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8" r:id="rId3"/>
    <p:sldId id="279" r:id="rId4"/>
    <p:sldId id="277" r:id="rId5"/>
    <p:sldId id="258" r:id="rId6"/>
    <p:sldId id="259" r:id="rId7"/>
    <p:sldId id="274" r:id="rId8"/>
    <p:sldId id="260" r:id="rId9"/>
    <p:sldId id="261" r:id="rId10"/>
    <p:sldId id="269" r:id="rId11"/>
    <p:sldId id="262" r:id="rId12"/>
    <p:sldId id="263" r:id="rId13"/>
    <p:sldId id="276" r:id="rId14"/>
    <p:sldId id="264" r:id="rId15"/>
    <p:sldId id="265" r:id="rId16"/>
    <p:sldId id="272" r:id="rId17"/>
    <p:sldId id="273" r:id="rId18"/>
  </p:sldIdLst>
  <p:sldSz cx="9144000" cy="6858000" type="screen4x3"/>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5" d="100"/>
          <a:sy n="95" d="100"/>
        </p:scale>
        <p:origin x="-852" y="-1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AR"/>
          </a:p>
        </p:txBody>
      </p:sp>
      <p:sp>
        <p:nvSpPr>
          <p:cNvPr id="4" name="3 Marcador de fecha"/>
          <p:cNvSpPr>
            <a:spLocks noGrp="1"/>
          </p:cNvSpPr>
          <p:nvPr>
            <p:ph type="dt" sz="half" idx="10"/>
          </p:nvPr>
        </p:nvSpPr>
        <p:spPr/>
        <p:txBody>
          <a:bodyPr/>
          <a:lstStyle/>
          <a:p>
            <a:fld id="{3219E07D-2C6F-47D8-8788-EE614F92F4EF}" type="datetimeFigureOut">
              <a:rPr lang="es-AR" smtClean="0"/>
              <a:t>19/05/2014</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00D6B4E2-2CAA-470F-A9AB-D9043859DEFB}" type="slidenum">
              <a:rPr lang="es-AR" smtClean="0"/>
              <a:t>‹Nº›</a:t>
            </a:fld>
            <a:endParaRPr lang="es-AR"/>
          </a:p>
        </p:txBody>
      </p:sp>
    </p:spTree>
    <p:extLst>
      <p:ext uri="{BB962C8B-B14F-4D97-AF65-F5344CB8AC3E}">
        <p14:creationId xmlns:p14="http://schemas.microsoft.com/office/powerpoint/2010/main" val="16778419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3219E07D-2C6F-47D8-8788-EE614F92F4EF}" type="datetimeFigureOut">
              <a:rPr lang="es-AR" smtClean="0"/>
              <a:t>19/05/2014</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00D6B4E2-2CAA-470F-A9AB-D9043859DEFB}" type="slidenum">
              <a:rPr lang="es-AR" smtClean="0"/>
              <a:t>‹Nº›</a:t>
            </a:fld>
            <a:endParaRPr lang="es-AR"/>
          </a:p>
        </p:txBody>
      </p:sp>
    </p:spTree>
    <p:extLst>
      <p:ext uri="{BB962C8B-B14F-4D97-AF65-F5344CB8AC3E}">
        <p14:creationId xmlns:p14="http://schemas.microsoft.com/office/powerpoint/2010/main" val="302429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3219E07D-2C6F-47D8-8788-EE614F92F4EF}" type="datetimeFigureOut">
              <a:rPr lang="es-AR" smtClean="0"/>
              <a:t>19/05/2014</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00D6B4E2-2CAA-470F-A9AB-D9043859DEFB}" type="slidenum">
              <a:rPr lang="es-AR" smtClean="0"/>
              <a:t>‹Nº›</a:t>
            </a:fld>
            <a:endParaRPr lang="es-AR"/>
          </a:p>
        </p:txBody>
      </p:sp>
    </p:spTree>
    <p:extLst>
      <p:ext uri="{BB962C8B-B14F-4D97-AF65-F5344CB8AC3E}">
        <p14:creationId xmlns:p14="http://schemas.microsoft.com/office/powerpoint/2010/main" val="22489689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3219E07D-2C6F-47D8-8788-EE614F92F4EF}" type="datetimeFigureOut">
              <a:rPr lang="es-AR" smtClean="0"/>
              <a:t>19/05/2014</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00D6B4E2-2CAA-470F-A9AB-D9043859DEFB}" type="slidenum">
              <a:rPr lang="es-AR" smtClean="0"/>
              <a:t>‹Nº›</a:t>
            </a:fld>
            <a:endParaRPr lang="es-AR"/>
          </a:p>
        </p:txBody>
      </p:sp>
    </p:spTree>
    <p:extLst>
      <p:ext uri="{BB962C8B-B14F-4D97-AF65-F5344CB8AC3E}">
        <p14:creationId xmlns:p14="http://schemas.microsoft.com/office/powerpoint/2010/main" val="2478378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3219E07D-2C6F-47D8-8788-EE614F92F4EF}" type="datetimeFigureOut">
              <a:rPr lang="es-AR" smtClean="0"/>
              <a:t>19/05/2014</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00D6B4E2-2CAA-470F-A9AB-D9043859DEFB}" type="slidenum">
              <a:rPr lang="es-AR" smtClean="0"/>
              <a:t>‹Nº›</a:t>
            </a:fld>
            <a:endParaRPr lang="es-AR"/>
          </a:p>
        </p:txBody>
      </p:sp>
    </p:spTree>
    <p:extLst>
      <p:ext uri="{BB962C8B-B14F-4D97-AF65-F5344CB8AC3E}">
        <p14:creationId xmlns:p14="http://schemas.microsoft.com/office/powerpoint/2010/main" val="261726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4 Marcador de fecha"/>
          <p:cNvSpPr>
            <a:spLocks noGrp="1"/>
          </p:cNvSpPr>
          <p:nvPr>
            <p:ph type="dt" sz="half" idx="10"/>
          </p:nvPr>
        </p:nvSpPr>
        <p:spPr/>
        <p:txBody>
          <a:bodyPr/>
          <a:lstStyle/>
          <a:p>
            <a:fld id="{3219E07D-2C6F-47D8-8788-EE614F92F4EF}" type="datetimeFigureOut">
              <a:rPr lang="es-AR" smtClean="0"/>
              <a:t>19/05/2014</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00D6B4E2-2CAA-470F-A9AB-D9043859DEFB}" type="slidenum">
              <a:rPr lang="es-AR" smtClean="0"/>
              <a:t>‹Nº›</a:t>
            </a:fld>
            <a:endParaRPr lang="es-AR"/>
          </a:p>
        </p:txBody>
      </p:sp>
    </p:spTree>
    <p:extLst>
      <p:ext uri="{BB962C8B-B14F-4D97-AF65-F5344CB8AC3E}">
        <p14:creationId xmlns:p14="http://schemas.microsoft.com/office/powerpoint/2010/main" val="2305898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7" name="6 Marcador de fecha"/>
          <p:cNvSpPr>
            <a:spLocks noGrp="1"/>
          </p:cNvSpPr>
          <p:nvPr>
            <p:ph type="dt" sz="half" idx="10"/>
          </p:nvPr>
        </p:nvSpPr>
        <p:spPr/>
        <p:txBody>
          <a:bodyPr/>
          <a:lstStyle/>
          <a:p>
            <a:fld id="{3219E07D-2C6F-47D8-8788-EE614F92F4EF}" type="datetimeFigureOut">
              <a:rPr lang="es-AR" smtClean="0"/>
              <a:t>19/05/2014</a:t>
            </a:fld>
            <a:endParaRPr lang="es-AR"/>
          </a:p>
        </p:txBody>
      </p:sp>
      <p:sp>
        <p:nvSpPr>
          <p:cNvPr id="8" name="7 Marcador de pie de página"/>
          <p:cNvSpPr>
            <a:spLocks noGrp="1"/>
          </p:cNvSpPr>
          <p:nvPr>
            <p:ph type="ftr" sz="quarter" idx="11"/>
          </p:nvPr>
        </p:nvSpPr>
        <p:spPr/>
        <p:txBody>
          <a:bodyPr/>
          <a:lstStyle/>
          <a:p>
            <a:endParaRPr lang="es-AR"/>
          </a:p>
        </p:txBody>
      </p:sp>
      <p:sp>
        <p:nvSpPr>
          <p:cNvPr id="9" name="8 Marcador de número de diapositiva"/>
          <p:cNvSpPr>
            <a:spLocks noGrp="1"/>
          </p:cNvSpPr>
          <p:nvPr>
            <p:ph type="sldNum" sz="quarter" idx="12"/>
          </p:nvPr>
        </p:nvSpPr>
        <p:spPr/>
        <p:txBody>
          <a:bodyPr/>
          <a:lstStyle/>
          <a:p>
            <a:fld id="{00D6B4E2-2CAA-470F-A9AB-D9043859DEFB}" type="slidenum">
              <a:rPr lang="es-AR" smtClean="0"/>
              <a:t>‹Nº›</a:t>
            </a:fld>
            <a:endParaRPr lang="es-AR"/>
          </a:p>
        </p:txBody>
      </p:sp>
    </p:spTree>
    <p:extLst>
      <p:ext uri="{BB962C8B-B14F-4D97-AF65-F5344CB8AC3E}">
        <p14:creationId xmlns:p14="http://schemas.microsoft.com/office/powerpoint/2010/main" val="95039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fecha"/>
          <p:cNvSpPr>
            <a:spLocks noGrp="1"/>
          </p:cNvSpPr>
          <p:nvPr>
            <p:ph type="dt" sz="half" idx="10"/>
          </p:nvPr>
        </p:nvSpPr>
        <p:spPr/>
        <p:txBody>
          <a:bodyPr/>
          <a:lstStyle/>
          <a:p>
            <a:fld id="{3219E07D-2C6F-47D8-8788-EE614F92F4EF}" type="datetimeFigureOut">
              <a:rPr lang="es-AR" smtClean="0"/>
              <a:t>19/05/2014</a:t>
            </a:fld>
            <a:endParaRPr lang="es-AR"/>
          </a:p>
        </p:txBody>
      </p:sp>
      <p:sp>
        <p:nvSpPr>
          <p:cNvPr id="4" name="3 Marcador de pie de página"/>
          <p:cNvSpPr>
            <a:spLocks noGrp="1"/>
          </p:cNvSpPr>
          <p:nvPr>
            <p:ph type="ftr" sz="quarter" idx="11"/>
          </p:nvPr>
        </p:nvSpPr>
        <p:spPr/>
        <p:txBody>
          <a:bodyPr/>
          <a:lstStyle/>
          <a:p>
            <a:endParaRPr lang="es-AR"/>
          </a:p>
        </p:txBody>
      </p:sp>
      <p:sp>
        <p:nvSpPr>
          <p:cNvPr id="5" name="4 Marcador de número de diapositiva"/>
          <p:cNvSpPr>
            <a:spLocks noGrp="1"/>
          </p:cNvSpPr>
          <p:nvPr>
            <p:ph type="sldNum" sz="quarter" idx="12"/>
          </p:nvPr>
        </p:nvSpPr>
        <p:spPr/>
        <p:txBody>
          <a:bodyPr/>
          <a:lstStyle/>
          <a:p>
            <a:fld id="{00D6B4E2-2CAA-470F-A9AB-D9043859DEFB}" type="slidenum">
              <a:rPr lang="es-AR" smtClean="0"/>
              <a:t>‹Nº›</a:t>
            </a:fld>
            <a:endParaRPr lang="es-AR"/>
          </a:p>
        </p:txBody>
      </p:sp>
    </p:spTree>
    <p:extLst>
      <p:ext uri="{BB962C8B-B14F-4D97-AF65-F5344CB8AC3E}">
        <p14:creationId xmlns:p14="http://schemas.microsoft.com/office/powerpoint/2010/main" val="49742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3219E07D-2C6F-47D8-8788-EE614F92F4EF}" type="datetimeFigureOut">
              <a:rPr lang="es-AR" smtClean="0"/>
              <a:t>19/05/2014</a:t>
            </a:fld>
            <a:endParaRPr lang="es-AR"/>
          </a:p>
        </p:txBody>
      </p:sp>
      <p:sp>
        <p:nvSpPr>
          <p:cNvPr id="3" name="2 Marcador de pie de página"/>
          <p:cNvSpPr>
            <a:spLocks noGrp="1"/>
          </p:cNvSpPr>
          <p:nvPr>
            <p:ph type="ftr" sz="quarter" idx="11"/>
          </p:nvPr>
        </p:nvSpPr>
        <p:spPr/>
        <p:txBody>
          <a:bodyPr/>
          <a:lstStyle/>
          <a:p>
            <a:endParaRPr lang="es-AR"/>
          </a:p>
        </p:txBody>
      </p:sp>
      <p:sp>
        <p:nvSpPr>
          <p:cNvPr id="4" name="3 Marcador de número de diapositiva"/>
          <p:cNvSpPr>
            <a:spLocks noGrp="1"/>
          </p:cNvSpPr>
          <p:nvPr>
            <p:ph type="sldNum" sz="quarter" idx="12"/>
          </p:nvPr>
        </p:nvSpPr>
        <p:spPr/>
        <p:txBody>
          <a:bodyPr/>
          <a:lstStyle/>
          <a:p>
            <a:fld id="{00D6B4E2-2CAA-470F-A9AB-D9043859DEFB}" type="slidenum">
              <a:rPr lang="es-AR" smtClean="0"/>
              <a:t>‹Nº›</a:t>
            </a:fld>
            <a:endParaRPr lang="es-AR"/>
          </a:p>
        </p:txBody>
      </p:sp>
    </p:spTree>
    <p:extLst>
      <p:ext uri="{BB962C8B-B14F-4D97-AF65-F5344CB8AC3E}">
        <p14:creationId xmlns:p14="http://schemas.microsoft.com/office/powerpoint/2010/main" val="375324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3219E07D-2C6F-47D8-8788-EE614F92F4EF}" type="datetimeFigureOut">
              <a:rPr lang="es-AR" smtClean="0"/>
              <a:t>19/05/2014</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00D6B4E2-2CAA-470F-A9AB-D9043859DEFB}" type="slidenum">
              <a:rPr lang="es-AR" smtClean="0"/>
              <a:t>‹Nº›</a:t>
            </a:fld>
            <a:endParaRPr lang="es-AR"/>
          </a:p>
        </p:txBody>
      </p:sp>
    </p:spTree>
    <p:extLst>
      <p:ext uri="{BB962C8B-B14F-4D97-AF65-F5344CB8AC3E}">
        <p14:creationId xmlns:p14="http://schemas.microsoft.com/office/powerpoint/2010/main" val="3110213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3219E07D-2C6F-47D8-8788-EE614F92F4EF}" type="datetimeFigureOut">
              <a:rPr lang="es-AR" smtClean="0"/>
              <a:t>19/05/2014</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00D6B4E2-2CAA-470F-A9AB-D9043859DEFB}" type="slidenum">
              <a:rPr lang="es-AR" smtClean="0"/>
              <a:t>‹Nº›</a:t>
            </a:fld>
            <a:endParaRPr lang="es-AR"/>
          </a:p>
        </p:txBody>
      </p:sp>
    </p:spTree>
    <p:extLst>
      <p:ext uri="{BB962C8B-B14F-4D97-AF65-F5344CB8AC3E}">
        <p14:creationId xmlns:p14="http://schemas.microsoft.com/office/powerpoint/2010/main" val="38900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19E07D-2C6F-47D8-8788-EE614F92F4EF}" type="datetimeFigureOut">
              <a:rPr lang="es-AR" smtClean="0"/>
              <a:t>19/05/2014</a:t>
            </a:fld>
            <a:endParaRPr lang="es-A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D6B4E2-2CAA-470F-A9AB-D9043859DEFB}" type="slidenum">
              <a:rPr lang="es-AR" smtClean="0"/>
              <a:t>‹Nº›</a:t>
            </a:fld>
            <a:endParaRPr lang="es-AR"/>
          </a:p>
        </p:txBody>
      </p:sp>
    </p:spTree>
    <p:extLst>
      <p:ext uri="{BB962C8B-B14F-4D97-AF65-F5344CB8AC3E}">
        <p14:creationId xmlns:p14="http://schemas.microsoft.com/office/powerpoint/2010/main" val="12196634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emf"/></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endParaRPr lang="es-AR" dirty="0"/>
          </a:p>
        </p:txBody>
      </p:sp>
      <p:sp>
        <p:nvSpPr>
          <p:cNvPr id="3" name="2 Subtítulo"/>
          <p:cNvSpPr>
            <a:spLocks noGrp="1"/>
          </p:cNvSpPr>
          <p:nvPr>
            <p:ph type="subTitle" idx="1"/>
          </p:nvPr>
        </p:nvSpPr>
        <p:spPr>
          <a:xfrm>
            <a:off x="1371600" y="5013176"/>
            <a:ext cx="6400800" cy="625624"/>
          </a:xfrm>
        </p:spPr>
        <p:txBody>
          <a:bodyPr>
            <a:noAutofit/>
          </a:bodyPr>
          <a:lstStyle/>
          <a:p>
            <a:r>
              <a:rPr lang="es-AR" sz="3600" b="1" dirty="0" smtClean="0">
                <a:solidFill>
                  <a:schemeClr val="tx1"/>
                </a:solidFill>
              </a:rPr>
              <a:t>DOMICILIO FISCAL ELECTRÓNICO</a:t>
            </a:r>
            <a:endParaRPr lang="es-AR" sz="3600" b="1" dirty="0">
              <a:solidFill>
                <a:schemeClr val="tx1"/>
              </a:solidFill>
            </a:endParaRPr>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7238" y="3424238"/>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9638" y="3576638"/>
            <a:ext cx="952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8 Imagen"/>
          <p:cNvPicPr/>
          <p:nvPr/>
        </p:nvPicPr>
        <p:blipFill>
          <a:blip r:embed="rId3"/>
          <a:stretch>
            <a:fillRect/>
          </a:stretch>
        </p:blipFill>
        <p:spPr>
          <a:xfrm>
            <a:off x="1765935" y="1772816"/>
            <a:ext cx="5612130" cy="2970006"/>
          </a:xfrm>
          <a:prstGeom prst="rect">
            <a:avLst/>
          </a:prstGeom>
        </p:spPr>
      </p:pic>
      <p:pic>
        <p:nvPicPr>
          <p:cNvPr id="10" name="Picture 6" descr="Gobierno de la Provincia de Buenos Air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433427"/>
            <a:ext cx="1008112" cy="56729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Agencia de Recaudación de la Provincia de Buenos Air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20272" y="313312"/>
            <a:ext cx="1666875" cy="8075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50017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523420" y="274637"/>
            <a:ext cx="8229600" cy="1143000"/>
          </a:xfrm>
          <a:ln>
            <a:solidFill>
              <a:schemeClr val="accent1"/>
            </a:solidFill>
          </a:ln>
        </p:spPr>
        <p:txBody>
          <a:bodyPr>
            <a:normAutofit/>
          </a:bodyPr>
          <a:lstStyle/>
          <a:p>
            <a:r>
              <a:rPr lang="es-AR" sz="3400" b="1" dirty="0" smtClean="0"/>
              <a:t>Disposiciones finales</a:t>
            </a:r>
            <a:endParaRPr lang="es-AR" sz="3400" b="1" dirty="0"/>
          </a:p>
        </p:txBody>
      </p:sp>
      <p:pic>
        <p:nvPicPr>
          <p:cNvPr id="4" name="Picture 6" descr="Gobierno de la Provincia de Buenos Ai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33427"/>
            <a:ext cx="1008112" cy="5672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Agencia de Recaudación de la Provincia de Buenos Ai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272" y="313312"/>
            <a:ext cx="1666875" cy="807524"/>
          </a:xfrm>
          <a:prstGeom prst="rect">
            <a:avLst/>
          </a:prstGeom>
          <a:noFill/>
          <a:extLst>
            <a:ext uri="{909E8E84-426E-40DD-AFC4-6F175D3DCCD1}">
              <a14:hiddenFill xmlns:a14="http://schemas.microsoft.com/office/drawing/2010/main">
                <a:solidFill>
                  <a:srgbClr val="FFFFFF"/>
                </a:solidFill>
              </a14:hiddenFill>
            </a:ext>
          </a:extLst>
        </p:spPr>
      </p:pic>
      <p:sp>
        <p:nvSpPr>
          <p:cNvPr id="3" name="2 Marcador de contenido"/>
          <p:cNvSpPr>
            <a:spLocks noGrp="1"/>
          </p:cNvSpPr>
          <p:nvPr>
            <p:ph idx="1"/>
          </p:nvPr>
        </p:nvSpPr>
        <p:spPr>
          <a:ln>
            <a:solidFill>
              <a:schemeClr val="accent1"/>
            </a:solidFill>
          </a:ln>
        </p:spPr>
        <p:txBody>
          <a:bodyPr>
            <a:normAutofit fontScale="85000" lnSpcReduction="10000"/>
          </a:bodyPr>
          <a:lstStyle/>
          <a:p>
            <a:pPr marL="0" indent="0" algn="just">
              <a:buNone/>
            </a:pPr>
            <a:r>
              <a:rPr lang="es-AR" dirty="0" smtClean="0"/>
              <a:t> </a:t>
            </a:r>
            <a:r>
              <a:rPr lang="es-AR" b="1" dirty="0"/>
              <a:t>Artículo 18º:</a:t>
            </a:r>
            <a:r>
              <a:rPr lang="es-AR" dirty="0"/>
              <a:t> Establecer que, a través del domicilio fiscal electrónico, la Agencia de Recaudación de la Provincia de Buenos Aires requerirá, en forma periódica, el suministro, actualización, ratificación o rectificación de información y la actualización de datos de contacto del contribuyente o responsable, tales como número de teléfono fijo y/o móvil, casillas de correo electrónico y todo otro que estime conveniente, sin perjuicio de las actualizaciones voluntarias de información y suministro de datos que el contribuyente pueda efectuar a través de otros procedimientos y mecanismos vigentes.</a:t>
            </a:r>
          </a:p>
        </p:txBody>
      </p:sp>
      <p:pic>
        <p:nvPicPr>
          <p:cNvPr id="7" name="6 Imagen"/>
          <p:cNvPicPr/>
          <p:nvPr/>
        </p:nvPicPr>
        <p:blipFill>
          <a:blip r:embed="rId4"/>
          <a:stretch>
            <a:fillRect/>
          </a:stretch>
        </p:blipFill>
        <p:spPr>
          <a:xfrm>
            <a:off x="6660232" y="5445224"/>
            <a:ext cx="1728192" cy="936104"/>
          </a:xfrm>
          <a:prstGeom prst="rect">
            <a:avLst/>
          </a:prstGeom>
        </p:spPr>
      </p:pic>
    </p:spTree>
    <p:extLst>
      <p:ext uri="{BB962C8B-B14F-4D97-AF65-F5344CB8AC3E}">
        <p14:creationId xmlns:p14="http://schemas.microsoft.com/office/powerpoint/2010/main" val="12604396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523420" y="274637"/>
            <a:ext cx="8229600" cy="1143000"/>
          </a:xfrm>
          <a:ln>
            <a:solidFill>
              <a:schemeClr val="accent1"/>
            </a:solidFill>
          </a:ln>
        </p:spPr>
        <p:txBody>
          <a:bodyPr>
            <a:normAutofit/>
          </a:bodyPr>
          <a:lstStyle/>
          <a:p>
            <a:r>
              <a:rPr lang="es-AR" sz="3400" b="1" dirty="0" smtClean="0"/>
              <a:t>Disposiciones finales</a:t>
            </a:r>
            <a:endParaRPr lang="es-AR" sz="3400" b="1" dirty="0"/>
          </a:p>
        </p:txBody>
      </p:sp>
      <p:pic>
        <p:nvPicPr>
          <p:cNvPr id="4" name="Picture 6" descr="Gobierno de la Provincia de Buenos Ai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33427"/>
            <a:ext cx="1008112" cy="5672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Agencia de Recaudación de la Provincia de Buenos Ai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96649" y="313312"/>
            <a:ext cx="1666875" cy="807524"/>
          </a:xfrm>
          <a:prstGeom prst="rect">
            <a:avLst/>
          </a:prstGeom>
          <a:noFill/>
          <a:extLst>
            <a:ext uri="{909E8E84-426E-40DD-AFC4-6F175D3DCCD1}">
              <a14:hiddenFill xmlns:a14="http://schemas.microsoft.com/office/drawing/2010/main">
                <a:solidFill>
                  <a:srgbClr val="FFFFFF"/>
                </a:solidFill>
              </a14:hiddenFill>
            </a:ext>
          </a:extLst>
        </p:spPr>
      </p:pic>
      <p:sp>
        <p:nvSpPr>
          <p:cNvPr id="3" name="2 Marcador de contenido"/>
          <p:cNvSpPr>
            <a:spLocks noGrp="1"/>
          </p:cNvSpPr>
          <p:nvPr>
            <p:ph idx="1"/>
          </p:nvPr>
        </p:nvSpPr>
        <p:spPr>
          <a:ln>
            <a:solidFill>
              <a:schemeClr val="accent1"/>
            </a:solidFill>
          </a:ln>
        </p:spPr>
        <p:txBody>
          <a:bodyPr/>
          <a:lstStyle/>
          <a:p>
            <a:pPr marL="0" indent="0" algn="ctr">
              <a:buNone/>
            </a:pPr>
            <a:endParaRPr lang="es-AR" b="1" dirty="0" smtClean="0"/>
          </a:p>
          <a:p>
            <a:pPr marL="0" indent="0" algn="ctr">
              <a:buNone/>
            </a:pPr>
            <a:endParaRPr lang="es-AR" b="1" dirty="0"/>
          </a:p>
          <a:p>
            <a:pPr marL="0" indent="0" algn="ctr">
              <a:buNone/>
            </a:pPr>
            <a:r>
              <a:rPr lang="es-AR" b="1" dirty="0" smtClean="0"/>
              <a:t>Artículo </a:t>
            </a:r>
            <a:r>
              <a:rPr lang="es-AR" b="1" dirty="0"/>
              <a:t>22º: </a:t>
            </a:r>
            <a:r>
              <a:rPr lang="es-AR" dirty="0"/>
              <a:t>La presente comenzará a regir a partir del 15 de marzo de 2014.</a:t>
            </a:r>
          </a:p>
        </p:txBody>
      </p:sp>
      <p:pic>
        <p:nvPicPr>
          <p:cNvPr id="9" name="8 Imagen"/>
          <p:cNvPicPr/>
          <p:nvPr/>
        </p:nvPicPr>
        <p:blipFill>
          <a:blip r:embed="rId4"/>
          <a:stretch>
            <a:fillRect/>
          </a:stretch>
        </p:blipFill>
        <p:spPr>
          <a:xfrm>
            <a:off x="6660232" y="5229200"/>
            <a:ext cx="1728192" cy="936104"/>
          </a:xfrm>
          <a:prstGeom prst="rect">
            <a:avLst/>
          </a:prstGeom>
        </p:spPr>
      </p:pic>
    </p:spTree>
    <p:extLst>
      <p:ext uri="{BB962C8B-B14F-4D97-AF65-F5344CB8AC3E}">
        <p14:creationId xmlns:p14="http://schemas.microsoft.com/office/powerpoint/2010/main" val="19886815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523420" y="274637"/>
            <a:ext cx="8229600" cy="1143000"/>
          </a:xfrm>
          <a:ln>
            <a:solidFill>
              <a:schemeClr val="accent1"/>
            </a:solidFill>
          </a:ln>
        </p:spPr>
        <p:txBody>
          <a:bodyPr>
            <a:normAutofit/>
          </a:bodyPr>
          <a:lstStyle/>
          <a:p>
            <a:r>
              <a:rPr lang="es-AR" b="1" dirty="0" smtClean="0"/>
              <a:t>Cómo funciona</a:t>
            </a:r>
            <a:endParaRPr lang="es-AR" b="1" dirty="0"/>
          </a:p>
        </p:txBody>
      </p:sp>
      <p:pic>
        <p:nvPicPr>
          <p:cNvPr id="4" name="Picture 6" descr="Gobierno de la Provincia de Buenos Ai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33427"/>
            <a:ext cx="1008112" cy="5672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Agencia de Recaudación de la Provincia de Buenos Ai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272" y="313312"/>
            <a:ext cx="1666875" cy="807524"/>
          </a:xfrm>
          <a:prstGeom prst="rect">
            <a:avLst/>
          </a:prstGeom>
          <a:noFill/>
          <a:extLst>
            <a:ext uri="{909E8E84-426E-40DD-AFC4-6F175D3DCCD1}">
              <a14:hiddenFill xmlns:a14="http://schemas.microsoft.com/office/drawing/2010/main">
                <a:solidFill>
                  <a:srgbClr val="FFFFFF"/>
                </a:solidFill>
              </a14:hiddenFill>
            </a:ext>
          </a:extLst>
        </p:spPr>
      </p:pic>
      <p:sp>
        <p:nvSpPr>
          <p:cNvPr id="3" name="2 Marcador de contenido"/>
          <p:cNvSpPr>
            <a:spLocks noGrp="1"/>
          </p:cNvSpPr>
          <p:nvPr>
            <p:ph idx="1"/>
          </p:nvPr>
        </p:nvSpPr>
        <p:spPr>
          <a:ln>
            <a:solidFill>
              <a:schemeClr val="accent1"/>
            </a:solidFill>
          </a:ln>
        </p:spPr>
        <p:txBody>
          <a:bodyPr/>
          <a:lstStyle/>
          <a:p>
            <a:pPr marL="0" indent="0" algn="ctr">
              <a:buNone/>
            </a:pPr>
            <a:endParaRPr lang="es-AR" dirty="0" smtClean="0"/>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3771" y="1700808"/>
            <a:ext cx="7903376" cy="4368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12 Conector recto de flecha"/>
          <p:cNvCxnSpPr/>
          <p:nvPr/>
        </p:nvCxnSpPr>
        <p:spPr>
          <a:xfrm>
            <a:off x="539552" y="1988840"/>
            <a:ext cx="914400" cy="9144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94758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523420" y="274637"/>
            <a:ext cx="8229600" cy="1143000"/>
          </a:xfrm>
          <a:ln>
            <a:solidFill>
              <a:schemeClr val="accent1"/>
            </a:solidFill>
          </a:ln>
        </p:spPr>
        <p:txBody>
          <a:bodyPr>
            <a:normAutofit/>
          </a:bodyPr>
          <a:lstStyle/>
          <a:p>
            <a:r>
              <a:rPr lang="es-AR" b="1" dirty="0" smtClean="0"/>
              <a:t>Cómo funciona</a:t>
            </a:r>
            <a:endParaRPr lang="es-AR" b="1" dirty="0"/>
          </a:p>
        </p:txBody>
      </p:sp>
      <p:pic>
        <p:nvPicPr>
          <p:cNvPr id="4" name="Picture 6" descr="Gobierno de la Provincia de Buenos Ai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33427"/>
            <a:ext cx="1008112" cy="5672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Agencia de Recaudación de la Provincia de Buenos Ai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272" y="313312"/>
            <a:ext cx="1666875" cy="807524"/>
          </a:xfrm>
          <a:prstGeom prst="rect">
            <a:avLst/>
          </a:prstGeom>
          <a:noFill/>
          <a:extLst>
            <a:ext uri="{909E8E84-426E-40DD-AFC4-6F175D3DCCD1}">
              <a14:hiddenFill xmlns:a14="http://schemas.microsoft.com/office/drawing/2010/main">
                <a:solidFill>
                  <a:srgbClr val="FFFFFF"/>
                </a:solidFill>
              </a14:hiddenFill>
            </a:ext>
          </a:extLst>
        </p:spPr>
      </p:pic>
      <p:sp>
        <p:nvSpPr>
          <p:cNvPr id="3" name="2 Marcador de contenido"/>
          <p:cNvSpPr>
            <a:spLocks noGrp="1"/>
          </p:cNvSpPr>
          <p:nvPr>
            <p:ph idx="1"/>
          </p:nvPr>
        </p:nvSpPr>
        <p:spPr>
          <a:ln>
            <a:solidFill>
              <a:schemeClr val="accent1"/>
            </a:solidFill>
          </a:ln>
        </p:spPr>
        <p:txBody>
          <a:bodyPr/>
          <a:lstStyle/>
          <a:p>
            <a:pPr marL="0" indent="0" algn="ctr">
              <a:buNone/>
            </a:pPr>
            <a:r>
              <a:rPr lang="es-AR" b="1" u="sng" dirty="0" smtClean="0"/>
              <a:t>ETAPA I</a:t>
            </a:r>
          </a:p>
          <a:p>
            <a:pPr marL="0" indent="0" algn="ctr">
              <a:buNone/>
            </a:pPr>
            <a:endParaRPr lang="es-AR" dirty="0" smtClean="0"/>
          </a:p>
        </p:txBody>
      </p:sp>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3609" y="2222499"/>
            <a:ext cx="7056784" cy="3291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505" y="1700808"/>
            <a:ext cx="8173812"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93901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523420" y="274637"/>
            <a:ext cx="8229600" cy="1143000"/>
          </a:xfrm>
          <a:ln>
            <a:solidFill>
              <a:schemeClr val="accent1"/>
            </a:solidFill>
          </a:ln>
        </p:spPr>
        <p:txBody>
          <a:bodyPr>
            <a:normAutofit/>
          </a:bodyPr>
          <a:lstStyle/>
          <a:p>
            <a:r>
              <a:rPr lang="es-AR" b="1" dirty="0" smtClean="0"/>
              <a:t>Cómo funciona</a:t>
            </a:r>
            <a:endParaRPr lang="es-AR" b="1" dirty="0"/>
          </a:p>
        </p:txBody>
      </p:sp>
      <p:pic>
        <p:nvPicPr>
          <p:cNvPr id="4" name="Picture 6" descr="Gobierno de la Provincia de Buenos Ai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33427"/>
            <a:ext cx="1008112" cy="5672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Agencia de Recaudación de la Provincia de Buenos Ai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272" y="313312"/>
            <a:ext cx="1666875" cy="807524"/>
          </a:xfrm>
          <a:prstGeom prst="rect">
            <a:avLst/>
          </a:prstGeom>
          <a:noFill/>
          <a:extLst>
            <a:ext uri="{909E8E84-426E-40DD-AFC4-6F175D3DCCD1}">
              <a14:hiddenFill xmlns:a14="http://schemas.microsoft.com/office/drawing/2010/main">
                <a:solidFill>
                  <a:srgbClr val="FFFFFF"/>
                </a:solidFill>
              </a14:hiddenFill>
            </a:ext>
          </a:extLst>
        </p:spPr>
      </p:pic>
      <p:sp>
        <p:nvSpPr>
          <p:cNvPr id="3" name="2 Marcador de contenido"/>
          <p:cNvSpPr>
            <a:spLocks noGrp="1"/>
          </p:cNvSpPr>
          <p:nvPr>
            <p:ph idx="1"/>
          </p:nvPr>
        </p:nvSpPr>
        <p:spPr>
          <a:ln>
            <a:solidFill>
              <a:schemeClr val="accent1"/>
            </a:solidFill>
          </a:ln>
        </p:spPr>
        <p:txBody>
          <a:bodyPr>
            <a:normAutofit/>
          </a:bodyPr>
          <a:lstStyle/>
          <a:p>
            <a:pPr algn="just"/>
            <a:r>
              <a:rPr lang="es-AR" sz="2000" dirty="0"/>
              <a:t>Dentro del sitio personalizado visualizará los distintos tipos de </a:t>
            </a:r>
            <a:r>
              <a:rPr lang="es-AR" sz="2000" dirty="0" smtClean="0"/>
              <a:t>notificaciones y comunicaciones</a:t>
            </a:r>
            <a:r>
              <a:rPr lang="es-AR" sz="2000" dirty="0"/>
              <a:t>, y haciendo </a:t>
            </a:r>
            <a:r>
              <a:rPr lang="es-AR" sz="2000" dirty="0" err="1"/>
              <a:t>click</a:t>
            </a:r>
            <a:r>
              <a:rPr lang="es-AR" sz="2000" dirty="0"/>
              <a:t> en </a:t>
            </a:r>
            <a:r>
              <a:rPr lang="es-AR" sz="2000" dirty="0" smtClean="0"/>
              <a:t>«Seleccionar» </a:t>
            </a:r>
            <a:r>
              <a:rPr lang="es-AR" sz="2000" dirty="0"/>
              <a:t>podrá ir al detalle </a:t>
            </a:r>
            <a:r>
              <a:rPr lang="es-AR" sz="2000" dirty="0" smtClean="0"/>
              <a:t>de cada intimación</a:t>
            </a:r>
            <a:r>
              <a:rPr lang="es-AR" sz="2000" dirty="0"/>
              <a:t>, notificación y/o comunicación</a:t>
            </a:r>
            <a:r>
              <a:rPr lang="es-AR" sz="2000" dirty="0" smtClean="0"/>
              <a:t>:</a:t>
            </a:r>
          </a:p>
          <a:p>
            <a:endParaRPr lang="es-AR" sz="2000" dirty="0"/>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4100" y="2780928"/>
            <a:ext cx="4495800"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33526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523420" y="274637"/>
            <a:ext cx="8229600" cy="1143000"/>
          </a:xfrm>
          <a:ln>
            <a:solidFill>
              <a:schemeClr val="accent1"/>
            </a:solidFill>
          </a:ln>
        </p:spPr>
        <p:txBody>
          <a:bodyPr>
            <a:normAutofit/>
          </a:bodyPr>
          <a:lstStyle/>
          <a:p>
            <a:r>
              <a:rPr lang="es-AR" b="1" dirty="0" smtClean="0"/>
              <a:t>Cómo funciona</a:t>
            </a:r>
            <a:endParaRPr lang="es-AR" b="1" dirty="0"/>
          </a:p>
        </p:txBody>
      </p:sp>
      <p:pic>
        <p:nvPicPr>
          <p:cNvPr id="4" name="Picture 6" descr="Gobierno de la Provincia de Buenos Ai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33427"/>
            <a:ext cx="1008112" cy="5672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Agencia de Recaudación de la Provincia de Buenos Ai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272" y="313312"/>
            <a:ext cx="1666875" cy="807524"/>
          </a:xfrm>
          <a:prstGeom prst="rect">
            <a:avLst/>
          </a:prstGeom>
          <a:noFill/>
          <a:extLst>
            <a:ext uri="{909E8E84-426E-40DD-AFC4-6F175D3DCCD1}">
              <a14:hiddenFill xmlns:a14="http://schemas.microsoft.com/office/drawing/2010/main">
                <a:solidFill>
                  <a:srgbClr val="FFFFFF"/>
                </a:solidFill>
              </a14:hiddenFill>
            </a:ext>
          </a:extLst>
        </p:spPr>
      </p:pic>
      <p:sp>
        <p:nvSpPr>
          <p:cNvPr id="3" name="2 Marcador de contenido"/>
          <p:cNvSpPr>
            <a:spLocks noGrp="1"/>
          </p:cNvSpPr>
          <p:nvPr>
            <p:ph idx="1"/>
          </p:nvPr>
        </p:nvSpPr>
        <p:spPr>
          <a:ln>
            <a:solidFill>
              <a:schemeClr val="accent1"/>
            </a:solidFill>
          </a:ln>
        </p:spPr>
        <p:txBody>
          <a:bodyPr>
            <a:normAutofit/>
          </a:bodyPr>
          <a:lstStyle/>
          <a:p>
            <a:r>
              <a:rPr lang="es-AR" sz="2200" dirty="0"/>
              <a:t>Dentro del detalle podrá, entre otras acciones, abrir la notificación </a:t>
            </a:r>
            <a:r>
              <a:rPr lang="es-AR" sz="2200" dirty="0" smtClean="0"/>
              <a:t>para leerla en </a:t>
            </a:r>
            <a:r>
              <a:rPr lang="es-AR" sz="2200" dirty="0"/>
              <a:t>detalle</a:t>
            </a:r>
            <a:r>
              <a:rPr lang="es-AR" sz="2200" dirty="0" smtClean="0"/>
              <a:t>:</a:t>
            </a:r>
          </a:p>
          <a:p>
            <a:endParaRPr lang="es-AR" sz="2200" dirty="0"/>
          </a:p>
          <a:p>
            <a:endParaRPr lang="es-AR" sz="2200" dirty="0" smtClean="0"/>
          </a:p>
        </p:txBody>
      </p:sp>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2348880"/>
            <a:ext cx="6264696" cy="3824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25047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240" y="5373216"/>
            <a:ext cx="2124075"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Agencia de Recaudación de la Provincia de Buenos Ai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9440" y="193199"/>
            <a:ext cx="1666875" cy="80752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Gobierno de la Provincia de Buenos Air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433427"/>
            <a:ext cx="1008112" cy="567295"/>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35000" cy="73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9504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pic>
        <p:nvPicPr>
          <p:cNvPr id="2052" name="Picture 4" descr="Agencia de Recaudación de la Provincia de Buenos Ai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9440" y="193199"/>
            <a:ext cx="1666875" cy="80752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Gobierno de la Provincia de Buenos Ai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433427"/>
            <a:ext cx="1008112" cy="567295"/>
          </a:xfrm>
          <a:prstGeom prst="rect">
            <a:avLst/>
          </a:prstGeom>
          <a:noFill/>
          <a:extLst>
            <a:ext uri="{909E8E84-426E-40DD-AFC4-6F175D3DCCD1}">
              <a14:hiddenFill xmlns:a14="http://schemas.microsoft.com/office/drawing/2010/main">
                <a:solidFill>
                  <a:srgbClr val="FFFFFF"/>
                </a:solidFill>
              </a14:hiddenFill>
            </a:ext>
          </a:extLst>
        </p:spPr>
      </p:pic>
      <p:sp>
        <p:nvSpPr>
          <p:cNvPr id="2" name="1 CuadroTexto"/>
          <p:cNvSpPr txBox="1"/>
          <p:nvPr/>
        </p:nvSpPr>
        <p:spPr>
          <a:xfrm>
            <a:off x="895826" y="1563401"/>
            <a:ext cx="7123285" cy="2554545"/>
          </a:xfrm>
          <a:prstGeom prst="rect">
            <a:avLst/>
          </a:prstGeom>
          <a:noFill/>
        </p:spPr>
        <p:txBody>
          <a:bodyPr wrap="square" rtlCol="0">
            <a:spAutoFit/>
          </a:bodyPr>
          <a:lstStyle/>
          <a:p>
            <a:pPr algn="ctr"/>
            <a:r>
              <a:rPr lang="es-AR" sz="6600" dirty="0" smtClean="0"/>
              <a:t>¡Gracias por su atención!</a:t>
            </a:r>
          </a:p>
          <a:p>
            <a:pPr algn="just"/>
            <a:endParaRPr lang="es-AR" sz="2800" dirty="0"/>
          </a:p>
        </p:txBody>
      </p:sp>
    </p:spTree>
    <p:extLst>
      <p:ext uri="{BB962C8B-B14F-4D97-AF65-F5344CB8AC3E}">
        <p14:creationId xmlns:p14="http://schemas.microsoft.com/office/powerpoint/2010/main" val="10553399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pic>
        <p:nvPicPr>
          <p:cNvPr id="2052" name="Picture 4" descr="Agencia de Recaudación de la Provincia de Buenos Ai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9440" y="193199"/>
            <a:ext cx="1666875" cy="80752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Gobierno de la Provincia de Buenos Ai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433427"/>
            <a:ext cx="1008112" cy="567295"/>
          </a:xfrm>
          <a:prstGeom prst="rect">
            <a:avLst/>
          </a:prstGeom>
          <a:noFill/>
          <a:extLst>
            <a:ext uri="{909E8E84-426E-40DD-AFC4-6F175D3DCCD1}">
              <a14:hiddenFill xmlns:a14="http://schemas.microsoft.com/office/drawing/2010/main">
                <a:solidFill>
                  <a:srgbClr val="FFFFFF"/>
                </a:solidFill>
              </a14:hiddenFill>
            </a:ext>
          </a:extLst>
        </p:spPr>
      </p:pic>
      <p:sp>
        <p:nvSpPr>
          <p:cNvPr id="2" name="1 CuadroTexto"/>
          <p:cNvSpPr txBox="1"/>
          <p:nvPr/>
        </p:nvSpPr>
        <p:spPr>
          <a:xfrm>
            <a:off x="602901" y="1537399"/>
            <a:ext cx="8253414" cy="3462486"/>
          </a:xfrm>
          <a:prstGeom prst="rect">
            <a:avLst/>
          </a:prstGeom>
          <a:noFill/>
        </p:spPr>
        <p:txBody>
          <a:bodyPr wrap="square" rtlCol="0">
            <a:spAutoFit/>
          </a:bodyPr>
          <a:lstStyle/>
          <a:p>
            <a:pPr algn="just"/>
            <a:r>
              <a:rPr lang="es-AR" sz="1500" dirty="0"/>
              <a:t>ARTÍCULO 33. Se entiende por domicilio fiscal electrónico al sitio informático personalizado </a:t>
            </a:r>
          </a:p>
          <a:p>
            <a:pPr algn="just"/>
            <a:r>
              <a:rPr lang="es-AR" sz="1500" dirty="0"/>
              <a:t>registrado por los contribuyentes y responsables para el cumplimiento de sus obligaciones fiscales y </a:t>
            </a:r>
          </a:p>
          <a:p>
            <a:pPr algn="just"/>
            <a:r>
              <a:rPr lang="es-AR" sz="1500" dirty="0"/>
              <a:t>para la entrega o recepción de comunicaciones de cualquier naturaleza. </a:t>
            </a:r>
            <a:endParaRPr lang="es-AR" sz="1500" dirty="0" smtClean="0"/>
          </a:p>
          <a:p>
            <a:pPr algn="just"/>
            <a:r>
              <a:rPr lang="es-AR" sz="1500" dirty="0" smtClean="0"/>
              <a:t>Su </a:t>
            </a:r>
            <a:r>
              <a:rPr lang="es-AR" sz="1500" dirty="0"/>
              <a:t>constitución, implementación, funcionamiento y cambio se efectuará conforme a las </a:t>
            </a:r>
          </a:p>
          <a:p>
            <a:pPr algn="just"/>
            <a:r>
              <a:rPr lang="es-AR" sz="1500" dirty="0"/>
              <a:t>formas, requisitos y condiciones que establezca la Autoridad de Aplicación. </a:t>
            </a:r>
          </a:p>
          <a:p>
            <a:pPr algn="just"/>
            <a:r>
              <a:rPr lang="es-AR" sz="1500" dirty="0"/>
              <a:t>Dicho domicilio producirá en el ámbito administrativo y judicial los efectos del domicilio fiscal </a:t>
            </a:r>
          </a:p>
          <a:p>
            <a:pPr algn="just"/>
            <a:r>
              <a:rPr lang="es-AR" sz="1500" dirty="0"/>
              <a:t>constituido, siendo válidas y vinculantes todas las notificaciones, emplazamientos y comunicaciones </a:t>
            </a:r>
          </a:p>
          <a:p>
            <a:pPr algn="just"/>
            <a:r>
              <a:rPr lang="es-AR" sz="1500" dirty="0"/>
              <a:t>que allí se practiquen. </a:t>
            </a:r>
          </a:p>
          <a:p>
            <a:pPr algn="just"/>
            <a:r>
              <a:rPr lang="es-AR" sz="1500" dirty="0"/>
              <a:t>La Autoridad de Aplicación podrá disponer, con relación a aquellos contribuyentes o </a:t>
            </a:r>
          </a:p>
          <a:p>
            <a:pPr algn="just"/>
            <a:r>
              <a:rPr lang="es-AR" sz="1500" dirty="0"/>
              <a:t>responsables que evidencien acceso al equipamiento informático necesario, la constitución obligatoria </a:t>
            </a:r>
          </a:p>
          <a:p>
            <a:pPr algn="just"/>
            <a:r>
              <a:rPr lang="es-AR" sz="1500" dirty="0"/>
              <a:t>del domicilio fiscal electrónico, conforme lo determine la reglamentación, la que también podrá </a:t>
            </a:r>
          </a:p>
          <a:p>
            <a:pPr algn="just"/>
            <a:r>
              <a:rPr lang="es-AR" sz="1500" dirty="0"/>
              <a:t>habilitar a los contribuyentes o responsables interesados para constituir voluntariamente domicilio </a:t>
            </a:r>
          </a:p>
          <a:p>
            <a:pPr algn="just"/>
            <a:r>
              <a:rPr lang="es-AR" sz="1500" dirty="0"/>
              <a:t>fiscal electrónico). </a:t>
            </a:r>
            <a:endParaRPr lang="es-AR" sz="1500" dirty="0" smtClean="0"/>
          </a:p>
          <a:p>
            <a:pPr algn="just"/>
            <a:endParaRPr lang="es-AR" sz="2400" dirty="0"/>
          </a:p>
        </p:txBody>
      </p:sp>
      <p:pic>
        <p:nvPicPr>
          <p:cNvPr id="6" name="5 Imagen"/>
          <p:cNvPicPr/>
          <p:nvPr/>
        </p:nvPicPr>
        <p:blipFill>
          <a:blip r:embed="rId4"/>
          <a:stretch>
            <a:fillRect/>
          </a:stretch>
        </p:blipFill>
        <p:spPr>
          <a:xfrm>
            <a:off x="6660232" y="5445224"/>
            <a:ext cx="1728192" cy="936104"/>
          </a:xfrm>
          <a:prstGeom prst="rect">
            <a:avLst/>
          </a:prstGeom>
        </p:spPr>
      </p:pic>
      <p:sp>
        <p:nvSpPr>
          <p:cNvPr id="4" name="3 Título"/>
          <p:cNvSpPr>
            <a:spLocks noGrp="1"/>
          </p:cNvSpPr>
          <p:nvPr>
            <p:ph type="title"/>
          </p:nvPr>
        </p:nvSpPr>
        <p:spPr/>
        <p:txBody>
          <a:bodyPr/>
          <a:lstStyle/>
          <a:p>
            <a:r>
              <a:rPr lang="es-AR" dirty="0" smtClean="0"/>
              <a:t>CODIGO FISCAL</a:t>
            </a:r>
            <a:endParaRPr lang="es-AR" dirty="0"/>
          </a:p>
        </p:txBody>
      </p:sp>
    </p:spTree>
    <p:extLst>
      <p:ext uri="{BB962C8B-B14F-4D97-AF65-F5344CB8AC3E}">
        <p14:creationId xmlns:p14="http://schemas.microsoft.com/office/powerpoint/2010/main" val="37440514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pic>
        <p:nvPicPr>
          <p:cNvPr id="2052" name="Picture 4" descr="Agencia de Recaudación de la Provincia de Buenos Ai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9440" y="193199"/>
            <a:ext cx="1666875" cy="80752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Gobierno de la Provincia de Buenos Ai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433427"/>
            <a:ext cx="1008112" cy="567295"/>
          </a:xfrm>
          <a:prstGeom prst="rect">
            <a:avLst/>
          </a:prstGeom>
          <a:noFill/>
          <a:extLst>
            <a:ext uri="{909E8E84-426E-40DD-AFC4-6F175D3DCCD1}">
              <a14:hiddenFill xmlns:a14="http://schemas.microsoft.com/office/drawing/2010/main">
                <a:solidFill>
                  <a:srgbClr val="FFFFFF"/>
                </a:solidFill>
              </a14:hiddenFill>
            </a:ext>
          </a:extLst>
        </p:spPr>
      </p:pic>
      <p:sp>
        <p:nvSpPr>
          <p:cNvPr id="2" name="1 CuadroTexto"/>
          <p:cNvSpPr txBox="1"/>
          <p:nvPr/>
        </p:nvSpPr>
        <p:spPr>
          <a:xfrm>
            <a:off x="602901" y="1537399"/>
            <a:ext cx="8253414" cy="4385816"/>
          </a:xfrm>
          <a:prstGeom prst="rect">
            <a:avLst/>
          </a:prstGeom>
          <a:noFill/>
        </p:spPr>
        <p:txBody>
          <a:bodyPr wrap="square" rtlCol="0">
            <a:spAutoFit/>
          </a:bodyPr>
          <a:lstStyle/>
          <a:p>
            <a:pPr algn="ctr"/>
            <a:endParaRPr lang="es-AR" sz="1500" dirty="0" smtClean="0"/>
          </a:p>
          <a:p>
            <a:pPr algn="just"/>
            <a:r>
              <a:rPr lang="es-AR" sz="2400" dirty="0"/>
              <a:t>ARTÍCULO 162. Las citaciones, notificaciones, intimaciones de pago, etc., serán practicadas en </a:t>
            </a:r>
            <a:r>
              <a:rPr lang="es-AR" sz="2400" dirty="0" smtClean="0"/>
              <a:t>cualquiera </a:t>
            </a:r>
            <a:r>
              <a:rPr lang="es-AR" sz="2400" dirty="0"/>
              <a:t>de las siguientes formas</a:t>
            </a:r>
            <a:r>
              <a:rPr lang="es-AR" sz="2400" dirty="0" smtClean="0"/>
              <a:t>:</a:t>
            </a:r>
          </a:p>
          <a:p>
            <a:pPr algn="just"/>
            <a:r>
              <a:rPr lang="es-AR" sz="2400" dirty="0" smtClean="0"/>
              <a:t>.........</a:t>
            </a:r>
            <a:endParaRPr lang="es-AR" sz="2400" dirty="0"/>
          </a:p>
          <a:p>
            <a:pPr algn="just"/>
            <a:r>
              <a:rPr lang="es-AR" sz="2400" dirty="0"/>
              <a:t>d) Por comunicación informática, en la forma y condiciones que determine la reglamentación. </a:t>
            </a:r>
          </a:p>
          <a:p>
            <a:pPr algn="just"/>
            <a:r>
              <a:rPr lang="es-AR" sz="2400" dirty="0"/>
              <a:t>La notificación se considerará perfeccionada con la puesta a disposición del archivo o registro </a:t>
            </a:r>
            <a:r>
              <a:rPr lang="es-AR" sz="2400" dirty="0" smtClean="0"/>
              <a:t>que </a:t>
            </a:r>
            <a:r>
              <a:rPr lang="es-AR" sz="2400" dirty="0"/>
              <a:t>la contiene, en el domicilio fiscal electrónico del contribuyente o responsable. </a:t>
            </a:r>
          </a:p>
          <a:p>
            <a:pPr algn="just"/>
            <a:endParaRPr lang="es-AR" sz="2400" dirty="0" smtClean="0"/>
          </a:p>
          <a:p>
            <a:pPr algn="just"/>
            <a:endParaRPr lang="es-AR" sz="2400" dirty="0"/>
          </a:p>
        </p:txBody>
      </p:sp>
      <p:pic>
        <p:nvPicPr>
          <p:cNvPr id="6" name="5 Imagen"/>
          <p:cNvPicPr/>
          <p:nvPr/>
        </p:nvPicPr>
        <p:blipFill>
          <a:blip r:embed="rId4"/>
          <a:stretch>
            <a:fillRect/>
          </a:stretch>
        </p:blipFill>
        <p:spPr>
          <a:xfrm>
            <a:off x="6660232" y="5445224"/>
            <a:ext cx="1728192" cy="936104"/>
          </a:xfrm>
          <a:prstGeom prst="rect">
            <a:avLst/>
          </a:prstGeom>
        </p:spPr>
      </p:pic>
      <p:sp>
        <p:nvSpPr>
          <p:cNvPr id="4" name="3 Título"/>
          <p:cNvSpPr>
            <a:spLocks noGrp="1"/>
          </p:cNvSpPr>
          <p:nvPr>
            <p:ph type="title"/>
          </p:nvPr>
        </p:nvSpPr>
        <p:spPr/>
        <p:txBody>
          <a:bodyPr/>
          <a:lstStyle/>
          <a:p>
            <a:r>
              <a:rPr lang="es-AR" dirty="0" smtClean="0"/>
              <a:t>CODIGO FISCAL</a:t>
            </a:r>
            <a:endParaRPr lang="es-AR" dirty="0"/>
          </a:p>
        </p:txBody>
      </p:sp>
      <p:sp>
        <p:nvSpPr>
          <p:cNvPr id="5" name="4 Marcador de contenido"/>
          <p:cNvSpPr>
            <a:spLocks noGrp="1"/>
          </p:cNvSpPr>
          <p:nvPr>
            <p:ph idx="1"/>
          </p:nvPr>
        </p:nvSpPr>
        <p:spPr/>
        <p:txBody>
          <a:bodyPr/>
          <a:lstStyle/>
          <a:p>
            <a:endParaRPr lang="es-AR" dirty="0"/>
          </a:p>
        </p:txBody>
      </p:sp>
    </p:spTree>
    <p:extLst>
      <p:ext uri="{BB962C8B-B14F-4D97-AF65-F5344CB8AC3E}">
        <p14:creationId xmlns:p14="http://schemas.microsoft.com/office/powerpoint/2010/main" val="31934065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pic>
        <p:nvPicPr>
          <p:cNvPr id="2052" name="Picture 4" descr="Agencia de Recaudación de la Provincia de Buenos Ai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9440" y="193199"/>
            <a:ext cx="1666875" cy="80752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Gobierno de la Provincia de Buenos Ai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433427"/>
            <a:ext cx="1008112" cy="567295"/>
          </a:xfrm>
          <a:prstGeom prst="rect">
            <a:avLst/>
          </a:prstGeom>
          <a:noFill/>
          <a:extLst>
            <a:ext uri="{909E8E84-426E-40DD-AFC4-6F175D3DCCD1}">
              <a14:hiddenFill xmlns:a14="http://schemas.microsoft.com/office/drawing/2010/main">
                <a:solidFill>
                  <a:srgbClr val="FFFFFF"/>
                </a:solidFill>
              </a14:hiddenFill>
            </a:ext>
          </a:extLst>
        </p:spPr>
      </p:pic>
      <p:sp>
        <p:nvSpPr>
          <p:cNvPr id="2" name="1 CuadroTexto"/>
          <p:cNvSpPr txBox="1"/>
          <p:nvPr/>
        </p:nvSpPr>
        <p:spPr>
          <a:xfrm>
            <a:off x="899592" y="1556792"/>
            <a:ext cx="7123285" cy="3108543"/>
          </a:xfrm>
          <a:prstGeom prst="rect">
            <a:avLst/>
          </a:prstGeom>
          <a:noFill/>
        </p:spPr>
        <p:txBody>
          <a:bodyPr wrap="square" rtlCol="0">
            <a:spAutoFit/>
          </a:bodyPr>
          <a:lstStyle/>
          <a:p>
            <a:pPr marL="285750" indent="-285750" algn="just">
              <a:buFont typeface="Arial" pitchFamily="34" charset="0"/>
              <a:buChar char="•"/>
            </a:pPr>
            <a:r>
              <a:rPr lang="es-AR" sz="2800" b="1" u="sng" dirty="0" smtClean="0"/>
              <a:t>Resolución Normativa N° 7/2014:</a:t>
            </a:r>
          </a:p>
          <a:p>
            <a:pPr marL="285750" indent="-285750" algn="just">
              <a:buFont typeface="Arial" pitchFamily="34" charset="0"/>
              <a:buChar char="•"/>
            </a:pPr>
            <a:endParaRPr lang="es-AR" sz="2800" dirty="0" smtClean="0"/>
          </a:p>
          <a:p>
            <a:pPr marL="285750" indent="-285750" algn="just">
              <a:buFont typeface="Arial" pitchFamily="34" charset="0"/>
              <a:buChar char="•"/>
            </a:pPr>
            <a:r>
              <a:rPr lang="es-AR" sz="2800" dirty="0" smtClean="0"/>
              <a:t>Capítulo 1: Normas comunes</a:t>
            </a:r>
          </a:p>
          <a:p>
            <a:pPr marL="285750" indent="-285750" algn="just">
              <a:buFont typeface="Arial" pitchFamily="34" charset="0"/>
              <a:buChar char="•"/>
            </a:pPr>
            <a:r>
              <a:rPr lang="es-AR" sz="2800" dirty="0" smtClean="0"/>
              <a:t>Capítulo 2: Constitución Obligatoria</a:t>
            </a:r>
          </a:p>
          <a:p>
            <a:pPr marL="285750" indent="-285750" algn="just">
              <a:buFont typeface="Arial" pitchFamily="34" charset="0"/>
              <a:buChar char="•"/>
            </a:pPr>
            <a:r>
              <a:rPr lang="es-AR" sz="2800" dirty="0" smtClean="0"/>
              <a:t>Capitulo 3: Constitución Voluntaria</a:t>
            </a:r>
          </a:p>
          <a:p>
            <a:pPr marL="285750" indent="-285750" algn="just">
              <a:buFont typeface="Arial" pitchFamily="34" charset="0"/>
              <a:buChar char="•"/>
            </a:pPr>
            <a:r>
              <a:rPr lang="es-AR" sz="2800" dirty="0" smtClean="0"/>
              <a:t>Capítulo 4: Disposiciones finales</a:t>
            </a:r>
          </a:p>
          <a:p>
            <a:pPr marL="285750" indent="-285750" algn="just">
              <a:buFont typeface="Arial" pitchFamily="34" charset="0"/>
              <a:buChar char="•"/>
            </a:pPr>
            <a:endParaRPr lang="es-AR" sz="2800" dirty="0"/>
          </a:p>
        </p:txBody>
      </p:sp>
      <p:pic>
        <p:nvPicPr>
          <p:cNvPr id="6" name="5 Imagen"/>
          <p:cNvPicPr/>
          <p:nvPr/>
        </p:nvPicPr>
        <p:blipFill>
          <a:blip r:embed="rId4"/>
          <a:stretch>
            <a:fillRect/>
          </a:stretch>
        </p:blipFill>
        <p:spPr>
          <a:xfrm>
            <a:off x="6660232" y="5445224"/>
            <a:ext cx="1728192" cy="936104"/>
          </a:xfrm>
          <a:prstGeom prst="rect">
            <a:avLst/>
          </a:prstGeom>
        </p:spPr>
      </p:pic>
      <p:sp>
        <p:nvSpPr>
          <p:cNvPr id="3" name="2 Título"/>
          <p:cNvSpPr>
            <a:spLocks noGrp="1"/>
          </p:cNvSpPr>
          <p:nvPr>
            <p:ph type="title"/>
          </p:nvPr>
        </p:nvSpPr>
        <p:spPr/>
        <p:txBody>
          <a:bodyPr/>
          <a:lstStyle/>
          <a:p>
            <a:r>
              <a:rPr lang="es-AR" dirty="0" smtClean="0"/>
              <a:t>REGLAMENTACION</a:t>
            </a:r>
            <a:endParaRPr lang="es-AR" dirty="0"/>
          </a:p>
        </p:txBody>
      </p:sp>
      <p:sp>
        <p:nvSpPr>
          <p:cNvPr id="4" name="3 Marcador de contenido"/>
          <p:cNvSpPr>
            <a:spLocks noGrp="1"/>
          </p:cNvSpPr>
          <p:nvPr>
            <p:ph idx="1"/>
          </p:nvPr>
        </p:nvSpPr>
        <p:spPr/>
        <p:txBody>
          <a:bodyPr/>
          <a:lstStyle/>
          <a:p>
            <a:endParaRPr lang="es-AR" dirty="0"/>
          </a:p>
        </p:txBody>
      </p:sp>
    </p:spTree>
    <p:extLst>
      <p:ext uri="{BB962C8B-B14F-4D97-AF65-F5344CB8AC3E}">
        <p14:creationId xmlns:p14="http://schemas.microsoft.com/office/powerpoint/2010/main" val="1701388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523420" y="274637"/>
            <a:ext cx="8229600" cy="1143000"/>
          </a:xfrm>
        </p:spPr>
        <p:txBody>
          <a:bodyPr/>
          <a:lstStyle/>
          <a:p>
            <a:r>
              <a:rPr lang="es-AR" b="1" dirty="0" smtClean="0"/>
              <a:t>Normas comunes</a:t>
            </a:r>
            <a:endParaRPr lang="es-AR" b="1" dirty="0"/>
          </a:p>
        </p:txBody>
      </p:sp>
      <p:pic>
        <p:nvPicPr>
          <p:cNvPr id="4" name="Picture 6" descr="Gobierno de la Provincia de Buenos Ai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33427"/>
            <a:ext cx="1008112" cy="5672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Agencia de Recaudación de la Provincia de Buenos Ai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272" y="313312"/>
            <a:ext cx="1666875" cy="807524"/>
          </a:xfrm>
          <a:prstGeom prst="rect">
            <a:avLst/>
          </a:prstGeom>
          <a:noFill/>
          <a:extLst>
            <a:ext uri="{909E8E84-426E-40DD-AFC4-6F175D3DCCD1}">
              <a14:hiddenFill xmlns:a14="http://schemas.microsoft.com/office/drawing/2010/main">
                <a:solidFill>
                  <a:srgbClr val="FFFFFF"/>
                </a:solidFill>
              </a14:hiddenFill>
            </a:ext>
          </a:extLst>
        </p:spPr>
      </p:pic>
      <p:sp>
        <p:nvSpPr>
          <p:cNvPr id="5" name="4 Marcador de contenido"/>
          <p:cNvSpPr>
            <a:spLocks noGrp="1"/>
          </p:cNvSpPr>
          <p:nvPr>
            <p:ph idx="1"/>
          </p:nvPr>
        </p:nvSpPr>
        <p:spPr/>
        <p:txBody>
          <a:bodyPr/>
          <a:lstStyle/>
          <a:p>
            <a:pPr marL="0" indent="0" algn="just">
              <a:buNone/>
            </a:pPr>
            <a:r>
              <a:rPr lang="es-AR" b="1" dirty="0"/>
              <a:t>Artículo 3º: </a:t>
            </a:r>
            <a:r>
              <a:rPr lang="es-AR" dirty="0"/>
              <a:t>El domicilio fiscal electrónico gozará de plena validez y eficacia jurídica y producirá en el ámbito administrativo los efectos del domicilio fiscal constituido, siendo válidos y vinculantes los avisos, citaciones, intimaciones, notificaciones y comunicaciones en general que allí se practiquen.</a:t>
            </a:r>
          </a:p>
        </p:txBody>
      </p:sp>
      <p:pic>
        <p:nvPicPr>
          <p:cNvPr id="9" name="8 Imagen"/>
          <p:cNvPicPr/>
          <p:nvPr/>
        </p:nvPicPr>
        <p:blipFill>
          <a:blip r:embed="rId4"/>
          <a:stretch>
            <a:fillRect/>
          </a:stretch>
        </p:blipFill>
        <p:spPr>
          <a:xfrm>
            <a:off x="6660232" y="5445224"/>
            <a:ext cx="1728192" cy="936104"/>
          </a:xfrm>
          <a:prstGeom prst="rect">
            <a:avLst/>
          </a:prstGeom>
        </p:spPr>
      </p:pic>
    </p:spTree>
    <p:extLst>
      <p:ext uri="{BB962C8B-B14F-4D97-AF65-F5344CB8AC3E}">
        <p14:creationId xmlns:p14="http://schemas.microsoft.com/office/powerpoint/2010/main" val="27825523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523420" y="274637"/>
            <a:ext cx="8229600" cy="1143000"/>
          </a:xfrm>
        </p:spPr>
        <p:txBody>
          <a:bodyPr>
            <a:noAutofit/>
          </a:bodyPr>
          <a:lstStyle/>
          <a:p>
            <a:r>
              <a:rPr lang="es-AR" sz="2800" b="1" dirty="0" smtClean="0"/>
              <a:t>Nomas comunes</a:t>
            </a:r>
            <a:br>
              <a:rPr lang="es-AR" sz="2800" b="1" dirty="0" smtClean="0"/>
            </a:br>
            <a:endParaRPr lang="es-AR" sz="2800" b="1" dirty="0"/>
          </a:p>
        </p:txBody>
      </p:sp>
      <p:pic>
        <p:nvPicPr>
          <p:cNvPr id="4" name="Picture 6" descr="Gobierno de la Provincia de Buenos Ai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33427"/>
            <a:ext cx="1008112" cy="5672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Agencia de Recaudación de la Provincia de Buenos Ai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272" y="313312"/>
            <a:ext cx="1666875" cy="807524"/>
          </a:xfrm>
          <a:prstGeom prst="rect">
            <a:avLst/>
          </a:prstGeom>
          <a:noFill/>
          <a:extLst>
            <a:ext uri="{909E8E84-426E-40DD-AFC4-6F175D3DCCD1}">
              <a14:hiddenFill xmlns:a14="http://schemas.microsoft.com/office/drawing/2010/main">
                <a:solidFill>
                  <a:srgbClr val="FFFFFF"/>
                </a:solidFill>
              </a14:hiddenFill>
            </a:ext>
          </a:extLst>
        </p:spPr>
      </p:pic>
      <p:sp>
        <p:nvSpPr>
          <p:cNvPr id="3" name="2 Marcador de contenido"/>
          <p:cNvSpPr>
            <a:spLocks noGrp="1"/>
          </p:cNvSpPr>
          <p:nvPr>
            <p:ph idx="1"/>
          </p:nvPr>
        </p:nvSpPr>
        <p:spPr/>
        <p:txBody>
          <a:bodyPr>
            <a:normAutofit fontScale="70000" lnSpcReduction="20000"/>
          </a:bodyPr>
          <a:lstStyle/>
          <a:p>
            <a:pPr marL="0" indent="0">
              <a:buNone/>
            </a:pPr>
            <a:r>
              <a:rPr lang="es-AR" b="1" dirty="0"/>
              <a:t>Artículo 5º:</a:t>
            </a:r>
            <a:r>
              <a:rPr lang="es-AR" dirty="0"/>
              <a:t> Los avisos, citaciones, intimaciones, notificaciones y comunicaciones en general que se efectúen en el domicilio fiscal electrónico se considerarán perfeccionados en el siguiente momento, lo que ocurra primero</a:t>
            </a:r>
            <a:r>
              <a:rPr lang="es-AR" dirty="0" smtClean="0"/>
              <a:t>:</a:t>
            </a:r>
          </a:p>
          <a:p>
            <a:pPr marL="0" indent="0">
              <a:buNone/>
            </a:pPr>
            <a:endParaRPr lang="es-AR" dirty="0"/>
          </a:p>
          <a:p>
            <a:pPr marL="0" indent="0">
              <a:buNone/>
            </a:pPr>
            <a:r>
              <a:rPr lang="es-AR" dirty="0"/>
              <a:t>a) El día que el contribuyente o responsable proceda a la apertura del documento digital que contiene la comunicación, mediante el acceso a dicho domicilio, o el siguiente día hábil administrativo si aquel fuere inhábil, o </a:t>
            </a:r>
            <a:br>
              <a:rPr lang="es-AR" dirty="0"/>
            </a:br>
            <a:endParaRPr lang="es-AR" dirty="0"/>
          </a:p>
          <a:p>
            <a:pPr marL="0" indent="0">
              <a:buNone/>
            </a:pPr>
            <a:r>
              <a:rPr lang="es-AR" dirty="0"/>
              <a:t>b) Los días martes y viernes inmediatos posteriores a la fecha en que las notificaciones o comunicaciones se encontraran disponibles en el citado domicilio, o el día siguiente hábil administrativo, si algunos de ellos fuera inhábil.</a:t>
            </a:r>
          </a:p>
        </p:txBody>
      </p:sp>
      <p:pic>
        <p:nvPicPr>
          <p:cNvPr id="9" name="8 Imagen"/>
          <p:cNvPicPr/>
          <p:nvPr/>
        </p:nvPicPr>
        <p:blipFill>
          <a:blip r:embed="rId4"/>
          <a:stretch>
            <a:fillRect/>
          </a:stretch>
        </p:blipFill>
        <p:spPr>
          <a:xfrm>
            <a:off x="6660232" y="5445224"/>
            <a:ext cx="1728192" cy="936104"/>
          </a:xfrm>
          <a:prstGeom prst="rect">
            <a:avLst/>
          </a:prstGeom>
        </p:spPr>
      </p:pic>
    </p:spTree>
    <p:extLst>
      <p:ext uri="{BB962C8B-B14F-4D97-AF65-F5344CB8AC3E}">
        <p14:creationId xmlns:p14="http://schemas.microsoft.com/office/powerpoint/2010/main" val="39032193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523420" y="274637"/>
            <a:ext cx="8229600" cy="1143000"/>
          </a:xfrm>
        </p:spPr>
        <p:txBody>
          <a:bodyPr>
            <a:noAutofit/>
          </a:bodyPr>
          <a:lstStyle/>
          <a:p>
            <a:r>
              <a:rPr lang="es-AR" sz="2800" b="1" dirty="0" smtClean="0"/>
              <a:t>Normas comunes</a:t>
            </a:r>
            <a:br>
              <a:rPr lang="es-AR" sz="2800" b="1" dirty="0" smtClean="0"/>
            </a:br>
            <a:endParaRPr lang="es-AR" sz="2800" b="1" dirty="0"/>
          </a:p>
        </p:txBody>
      </p:sp>
      <p:pic>
        <p:nvPicPr>
          <p:cNvPr id="4" name="Picture 6" descr="Gobierno de la Provincia de Buenos Ai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33427"/>
            <a:ext cx="1008112" cy="5672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Agencia de Recaudación de la Provincia de Buenos Ai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272" y="313312"/>
            <a:ext cx="1666875" cy="807524"/>
          </a:xfrm>
          <a:prstGeom prst="rect">
            <a:avLst/>
          </a:prstGeom>
          <a:noFill/>
          <a:extLst>
            <a:ext uri="{909E8E84-426E-40DD-AFC4-6F175D3DCCD1}">
              <a14:hiddenFill xmlns:a14="http://schemas.microsoft.com/office/drawing/2010/main">
                <a:solidFill>
                  <a:srgbClr val="FFFFFF"/>
                </a:solidFill>
              </a14:hiddenFill>
            </a:ext>
          </a:extLst>
        </p:spPr>
      </p:pic>
      <p:sp>
        <p:nvSpPr>
          <p:cNvPr id="3" name="2 Marcador de contenido"/>
          <p:cNvSpPr>
            <a:spLocks noGrp="1"/>
          </p:cNvSpPr>
          <p:nvPr>
            <p:ph idx="1"/>
          </p:nvPr>
        </p:nvSpPr>
        <p:spPr/>
        <p:txBody>
          <a:bodyPr>
            <a:normAutofit fontScale="70000" lnSpcReduction="20000"/>
          </a:bodyPr>
          <a:lstStyle/>
          <a:p>
            <a:pPr marL="0" indent="0" algn="just">
              <a:buNone/>
            </a:pPr>
            <a:r>
              <a:rPr lang="es-AR" b="1" dirty="0"/>
              <a:t>Artículo 8º:</a:t>
            </a:r>
            <a:r>
              <a:rPr lang="es-AR" dirty="0"/>
              <a:t> La constitución del domicilio fiscal electrónico no releva a los contribuyentes y/o responsables de su obligación de denunciar el domicilio fiscal previsto en el artículo 32 del Código Fiscal -Ley Nº 10.397 (Texto ordenado 2011) y modificatorias.-, ni implica una limitación de las facultades de la Agencia de Recaudación de la Provincia de Buenos Aires para practicar en este último avisos, citaciones, intimaciones, notificaciones y comunicaciones en soporte </a:t>
            </a:r>
            <a:r>
              <a:rPr lang="es-AR" dirty="0" smtClean="0"/>
              <a:t>papel</a:t>
            </a:r>
            <a:r>
              <a:rPr lang="es-AR" dirty="0"/>
              <a:t/>
            </a:r>
            <a:br>
              <a:rPr lang="es-AR" dirty="0"/>
            </a:br>
            <a:endParaRPr lang="es-AR" dirty="0"/>
          </a:p>
          <a:p>
            <a:pPr marL="0" indent="0" algn="just">
              <a:buNone/>
            </a:pPr>
            <a:r>
              <a:rPr lang="es-AR" dirty="0"/>
              <a:t>En aquellos casos en los cuales esta Autoridad de Aplicación practique el mismo aviso, citación, intimación, notificación y/o comunicación en el domicilio fiscal electrónico y en el domicilio previsto en el artículo 32 del Código Fiscal -Ley Nº 10.397 (Texto ordenado 2011) y modificatorias.-, el mismo se considerará perfeccionado en la fecha del que hubiera ocurrido primero.</a:t>
            </a:r>
          </a:p>
          <a:p>
            <a:endParaRPr lang="es-AR" dirty="0"/>
          </a:p>
        </p:txBody>
      </p:sp>
      <p:pic>
        <p:nvPicPr>
          <p:cNvPr id="9" name="8 Imagen"/>
          <p:cNvPicPr/>
          <p:nvPr/>
        </p:nvPicPr>
        <p:blipFill>
          <a:blip r:embed="rId4"/>
          <a:stretch>
            <a:fillRect/>
          </a:stretch>
        </p:blipFill>
        <p:spPr>
          <a:xfrm>
            <a:off x="6660232" y="5733256"/>
            <a:ext cx="1728192" cy="936104"/>
          </a:xfrm>
          <a:prstGeom prst="rect">
            <a:avLst/>
          </a:prstGeom>
        </p:spPr>
      </p:pic>
    </p:spTree>
    <p:extLst>
      <p:ext uri="{BB962C8B-B14F-4D97-AF65-F5344CB8AC3E}">
        <p14:creationId xmlns:p14="http://schemas.microsoft.com/office/powerpoint/2010/main" val="5199908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523420" y="274637"/>
            <a:ext cx="8229600" cy="1143000"/>
          </a:xfrm>
          <a:ln>
            <a:solidFill>
              <a:schemeClr val="accent1"/>
            </a:solidFill>
          </a:ln>
        </p:spPr>
        <p:txBody>
          <a:bodyPr>
            <a:normAutofit/>
          </a:bodyPr>
          <a:lstStyle/>
          <a:p>
            <a:r>
              <a:rPr lang="es-AR" sz="3400" b="1" dirty="0" smtClean="0"/>
              <a:t>Constitución Obligatoria</a:t>
            </a:r>
            <a:endParaRPr lang="es-AR" sz="3400" b="1" dirty="0"/>
          </a:p>
        </p:txBody>
      </p:sp>
      <p:pic>
        <p:nvPicPr>
          <p:cNvPr id="4" name="Picture 6" descr="Gobierno de la Provincia de Buenos Ai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33427"/>
            <a:ext cx="1008112" cy="5672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Agencia de Recaudación de la Provincia de Buenos Ai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272" y="313312"/>
            <a:ext cx="1666875" cy="807524"/>
          </a:xfrm>
          <a:prstGeom prst="rect">
            <a:avLst/>
          </a:prstGeom>
          <a:noFill/>
          <a:extLst>
            <a:ext uri="{909E8E84-426E-40DD-AFC4-6F175D3DCCD1}">
              <a14:hiddenFill xmlns:a14="http://schemas.microsoft.com/office/drawing/2010/main">
                <a:solidFill>
                  <a:srgbClr val="FFFFFF"/>
                </a:solidFill>
              </a14:hiddenFill>
            </a:ext>
          </a:extLst>
        </p:spPr>
      </p:pic>
      <p:sp>
        <p:nvSpPr>
          <p:cNvPr id="3" name="2 Marcador de contenido"/>
          <p:cNvSpPr>
            <a:spLocks noGrp="1"/>
          </p:cNvSpPr>
          <p:nvPr>
            <p:ph idx="1"/>
          </p:nvPr>
        </p:nvSpPr>
        <p:spPr>
          <a:ln>
            <a:solidFill>
              <a:schemeClr val="accent1"/>
            </a:solidFill>
          </a:ln>
        </p:spPr>
        <p:txBody>
          <a:bodyPr>
            <a:normAutofit fontScale="40000" lnSpcReduction="20000"/>
          </a:bodyPr>
          <a:lstStyle/>
          <a:p>
            <a:pPr marL="0" indent="0" algn="just">
              <a:buNone/>
            </a:pPr>
            <a:r>
              <a:rPr lang="es-AR" sz="5300" b="1" dirty="0"/>
              <a:t>Artículo 10º:</a:t>
            </a:r>
            <a:r>
              <a:rPr lang="es-AR" sz="5300" dirty="0"/>
              <a:t> Establecer que, a partir de la entrada en vigencia de la presente, el domicilio fiscal electrónico previsto en el artículo 33 del Código Fiscal -Ley Nº 10.397 (Texto ordenado 2011) y modificatorias- quedará obligatoriamente constituido respecto de los siguientes sujetos: </a:t>
            </a:r>
            <a:br>
              <a:rPr lang="es-AR" sz="5300" dirty="0"/>
            </a:br>
            <a:endParaRPr lang="es-AR" sz="5300" dirty="0"/>
          </a:p>
          <a:p>
            <a:pPr marL="0" indent="0" algn="just">
              <a:buNone/>
            </a:pPr>
            <a:r>
              <a:rPr lang="es-AR" sz="5300" dirty="0" smtClean="0"/>
              <a:t>a. Contribuyentes </a:t>
            </a:r>
            <a:r>
              <a:rPr lang="es-AR" sz="5300" dirty="0"/>
              <a:t>del Impuesto sobre los Ingresos Brutos y responsables de dicho tributo, comprendidos en el inciso 2) del artículo 21 del citado Código</a:t>
            </a:r>
            <a:r>
              <a:rPr lang="es-AR" dirty="0"/>
              <a:t>. </a:t>
            </a:r>
            <a:endParaRPr lang="es-AR" dirty="0" smtClean="0"/>
          </a:p>
          <a:p>
            <a:pPr marL="0" indent="0">
              <a:buNone/>
            </a:pPr>
            <a:r>
              <a:rPr lang="es-AR" dirty="0" smtClean="0"/>
              <a:t>(Los </a:t>
            </a:r>
            <a:r>
              <a:rPr lang="es-AR" dirty="0"/>
              <a:t>integrantes de los órganos de administración, o quienes sean representantes legales, de </a:t>
            </a:r>
            <a:r>
              <a:rPr lang="es-AR" dirty="0" smtClean="0"/>
              <a:t> personas </a:t>
            </a:r>
            <a:r>
              <a:rPr lang="es-AR" dirty="0"/>
              <a:t>jurídicas, civiles o comerciales; asociaciones, entidades y empresas, con o sin personería </a:t>
            </a:r>
            <a:r>
              <a:rPr lang="es-AR" dirty="0" smtClean="0"/>
              <a:t> jurídica</a:t>
            </a:r>
            <a:r>
              <a:rPr lang="es-AR" dirty="0"/>
              <a:t>; como asimismo los de patrimonios destinados a un fin determinado, cuando unas y otros </a:t>
            </a:r>
            <a:r>
              <a:rPr lang="es-AR" dirty="0" smtClean="0"/>
              <a:t>sean </a:t>
            </a:r>
            <a:r>
              <a:rPr lang="es-AR" dirty="0"/>
              <a:t>consideradas por las Leyes tributarias como unidades económicas para la atribución del hecho </a:t>
            </a:r>
            <a:r>
              <a:rPr lang="es-AR" dirty="0" smtClean="0"/>
              <a:t> Imponible). </a:t>
            </a:r>
            <a:r>
              <a:rPr lang="es-AR" dirty="0"/>
              <a:t/>
            </a:r>
            <a:br>
              <a:rPr lang="es-AR" dirty="0"/>
            </a:br>
            <a:endParaRPr lang="es-AR" dirty="0"/>
          </a:p>
          <a:p>
            <a:pPr marL="0" indent="0">
              <a:buNone/>
            </a:pPr>
            <a:r>
              <a:rPr lang="es-AR" sz="6300" dirty="0"/>
              <a:t>b. Agentes de recaudación de los gravámenes respecto de los cuales la Agencia de Recaudación resulta Autoridad de Aplicación.</a:t>
            </a:r>
          </a:p>
          <a:p>
            <a:pPr marL="0" indent="0">
              <a:buNone/>
            </a:pPr>
            <a:r>
              <a:rPr lang="es-AR" dirty="0"/>
              <a:t/>
            </a:r>
            <a:br>
              <a:rPr lang="es-AR" dirty="0"/>
            </a:br>
            <a:endParaRPr lang="es-AR" dirty="0"/>
          </a:p>
        </p:txBody>
      </p:sp>
      <p:pic>
        <p:nvPicPr>
          <p:cNvPr id="7" name="6 Imagen"/>
          <p:cNvPicPr/>
          <p:nvPr/>
        </p:nvPicPr>
        <p:blipFill>
          <a:blip r:embed="rId4"/>
          <a:stretch>
            <a:fillRect/>
          </a:stretch>
        </p:blipFill>
        <p:spPr>
          <a:xfrm>
            <a:off x="6660232" y="5445224"/>
            <a:ext cx="1728192" cy="936104"/>
          </a:xfrm>
          <a:prstGeom prst="rect">
            <a:avLst/>
          </a:prstGeom>
        </p:spPr>
      </p:pic>
    </p:spTree>
    <p:extLst>
      <p:ext uri="{BB962C8B-B14F-4D97-AF65-F5344CB8AC3E}">
        <p14:creationId xmlns:p14="http://schemas.microsoft.com/office/powerpoint/2010/main" val="35293537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523420" y="274637"/>
            <a:ext cx="8229600" cy="1143000"/>
          </a:xfrm>
          <a:ln>
            <a:solidFill>
              <a:schemeClr val="accent1"/>
            </a:solidFill>
          </a:ln>
        </p:spPr>
        <p:txBody>
          <a:bodyPr>
            <a:normAutofit/>
          </a:bodyPr>
          <a:lstStyle/>
          <a:p>
            <a:r>
              <a:rPr lang="es-AR" sz="3400" b="1" dirty="0" smtClean="0"/>
              <a:t>Adhesión voluntaria</a:t>
            </a:r>
            <a:endParaRPr lang="es-AR" sz="3400" b="1" dirty="0"/>
          </a:p>
        </p:txBody>
      </p:sp>
      <p:pic>
        <p:nvPicPr>
          <p:cNvPr id="4" name="Picture 6" descr="Gobierno de la Provincia de Buenos Ai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33427"/>
            <a:ext cx="1008112" cy="5672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Agencia de Recaudación de la Provincia de Buenos Ai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271" y="317680"/>
            <a:ext cx="1666875" cy="807524"/>
          </a:xfrm>
          <a:prstGeom prst="rect">
            <a:avLst/>
          </a:prstGeom>
          <a:noFill/>
          <a:extLst>
            <a:ext uri="{909E8E84-426E-40DD-AFC4-6F175D3DCCD1}">
              <a14:hiddenFill xmlns:a14="http://schemas.microsoft.com/office/drawing/2010/main">
                <a:solidFill>
                  <a:srgbClr val="FFFFFF"/>
                </a:solidFill>
              </a14:hiddenFill>
            </a:ext>
          </a:extLst>
        </p:spPr>
      </p:pic>
      <p:sp>
        <p:nvSpPr>
          <p:cNvPr id="3" name="2 Marcador de contenido"/>
          <p:cNvSpPr>
            <a:spLocks noGrp="1"/>
          </p:cNvSpPr>
          <p:nvPr>
            <p:ph idx="1"/>
          </p:nvPr>
        </p:nvSpPr>
        <p:spPr>
          <a:ln>
            <a:solidFill>
              <a:schemeClr val="accent1"/>
            </a:solidFill>
          </a:ln>
        </p:spPr>
        <p:txBody>
          <a:bodyPr>
            <a:normAutofit lnSpcReduction="10000"/>
          </a:bodyPr>
          <a:lstStyle/>
          <a:p>
            <a:pPr marL="0" indent="0">
              <a:buNone/>
            </a:pPr>
            <a:r>
              <a:rPr lang="es-AR" b="1" dirty="0"/>
              <a:t>Artículo 14º: </a:t>
            </a:r>
            <a:r>
              <a:rPr lang="es-AR" dirty="0"/>
              <a:t>Establecer que los contribuyentes de tributos respecto de los cuales la Agencia de Recaudación de la Provincia de Buenos Aires resulta Autoridad de Aplicación, que no se encuentren comprendidos en el Capítulo anterior, podrán adherir voluntariamente a la utilización del domicilio fiscal electrónico.</a:t>
            </a:r>
          </a:p>
          <a:p>
            <a:pPr marL="0" indent="0">
              <a:buNone/>
            </a:pPr>
            <a:r>
              <a:rPr lang="es-AR" dirty="0"/>
              <a:t/>
            </a:r>
            <a:br>
              <a:rPr lang="es-AR" dirty="0"/>
            </a:br>
            <a:endParaRPr lang="es-AR" dirty="0"/>
          </a:p>
        </p:txBody>
      </p:sp>
      <p:pic>
        <p:nvPicPr>
          <p:cNvPr id="7" name="6 Imagen"/>
          <p:cNvPicPr/>
          <p:nvPr/>
        </p:nvPicPr>
        <p:blipFill>
          <a:blip r:embed="rId4"/>
          <a:stretch>
            <a:fillRect/>
          </a:stretch>
        </p:blipFill>
        <p:spPr>
          <a:xfrm>
            <a:off x="6660232" y="5445224"/>
            <a:ext cx="1728192" cy="936104"/>
          </a:xfrm>
          <a:prstGeom prst="rect">
            <a:avLst/>
          </a:prstGeom>
        </p:spPr>
      </p:pic>
    </p:spTree>
    <p:extLst>
      <p:ext uri="{BB962C8B-B14F-4D97-AF65-F5344CB8AC3E}">
        <p14:creationId xmlns:p14="http://schemas.microsoft.com/office/powerpoint/2010/main" val="73033182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Mirador">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300</TotalTime>
  <Words>352</Words>
  <Application>Microsoft Office PowerPoint</Application>
  <PresentationFormat>Presentación en pantalla (4:3)</PresentationFormat>
  <Paragraphs>61</Paragraphs>
  <Slides>17</Slides>
  <Notes>0</Notes>
  <HiddenSlides>0</HiddenSlides>
  <MMClips>0</MMClips>
  <ScaleCrop>false</ScaleCrop>
  <HeadingPairs>
    <vt:vector size="4" baseType="variant">
      <vt:variant>
        <vt:lpstr>Tema</vt:lpstr>
      </vt:variant>
      <vt:variant>
        <vt:i4>1</vt:i4>
      </vt:variant>
      <vt:variant>
        <vt:lpstr>Títulos de diapositiva</vt:lpstr>
      </vt:variant>
      <vt:variant>
        <vt:i4>17</vt:i4>
      </vt:variant>
    </vt:vector>
  </HeadingPairs>
  <TitlesOfParts>
    <vt:vector size="18" baseType="lpstr">
      <vt:lpstr>Tema de Office</vt:lpstr>
      <vt:lpstr>Presentación de PowerPoint</vt:lpstr>
      <vt:lpstr>CODIGO FISCAL</vt:lpstr>
      <vt:lpstr>CODIGO FISCAL</vt:lpstr>
      <vt:lpstr>REGLAMENTACION</vt:lpstr>
      <vt:lpstr>Normas comunes</vt:lpstr>
      <vt:lpstr>Nomas comunes </vt:lpstr>
      <vt:lpstr>Normas comunes </vt:lpstr>
      <vt:lpstr>Constitución Obligatoria</vt:lpstr>
      <vt:lpstr>Adhesión voluntaria</vt:lpstr>
      <vt:lpstr>Disposiciones finales</vt:lpstr>
      <vt:lpstr>Disposiciones finales</vt:lpstr>
      <vt:lpstr>Cómo funciona</vt:lpstr>
      <vt:lpstr>Cómo funciona</vt:lpstr>
      <vt:lpstr>Cómo funciona</vt:lpstr>
      <vt:lpstr>Cómo funciona</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Personal</dc:creator>
  <cp:lastModifiedBy>Hector A Duguine</cp:lastModifiedBy>
  <cp:revision>27</cp:revision>
  <dcterms:created xsi:type="dcterms:W3CDTF">2014-03-16T07:51:13Z</dcterms:created>
  <dcterms:modified xsi:type="dcterms:W3CDTF">2014-05-19T18:42:36Z</dcterms:modified>
</cp:coreProperties>
</file>