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Default Extension="doc" ContentType="application/msword"/>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56" r:id="rId2"/>
    <p:sldId id="628" r:id="rId3"/>
    <p:sldId id="627" r:id="rId4"/>
    <p:sldId id="630" r:id="rId5"/>
    <p:sldId id="629" r:id="rId6"/>
    <p:sldId id="573" r:id="rId7"/>
    <p:sldId id="475" r:id="rId8"/>
    <p:sldId id="631" r:id="rId9"/>
    <p:sldId id="632" r:id="rId10"/>
    <p:sldId id="536" r:id="rId11"/>
    <p:sldId id="486" r:id="rId12"/>
    <p:sldId id="521" r:id="rId13"/>
    <p:sldId id="483" r:id="rId14"/>
    <p:sldId id="633" r:id="rId15"/>
    <p:sldId id="538" r:id="rId16"/>
    <p:sldId id="625" r:id="rId17"/>
    <p:sldId id="626" r:id="rId18"/>
    <p:sldId id="614" r:id="rId19"/>
    <p:sldId id="606" r:id="rId20"/>
    <p:sldId id="634" r:id="rId21"/>
    <p:sldId id="570" r:id="rId22"/>
    <p:sldId id="479" r:id="rId23"/>
    <p:sldId id="571" r:id="rId24"/>
    <p:sldId id="574" r:id="rId25"/>
    <p:sldId id="635" r:id="rId26"/>
    <p:sldId id="587" r:id="rId27"/>
    <p:sldId id="569" r:id="rId28"/>
    <p:sldId id="618" r:id="rId29"/>
    <p:sldId id="542" r:id="rId30"/>
    <p:sldId id="579" r:id="rId31"/>
    <p:sldId id="647" r:id="rId32"/>
    <p:sldId id="648" r:id="rId33"/>
    <p:sldId id="580" r:id="rId34"/>
    <p:sldId id="581" r:id="rId35"/>
    <p:sldId id="619" r:id="rId36"/>
    <p:sldId id="620" r:id="rId37"/>
    <p:sldId id="621" r:id="rId38"/>
    <p:sldId id="622" r:id="rId39"/>
    <p:sldId id="594" r:id="rId40"/>
    <p:sldId id="623" r:id="rId41"/>
    <p:sldId id="604" r:id="rId42"/>
    <p:sldId id="637" r:id="rId43"/>
    <p:sldId id="638" r:id="rId44"/>
    <p:sldId id="639" r:id="rId45"/>
    <p:sldId id="602" r:id="rId46"/>
    <p:sldId id="636" r:id="rId47"/>
    <p:sldId id="644" r:id="rId48"/>
    <p:sldId id="642" r:id="rId49"/>
    <p:sldId id="645" r:id="rId50"/>
    <p:sldId id="646" r:id="rId51"/>
  </p:sldIdLst>
  <p:sldSz cx="9144000" cy="6858000" type="screen4x3"/>
  <p:notesSz cx="6858000" cy="9715500"/>
  <p:defaultTextStyle>
    <a:defPPr>
      <a:defRPr lang="en-US"/>
    </a:defPPr>
    <a:lvl1pPr algn="l" rtl="0" fontAlgn="base">
      <a:spcBef>
        <a:spcPct val="0"/>
      </a:spcBef>
      <a:spcAft>
        <a:spcPct val="0"/>
      </a:spcAft>
      <a:defRPr sz="2000" kern="1200">
        <a:solidFill>
          <a:srgbClr val="13467B"/>
        </a:solidFill>
        <a:latin typeface="Arial" pitchFamily="34" charset="0"/>
        <a:ea typeface="+mn-ea"/>
        <a:cs typeface="Arial" pitchFamily="34" charset="0"/>
      </a:defRPr>
    </a:lvl1pPr>
    <a:lvl2pPr marL="457200" algn="l" rtl="0" fontAlgn="base">
      <a:spcBef>
        <a:spcPct val="0"/>
      </a:spcBef>
      <a:spcAft>
        <a:spcPct val="0"/>
      </a:spcAft>
      <a:defRPr sz="2000" kern="1200">
        <a:solidFill>
          <a:srgbClr val="13467B"/>
        </a:solidFill>
        <a:latin typeface="Arial" pitchFamily="34" charset="0"/>
        <a:ea typeface="+mn-ea"/>
        <a:cs typeface="Arial" pitchFamily="34" charset="0"/>
      </a:defRPr>
    </a:lvl2pPr>
    <a:lvl3pPr marL="914400" algn="l" rtl="0" fontAlgn="base">
      <a:spcBef>
        <a:spcPct val="0"/>
      </a:spcBef>
      <a:spcAft>
        <a:spcPct val="0"/>
      </a:spcAft>
      <a:defRPr sz="2000" kern="1200">
        <a:solidFill>
          <a:srgbClr val="13467B"/>
        </a:solidFill>
        <a:latin typeface="Arial" pitchFamily="34" charset="0"/>
        <a:ea typeface="+mn-ea"/>
        <a:cs typeface="Arial" pitchFamily="34" charset="0"/>
      </a:defRPr>
    </a:lvl3pPr>
    <a:lvl4pPr marL="1371600" algn="l" rtl="0" fontAlgn="base">
      <a:spcBef>
        <a:spcPct val="0"/>
      </a:spcBef>
      <a:spcAft>
        <a:spcPct val="0"/>
      </a:spcAft>
      <a:defRPr sz="2000" kern="1200">
        <a:solidFill>
          <a:srgbClr val="13467B"/>
        </a:solidFill>
        <a:latin typeface="Arial" pitchFamily="34" charset="0"/>
        <a:ea typeface="+mn-ea"/>
        <a:cs typeface="Arial" pitchFamily="34" charset="0"/>
      </a:defRPr>
    </a:lvl4pPr>
    <a:lvl5pPr marL="1828800" algn="l" rtl="0" fontAlgn="base">
      <a:spcBef>
        <a:spcPct val="0"/>
      </a:spcBef>
      <a:spcAft>
        <a:spcPct val="0"/>
      </a:spcAft>
      <a:defRPr sz="2000" kern="1200">
        <a:solidFill>
          <a:srgbClr val="13467B"/>
        </a:solidFill>
        <a:latin typeface="Arial" pitchFamily="34" charset="0"/>
        <a:ea typeface="+mn-ea"/>
        <a:cs typeface="Arial" pitchFamily="34" charset="0"/>
      </a:defRPr>
    </a:lvl5pPr>
    <a:lvl6pPr marL="2286000" algn="l" defTabSz="914400" rtl="0" eaLnBrk="1" latinLnBrk="0" hangingPunct="1">
      <a:defRPr sz="2000" kern="1200">
        <a:solidFill>
          <a:srgbClr val="13467B"/>
        </a:solidFill>
        <a:latin typeface="Arial" pitchFamily="34" charset="0"/>
        <a:ea typeface="+mn-ea"/>
        <a:cs typeface="Arial" pitchFamily="34" charset="0"/>
      </a:defRPr>
    </a:lvl6pPr>
    <a:lvl7pPr marL="2743200" algn="l" defTabSz="914400" rtl="0" eaLnBrk="1" latinLnBrk="0" hangingPunct="1">
      <a:defRPr sz="2000" kern="1200">
        <a:solidFill>
          <a:srgbClr val="13467B"/>
        </a:solidFill>
        <a:latin typeface="Arial" pitchFamily="34" charset="0"/>
        <a:ea typeface="+mn-ea"/>
        <a:cs typeface="Arial" pitchFamily="34" charset="0"/>
      </a:defRPr>
    </a:lvl7pPr>
    <a:lvl8pPr marL="3200400" algn="l" defTabSz="914400" rtl="0" eaLnBrk="1" latinLnBrk="0" hangingPunct="1">
      <a:defRPr sz="2000" kern="1200">
        <a:solidFill>
          <a:srgbClr val="13467B"/>
        </a:solidFill>
        <a:latin typeface="Arial" pitchFamily="34" charset="0"/>
        <a:ea typeface="+mn-ea"/>
        <a:cs typeface="Arial" pitchFamily="34" charset="0"/>
      </a:defRPr>
    </a:lvl8pPr>
    <a:lvl9pPr marL="3657600" algn="l" defTabSz="914400" rtl="0" eaLnBrk="1" latinLnBrk="0" hangingPunct="1">
      <a:defRPr sz="2000" kern="1200">
        <a:solidFill>
          <a:srgbClr val="13467B"/>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2F67"/>
    <a:srgbClr val="B44326"/>
    <a:srgbClr val="144699"/>
    <a:srgbClr val="6CADDF"/>
    <a:srgbClr val="13467B"/>
    <a:srgbClr val="458BB0"/>
    <a:srgbClr val="4D4D4D"/>
    <a:srgbClr val="803C3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42" autoAdjust="0"/>
    <p:restoredTop sz="92000" autoAdjust="0"/>
  </p:normalViewPr>
  <p:slideViewPr>
    <p:cSldViewPr>
      <p:cViewPr>
        <p:scale>
          <a:sx n="80" d="100"/>
          <a:sy n="80" d="100"/>
        </p:scale>
        <p:origin x="-210" y="-72"/>
      </p:cViewPr>
      <p:guideLst>
        <p:guide orient="horz" pos="2160"/>
        <p:guide pos="2880"/>
      </p:guideLst>
    </p:cSldViewPr>
  </p:slideViewPr>
  <p:outlineViewPr>
    <p:cViewPr>
      <p:scale>
        <a:sx n="33" d="100"/>
        <a:sy n="33" d="100"/>
      </p:scale>
      <p:origin x="0" y="94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580" y="-96"/>
      </p:cViewPr>
      <p:guideLst>
        <p:guide orient="horz" pos="306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090ADE-3DC2-4FC2-9F7B-0586777ED259}" type="doc">
      <dgm:prSet loTypeId="urn:microsoft.com/office/officeart/2005/8/layout/arrow2" loCatId="process" qsTypeId="urn:microsoft.com/office/officeart/2005/8/quickstyle/simple1" qsCatId="simple" csTypeId="urn:microsoft.com/office/officeart/2005/8/colors/accent1_2" csCatId="accent1" phldr="1"/>
      <dgm:spPr/>
    </dgm:pt>
    <dgm:pt modelId="{BC13179A-6659-4E75-BC00-1CF4EF2E69BA}">
      <dgm:prSet phldrT="[Texto]" custT="1"/>
      <dgm:spPr/>
      <dgm:t>
        <a:bodyPr/>
        <a:lstStyle/>
        <a:p>
          <a:r>
            <a:rPr lang="es-ES" sz="1600" b="1" u="sng" dirty="0" err="1" smtClean="0">
              <a:solidFill>
                <a:srgbClr val="13467B"/>
              </a:solidFill>
            </a:rPr>
            <a:t>Reflita</a:t>
          </a:r>
          <a:r>
            <a:rPr lang="es-ES" sz="1600" b="1" u="sng" dirty="0" smtClean="0">
              <a:solidFill>
                <a:srgbClr val="13467B"/>
              </a:solidFill>
            </a:rPr>
            <a:t>:</a:t>
          </a:r>
          <a:r>
            <a:rPr lang="es-ES" sz="1600" b="1" dirty="0" smtClean="0">
              <a:solidFill>
                <a:srgbClr val="13467B"/>
              </a:solidFill>
            </a:rPr>
            <a:t> Para </a:t>
          </a:r>
          <a:r>
            <a:rPr lang="es-ES" sz="1600" b="1" dirty="0" err="1" smtClean="0">
              <a:solidFill>
                <a:srgbClr val="13467B"/>
              </a:solidFill>
            </a:rPr>
            <a:t>quê</a:t>
          </a:r>
          <a:r>
            <a:rPr lang="es-ES" sz="1600" b="1" dirty="0" smtClean="0">
              <a:solidFill>
                <a:srgbClr val="13467B"/>
              </a:solidFill>
            </a:rPr>
            <a:t>, por que </a:t>
          </a:r>
          <a:r>
            <a:rPr lang="es-ES" sz="1600" b="1" dirty="0" err="1" smtClean="0">
              <a:solidFill>
                <a:srgbClr val="13467B"/>
              </a:solidFill>
            </a:rPr>
            <a:t>vou</a:t>
          </a:r>
          <a:r>
            <a:rPr lang="es-ES" sz="1600" b="1" dirty="0" smtClean="0">
              <a:solidFill>
                <a:srgbClr val="13467B"/>
              </a:solidFill>
            </a:rPr>
            <a:t> investir </a:t>
          </a:r>
          <a:r>
            <a:rPr lang="es-ES" sz="1600" b="1" dirty="0" err="1" smtClean="0">
              <a:solidFill>
                <a:srgbClr val="13467B"/>
              </a:solidFill>
            </a:rPr>
            <a:t>em</a:t>
          </a:r>
          <a:r>
            <a:rPr lang="es-ES" sz="1600" b="1" dirty="0" smtClean="0">
              <a:solidFill>
                <a:srgbClr val="13467B"/>
              </a:solidFill>
            </a:rPr>
            <a:t> </a:t>
          </a:r>
          <a:r>
            <a:rPr lang="es-ES" sz="1600" b="1" dirty="0" err="1" smtClean="0">
              <a:solidFill>
                <a:srgbClr val="13467B"/>
              </a:solidFill>
            </a:rPr>
            <a:t>um</a:t>
          </a:r>
          <a:r>
            <a:rPr lang="es-ES" sz="1600" b="1" dirty="0" smtClean="0">
              <a:solidFill>
                <a:srgbClr val="13467B"/>
              </a:solidFill>
            </a:rPr>
            <a:t> </a:t>
          </a:r>
          <a:r>
            <a:rPr lang="es-ES" sz="1600" b="1" dirty="0" err="1" smtClean="0">
              <a:solidFill>
                <a:srgbClr val="13467B"/>
              </a:solidFill>
            </a:rPr>
            <a:t>relatório</a:t>
          </a:r>
          <a:r>
            <a:rPr lang="es-ES" sz="1600" b="1" dirty="0" smtClean="0">
              <a:solidFill>
                <a:srgbClr val="13467B"/>
              </a:solidFill>
            </a:rPr>
            <a:t> de </a:t>
          </a:r>
          <a:r>
            <a:rPr lang="es-ES" sz="1600" b="1" dirty="0" err="1" smtClean="0">
              <a:solidFill>
                <a:schemeClr val="bg1"/>
              </a:solidFill>
            </a:rPr>
            <a:t>sustentabilidade</a:t>
          </a:r>
          <a:endParaRPr lang="es-ES" sz="1600" b="1" dirty="0">
            <a:solidFill>
              <a:schemeClr val="bg1"/>
            </a:solidFill>
          </a:endParaRPr>
        </a:p>
      </dgm:t>
    </dgm:pt>
    <dgm:pt modelId="{D1AE0B37-E0E7-48AE-B755-C86A09A1CE6D}" type="parTrans" cxnId="{4E35DC96-8E06-4CE3-9C0B-6EEB55A7CBC3}">
      <dgm:prSet/>
      <dgm:spPr/>
      <dgm:t>
        <a:bodyPr/>
        <a:lstStyle/>
        <a:p>
          <a:endParaRPr lang="es-ES"/>
        </a:p>
      </dgm:t>
    </dgm:pt>
    <dgm:pt modelId="{F81AC0E7-EF40-4D44-82F4-DCF94869C42E}" type="sibTrans" cxnId="{4E35DC96-8E06-4CE3-9C0B-6EEB55A7CBC3}">
      <dgm:prSet/>
      <dgm:spPr/>
      <dgm:t>
        <a:bodyPr/>
        <a:lstStyle/>
        <a:p>
          <a:endParaRPr lang="es-ES"/>
        </a:p>
      </dgm:t>
    </dgm:pt>
    <dgm:pt modelId="{B094CB81-75E6-489F-AA35-336D6FC7307B}">
      <dgm:prSet phldrT="[Texto]" custT="1"/>
      <dgm:spPr/>
      <dgm:t>
        <a:bodyPr/>
        <a:lstStyle/>
        <a:p>
          <a:r>
            <a:rPr lang="es-ES" sz="1600" b="1" u="sng" dirty="0" smtClean="0">
              <a:solidFill>
                <a:srgbClr val="13467B"/>
              </a:solidFill>
            </a:rPr>
            <a:t>Prepare:</a:t>
          </a:r>
          <a:r>
            <a:rPr lang="es-ES" sz="1600" b="1" dirty="0" smtClean="0">
              <a:solidFill>
                <a:srgbClr val="13467B"/>
              </a:solidFill>
            </a:rPr>
            <a:t> </a:t>
          </a:r>
          <a:r>
            <a:rPr lang="es-ES" sz="1600" b="1" dirty="0" err="1" smtClean="0">
              <a:solidFill>
                <a:srgbClr val="13467B"/>
              </a:solidFill>
            </a:rPr>
            <a:t>Planeje</a:t>
          </a:r>
          <a:r>
            <a:rPr lang="es-ES" sz="1600" b="1" dirty="0" smtClean="0">
              <a:solidFill>
                <a:srgbClr val="13467B"/>
              </a:solidFill>
            </a:rPr>
            <a:t> </a:t>
          </a:r>
          <a:r>
            <a:rPr lang="es-ES" sz="1600" b="1" dirty="0" err="1" smtClean="0">
              <a:solidFill>
                <a:srgbClr val="13467B"/>
              </a:solidFill>
            </a:rPr>
            <a:t>seu</a:t>
          </a:r>
          <a:r>
            <a:rPr lang="es-ES" sz="1600" b="1" dirty="0" smtClean="0">
              <a:solidFill>
                <a:srgbClr val="13467B"/>
              </a:solidFill>
            </a:rPr>
            <a:t> </a:t>
          </a:r>
          <a:r>
            <a:rPr lang="es-ES" sz="1600" b="1" dirty="0" err="1" smtClean="0">
              <a:solidFill>
                <a:srgbClr val="13467B"/>
              </a:solidFill>
            </a:rPr>
            <a:t>processo</a:t>
          </a:r>
          <a:r>
            <a:rPr lang="es-ES" sz="1600" b="1" dirty="0" smtClean="0">
              <a:solidFill>
                <a:srgbClr val="13467B"/>
              </a:solidFill>
            </a:rPr>
            <a:t> de </a:t>
          </a:r>
          <a:r>
            <a:rPr lang="es-ES" sz="1600" b="1" dirty="0" err="1" smtClean="0">
              <a:solidFill>
                <a:srgbClr val="13467B"/>
              </a:solidFill>
            </a:rPr>
            <a:t>elaboração</a:t>
          </a:r>
          <a:r>
            <a:rPr lang="es-ES" sz="1600" b="1" dirty="0" smtClean="0">
              <a:solidFill>
                <a:srgbClr val="13467B"/>
              </a:solidFill>
            </a:rPr>
            <a:t> do </a:t>
          </a:r>
          <a:r>
            <a:rPr lang="es-ES" sz="1600" b="1" dirty="0" err="1" smtClean="0">
              <a:solidFill>
                <a:srgbClr val="13467B"/>
              </a:solidFill>
            </a:rPr>
            <a:t>relatório</a:t>
          </a:r>
          <a:endParaRPr lang="es-ES" sz="1600" b="1" dirty="0">
            <a:solidFill>
              <a:srgbClr val="13467B"/>
            </a:solidFill>
          </a:endParaRPr>
        </a:p>
      </dgm:t>
    </dgm:pt>
    <dgm:pt modelId="{1558AA18-64B1-4DEC-B43C-C66CD858DD12}" type="parTrans" cxnId="{D86AD02C-2897-432F-BB82-ED0CDFEEE411}">
      <dgm:prSet/>
      <dgm:spPr/>
      <dgm:t>
        <a:bodyPr/>
        <a:lstStyle/>
        <a:p>
          <a:endParaRPr lang="es-ES"/>
        </a:p>
      </dgm:t>
    </dgm:pt>
    <dgm:pt modelId="{6C4D8BD4-7A6F-43B2-A555-2179455173B3}" type="sibTrans" cxnId="{D86AD02C-2897-432F-BB82-ED0CDFEEE411}">
      <dgm:prSet/>
      <dgm:spPr/>
      <dgm:t>
        <a:bodyPr/>
        <a:lstStyle/>
        <a:p>
          <a:endParaRPr lang="es-ES"/>
        </a:p>
      </dgm:t>
    </dgm:pt>
    <dgm:pt modelId="{06057348-D9DC-42F6-88A6-01D75DE38CE9}">
      <dgm:prSet phldrT="[Texto]" custT="1"/>
      <dgm:spPr/>
      <dgm:t>
        <a:bodyPr/>
        <a:lstStyle/>
        <a:p>
          <a:r>
            <a:rPr lang="es-ES" sz="1600" b="1" u="sng" dirty="0" smtClean="0">
              <a:solidFill>
                <a:srgbClr val="13467B"/>
              </a:solidFill>
            </a:rPr>
            <a:t>Conecte-se:</a:t>
          </a:r>
          <a:r>
            <a:rPr lang="es-ES" sz="1600" b="1" dirty="0" smtClean="0">
              <a:solidFill>
                <a:srgbClr val="13467B"/>
              </a:solidFill>
            </a:rPr>
            <a:t> </a:t>
          </a:r>
          <a:r>
            <a:rPr lang="es-ES" sz="1600" b="1" dirty="0" err="1" smtClean="0">
              <a:solidFill>
                <a:srgbClr val="13467B"/>
              </a:solidFill>
            </a:rPr>
            <a:t>fale</a:t>
          </a:r>
          <a:r>
            <a:rPr lang="es-ES" sz="1600" b="1" dirty="0" smtClean="0">
              <a:solidFill>
                <a:srgbClr val="13467B"/>
              </a:solidFill>
            </a:rPr>
            <a:t>, </a:t>
          </a:r>
          <a:r>
            <a:rPr lang="es-ES" sz="1600" b="1" dirty="0" err="1" smtClean="0">
              <a:solidFill>
                <a:srgbClr val="13467B"/>
              </a:solidFill>
            </a:rPr>
            <a:t>ouça</a:t>
          </a:r>
          <a:r>
            <a:rPr lang="es-ES" sz="1600" b="1" dirty="0" smtClean="0">
              <a:solidFill>
                <a:srgbClr val="13467B"/>
              </a:solidFill>
            </a:rPr>
            <a:t> – dialogue</a:t>
          </a:r>
          <a:endParaRPr lang="es-ES" sz="1600" b="1" dirty="0">
            <a:solidFill>
              <a:srgbClr val="13467B"/>
            </a:solidFill>
          </a:endParaRPr>
        </a:p>
      </dgm:t>
    </dgm:pt>
    <dgm:pt modelId="{36165ED2-2043-4269-83E5-E58D21B5A285}" type="parTrans" cxnId="{7A2CBC92-3F6C-45E9-8B2C-D7EBE7A8D196}">
      <dgm:prSet/>
      <dgm:spPr/>
      <dgm:t>
        <a:bodyPr/>
        <a:lstStyle/>
        <a:p>
          <a:endParaRPr lang="es-ES"/>
        </a:p>
      </dgm:t>
    </dgm:pt>
    <dgm:pt modelId="{531C9933-BF4A-4C7E-8080-BBA3B122B1BB}" type="sibTrans" cxnId="{7A2CBC92-3F6C-45E9-8B2C-D7EBE7A8D196}">
      <dgm:prSet/>
      <dgm:spPr/>
      <dgm:t>
        <a:bodyPr/>
        <a:lstStyle/>
        <a:p>
          <a:endParaRPr lang="es-ES"/>
        </a:p>
      </dgm:t>
    </dgm:pt>
    <dgm:pt modelId="{F9C6694F-E9A7-416C-BB35-1C291FC977DD}">
      <dgm:prSet phldrT="[Texto]" custT="1"/>
      <dgm:spPr/>
      <dgm:t>
        <a:bodyPr/>
        <a:lstStyle/>
        <a:p>
          <a:r>
            <a:rPr lang="es-ES" sz="1600" b="1" u="sng" dirty="0" smtClean="0">
              <a:solidFill>
                <a:srgbClr val="13467B"/>
              </a:solidFill>
            </a:rPr>
            <a:t>Defina: </a:t>
          </a:r>
          <a:r>
            <a:rPr lang="es-ES" sz="1600" b="1" dirty="0" smtClean="0">
              <a:solidFill>
                <a:srgbClr val="13467B"/>
              </a:solidFill>
            </a:rPr>
            <a:t>Concentre </a:t>
          </a:r>
          <a:r>
            <a:rPr lang="es-ES" sz="1600" b="1" dirty="0" err="1" smtClean="0">
              <a:solidFill>
                <a:srgbClr val="13467B"/>
              </a:solidFill>
            </a:rPr>
            <a:t>esforços</a:t>
          </a:r>
          <a:r>
            <a:rPr lang="es-ES" sz="1600" b="1" dirty="0" smtClean="0">
              <a:solidFill>
                <a:srgbClr val="13467B"/>
              </a:solidFill>
            </a:rPr>
            <a:t>, </a:t>
          </a:r>
          <a:r>
            <a:rPr lang="es-ES" sz="1600" b="1" dirty="0" err="1" smtClean="0">
              <a:solidFill>
                <a:srgbClr val="13467B"/>
              </a:solidFill>
            </a:rPr>
            <a:t>desenvolva</a:t>
          </a:r>
          <a:r>
            <a:rPr lang="es-ES" sz="1600" b="1" dirty="0" smtClean="0">
              <a:solidFill>
                <a:srgbClr val="13467B"/>
              </a:solidFill>
            </a:rPr>
            <a:t> e </a:t>
          </a:r>
          <a:r>
            <a:rPr lang="es-ES" sz="1600" b="1" dirty="0" err="1" smtClean="0">
              <a:solidFill>
                <a:srgbClr val="13467B"/>
              </a:solidFill>
            </a:rPr>
            <a:t>avalie</a:t>
          </a:r>
          <a:r>
            <a:rPr lang="es-ES" sz="1600" b="1" dirty="0" smtClean="0">
              <a:solidFill>
                <a:srgbClr val="13467B"/>
              </a:solidFill>
            </a:rPr>
            <a:t> </a:t>
          </a:r>
          <a:r>
            <a:rPr lang="es-ES" sz="1600" b="1" dirty="0" err="1" smtClean="0">
              <a:solidFill>
                <a:srgbClr val="13467B"/>
              </a:solidFill>
            </a:rPr>
            <a:t>processos</a:t>
          </a:r>
          <a:r>
            <a:rPr lang="es-ES" sz="1600" b="1" dirty="0" smtClean="0">
              <a:solidFill>
                <a:srgbClr val="13467B"/>
              </a:solidFill>
            </a:rPr>
            <a:t>: </a:t>
          </a:r>
          <a:r>
            <a:rPr lang="es-ES" sz="1600" b="1" dirty="0" err="1" smtClean="0">
              <a:solidFill>
                <a:srgbClr val="13467B"/>
              </a:solidFill>
            </a:rPr>
            <a:t>monitore</a:t>
          </a:r>
          <a:endParaRPr lang="es-ES" sz="1600" b="1" dirty="0">
            <a:solidFill>
              <a:srgbClr val="13467B"/>
            </a:solidFill>
          </a:endParaRPr>
        </a:p>
      </dgm:t>
    </dgm:pt>
    <dgm:pt modelId="{0837DC7F-4A63-43BD-9FE1-717876445B99}" type="parTrans" cxnId="{DD7B6C6A-796D-4118-BA03-79645EB107E1}">
      <dgm:prSet/>
      <dgm:spPr/>
      <dgm:t>
        <a:bodyPr/>
        <a:lstStyle/>
        <a:p>
          <a:endParaRPr lang="es-ES"/>
        </a:p>
      </dgm:t>
    </dgm:pt>
    <dgm:pt modelId="{AE36F113-41C3-477E-A3DE-51388CB5268F}" type="sibTrans" cxnId="{DD7B6C6A-796D-4118-BA03-79645EB107E1}">
      <dgm:prSet/>
      <dgm:spPr/>
      <dgm:t>
        <a:bodyPr/>
        <a:lstStyle/>
        <a:p>
          <a:endParaRPr lang="es-ES"/>
        </a:p>
      </dgm:t>
    </dgm:pt>
    <dgm:pt modelId="{5CC51F8D-DA01-4A84-8A2E-1FA5FD178D22}">
      <dgm:prSet phldrT="[Texto]" custT="1"/>
      <dgm:spPr/>
      <dgm:t>
        <a:bodyPr/>
        <a:lstStyle/>
        <a:p>
          <a:r>
            <a:rPr lang="es-ES" sz="1600" b="1" u="sng" dirty="0" err="1" smtClean="0">
              <a:solidFill>
                <a:srgbClr val="13467B"/>
              </a:solidFill>
            </a:rPr>
            <a:t>Publicação</a:t>
          </a:r>
          <a:r>
            <a:rPr lang="es-ES" sz="1600" b="1" u="sng" dirty="0" smtClean="0">
              <a:solidFill>
                <a:srgbClr val="13467B"/>
              </a:solidFill>
            </a:rPr>
            <a:t>: </a:t>
          </a:r>
          <a:r>
            <a:rPr lang="es-ES" sz="1600" b="1" dirty="0" smtClean="0">
              <a:solidFill>
                <a:srgbClr val="13467B"/>
              </a:solidFill>
            </a:rPr>
            <a:t>Comunique-se.</a:t>
          </a:r>
          <a:r>
            <a:rPr lang="es-ES" sz="1800" b="1" dirty="0" smtClean="0">
              <a:solidFill>
                <a:srgbClr val="13467B"/>
              </a:solidFill>
            </a:rPr>
            <a:t> </a:t>
          </a:r>
          <a:endParaRPr lang="es-ES" sz="1800" b="1" dirty="0">
            <a:solidFill>
              <a:srgbClr val="13467B"/>
            </a:solidFill>
          </a:endParaRPr>
        </a:p>
      </dgm:t>
    </dgm:pt>
    <dgm:pt modelId="{6E5FD554-9D59-40A3-803A-4863098D6B22}" type="parTrans" cxnId="{BAFBE386-BA96-48A9-9539-A32D60D96D3A}">
      <dgm:prSet/>
      <dgm:spPr/>
      <dgm:t>
        <a:bodyPr/>
        <a:lstStyle/>
        <a:p>
          <a:endParaRPr lang="es-ES"/>
        </a:p>
      </dgm:t>
    </dgm:pt>
    <dgm:pt modelId="{5C8459A9-269A-4667-80E5-E89C1875F9D3}" type="sibTrans" cxnId="{BAFBE386-BA96-48A9-9539-A32D60D96D3A}">
      <dgm:prSet/>
      <dgm:spPr/>
      <dgm:t>
        <a:bodyPr/>
        <a:lstStyle/>
        <a:p>
          <a:endParaRPr lang="es-ES"/>
        </a:p>
      </dgm:t>
    </dgm:pt>
    <dgm:pt modelId="{14F606F9-DEBF-4EE9-83BA-634739773FA3}" type="pres">
      <dgm:prSet presAssocID="{7E090ADE-3DC2-4FC2-9F7B-0586777ED259}" presName="arrowDiagram" presStyleCnt="0">
        <dgm:presLayoutVars>
          <dgm:chMax val="5"/>
          <dgm:dir/>
          <dgm:resizeHandles val="exact"/>
        </dgm:presLayoutVars>
      </dgm:prSet>
      <dgm:spPr/>
    </dgm:pt>
    <dgm:pt modelId="{91010BB6-18E3-4674-AD1A-A22DD2A1E268}" type="pres">
      <dgm:prSet presAssocID="{7E090ADE-3DC2-4FC2-9F7B-0586777ED259}" presName="arrow" presStyleLbl="bgShp" presStyleIdx="0" presStyleCnt="1" custLinFactNeighborX="7343">
        <dgm:style>
          <a:lnRef idx="1">
            <a:schemeClr val="accent2"/>
          </a:lnRef>
          <a:fillRef idx="2">
            <a:schemeClr val="accent2"/>
          </a:fillRef>
          <a:effectRef idx="1">
            <a:schemeClr val="accent2"/>
          </a:effectRef>
          <a:fontRef idx="minor">
            <a:schemeClr val="dk1"/>
          </a:fontRef>
        </dgm:style>
      </dgm:prSet>
      <dgm:spPr/>
      <dgm:t>
        <a:bodyPr/>
        <a:lstStyle/>
        <a:p>
          <a:endParaRPr lang="es-ES"/>
        </a:p>
      </dgm:t>
    </dgm:pt>
    <dgm:pt modelId="{6C7FBBE6-FD2E-4B98-9093-FCF23415DE44}" type="pres">
      <dgm:prSet presAssocID="{7E090ADE-3DC2-4FC2-9F7B-0586777ED259}" presName="arrowDiagram5" presStyleCnt="0"/>
      <dgm:spPr/>
    </dgm:pt>
    <dgm:pt modelId="{C87FFF70-83BA-4544-AF8A-9D60138644BD}" type="pres">
      <dgm:prSet presAssocID="{BC13179A-6659-4E75-BC00-1CF4EF2E69BA}" presName="bullet5a" presStyleLbl="node1" presStyleIdx="0" presStyleCnt="5">
        <dgm:style>
          <a:lnRef idx="1">
            <a:schemeClr val="accent3"/>
          </a:lnRef>
          <a:fillRef idx="3">
            <a:schemeClr val="accent3"/>
          </a:fillRef>
          <a:effectRef idx="2">
            <a:schemeClr val="accent3"/>
          </a:effectRef>
          <a:fontRef idx="minor">
            <a:schemeClr val="lt1"/>
          </a:fontRef>
        </dgm:style>
      </dgm:prSet>
      <dgm:spPr/>
    </dgm:pt>
    <dgm:pt modelId="{CF32358B-E56B-4090-8734-D1586B98D876}" type="pres">
      <dgm:prSet presAssocID="{BC13179A-6659-4E75-BC00-1CF4EF2E69BA}" presName="textBox5a" presStyleLbl="revTx" presStyleIdx="0" presStyleCnt="5" custScaleX="170512" custLinFactNeighborY="6464">
        <dgm:presLayoutVars>
          <dgm:bulletEnabled val="1"/>
        </dgm:presLayoutVars>
      </dgm:prSet>
      <dgm:spPr/>
      <dgm:t>
        <a:bodyPr/>
        <a:lstStyle/>
        <a:p>
          <a:endParaRPr lang="es-ES"/>
        </a:p>
      </dgm:t>
    </dgm:pt>
    <dgm:pt modelId="{14FBC9AF-02F3-487A-A516-38094FF9555F}" type="pres">
      <dgm:prSet presAssocID="{B094CB81-75E6-489F-AA35-336D6FC7307B}" presName="bullet5b" presStyleLbl="node1" presStyleIdx="1" presStyleCnt="5">
        <dgm:style>
          <a:lnRef idx="1">
            <a:schemeClr val="accent3"/>
          </a:lnRef>
          <a:fillRef idx="3">
            <a:schemeClr val="accent3"/>
          </a:fillRef>
          <a:effectRef idx="2">
            <a:schemeClr val="accent3"/>
          </a:effectRef>
          <a:fontRef idx="minor">
            <a:schemeClr val="lt1"/>
          </a:fontRef>
        </dgm:style>
      </dgm:prSet>
      <dgm:spPr/>
    </dgm:pt>
    <dgm:pt modelId="{1877BDC0-C605-43E4-9555-923F870BBD5B}" type="pres">
      <dgm:prSet presAssocID="{B094CB81-75E6-489F-AA35-336D6FC7307B}" presName="textBox5b" presStyleLbl="revTx" presStyleIdx="1" presStyleCnt="5" custScaleX="128586" custLinFactNeighborX="17610" custLinFactNeighborY="-10152">
        <dgm:presLayoutVars>
          <dgm:bulletEnabled val="1"/>
        </dgm:presLayoutVars>
      </dgm:prSet>
      <dgm:spPr/>
      <dgm:t>
        <a:bodyPr/>
        <a:lstStyle/>
        <a:p>
          <a:endParaRPr lang="es-ES"/>
        </a:p>
      </dgm:t>
    </dgm:pt>
    <dgm:pt modelId="{F156A5F2-DB7A-4B10-980D-0E08E78936D3}" type="pres">
      <dgm:prSet presAssocID="{06057348-D9DC-42F6-88A6-01D75DE38CE9}" presName="bullet5c" presStyleLbl="node1" presStyleIdx="2" presStyleCnt="5">
        <dgm:style>
          <a:lnRef idx="1">
            <a:schemeClr val="accent3"/>
          </a:lnRef>
          <a:fillRef idx="3">
            <a:schemeClr val="accent3"/>
          </a:fillRef>
          <a:effectRef idx="2">
            <a:schemeClr val="accent3"/>
          </a:effectRef>
          <a:fontRef idx="minor">
            <a:schemeClr val="lt1"/>
          </a:fontRef>
        </dgm:style>
      </dgm:prSet>
      <dgm:spPr/>
    </dgm:pt>
    <dgm:pt modelId="{D555AEF4-29F0-4DAA-B3C5-0C7E3354832A}" type="pres">
      <dgm:prSet presAssocID="{06057348-D9DC-42F6-88A6-01D75DE38CE9}" presName="textBox5c" presStyleLbl="revTx" presStyleIdx="2" presStyleCnt="5">
        <dgm:presLayoutVars>
          <dgm:bulletEnabled val="1"/>
        </dgm:presLayoutVars>
      </dgm:prSet>
      <dgm:spPr/>
      <dgm:t>
        <a:bodyPr/>
        <a:lstStyle/>
        <a:p>
          <a:endParaRPr lang="es-ES"/>
        </a:p>
      </dgm:t>
    </dgm:pt>
    <dgm:pt modelId="{322F99E8-E7A7-4B5F-836D-45FD0143B51B}" type="pres">
      <dgm:prSet presAssocID="{F9C6694F-E9A7-416C-BB35-1C291FC977DD}" presName="bullet5d" presStyleLbl="node1" presStyleIdx="3" presStyleCnt="5">
        <dgm:style>
          <a:lnRef idx="1">
            <a:schemeClr val="accent3"/>
          </a:lnRef>
          <a:fillRef idx="3">
            <a:schemeClr val="accent3"/>
          </a:fillRef>
          <a:effectRef idx="2">
            <a:schemeClr val="accent3"/>
          </a:effectRef>
          <a:fontRef idx="minor">
            <a:schemeClr val="lt1"/>
          </a:fontRef>
        </dgm:style>
      </dgm:prSet>
      <dgm:spPr/>
    </dgm:pt>
    <dgm:pt modelId="{60FCB775-45F5-4C33-B65A-86776EF8FBD2}" type="pres">
      <dgm:prSet presAssocID="{F9C6694F-E9A7-416C-BB35-1C291FC977DD}" presName="textBox5d" presStyleLbl="revTx" presStyleIdx="3" presStyleCnt="5" custScaleX="101878">
        <dgm:presLayoutVars>
          <dgm:bulletEnabled val="1"/>
        </dgm:presLayoutVars>
      </dgm:prSet>
      <dgm:spPr/>
      <dgm:t>
        <a:bodyPr/>
        <a:lstStyle/>
        <a:p>
          <a:endParaRPr lang="es-ES"/>
        </a:p>
      </dgm:t>
    </dgm:pt>
    <dgm:pt modelId="{60445736-6764-450D-9591-9763C467F543}" type="pres">
      <dgm:prSet presAssocID="{5CC51F8D-DA01-4A84-8A2E-1FA5FD178D22}" presName="bullet5e" presStyleLbl="node1" presStyleIdx="4" presStyleCnt="5">
        <dgm:style>
          <a:lnRef idx="1">
            <a:schemeClr val="accent3"/>
          </a:lnRef>
          <a:fillRef idx="3">
            <a:schemeClr val="accent3"/>
          </a:fillRef>
          <a:effectRef idx="2">
            <a:schemeClr val="accent3"/>
          </a:effectRef>
          <a:fontRef idx="minor">
            <a:schemeClr val="lt1"/>
          </a:fontRef>
        </dgm:style>
      </dgm:prSet>
      <dgm:spPr/>
    </dgm:pt>
    <dgm:pt modelId="{B4A3A43C-A75B-4FE1-962D-88E4C11E11B5}" type="pres">
      <dgm:prSet presAssocID="{5CC51F8D-DA01-4A84-8A2E-1FA5FD178D22}" presName="textBox5e" presStyleLbl="revTx" presStyleIdx="4" presStyleCnt="5" custScaleX="121860">
        <dgm:presLayoutVars>
          <dgm:bulletEnabled val="1"/>
        </dgm:presLayoutVars>
      </dgm:prSet>
      <dgm:spPr/>
      <dgm:t>
        <a:bodyPr/>
        <a:lstStyle/>
        <a:p>
          <a:endParaRPr lang="es-ES"/>
        </a:p>
      </dgm:t>
    </dgm:pt>
  </dgm:ptLst>
  <dgm:cxnLst>
    <dgm:cxn modelId="{BAFBE386-BA96-48A9-9539-A32D60D96D3A}" srcId="{7E090ADE-3DC2-4FC2-9F7B-0586777ED259}" destId="{5CC51F8D-DA01-4A84-8A2E-1FA5FD178D22}" srcOrd="4" destOrd="0" parTransId="{6E5FD554-9D59-40A3-803A-4863098D6B22}" sibTransId="{5C8459A9-269A-4667-80E5-E89C1875F9D3}"/>
    <dgm:cxn modelId="{D8E9D328-85AA-4474-806E-FDCE4A3F38D6}" type="presOf" srcId="{BC13179A-6659-4E75-BC00-1CF4EF2E69BA}" destId="{CF32358B-E56B-4090-8734-D1586B98D876}" srcOrd="0" destOrd="0" presId="urn:microsoft.com/office/officeart/2005/8/layout/arrow2"/>
    <dgm:cxn modelId="{D292F0FF-A854-428D-90B0-4E64E1E836A4}" type="presOf" srcId="{06057348-D9DC-42F6-88A6-01D75DE38CE9}" destId="{D555AEF4-29F0-4DAA-B3C5-0C7E3354832A}" srcOrd="0" destOrd="0" presId="urn:microsoft.com/office/officeart/2005/8/layout/arrow2"/>
    <dgm:cxn modelId="{D86AD02C-2897-432F-BB82-ED0CDFEEE411}" srcId="{7E090ADE-3DC2-4FC2-9F7B-0586777ED259}" destId="{B094CB81-75E6-489F-AA35-336D6FC7307B}" srcOrd="1" destOrd="0" parTransId="{1558AA18-64B1-4DEC-B43C-C66CD858DD12}" sibTransId="{6C4D8BD4-7A6F-43B2-A555-2179455173B3}"/>
    <dgm:cxn modelId="{4B5B29BB-C101-4EBB-91DD-9891641AD396}" type="presOf" srcId="{7E090ADE-3DC2-4FC2-9F7B-0586777ED259}" destId="{14F606F9-DEBF-4EE9-83BA-634739773FA3}" srcOrd="0" destOrd="0" presId="urn:microsoft.com/office/officeart/2005/8/layout/arrow2"/>
    <dgm:cxn modelId="{65144F67-7311-47B9-BBF1-BAF2648DB6ED}" type="presOf" srcId="{B094CB81-75E6-489F-AA35-336D6FC7307B}" destId="{1877BDC0-C605-43E4-9555-923F870BBD5B}" srcOrd="0" destOrd="0" presId="urn:microsoft.com/office/officeart/2005/8/layout/arrow2"/>
    <dgm:cxn modelId="{DD7B6C6A-796D-4118-BA03-79645EB107E1}" srcId="{7E090ADE-3DC2-4FC2-9F7B-0586777ED259}" destId="{F9C6694F-E9A7-416C-BB35-1C291FC977DD}" srcOrd="3" destOrd="0" parTransId="{0837DC7F-4A63-43BD-9FE1-717876445B99}" sibTransId="{AE36F113-41C3-477E-A3DE-51388CB5268F}"/>
    <dgm:cxn modelId="{7A2CBC92-3F6C-45E9-8B2C-D7EBE7A8D196}" srcId="{7E090ADE-3DC2-4FC2-9F7B-0586777ED259}" destId="{06057348-D9DC-42F6-88A6-01D75DE38CE9}" srcOrd="2" destOrd="0" parTransId="{36165ED2-2043-4269-83E5-E58D21B5A285}" sibTransId="{531C9933-BF4A-4C7E-8080-BBA3B122B1BB}"/>
    <dgm:cxn modelId="{4E35DC96-8E06-4CE3-9C0B-6EEB55A7CBC3}" srcId="{7E090ADE-3DC2-4FC2-9F7B-0586777ED259}" destId="{BC13179A-6659-4E75-BC00-1CF4EF2E69BA}" srcOrd="0" destOrd="0" parTransId="{D1AE0B37-E0E7-48AE-B755-C86A09A1CE6D}" sibTransId="{F81AC0E7-EF40-4D44-82F4-DCF94869C42E}"/>
    <dgm:cxn modelId="{F444A41C-EFE7-4898-B6CF-F1A715F74116}" type="presOf" srcId="{F9C6694F-E9A7-416C-BB35-1C291FC977DD}" destId="{60FCB775-45F5-4C33-B65A-86776EF8FBD2}" srcOrd="0" destOrd="0" presId="urn:microsoft.com/office/officeart/2005/8/layout/arrow2"/>
    <dgm:cxn modelId="{BB688ADE-0F39-4AC0-9388-7E34FF271F3B}" type="presOf" srcId="{5CC51F8D-DA01-4A84-8A2E-1FA5FD178D22}" destId="{B4A3A43C-A75B-4FE1-962D-88E4C11E11B5}" srcOrd="0" destOrd="0" presId="urn:microsoft.com/office/officeart/2005/8/layout/arrow2"/>
    <dgm:cxn modelId="{10A84310-F468-443A-B1B1-9FFB247F07E5}" type="presParOf" srcId="{14F606F9-DEBF-4EE9-83BA-634739773FA3}" destId="{91010BB6-18E3-4674-AD1A-A22DD2A1E268}" srcOrd="0" destOrd="0" presId="urn:microsoft.com/office/officeart/2005/8/layout/arrow2"/>
    <dgm:cxn modelId="{2028843F-6A32-42D5-89F3-0499727BC823}" type="presParOf" srcId="{14F606F9-DEBF-4EE9-83BA-634739773FA3}" destId="{6C7FBBE6-FD2E-4B98-9093-FCF23415DE44}" srcOrd="1" destOrd="0" presId="urn:microsoft.com/office/officeart/2005/8/layout/arrow2"/>
    <dgm:cxn modelId="{A9F19E51-3A6A-451D-B7E0-081DD5F0A2AA}" type="presParOf" srcId="{6C7FBBE6-FD2E-4B98-9093-FCF23415DE44}" destId="{C87FFF70-83BA-4544-AF8A-9D60138644BD}" srcOrd="0" destOrd="0" presId="urn:microsoft.com/office/officeart/2005/8/layout/arrow2"/>
    <dgm:cxn modelId="{A0B0404A-B780-4405-AF6B-B4B93F149D1C}" type="presParOf" srcId="{6C7FBBE6-FD2E-4B98-9093-FCF23415DE44}" destId="{CF32358B-E56B-4090-8734-D1586B98D876}" srcOrd="1" destOrd="0" presId="urn:microsoft.com/office/officeart/2005/8/layout/arrow2"/>
    <dgm:cxn modelId="{486828F3-E790-4F2C-BC70-E6CBB9183006}" type="presParOf" srcId="{6C7FBBE6-FD2E-4B98-9093-FCF23415DE44}" destId="{14FBC9AF-02F3-487A-A516-38094FF9555F}" srcOrd="2" destOrd="0" presId="urn:microsoft.com/office/officeart/2005/8/layout/arrow2"/>
    <dgm:cxn modelId="{B1035868-91E5-498A-A085-07A900A8FA90}" type="presParOf" srcId="{6C7FBBE6-FD2E-4B98-9093-FCF23415DE44}" destId="{1877BDC0-C605-43E4-9555-923F870BBD5B}" srcOrd="3" destOrd="0" presId="urn:microsoft.com/office/officeart/2005/8/layout/arrow2"/>
    <dgm:cxn modelId="{D0ACA542-B552-4020-ADA1-867787BDF500}" type="presParOf" srcId="{6C7FBBE6-FD2E-4B98-9093-FCF23415DE44}" destId="{F156A5F2-DB7A-4B10-980D-0E08E78936D3}" srcOrd="4" destOrd="0" presId="urn:microsoft.com/office/officeart/2005/8/layout/arrow2"/>
    <dgm:cxn modelId="{44E40371-7E0E-400C-BE6C-886279072CF4}" type="presParOf" srcId="{6C7FBBE6-FD2E-4B98-9093-FCF23415DE44}" destId="{D555AEF4-29F0-4DAA-B3C5-0C7E3354832A}" srcOrd="5" destOrd="0" presId="urn:microsoft.com/office/officeart/2005/8/layout/arrow2"/>
    <dgm:cxn modelId="{6E01AAE8-5315-48C6-9A7B-84081219E470}" type="presParOf" srcId="{6C7FBBE6-FD2E-4B98-9093-FCF23415DE44}" destId="{322F99E8-E7A7-4B5F-836D-45FD0143B51B}" srcOrd="6" destOrd="0" presId="urn:microsoft.com/office/officeart/2005/8/layout/arrow2"/>
    <dgm:cxn modelId="{2C51AA83-6A1E-46C9-BF4E-912DF3F07F5C}" type="presParOf" srcId="{6C7FBBE6-FD2E-4B98-9093-FCF23415DE44}" destId="{60FCB775-45F5-4C33-B65A-86776EF8FBD2}" srcOrd="7" destOrd="0" presId="urn:microsoft.com/office/officeart/2005/8/layout/arrow2"/>
    <dgm:cxn modelId="{FDE0A612-7643-43E6-AF7A-CA30E902D85A}" type="presParOf" srcId="{6C7FBBE6-FD2E-4B98-9093-FCF23415DE44}" destId="{60445736-6764-450D-9591-9763C467F543}" srcOrd="8" destOrd="0" presId="urn:microsoft.com/office/officeart/2005/8/layout/arrow2"/>
    <dgm:cxn modelId="{7C970D4F-C277-4014-BAFB-B642A2737F80}" type="presParOf" srcId="{6C7FBBE6-FD2E-4B98-9093-FCF23415DE44}" destId="{B4A3A43C-A75B-4FE1-962D-88E4C11E11B5}" srcOrd="9" destOrd="0" presId="urn:microsoft.com/office/officeart/2005/8/layout/arrow2"/>
  </dgm:cxnLst>
  <dgm:bg>
    <a:noFill/>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010BB6-18E3-4674-AD1A-A22DD2A1E268}">
      <dsp:nvSpPr>
        <dsp:cNvPr id="0" name=""/>
        <dsp:cNvSpPr/>
      </dsp:nvSpPr>
      <dsp:spPr>
        <a:xfrm>
          <a:off x="838199" y="0"/>
          <a:ext cx="7924800" cy="4953000"/>
        </a:xfrm>
        <a:prstGeom prst="swooshArrow">
          <a:avLst>
            <a:gd name="adj1" fmla="val 25000"/>
            <a:gd name="adj2" fmla="val 25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sp>
    <dsp:sp modelId="{C87FFF70-83BA-4544-AF8A-9D60138644BD}">
      <dsp:nvSpPr>
        <dsp:cNvPr id="0" name=""/>
        <dsp:cNvSpPr/>
      </dsp:nvSpPr>
      <dsp:spPr>
        <a:xfrm>
          <a:off x="1113074" y="3683050"/>
          <a:ext cx="182270" cy="182270"/>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CF32358B-E56B-4090-8734-D1586B98D876}">
      <dsp:nvSpPr>
        <dsp:cNvPr id="0" name=""/>
        <dsp:cNvSpPr/>
      </dsp:nvSpPr>
      <dsp:spPr>
        <a:xfrm>
          <a:off x="838200" y="3774186"/>
          <a:ext cx="1770168" cy="1178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581" tIns="0" rIns="0" bIns="0" numCol="1" spcCol="1270" anchor="t" anchorCtr="0">
          <a:noAutofit/>
        </a:bodyPr>
        <a:lstStyle/>
        <a:p>
          <a:pPr lvl="0" algn="l" defTabSz="711200">
            <a:lnSpc>
              <a:spcPct val="90000"/>
            </a:lnSpc>
            <a:spcBef>
              <a:spcPct val="0"/>
            </a:spcBef>
            <a:spcAft>
              <a:spcPct val="35000"/>
            </a:spcAft>
          </a:pPr>
          <a:r>
            <a:rPr lang="es-ES" sz="1600" b="1" u="sng" kern="1200" dirty="0" err="1" smtClean="0">
              <a:solidFill>
                <a:srgbClr val="13467B"/>
              </a:solidFill>
            </a:rPr>
            <a:t>Reflita</a:t>
          </a:r>
          <a:r>
            <a:rPr lang="es-ES" sz="1600" b="1" u="sng" kern="1200" dirty="0" smtClean="0">
              <a:solidFill>
                <a:srgbClr val="13467B"/>
              </a:solidFill>
            </a:rPr>
            <a:t>:</a:t>
          </a:r>
          <a:r>
            <a:rPr lang="es-ES" sz="1600" b="1" kern="1200" dirty="0" smtClean="0">
              <a:solidFill>
                <a:srgbClr val="13467B"/>
              </a:solidFill>
            </a:rPr>
            <a:t> Para </a:t>
          </a:r>
          <a:r>
            <a:rPr lang="es-ES" sz="1600" b="1" kern="1200" dirty="0" err="1" smtClean="0">
              <a:solidFill>
                <a:srgbClr val="13467B"/>
              </a:solidFill>
            </a:rPr>
            <a:t>quê</a:t>
          </a:r>
          <a:r>
            <a:rPr lang="es-ES" sz="1600" b="1" kern="1200" dirty="0" smtClean="0">
              <a:solidFill>
                <a:srgbClr val="13467B"/>
              </a:solidFill>
            </a:rPr>
            <a:t>, por que </a:t>
          </a:r>
          <a:r>
            <a:rPr lang="es-ES" sz="1600" b="1" kern="1200" dirty="0" err="1" smtClean="0">
              <a:solidFill>
                <a:srgbClr val="13467B"/>
              </a:solidFill>
            </a:rPr>
            <a:t>vou</a:t>
          </a:r>
          <a:r>
            <a:rPr lang="es-ES" sz="1600" b="1" kern="1200" dirty="0" smtClean="0">
              <a:solidFill>
                <a:srgbClr val="13467B"/>
              </a:solidFill>
            </a:rPr>
            <a:t> investir </a:t>
          </a:r>
          <a:r>
            <a:rPr lang="es-ES" sz="1600" b="1" kern="1200" dirty="0" err="1" smtClean="0">
              <a:solidFill>
                <a:srgbClr val="13467B"/>
              </a:solidFill>
            </a:rPr>
            <a:t>em</a:t>
          </a:r>
          <a:r>
            <a:rPr lang="es-ES" sz="1600" b="1" kern="1200" dirty="0" smtClean="0">
              <a:solidFill>
                <a:srgbClr val="13467B"/>
              </a:solidFill>
            </a:rPr>
            <a:t> </a:t>
          </a:r>
          <a:r>
            <a:rPr lang="es-ES" sz="1600" b="1" kern="1200" dirty="0" err="1" smtClean="0">
              <a:solidFill>
                <a:srgbClr val="13467B"/>
              </a:solidFill>
            </a:rPr>
            <a:t>um</a:t>
          </a:r>
          <a:r>
            <a:rPr lang="es-ES" sz="1600" b="1" kern="1200" dirty="0" smtClean="0">
              <a:solidFill>
                <a:srgbClr val="13467B"/>
              </a:solidFill>
            </a:rPr>
            <a:t> </a:t>
          </a:r>
          <a:r>
            <a:rPr lang="es-ES" sz="1600" b="1" kern="1200" dirty="0" err="1" smtClean="0">
              <a:solidFill>
                <a:srgbClr val="13467B"/>
              </a:solidFill>
            </a:rPr>
            <a:t>relatório</a:t>
          </a:r>
          <a:r>
            <a:rPr lang="es-ES" sz="1600" b="1" kern="1200" dirty="0" smtClean="0">
              <a:solidFill>
                <a:srgbClr val="13467B"/>
              </a:solidFill>
            </a:rPr>
            <a:t> de </a:t>
          </a:r>
          <a:r>
            <a:rPr lang="es-ES" sz="1600" b="1" kern="1200" dirty="0" err="1" smtClean="0">
              <a:solidFill>
                <a:schemeClr val="bg1"/>
              </a:solidFill>
            </a:rPr>
            <a:t>sustentabilidade</a:t>
          </a:r>
          <a:endParaRPr lang="es-ES" sz="1600" b="1" kern="1200" dirty="0">
            <a:solidFill>
              <a:schemeClr val="bg1"/>
            </a:solidFill>
          </a:endParaRPr>
        </a:p>
      </dsp:txBody>
      <dsp:txXfrm>
        <a:off x="838200" y="3774186"/>
        <a:ext cx="1770168" cy="1178814"/>
      </dsp:txXfrm>
    </dsp:sp>
    <dsp:sp modelId="{14FBC9AF-02F3-487A-A516-38094FF9555F}">
      <dsp:nvSpPr>
        <dsp:cNvPr id="0" name=""/>
        <dsp:cNvSpPr/>
      </dsp:nvSpPr>
      <dsp:spPr>
        <a:xfrm>
          <a:off x="2099712" y="2735046"/>
          <a:ext cx="285292" cy="285292"/>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1877BDC0-C605-43E4-9555-923F870BBD5B}">
      <dsp:nvSpPr>
        <dsp:cNvPr id="0" name=""/>
        <dsp:cNvSpPr/>
      </dsp:nvSpPr>
      <dsp:spPr>
        <a:xfrm>
          <a:off x="2285994" y="2667007"/>
          <a:ext cx="1691570" cy="2075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1171" tIns="0" rIns="0" bIns="0" numCol="1" spcCol="1270" anchor="t" anchorCtr="0">
          <a:noAutofit/>
        </a:bodyPr>
        <a:lstStyle/>
        <a:p>
          <a:pPr lvl="0" algn="l" defTabSz="711200">
            <a:lnSpc>
              <a:spcPct val="90000"/>
            </a:lnSpc>
            <a:spcBef>
              <a:spcPct val="0"/>
            </a:spcBef>
            <a:spcAft>
              <a:spcPct val="35000"/>
            </a:spcAft>
          </a:pPr>
          <a:r>
            <a:rPr lang="es-ES" sz="1600" b="1" u="sng" kern="1200" dirty="0" smtClean="0">
              <a:solidFill>
                <a:srgbClr val="13467B"/>
              </a:solidFill>
            </a:rPr>
            <a:t>Prepare:</a:t>
          </a:r>
          <a:r>
            <a:rPr lang="es-ES" sz="1600" b="1" kern="1200" dirty="0" smtClean="0">
              <a:solidFill>
                <a:srgbClr val="13467B"/>
              </a:solidFill>
            </a:rPr>
            <a:t> </a:t>
          </a:r>
          <a:r>
            <a:rPr lang="es-ES" sz="1600" b="1" kern="1200" dirty="0" err="1" smtClean="0">
              <a:solidFill>
                <a:srgbClr val="13467B"/>
              </a:solidFill>
            </a:rPr>
            <a:t>Planeje</a:t>
          </a:r>
          <a:r>
            <a:rPr lang="es-ES" sz="1600" b="1" kern="1200" dirty="0" smtClean="0">
              <a:solidFill>
                <a:srgbClr val="13467B"/>
              </a:solidFill>
            </a:rPr>
            <a:t> </a:t>
          </a:r>
          <a:r>
            <a:rPr lang="es-ES" sz="1600" b="1" kern="1200" dirty="0" err="1" smtClean="0">
              <a:solidFill>
                <a:srgbClr val="13467B"/>
              </a:solidFill>
            </a:rPr>
            <a:t>seu</a:t>
          </a:r>
          <a:r>
            <a:rPr lang="es-ES" sz="1600" b="1" kern="1200" dirty="0" smtClean="0">
              <a:solidFill>
                <a:srgbClr val="13467B"/>
              </a:solidFill>
            </a:rPr>
            <a:t> </a:t>
          </a:r>
          <a:r>
            <a:rPr lang="es-ES" sz="1600" b="1" kern="1200" dirty="0" err="1" smtClean="0">
              <a:solidFill>
                <a:srgbClr val="13467B"/>
              </a:solidFill>
            </a:rPr>
            <a:t>processo</a:t>
          </a:r>
          <a:r>
            <a:rPr lang="es-ES" sz="1600" b="1" kern="1200" dirty="0" smtClean="0">
              <a:solidFill>
                <a:srgbClr val="13467B"/>
              </a:solidFill>
            </a:rPr>
            <a:t> de </a:t>
          </a:r>
          <a:r>
            <a:rPr lang="es-ES" sz="1600" b="1" kern="1200" dirty="0" err="1" smtClean="0">
              <a:solidFill>
                <a:srgbClr val="13467B"/>
              </a:solidFill>
            </a:rPr>
            <a:t>elaboração</a:t>
          </a:r>
          <a:r>
            <a:rPr lang="es-ES" sz="1600" b="1" kern="1200" dirty="0" smtClean="0">
              <a:solidFill>
                <a:srgbClr val="13467B"/>
              </a:solidFill>
            </a:rPr>
            <a:t> do </a:t>
          </a:r>
          <a:r>
            <a:rPr lang="es-ES" sz="1600" b="1" kern="1200" dirty="0" err="1" smtClean="0">
              <a:solidFill>
                <a:srgbClr val="13467B"/>
              </a:solidFill>
            </a:rPr>
            <a:t>relatório</a:t>
          </a:r>
          <a:endParaRPr lang="es-ES" sz="1600" b="1" kern="1200" dirty="0">
            <a:solidFill>
              <a:srgbClr val="13467B"/>
            </a:solidFill>
          </a:endParaRPr>
        </a:p>
      </dsp:txBody>
      <dsp:txXfrm>
        <a:off x="2285994" y="2667007"/>
        <a:ext cx="1691570" cy="2075307"/>
      </dsp:txXfrm>
    </dsp:sp>
    <dsp:sp modelId="{F156A5F2-DB7A-4B10-980D-0E08E78936D3}">
      <dsp:nvSpPr>
        <dsp:cNvPr id="0" name=""/>
        <dsp:cNvSpPr/>
      </dsp:nvSpPr>
      <dsp:spPr>
        <a:xfrm>
          <a:off x="3367680" y="1979218"/>
          <a:ext cx="380390" cy="380390"/>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D555AEF4-29F0-4DAA-B3C5-0C7E3354832A}">
      <dsp:nvSpPr>
        <dsp:cNvPr id="0" name=""/>
        <dsp:cNvSpPr/>
      </dsp:nvSpPr>
      <dsp:spPr>
        <a:xfrm>
          <a:off x="3557875" y="2169414"/>
          <a:ext cx="1529486" cy="2783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1561" tIns="0" rIns="0" bIns="0" numCol="1" spcCol="1270" anchor="t" anchorCtr="0">
          <a:noAutofit/>
        </a:bodyPr>
        <a:lstStyle/>
        <a:p>
          <a:pPr lvl="0" algn="l" defTabSz="711200">
            <a:lnSpc>
              <a:spcPct val="90000"/>
            </a:lnSpc>
            <a:spcBef>
              <a:spcPct val="0"/>
            </a:spcBef>
            <a:spcAft>
              <a:spcPct val="35000"/>
            </a:spcAft>
          </a:pPr>
          <a:r>
            <a:rPr lang="es-ES" sz="1600" b="1" u="sng" kern="1200" dirty="0" smtClean="0">
              <a:solidFill>
                <a:srgbClr val="13467B"/>
              </a:solidFill>
            </a:rPr>
            <a:t>Conecte-se:</a:t>
          </a:r>
          <a:r>
            <a:rPr lang="es-ES" sz="1600" b="1" kern="1200" dirty="0" smtClean="0">
              <a:solidFill>
                <a:srgbClr val="13467B"/>
              </a:solidFill>
            </a:rPr>
            <a:t> </a:t>
          </a:r>
          <a:r>
            <a:rPr lang="es-ES" sz="1600" b="1" kern="1200" dirty="0" err="1" smtClean="0">
              <a:solidFill>
                <a:srgbClr val="13467B"/>
              </a:solidFill>
            </a:rPr>
            <a:t>fale</a:t>
          </a:r>
          <a:r>
            <a:rPr lang="es-ES" sz="1600" b="1" kern="1200" dirty="0" smtClean="0">
              <a:solidFill>
                <a:srgbClr val="13467B"/>
              </a:solidFill>
            </a:rPr>
            <a:t>, </a:t>
          </a:r>
          <a:r>
            <a:rPr lang="es-ES" sz="1600" b="1" kern="1200" dirty="0" err="1" smtClean="0">
              <a:solidFill>
                <a:srgbClr val="13467B"/>
              </a:solidFill>
            </a:rPr>
            <a:t>ouça</a:t>
          </a:r>
          <a:r>
            <a:rPr lang="es-ES" sz="1600" b="1" kern="1200" dirty="0" smtClean="0">
              <a:solidFill>
                <a:srgbClr val="13467B"/>
              </a:solidFill>
            </a:rPr>
            <a:t> – dialogue</a:t>
          </a:r>
          <a:endParaRPr lang="es-ES" sz="1600" b="1" kern="1200" dirty="0">
            <a:solidFill>
              <a:srgbClr val="13467B"/>
            </a:solidFill>
          </a:endParaRPr>
        </a:p>
      </dsp:txBody>
      <dsp:txXfrm>
        <a:off x="3557875" y="2169414"/>
        <a:ext cx="1529486" cy="2783586"/>
      </dsp:txXfrm>
    </dsp:sp>
    <dsp:sp modelId="{322F99E8-E7A7-4B5F-836D-45FD0143B51B}">
      <dsp:nvSpPr>
        <dsp:cNvPr id="0" name=""/>
        <dsp:cNvSpPr/>
      </dsp:nvSpPr>
      <dsp:spPr>
        <a:xfrm>
          <a:off x="4841693" y="1388821"/>
          <a:ext cx="491337" cy="491337"/>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60FCB775-45F5-4C33-B65A-86776EF8FBD2}">
      <dsp:nvSpPr>
        <dsp:cNvPr id="0" name=""/>
        <dsp:cNvSpPr/>
      </dsp:nvSpPr>
      <dsp:spPr>
        <a:xfrm>
          <a:off x="5072479" y="1634489"/>
          <a:ext cx="1614725" cy="3318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350" tIns="0" rIns="0" bIns="0" numCol="1" spcCol="1270" anchor="t" anchorCtr="0">
          <a:noAutofit/>
        </a:bodyPr>
        <a:lstStyle/>
        <a:p>
          <a:pPr lvl="0" algn="l" defTabSz="711200">
            <a:lnSpc>
              <a:spcPct val="90000"/>
            </a:lnSpc>
            <a:spcBef>
              <a:spcPct val="0"/>
            </a:spcBef>
            <a:spcAft>
              <a:spcPct val="35000"/>
            </a:spcAft>
          </a:pPr>
          <a:r>
            <a:rPr lang="es-ES" sz="1600" b="1" u="sng" kern="1200" dirty="0" smtClean="0">
              <a:solidFill>
                <a:srgbClr val="13467B"/>
              </a:solidFill>
            </a:rPr>
            <a:t>Defina: </a:t>
          </a:r>
          <a:r>
            <a:rPr lang="es-ES" sz="1600" b="1" kern="1200" dirty="0" smtClean="0">
              <a:solidFill>
                <a:srgbClr val="13467B"/>
              </a:solidFill>
            </a:rPr>
            <a:t>Concentre </a:t>
          </a:r>
          <a:r>
            <a:rPr lang="es-ES" sz="1600" b="1" kern="1200" dirty="0" err="1" smtClean="0">
              <a:solidFill>
                <a:srgbClr val="13467B"/>
              </a:solidFill>
            </a:rPr>
            <a:t>esforços</a:t>
          </a:r>
          <a:r>
            <a:rPr lang="es-ES" sz="1600" b="1" kern="1200" dirty="0" smtClean="0">
              <a:solidFill>
                <a:srgbClr val="13467B"/>
              </a:solidFill>
            </a:rPr>
            <a:t>, </a:t>
          </a:r>
          <a:r>
            <a:rPr lang="es-ES" sz="1600" b="1" kern="1200" dirty="0" err="1" smtClean="0">
              <a:solidFill>
                <a:srgbClr val="13467B"/>
              </a:solidFill>
            </a:rPr>
            <a:t>desenvolva</a:t>
          </a:r>
          <a:r>
            <a:rPr lang="es-ES" sz="1600" b="1" kern="1200" dirty="0" smtClean="0">
              <a:solidFill>
                <a:srgbClr val="13467B"/>
              </a:solidFill>
            </a:rPr>
            <a:t> e </a:t>
          </a:r>
          <a:r>
            <a:rPr lang="es-ES" sz="1600" b="1" kern="1200" dirty="0" err="1" smtClean="0">
              <a:solidFill>
                <a:srgbClr val="13467B"/>
              </a:solidFill>
            </a:rPr>
            <a:t>avalie</a:t>
          </a:r>
          <a:r>
            <a:rPr lang="es-ES" sz="1600" b="1" kern="1200" dirty="0" smtClean="0">
              <a:solidFill>
                <a:srgbClr val="13467B"/>
              </a:solidFill>
            </a:rPr>
            <a:t> </a:t>
          </a:r>
          <a:r>
            <a:rPr lang="es-ES" sz="1600" b="1" kern="1200" dirty="0" err="1" smtClean="0">
              <a:solidFill>
                <a:srgbClr val="13467B"/>
              </a:solidFill>
            </a:rPr>
            <a:t>processos</a:t>
          </a:r>
          <a:r>
            <a:rPr lang="es-ES" sz="1600" b="1" kern="1200" dirty="0" smtClean="0">
              <a:solidFill>
                <a:srgbClr val="13467B"/>
              </a:solidFill>
            </a:rPr>
            <a:t>: </a:t>
          </a:r>
          <a:r>
            <a:rPr lang="es-ES" sz="1600" b="1" kern="1200" dirty="0" err="1" smtClean="0">
              <a:solidFill>
                <a:srgbClr val="13467B"/>
              </a:solidFill>
            </a:rPr>
            <a:t>monitore</a:t>
          </a:r>
          <a:endParaRPr lang="es-ES" sz="1600" b="1" kern="1200" dirty="0">
            <a:solidFill>
              <a:srgbClr val="13467B"/>
            </a:solidFill>
          </a:endParaRPr>
        </a:p>
      </dsp:txBody>
      <dsp:txXfrm>
        <a:off x="5072479" y="1634489"/>
        <a:ext cx="1614725" cy="3318510"/>
      </dsp:txXfrm>
    </dsp:sp>
    <dsp:sp modelId="{60445736-6764-450D-9591-9763C467F543}">
      <dsp:nvSpPr>
        <dsp:cNvPr id="0" name=""/>
        <dsp:cNvSpPr/>
      </dsp:nvSpPr>
      <dsp:spPr>
        <a:xfrm>
          <a:off x="6359292" y="994562"/>
          <a:ext cx="626059" cy="626059"/>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 modelId="{B4A3A43C-A75B-4FE1-962D-88E4C11E11B5}">
      <dsp:nvSpPr>
        <dsp:cNvPr id="0" name=""/>
        <dsp:cNvSpPr/>
      </dsp:nvSpPr>
      <dsp:spPr>
        <a:xfrm>
          <a:off x="6499085" y="1307591"/>
          <a:ext cx="1931432" cy="36454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1736" tIns="0" rIns="0" bIns="0" numCol="1" spcCol="1270" anchor="t" anchorCtr="0">
          <a:noAutofit/>
        </a:bodyPr>
        <a:lstStyle/>
        <a:p>
          <a:pPr lvl="0" algn="l" defTabSz="711200">
            <a:lnSpc>
              <a:spcPct val="90000"/>
            </a:lnSpc>
            <a:spcBef>
              <a:spcPct val="0"/>
            </a:spcBef>
            <a:spcAft>
              <a:spcPct val="35000"/>
            </a:spcAft>
          </a:pPr>
          <a:r>
            <a:rPr lang="es-ES" sz="1600" b="1" u="sng" kern="1200" dirty="0" err="1" smtClean="0">
              <a:solidFill>
                <a:srgbClr val="13467B"/>
              </a:solidFill>
            </a:rPr>
            <a:t>Publicação</a:t>
          </a:r>
          <a:r>
            <a:rPr lang="es-ES" sz="1600" b="1" u="sng" kern="1200" dirty="0" smtClean="0">
              <a:solidFill>
                <a:srgbClr val="13467B"/>
              </a:solidFill>
            </a:rPr>
            <a:t>: </a:t>
          </a:r>
          <a:r>
            <a:rPr lang="es-ES" sz="1600" b="1" kern="1200" dirty="0" smtClean="0">
              <a:solidFill>
                <a:srgbClr val="13467B"/>
              </a:solidFill>
            </a:rPr>
            <a:t>Comunique-se.</a:t>
          </a:r>
          <a:r>
            <a:rPr lang="es-ES" sz="1800" b="1" kern="1200" dirty="0" smtClean="0">
              <a:solidFill>
                <a:srgbClr val="13467B"/>
              </a:solidFill>
            </a:rPr>
            <a:t> </a:t>
          </a:r>
          <a:endParaRPr lang="es-ES" sz="1800" b="1" kern="1200" dirty="0">
            <a:solidFill>
              <a:srgbClr val="13467B"/>
            </a:solidFill>
          </a:endParaRPr>
        </a:p>
      </dsp:txBody>
      <dsp:txXfrm>
        <a:off x="6499085" y="1307591"/>
        <a:ext cx="1931432" cy="364540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a:solidFill>
                  <a:schemeClr val="tx1"/>
                </a:solidFill>
                <a:latin typeface="Arial" pitchFamily="34" charset="0"/>
                <a:cs typeface="+mn-cs"/>
              </a:defRPr>
            </a:lvl1pPr>
          </a:lstStyle>
          <a:p>
            <a:pPr>
              <a:defRPr/>
            </a:pPr>
            <a:endParaRPr lang="en-US"/>
          </a:p>
        </p:txBody>
      </p:sp>
      <p:sp>
        <p:nvSpPr>
          <p:cNvPr id="83971" name="Rectangle 3"/>
          <p:cNvSpPr>
            <a:spLocks noGrp="1" noChangeArrowheads="1"/>
          </p:cNvSpPr>
          <p:nvPr>
            <p:ph type="dt" sz="quarter" idx="1"/>
          </p:nvPr>
        </p:nvSpPr>
        <p:spPr bwMode="auto">
          <a:xfrm>
            <a:off x="3884613"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latin typeface="Arial" pitchFamily="34" charset="0"/>
                <a:cs typeface="+mn-cs"/>
              </a:defRPr>
            </a:lvl1pPr>
          </a:lstStyle>
          <a:p>
            <a:pPr>
              <a:defRPr/>
            </a:pPr>
            <a:endParaRPr lang="en-US"/>
          </a:p>
        </p:txBody>
      </p:sp>
      <p:sp>
        <p:nvSpPr>
          <p:cNvPr id="83972" name="Rectangle 4"/>
          <p:cNvSpPr>
            <a:spLocks noGrp="1" noChangeArrowheads="1"/>
          </p:cNvSpPr>
          <p:nvPr>
            <p:ph type="ftr" sz="quarter" idx="2"/>
          </p:nvPr>
        </p:nvSpPr>
        <p:spPr bwMode="auto">
          <a:xfrm>
            <a:off x="0" y="9228138"/>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a:solidFill>
                  <a:schemeClr val="tx1"/>
                </a:solidFill>
                <a:latin typeface="Arial" pitchFamily="34" charset="0"/>
                <a:cs typeface="+mn-cs"/>
              </a:defRPr>
            </a:lvl1pPr>
          </a:lstStyle>
          <a:p>
            <a:pPr>
              <a:defRPr/>
            </a:pPr>
            <a:endParaRPr lang="en-US"/>
          </a:p>
        </p:txBody>
      </p:sp>
      <p:sp>
        <p:nvSpPr>
          <p:cNvPr id="83973" name="Rectangle 5"/>
          <p:cNvSpPr>
            <a:spLocks noGrp="1" noChangeArrowheads="1"/>
          </p:cNvSpPr>
          <p:nvPr>
            <p:ph type="sldNum" sz="quarter" idx="3"/>
          </p:nvPr>
        </p:nvSpPr>
        <p:spPr bwMode="auto">
          <a:xfrm>
            <a:off x="3884613" y="9228138"/>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latin typeface="Arial" pitchFamily="34" charset="0"/>
                <a:cs typeface="+mn-cs"/>
              </a:defRPr>
            </a:lvl1pPr>
          </a:lstStyle>
          <a:p>
            <a:pPr>
              <a:defRPr/>
            </a:pPr>
            <a:fld id="{E572010A-9042-407B-9E54-55B74B8EF3DB}" type="slidenum">
              <a:rPr lang="en-US"/>
              <a:pPr>
                <a:defRPr/>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a:solidFill>
                  <a:schemeClr val="tx1"/>
                </a:solidFill>
                <a:latin typeface="Arial" pitchFamily="34" charset="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latin typeface="Arial" pitchFamily="34" charset="0"/>
                <a:cs typeface="+mn-cs"/>
              </a:defRPr>
            </a:lvl1pPr>
          </a:lstStyle>
          <a:p>
            <a:pPr>
              <a:defRPr/>
            </a:pPr>
            <a:endParaRPr lang="en-US"/>
          </a:p>
        </p:txBody>
      </p:sp>
      <p:sp>
        <p:nvSpPr>
          <p:cNvPr id="60420" name="Rectangle 4"/>
          <p:cNvSpPr>
            <a:spLocks noGrp="1" noRot="1" noChangeAspect="1" noChangeArrowheads="1" noTextEdit="1"/>
          </p:cNvSpPr>
          <p:nvPr>
            <p:ph type="sldImg" idx="2"/>
          </p:nvPr>
        </p:nvSpPr>
        <p:spPr bwMode="auto">
          <a:xfrm>
            <a:off x="1003300" y="730250"/>
            <a:ext cx="4852988" cy="36417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614863"/>
            <a:ext cx="5486400" cy="4370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228138"/>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a:solidFill>
                  <a:schemeClr val="tx1"/>
                </a:solidFill>
                <a:latin typeface="Arial" pitchFamily="34"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9228138"/>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latin typeface="Arial" pitchFamily="34" charset="0"/>
                <a:cs typeface="+mn-cs"/>
              </a:defRPr>
            </a:lvl1pPr>
          </a:lstStyle>
          <a:p>
            <a:pPr>
              <a:defRPr/>
            </a:pPr>
            <a:fld id="{B56D7329-1AB4-4E65-B416-796B4D18A9A1}" type="slidenum">
              <a:rPr lang="en-US"/>
              <a:pPr>
                <a:defRPr/>
              </a:pPr>
              <a:t>‹Nº›</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2DC39837-3F09-48A1-9FA6-5A6D645A639C}" type="slidenum">
              <a:rPr lang="en-US" smtClean="0"/>
              <a:pPr>
                <a:defRPr/>
              </a:pPr>
              <a:t>1</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smtClean="0">
                <a:cs typeface="Times New Roman" pitchFamily="18" charset="0"/>
              </a:rPr>
              <a:t>El/Los </a:t>
            </a:r>
            <a:r>
              <a:rPr lang="en-US" dirty="0" err="1" smtClean="0">
                <a:cs typeface="Times New Roman" pitchFamily="18" charset="0"/>
              </a:rPr>
              <a:t>instructores</a:t>
            </a:r>
            <a:r>
              <a:rPr lang="en-US" dirty="0" smtClean="0">
                <a:cs typeface="Times New Roman" pitchFamily="18" charset="0"/>
              </a:rPr>
              <a:t> se </a:t>
            </a:r>
            <a:r>
              <a:rPr lang="en-US" dirty="0" err="1" smtClean="0">
                <a:cs typeface="Times New Roman" pitchFamily="18" charset="0"/>
              </a:rPr>
              <a:t>presenta</a:t>
            </a:r>
            <a:r>
              <a:rPr lang="en-US" dirty="0" smtClean="0">
                <a:cs typeface="Times New Roman" pitchFamily="18" charset="0"/>
              </a:rPr>
              <a:t>/n y </a:t>
            </a:r>
            <a:r>
              <a:rPr lang="en-US" dirty="0" err="1" smtClean="0">
                <a:cs typeface="Times New Roman" pitchFamily="18" charset="0"/>
              </a:rPr>
              <a:t>luego</a:t>
            </a:r>
            <a:r>
              <a:rPr lang="en-US" dirty="0" smtClean="0">
                <a:cs typeface="Times New Roman" pitchFamily="18" charset="0"/>
              </a:rPr>
              <a:t> </a:t>
            </a:r>
            <a:r>
              <a:rPr lang="en-US" dirty="0" err="1" smtClean="0">
                <a:cs typeface="Times New Roman" pitchFamily="18" charset="0"/>
              </a:rPr>
              <a:t>invitan</a:t>
            </a:r>
            <a:r>
              <a:rPr lang="en-US" dirty="0" smtClean="0">
                <a:cs typeface="Times New Roman" pitchFamily="18" charset="0"/>
              </a:rPr>
              <a:t> a los </a:t>
            </a:r>
            <a:r>
              <a:rPr lang="en-US" dirty="0" err="1" smtClean="0">
                <a:cs typeface="Times New Roman" pitchFamily="18" charset="0"/>
              </a:rPr>
              <a:t>asistentes</a:t>
            </a:r>
            <a:r>
              <a:rPr lang="en-US" dirty="0" smtClean="0">
                <a:cs typeface="Times New Roman" pitchFamily="18" charset="0"/>
              </a:rPr>
              <a:t> a </a:t>
            </a:r>
            <a:r>
              <a:rPr lang="en-US" dirty="0" err="1" smtClean="0">
                <a:cs typeface="Times New Roman" pitchFamily="18" charset="0"/>
              </a:rPr>
              <a:t>que</a:t>
            </a:r>
            <a:r>
              <a:rPr lang="en-US" dirty="0" smtClean="0">
                <a:cs typeface="Times New Roman" pitchFamily="18" charset="0"/>
              </a:rPr>
              <a:t> </a:t>
            </a:r>
            <a:r>
              <a:rPr lang="en-US" dirty="0" err="1" smtClean="0">
                <a:cs typeface="Times New Roman" pitchFamily="18" charset="0"/>
              </a:rPr>
              <a:t>digan</a:t>
            </a:r>
            <a:r>
              <a:rPr lang="en-US" dirty="0" smtClean="0">
                <a:cs typeface="Times New Roman" pitchFamily="18" charset="0"/>
              </a:rPr>
              <a:t> </a:t>
            </a:r>
            <a:r>
              <a:rPr lang="en-US" dirty="0" err="1" smtClean="0">
                <a:cs typeface="Times New Roman" pitchFamily="18" charset="0"/>
              </a:rPr>
              <a:t>su</a:t>
            </a:r>
            <a:r>
              <a:rPr lang="en-US" dirty="0" smtClean="0">
                <a:cs typeface="Times New Roman" pitchFamily="18" charset="0"/>
              </a:rPr>
              <a:t> </a:t>
            </a:r>
            <a:r>
              <a:rPr lang="en-US" dirty="0" err="1" smtClean="0">
                <a:cs typeface="Times New Roman" pitchFamily="18" charset="0"/>
              </a:rPr>
              <a:t>nombre</a:t>
            </a:r>
            <a:r>
              <a:rPr lang="en-US" dirty="0" smtClean="0">
                <a:cs typeface="Times New Roman" pitchFamily="18" charset="0"/>
              </a:rPr>
              <a:t>, </a:t>
            </a:r>
            <a:r>
              <a:rPr lang="en-US" dirty="0" err="1" smtClean="0">
                <a:cs typeface="Times New Roman" pitchFamily="18" charset="0"/>
              </a:rPr>
              <a:t>su</a:t>
            </a:r>
            <a:r>
              <a:rPr lang="en-US" dirty="0" smtClean="0">
                <a:cs typeface="Times New Roman" pitchFamily="18" charset="0"/>
              </a:rPr>
              <a:t> </a:t>
            </a:r>
            <a:r>
              <a:rPr lang="en-US" dirty="0" err="1" smtClean="0">
                <a:cs typeface="Times New Roman" pitchFamily="18" charset="0"/>
              </a:rPr>
              <a:t>procedencia</a:t>
            </a:r>
            <a:r>
              <a:rPr lang="en-US" dirty="0" smtClean="0">
                <a:cs typeface="Times New Roman" pitchFamily="18" charset="0"/>
              </a:rPr>
              <a:t> , la </a:t>
            </a:r>
            <a:r>
              <a:rPr lang="en-US" dirty="0" err="1" smtClean="0">
                <a:cs typeface="Times New Roman" pitchFamily="18" charset="0"/>
              </a:rPr>
              <a:t>organización</a:t>
            </a:r>
            <a:r>
              <a:rPr lang="en-US" dirty="0" smtClean="0">
                <a:cs typeface="Times New Roman" pitchFamily="18" charset="0"/>
              </a:rPr>
              <a:t> a la </a:t>
            </a:r>
            <a:r>
              <a:rPr lang="en-US" dirty="0" err="1" smtClean="0">
                <a:cs typeface="Times New Roman" pitchFamily="18" charset="0"/>
              </a:rPr>
              <a:t>que</a:t>
            </a:r>
            <a:r>
              <a:rPr lang="en-US" dirty="0" smtClean="0">
                <a:cs typeface="Times New Roman" pitchFamily="18" charset="0"/>
              </a:rPr>
              <a:t> </a:t>
            </a:r>
            <a:r>
              <a:rPr lang="en-US" dirty="0" err="1" smtClean="0">
                <a:cs typeface="Times New Roman" pitchFamily="18" charset="0"/>
              </a:rPr>
              <a:t>representan</a:t>
            </a:r>
            <a:r>
              <a:rPr lang="en-US" dirty="0" smtClean="0">
                <a:cs typeface="Times New Roman" pitchFamily="18" charset="0"/>
              </a:rPr>
              <a:t> y el </a:t>
            </a:r>
            <a:r>
              <a:rPr lang="en-US" dirty="0" err="1" smtClean="0">
                <a:cs typeface="Times New Roman" pitchFamily="18" charset="0"/>
              </a:rPr>
              <a:t>motivo</a:t>
            </a:r>
            <a:r>
              <a:rPr lang="en-US" dirty="0" smtClean="0">
                <a:cs typeface="Times New Roman" pitchFamily="18" charset="0"/>
              </a:rPr>
              <a:t> </a:t>
            </a:r>
            <a:r>
              <a:rPr lang="en-US" dirty="0" err="1" smtClean="0">
                <a:cs typeface="Times New Roman" pitchFamily="18" charset="0"/>
              </a:rPr>
              <a:t>por</a:t>
            </a:r>
            <a:r>
              <a:rPr lang="en-US" dirty="0" smtClean="0">
                <a:cs typeface="Times New Roman" pitchFamily="18" charset="0"/>
              </a:rPr>
              <a:t> el </a:t>
            </a:r>
            <a:r>
              <a:rPr lang="en-US" dirty="0" err="1" smtClean="0">
                <a:cs typeface="Times New Roman" pitchFamily="18" charset="0"/>
              </a:rPr>
              <a:t>que</a:t>
            </a:r>
            <a:r>
              <a:rPr lang="en-US" dirty="0" smtClean="0">
                <a:cs typeface="Times New Roman" pitchFamily="18" charset="0"/>
              </a:rPr>
              <a:t> </a:t>
            </a:r>
            <a:r>
              <a:rPr lang="en-US" dirty="0" err="1" smtClean="0">
                <a:cs typeface="Times New Roman" pitchFamily="18" charset="0"/>
              </a:rPr>
              <a:t>asisten</a:t>
            </a:r>
            <a:r>
              <a:rPr lang="en-US" dirty="0" smtClean="0">
                <a:cs typeface="Times New Roman" pitchFamily="18" charset="0"/>
              </a:rPr>
              <a:t> al </a:t>
            </a:r>
            <a:r>
              <a:rPr lang="en-US" dirty="0" err="1" smtClean="0">
                <a:cs typeface="Times New Roman" pitchFamily="18" charset="0"/>
              </a:rPr>
              <a:t>seminario</a:t>
            </a:r>
            <a:r>
              <a:rPr lang="en-US" dirty="0" smtClean="0">
                <a:cs typeface="Times New Roman" pitchFamily="18" charset="0"/>
              </a:rPr>
              <a:t>.</a:t>
            </a:r>
          </a:p>
          <a:p>
            <a:pPr marL="228600" indent="-228600" eaLnBrk="1" hangingPunct="1"/>
            <a:endParaRPr lang="en-US" dirty="0" smtClean="0">
              <a:cs typeface="Times New Roman" pitchFamily="18" charset="0"/>
            </a:endParaRPr>
          </a:p>
          <a:p>
            <a:pPr marL="228600" indent="-228600" eaLnBrk="1" hangingPunct="1"/>
            <a:endParaRPr lang="en-GB" dirty="0" smtClean="0">
              <a:cs typeface="Arial" pitchFamily="34" charset="0"/>
            </a:endParaRPr>
          </a:p>
          <a:p>
            <a:pPr marL="228600" indent="-228600" eaLnBrk="1" hangingPunct="1"/>
            <a:r>
              <a:rPr lang="en-US" dirty="0" smtClean="0">
                <a:cs typeface="Arial" pitchFamily="34" charset="0"/>
              </a:rPr>
              <a:t>Para </a:t>
            </a:r>
            <a:r>
              <a:rPr lang="en-US" dirty="0" err="1" smtClean="0">
                <a:cs typeface="Arial" pitchFamily="34" charset="0"/>
              </a:rPr>
              <a:t>modificar</a:t>
            </a:r>
            <a:r>
              <a:rPr lang="en-US" dirty="0" smtClean="0">
                <a:cs typeface="Arial" pitchFamily="34" charset="0"/>
              </a:rPr>
              <a:t> la </a:t>
            </a:r>
            <a:r>
              <a:rPr lang="en-US" dirty="0" err="1" smtClean="0">
                <a:cs typeface="Arial" pitchFamily="34" charset="0"/>
              </a:rPr>
              <a:t>fecha</a:t>
            </a:r>
            <a:r>
              <a:rPr lang="en-US" dirty="0" smtClean="0">
                <a:cs typeface="Arial" pitchFamily="34" charset="0"/>
              </a:rPr>
              <a:t> y el </a:t>
            </a:r>
            <a:r>
              <a:rPr lang="en-US" dirty="0" err="1" smtClean="0">
                <a:cs typeface="Arial" pitchFamily="34" charset="0"/>
              </a:rPr>
              <a:t>título</a:t>
            </a:r>
            <a:r>
              <a:rPr lang="en-US" dirty="0" smtClean="0">
                <a:cs typeface="Arial" pitchFamily="34" charset="0"/>
              </a:rPr>
              <a:t> de la </a:t>
            </a:r>
            <a:r>
              <a:rPr lang="en-US" dirty="0" err="1" smtClean="0">
                <a:cs typeface="Arial" pitchFamily="34" charset="0"/>
              </a:rPr>
              <a:t>reunión</a:t>
            </a:r>
            <a:r>
              <a:rPr lang="en-US" dirty="0" smtClean="0">
                <a:cs typeface="Arial" pitchFamily="34" charset="0"/>
              </a:rPr>
              <a:t> en la </a:t>
            </a:r>
            <a:r>
              <a:rPr lang="en-US" dirty="0" err="1" smtClean="0">
                <a:cs typeface="Arial" pitchFamily="34" charset="0"/>
              </a:rPr>
              <a:t>primera</a:t>
            </a:r>
            <a:r>
              <a:rPr lang="en-US" dirty="0" smtClean="0">
                <a:cs typeface="Arial" pitchFamily="34" charset="0"/>
              </a:rPr>
              <a:t> </a:t>
            </a:r>
            <a:r>
              <a:rPr lang="en-US" dirty="0" err="1" smtClean="0">
                <a:cs typeface="Arial" pitchFamily="34" charset="0"/>
              </a:rPr>
              <a:t>diapositiva</a:t>
            </a:r>
            <a:r>
              <a:rPr lang="en-US" dirty="0" smtClean="0">
                <a:cs typeface="Arial" pitchFamily="34" charset="0"/>
              </a:rPr>
              <a:t>, </a:t>
            </a:r>
            <a:r>
              <a:rPr lang="en-US" dirty="0" err="1" smtClean="0">
                <a:cs typeface="Arial" pitchFamily="34" charset="0"/>
              </a:rPr>
              <a:t>simplemente</a:t>
            </a:r>
            <a:r>
              <a:rPr lang="en-US" dirty="0" smtClean="0">
                <a:cs typeface="Arial" pitchFamily="34" charset="0"/>
              </a:rPr>
              <a:t> </a:t>
            </a:r>
            <a:r>
              <a:rPr lang="en-US" dirty="0" err="1" smtClean="0">
                <a:cs typeface="Arial" pitchFamily="34" charset="0"/>
              </a:rPr>
              <a:t>escriba</a:t>
            </a:r>
            <a:r>
              <a:rPr lang="en-US" dirty="0" smtClean="0">
                <a:cs typeface="Arial" pitchFamily="34" charset="0"/>
              </a:rPr>
              <a:t> </a:t>
            </a:r>
            <a:r>
              <a:rPr lang="en-US" dirty="0" err="1" smtClean="0">
                <a:cs typeface="Arial" pitchFamily="34" charset="0"/>
              </a:rPr>
              <a:t>encima</a:t>
            </a:r>
            <a:r>
              <a:rPr lang="en-US" dirty="0" smtClean="0">
                <a:cs typeface="Arial" pitchFamily="34" charset="0"/>
              </a:rPr>
              <a:t> del </a:t>
            </a:r>
            <a:r>
              <a:rPr lang="en-US" dirty="0" err="1" smtClean="0">
                <a:cs typeface="Arial" pitchFamily="34" charset="0"/>
              </a:rPr>
              <a:t>texto</a:t>
            </a:r>
            <a:r>
              <a:rPr lang="en-US" dirty="0" smtClean="0">
                <a:cs typeface="Arial" pitchFamily="34" charset="0"/>
              </a:rPr>
              <a:t> original. Para </a:t>
            </a:r>
            <a:r>
              <a:rPr lang="en-US" dirty="0" err="1" smtClean="0">
                <a:cs typeface="Arial" pitchFamily="34" charset="0"/>
              </a:rPr>
              <a:t>cambiarlo</a:t>
            </a:r>
            <a:r>
              <a:rPr lang="en-US" dirty="0" smtClean="0">
                <a:cs typeface="Arial" pitchFamily="34" charset="0"/>
              </a:rPr>
              <a:t> en el </a:t>
            </a:r>
            <a:r>
              <a:rPr lang="en-US" dirty="0" err="1" smtClean="0">
                <a:cs typeface="Arial" pitchFamily="34" charset="0"/>
              </a:rPr>
              <a:t>resto</a:t>
            </a:r>
            <a:r>
              <a:rPr lang="en-US" dirty="0" smtClean="0">
                <a:cs typeface="Arial" pitchFamily="34" charset="0"/>
              </a:rPr>
              <a:t> de </a:t>
            </a:r>
            <a:r>
              <a:rPr lang="en-US" dirty="0" err="1" smtClean="0">
                <a:cs typeface="Arial" pitchFamily="34" charset="0"/>
              </a:rPr>
              <a:t>las</a:t>
            </a:r>
            <a:r>
              <a:rPr lang="en-US" dirty="0" smtClean="0">
                <a:cs typeface="Arial" pitchFamily="34" charset="0"/>
              </a:rPr>
              <a:t> </a:t>
            </a:r>
            <a:r>
              <a:rPr lang="en-US" dirty="0" err="1" smtClean="0">
                <a:cs typeface="Arial" pitchFamily="34" charset="0"/>
              </a:rPr>
              <a:t>diapositivas</a:t>
            </a:r>
            <a:r>
              <a:rPr lang="en-US" dirty="0" smtClean="0">
                <a:cs typeface="Arial" pitchFamily="34" charset="0"/>
              </a:rPr>
              <a:t> </a:t>
            </a:r>
            <a:r>
              <a:rPr lang="en-US" dirty="0" err="1" smtClean="0">
                <a:cs typeface="Arial" pitchFamily="34" charset="0"/>
              </a:rPr>
              <a:t>vaya</a:t>
            </a:r>
            <a:r>
              <a:rPr lang="en-US" dirty="0" smtClean="0">
                <a:cs typeface="Arial" pitchFamily="34" charset="0"/>
              </a:rPr>
              <a:t> a la </a:t>
            </a:r>
            <a:r>
              <a:rPr lang="en-US" dirty="0" err="1" smtClean="0">
                <a:cs typeface="Arial" pitchFamily="34" charset="0"/>
              </a:rPr>
              <a:t>diapositiva</a:t>
            </a:r>
            <a:r>
              <a:rPr lang="en-US" dirty="0" smtClean="0">
                <a:cs typeface="Arial" pitchFamily="34" charset="0"/>
              </a:rPr>
              <a:t> 3, clique en View – Master – Slide Master, y </a:t>
            </a:r>
            <a:r>
              <a:rPr lang="en-US" dirty="0" err="1" smtClean="0">
                <a:cs typeface="Arial" pitchFamily="34" charset="0"/>
              </a:rPr>
              <a:t>modifique</a:t>
            </a:r>
            <a:r>
              <a:rPr lang="en-US" dirty="0" smtClean="0">
                <a:cs typeface="Arial" pitchFamily="34" charset="0"/>
              </a:rPr>
              <a:t> el </a:t>
            </a:r>
            <a:r>
              <a:rPr lang="en-US" dirty="0" err="1" smtClean="0">
                <a:cs typeface="Arial" pitchFamily="34" charset="0"/>
              </a:rPr>
              <a:t>texto</a:t>
            </a:r>
            <a:r>
              <a:rPr lang="en-US" dirty="0" smtClean="0">
                <a:cs typeface="Arial" pitchFamily="34" charset="0"/>
              </a:rPr>
              <a:t> </a:t>
            </a:r>
            <a:r>
              <a:rPr lang="en-US" dirty="0" err="1" smtClean="0">
                <a:cs typeface="Arial" pitchFamily="34" charset="0"/>
              </a:rPr>
              <a:t>según</a:t>
            </a:r>
            <a:r>
              <a:rPr lang="en-US" dirty="0" smtClean="0">
                <a:cs typeface="Arial" pitchFamily="34" charset="0"/>
              </a:rPr>
              <a:t> </a:t>
            </a:r>
            <a:r>
              <a:rPr lang="en-US" dirty="0" err="1" smtClean="0">
                <a:cs typeface="Arial" pitchFamily="34" charset="0"/>
              </a:rPr>
              <a:t>sus</a:t>
            </a:r>
            <a:r>
              <a:rPr lang="en-US" dirty="0" smtClean="0">
                <a:cs typeface="Arial" pitchFamily="34" charset="0"/>
              </a:rPr>
              <a:t> </a:t>
            </a:r>
            <a:r>
              <a:rPr lang="en-US" dirty="0" err="1" smtClean="0">
                <a:cs typeface="Arial" pitchFamily="34" charset="0"/>
              </a:rPr>
              <a:t>necesidades</a:t>
            </a:r>
            <a:r>
              <a:rPr lang="en-US" dirty="0" smtClean="0">
                <a:cs typeface="Arial" pitchFamily="34" charset="0"/>
              </a:rPr>
              <a:t>. </a:t>
            </a:r>
            <a:r>
              <a:rPr lang="en-US" dirty="0" err="1" smtClean="0">
                <a:cs typeface="Arial" pitchFamily="34" charset="0"/>
              </a:rPr>
              <a:t>Luego</a:t>
            </a:r>
            <a:r>
              <a:rPr lang="en-US" dirty="0" smtClean="0">
                <a:cs typeface="Arial" pitchFamily="34" charset="0"/>
              </a:rPr>
              <a:t> clique en ‘close slide master view’ en el </a:t>
            </a:r>
            <a:r>
              <a:rPr lang="en-US" dirty="0" err="1" smtClean="0">
                <a:cs typeface="Arial" pitchFamily="34" charset="0"/>
              </a:rPr>
              <a:t>menú</a:t>
            </a:r>
            <a:r>
              <a:rPr lang="en-US" dirty="0" smtClean="0">
                <a:cs typeface="Arial" pitchFamily="34" charset="0"/>
              </a:rPr>
              <a:t> de </a:t>
            </a:r>
            <a:r>
              <a:rPr lang="en-US" dirty="0" err="1" smtClean="0">
                <a:cs typeface="Arial" pitchFamily="34" charset="0"/>
              </a:rPr>
              <a:t>diapositivas</a:t>
            </a:r>
            <a:r>
              <a:rPr lang="en-US" dirty="0" smtClean="0">
                <a:cs typeface="Arial" pitchFamily="34" charset="0"/>
              </a:rPr>
              <a:t> </a:t>
            </a:r>
            <a:r>
              <a:rPr lang="en-US" dirty="0" err="1" smtClean="0">
                <a:cs typeface="Arial" pitchFamily="34" charset="0"/>
              </a:rPr>
              <a:t>que</a:t>
            </a:r>
            <a:r>
              <a:rPr lang="en-US" dirty="0" smtClean="0">
                <a:cs typeface="Arial" pitchFamily="34" charset="0"/>
              </a:rPr>
              <a:t> </a:t>
            </a:r>
            <a:r>
              <a:rPr lang="en-US" dirty="0" err="1" smtClean="0">
                <a:cs typeface="Arial" pitchFamily="34" charset="0"/>
              </a:rPr>
              <a:t>aparecerá</a:t>
            </a:r>
            <a:r>
              <a:rPr lang="en-US" dirty="0" smtClean="0">
                <a:cs typeface="Arial" pitchFamily="34" charset="0"/>
              </a:rPr>
              <a:t> en </a:t>
            </a:r>
            <a:r>
              <a:rPr lang="en-US" dirty="0" err="1" smtClean="0">
                <a:cs typeface="Arial" pitchFamily="34" charset="0"/>
              </a:rPr>
              <a:t>su</a:t>
            </a:r>
            <a:r>
              <a:rPr lang="en-US" dirty="0" smtClean="0">
                <a:cs typeface="Arial" pitchFamily="34" charset="0"/>
              </a:rPr>
              <a:t> </a:t>
            </a:r>
            <a:r>
              <a:rPr lang="en-US" dirty="0" err="1" smtClean="0">
                <a:cs typeface="Arial" pitchFamily="34" charset="0"/>
              </a:rPr>
              <a:t>pantalla</a:t>
            </a:r>
            <a:r>
              <a:rPr lang="en-US" dirty="0" smtClean="0">
                <a:cs typeface="Arial" pitchFamily="34" charset="0"/>
              </a:rPr>
              <a:t> </a:t>
            </a:r>
            <a:r>
              <a:rPr lang="en-US" dirty="0" err="1" smtClean="0">
                <a:cs typeface="Arial" pitchFamily="34" charset="0"/>
              </a:rPr>
              <a:t>cuando</a:t>
            </a:r>
            <a:r>
              <a:rPr lang="en-US" dirty="0" smtClean="0">
                <a:cs typeface="Arial" pitchFamily="34" charset="0"/>
              </a:rPr>
              <a:t> la </a:t>
            </a:r>
            <a:r>
              <a:rPr lang="en-US" dirty="0" err="1" smtClean="0">
                <a:cs typeface="Arial" pitchFamily="34" charset="0"/>
              </a:rPr>
              <a:t>abra</a:t>
            </a:r>
            <a:r>
              <a:rPr lang="en-US" dirty="0" smtClean="0">
                <a:cs typeface="Arial" pitchFamily="34" charset="0"/>
              </a:rPr>
              <a:t>. No </a:t>
            </a:r>
            <a:r>
              <a:rPr lang="en-US" dirty="0" err="1" smtClean="0">
                <a:cs typeface="Arial" pitchFamily="34" charset="0"/>
              </a:rPr>
              <a:t>modifique</a:t>
            </a:r>
            <a:r>
              <a:rPr lang="en-US" dirty="0" smtClean="0">
                <a:cs typeface="Arial" pitchFamily="34" charset="0"/>
              </a:rPr>
              <a:t> </a:t>
            </a:r>
            <a:r>
              <a:rPr lang="en-US" dirty="0" err="1" smtClean="0">
                <a:cs typeface="Arial" pitchFamily="34" charset="0"/>
              </a:rPr>
              <a:t>ningún</a:t>
            </a:r>
            <a:r>
              <a:rPr lang="en-US" dirty="0" smtClean="0">
                <a:cs typeface="Arial" pitchFamily="34" charset="0"/>
              </a:rPr>
              <a:t> </a:t>
            </a:r>
            <a:r>
              <a:rPr lang="en-US" dirty="0" err="1" smtClean="0">
                <a:cs typeface="Arial" pitchFamily="34" charset="0"/>
              </a:rPr>
              <a:t>parámetro</a:t>
            </a:r>
            <a:r>
              <a:rPr lang="en-US" dirty="0" smtClean="0">
                <a:cs typeface="Arial" pitchFamily="34" charset="0"/>
              </a:rPr>
              <a:t> </a:t>
            </a:r>
            <a:r>
              <a:rPr lang="en-US" dirty="0" err="1" smtClean="0">
                <a:cs typeface="Arial" pitchFamily="34" charset="0"/>
              </a:rPr>
              <a:t>más</a:t>
            </a:r>
            <a:r>
              <a:rPr lang="en-US" dirty="0" smtClean="0">
                <a:cs typeface="Arial" pitchFamily="34" charset="0"/>
              </a:rPr>
              <a:t> de la the slide master view.</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1F5D14B6-6410-4ACA-B906-8F7355F6CFFC}" type="slidenum">
              <a:rPr lang="en-US" sz="1200">
                <a:solidFill>
                  <a:schemeClr val="tx1"/>
                </a:solidFill>
              </a:rPr>
              <a:pPr algn="r"/>
              <a:t>10</a:t>
            </a:fld>
            <a:endParaRPr lang="en-US" sz="1200">
              <a:solidFill>
                <a:schemeClr val="tx1"/>
              </a:solidFill>
            </a:endParaRPr>
          </a:p>
        </p:txBody>
      </p:sp>
      <p:sp>
        <p:nvSpPr>
          <p:cNvPr id="70659" name="Rectangle 1026"/>
          <p:cNvSpPr>
            <a:spLocks noGrp="1" noRot="1" noChangeAspect="1" noChangeArrowheads="1" noTextEdit="1"/>
          </p:cNvSpPr>
          <p:nvPr>
            <p:ph type="sldImg"/>
          </p:nvPr>
        </p:nvSpPr>
        <p:spPr>
          <a:xfrm>
            <a:off x="1004888" y="730250"/>
            <a:ext cx="4852987" cy="3640138"/>
          </a:xfrm>
          <a:ln/>
        </p:spPr>
      </p:sp>
      <p:sp>
        <p:nvSpPr>
          <p:cNvPr id="70660" name="Rectangle 1027"/>
          <p:cNvSpPr>
            <a:spLocks noGrp="1" noChangeArrowheads="1"/>
          </p:cNvSpPr>
          <p:nvPr>
            <p:ph type="body" idx="1"/>
          </p:nvPr>
        </p:nvSpPr>
        <p:spPr>
          <a:noFill/>
          <a:ln/>
        </p:spPr>
        <p:txBody>
          <a:bodyPr/>
          <a:lstStyle/>
          <a:p>
            <a:pPr marL="228600" indent="-228600" eaLnBrk="1" hangingPunct="1">
              <a:lnSpc>
                <a:spcPct val="80000"/>
              </a:lnSpc>
              <a:buFontTx/>
              <a:buAutoNum type="arabicParenR"/>
            </a:pPr>
            <a:r>
              <a:rPr lang="en-GB" sz="800" smtClean="0">
                <a:cs typeface="Arial" pitchFamily="34" charset="0"/>
              </a:rPr>
              <a:t>Mensaje clave.</a:t>
            </a:r>
          </a:p>
          <a:p>
            <a:pPr marL="228600" indent="-228600" eaLnBrk="1" hangingPunct="1">
              <a:lnSpc>
                <a:spcPct val="80000"/>
              </a:lnSpc>
            </a:pPr>
            <a:r>
              <a:rPr lang="en-GB" sz="800" smtClean="0">
                <a:cs typeface="Arial" pitchFamily="34" charset="0"/>
              </a:rPr>
              <a:t>GRI se reunió para dar respuesta a estas cuestiones, alicientes y exigencias de transparencia en materia de sostenibilidad. Puesto que no existía un marco que pudiera explicar el impacto medioambiental y social, así como el económico, se constató la necesidad de formular un marco común para la elaboración de memorias de sostenibilidad.</a:t>
            </a:r>
          </a:p>
          <a:p>
            <a:pPr marL="228600" indent="-228600" eaLnBrk="1" hangingPunct="1">
              <a:lnSpc>
                <a:spcPct val="80000"/>
              </a:lnSpc>
            </a:pPr>
            <a:endParaRPr lang="en-GB" sz="800" smtClean="0">
              <a:cs typeface="Arial" pitchFamily="34" charset="0"/>
            </a:endParaRPr>
          </a:p>
          <a:p>
            <a:pPr marL="228600" indent="-228600" eaLnBrk="1" hangingPunct="1">
              <a:lnSpc>
                <a:spcPct val="80000"/>
              </a:lnSpc>
            </a:pPr>
            <a:endParaRPr lang="en-GB" sz="800" smtClean="0">
              <a:cs typeface="Arial" pitchFamily="34" charset="0"/>
            </a:endParaRPr>
          </a:p>
          <a:p>
            <a:pPr marL="228600" indent="-228600" eaLnBrk="1" hangingPunct="1">
              <a:lnSpc>
                <a:spcPct val="80000"/>
              </a:lnSpc>
            </a:pPr>
            <a:r>
              <a:rPr lang="en-GB" sz="800" smtClean="0">
                <a:cs typeface="Arial" pitchFamily="34" charset="0"/>
              </a:rPr>
              <a:t>2) Hechos.</a:t>
            </a:r>
          </a:p>
          <a:p>
            <a:pPr marL="228600" indent="-228600" eaLnBrk="1" hangingPunct="1">
              <a:lnSpc>
                <a:spcPct val="80000"/>
              </a:lnSpc>
            </a:pPr>
            <a:r>
              <a:rPr lang="en-GB" sz="800" smtClean="0">
                <a:cs typeface="Arial" pitchFamily="34" charset="0"/>
              </a:rPr>
              <a:t>¿Cómo elaboras un marco común que abarque los contenidos que dan respuesta a todas las exigencias? La clave es: una organización en red y la participación de todos los grupos de interés. </a:t>
            </a:r>
          </a:p>
          <a:p>
            <a:pPr marL="228600" indent="-228600" eaLnBrk="1" hangingPunct="1">
              <a:lnSpc>
                <a:spcPct val="80000"/>
              </a:lnSpc>
              <a:buFontTx/>
              <a:buChar char="•"/>
            </a:pPr>
            <a:r>
              <a:rPr lang="en-GB" sz="800" smtClean="0">
                <a:cs typeface="Arial" pitchFamily="34" charset="0"/>
              </a:rPr>
              <a:t>Representación múltiple de todos los grupos de interés en toda la red de GRI</a:t>
            </a:r>
          </a:p>
          <a:p>
            <a:pPr marL="228600" indent="-228600" eaLnBrk="1" hangingPunct="1">
              <a:lnSpc>
                <a:spcPct val="80000"/>
              </a:lnSpc>
              <a:buFontTx/>
              <a:buChar char="•"/>
            </a:pPr>
            <a:r>
              <a:rPr lang="en-GB" sz="800" smtClean="0">
                <a:cs typeface="Arial" pitchFamily="34" charset="0"/>
              </a:rPr>
              <a:t>Permite compartir y acumular diversidad de experiencias y de necesidades </a:t>
            </a:r>
          </a:p>
          <a:p>
            <a:pPr marL="228600" indent="-228600" eaLnBrk="1" hangingPunct="1">
              <a:lnSpc>
                <a:spcPct val="80000"/>
              </a:lnSpc>
              <a:buFontTx/>
              <a:buChar char="•"/>
            </a:pPr>
            <a:r>
              <a:rPr lang="en-GB" sz="800" smtClean="0">
                <a:cs typeface="Arial" pitchFamily="34" charset="0"/>
              </a:rPr>
              <a:t>La participación es lo que determina el nivel</a:t>
            </a:r>
          </a:p>
          <a:p>
            <a:pPr marL="228600" indent="-228600" eaLnBrk="1" hangingPunct="1">
              <a:lnSpc>
                <a:spcPct val="80000"/>
              </a:lnSpc>
              <a:buFontTx/>
              <a:buChar char="•"/>
            </a:pPr>
            <a:r>
              <a:rPr lang="en-GB" sz="800" smtClean="0">
                <a:cs typeface="Arial" pitchFamily="34" charset="0"/>
              </a:rPr>
              <a:t>GRI  </a:t>
            </a:r>
            <a:r>
              <a:rPr lang="en-GB" sz="800" i="1" smtClean="0">
                <a:cs typeface="Arial" pitchFamily="34" charset="0"/>
              </a:rPr>
              <a:t>es</a:t>
            </a:r>
            <a:r>
              <a:rPr lang="en-GB" sz="800" smtClean="0">
                <a:cs typeface="Arial" pitchFamily="34" charset="0"/>
              </a:rPr>
              <a:t> la red mundial – y la “institución” GRI (es decir, los órganos de gobierno) facilita las actividades de la red</a:t>
            </a:r>
          </a:p>
          <a:p>
            <a:pPr marL="228600" indent="-228600" eaLnBrk="1" hangingPunct="1">
              <a:lnSpc>
                <a:spcPct val="80000"/>
              </a:lnSpc>
            </a:pPr>
            <a:endParaRPr lang="en-GB" sz="800" smtClean="0">
              <a:cs typeface="Arial" pitchFamily="34" charset="0"/>
            </a:endParaRPr>
          </a:p>
          <a:p>
            <a:pPr marL="228600" indent="-228600" eaLnBrk="1" hangingPunct="1">
              <a:lnSpc>
                <a:spcPct val="80000"/>
              </a:lnSpc>
            </a:pPr>
            <a:r>
              <a:rPr lang="en-GB" sz="800" smtClean="0">
                <a:cs typeface="Arial" pitchFamily="34" charset="0"/>
              </a:rPr>
              <a:t>3) Ejemplos</a:t>
            </a:r>
          </a:p>
          <a:p>
            <a:pPr marL="228600" indent="-228600" eaLnBrk="1" hangingPunct="1">
              <a:lnSpc>
                <a:spcPct val="80000"/>
              </a:lnSpc>
              <a:buFontTx/>
              <a:buChar char="•"/>
            </a:pPr>
            <a:r>
              <a:rPr lang="en-GB" sz="800" smtClean="0">
                <a:cs typeface="Arial" pitchFamily="34" charset="0"/>
              </a:rPr>
              <a:t>Proceso de desarrollo de la G3: ejemplo de participación en la práctica. </a:t>
            </a:r>
          </a:p>
          <a:p>
            <a:pPr marL="685800" lvl="1" indent="-228600" eaLnBrk="1" hangingPunct="1">
              <a:lnSpc>
                <a:spcPct val="80000"/>
              </a:lnSpc>
              <a:buFontTx/>
              <a:buChar char="•"/>
            </a:pPr>
            <a:r>
              <a:rPr lang="en-GB" sz="800" smtClean="0">
                <a:cs typeface="Arial" pitchFamily="34" charset="0"/>
              </a:rPr>
              <a:t>Más de 3000 personas pertenecientes a grupos de interés participaron de uno u otro modo. </a:t>
            </a:r>
          </a:p>
          <a:p>
            <a:pPr marL="685800" lvl="1" indent="-228600" eaLnBrk="1" hangingPunct="1">
              <a:lnSpc>
                <a:spcPct val="80000"/>
              </a:lnSpc>
              <a:buFontTx/>
              <a:buChar char="•"/>
            </a:pPr>
            <a:r>
              <a:rPr lang="en-GB" sz="800" smtClean="0">
                <a:cs typeface="Arial" pitchFamily="34" charset="0"/>
              </a:rPr>
              <a:t>Casi 500 participaron en la revisión de la Guía de 2002 (nótese que en aquel momento habia 850 organizaciones elaborando memorias según la Guía de GRI); </a:t>
            </a:r>
          </a:p>
          <a:p>
            <a:pPr marL="685800" lvl="1" indent="-228600" eaLnBrk="1" hangingPunct="1">
              <a:lnSpc>
                <a:spcPct val="80000"/>
              </a:lnSpc>
              <a:buFontTx/>
              <a:buChar char="•"/>
            </a:pPr>
            <a:r>
              <a:rPr lang="en-GB" sz="800" smtClean="0">
                <a:cs typeface="Arial" pitchFamily="34" charset="0"/>
              </a:rPr>
              <a:t>Cientos de ellas participaron en el periodo de información pública (recepción de comentarios formales sobre la G3);  </a:t>
            </a:r>
          </a:p>
          <a:p>
            <a:pPr marL="685800" lvl="1" indent="-228600" eaLnBrk="1" hangingPunct="1">
              <a:lnSpc>
                <a:spcPct val="80000"/>
              </a:lnSpc>
              <a:buFontTx/>
              <a:buChar char="•"/>
            </a:pPr>
            <a:r>
              <a:rPr lang="en-GB" sz="800" i="1" smtClean="0">
                <a:cs typeface="Arial" pitchFamily="34" charset="0"/>
              </a:rPr>
              <a:t>Miles</a:t>
            </a:r>
            <a:r>
              <a:rPr lang="en-GB" sz="800" smtClean="0">
                <a:cs typeface="Arial" pitchFamily="34" charset="0"/>
              </a:rPr>
              <a:t> de ellas asistieron a las “presentaciones no oficiales” de la G3.</a:t>
            </a:r>
          </a:p>
          <a:p>
            <a:pPr marL="685800" lvl="1" indent="-228600" eaLnBrk="1" hangingPunct="1">
              <a:lnSpc>
                <a:spcPct val="80000"/>
              </a:lnSpc>
              <a:buFontTx/>
              <a:buChar char="•"/>
            </a:pPr>
            <a:r>
              <a:rPr lang="en-GB" sz="800" smtClean="0">
                <a:cs typeface="Arial" pitchFamily="34" charset="0"/>
              </a:rPr>
              <a:t>Desde su nacimiento, unas 20,000 personas han participado en GRI</a:t>
            </a:r>
          </a:p>
          <a:p>
            <a:pPr marL="685800" lvl="1" indent="-228600" eaLnBrk="1" hangingPunct="1">
              <a:lnSpc>
                <a:spcPct val="80000"/>
              </a:lnSpc>
            </a:pPr>
            <a:endParaRPr lang="en-GB" sz="800" smtClean="0">
              <a:cs typeface="Arial" pitchFamily="34" charset="0"/>
            </a:endParaRPr>
          </a:p>
          <a:p>
            <a:pPr marL="228600" indent="-228600" eaLnBrk="1" hangingPunct="1">
              <a:lnSpc>
                <a:spcPct val="80000"/>
              </a:lnSpc>
              <a:buFontTx/>
              <a:buChar char="•"/>
            </a:pPr>
            <a:r>
              <a:rPr lang="en-GB" sz="800" smtClean="0">
                <a:cs typeface="Arial" pitchFamily="34" charset="0"/>
              </a:rPr>
              <a:t>Los grupos de trabajo a los que se les asignó tareas específicas de la G3  se constituyeron deliberadamente con personas procedentes de sectores diversos (tanto personas que elaboraban memorias como las que únicamente las usaban (tiene sentido elaborar memorias que puedan ser utilizadas por tus grupos de interés),</a:t>
            </a:r>
          </a:p>
          <a:p>
            <a:pPr marL="228600" indent="-228600" eaLnBrk="1" hangingPunct="1">
              <a:lnSpc>
                <a:spcPct val="80000"/>
              </a:lnSpc>
              <a:buFontTx/>
              <a:buChar char="•"/>
            </a:pPr>
            <a:r>
              <a:rPr lang="en-GB" sz="1000" smtClean="0">
                <a:cs typeface="Arial" pitchFamily="34" charset="0"/>
              </a:rPr>
              <a:t>Al trabajar codo a codo con personas que elaboran memorias y recaban información tanto del mundo de los negocios, inversores, como trabajadores, sociedad civil, contables y otros –de todo el mundo – sus aportaciones, experiencias y comentarios dan como resultado un producto diseñado por ti y para ti: el marco para la Elaboración de memorias de GRI.</a:t>
            </a:r>
            <a:r>
              <a:rPr lang="en-US" sz="1000" smtClean="0">
                <a:cs typeface="Arial" pitchFamily="34"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es-ES" smtClean="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000125" y="728663"/>
            <a:ext cx="4857750" cy="3643312"/>
          </a:xfrm>
          <a:ln/>
        </p:spPr>
      </p:sp>
      <p:sp>
        <p:nvSpPr>
          <p:cNvPr id="72707" name="Rectangle 3"/>
          <p:cNvSpPr>
            <a:spLocks noGrp="1" noChangeArrowheads="1"/>
          </p:cNvSpPr>
          <p:nvPr>
            <p:ph type="body" idx="1"/>
          </p:nvPr>
        </p:nvSpPr>
        <p:spPr>
          <a:xfrm>
            <a:off x="685800" y="4614863"/>
            <a:ext cx="5486400" cy="4371975"/>
          </a:xfrm>
          <a:noFill/>
          <a:ln/>
        </p:spPr>
        <p:txBody>
          <a:bodyPr/>
          <a:lstStyle/>
          <a:p>
            <a:pPr eaLnBrk="1" hangingPunct="1"/>
            <a:endParaRPr lang="es-ES" smtClean="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858DB2A7-3FFE-43C9-9E8F-A1764AAB94C9}" type="slidenum">
              <a:rPr lang="en-US" sz="1200">
                <a:solidFill>
                  <a:schemeClr val="tx1"/>
                </a:solidFill>
              </a:rPr>
              <a:pPr algn="r"/>
              <a:t>13</a:t>
            </a:fld>
            <a:endParaRPr lang="en-US" sz="1200">
              <a:solidFill>
                <a:schemeClr val="tx1"/>
              </a:solidFill>
            </a:endParaRPr>
          </a:p>
        </p:txBody>
      </p:sp>
      <p:sp>
        <p:nvSpPr>
          <p:cNvPr id="73731" name="Rectangle 7"/>
          <p:cNvSpPr txBox="1">
            <a:spLocks noGrp="1" noChangeArrowheads="1"/>
          </p:cNvSpPr>
          <p:nvPr/>
        </p:nvSpPr>
        <p:spPr bwMode="auto">
          <a:xfrm>
            <a:off x="3884613" y="9226550"/>
            <a:ext cx="2971800" cy="487363"/>
          </a:xfrm>
          <a:prstGeom prst="rect">
            <a:avLst/>
          </a:prstGeom>
          <a:noFill/>
          <a:ln w="9525">
            <a:noFill/>
            <a:miter lim="800000"/>
            <a:headEnd/>
            <a:tailEnd/>
          </a:ln>
        </p:spPr>
        <p:txBody>
          <a:bodyPr lIns="86486" tIns="43243" rIns="86486" bIns="43243" anchor="b"/>
          <a:lstStyle/>
          <a:p>
            <a:pPr algn="r" defTabSz="865188"/>
            <a:fld id="{C797B0B7-13A7-4460-BF23-200C0734015C}" type="slidenum">
              <a:rPr lang="en-US" sz="1100">
                <a:solidFill>
                  <a:schemeClr val="tx1"/>
                </a:solidFill>
              </a:rPr>
              <a:pPr algn="r" defTabSz="865188"/>
              <a:t>13</a:t>
            </a:fld>
            <a:endParaRPr lang="en-US" sz="1100">
              <a:solidFill>
                <a:schemeClr val="tx1"/>
              </a:solidFill>
            </a:endParaRPr>
          </a:p>
        </p:txBody>
      </p:sp>
      <p:sp>
        <p:nvSpPr>
          <p:cNvPr id="73732" name="Rectangle 2"/>
          <p:cNvSpPr>
            <a:spLocks noGrp="1" noRot="1" noChangeAspect="1" noChangeArrowheads="1" noTextEdit="1"/>
          </p:cNvSpPr>
          <p:nvPr>
            <p:ph type="sldImg"/>
          </p:nvPr>
        </p:nvSpPr>
        <p:spPr>
          <a:xfrm>
            <a:off x="1004888" y="730250"/>
            <a:ext cx="4852987" cy="3640138"/>
          </a:xfrm>
          <a:ln/>
        </p:spPr>
      </p:sp>
      <p:sp>
        <p:nvSpPr>
          <p:cNvPr id="73733" name="Rectangle 3"/>
          <p:cNvSpPr>
            <a:spLocks noGrp="1" noChangeArrowheads="1"/>
          </p:cNvSpPr>
          <p:nvPr>
            <p:ph type="body" idx="1"/>
          </p:nvPr>
        </p:nvSpPr>
        <p:spPr>
          <a:noFill/>
          <a:ln/>
        </p:spPr>
        <p:txBody>
          <a:bodyPr lIns="86486" tIns="43243" rIns="86486" bIns="43243"/>
          <a:lstStyle/>
          <a:p>
            <a:pPr marL="228600" indent="-228600" eaLnBrk="1" hangingPunct="1">
              <a:lnSpc>
                <a:spcPct val="80000"/>
              </a:lnSpc>
              <a:buFontTx/>
              <a:buAutoNum type="arabicParenR"/>
            </a:pPr>
            <a:r>
              <a:rPr lang="en-GB" sz="1000" smtClean="0">
                <a:cs typeface="Arial" pitchFamily="34" charset="0"/>
              </a:rPr>
              <a:t> </a:t>
            </a:r>
            <a:r>
              <a:rPr lang="en-GB" smtClean="0">
                <a:cs typeface="Arial" pitchFamily="34" charset="0"/>
              </a:rPr>
              <a:t>Mensaje clave: </a:t>
            </a:r>
          </a:p>
          <a:p>
            <a:pPr marL="228600" indent="-228600" eaLnBrk="1" hangingPunct="1">
              <a:lnSpc>
                <a:spcPct val="80000"/>
              </a:lnSpc>
              <a:buFontTx/>
              <a:buAutoNum type="alphaLcParenR"/>
            </a:pPr>
            <a:r>
              <a:rPr lang="en-GB" smtClean="0">
                <a:cs typeface="Arial" pitchFamily="34" charset="0"/>
              </a:rPr>
              <a:t>Las buenas memorias: se realizan en base a un marco creíble, fidedigno, transparente que facilite la comparación con otras memorias. </a:t>
            </a:r>
          </a:p>
          <a:p>
            <a:pPr marL="228600" indent="-228600" eaLnBrk="1" hangingPunct="1">
              <a:lnSpc>
                <a:spcPct val="80000"/>
              </a:lnSpc>
              <a:buFontTx/>
              <a:buAutoNum type="alphaLcParenR"/>
            </a:pPr>
            <a:r>
              <a:rPr lang="en-GB" smtClean="0">
                <a:cs typeface="Arial" pitchFamily="34" charset="0"/>
              </a:rPr>
              <a:t>La G3: La Guía forma parte del marco más utilizado y que más confianza inspira en todo el mundo. </a:t>
            </a:r>
          </a:p>
          <a:p>
            <a:pPr marL="228600" indent="-228600" eaLnBrk="1" hangingPunct="1">
              <a:lnSpc>
                <a:spcPct val="80000"/>
              </a:lnSpc>
            </a:pPr>
            <a:endParaRPr lang="en-GB" smtClean="0">
              <a:cs typeface="Arial" pitchFamily="34" charset="0"/>
            </a:endParaRPr>
          </a:p>
          <a:p>
            <a:pPr marL="228600" indent="-228600" eaLnBrk="1" hangingPunct="1">
              <a:lnSpc>
                <a:spcPct val="80000"/>
              </a:lnSpc>
            </a:pPr>
            <a:r>
              <a:rPr lang="en-GB" smtClean="0">
                <a:cs typeface="Arial" pitchFamily="34" charset="0"/>
              </a:rPr>
              <a:t>2) Hechos: (visión de conjunto de las siguientes diapositivas que ofrecerán información más detallada)</a:t>
            </a:r>
          </a:p>
          <a:p>
            <a:pPr marL="228600" indent="-228600" eaLnBrk="1" hangingPunct="1">
              <a:lnSpc>
                <a:spcPct val="80000"/>
              </a:lnSpc>
              <a:buFontTx/>
              <a:buChar char="•"/>
            </a:pPr>
            <a:r>
              <a:rPr lang="en-GB" i="1" smtClean="0">
                <a:cs typeface="Arial" pitchFamily="34" charset="0"/>
              </a:rPr>
              <a:t>La Guía  </a:t>
            </a:r>
            <a:r>
              <a:rPr lang="en-GB" smtClean="0">
                <a:cs typeface="Arial" pitchFamily="34" charset="0"/>
              </a:rPr>
              <a:t>constituye la base de todo el Marco para la elaboración de memorias. Constituye el punto de entrada para todas las organizaciones que desean elaborar memorias Contiene </a:t>
            </a:r>
            <a:r>
              <a:rPr lang="en-GB" sz="1400" b="1" smtClean="0">
                <a:cs typeface="Arial" pitchFamily="34" charset="0"/>
              </a:rPr>
              <a:t>principios y orientaciones</a:t>
            </a:r>
            <a:r>
              <a:rPr lang="en-GB" b="1" i="1" smtClean="0">
                <a:cs typeface="Arial" pitchFamily="34" charset="0"/>
              </a:rPr>
              <a:t> </a:t>
            </a:r>
            <a:r>
              <a:rPr lang="en-GB" smtClean="0">
                <a:cs typeface="Arial" pitchFamily="34" charset="0"/>
              </a:rPr>
              <a:t>(ayuda a definir el contenido de la memoria) así como  </a:t>
            </a:r>
            <a:r>
              <a:rPr lang="en-GB" b="1" smtClean="0">
                <a:cs typeface="Arial" pitchFamily="34" charset="0"/>
              </a:rPr>
              <a:t>contenidos básicos, entre los que se incluyen los indicadores de desempeño.</a:t>
            </a:r>
            <a:endParaRPr lang="en-GB" smtClean="0">
              <a:cs typeface="Arial" pitchFamily="34" charset="0"/>
            </a:endParaRPr>
          </a:p>
          <a:p>
            <a:pPr marL="228600" indent="-228600" eaLnBrk="1" hangingPunct="1">
              <a:lnSpc>
                <a:spcPct val="80000"/>
              </a:lnSpc>
              <a:buFontTx/>
              <a:buChar char="•"/>
            </a:pPr>
            <a:r>
              <a:rPr lang="en-GB" i="1" smtClean="0">
                <a:cs typeface="Arial" pitchFamily="34" charset="0"/>
              </a:rPr>
              <a:t>Protocolos de los indicadores</a:t>
            </a:r>
            <a:r>
              <a:rPr lang="en-GB" smtClean="0">
                <a:cs typeface="Arial" pitchFamily="34" charset="0"/>
              </a:rPr>
              <a:t>: ofrecen  ‘la receta’ de los indicadores, es decir, la metodología para recabar información y más referencias. Garantizan la coherencia y la comparabilidad de diferentes organizaciones que informan sobre el mismo indicador. </a:t>
            </a:r>
          </a:p>
          <a:p>
            <a:pPr marL="228600" indent="-228600" eaLnBrk="1" hangingPunct="1">
              <a:lnSpc>
                <a:spcPct val="80000"/>
              </a:lnSpc>
              <a:buFontTx/>
              <a:buChar char="•"/>
            </a:pPr>
            <a:r>
              <a:rPr lang="en-GB" i="1" smtClean="0">
                <a:cs typeface="Arial" pitchFamily="34" charset="0"/>
              </a:rPr>
              <a:t>Suplementos sectoriales</a:t>
            </a:r>
            <a:r>
              <a:rPr lang="en-GB" smtClean="0">
                <a:cs typeface="Arial" pitchFamily="34" charset="0"/>
              </a:rPr>
              <a:t>: resuelven las limitaciones que tiene la “talla única” y contienen orientaciones para cada sector concreto.</a:t>
            </a:r>
          </a:p>
          <a:p>
            <a:pPr marL="228600" indent="-228600" eaLnBrk="1" hangingPunct="1">
              <a:lnSpc>
                <a:spcPct val="80000"/>
              </a:lnSpc>
              <a:buFontTx/>
              <a:buChar char="•"/>
            </a:pPr>
            <a:r>
              <a:rPr lang="en-GB" i="1" smtClean="0">
                <a:cs typeface="Arial" pitchFamily="34" charset="0"/>
              </a:rPr>
              <a:t>Anexos nacionales: de aparición inminente, pendientes de publicar. </a:t>
            </a:r>
            <a:r>
              <a:rPr lang="en-GB" smtClean="0">
                <a:cs typeface="Arial" pitchFamily="34" charset="0"/>
              </a:rPr>
              <a:t>Permite una preparación en profundidad de la memoria ajustándose a las exigencias de cada país, a su legislación o a sus cuestiones concretas, pero como está basado en el marco de  GRI permite la comparación de contenidos a escala mundial.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xfrm>
            <a:off x="1022350" y="749300"/>
            <a:ext cx="4797425" cy="3598863"/>
          </a:xfrm>
          <a:ln/>
        </p:spPr>
      </p:sp>
      <p:sp>
        <p:nvSpPr>
          <p:cNvPr id="74755" name="Rectangle 3"/>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1588" y="9228138"/>
            <a:ext cx="2971800" cy="485775"/>
          </a:xfrm>
          <a:prstGeom prst="rect">
            <a:avLst/>
          </a:prstGeom>
          <a:noFill/>
          <a:ln w="9525">
            <a:noFill/>
            <a:miter lim="800000"/>
            <a:headEnd/>
            <a:tailEnd/>
          </a:ln>
        </p:spPr>
        <p:txBody>
          <a:bodyPr lIns="88230" tIns="44115" rIns="88230" bIns="44115" anchor="b"/>
          <a:lstStyle/>
          <a:p>
            <a:fld id="{9AF645B4-109D-408F-AA6A-21F22D1BE8A0}" type="slidenum">
              <a:rPr lang="ar-SA" sz="1200">
                <a:solidFill>
                  <a:schemeClr val="tx1"/>
                </a:solidFill>
              </a:rPr>
              <a:pPr/>
              <a:t>15</a:t>
            </a:fld>
            <a:endParaRPr lang="en-US" sz="1200">
              <a:solidFill>
                <a:schemeClr val="tx1"/>
              </a:solidFill>
            </a:endParaRPr>
          </a:p>
        </p:txBody>
      </p:sp>
      <p:sp>
        <p:nvSpPr>
          <p:cNvPr id="75779" name="Rectangle 2"/>
          <p:cNvSpPr>
            <a:spLocks noGrp="1" noRot="1" noChangeAspect="1" noChangeArrowheads="1" noTextEdit="1"/>
          </p:cNvSpPr>
          <p:nvPr>
            <p:ph type="sldImg"/>
          </p:nvPr>
        </p:nvSpPr>
        <p:spPr>
          <a:xfrm>
            <a:off x="1001713" y="730250"/>
            <a:ext cx="4856162" cy="3641725"/>
          </a:xfrm>
          <a:ln/>
        </p:spPr>
      </p:sp>
      <p:sp>
        <p:nvSpPr>
          <p:cNvPr id="75780" name="Rectangle 3"/>
          <p:cNvSpPr>
            <a:spLocks noGrp="1" noChangeArrowheads="1"/>
          </p:cNvSpPr>
          <p:nvPr>
            <p:ph type="body" idx="1"/>
          </p:nvPr>
        </p:nvSpPr>
        <p:spPr>
          <a:xfrm>
            <a:off x="685800" y="4613275"/>
            <a:ext cx="5486400" cy="4371975"/>
          </a:xfrm>
          <a:noFill/>
          <a:ln/>
        </p:spPr>
        <p:txBody>
          <a:bodyPr lIns="88230" tIns="44115" rIns="88230" bIns="44115"/>
          <a:lstStyle/>
          <a:p>
            <a:pPr marL="219075" indent="-219075" eaLnBrk="1" hangingPunct="1">
              <a:lnSpc>
                <a:spcPct val="80000"/>
              </a:lnSpc>
              <a:buFontTx/>
              <a:buAutoNum type="arabicParenR"/>
            </a:pPr>
            <a:r>
              <a:rPr lang="en-GB" sz="800" dirty="0" err="1" smtClean="0">
                <a:cs typeface="Arial" pitchFamily="34" charset="0"/>
              </a:rPr>
              <a:t>Mensaje</a:t>
            </a:r>
            <a:r>
              <a:rPr lang="en-GB" sz="800" dirty="0" smtClean="0">
                <a:cs typeface="Arial" pitchFamily="34" charset="0"/>
              </a:rPr>
              <a:t> clave:</a:t>
            </a:r>
          </a:p>
          <a:p>
            <a:pPr marL="219075" indent="-219075" eaLnBrk="1" hangingPunct="1">
              <a:lnSpc>
                <a:spcPct val="80000"/>
              </a:lnSpc>
              <a:spcBef>
                <a:spcPct val="50000"/>
              </a:spcBef>
            </a:pPr>
            <a:r>
              <a:rPr lang="en-GB" sz="800" dirty="0" smtClean="0">
                <a:cs typeface="Arial" pitchFamily="34" charset="0"/>
              </a:rPr>
              <a:t>Este </a:t>
            </a:r>
            <a:r>
              <a:rPr lang="en-GB" sz="800" i="1" dirty="0" err="1" smtClean="0">
                <a:cs typeface="Arial" pitchFamily="34" charset="0"/>
              </a:rPr>
              <a:t>diagrama</a:t>
            </a:r>
            <a:r>
              <a:rPr lang="en-GB" sz="800" i="1" dirty="0" smtClean="0">
                <a:cs typeface="Arial" pitchFamily="34" charset="0"/>
              </a:rPr>
              <a:t> de </a:t>
            </a:r>
            <a:r>
              <a:rPr lang="en-GB" sz="800" i="1" dirty="0" err="1" smtClean="0">
                <a:cs typeface="Arial" pitchFamily="34" charset="0"/>
              </a:rPr>
              <a:t>flujo</a:t>
            </a:r>
            <a:r>
              <a:rPr lang="en-GB" sz="800" b="1" dirty="0" smtClean="0">
                <a:cs typeface="Arial" pitchFamily="34" charset="0"/>
              </a:rPr>
              <a:t> </a:t>
            </a:r>
            <a:r>
              <a:rPr lang="en-GB" sz="800" dirty="0" err="1" smtClean="0">
                <a:cs typeface="Arial" pitchFamily="34" charset="0"/>
              </a:rPr>
              <a:t>muestra</a:t>
            </a:r>
            <a:r>
              <a:rPr lang="en-GB" sz="800" dirty="0" smtClean="0">
                <a:cs typeface="Arial" pitchFamily="34" charset="0"/>
              </a:rPr>
              <a:t> </a:t>
            </a:r>
            <a:r>
              <a:rPr lang="en-GB" sz="800" dirty="0" err="1" smtClean="0">
                <a:cs typeface="Arial" pitchFamily="34" charset="0"/>
              </a:rPr>
              <a:t>cómo</a:t>
            </a:r>
            <a:r>
              <a:rPr lang="en-GB" sz="800" dirty="0" smtClean="0">
                <a:cs typeface="Arial" pitchFamily="34" charset="0"/>
              </a:rPr>
              <a:t> la </a:t>
            </a:r>
            <a:r>
              <a:rPr lang="en-GB" sz="800" dirty="0" err="1" smtClean="0">
                <a:cs typeface="Arial" pitchFamily="34" charset="0"/>
              </a:rPr>
              <a:t>Guía</a:t>
            </a:r>
            <a:r>
              <a:rPr lang="en-GB" sz="800" dirty="0" smtClean="0">
                <a:cs typeface="Arial" pitchFamily="34" charset="0"/>
              </a:rPr>
              <a:t> </a:t>
            </a:r>
            <a:r>
              <a:rPr lang="en-GB" sz="800" dirty="0" err="1" smtClean="0">
                <a:cs typeface="Arial" pitchFamily="34" charset="0"/>
              </a:rPr>
              <a:t>ayuda</a:t>
            </a:r>
            <a:r>
              <a:rPr lang="en-GB" sz="800" dirty="0" smtClean="0">
                <a:cs typeface="Arial" pitchFamily="34" charset="0"/>
              </a:rPr>
              <a:t> a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organizaciones</a:t>
            </a:r>
            <a:r>
              <a:rPr lang="en-GB" sz="800" dirty="0" smtClean="0">
                <a:cs typeface="Arial" pitchFamily="34" charset="0"/>
              </a:rPr>
              <a:t> a </a:t>
            </a:r>
            <a:r>
              <a:rPr lang="en-GB" sz="800" dirty="0" err="1" smtClean="0">
                <a:cs typeface="Arial" pitchFamily="34" charset="0"/>
              </a:rPr>
              <a:t>definir</a:t>
            </a:r>
            <a:r>
              <a:rPr lang="en-GB" sz="800" dirty="0" smtClean="0">
                <a:cs typeface="Arial" pitchFamily="34" charset="0"/>
              </a:rPr>
              <a:t> el </a:t>
            </a:r>
            <a:r>
              <a:rPr lang="en-GB" sz="800" dirty="0" err="1" smtClean="0">
                <a:cs typeface="Arial" pitchFamily="34" charset="0"/>
              </a:rPr>
              <a:t>contenido</a:t>
            </a:r>
            <a:r>
              <a:rPr lang="en-GB" sz="800" dirty="0" smtClean="0">
                <a:cs typeface="Arial" pitchFamily="34" charset="0"/>
              </a:rPr>
              <a:t> de la </a:t>
            </a:r>
            <a:r>
              <a:rPr lang="en-GB" sz="800" dirty="0" err="1" smtClean="0">
                <a:cs typeface="Arial" pitchFamily="34" charset="0"/>
              </a:rPr>
              <a:t>memoria</a:t>
            </a:r>
            <a:r>
              <a:rPr lang="en-GB" sz="800" dirty="0" smtClean="0">
                <a:cs typeface="Arial" pitchFamily="34" charset="0"/>
              </a:rPr>
              <a:t>, a </a:t>
            </a:r>
            <a:r>
              <a:rPr lang="en-GB" sz="800" dirty="0" err="1" smtClean="0">
                <a:cs typeface="Arial" pitchFamily="34" charset="0"/>
              </a:rPr>
              <a:t>asegurar</a:t>
            </a:r>
            <a:r>
              <a:rPr lang="en-GB" sz="800" dirty="0" smtClean="0">
                <a:cs typeface="Arial" pitchFamily="34" charset="0"/>
              </a:rPr>
              <a:t> la </a:t>
            </a:r>
            <a:r>
              <a:rPr lang="en-GB" sz="800" dirty="0" err="1" smtClean="0">
                <a:cs typeface="Arial" pitchFamily="34" charset="0"/>
              </a:rPr>
              <a:t>calidad</a:t>
            </a:r>
            <a:r>
              <a:rPr lang="en-GB" sz="800" dirty="0" smtClean="0">
                <a:cs typeface="Arial" pitchFamily="34" charset="0"/>
              </a:rPr>
              <a:t> de </a:t>
            </a:r>
            <a:r>
              <a:rPr lang="en-GB" sz="800" dirty="0" err="1" smtClean="0">
                <a:cs typeface="Arial" pitchFamily="34" charset="0"/>
              </a:rPr>
              <a:t>dicho</a:t>
            </a:r>
            <a:r>
              <a:rPr lang="en-GB" sz="800" dirty="0" smtClean="0">
                <a:cs typeface="Arial" pitchFamily="34" charset="0"/>
              </a:rPr>
              <a:t> </a:t>
            </a:r>
            <a:r>
              <a:rPr lang="en-GB" sz="800" dirty="0" err="1" smtClean="0">
                <a:cs typeface="Arial" pitchFamily="34" charset="0"/>
              </a:rPr>
              <a:t>contenido</a:t>
            </a:r>
            <a:r>
              <a:rPr lang="en-GB" sz="800" dirty="0" smtClean="0">
                <a:cs typeface="Arial" pitchFamily="34" charset="0"/>
              </a:rPr>
              <a:t>, y a </a:t>
            </a:r>
            <a:r>
              <a:rPr lang="en-GB" sz="800" dirty="0" err="1" smtClean="0">
                <a:cs typeface="Arial" pitchFamily="34" charset="0"/>
              </a:rPr>
              <a:t>informar</a:t>
            </a:r>
            <a:r>
              <a:rPr lang="en-GB" sz="800" dirty="0" smtClean="0">
                <a:cs typeface="Arial" pitchFamily="34" charset="0"/>
              </a:rPr>
              <a:t> </a:t>
            </a:r>
            <a:r>
              <a:rPr lang="en-GB" sz="800" dirty="0" err="1" smtClean="0">
                <a:cs typeface="Arial" pitchFamily="34" charset="0"/>
              </a:rPr>
              <a:t>sobre</a:t>
            </a:r>
            <a:r>
              <a:rPr lang="en-GB" sz="800" dirty="0" smtClean="0">
                <a:cs typeface="Arial" pitchFamily="34" charset="0"/>
              </a:rPr>
              <a:t> el </a:t>
            </a:r>
            <a:r>
              <a:rPr lang="en-GB" sz="800" dirty="0" err="1" smtClean="0">
                <a:cs typeface="Arial" pitchFamily="34" charset="0"/>
              </a:rPr>
              <a:t>perfil</a:t>
            </a:r>
            <a:r>
              <a:rPr lang="en-GB" sz="800" dirty="0" smtClean="0">
                <a:cs typeface="Arial" pitchFamily="34" charset="0"/>
              </a:rPr>
              <a:t>, la </a:t>
            </a:r>
            <a:r>
              <a:rPr lang="en-GB" sz="800" dirty="0" err="1" smtClean="0">
                <a:cs typeface="Arial" pitchFamily="34" charset="0"/>
              </a:rPr>
              <a:t>gestión</a:t>
            </a:r>
            <a:r>
              <a:rPr lang="en-GB" sz="800" dirty="0" smtClean="0">
                <a:cs typeface="Arial" pitchFamily="34" charset="0"/>
              </a:rPr>
              <a:t> y los </a:t>
            </a:r>
            <a:r>
              <a:rPr lang="en-GB" sz="800" dirty="0" err="1" smtClean="0">
                <a:cs typeface="Arial" pitchFamily="34" charset="0"/>
              </a:rPr>
              <a:t>indicadores</a:t>
            </a:r>
            <a:r>
              <a:rPr lang="en-GB" sz="800" dirty="0" smtClean="0">
                <a:cs typeface="Arial" pitchFamily="34" charset="0"/>
              </a:rPr>
              <a:t> de </a:t>
            </a:r>
            <a:r>
              <a:rPr lang="en-GB" sz="800" dirty="0" err="1" smtClean="0">
                <a:cs typeface="Arial" pitchFamily="34" charset="0"/>
              </a:rPr>
              <a:t>desempeño</a:t>
            </a:r>
            <a:r>
              <a:rPr lang="en-GB" sz="800" dirty="0" smtClean="0">
                <a:cs typeface="Arial" pitchFamily="34" charset="0"/>
              </a:rPr>
              <a:t> </a:t>
            </a:r>
            <a:r>
              <a:rPr lang="en-GB" sz="800" dirty="0" err="1" smtClean="0">
                <a:cs typeface="Arial" pitchFamily="34" charset="0"/>
              </a:rPr>
              <a:t>para</a:t>
            </a:r>
            <a:r>
              <a:rPr lang="en-GB" sz="800" dirty="0" smtClean="0">
                <a:cs typeface="Arial" pitchFamily="34" charset="0"/>
              </a:rPr>
              <a:t> </a:t>
            </a:r>
            <a:r>
              <a:rPr lang="en-GB" sz="800" dirty="0" err="1" smtClean="0">
                <a:cs typeface="Arial" pitchFamily="34" charset="0"/>
              </a:rPr>
              <a:t>que</a:t>
            </a:r>
            <a:r>
              <a:rPr lang="en-GB" sz="800" dirty="0" smtClean="0">
                <a:cs typeface="Arial" pitchFamily="34" charset="0"/>
              </a:rPr>
              <a:t> la </a:t>
            </a:r>
            <a:r>
              <a:rPr lang="en-GB" sz="800" dirty="0" err="1" smtClean="0">
                <a:cs typeface="Arial" pitchFamily="34" charset="0"/>
              </a:rPr>
              <a:t>memoria</a:t>
            </a:r>
            <a:r>
              <a:rPr lang="en-GB" sz="800" dirty="0" smtClean="0">
                <a:cs typeface="Arial" pitchFamily="34" charset="0"/>
              </a:rPr>
              <a:t> de </a:t>
            </a:r>
            <a:r>
              <a:rPr lang="en-GB" sz="800" dirty="0" err="1" smtClean="0">
                <a:cs typeface="Arial" pitchFamily="34" charset="0"/>
              </a:rPr>
              <a:t>sostenibilidad</a:t>
            </a:r>
            <a:r>
              <a:rPr lang="en-GB" sz="800" dirty="0" smtClean="0">
                <a:cs typeface="Arial" pitchFamily="34" charset="0"/>
              </a:rPr>
              <a:t> </a:t>
            </a:r>
            <a:r>
              <a:rPr lang="en-GB" sz="800" dirty="0" err="1" smtClean="0">
                <a:cs typeface="Arial" pitchFamily="34" charset="0"/>
              </a:rPr>
              <a:t>esté</a:t>
            </a:r>
            <a:r>
              <a:rPr lang="en-GB" sz="800" dirty="0" smtClean="0">
                <a:cs typeface="Arial" pitchFamily="34" charset="0"/>
              </a:rPr>
              <a:t> </a:t>
            </a:r>
            <a:r>
              <a:rPr lang="en-GB" sz="800" dirty="0" err="1" smtClean="0">
                <a:cs typeface="Arial" pitchFamily="34" charset="0"/>
              </a:rPr>
              <a:t>debidamente</a:t>
            </a:r>
            <a:r>
              <a:rPr lang="en-GB" sz="800" dirty="0" smtClean="0">
                <a:cs typeface="Arial" pitchFamily="34" charset="0"/>
              </a:rPr>
              <a:t> </a:t>
            </a:r>
            <a:r>
              <a:rPr lang="en-GB" sz="800" dirty="0" err="1" smtClean="0">
                <a:cs typeface="Arial" pitchFamily="34" charset="0"/>
              </a:rPr>
              <a:t>enfocada</a:t>
            </a:r>
            <a:r>
              <a:rPr lang="en-GB" sz="800" dirty="0" smtClean="0">
                <a:cs typeface="Arial" pitchFamily="34" charset="0"/>
              </a:rPr>
              <a:t> </a:t>
            </a:r>
          </a:p>
          <a:p>
            <a:pPr marL="219075" indent="-219075" eaLnBrk="1" hangingPunct="1">
              <a:lnSpc>
                <a:spcPct val="80000"/>
              </a:lnSpc>
              <a:spcBef>
                <a:spcPct val="50000"/>
              </a:spcBef>
            </a:pPr>
            <a:endParaRPr lang="en-GB" sz="800" dirty="0" smtClean="0">
              <a:cs typeface="Arial" pitchFamily="34" charset="0"/>
            </a:endParaRPr>
          </a:p>
          <a:p>
            <a:pPr marL="219075" indent="-219075" eaLnBrk="1" hangingPunct="1">
              <a:lnSpc>
                <a:spcPct val="80000"/>
              </a:lnSpc>
              <a:spcBef>
                <a:spcPct val="50000"/>
              </a:spcBef>
            </a:pPr>
            <a:r>
              <a:rPr lang="en-GB" sz="800" dirty="0" smtClean="0">
                <a:cs typeface="Arial" pitchFamily="34" charset="0"/>
              </a:rPr>
              <a:t>2) </a:t>
            </a:r>
            <a:r>
              <a:rPr lang="en-GB" sz="800" dirty="0" err="1" smtClean="0">
                <a:cs typeface="Arial" pitchFamily="34" charset="0"/>
              </a:rPr>
              <a:t>Hechos</a:t>
            </a:r>
            <a:r>
              <a:rPr lang="en-GB" sz="800" dirty="0" smtClean="0">
                <a:cs typeface="Arial" pitchFamily="34" charset="0"/>
              </a:rPr>
              <a:t> / </a:t>
            </a:r>
            <a:r>
              <a:rPr lang="en-GB" sz="800" dirty="0" err="1" smtClean="0">
                <a:cs typeface="Arial" pitchFamily="34" charset="0"/>
              </a:rPr>
              <a:t>ejemplos</a:t>
            </a:r>
            <a:r>
              <a:rPr lang="en-GB" sz="800" dirty="0" smtClean="0">
                <a:cs typeface="Arial" pitchFamily="34" charset="0"/>
              </a:rPr>
              <a:t>. (</a:t>
            </a:r>
            <a:r>
              <a:rPr lang="en-GB" sz="800" dirty="0" err="1" smtClean="0">
                <a:cs typeface="Arial" pitchFamily="34" charset="0"/>
              </a:rPr>
              <a:t>Haga</a:t>
            </a:r>
            <a:r>
              <a:rPr lang="en-GB" sz="800" dirty="0" smtClean="0">
                <a:cs typeface="Arial" pitchFamily="34" charset="0"/>
              </a:rPr>
              <a:t> un </a:t>
            </a:r>
            <a:r>
              <a:rPr lang="en-GB" sz="800" dirty="0" err="1" smtClean="0">
                <a:cs typeface="Arial" pitchFamily="34" charset="0"/>
              </a:rPr>
              <a:t>breve</a:t>
            </a:r>
            <a:r>
              <a:rPr lang="en-GB" sz="800" dirty="0" smtClean="0">
                <a:cs typeface="Arial" pitchFamily="34" charset="0"/>
              </a:rPr>
              <a:t> </a:t>
            </a:r>
            <a:r>
              <a:rPr lang="en-GB" sz="800" dirty="0" err="1" smtClean="0">
                <a:cs typeface="Arial" pitchFamily="34" charset="0"/>
              </a:rPr>
              <a:t>resumen</a:t>
            </a:r>
            <a:r>
              <a:rPr lang="en-GB" sz="800" dirty="0" smtClean="0">
                <a:cs typeface="Arial" pitchFamily="34" charset="0"/>
              </a:rPr>
              <a:t> de los </a:t>
            </a:r>
            <a:r>
              <a:rPr lang="en-GB" sz="800" dirty="0" err="1" smtClean="0">
                <a:cs typeface="Arial" pitchFamily="34" charset="0"/>
              </a:rPr>
              <a:t>siguiente</a:t>
            </a:r>
            <a:r>
              <a:rPr lang="en-GB" sz="800" dirty="0" smtClean="0">
                <a:cs typeface="Arial" pitchFamily="34" charset="0"/>
              </a:rPr>
              <a:t> </a:t>
            </a:r>
            <a:r>
              <a:rPr lang="en-GB" sz="800" dirty="0" err="1" smtClean="0">
                <a:cs typeface="Arial" pitchFamily="34" charset="0"/>
              </a:rPr>
              <a:t>para</a:t>
            </a:r>
            <a:r>
              <a:rPr lang="en-GB" sz="800" dirty="0" smtClean="0">
                <a:cs typeface="Arial" pitchFamily="34" charset="0"/>
              </a:rPr>
              <a:t> </a:t>
            </a:r>
            <a:r>
              <a:rPr lang="en-GB" sz="800" dirty="0" err="1" smtClean="0">
                <a:cs typeface="Arial" pitchFamily="34" charset="0"/>
              </a:rPr>
              <a:t>situar</a:t>
            </a:r>
            <a:r>
              <a:rPr lang="en-GB" sz="800" dirty="0" smtClean="0">
                <a:cs typeface="Arial" pitchFamily="34" charset="0"/>
              </a:rPr>
              <a:t> a los </a:t>
            </a:r>
            <a:r>
              <a:rPr lang="en-GB" sz="800" dirty="0" err="1" smtClean="0">
                <a:cs typeface="Arial" pitchFamily="34" charset="0"/>
              </a:rPr>
              <a:t>asistentes</a:t>
            </a:r>
            <a:r>
              <a:rPr lang="en-GB" sz="800" dirty="0" smtClean="0">
                <a:cs typeface="Arial" pitchFamily="34" charset="0"/>
                <a:sym typeface="Wingdings" pitchFamily="2" charset="2"/>
              </a:rPr>
              <a:t>)</a:t>
            </a:r>
          </a:p>
          <a:p>
            <a:pPr marL="219075" indent="-219075" eaLnBrk="1" hangingPunct="1">
              <a:lnSpc>
                <a:spcPct val="80000"/>
              </a:lnSpc>
              <a:buFontTx/>
              <a:buChar char="•"/>
            </a:pPr>
            <a:r>
              <a:rPr lang="en-GB" sz="800" dirty="0" smtClean="0">
                <a:cs typeface="Arial" pitchFamily="34" charset="0"/>
                <a:sym typeface="Wingdings" pitchFamily="2" charset="2"/>
              </a:rPr>
              <a:t>Los </a:t>
            </a:r>
            <a:r>
              <a:rPr lang="en-GB" sz="800" dirty="0" err="1" smtClean="0">
                <a:cs typeface="Arial" pitchFamily="34" charset="0"/>
                <a:sym typeface="Wingdings" pitchFamily="2" charset="2"/>
              </a:rPr>
              <a:t>Principios</a:t>
            </a:r>
            <a:r>
              <a:rPr lang="en-GB" sz="800" dirty="0" smtClean="0">
                <a:cs typeface="Arial" pitchFamily="34" charset="0"/>
                <a:sym typeface="Wingdings" pitchFamily="2" charset="2"/>
              </a:rPr>
              <a:t> y </a:t>
            </a:r>
            <a:r>
              <a:rPr lang="en-GB" sz="800" dirty="0" err="1" smtClean="0">
                <a:cs typeface="Arial" pitchFamily="34" charset="0"/>
                <a:sym typeface="Wingdings" pitchFamily="2" charset="2"/>
              </a:rPr>
              <a:t>las</a:t>
            </a:r>
            <a:r>
              <a:rPr lang="en-GB" sz="800" dirty="0" smtClean="0">
                <a:cs typeface="Arial" pitchFamily="34" charset="0"/>
                <a:sym typeface="Wingdings" pitchFamily="2" charset="2"/>
              </a:rPr>
              <a:t> </a:t>
            </a:r>
            <a:r>
              <a:rPr lang="en-GB" sz="800" dirty="0" err="1" smtClean="0">
                <a:cs typeface="Arial" pitchFamily="34" charset="0"/>
                <a:sym typeface="Wingdings" pitchFamily="2" charset="2"/>
              </a:rPr>
              <a:t>Orientaciones</a:t>
            </a:r>
            <a:r>
              <a:rPr lang="en-GB" sz="800" dirty="0" smtClean="0">
                <a:cs typeface="Arial" pitchFamily="34" charset="0"/>
                <a:sym typeface="Wingdings" pitchFamily="2" charset="2"/>
              </a:rPr>
              <a:t> </a:t>
            </a:r>
            <a:r>
              <a:rPr lang="en-GB" sz="800" dirty="0" err="1" smtClean="0">
                <a:cs typeface="Arial" pitchFamily="34" charset="0"/>
                <a:sym typeface="Wingdings" pitchFamily="2" charset="2"/>
              </a:rPr>
              <a:t>Guía</a:t>
            </a:r>
            <a:r>
              <a:rPr lang="en-GB" sz="800" dirty="0" smtClean="0">
                <a:cs typeface="Arial" pitchFamily="34" charset="0"/>
                <a:sym typeface="Wingdings" pitchFamily="2" charset="2"/>
              </a:rPr>
              <a:t> son el </a:t>
            </a:r>
            <a:r>
              <a:rPr lang="en-GB" sz="800" dirty="0" err="1" smtClean="0">
                <a:cs typeface="Arial" pitchFamily="34" charset="0"/>
                <a:sym typeface="Wingdings" pitchFamily="2" charset="2"/>
              </a:rPr>
              <a:t>punto</a:t>
            </a:r>
            <a:r>
              <a:rPr lang="en-GB" sz="800" dirty="0" smtClean="0">
                <a:cs typeface="Arial" pitchFamily="34" charset="0"/>
                <a:sym typeface="Wingdings" pitchFamily="2" charset="2"/>
              </a:rPr>
              <a:t> de </a:t>
            </a:r>
            <a:r>
              <a:rPr lang="en-GB" sz="800" dirty="0" err="1" smtClean="0">
                <a:cs typeface="Arial" pitchFamily="34" charset="0"/>
                <a:sym typeface="Wingdings" pitchFamily="2" charset="2"/>
              </a:rPr>
              <a:t>partida</a:t>
            </a:r>
            <a:r>
              <a:rPr lang="en-GB" sz="800" dirty="0" smtClean="0">
                <a:cs typeface="Arial" pitchFamily="34" charset="0"/>
                <a:sym typeface="Wingdings" pitchFamily="2" charset="2"/>
              </a:rPr>
              <a:t>.</a:t>
            </a:r>
          </a:p>
          <a:p>
            <a:pPr marL="219075" indent="-219075" eaLnBrk="1" hangingPunct="1">
              <a:lnSpc>
                <a:spcPct val="80000"/>
              </a:lnSpc>
              <a:buFontTx/>
              <a:buChar char="•"/>
            </a:pPr>
            <a:r>
              <a:rPr lang="en-GB" sz="800" dirty="0" err="1" smtClean="0">
                <a:cs typeface="Arial" pitchFamily="34" charset="0"/>
              </a:rPr>
              <a:t>Filtran</a:t>
            </a:r>
            <a:r>
              <a:rPr lang="en-GB" sz="800" dirty="0" smtClean="0">
                <a:cs typeface="Arial" pitchFamily="34" charset="0"/>
              </a:rPr>
              <a:t> </a:t>
            </a:r>
            <a:r>
              <a:rPr lang="en-GB" sz="800" dirty="0" err="1" smtClean="0">
                <a:cs typeface="Arial" pitchFamily="34" charset="0"/>
              </a:rPr>
              <a:t>cualquier</a:t>
            </a:r>
            <a:r>
              <a:rPr lang="en-GB" sz="800" dirty="0" smtClean="0">
                <a:cs typeface="Arial" pitchFamily="34" charset="0"/>
              </a:rPr>
              <a:t> </a:t>
            </a:r>
            <a:r>
              <a:rPr lang="en-GB" sz="800" dirty="0" err="1" smtClean="0">
                <a:cs typeface="Arial" pitchFamily="34" charset="0"/>
              </a:rPr>
              <a:t>contenido</a:t>
            </a:r>
            <a:r>
              <a:rPr lang="en-GB" sz="800" dirty="0" smtClean="0">
                <a:cs typeface="Arial" pitchFamily="34" charset="0"/>
              </a:rPr>
              <a:t> posterior.</a:t>
            </a:r>
          </a:p>
          <a:p>
            <a:pPr marL="219075" indent="-219075" eaLnBrk="1" hangingPunct="1">
              <a:lnSpc>
                <a:spcPct val="80000"/>
              </a:lnSpc>
              <a:buFontTx/>
              <a:buChar char="•"/>
            </a:pPr>
            <a:r>
              <a:rPr lang="en-GB" sz="800" dirty="0" smtClean="0">
                <a:cs typeface="Arial" pitchFamily="34" charset="0"/>
              </a:rPr>
              <a:t>Los </a:t>
            </a:r>
            <a:r>
              <a:rPr lang="en-GB" sz="800" dirty="0" err="1" smtClean="0">
                <a:cs typeface="Arial" pitchFamily="34" charset="0"/>
              </a:rPr>
              <a:t>Principios</a:t>
            </a:r>
            <a:r>
              <a:rPr lang="en-GB" sz="800" dirty="0" smtClean="0">
                <a:cs typeface="Arial" pitchFamily="34" charset="0"/>
              </a:rPr>
              <a:t> y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Orientaciones</a:t>
            </a:r>
            <a:r>
              <a:rPr lang="en-GB" sz="800" dirty="0" smtClean="0">
                <a:cs typeface="Arial" pitchFamily="34" charset="0"/>
              </a:rPr>
              <a:t> son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fuertes</a:t>
            </a:r>
            <a:r>
              <a:rPr lang="en-GB" sz="800" dirty="0" smtClean="0">
                <a:cs typeface="Arial" pitchFamily="34" charset="0"/>
              </a:rPr>
              <a:t> </a:t>
            </a:r>
            <a:r>
              <a:rPr lang="en-GB" sz="800" dirty="0" err="1" smtClean="0">
                <a:cs typeface="Arial" pitchFamily="34" charset="0"/>
              </a:rPr>
              <a:t>que</a:t>
            </a:r>
            <a:r>
              <a:rPr lang="en-GB" sz="800" dirty="0" smtClean="0">
                <a:cs typeface="Arial" pitchFamily="34" charset="0"/>
              </a:rPr>
              <a:t> la G2</a:t>
            </a:r>
          </a:p>
          <a:p>
            <a:pPr marL="219075" indent="-219075" eaLnBrk="1" hangingPunct="1">
              <a:lnSpc>
                <a:spcPct val="80000"/>
              </a:lnSpc>
              <a:buFontTx/>
              <a:buChar char="•"/>
            </a:pPr>
            <a:r>
              <a:rPr lang="en-GB" sz="800" dirty="0" smtClean="0">
                <a:cs typeface="Arial" pitchFamily="34" charset="0"/>
              </a:rPr>
              <a:t>Los </a:t>
            </a:r>
            <a:r>
              <a:rPr lang="en-GB" sz="800" dirty="0" err="1" smtClean="0">
                <a:cs typeface="Arial" pitchFamily="34" charset="0"/>
              </a:rPr>
              <a:t>Principios</a:t>
            </a:r>
            <a:r>
              <a:rPr lang="en-GB" sz="800" dirty="0" smtClean="0">
                <a:cs typeface="Arial" pitchFamily="34" charset="0"/>
              </a:rPr>
              <a:t> y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Orientaciones</a:t>
            </a:r>
            <a:r>
              <a:rPr lang="en-GB" sz="800" dirty="0" smtClean="0">
                <a:cs typeface="Arial" pitchFamily="34" charset="0"/>
              </a:rPr>
              <a:t> son </a:t>
            </a:r>
            <a:r>
              <a:rPr lang="en-GB" sz="800" dirty="0" err="1" smtClean="0">
                <a:cs typeface="Arial" pitchFamily="34" charset="0"/>
              </a:rPr>
              <a:t>una</a:t>
            </a:r>
            <a:r>
              <a:rPr lang="en-GB" sz="800" dirty="0" smtClean="0">
                <a:cs typeface="Arial" pitchFamily="34" charset="0"/>
              </a:rPr>
              <a:t> </a:t>
            </a:r>
            <a:r>
              <a:rPr lang="en-GB" sz="800" dirty="0" err="1" smtClean="0">
                <a:cs typeface="Arial" pitchFamily="34" charset="0"/>
              </a:rPr>
              <a:t>respuesta</a:t>
            </a:r>
            <a:r>
              <a:rPr lang="en-GB" sz="800" dirty="0" smtClean="0">
                <a:cs typeface="Arial" pitchFamily="34" charset="0"/>
              </a:rPr>
              <a:t> al </a:t>
            </a:r>
            <a:r>
              <a:rPr lang="en-GB" sz="800" dirty="0" err="1" smtClean="0">
                <a:cs typeface="Arial" pitchFamily="34" charset="0"/>
              </a:rPr>
              <a:t>mensaje</a:t>
            </a:r>
            <a:r>
              <a:rPr lang="en-GB" sz="800" dirty="0" smtClean="0">
                <a:cs typeface="Arial" pitchFamily="34" charset="0"/>
              </a:rPr>
              <a:t> de </a:t>
            </a:r>
            <a:r>
              <a:rPr lang="en-GB" sz="800" dirty="0" err="1" smtClean="0">
                <a:cs typeface="Arial" pitchFamily="34" charset="0"/>
              </a:rPr>
              <a:t>que</a:t>
            </a:r>
            <a:r>
              <a:rPr lang="en-GB" sz="800" dirty="0" smtClean="0">
                <a:cs typeface="Arial" pitchFamily="34" charset="0"/>
              </a:rPr>
              <a:t> se </a:t>
            </a:r>
            <a:r>
              <a:rPr lang="en-GB" sz="800" dirty="0" err="1" smtClean="0">
                <a:cs typeface="Arial" pitchFamily="34" charset="0"/>
              </a:rPr>
              <a:t>necesitaba</a:t>
            </a:r>
            <a:r>
              <a:rPr lang="en-GB" sz="800" dirty="0" smtClean="0">
                <a:cs typeface="Arial" pitchFamily="34" charset="0"/>
              </a:rPr>
              <a:t>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orientación</a:t>
            </a:r>
            <a:r>
              <a:rPr lang="en-GB" sz="800" dirty="0" smtClean="0">
                <a:cs typeface="Arial" pitchFamily="34" charset="0"/>
              </a:rPr>
              <a:t> </a:t>
            </a:r>
            <a:r>
              <a:rPr lang="en-GB" sz="800" dirty="0" err="1" smtClean="0">
                <a:cs typeface="Arial" pitchFamily="34" charset="0"/>
              </a:rPr>
              <a:t>para</a:t>
            </a:r>
            <a:r>
              <a:rPr lang="en-GB" sz="800" dirty="0" smtClean="0">
                <a:cs typeface="Arial" pitchFamily="34" charset="0"/>
              </a:rPr>
              <a:t> </a:t>
            </a:r>
            <a:r>
              <a:rPr lang="en-GB" sz="800" dirty="0" err="1" smtClean="0">
                <a:cs typeface="Arial" pitchFamily="34" charset="0"/>
              </a:rPr>
              <a:t>elaborar</a:t>
            </a:r>
            <a:r>
              <a:rPr lang="en-GB" sz="800" dirty="0" smtClean="0">
                <a:cs typeface="Arial" pitchFamily="34" charset="0"/>
              </a:rPr>
              <a:t> </a:t>
            </a:r>
            <a:r>
              <a:rPr lang="en-GB" sz="800" dirty="0" err="1" smtClean="0">
                <a:cs typeface="Arial" pitchFamily="34" charset="0"/>
              </a:rPr>
              <a:t>memorias</a:t>
            </a:r>
            <a:r>
              <a:rPr lang="en-GB" sz="800" dirty="0" smtClean="0">
                <a:cs typeface="Arial" pitchFamily="34" charset="0"/>
              </a:rPr>
              <a:t> de </a:t>
            </a:r>
            <a:r>
              <a:rPr lang="en-GB" sz="800" dirty="0" err="1" smtClean="0">
                <a:cs typeface="Arial" pitchFamily="34" charset="0"/>
              </a:rPr>
              <a:t>sostenibilidad</a:t>
            </a:r>
            <a:r>
              <a:rPr lang="en-GB" sz="800" dirty="0" smtClean="0">
                <a:cs typeface="Arial" pitchFamily="34" charset="0"/>
              </a:rPr>
              <a:t> </a:t>
            </a:r>
            <a:r>
              <a:rPr lang="en-GB" sz="800" dirty="0" err="1" smtClean="0">
                <a:cs typeface="Arial" pitchFamily="34" charset="0"/>
              </a:rPr>
              <a:t>mejor</a:t>
            </a:r>
            <a:r>
              <a:rPr lang="en-GB" sz="800" dirty="0" smtClean="0">
                <a:cs typeface="Arial" pitchFamily="34" charset="0"/>
              </a:rPr>
              <a:t> </a:t>
            </a:r>
            <a:r>
              <a:rPr lang="en-GB" sz="800" dirty="0" err="1" smtClean="0">
                <a:cs typeface="Arial" pitchFamily="34" charset="0"/>
              </a:rPr>
              <a:t>enfocadas</a:t>
            </a:r>
            <a:r>
              <a:rPr lang="en-GB" sz="800" dirty="0" smtClean="0">
                <a:cs typeface="Arial" pitchFamily="34" charset="0"/>
              </a:rPr>
              <a:t>. </a:t>
            </a: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buFontTx/>
              <a:buChar char="•"/>
            </a:pPr>
            <a:r>
              <a:rPr lang="en-GB" sz="800" dirty="0" smtClean="0">
                <a:cs typeface="Arial" pitchFamily="34" charset="0"/>
              </a:rPr>
              <a:t>Los </a:t>
            </a:r>
            <a:r>
              <a:rPr lang="en-GB" sz="800" dirty="0" err="1" smtClean="0">
                <a:cs typeface="Arial" pitchFamily="34" charset="0"/>
              </a:rPr>
              <a:t>contenidos</a:t>
            </a:r>
            <a:r>
              <a:rPr lang="en-GB" sz="800" dirty="0" smtClean="0">
                <a:cs typeface="Arial" pitchFamily="34" charset="0"/>
              </a:rPr>
              <a:t> </a:t>
            </a:r>
            <a:r>
              <a:rPr lang="en-GB" sz="800" dirty="0" err="1" smtClean="0">
                <a:cs typeface="Arial" pitchFamily="34" charset="0"/>
              </a:rPr>
              <a:t>básicos</a:t>
            </a:r>
            <a:r>
              <a:rPr lang="en-GB" sz="800" dirty="0" smtClean="0">
                <a:cs typeface="Arial" pitchFamily="34" charset="0"/>
              </a:rPr>
              <a:t> no son </a:t>
            </a:r>
            <a:r>
              <a:rPr lang="en-GB" sz="800" dirty="0" err="1" smtClean="0">
                <a:cs typeface="Arial" pitchFamily="34" charset="0"/>
              </a:rPr>
              <a:t>simplemente</a:t>
            </a:r>
            <a:r>
              <a:rPr lang="en-GB" sz="800" dirty="0" smtClean="0">
                <a:cs typeface="Arial" pitchFamily="34" charset="0"/>
              </a:rPr>
              <a:t> los </a:t>
            </a:r>
            <a:r>
              <a:rPr lang="en-GB" sz="800" dirty="0" err="1" smtClean="0">
                <a:cs typeface="Arial" pitchFamily="34" charset="0"/>
              </a:rPr>
              <a:t>indicadores</a:t>
            </a:r>
            <a:r>
              <a:rPr lang="en-GB" sz="800" dirty="0" smtClean="0">
                <a:cs typeface="Arial" pitchFamily="34" charset="0"/>
              </a:rPr>
              <a:t>. </a:t>
            </a:r>
          </a:p>
          <a:p>
            <a:pPr marL="219075" indent="-219075" eaLnBrk="1" hangingPunct="1">
              <a:lnSpc>
                <a:spcPct val="80000"/>
              </a:lnSpc>
              <a:buFontTx/>
              <a:buChar char="•"/>
            </a:pPr>
            <a:r>
              <a:rPr lang="en-GB" sz="800" dirty="0" err="1" smtClean="0">
                <a:cs typeface="Arial" pitchFamily="34" charset="0"/>
              </a:rPr>
              <a:t>Hablaré</a:t>
            </a:r>
            <a:r>
              <a:rPr lang="en-GB" sz="800" dirty="0" smtClean="0">
                <a:cs typeface="Arial" pitchFamily="34" charset="0"/>
              </a:rPr>
              <a:t>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adelante</a:t>
            </a:r>
            <a:r>
              <a:rPr lang="en-GB" sz="800" dirty="0" smtClean="0">
                <a:cs typeface="Arial" pitchFamily="34" charset="0"/>
              </a:rPr>
              <a:t> de los </a:t>
            </a:r>
            <a:r>
              <a:rPr lang="en-GB" sz="800" dirty="0" err="1" smtClean="0">
                <a:cs typeface="Arial" pitchFamily="34" charset="0"/>
              </a:rPr>
              <a:t>indicadores</a:t>
            </a:r>
            <a:r>
              <a:rPr lang="en-GB" sz="800" dirty="0" smtClean="0">
                <a:cs typeface="Arial" pitchFamily="34" charset="0"/>
              </a:rPr>
              <a:t> </a:t>
            </a:r>
            <a:r>
              <a:rPr lang="en-GB" sz="800" dirty="0" err="1" smtClean="0">
                <a:cs typeface="Arial" pitchFamily="34" charset="0"/>
              </a:rPr>
              <a:t>básicos</a:t>
            </a:r>
            <a:r>
              <a:rPr lang="en-GB" sz="800" dirty="0" smtClean="0">
                <a:cs typeface="Arial" pitchFamily="34" charset="0"/>
              </a:rPr>
              <a:t>, </a:t>
            </a:r>
            <a:r>
              <a:rPr lang="en-GB" sz="800" dirty="0" err="1" smtClean="0">
                <a:cs typeface="Arial" pitchFamily="34" charset="0"/>
              </a:rPr>
              <a:t>pero</a:t>
            </a:r>
            <a:r>
              <a:rPr lang="en-GB" sz="800" dirty="0" smtClean="0">
                <a:cs typeface="Arial" pitchFamily="34" charset="0"/>
              </a:rPr>
              <a:t> </a:t>
            </a:r>
            <a:r>
              <a:rPr lang="en-GB" sz="800" dirty="0" err="1" smtClean="0">
                <a:cs typeface="Arial" pitchFamily="34" charset="0"/>
              </a:rPr>
              <a:t>ahora</a:t>
            </a:r>
            <a:r>
              <a:rPr lang="en-GB" sz="800" dirty="0" smtClean="0">
                <a:cs typeface="Arial" pitchFamily="34" charset="0"/>
              </a:rPr>
              <a:t> </a:t>
            </a:r>
            <a:r>
              <a:rPr lang="en-GB" sz="800" dirty="0" err="1" smtClean="0">
                <a:cs typeface="Arial" pitchFamily="34" charset="0"/>
              </a:rPr>
              <a:t>están</a:t>
            </a:r>
            <a:r>
              <a:rPr lang="en-GB" sz="800" dirty="0" smtClean="0">
                <a:cs typeface="Arial" pitchFamily="34" charset="0"/>
              </a:rPr>
              <a:t>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claros</a:t>
            </a:r>
            <a:r>
              <a:rPr lang="en-GB" sz="800" dirty="0" smtClean="0">
                <a:cs typeface="Arial" pitchFamily="34" charset="0"/>
              </a:rPr>
              <a:t> y son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fáciles</a:t>
            </a:r>
            <a:r>
              <a:rPr lang="en-GB" sz="800" dirty="0" smtClean="0">
                <a:cs typeface="Arial" pitchFamily="34" charset="0"/>
              </a:rPr>
              <a:t> de </a:t>
            </a:r>
            <a:r>
              <a:rPr lang="en-GB" sz="800" dirty="0" err="1" smtClean="0">
                <a:cs typeface="Arial" pitchFamily="34" charset="0"/>
              </a:rPr>
              <a:t>aplicar</a:t>
            </a:r>
            <a:r>
              <a:rPr lang="en-GB" sz="800" dirty="0" smtClean="0">
                <a:cs typeface="Arial" pitchFamily="34" charset="0"/>
              </a:rPr>
              <a:t> </a:t>
            </a:r>
            <a:r>
              <a:rPr lang="en-GB" sz="800" dirty="0" err="1" smtClean="0">
                <a:cs typeface="Arial" pitchFamily="34" charset="0"/>
              </a:rPr>
              <a:t>para</a:t>
            </a:r>
            <a:r>
              <a:rPr lang="en-GB" sz="800" dirty="0" smtClean="0">
                <a:cs typeface="Arial" pitchFamily="34" charset="0"/>
              </a:rPr>
              <a:t> los </a:t>
            </a:r>
            <a:r>
              <a:rPr lang="en-GB" sz="800" dirty="0" err="1" smtClean="0">
                <a:cs typeface="Arial" pitchFamily="34" charset="0"/>
              </a:rPr>
              <a:t>usuarios</a:t>
            </a:r>
            <a:r>
              <a:rPr lang="en-GB" sz="800" dirty="0" smtClean="0">
                <a:cs typeface="Arial" pitchFamily="34" charset="0"/>
              </a:rPr>
              <a:t>.</a:t>
            </a:r>
            <a:endParaRPr lang="en-US" sz="800" dirty="0" smtClean="0">
              <a:cs typeface="Arial" pitchFamily="34" charset="0"/>
            </a:endParaRPr>
          </a:p>
          <a:p>
            <a:pPr marL="219075" indent="-219075" eaLnBrk="1" hangingPunct="1">
              <a:lnSpc>
                <a:spcPct val="80000"/>
              </a:lnSpc>
            </a:pPr>
            <a:endParaRPr lang="en-US" sz="800" dirty="0" smtClean="0">
              <a:cs typeface="Arial" pitchFamily="34" charset="0"/>
            </a:endParaRPr>
          </a:p>
          <a:p>
            <a:pPr marL="219075" indent="-219075" eaLnBrk="1" hangingPunct="1">
              <a:lnSpc>
                <a:spcPct val="80000"/>
              </a:lnSpc>
              <a:buFontTx/>
              <a:buAutoNum type="arabicParenR"/>
            </a:pPr>
            <a:r>
              <a:rPr lang="en-GB" sz="800" dirty="0" err="1" smtClean="0">
                <a:cs typeface="Arial" pitchFamily="34" charset="0"/>
              </a:rPr>
              <a:t>Mensaje</a:t>
            </a:r>
            <a:r>
              <a:rPr lang="en-GB" sz="800" dirty="0" smtClean="0">
                <a:cs typeface="Arial" pitchFamily="34" charset="0"/>
              </a:rPr>
              <a:t> clave: (</a:t>
            </a:r>
            <a:r>
              <a:rPr lang="en-GB" sz="800" dirty="0" err="1" smtClean="0">
                <a:cs typeface="Arial" pitchFamily="34" charset="0"/>
              </a:rPr>
              <a:t>Esta</a:t>
            </a:r>
            <a:r>
              <a:rPr lang="en-GB" sz="800" dirty="0" smtClean="0">
                <a:cs typeface="Arial" pitchFamily="34" charset="0"/>
              </a:rPr>
              <a:t> </a:t>
            </a:r>
            <a:r>
              <a:rPr lang="en-GB" sz="800" dirty="0" err="1" smtClean="0">
                <a:cs typeface="Arial" pitchFamily="34" charset="0"/>
              </a:rPr>
              <a:t>dispositiva</a:t>
            </a:r>
            <a:r>
              <a:rPr lang="en-GB" sz="800" dirty="0" smtClean="0">
                <a:cs typeface="Arial" pitchFamily="34" charset="0"/>
              </a:rPr>
              <a:t> </a:t>
            </a:r>
            <a:r>
              <a:rPr lang="en-GB" sz="800" dirty="0" err="1" smtClean="0">
                <a:cs typeface="Arial" pitchFamily="34" charset="0"/>
              </a:rPr>
              <a:t>es</a:t>
            </a:r>
            <a:r>
              <a:rPr lang="en-GB" sz="800" dirty="0" smtClean="0">
                <a:cs typeface="Arial" pitchFamily="34" charset="0"/>
              </a:rPr>
              <a:t> </a:t>
            </a:r>
            <a:r>
              <a:rPr lang="en-GB" sz="800" dirty="0" err="1" smtClean="0">
                <a:cs typeface="Arial" pitchFamily="34" charset="0"/>
              </a:rPr>
              <a:t>como</a:t>
            </a:r>
            <a:r>
              <a:rPr lang="en-GB" sz="800" dirty="0" smtClean="0">
                <a:cs typeface="Arial" pitchFamily="34" charset="0"/>
              </a:rPr>
              <a:t> un </a:t>
            </a:r>
            <a:r>
              <a:rPr lang="en-GB" sz="800" dirty="0" err="1" smtClean="0">
                <a:cs typeface="Arial" pitchFamily="34" charset="0"/>
              </a:rPr>
              <a:t>poste</a:t>
            </a:r>
            <a:r>
              <a:rPr lang="en-GB" sz="800" dirty="0" smtClean="0">
                <a:cs typeface="Arial" pitchFamily="34" charset="0"/>
              </a:rPr>
              <a:t> </a:t>
            </a:r>
            <a:r>
              <a:rPr lang="en-GB" sz="800" dirty="0" err="1" smtClean="0">
                <a:cs typeface="Arial" pitchFamily="34" charset="0"/>
              </a:rPr>
              <a:t>indicador</a:t>
            </a:r>
            <a:r>
              <a:rPr lang="en-GB" sz="800" dirty="0" smtClean="0">
                <a:cs typeface="Arial" pitchFamily="34" charset="0"/>
              </a:rPr>
              <a:t>. </a:t>
            </a:r>
            <a:r>
              <a:rPr lang="en-GB" sz="800" dirty="0" err="1" smtClean="0">
                <a:cs typeface="Arial" pitchFamily="34" charset="0"/>
              </a:rPr>
              <a:t>Haga</a:t>
            </a:r>
            <a:r>
              <a:rPr lang="en-GB" sz="800" dirty="0" smtClean="0">
                <a:cs typeface="Arial" pitchFamily="34" charset="0"/>
              </a:rPr>
              <a:t> </a:t>
            </a:r>
            <a:r>
              <a:rPr lang="en-GB" sz="800" dirty="0" err="1" smtClean="0">
                <a:cs typeface="Arial" pitchFamily="34" charset="0"/>
              </a:rPr>
              <a:t>una</a:t>
            </a:r>
            <a:r>
              <a:rPr lang="en-GB" sz="800" dirty="0" smtClean="0">
                <a:cs typeface="Arial" pitchFamily="34" charset="0"/>
              </a:rPr>
              <a:t> </a:t>
            </a:r>
            <a:r>
              <a:rPr lang="en-GB" sz="800" dirty="0" err="1" smtClean="0">
                <a:cs typeface="Arial" pitchFamily="34" charset="0"/>
              </a:rPr>
              <a:t>pausa</a:t>
            </a:r>
            <a:r>
              <a:rPr lang="en-GB" sz="800" dirty="0" smtClean="0">
                <a:cs typeface="Arial" pitchFamily="34" charset="0"/>
              </a:rPr>
              <a:t> y </a:t>
            </a:r>
            <a:r>
              <a:rPr lang="en-GB" sz="800" dirty="0" err="1" smtClean="0">
                <a:cs typeface="Arial" pitchFamily="34" charset="0"/>
              </a:rPr>
              <a:t>recapitule</a:t>
            </a:r>
            <a:r>
              <a:rPr lang="en-GB" sz="800" dirty="0" smtClean="0">
                <a:cs typeface="Arial" pitchFamily="34" charset="0"/>
              </a:rPr>
              <a:t>: “</a:t>
            </a:r>
            <a:r>
              <a:rPr lang="en-GB" sz="800" dirty="0" err="1" smtClean="0">
                <a:cs typeface="Arial" pitchFamily="34" charset="0"/>
              </a:rPr>
              <a:t>Hemos</a:t>
            </a:r>
            <a:r>
              <a:rPr lang="en-GB" sz="800" dirty="0" smtClean="0">
                <a:cs typeface="Arial" pitchFamily="34" charset="0"/>
              </a:rPr>
              <a:t> </a:t>
            </a:r>
            <a:r>
              <a:rPr lang="en-GB" sz="800" dirty="0" err="1" smtClean="0">
                <a:cs typeface="Arial" pitchFamily="34" charset="0"/>
              </a:rPr>
              <a:t>recorrido</a:t>
            </a:r>
            <a:r>
              <a:rPr lang="en-GB" sz="800" dirty="0" smtClean="0">
                <a:cs typeface="Arial" pitchFamily="34" charset="0"/>
              </a:rPr>
              <a:t> la </a:t>
            </a:r>
            <a:r>
              <a:rPr lang="en-GB" sz="800" dirty="0" err="1" smtClean="0">
                <a:cs typeface="Arial" pitchFamily="34" charset="0"/>
              </a:rPr>
              <a:t>primera</a:t>
            </a:r>
            <a:r>
              <a:rPr lang="en-GB" sz="800" dirty="0" smtClean="0">
                <a:cs typeface="Arial" pitchFamily="34" charset="0"/>
              </a:rPr>
              <a:t> parte de la </a:t>
            </a:r>
            <a:r>
              <a:rPr lang="en-GB" sz="800" dirty="0" err="1" smtClean="0">
                <a:cs typeface="Arial" pitchFamily="34" charset="0"/>
              </a:rPr>
              <a:t>Guía</a:t>
            </a:r>
            <a:r>
              <a:rPr lang="en-GB" sz="800" dirty="0" smtClean="0">
                <a:cs typeface="Arial" pitchFamily="34" charset="0"/>
              </a:rPr>
              <a:t>: Los </a:t>
            </a:r>
            <a:r>
              <a:rPr lang="en-GB" sz="800" dirty="0" err="1" smtClean="0">
                <a:cs typeface="Arial" pitchFamily="34" charset="0"/>
              </a:rPr>
              <a:t>Principios</a:t>
            </a:r>
            <a:r>
              <a:rPr lang="en-GB" sz="800" dirty="0" smtClean="0">
                <a:cs typeface="Arial" pitchFamily="34" charset="0"/>
              </a:rPr>
              <a:t> y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Orientaciones</a:t>
            </a:r>
            <a:r>
              <a:rPr lang="en-GB" sz="800" dirty="0" smtClean="0">
                <a:cs typeface="Arial" pitchFamily="34" charset="0"/>
              </a:rPr>
              <a:t>. </a:t>
            </a:r>
            <a:r>
              <a:rPr lang="en-GB" sz="800" dirty="0" err="1" smtClean="0">
                <a:cs typeface="Arial" pitchFamily="34" charset="0"/>
              </a:rPr>
              <a:t>Ahora</a:t>
            </a:r>
            <a:r>
              <a:rPr lang="en-GB" sz="800" dirty="0" smtClean="0">
                <a:cs typeface="Arial" pitchFamily="34" charset="0"/>
              </a:rPr>
              <a:t> </a:t>
            </a:r>
            <a:r>
              <a:rPr lang="en-GB" sz="800" dirty="0" err="1" smtClean="0">
                <a:cs typeface="Arial" pitchFamily="34" charset="0"/>
              </a:rPr>
              <a:t>pasaremos</a:t>
            </a:r>
            <a:r>
              <a:rPr lang="en-GB" sz="800" dirty="0" smtClean="0">
                <a:cs typeface="Arial" pitchFamily="34" charset="0"/>
              </a:rPr>
              <a:t> a la </a:t>
            </a:r>
            <a:r>
              <a:rPr lang="en-GB" sz="800" dirty="0" err="1" smtClean="0">
                <a:cs typeface="Arial" pitchFamily="34" charset="0"/>
              </a:rPr>
              <a:t>sección</a:t>
            </a:r>
            <a:r>
              <a:rPr lang="en-GB" sz="800" dirty="0" smtClean="0">
                <a:cs typeface="Arial" pitchFamily="34" charset="0"/>
              </a:rPr>
              <a:t> de los </a:t>
            </a:r>
            <a:r>
              <a:rPr lang="en-GB" sz="800" dirty="0" err="1" smtClean="0">
                <a:cs typeface="Arial" pitchFamily="34" charset="0"/>
              </a:rPr>
              <a:t>Contenidos</a:t>
            </a:r>
            <a:r>
              <a:rPr lang="en-GB" sz="800" dirty="0" smtClean="0">
                <a:cs typeface="Arial" pitchFamily="34" charset="0"/>
              </a:rPr>
              <a:t> </a:t>
            </a:r>
            <a:r>
              <a:rPr lang="en-GB" sz="800" dirty="0" err="1" smtClean="0">
                <a:cs typeface="Arial" pitchFamily="34" charset="0"/>
              </a:rPr>
              <a:t>básicos</a:t>
            </a:r>
            <a:r>
              <a:rPr lang="en-GB" sz="800" dirty="0" smtClean="0">
                <a:cs typeface="Arial" pitchFamily="34" charset="0"/>
              </a:rPr>
              <a:t>”).</a:t>
            </a: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pPr>
            <a:r>
              <a:rPr lang="en-GB" sz="800" dirty="0" smtClean="0">
                <a:cs typeface="Arial" pitchFamily="34" charset="0"/>
              </a:rPr>
              <a:t>Recap: los </a:t>
            </a:r>
            <a:r>
              <a:rPr lang="en-GB" sz="800" dirty="0" err="1" smtClean="0">
                <a:cs typeface="Arial" pitchFamily="34" charset="0"/>
              </a:rPr>
              <a:t>principios</a:t>
            </a:r>
            <a:r>
              <a:rPr lang="en-GB" sz="800" dirty="0" smtClean="0">
                <a:cs typeface="Arial" pitchFamily="34" charset="0"/>
              </a:rPr>
              <a:t> y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orientaciones</a:t>
            </a:r>
            <a:r>
              <a:rPr lang="en-GB" sz="800" dirty="0" smtClean="0">
                <a:cs typeface="Arial" pitchFamily="34" charset="0"/>
              </a:rPr>
              <a:t> son el </a:t>
            </a:r>
            <a:r>
              <a:rPr lang="en-GB" sz="800" dirty="0" err="1" smtClean="0">
                <a:cs typeface="Arial" pitchFamily="34" charset="0"/>
              </a:rPr>
              <a:t>filtro</a:t>
            </a:r>
            <a:r>
              <a:rPr lang="en-GB" sz="800" dirty="0" smtClean="0">
                <a:cs typeface="Arial" pitchFamily="34" charset="0"/>
              </a:rPr>
              <a:t> </a:t>
            </a:r>
            <a:r>
              <a:rPr lang="en-GB" sz="800" dirty="0" err="1" smtClean="0">
                <a:cs typeface="Arial" pitchFamily="34" charset="0"/>
              </a:rPr>
              <a:t>que</a:t>
            </a:r>
            <a:r>
              <a:rPr lang="en-GB" sz="800" dirty="0" smtClean="0">
                <a:cs typeface="Arial" pitchFamily="34" charset="0"/>
              </a:rPr>
              <a:t> </a:t>
            </a:r>
            <a:r>
              <a:rPr lang="en-GB" sz="800" dirty="0" err="1" smtClean="0">
                <a:cs typeface="Arial" pitchFamily="34" charset="0"/>
              </a:rPr>
              <a:t>ayuda</a:t>
            </a:r>
            <a:r>
              <a:rPr lang="en-GB" sz="800" dirty="0" smtClean="0">
                <a:cs typeface="Arial" pitchFamily="34" charset="0"/>
              </a:rPr>
              <a:t> a </a:t>
            </a:r>
            <a:r>
              <a:rPr lang="en-GB" sz="800" dirty="0" err="1" smtClean="0">
                <a:cs typeface="Arial" pitchFamily="34" charset="0"/>
              </a:rPr>
              <a:t>que</a:t>
            </a:r>
            <a:r>
              <a:rPr lang="en-GB" sz="800" dirty="0" smtClean="0">
                <a:cs typeface="Arial" pitchFamily="34" charset="0"/>
              </a:rPr>
              <a:t> </a:t>
            </a:r>
            <a:r>
              <a:rPr lang="en-GB" sz="800" dirty="0" err="1" smtClean="0">
                <a:cs typeface="Arial" pitchFamily="34" charset="0"/>
              </a:rPr>
              <a:t>nos</a:t>
            </a:r>
            <a:r>
              <a:rPr lang="en-GB" sz="800" dirty="0" smtClean="0">
                <a:cs typeface="Arial" pitchFamily="34" charset="0"/>
              </a:rPr>
              <a:t> </a:t>
            </a:r>
            <a:r>
              <a:rPr lang="en-GB" sz="800" dirty="0" err="1" smtClean="0">
                <a:cs typeface="Arial" pitchFamily="34" charset="0"/>
              </a:rPr>
              <a:t>centremos</a:t>
            </a:r>
            <a:r>
              <a:rPr lang="en-GB" sz="800" dirty="0" smtClean="0">
                <a:cs typeface="Arial" pitchFamily="34" charset="0"/>
              </a:rPr>
              <a:t> en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cuestiones</a:t>
            </a:r>
            <a:r>
              <a:rPr lang="en-GB" sz="800" dirty="0" smtClean="0">
                <a:cs typeface="Arial" pitchFamily="34" charset="0"/>
              </a:rPr>
              <a:t> </a:t>
            </a:r>
            <a:r>
              <a:rPr lang="en-GB" sz="800" dirty="0" err="1" smtClean="0">
                <a:cs typeface="Arial" pitchFamily="34" charset="0"/>
              </a:rPr>
              <a:t>materiales</a:t>
            </a:r>
            <a:r>
              <a:rPr lang="en-GB" sz="800" dirty="0" smtClean="0">
                <a:cs typeface="Arial" pitchFamily="34" charset="0"/>
              </a:rPr>
              <a:t>; a </a:t>
            </a:r>
            <a:r>
              <a:rPr lang="en-GB" sz="800" dirty="0" err="1" smtClean="0">
                <a:cs typeface="Arial" pitchFamily="34" charset="0"/>
              </a:rPr>
              <a:t>que</a:t>
            </a:r>
            <a:r>
              <a:rPr lang="en-GB" sz="800" dirty="0" smtClean="0">
                <a:cs typeface="Arial" pitchFamily="34" charset="0"/>
              </a:rPr>
              <a:t> </a:t>
            </a:r>
            <a:r>
              <a:rPr lang="en-GB" sz="800" dirty="0" err="1" smtClean="0">
                <a:cs typeface="Arial" pitchFamily="34" charset="0"/>
              </a:rPr>
              <a:t>informemos</a:t>
            </a:r>
            <a:r>
              <a:rPr lang="en-GB" sz="800" dirty="0" smtClean="0">
                <a:cs typeface="Arial" pitchFamily="34" charset="0"/>
              </a:rPr>
              <a:t> </a:t>
            </a:r>
            <a:r>
              <a:rPr lang="en-GB" sz="800" dirty="0" err="1" smtClean="0">
                <a:cs typeface="Arial" pitchFamily="34" charset="0"/>
              </a:rPr>
              <a:t>más</a:t>
            </a:r>
            <a:r>
              <a:rPr lang="en-GB" sz="800" dirty="0" smtClean="0">
                <a:cs typeface="Arial" pitchFamily="34" charset="0"/>
              </a:rPr>
              <a:t> </a:t>
            </a:r>
            <a:r>
              <a:rPr lang="en-GB" sz="800" dirty="0" err="1" smtClean="0">
                <a:cs typeface="Arial" pitchFamily="34" charset="0"/>
              </a:rPr>
              <a:t>allá</a:t>
            </a:r>
            <a:r>
              <a:rPr lang="en-GB" sz="800" dirty="0" smtClean="0">
                <a:cs typeface="Arial" pitchFamily="34" charset="0"/>
              </a:rPr>
              <a:t> de </a:t>
            </a:r>
            <a:r>
              <a:rPr lang="en-GB" sz="800" dirty="0" err="1" smtClean="0">
                <a:cs typeface="Arial" pitchFamily="34" charset="0"/>
              </a:rPr>
              <a:t>diversos</a:t>
            </a:r>
            <a:r>
              <a:rPr lang="en-GB" sz="800" dirty="0" smtClean="0">
                <a:cs typeface="Arial" pitchFamily="34" charset="0"/>
              </a:rPr>
              <a:t> </a:t>
            </a:r>
            <a:r>
              <a:rPr lang="en-GB" sz="800" dirty="0" err="1" smtClean="0">
                <a:cs typeface="Arial" pitchFamily="34" charset="0"/>
              </a:rPr>
              <a:t>límites</a:t>
            </a:r>
            <a:r>
              <a:rPr lang="en-GB" sz="800" dirty="0" smtClean="0">
                <a:cs typeface="Arial" pitchFamily="34" charset="0"/>
              </a:rPr>
              <a:t>; y a </a:t>
            </a:r>
            <a:r>
              <a:rPr lang="en-GB" sz="800" dirty="0" err="1" smtClean="0">
                <a:cs typeface="Arial" pitchFamily="34" charset="0"/>
              </a:rPr>
              <a:t>otras</a:t>
            </a:r>
            <a:r>
              <a:rPr lang="en-GB" sz="800" dirty="0" smtClean="0">
                <a:cs typeface="Arial" pitchFamily="34" charset="0"/>
              </a:rPr>
              <a:t> </a:t>
            </a:r>
            <a:r>
              <a:rPr lang="en-GB" sz="800" dirty="0" err="1" smtClean="0">
                <a:cs typeface="Arial" pitchFamily="34" charset="0"/>
              </a:rPr>
              <a:t>cosas</a:t>
            </a:r>
            <a:r>
              <a:rPr lang="en-GB" sz="800" dirty="0" smtClean="0">
                <a:cs typeface="Arial" pitchFamily="34" charset="0"/>
              </a:rPr>
              <a:t>.</a:t>
            </a:r>
          </a:p>
          <a:p>
            <a:pPr marL="219075" indent="-219075" eaLnBrk="1" hangingPunct="1">
              <a:lnSpc>
                <a:spcPct val="80000"/>
              </a:lnSpc>
            </a:pPr>
            <a:r>
              <a:rPr lang="en-GB" sz="800" dirty="0" err="1" smtClean="0">
                <a:cs typeface="Arial" pitchFamily="34" charset="0"/>
              </a:rPr>
              <a:t>Ahora</a:t>
            </a:r>
            <a:r>
              <a:rPr lang="en-GB" sz="800" dirty="0" smtClean="0">
                <a:cs typeface="Arial" pitchFamily="34" charset="0"/>
              </a:rPr>
              <a:t> </a:t>
            </a:r>
            <a:r>
              <a:rPr lang="en-GB" sz="800" dirty="0" err="1" smtClean="0">
                <a:cs typeface="Arial" pitchFamily="34" charset="0"/>
              </a:rPr>
              <a:t>estamos</a:t>
            </a:r>
            <a:r>
              <a:rPr lang="en-GB" sz="800" dirty="0" smtClean="0">
                <a:cs typeface="Arial" pitchFamily="34" charset="0"/>
              </a:rPr>
              <a:t> en los </a:t>
            </a:r>
            <a:r>
              <a:rPr lang="en-GB" sz="800" dirty="0" err="1" smtClean="0">
                <a:cs typeface="Arial" pitchFamily="34" charset="0"/>
              </a:rPr>
              <a:t>Contenidos</a:t>
            </a:r>
            <a:r>
              <a:rPr lang="en-GB" sz="800" dirty="0" smtClean="0">
                <a:cs typeface="Arial" pitchFamily="34" charset="0"/>
              </a:rPr>
              <a:t> </a:t>
            </a:r>
            <a:r>
              <a:rPr lang="en-GB" sz="800" dirty="0" err="1" smtClean="0">
                <a:cs typeface="Arial" pitchFamily="34" charset="0"/>
              </a:rPr>
              <a:t>Básicos</a:t>
            </a:r>
            <a:r>
              <a:rPr lang="en-GB" sz="800" dirty="0" smtClean="0">
                <a:cs typeface="Arial" pitchFamily="34" charset="0"/>
              </a:rPr>
              <a:t>. </a:t>
            </a:r>
            <a:r>
              <a:rPr lang="en-GB" sz="800" dirty="0" err="1" smtClean="0">
                <a:cs typeface="Arial" pitchFamily="34" charset="0"/>
              </a:rPr>
              <a:t>Existen</a:t>
            </a:r>
            <a:r>
              <a:rPr lang="en-GB" sz="800" dirty="0" smtClean="0">
                <a:cs typeface="Arial" pitchFamily="34" charset="0"/>
              </a:rPr>
              <a:t> 3 </a:t>
            </a:r>
            <a:r>
              <a:rPr lang="en-GB" sz="800" dirty="0" err="1" smtClean="0">
                <a:cs typeface="Arial" pitchFamily="34" charset="0"/>
              </a:rPr>
              <a:t>áreas</a:t>
            </a:r>
            <a:r>
              <a:rPr lang="en-GB" sz="800" dirty="0" smtClean="0">
                <a:cs typeface="Arial" pitchFamily="34" charset="0"/>
              </a:rPr>
              <a:t> </a:t>
            </a:r>
            <a:r>
              <a:rPr lang="en-GB" sz="800" dirty="0" err="1" smtClean="0">
                <a:cs typeface="Arial" pitchFamily="34" charset="0"/>
              </a:rPr>
              <a:t>redefinidas</a:t>
            </a:r>
            <a:r>
              <a:rPr lang="en-GB" sz="800" dirty="0" smtClean="0">
                <a:cs typeface="Arial" pitchFamily="34" charset="0"/>
              </a:rPr>
              <a:t> en la G3 en </a:t>
            </a:r>
            <a:r>
              <a:rPr lang="en-GB" sz="800" dirty="0" err="1" smtClean="0">
                <a:cs typeface="Arial" pitchFamily="34" charset="0"/>
              </a:rPr>
              <a:t>las</a:t>
            </a:r>
            <a:r>
              <a:rPr lang="en-GB" sz="800" dirty="0" smtClean="0">
                <a:cs typeface="Arial" pitchFamily="34" charset="0"/>
              </a:rPr>
              <a:t> </a:t>
            </a:r>
            <a:r>
              <a:rPr lang="en-GB" sz="800" dirty="0" err="1" smtClean="0">
                <a:cs typeface="Arial" pitchFamily="34" charset="0"/>
              </a:rPr>
              <a:t>que</a:t>
            </a:r>
            <a:r>
              <a:rPr lang="en-GB" sz="800" dirty="0" smtClean="0">
                <a:cs typeface="Arial" pitchFamily="34" charset="0"/>
              </a:rPr>
              <a:t> </a:t>
            </a:r>
            <a:r>
              <a:rPr lang="en-GB" sz="800" dirty="0" err="1" smtClean="0">
                <a:cs typeface="Arial" pitchFamily="34" charset="0"/>
              </a:rPr>
              <a:t>nos</a:t>
            </a:r>
            <a:r>
              <a:rPr lang="en-GB" sz="800" dirty="0" smtClean="0">
                <a:cs typeface="Arial" pitchFamily="34" charset="0"/>
              </a:rPr>
              <a:t> </a:t>
            </a:r>
            <a:r>
              <a:rPr lang="en-GB" sz="800" dirty="0" err="1" smtClean="0">
                <a:cs typeface="Arial" pitchFamily="34" charset="0"/>
              </a:rPr>
              <a:t>centraremos</a:t>
            </a:r>
            <a:r>
              <a:rPr lang="en-GB" sz="800" dirty="0" smtClean="0">
                <a:cs typeface="Arial" pitchFamily="34" charset="0"/>
              </a:rPr>
              <a:t>:</a:t>
            </a:r>
          </a:p>
          <a:p>
            <a:pPr marL="219075" indent="-219075" eaLnBrk="1" hangingPunct="1">
              <a:lnSpc>
                <a:spcPct val="80000"/>
              </a:lnSpc>
              <a:buFontTx/>
              <a:buChar char="•"/>
            </a:pPr>
            <a:r>
              <a:rPr lang="en-GB" sz="800" dirty="0" err="1" smtClean="0">
                <a:cs typeface="Arial" pitchFamily="34" charset="0"/>
              </a:rPr>
              <a:t>Perfil</a:t>
            </a:r>
            <a:endParaRPr lang="en-GB" sz="800" dirty="0" smtClean="0">
              <a:cs typeface="Arial" pitchFamily="34" charset="0"/>
            </a:endParaRPr>
          </a:p>
          <a:p>
            <a:pPr marL="219075" indent="-219075" eaLnBrk="1" hangingPunct="1">
              <a:lnSpc>
                <a:spcPct val="80000"/>
              </a:lnSpc>
              <a:buFontTx/>
              <a:buChar char="•"/>
            </a:pPr>
            <a:r>
              <a:rPr lang="en-GB" sz="800" dirty="0" err="1" smtClean="0">
                <a:cs typeface="Arial" pitchFamily="34" charset="0"/>
              </a:rPr>
              <a:t>Contenidos</a:t>
            </a:r>
            <a:r>
              <a:rPr lang="en-GB" sz="800" dirty="0" smtClean="0">
                <a:cs typeface="Arial" pitchFamily="34" charset="0"/>
              </a:rPr>
              <a:t> </a:t>
            </a:r>
            <a:r>
              <a:rPr lang="en-GB" sz="800" dirty="0" err="1" smtClean="0">
                <a:cs typeface="Arial" pitchFamily="34" charset="0"/>
              </a:rPr>
              <a:t>sobre</a:t>
            </a:r>
            <a:r>
              <a:rPr lang="en-GB" sz="800" dirty="0" smtClean="0">
                <a:cs typeface="Arial" pitchFamily="34" charset="0"/>
              </a:rPr>
              <a:t> el </a:t>
            </a:r>
            <a:r>
              <a:rPr lang="en-GB" sz="800" dirty="0" err="1" smtClean="0">
                <a:cs typeface="Arial" pitchFamily="34" charset="0"/>
              </a:rPr>
              <a:t>Enfoque</a:t>
            </a:r>
            <a:r>
              <a:rPr lang="en-GB" sz="800" dirty="0" smtClean="0">
                <a:cs typeface="Arial" pitchFamily="34" charset="0"/>
              </a:rPr>
              <a:t> de </a:t>
            </a:r>
            <a:r>
              <a:rPr lang="en-GB" sz="800" dirty="0" err="1" smtClean="0">
                <a:cs typeface="Arial" pitchFamily="34" charset="0"/>
              </a:rPr>
              <a:t>gestión</a:t>
            </a:r>
            <a:endParaRPr lang="en-GB" sz="800" dirty="0" smtClean="0">
              <a:cs typeface="Arial" pitchFamily="34" charset="0"/>
            </a:endParaRPr>
          </a:p>
          <a:p>
            <a:pPr marL="219075" indent="-219075" eaLnBrk="1" hangingPunct="1">
              <a:lnSpc>
                <a:spcPct val="80000"/>
              </a:lnSpc>
              <a:buFontTx/>
              <a:buChar char="•"/>
            </a:pPr>
            <a:r>
              <a:rPr lang="en-GB" sz="800" dirty="0" err="1" smtClean="0">
                <a:cs typeface="Arial" pitchFamily="34" charset="0"/>
              </a:rPr>
              <a:t>Indicadores</a:t>
            </a:r>
            <a:r>
              <a:rPr lang="en-GB" sz="800" dirty="0" smtClean="0">
                <a:cs typeface="Arial" pitchFamily="34" charset="0"/>
              </a:rPr>
              <a:t> de </a:t>
            </a:r>
            <a:r>
              <a:rPr lang="en-GB" sz="800" dirty="0" err="1" smtClean="0">
                <a:cs typeface="Arial" pitchFamily="34" charset="0"/>
              </a:rPr>
              <a:t>desempeño</a:t>
            </a:r>
            <a:r>
              <a:rPr lang="en-GB" sz="800" dirty="0" smtClean="0">
                <a:cs typeface="Arial" pitchFamily="34" charset="0"/>
              </a:rPr>
              <a:t> y los </a:t>
            </a:r>
            <a:r>
              <a:rPr lang="en-GB" sz="800" dirty="0" err="1" smtClean="0">
                <a:cs typeface="Arial" pitchFamily="34" charset="0"/>
              </a:rPr>
              <a:t>protocolos</a:t>
            </a:r>
            <a:r>
              <a:rPr lang="en-GB" sz="800" dirty="0" smtClean="0">
                <a:cs typeface="Arial" pitchFamily="34" charset="0"/>
              </a:rPr>
              <a:t> </a:t>
            </a:r>
            <a:r>
              <a:rPr lang="en-GB" sz="800" dirty="0" err="1" smtClean="0">
                <a:cs typeface="Arial" pitchFamily="34" charset="0"/>
              </a:rPr>
              <a:t>correspondientes</a:t>
            </a:r>
            <a:r>
              <a:rPr lang="en-GB" sz="800" dirty="0" smtClean="0">
                <a:cs typeface="Arial" pitchFamily="34" charset="0"/>
              </a:rPr>
              <a:t>.</a:t>
            </a: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pPr>
            <a:r>
              <a:rPr lang="en-GB" sz="800" dirty="0" smtClean="0">
                <a:cs typeface="Arial" pitchFamily="34" charset="0"/>
              </a:rPr>
              <a:t>2) </a:t>
            </a:r>
            <a:r>
              <a:rPr lang="en-GB" sz="800" dirty="0" err="1" smtClean="0">
                <a:cs typeface="Arial" pitchFamily="34" charset="0"/>
              </a:rPr>
              <a:t>Hechos</a:t>
            </a:r>
            <a:r>
              <a:rPr lang="en-GB" sz="800" dirty="0" smtClean="0">
                <a:cs typeface="Arial" pitchFamily="34" charset="0"/>
              </a:rPr>
              <a:t>.</a:t>
            </a:r>
          </a:p>
          <a:p>
            <a:pPr marL="219075" indent="-219075" eaLnBrk="1" hangingPunct="1">
              <a:lnSpc>
                <a:spcPct val="80000"/>
              </a:lnSpc>
            </a:pPr>
            <a:r>
              <a:rPr lang="en-GB" sz="800" dirty="0" smtClean="0">
                <a:cs typeface="Arial" pitchFamily="34" charset="0"/>
              </a:rPr>
              <a:t>El </a:t>
            </a:r>
            <a:r>
              <a:rPr lang="en-GB" sz="800" dirty="0" err="1" smtClean="0">
                <a:cs typeface="Arial" pitchFamily="34" charset="0"/>
              </a:rPr>
              <a:t>primero</a:t>
            </a:r>
            <a:r>
              <a:rPr lang="en-GB" sz="800" dirty="0" smtClean="0">
                <a:cs typeface="Arial" pitchFamily="34" charset="0"/>
              </a:rPr>
              <a:t> de los </a:t>
            </a:r>
            <a:r>
              <a:rPr lang="en-GB" sz="800" dirty="0" err="1" smtClean="0">
                <a:cs typeface="Arial" pitchFamily="34" charset="0"/>
              </a:rPr>
              <a:t>contenidos</a:t>
            </a:r>
            <a:r>
              <a:rPr lang="en-GB" sz="800" dirty="0" smtClean="0">
                <a:cs typeface="Arial" pitchFamily="34" charset="0"/>
              </a:rPr>
              <a:t> </a:t>
            </a:r>
            <a:r>
              <a:rPr lang="en-GB" sz="800" dirty="0" err="1" smtClean="0">
                <a:cs typeface="Arial" pitchFamily="34" charset="0"/>
              </a:rPr>
              <a:t>básicos</a:t>
            </a:r>
            <a:r>
              <a:rPr lang="en-GB" sz="800" dirty="0" smtClean="0">
                <a:cs typeface="Arial" pitchFamily="34" charset="0"/>
              </a:rPr>
              <a:t> </a:t>
            </a:r>
            <a:r>
              <a:rPr lang="en-GB" sz="800" dirty="0" err="1" smtClean="0">
                <a:cs typeface="Arial" pitchFamily="34" charset="0"/>
              </a:rPr>
              <a:t>es</a:t>
            </a:r>
            <a:r>
              <a:rPr lang="en-GB" sz="800" dirty="0" smtClean="0">
                <a:cs typeface="Arial" pitchFamily="34" charset="0"/>
              </a:rPr>
              <a:t> el  PERFIL, </a:t>
            </a:r>
            <a:r>
              <a:rPr lang="en-GB" sz="800" dirty="0" err="1" smtClean="0">
                <a:cs typeface="Arial" pitchFamily="34" charset="0"/>
              </a:rPr>
              <a:t>que</a:t>
            </a:r>
            <a:r>
              <a:rPr lang="en-GB" sz="800" dirty="0" smtClean="0">
                <a:cs typeface="Arial" pitchFamily="34" charset="0"/>
              </a:rPr>
              <a:t> </a:t>
            </a:r>
            <a:r>
              <a:rPr lang="en-GB" sz="800" dirty="0" err="1" smtClean="0">
                <a:cs typeface="Arial" pitchFamily="34" charset="0"/>
              </a:rPr>
              <a:t>abarca</a:t>
            </a:r>
            <a:r>
              <a:rPr lang="en-GB" sz="800" dirty="0" smtClean="0">
                <a:cs typeface="Arial" pitchFamily="34" charset="0"/>
              </a:rPr>
              <a:t> los </a:t>
            </a:r>
            <a:r>
              <a:rPr lang="en-GB" sz="800" dirty="0" err="1" smtClean="0">
                <a:cs typeface="Arial" pitchFamily="34" charset="0"/>
              </a:rPr>
              <a:t>siguientes</a:t>
            </a:r>
            <a:r>
              <a:rPr lang="en-GB" sz="800" dirty="0" smtClean="0">
                <a:cs typeface="Arial" pitchFamily="34" charset="0"/>
              </a:rPr>
              <a:t> </a:t>
            </a:r>
            <a:r>
              <a:rPr lang="en-GB" sz="800" dirty="0" err="1" smtClean="0">
                <a:cs typeface="Arial" pitchFamily="34" charset="0"/>
              </a:rPr>
              <a:t>elementos</a:t>
            </a:r>
            <a:r>
              <a:rPr lang="en-GB" sz="800" dirty="0" smtClean="0">
                <a:cs typeface="Arial" pitchFamily="34" charset="0"/>
              </a:rPr>
              <a:t>:</a:t>
            </a:r>
          </a:p>
          <a:p>
            <a:pPr marL="219075" indent="-219075" eaLnBrk="1" hangingPunct="1">
              <a:lnSpc>
                <a:spcPct val="80000"/>
              </a:lnSpc>
              <a:buFontTx/>
              <a:buChar char="•"/>
            </a:pPr>
            <a:r>
              <a:rPr lang="en-GB" sz="800" dirty="0" err="1" smtClean="0">
                <a:cs typeface="Arial" pitchFamily="34" charset="0"/>
              </a:rPr>
              <a:t>Estrategia</a:t>
            </a:r>
            <a:r>
              <a:rPr lang="en-GB" sz="800" dirty="0" smtClean="0">
                <a:cs typeface="Arial" pitchFamily="34" charset="0"/>
              </a:rPr>
              <a:t> y </a:t>
            </a:r>
            <a:r>
              <a:rPr lang="en-GB" sz="800" dirty="0" err="1" smtClean="0">
                <a:cs typeface="Arial" pitchFamily="34" charset="0"/>
              </a:rPr>
              <a:t>análisis</a:t>
            </a:r>
            <a:r>
              <a:rPr lang="en-GB" sz="800" dirty="0" smtClean="0">
                <a:cs typeface="Arial" pitchFamily="34" charset="0"/>
              </a:rPr>
              <a:t> (</a:t>
            </a:r>
            <a:r>
              <a:rPr lang="en-GB" sz="800" dirty="0" err="1" smtClean="0">
                <a:cs typeface="Arial" pitchFamily="34" charset="0"/>
              </a:rPr>
              <a:t>esta</a:t>
            </a:r>
            <a:r>
              <a:rPr lang="en-GB" sz="800" dirty="0" smtClean="0">
                <a:cs typeface="Arial" pitchFamily="34" charset="0"/>
              </a:rPr>
              <a:t> </a:t>
            </a:r>
            <a:r>
              <a:rPr lang="en-GB" sz="800" dirty="0" err="1" smtClean="0">
                <a:cs typeface="Arial" pitchFamily="34" charset="0"/>
              </a:rPr>
              <a:t>es</a:t>
            </a:r>
            <a:r>
              <a:rPr lang="en-GB" sz="800" dirty="0" smtClean="0">
                <a:cs typeface="Arial" pitchFamily="34" charset="0"/>
              </a:rPr>
              <a:t> la parte </a:t>
            </a:r>
            <a:r>
              <a:rPr lang="en-GB" sz="800" dirty="0" err="1" smtClean="0">
                <a:cs typeface="Arial" pitchFamily="34" charset="0"/>
              </a:rPr>
              <a:t>que</a:t>
            </a:r>
            <a:r>
              <a:rPr lang="en-GB" sz="800" dirty="0" smtClean="0">
                <a:cs typeface="Arial" pitchFamily="34" charset="0"/>
              </a:rPr>
              <a:t> los </a:t>
            </a:r>
            <a:r>
              <a:rPr lang="en-GB" sz="800" dirty="0" err="1" smtClean="0">
                <a:cs typeface="Arial" pitchFamily="34" charset="0"/>
              </a:rPr>
              <a:t>inversores</a:t>
            </a:r>
            <a:r>
              <a:rPr lang="en-GB" sz="800" dirty="0" smtClean="0">
                <a:cs typeface="Arial" pitchFamily="34" charset="0"/>
              </a:rPr>
              <a:t> </a:t>
            </a:r>
            <a:r>
              <a:rPr lang="en-GB" sz="800" dirty="0" err="1" smtClean="0">
                <a:cs typeface="Arial" pitchFamily="34" charset="0"/>
              </a:rPr>
              <a:t>agradecen</a:t>
            </a:r>
            <a:r>
              <a:rPr lang="en-GB" sz="800" dirty="0" smtClean="0">
                <a:cs typeface="Arial" pitchFamily="34" charset="0"/>
              </a:rPr>
              <a:t> </a:t>
            </a:r>
            <a:r>
              <a:rPr lang="en-GB" sz="800" dirty="0" err="1" smtClean="0">
                <a:cs typeface="Arial" pitchFamily="34" charset="0"/>
              </a:rPr>
              <a:t>especialmente</a:t>
            </a:r>
            <a:r>
              <a:rPr lang="en-GB" sz="800" dirty="0" smtClean="0">
                <a:cs typeface="Arial" pitchFamily="34" charset="0"/>
              </a:rPr>
              <a:t>)</a:t>
            </a:r>
          </a:p>
          <a:p>
            <a:pPr marL="219075" indent="-219075" eaLnBrk="1" hangingPunct="1">
              <a:lnSpc>
                <a:spcPct val="80000"/>
              </a:lnSpc>
              <a:buFontTx/>
              <a:buChar char="•"/>
            </a:pPr>
            <a:r>
              <a:rPr lang="en-GB" sz="800" dirty="0" err="1" smtClean="0">
                <a:cs typeface="Arial" pitchFamily="34" charset="0"/>
              </a:rPr>
              <a:t>Perfil</a:t>
            </a:r>
            <a:r>
              <a:rPr lang="en-GB" sz="800" dirty="0" smtClean="0">
                <a:cs typeface="Arial" pitchFamily="34" charset="0"/>
              </a:rPr>
              <a:t> de la </a:t>
            </a:r>
            <a:r>
              <a:rPr lang="en-GB" sz="800" dirty="0" err="1" smtClean="0">
                <a:cs typeface="Arial" pitchFamily="34" charset="0"/>
              </a:rPr>
              <a:t>organización</a:t>
            </a:r>
            <a:r>
              <a:rPr lang="en-GB" sz="800" dirty="0" smtClean="0">
                <a:cs typeface="Arial" pitchFamily="34" charset="0"/>
              </a:rPr>
              <a:t> </a:t>
            </a:r>
          </a:p>
          <a:p>
            <a:pPr marL="219075" indent="-219075" eaLnBrk="1" hangingPunct="1">
              <a:lnSpc>
                <a:spcPct val="80000"/>
              </a:lnSpc>
              <a:buFontTx/>
              <a:buChar char="•"/>
            </a:pPr>
            <a:r>
              <a:rPr lang="en-GB" sz="800" dirty="0" err="1" smtClean="0">
                <a:cs typeface="Arial" pitchFamily="34" charset="0"/>
              </a:rPr>
              <a:t>Parámetros</a:t>
            </a:r>
            <a:r>
              <a:rPr lang="en-GB" sz="800" dirty="0" smtClean="0">
                <a:cs typeface="Arial" pitchFamily="34" charset="0"/>
              </a:rPr>
              <a:t> de la </a:t>
            </a:r>
            <a:r>
              <a:rPr lang="en-GB" sz="800" dirty="0" err="1" smtClean="0">
                <a:cs typeface="Arial" pitchFamily="34" charset="0"/>
              </a:rPr>
              <a:t>memoria</a:t>
            </a:r>
            <a:endParaRPr lang="en-GB" sz="800" dirty="0" smtClean="0">
              <a:cs typeface="Arial" pitchFamily="34" charset="0"/>
            </a:endParaRPr>
          </a:p>
          <a:p>
            <a:pPr marL="219075" indent="-219075" eaLnBrk="1" hangingPunct="1">
              <a:lnSpc>
                <a:spcPct val="80000"/>
              </a:lnSpc>
              <a:buFontTx/>
              <a:buChar char="•"/>
            </a:pPr>
            <a:r>
              <a:rPr lang="en-GB" sz="800" dirty="0" err="1" smtClean="0">
                <a:cs typeface="Arial" pitchFamily="34" charset="0"/>
              </a:rPr>
              <a:t>Gobierno</a:t>
            </a:r>
            <a:endParaRPr lang="en-GB" sz="800" dirty="0" smtClean="0">
              <a:cs typeface="Arial" pitchFamily="34" charset="0"/>
            </a:endParaRP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pPr>
            <a:endParaRPr lang="en-US" sz="800" dirty="0" smtClean="0">
              <a:cs typeface="Arial" pitchFamily="34" charset="0"/>
            </a:endParaRP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pPr>
            <a:endParaRPr lang="en-GB" sz="800" dirty="0" smtClean="0">
              <a:cs typeface="Arial" pitchFamily="34" charset="0"/>
            </a:endParaRPr>
          </a:p>
          <a:p>
            <a:pPr marL="219075" indent="-219075" eaLnBrk="1" hangingPunct="1">
              <a:lnSpc>
                <a:spcPct val="80000"/>
              </a:lnSpc>
            </a:pPr>
            <a:endParaRPr lang="en-US" sz="800" dirty="0" smtClean="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1588" y="9228138"/>
            <a:ext cx="2971800" cy="485775"/>
          </a:xfrm>
          <a:prstGeom prst="rect">
            <a:avLst/>
          </a:prstGeom>
          <a:noFill/>
          <a:ln w="9525">
            <a:noFill/>
            <a:miter lim="800000"/>
            <a:headEnd/>
            <a:tailEnd/>
          </a:ln>
        </p:spPr>
        <p:txBody>
          <a:bodyPr lIns="88230" tIns="44115" rIns="88230" bIns="44115" anchor="b"/>
          <a:lstStyle/>
          <a:p>
            <a:fld id="{D02F1366-5BCA-438C-85DA-E67BA2018D53}" type="slidenum">
              <a:rPr lang="ar-SA" sz="1200">
                <a:solidFill>
                  <a:schemeClr val="tx1"/>
                </a:solidFill>
              </a:rPr>
              <a:pPr/>
              <a:t>16</a:t>
            </a:fld>
            <a:endParaRPr lang="en-US" sz="1200">
              <a:solidFill>
                <a:schemeClr val="tx1"/>
              </a:solidFill>
            </a:endParaRPr>
          </a:p>
        </p:txBody>
      </p:sp>
      <p:sp>
        <p:nvSpPr>
          <p:cNvPr id="76803" name="Rectangle 2"/>
          <p:cNvSpPr>
            <a:spLocks noGrp="1" noRot="1" noChangeAspect="1" noChangeArrowheads="1" noTextEdit="1"/>
          </p:cNvSpPr>
          <p:nvPr>
            <p:ph type="sldImg"/>
          </p:nvPr>
        </p:nvSpPr>
        <p:spPr>
          <a:xfrm>
            <a:off x="1001713" y="730250"/>
            <a:ext cx="4856162" cy="3641725"/>
          </a:xfrm>
          <a:ln/>
        </p:spPr>
      </p:sp>
      <p:sp>
        <p:nvSpPr>
          <p:cNvPr id="76804" name="Rectangle 3"/>
          <p:cNvSpPr>
            <a:spLocks noGrp="1" noChangeArrowheads="1"/>
          </p:cNvSpPr>
          <p:nvPr>
            <p:ph type="body" idx="1"/>
          </p:nvPr>
        </p:nvSpPr>
        <p:spPr>
          <a:xfrm>
            <a:off x="685800" y="4613275"/>
            <a:ext cx="5486400" cy="4371975"/>
          </a:xfrm>
          <a:noFill/>
          <a:ln/>
        </p:spPr>
        <p:txBody>
          <a:bodyPr lIns="88230" tIns="44115" rIns="88230" bIns="44115"/>
          <a:lstStyle/>
          <a:p>
            <a:pPr marL="219075" indent="-219075" eaLnBrk="1" hangingPunct="1">
              <a:lnSpc>
                <a:spcPct val="80000"/>
              </a:lnSpc>
              <a:buFontTx/>
              <a:buAutoNum type="arabicParenR"/>
            </a:pPr>
            <a:r>
              <a:rPr lang="en-GB" sz="800" smtClean="0">
                <a:cs typeface="Arial" pitchFamily="34" charset="0"/>
              </a:rPr>
              <a:t>Mensaje clave:</a:t>
            </a:r>
          </a:p>
          <a:p>
            <a:pPr marL="219075" indent="-219075" eaLnBrk="1" hangingPunct="1">
              <a:lnSpc>
                <a:spcPct val="80000"/>
              </a:lnSpc>
              <a:spcBef>
                <a:spcPct val="50000"/>
              </a:spcBef>
            </a:pPr>
            <a:r>
              <a:rPr lang="en-GB" sz="800" smtClean="0">
                <a:cs typeface="Arial" pitchFamily="34" charset="0"/>
              </a:rPr>
              <a:t>Este </a:t>
            </a:r>
            <a:r>
              <a:rPr lang="en-GB" sz="800" i="1" smtClean="0">
                <a:cs typeface="Arial" pitchFamily="34" charset="0"/>
              </a:rPr>
              <a:t>diagrama de flujo</a:t>
            </a:r>
            <a:r>
              <a:rPr lang="en-GB" sz="800" b="1" smtClean="0">
                <a:cs typeface="Arial" pitchFamily="34" charset="0"/>
              </a:rPr>
              <a:t> </a:t>
            </a:r>
            <a:r>
              <a:rPr lang="en-GB" sz="800" smtClean="0">
                <a:cs typeface="Arial" pitchFamily="34" charset="0"/>
              </a:rPr>
              <a:t>muestra cómo la Guía ayuda a las organizaciones a definir el contenido de la memoria, a asegurar la calidad de dicho contenido, y a informar sobre el perfil, la gestión y los indicadores de desempeño para que la memoria de sostenibilidad esté debidamente enfocada </a:t>
            </a:r>
          </a:p>
          <a:p>
            <a:pPr marL="219075" indent="-219075" eaLnBrk="1" hangingPunct="1">
              <a:lnSpc>
                <a:spcPct val="80000"/>
              </a:lnSpc>
              <a:spcBef>
                <a:spcPct val="50000"/>
              </a:spcBef>
            </a:pPr>
            <a:endParaRPr lang="en-GB" sz="800" smtClean="0">
              <a:cs typeface="Arial" pitchFamily="34" charset="0"/>
            </a:endParaRPr>
          </a:p>
          <a:p>
            <a:pPr marL="219075" indent="-219075" eaLnBrk="1" hangingPunct="1">
              <a:lnSpc>
                <a:spcPct val="80000"/>
              </a:lnSpc>
              <a:spcBef>
                <a:spcPct val="50000"/>
              </a:spcBef>
            </a:pPr>
            <a:r>
              <a:rPr lang="en-GB" sz="800" smtClean="0">
                <a:cs typeface="Arial" pitchFamily="34" charset="0"/>
              </a:rPr>
              <a:t>2) Hechos / ejemplos. (Haga un breve resumen de los siguiente para situar a los asistentes</a:t>
            </a:r>
            <a:r>
              <a:rPr lang="en-GB" sz="800" smtClean="0">
                <a:cs typeface="Arial" pitchFamily="34" charset="0"/>
                <a:sym typeface="Wingdings" pitchFamily="2" charset="2"/>
              </a:rPr>
              <a:t>)</a:t>
            </a:r>
          </a:p>
          <a:p>
            <a:pPr marL="219075" indent="-219075" eaLnBrk="1" hangingPunct="1">
              <a:lnSpc>
                <a:spcPct val="80000"/>
              </a:lnSpc>
              <a:buFontTx/>
              <a:buChar char="•"/>
            </a:pPr>
            <a:r>
              <a:rPr lang="en-GB" sz="800" smtClean="0">
                <a:cs typeface="Arial" pitchFamily="34" charset="0"/>
                <a:sym typeface="Wingdings" pitchFamily="2" charset="2"/>
              </a:rPr>
              <a:t>Los Principios y las Orientaciones Guía son el punto de partida.</a:t>
            </a:r>
          </a:p>
          <a:p>
            <a:pPr marL="219075" indent="-219075" eaLnBrk="1" hangingPunct="1">
              <a:lnSpc>
                <a:spcPct val="80000"/>
              </a:lnSpc>
              <a:buFontTx/>
              <a:buChar char="•"/>
            </a:pPr>
            <a:r>
              <a:rPr lang="en-GB" sz="800" smtClean="0">
                <a:cs typeface="Arial" pitchFamily="34" charset="0"/>
              </a:rPr>
              <a:t>Filtran cualquier contenido posterior.</a:t>
            </a:r>
          </a:p>
          <a:p>
            <a:pPr marL="219075" indent="-219075" eaLnBrk="1" hangingPunct="1">
              <a:lnSpc>
                <a:spcPct val="80000"/>
              </a:lnSpc>
              <a:buFontTx/>
              <a:buChar char="•"/>
            </a:pPr>
            <a:r>
              <a:rPr lang="en-GB" sz="800" smtClean="0">
                <a:cs typeface="Arial" pitchFamily="34" charset="0"/>
              </a:rPr>
              <a:t>Los Principios y las Orientaciones son más fuertes que la G2</a:t>
            </a:r>
          </a:p>
          <a:p>
            <a:pPr marL="219075" indent="-219075" eaLnBrk="1" hangingPunct="1">
              <a:lnSpc>
                <a:spcPct val="80000"/>
              </a:lnSpc>
              <a:buFontTx/>
              <a:buChar char="•"/>
            </a:pPr>
            <a:r>
              <a:rPr lang="en-GB" sz="800" smtClean="0">
                <a:cs typeface="Arial" pitchFamily="34" charset="0"/>
              </a:rPr>
              <a:t>Los Principios y las Orientaciones son una respuesta al mensaje de que se necesitaba más orientación para elaborar memorias de sostenibilidad mejor enfocadas. </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buFontTx/>
              <a:buChar char="•"/>
            </a:pPr>
            <a:r>
              <a:rPr lang="en-GB" sz="800" smtClean="0">
                <a:cs typeface="Arial" pitchFamily="34" charset="0"/>
              </a:rPr>
              <a:t>Los contenidos básicos no son simplemente los indicadores. </a:t>
            </a:r>
          </a:p>
          <a:p>
            <a:pPr marL="219075" indent="-219075" eaLnBrk="1" hangingPunct="1">
              <a:lnSpc>
                <a:spcPct val="80000"/>
              </a:lnSpc>
              <a:buFontTx/>
              <a:buChar char="•"/>
            </a:pPr>
            <a:r>
              <a:rPr lang="en-GB" sz="800" smtClean="0">
                <a:cs typeface="Arial" pitchFamily="34" charset="0"/>
              </a:rPr>
              <a:t>Hablaré más adelante de los indicadores básicos, pero ahora están más claros y son más fáciles de aplicar para los usuarios.</a:t>
            </a:r>
            <a:endParaRPr lang="en-US" sz="800" smtClean="0">
              <a:cs typeface="Arial" pitchFamily="34" charset="0"/>
            </a:endParaRPr>
          </a:p>
          <a:p>
            <a:pPr marL="219075" indent="-219075" eaLnBrk="1" hangingPunct="1">
              <a:lnSpc>
                <a:spcPct val="80000"/>
              </a:lnSpc>
            </a:pPr>
            <a:endParaRPr lang="en-US" sz="800" smtClean="0">
              <a:cs typeface="Arial" pitchFamily="34" charset="0"/>
            </a:endParaRPr>
          </a:p>
          <a:p>
            <a:pPr marL="219075" indent="-219075" eaLnBrk="1" hangingPunct="1">
              <a:lnSpc>
                <a:spcPct val="80000"/>
              </a:lnSpc>
              <a:buFontTx/>
              <a:buAutoNum type="arabicParenR"/>
            </a:pPr>
            <a:r>
              <a:rPr lang="en-GB" sz="800" smtClean="0">
                <a:cs typeface="Arial" pitchFamily="34" charset="0"/>
              </a:rPr>
              <a:t>Mensaje clave: (Esta dispositiva es como un poste indicador. Haga una pausa y recapitule: “Hemos recorrido la primera parte de la Guía: Los Principios y las Orientaciones. Ahora pasaremos a la sección de los Contenidos básicos”).</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r>
              <a:rPr lang="en-GB" sz="800" smtClean="0">
                <a:cs typeface="Arial" pitchFamily="34" charset="0"/>
              </a:rPr>
              <a:t>Recap: los principios y las orientaciones son el filtro que ayuda a que nos centremos en las cuestiones materiales; a que informemos más allá de diversos límites; y a otras cosas.</a:t>
            </a:r>
          </a:p>
          <a:p>
            <a:pPr marL="219075" indent="-219075" eaLnBrk="1" hangingPunct="1">
              <a:lnSpc>
                <a:spcPct val="80000"/>
              </a:lnSpc>
            </a:pPr>
            <a:r>
              <a:rPr lang="en-GB" sz="800" smtClean="0">
                <a:cs typeface="Arial" pitchFamily="34" charset="0"/>
              </a:rPr>
              <a:t>Ahora estamos en los Contenidos Básicos. Existen 3 áreas redefinidas en la G3 en las que nos centraremos:</a:t>
            </a:r>
          </a:p>
          <a:p>
            <a:pPr marL="219075" indent="-219075" eaLnBrk="1" hangingPunct="1">
              <a:lnSpc>
                <a:spcPct val="80000"/>
              </a:lnSpc>
              <a:buFontTx/>
              <a:buChar char="•"/>
            </a:pPr>
            <a:r>
              <a:rPr lang="en-GB" sz="800" smtClean="0">
                <a:cs typeface="Arial" pitchFamily="34" charset="0"/>
              </a:rPr>
              <a:t>Perfil</a:t>
            </a:r>
          </a:p>
          <a:p>
            <a:pPr marL="219075" indent="-219075" eaLnBrk="1" hangingPunct="1">
              <a:lnSpc>
                <a:spcPct val="80000"/>
              </a:lnSpc>
              <a:buFontTx/>
              <a:buChar char="•"/>
            </a:pPr>
            <a:r>
              <a:rPr lang="en-GB" sz="800" smtClean="0">
                <a:cs typeface="Arial" pitchFamily="34" charset="0"/>
              </a:rPr>
              <a:t>Contenidos sobre el Enfoque de gestión</a:t>
            </a:r>
          </a:p>
          <a:p>
            <a:pPr marL="219075" indent="-219075" eaLnBrk="1" hangingPunct="1">
              <a:lnSpc>
                <a:spcPct val="80000"/>
              </a:lnSpc>
              <a:buFontTx/>
              <a:buChar char="•"/>
            </a:pPr>
            <a:r>
              <a:rPr lang="en-GB" sz="800" smtClean="0">
                <a:cs typeface="Arial" pitchFamily="34" charset="0"/>
              </a:rPr>
              <a:t>Indicadores de desempeño y los protocolos correspondientes.</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r>
              <a:rPr lang="en-GB" sz="800" smtClean="0">
                <a:cs typeface="Arial" pitchFamily="34" charset="0"/>
              </a:rPr>
              <a:t>2) Hechos.</a:t>
            </a:r>
          </a:p>
          <a:p>
            <a:pPr marL="219075" indent="-219075" eaLnBrk="1" hangingPunct="1">
              <a:lnSpc>
                <a:spcPct val="80000"/>
              </a:lnSpc>
            </a:pPr>
            <a:r>
              <a:rPr lang="en-GB" sz="800" smtClean="0">
                <a:cs typeface="Arial" pitchFamily="34" charset="0"/>
              </a:rPr>
              <a:t>El primero de los contenidos básicos es el  PERFIL, que abarca los siguientes elementos:</a:t>
            </a:r>
          </a:p>
          <a:p>
            <a:pPr marL="219075" indent="-219075" eaLnBrk="1" hangingPunct="1">
              <a:lnSpc>
                <a:spcPct val="80000"/>
              </a:lnSpc>
              <a:buFontTx/>
              <a:buChar char="•"/>
            </a:pPr>
            <a:r>
              <a:rPr lang="en-GB" sz="800" smtClean="0">
                <a:cs typeface="Arial" pitchFamily="34" charset="0"/>
              </a:rPr>
              <a:t>Estrategia y análisis (esta es la parte que los inversores agradecen especialmente)</a:t>
            </a:r>
          </a:p>
          <a:p>
            <a:pPr marL="219075" indent="-219075" eaLnBrk="1" hangingPunct="1">
              <a:lnSpc>
                <a:spcPct val="80000"/>
              </a:lnSpc>
              <a:buFontTx/>
              <a:buChar char="•"/>
            </a:pPr>
            <a:r>
              <a:rPr lang="en-GB" sz="800" smtClean="0">
                <a:cs typeface="Arial" pitchFamily="34" charset="0"/>
              </a:rPr>
              <a:t>Perfil de la organización </a:t>
            </a:r>
          </a:p>
          <a:p>
            <a:pPr marL="219075" indent="-219075" eaLnBrk="1" hangingPunct="1">
              <a:lnSpc>
                <a:spcPct val="80000"/>
              </a:lnSpc>
              <a:buFontTx/>
              <a:buChar char="•"/>
            </a:pPr>
            <a:r>
              <a:rPr lang="en-GB" sz="800" smtClean="0">
                <a:cs typeface="Arial" pitchFamily="34" charset="0"/>
              </a:rPr>
              <a:t>Parámetros de la memoria</a:t>
            </a:r>
          </a:p>
          <a:p>
            <a:pPr marL="219075" indent="-219075" eaLnBrk="1" hangingPunct="1">
              <a:lnSpc>
                <a:spcPct val="80000"/>
              </a:lnSpc>
              <a:buFontTx/>
              <a:buChar char="•"/>
            </a:pPr>
            <a:r>
              <a:rPr lang="en-GB" sz="800" smtClean="0">
                <a:cs typeface="Arial" pitchFamily="34" charset="0"/>
              </a:rPr>
              <a:t>Gobierno</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US" sz="800" smtClean="0">
              <a:cs typeface="Arial" pitchFamily="34" charset="0"/>
            </a:endParaRP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US" sz="800" smtClean="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1588" y="9228138"/>
            <a:ext cx="2971800" cy="485775"/>
          </a:xfrm>
          <a:prstGeom prst="rect">
            <a:avLst/>
          </a:prstGeom>
          <a:noFill/>
          <a:ln w="9525">
            <a:noFill/>
            <a:miter lim="800000"/>
            <a:headEnd/>
            <a:tailEnd/>
          </a:ln>
        </p:spPr>
        <p:txBody>
          <a:bodyPr lIns="88230" tIns="44115" rIns="88230" bIns="44115" anchor="b"/>
          <a:lstStyle/>
          <a:p>
            <a:fld id="{BE713AA8-C8ED-492C-B7BA-835CA282CEEA}" type="slidenum">
              <a:rPr lang="ar-SA" sz="1200">
                <a:solidFill>
                  <a:schemeClr val="tx1"/>
                </a:solidFill>
              </a:rPr>
              <a:pPr/>
              <a:t>17</a:t>
            </a:fld>
            <a:endParaRPr lang="en-US" sz="1200">
              <a:solidFill>
                <a:schemeClr val="tx1"/>
              </a:solidFill>
            </a:endParaRPr>
          </a:p>
        </p:txBody>
      </p:sp>
      <p:sp>
        <p:nvSpPr>
          <p:cNvPr id="77827" name="Rectangle 2"/>
          <p:cNvSpPr>
            <a:spLocks noGrp="1" noRot="1" noChangeAspect="1" noChangeArrowheads="1" noTextEdit="1"/>
          </p:cNvSpPr>
          <p:nvPr>
            <p:ph type="sldImg"/>
          </p:nvPr>
        </p:nvSpPr>
        <p:spPr>
          <a:xfrm>
            <a:off x="1001713" y="730250"/>
            <a:ext cx="4856162" cy="3641725"/>
          </a:xfrm>
          <a:ln/>
        </p:spPr>
      </p:sp>
      <p:sp>
        <p:nvSpPr>
          <p:cNvPr id="77828" name="Rectangle 3"/>
          <p:cNvSpPr>
            <a:spLocks noGrp="1" noChangeArrowheads="1"/>
          </p:cNvSpPr>
          <p:nvPr>
            <p:ph type="body" idx="1"/>
          </p:nvPr>
        </p:nvSpPr>
        <p:spPr>
          <a:xfrm>
            <a:off x="685800" y="4613275"/>
            <a:ext cx="5486400" cy="4371975"/>
          </a:xfrm>
          <a:noFill/>
          <a:ln/>
        </p:spPr>
        <p:txBody>
          <a:bodyPr lIns="88230" tIns="44115" rIns="88230" bIns="44115"/>
          <a:lstStyle/>
          <a:p>
            <a:pPr marL="219075" indent="-219075" eaLnBrk="1" hangingPunct="1">
              <a:lnSpc>
                <a:spcPct val="80000"/>
              </a:lnSpc>
              <a:buFontTx/>
              <a:buAutoNum type="arabicParenR"/>
            </a:pPr>
            <a:r>
              <a:rPr lang="en-GB" sz="800" smtClean="0">
                <a:cs typeface="Arial" pitchFamily="34" charset="0"/>
              </a:rPr>
              <a:t>Mensaje clave:</a:t>
            </a:r>
          </a:p>
          <a:p>
            <a:pPr marL="219075" indent="-219075" eaLnBrk="1" hangingPunct="1">
              <a:lnSpc>
                <a:spcPct val="80000"/>
              </a:lnSpc>
              <a:spcBef>
                <a:spcPct val="50000"/>
              </a:spcBef>
            </a:pPr>
            <a:r>
              <a:rPr lang="en-GB" sz="800" smtClean="0">
                <a:cs typeface="Arial" pitchFamily="34" charset="0"/>
              </a:rPr>
              <a:t>Este </a:t>
            </a:r>
            <a:r>
              <a:rPr lang="en-GB" sz="800" i="1" smtClean="0">
                <a:cs typeface="Arial" pitchFamily="34" charset="0"/>
              </a:rPr>
              <a:t>diagrama de flujo</a:t>
            </a:r>
            <a:r>
              <a:rPr lang="en-GB" sz="800" b="1" smtClean="0">
                <a:cs typeface="Arial" pitchFamily="34" charset="0"/>
              </a:rPr>
              <a:t> </a:t>
            </a:r>
            <a:r>
              <a:rPr lang="en-GB" sz="800" smtClean="0">
                <a:cs typeface="Arial" pitchFamily="34" charset="0"/>
              </a:rPr>
              <a:t>muestra cómo la Guía ayuda a las organizaciones a definir el contenido de la memoria, a asegurar la calidad de dicho contenido, y a informar sobre el perfil, la gestión y los indicadores de desempeño para que la memoria de sostenibilidad esté debidamente enfocada </a:t>
            </a:r>
          </a:p>
          <a:p>
            <a:pPr marL="219075" indent="-219075" eaLnBrk="1" hangingPunct="1">
              <a:lnSpc>
                <a:spcPct val="80000"/>
              </a:lnSpc>
              <a:spcBef>
                <a:spcPct val="50000"/>
              </a:spcBef>
            </a:pPr>
            <a:endParaRPr lang="en-GB" sz="800" smtClean="0">
              <a:cs typeface="Arial" pitchFamily="34" charset="0"/>
            </a:endParaRPr>
          </a:p>
          <a:p>
            <a:pPr marL="219075" indent="-219075" eaLnBrk="1" hangingPunct="1">
              <a:lnSpc>
                <a:spcPct val="80000"/>
              </a:lnSpc>
              <a:spcBef>
                <a:spcPct val="50000"/>
              </a:spcBef>
            </a:pPr>
            <a:r>
              <a:rPr lang="en-GB" sz="800" smtClean="0">
                <a:cs typeface="Arial" pitchFamily="34" charset="0"/>
              </a:rPr>
              <a:t>2) Hechos / ejemplos. (Haga un breve resumen de los siguiente para situar a los asistentes</a:t>
            </a:r>
            <a:r>
              <a:rPr lang="en-GB" sz="800" smtClean="0">
                <a:cs typeface="Arial" pitchFamily="34" charset="0"/>
                <a:sym typeface="Wingdings" pitchFamily="2" charset="2"/>
              </a:rPr>
              <a:t>)</a:t>
            </a:r>
          </a:p>
          <a:p>
            <a:pPr marL="219075" indent="-219075" eaLnBrk="1" hangingPunct="1">
              <a:lnSpc>
                <a:spcPct val="80000"/>
              </a:lnSpc>
              <a:buFontTx/>
              <a:buChar char="•"/>
            </a:pPr>
            <a:r>
              <a:rPr lang="en-GB" sz="800" smtClean="0">
                <a:cs typeface="Arial" pitchFamily="34" charset="0"/>
                <a:sym typeface="Wingdings" pitchFamily="2" charset="2"/>
              </a:rPr>
              <a:t>Los Principios y las Orientaciones Guía son el punto de partida.</a:t>
            </a:r>
          </a:p>
          <a:p>
            <a:pPr marL="219075" indent="-219075" eaLnBrk="1" hangingPunct="1">
              <a:lnSpc>
                <a:spcPct val="80000"/>
              </a:lnSpc>
              <a:buFontTx/>
              <a:buChar char="•"/>
            </a:pPr>
            <a:r>
              <a:rPr lang="en-GB" sz="800" smtClean="0">
                <a:cs typeface="Arial" pitchFamily="34" charset="0"/>
              </a:rPr>
              <a:t>Filtran cualquier contenido posterior.</a:t>
            </a:r>
          </a:p>
          <a:p>
            <a:pPr marL="219075" indent="-219075" eaLnBrk="1" hangingPunct="1">
              <a:lnSpc>
                <a:spcPct val="80000"/>
              </a:lnSpc>
              <a:buFontTx/>
              <a:buChar char="•"/>
            </a:pPr>
            <a:r>
              <a:rPr lang="en-GB" sz="800" smtClean="0">
                <a:cs typeface="Arial" pitchFamily="34" charset="0"/>
              </a:rPr>
              <a:t>Los Principios y las Orientaciones son más fuertes que la G2</a:t>
            </a:r>
          </a:p>
          <a:p>
            <a:pPr marL="219075" indent="-219075" eaLnBrk="1" hangingPunct="1">
              <a:lnSpc>
                <a:spcPct val="80000"/>
              </a:lnSpc>
              <a:buFontTx/>
              <a:buChar char="•"/>
            </a:pPr>
            <a:r>
              <a:rPr lang="en-GB" sz="800" smtClean="0">
                <a:cs typeface="Arial" pitchFamily="34" charset="0"/>
              </a:rPr>
              <a:t>Los Principios y las Orientaciones son una respuesta al mensaje de que se necesitaba más orientación para elaborar memorias de sostenibilidad mejor enfocadas. </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buFontTx/>
              <a:buChar char="•"/>
            </a:pPr>
            <a:r>
              <a:rPr lang="en-GB" sz="800" smtClean="0">
                <a:cs typeface="Arial" pitchFamily="34" charset="0"/>
              </a:rPr>
              <a:t>Los contenidos básicos no son simplemente los indicadores. </a:t>
            </a:r>
          </a:p>
          <a:p>
            <a:pPr marL="219075" indent="-219075" eaLnBrk="1" hangingPunct="1">
              <a:lnSpc>
                <a:spcPct val="80000"/>
              </a:lnSpc>
              <a:buFontTx/>
              <a:buChar char="•"/>
            </a:pPr>
            <a:r>
              <a:rPr lang="en-GB" sz="800" smtClean="0">
                <a:cs typeface="Arial" pitchFamily="34" charset="0"/>
              </a:rPr>
              <a:t>Hablaré más adelante de los indicadores básicos, pero ahora están más claros y son más fáciles de aplicar para los usuarios.</a:t>
            </a:r>
            <a:endParaRPr lang="en-US" sz="800" smtClean="0">
              <a:cs typeface="Arial" pitchFamily="34" charset="0"/>
            </a:endParaRPr>
          </a:p>
          <a:p>
            <a:pPr marL="219075" indent="-219075" eaLnBrk="1" hangingPunct="1">
              <a:lnSpc>
                <a:spcPct val="80000"/>
              </a:lnSpc>
            </a:pPr>
            <a:endParaRPr lang="en-US" sz="800" smtClean="0">
              <a:cs typeface="Arial" pitchFamily="34" charset="0"/>
            </a:endParaRPr>
          </a:p>
          <a:p>
            <a:pPr marL="219075" indent="-219075" eaLnBrk="1" hangingPunct="1">
              <a:lnSpc>
                <a:spcPct val="80000"/>
              </a:lnSpc>
              <a:buFontTx/>
              <a:buAutoNum type="arabicParenR"/>
            </a:pPr>
            <a:r>
              <a:rPr lang="en-GB" sz="800" smtClean="0">
                <a:cs typeface="Arial" pitchFamily="34" charset="0"/>
              </a:rPr>
              <a:t>Mensaje clave: (Esta dispositiva es como un poste indicador. Haga una pausa y recapitule: “Hemos recorrido la primera parte de la Guía: Los Principios y las Orientaciones. Ahora pasaremos a la sección de los Contenidos básicos”).</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r>
              <a:rPr lang="en-GB" sz="800" smtClean="0">
                <a:cs typeface="Arial" pitchFamily="34" charset="0"/>
              </a:rPr>
              <a:t>Recap: los principios y las orientaciones son el filtro que ayuda a que nos centremos en las cuestiones materiales; a que informemos más allá de diversos límites; y a otras cosas.</a:t>
            </a:r>
          </a:p>
          <a:p>
            <a:pPr marL="219075" indent="-219075" eaLnBrk="1" hangingPunct="1">
              <a:lnSpc>
                <a:spcPct val="80000"/>
              </a:lnSpc>
            </a:pPr>
            <a:r>
              <a:rPr lang="en-GB" sz="800" smtClean="0">
                <a:cs typeface="Arial" pitchFamily="34" charset="0"/>
              </a:rPr>
              <a:t>Ahora estamos en los Contenidos Básicos. Existen 3 áreas redefinidas en la G3 en las que nos centraremos:</a:t>
            </a:r>
          </a:p>
          <a:p>
            <a:pPr marL="219075" indent="-219075" eaLnBrk="1" hangingPunct="1">
              <a:lnSpc>
                <a:spcPct val="80000"/>
              </a:lnSpc>
              <a:buFontTx/>
              <a:buChar char="•"/>
            </a:pPr>
            <a:r>
              <a:rPr lang="en-GB" sz="800" smtClean="0">
                <a:cs typeface="Arial" pitchFamily="34" charset="0"/>
              </a:rPr>
              <a:t>Perfil</a:t>
            </a:r>
          </a:p>
          <a:p>
            <a:pPr marL="219075" indent="-219075" eaLnBrk="1" hangingPunct="1">
              <a:lnSpc>
                <a:spcPct val="80000"/>
              </a:lnSpc>
              <a:buFontTx/>
              <a:buChar char="•"/>
            </a:pPr>
            <a:r>
              <a:rPr lang="en-GB" sz="800" smtClean="0">
                <a:cs typeface="Arial" pitchFamily="34" charset="0"/>
              </a:rPr>
              <a:t>Contenidos sobre el Enfoque de gestión</a:t>
            </a:r>
          </a:p>
          <a:p>
            <a:pPr marL="219075" indent="-219075" eaLnBrk="1" hangingPunct="1">
              <a:lnSpc>
                <a:spcPct val="80000"/>
              </a:lnSpc>
              <a:buFontTx/>
              <a:buChar char="•"/>
            </a:pPr>
            <a:r>
              <a:rPr lang="en-GB" sz="800" smtClean="0">
                <a:cs typeface="Arial" pitchFamily="34" charset="0"/>
              </a:rPr>
              <a:t>Indicadores de desempeño y los protocolos correspondientes.</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r>
              <a:rPr lang="en-GB" sz="800" smtClean="0">
                <a:cs typeface="Arial" pitchFamily="34" charset="0"/>
              </a:rPr>
              <a:t>2) Hechos.</a:t>
            </a:r>
          </a:p>
          <a:p>
            <a:pPr marL="219075" indent="-219075" eaLnBrk="1" hangingPunct="1">
              <a:lnSpc>
                <a:spcPct val="80000"/>
              </a:lnSpc>
            </a:pPr>
            <a:r>
              <a:rPr lang="en-GB" sz="800" smtClean="0">
                <a:cs typeface="Arial" pitchFamily="34" charset="0"/>
              </a:rPr>
              <a:t>El primero de los contenidos básicos es el  PERFIL, que abarca los siguientes elementos:</a:t>
            </a:r>
          </a:p>
          <a:p>
            <a:pPr marL="219075" indent="-219075" eaLnBrk="1" hangingPunct="1">
              <a:lnSpc>
                <a:spcPct val="80000"/>
              </a:lnSpc>
              <a:buFontTx/>
              <a:buChar char="•"/>
            </a:pPr>
            <a:r>
              <a:rPr lang="en-GB" sz="800" smtClean="0">
                <a:cs typeface="Arial" pitchFamily="34" charset="0"/>
              </a:rPr>
              <a:t>Estrategia y análisis (esta es la parte que los inversores agradecen especialmente)</a:t>
            </a:r>
          </a:p>
          <a:p>
            <a:pPr marL="219075" indent="-219075" eaLnBrk="1" hangingPunct="1">
              <a:lnSpc>
                <a:spcPct val="80000"/>
              </a:lnSpc>
              <a:buFontTx/>
              <a:buChar char="•"/>
            </a:pPr>
            <a:r>
              <a:rPr lang="en-GB" sz="800" smtClean="0">
                <a:cs typeface="Arial" pitchFamily="34" charset="0"/>
              </a:rPr>
              <a:t>Perfil de la organización </a:t>
            </a:r>
          </a:p>
          <a:p>
            <a:pPr marL="219075" indent="-219075" eaLnBrk="1" hangingPunct="1">
              <a:lnSpc>
                <a:spcPct val="80000"/>
              </a:lnSpc>
              <a:buFontTx/>
              <a:buChar char="•"/>
            </a:pPr>
            <a:r>
              <a:rPr lang="en-GB" sz="800" smtClean="0">
                <a:cs typeface="Arial" pitchFamily="34" charset="0"/>
              </a:rPr>
              <a:t>Parámetros de la memoria</a:t>
            </a:r>
          </a:p>
          <a:p>
            <a:pPr marL="219075" indent="-219075" eaLnBrk="1" hangingPunct="1">
              <a:lnSpc>
                <a:spcPct val="80000"/>
              </a:lnSpc>
              <a:buFontTx/>
              <a:buChar char="•"/>
            </a:pPr>
            <a:r>
              <a:rPr lang="en-GB" sz="800" smtClean="0">
                <a:cs typeface="Arial" pitchFamily="34" charset="0"/>
              </a:rPr>
              <a:t>Gobierno</a:t>
            </a: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US" sz="800" smtClean="0">
              <a:cs typeface="Arial" pitchFamily="34" charset="0"/>
            </a:endParaRP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GB" sz="800" smtClean="0">
              <a:cs typeface="Arial" pitchFamily="34" charset="0"/>
            </a:endParaRPr>
          </a:p>
          <a:p>
            <a:pPr marL="219075" indent="-219075" eaLnBrk="1" hangingPunct="1">
              <a:lnSpc>
                <a:spcPct val="80000"/>
              </a:lnSpc>
            </a:pPr>
            <a:endParaRPr lang="en-US" sz="800" smtClean="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9AD54B29-6DB2-41C3-AF10-BBE4A132240D}" type="slidenum">
              <a:rPr lang="en-US" sz="1200">
                <a:solidFill>
                  <a:schemeClr val="tx1"/>
                </a:solidFill>
              </a:rPr>
              <a:pPr algn="r"/>
              <a:t>18</a:t>
            </a:fld>
            <a:endParaRPr lang="en-US" sz="1200">
              <a:solidFill>
                <a:schemeClr val="tx1"/>
              </a:solidFill>
            </a:endParaRPr>
          </a:p>
        </p:txBody>
      </p:sp>
      <p:sp>
        <p:nvSpPr>
          <p:cNvPr id="78851" name="Rectangle 2"/>
          <p:cNvSpPr>
            <a:spLocks noGrp="1" noRot="1" noChangeAspect="1" noChangeArrowheads="1" noTextEdit="1"/>
          </p:cNvSpPr>
          <p:nvPr>
            <p:ph type="sldImg"/>
          </p:nvPr>
        </p:nvSpPr>
        <p:spPr>
          <a:xfrm>
            <a:off x="1000125" y="730250"/>
            <a:ext cx="4857750" cy="3643313"/>
          </a:xfrm>
          <a:ln/>
        </p:spPr>
      </p:sp>
      <p:sp>
        <p:nvSpPr>
          <p:cNvPr id="78852"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spcBef>
                <a:spcPct val="50000"/>
              </a:spcBef>
            </a:pPr>
            <a:fld id="{AE7B6324-3936-4527-BE80-9A1639197B9E}" type="slidenum">
              <a:rPr lang="en-US" sz="1200"/>
              <a:pPr algn="r">
                <a:spcBef>
                  <a:spcPct val="50000"/>
                </a:spcBef>
              </a:pPr>
              <a:t>19</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smtClean="0">
                <a:cs typeface="Arial" pitchFamily="34" charset="0"/>
              </a:rPr>
              <a:t>El instructor comenta cada uno de los principios y pone ejemplos concretos de los que resulten más complicados para  ayudar a entenderlos.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846CBCB9-976B-4632-8CE9-77B054E988A6}" type="slidenum">
              <a:rPr lang="en-US" sz="1200">
                <a:solidFill>
                  <a:schemeClr val="tx1"/>
                </a:solidFill>
              </a:rPr>
              <a:pPr algn="r"/>
              <a:t>2</a:t>
            </a:fld>
            <a:endParaRPr lang="en-US" sz="1200">
              <a:solidFill>
                <a:schemeClr val="tx1"/>
              </a:solidFill>
            </a:endParaRPr>
          </a:p>
        </p:txBody>
      </p:sp>
      <p:sp>
        <p:nvSpPr>
          <p:cNvPr id="62467" name="Rectangle 2"/>
          <p:cNvSpPr>
            <a:spLocks noGrp="1" noRot="1" noChangeAspect="1" noChangeArrowheads="1" noTextEdit="1"/>
          </p:cNvSpPr>
          <p:nvPr>
            <p:ph type="sldImg"/>
          </p:nvPr>
        </p:nvSpPr>
        <p:spPr>
          <a:xfrm>
            <a:off x="1000125" y="730250"/>
            <a:ext cx="4857750" cy="3643313"/>
          </a:xfrm>
          <a:ln/>
        </p:spPr>
      </p:sp>
      <p:sp>
        <p:nvSpPr>
          <p:cNvPr id="62468"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01713" y="730250"/>
            <a:ext cx="4856162" cy="3641725"/>
          </a:xfrm>
          <a:solidFill>
            <a:srgbClr val="FFFFFF"/>
          </a:solidFill>
          <a:ln/>
        </p:spPr>
      </p:sp>
      <p:sp>
        <p:nvSpPr>
          <p:cNvPr id="80899" name="Rectangle 4"/>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49B5DCE5-F15C-4E94-85F2-515B18A7B3F3}" type="slidenum">
              <a:rPr lang="en-US" sz="1200">
                <a:solidFill>
                  <a:schemeClr val="tx1"/>
                </a:solidFill>
              </a:rPr>
              <a:pPr algn="r"/>
              <a:t>21</a:t>
            </a:fld>
            <a:endParaRPr lang="en-US" sz="120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2C6FB4D5-17C7-467A-8EDD-704AA9C84C22}" type="slidenum">
              <a:rPr lang="en-US" sz="1200">
                <a:solidFill>
                  <a:schemeClr val="tx1"/>
                </a:solidFill>
              </a:rPr>
              <a:pPr algn="r"/>
              <a:t>22</a:t>
            </a:fld>
            <a:endParaRPr lang="en-US" sz="1200">
              <a:solidFill>
                <a:schemeClr val="tx1"/>
              </a:solidFill>
            </a:endParaRPr>
          </a:p>
        </p:txBody>
      </p:sp>
      <p:sp>
        <p:nvSpPr>
          <p:cNvPr id="82947" name="Rectangle 2"/>
          <p:cNvSpPr>
            <a:spLocks noGrp="1" noRot="1" noChangeAspect="1" noChangeArrowheads="1" noTextEdit="1"/>
          </p:cNvSpPr>
          <p:nvPr>
            <p:ph type="sldImg"/>
          </p:nvPr>
        </p:nvSpPr>
        <p:spPr>
          <a:xfrm>
            <a:off x="1001713" y="730250"/>
            <a:ext cx="4856162" cy="3641725"/>
          </a:xfrm>
          <a:ln/>
        </p:spPr>
      </p:sp>
      <p:sp>
        <p:nvSpPr>
          <p:cNvPr id="82948" name="Rectangle 3"/>
          <p:cNvSpPr>
            <a:spLocks noGrp="1" noChangeArrowheads="1"/>
          </p:cNvSpPr>
          <p:nvPr>
            <p:ph type="body" idx="1"/>
          </p:nvPr>
        </p:nvSpPr>
        <p:spPr>
          <a:noFill/>
          <a:ln/>
        </p:spPr>
        <p:txBody>
          <a:bodyPr/>
          <a:lstStyle/>
          <a:p>
            <a:pPr eaLnBrk="1" hangingPunct="1"/>
            <a:r>
              <a:rPr lang="en-GB" smtClean="0">
                <a:cs typeface="Arial" pitchFamily="34" charset="0"/>
              </a:rPr>
              <a:t>El facilitador tiene cinco cartulinas de tamaño A4 con los nombres de las etapas, es decir, una cartulina por etapa. A medida que explica cada etapa, coloca en la pared la cartulina correspondiente. Coloque las cartulinas con suficiente espacio entre ellas para que pueden colocarse las de tamaño A5 debajo de ellas en la siguiente actividad de grupo programada.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308F7FEF-4291-4B7C-90F6-F5F228B8F874}" type="slidenum">
              <a:rPr lang="en-US" sz="1200">
                <a:solidFill>
                  <a:schemeClr val="tx1"/>
                </a:solidFill>
              </a:rPr>
              <a:pPr algn="r"/>
              <a:t>23</a:t>
            </a:fld>
            <a:endParaRPr lang="en-US" sz="1200">
              <a:solidFill>
                <a:schemeClr val="tx1"/>
              </a:solidFill>
            </a:endParaRPr>
          </a:p>
        </p:txBody>
      </p:sp>
      <p:sp>
        <p:nvSpPr>
          <p:cNvPr id="83971" name="Rectangle 2"/>
          <p:cNvSpPr>
            <a:spLocks noGrp="1" noRot="1" noChangeAspect="1" noChangeArrowheads="1" noTextEdit="1"/>
          </p:cNvSpPr>
          <p:nvPr>
            <p:ph type="sldImg"/>
          </p:nvPr>
        </p:nvSpPr>
        <p:spPr>
          <a:xfrm>
            <a:off x="1001713" y="730250"/>
            <a:ext cx="4856162" cy="3641725"/>
          </a:xfrm>
          <a:ln/>
        </p:spPr>
      </p:sp>
      <p:sp>
        <p:nvSpPr>
          <p:cNvPr id="83972" name="Rectangle 3"/>
          <p:cNvSpPr>
            <a:spLocks noGrp="1" noChangeArrowheads="1"/>
          </p:cNvSpPr>
          <p:nvPr>
            <p:ph type="body" idx="1"/>
          </p:nvPr>
        </p:nvSpPr>
        <p:spPr>
          <a:noFill/>
          <a:ln/>
        </p:spPr>
        <p:txBody>
          <a:bodyPr/>
          <a:lstStyle/>
          <a:p>
            <a:pPr eaLnBrk="1" hangingPunct="1"/>
            <a:r>
              <a:rPr lang="en-GB" smtClean="0">
                <a:cs typeface="Arial" pitchFamily="34" charset="0"/>
              </a:rPr>
              <a:t>El facilitador tiene cinco cartulinas de tamaño A4 con los nombres de las etapas, es decir, una cartulina por etapa. A medida que explica cada etapa, coloca en la pared la cartulina correspondiente. Coloque las cartulinas con suficiente espacio entre ellas para que pueden colocarse las de tamaño A5 debajo de ellas en la siguiente actividad de grupo programada.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093D3FA4-CCFE-46CB-A34F-62900CE82832}" type="slidenum">
              <a:rPr lang="en-US" sz="1200">
                <a:solidFill>
                  <a:schemeClr val="tx1"/>
                </a:solidFill>
              </a:rPr>
              <a:pPr algn="r"/>
              <a:t>24</a:t>
            </a:fld>
            <a:endParaRPr lang="en-US" sz="1200">
              <a:solidFill>
                <a:schemeClr val="tx1"/>
              </a:solidFill>
            </a:endParaRPr>
          </a:p>
        </p:txBody>
      </p:sp>
      <p:sp>
        <p:nvSpPr>
          <p:cNvPr id="84995" name="Rectangle 2"/>
          <p:cNvSpPr>
            <a:spLocks noGrp="1" noRot="1" noChangeAspect="1" noChangeArrowheads="1" noTextEdit="1"/>
          </p:cNvSpPr>
          <p:nvPr>
            <p:ph type="sldImg"/>
          </p:nvPr>
        </p:nvSpPr>
        <p:spPr>
          <a:xfrm>
            <a:off x="1001713" y="730250"/>
            <a:ext cx="4857750" cy="3643313"/>
          </a:xfrm>
          <a:ln/>
        </p:spPr>
      </p:sp>
      <p:sp>
        <p:nvSpPr>
          <p:cNvPr id="84996" name="Rectangle 3"/>
          <p:cNvSpPr>
            <a:spLocks noGrp="1" noChangeArrowheads="1"/>
          </p:cNvSpPr>
          <p:nvPr>
            <p:ph type="body" idx="1"/>
          </p:nvPr>
        </p:nvSpPr>
        <p:spPr>
          <a:noFill/>
          <a:ln/>
        </p:spPr>
        <p:txBody>
          <a:bodyPr/>
          <a:lstStyle/>
          <a:p>
            <a:pPr eaLnBrk="1" hangingPunct="1"/>
            <a:r>
              <a:rPr lang="en-GB" smtClean="0">
                <a:cs typeface="Arial" pitchFamily="34" charset="0"/>
              </a:rPr>
              <a:t>El instructor puede utilizar esta diapositiva para explicar y aclarar los puntos que vea que no han quedado claros en las respuestas de los participantes escritas en las tarjetas y en la puesta en común final.</a:t>
            </a:r>
          </a:p>
          <a:p>
            <a:pPr eaLnBrk="1" hangingPunct="1"/>
            <a:endParaRPr lang="en-GB" smtClean="0">
              <a:cs typeface="Arial" pitchFamily="34" charset="0"/>
            </a:endParaRPr>
          </a:p>
          <a:p>
            <a:pPr eaLnBrk="1" hangingPunct="1"/>
            <a:endParaRPr lang="en-GB" smtClean="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001713" y="730250"/>
            <a:ext cx="4856162" cy="3641725"/>
          </a:xfrm>
          <a:solidFill>
            <a:srgbClr val="FFFFFF"/>
          </a:solidFill>
          <a:ln/>
        </p:spPr>
      </p:sp>
      <p:sp>
        <p:nvSpPr>
          <p:cNvPr id="86019" name="Rectangle 4"/>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B3509A41-E5F9-4928-B954-079AD5DEC916}" type="slidenum">
              <a:rPr lang="en-US" smtClean="0">
                <a:cs typeface="Arial" pitchFamily="34" charset="0"/>
              </a:rPr>
              <a:pPr/>
              <a:t>26</a:t>
            </a:fld>
            <a:endParaRPr lang="en-US" smtClean="0">
              <a:cs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nl-NL" smtClean="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46AFFC28-F53C-4873-BB88-002444D44DCF}" type="slidenum">
              <a:rPr lang="en-US" sz="1200">
                <a:solidFill>
                  <a:schemeClr val="tx1"/>
                </a:solidFill>
              </a:rPr>
              <a:pPr algn="r"/>
              <a:t>27</a:t>
            </a:fld>
            <a:endParaRPr lang="en-US" sz="1200">
              <a:solidFill>
                <a:schemeClr val="tx1"/>
              </a:solidFill>
            </a:endParaRPr>
          </a:p>
        </p:txBody>
      </p:sp>
      <p:sp>
        <p:nvSpPr>
          <p:cNvPr id="87043" name="Rectangle 2"/>
          <p:cNvSpPr>
            <a:spLocks noGrp="1" noRot="1" noChangeAspect="1" noChangeArrowheads="1" noTextEdit="1"/>
          </p:cNvSpPr>
          <p:nvPr>
            <p:ph type="sldImg"/>
          </p:nvPr>
        </p:nvSpPr>
        <p:spPr>
          <a:xfrm>
            <a:off x="1000125" y="730250"/>
            <a:ext cx="4857750" cy="3643313"/>
          </a:xfrm>
          <a:ln/>
        </p:spPr>
      </p:sp>
      <p:sp>
        <p:nvSpPr>
          <p:cNvPr id="87044"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B84201A4-43DA-4D19-9819-9A56A51FB29A}" type="slidenum">
              <a:rPr lang="en-US" sz="1200">
                <a:solidFill>
                  <a:schemeClr val="tx1"/>
                </a:solidFill>
              </a:rPr>
              <a:pPr algn="r"/>
              <a:t>28</a:t>
            </a:fld>
            <a:endParaRPr lang="en-US" sz="1200">
              <a:solidFill>
                <a:schemeClr val="tx1"/>
              </a:solidFill>
            </a:endParaRPr>
          </a:p>
        </p:txBody>
      </p:sp>
      <p:sp>
        <p:nvSpPr>
          <p:cNvPr id="88067" name="Rectangle 2"/>
          <p:cNvSpPr>
            <a:spLocks noGrp="1" noRot="1" noChangeAspect="1" noChangeArrowheads="1" noTextEdit="1"/>
          </p:cNvSpPr>
          <p:nvPr>
            <p:ph type="sldImg"/>
          </p:nvPr>
        </p:nvSpPr>
        <p:spPr>
          <a:xfrm>
            <a:off x="1000125" y="730250"/>
            <a:ext cx="4857750" cy="3643313"/>
          </a:xfrm>
          <a:ln/>
        </p:spPr>
      </p:sp>
      <p:sp>
        <p:nvSpPr>
          <p:cNvPr id="88068"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078402ED-E818-4FCC-BB45-A371A7CAC242}" type="slidenum">
              <a:rPr lang="en-US" sz="1200">
                <a:solidFill>
                  <a:schemeClr val="tx1"/>
                </a:solidFill>
              </a:rPr>
              <a:pPr algn="r"/>
              <a:t>29</a:t>
            </a:fld>
            <a:endParaRPr lang="en-US" sz="120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ço Reservado para Imagem de Slide 1"/>
          <p:cNvSpPr>
            <a:spLocks noGrp="1" noRot="1" noChangeAspect="1" noTextEdit="1"/>
          </p:cNvSpPr>
          <p:nvPr>
            <p:ph type="sldImg"/>
          </p:nvPr>
        </p:nvSpPr>
        <p:spPr>
          <a:xfrm>
            <a:off x="1000125" y="728663"/>
            <a:ext cx="4857750" cy="3643312"/>
          </a:xfrm>
          <a:ln w="12700"/>
        </p:spPr>
      </p:sp>
      <p:sp>
        <p:nvSpPr>
          <p:cNvPr id="63491" name="Espaço Reservado para Anotações 2"/>
          <p:cNvSpPr>
            <a:spLocks noGrp="1"/>
          </p:cNvSpPr>
          <p:nvPr>
            <p:ph type="body" idx="1"/>
          </p:nvPr>
        </p:nvSpPr>
        <p:spPr>
          <a:xfrm>
            <a:off x="685800" y="4614863"/>
            <a:ext cx="5486400" cy="4371975"/>
          </a:xfrm>
          <a:noFill/>
          <a:ln/>
        </p:spPr>
        <p:txBody>
          <a:bodyPr/>
          <a:lstStyle/>
          <a:p>
            <a:r>
              <a:rPr lang="pt-BR" smtClean="0">
                <a:cs typeface="Arial" pitchFamily="34" charset="0"/>
              </a:rPr>
              <a:t>Capital natural</a:t>
            </a:r>
          </a:p>
          <a:p>
            <a:r>
              <a:rPr lang="pt-BR" smtClean="0">
                <a:cs typeface="Arial" pitchFamily="34" charset="0"/>
              </a:rPr>
              <a:t> Provê serviços ambientais</a:t>
            </a:r>
          </a:p>
          <a:p>
            <a:r>
              <a:rPr lang="pt-BR" smtClean="0">
                <a:cs typeface="Arial" pitchFamily="34" charset="0"/>
              </a:rPr>
              <a:t> produção de oxigênio, seqüestro de carbono</a:t>
            </a:r>
          </a:p>
          <a:p>
            <a:r>
              <a:rPr lang="pt-BR" smtClean="0">
                <a:cs typeface="Arial" pitchFamily="34" charset="0"/>
              </a:rPr>
              <a:t> formação dos solos</a:t>
            </a:r>
          </a:p>
          <a:p>
            <a:r>
              <a:rPr lang="pt-BR" smtClean="0">
                <a:cs typeface="Arial" pitchFamily="34" charset="0"/>
              </a:rPr>
              <a:t> provisão de água, madeira e fibras</a:t>
            </a:r>
          </a:p>
          <a:p>
            <a:r>
              <a:rPr lang="pt-BR" smtClean="0">
                <a:cs typeface="Arial" pitchFamily="34" charset="0"/>
              </a:rPr>
              <a:t>regulação do clima</a:t>
            </a:r>
          </a:p>
          <a:p>
            <a:r>
              <a:rPr lang="pt-BR" smtClean="0">
                <a:cs typeface="Arial" pitchFamily="34" charset="0"/>
              </a:rPr>
              <a:t> valores estéticos, espirituais e de lazer</a:t>
            </a:r>
          </a:p>
          <a:p>
            <a:r>
              <a:rPr lang="pt-BR" smtClean="0">
                <a:cs typeface="Arial" pitchFamily="34" charset="0"/>
              </a:rPr>
              <a:t>Capital social</a:t>
            </a:r>
          </a:p>
          <a:p>
            <a:r>
              <a:rPr lang="pt-BR" smtClean="0">
                <a:cs typeface="Arial" pitchFamily="34" charset="0"/>
              </a:rPr>
              <a:t> Provê a qualidade das relações entre pessoas e grupos</a:t>
            </a:r>
          </a:p>
          <a:p>
            <a:r>
              <a:rPr lang="pt-BR" smtClean="0">
                <a:cs typeface="Arial" pitchFamily="34" charset="0"/>
              </a:rPr>
              <a:t> </a:t>
            </a:r>
            <a:r>
              <a:rPr lang="pt-BR" b="1" smtClean="0">
                <a:cs typeface="Arial" pitchFamily="34" charset="0"/>
              </a:rPr>
              <a:t>confiança</a:t>
            </a:r>
          </a:p>
          <a:p>
            <a:r>
              <a:rPr lang="pt-BR" smtClean="0">
                <a:cs typeface="Arial" pitchFamily="34" charset="0"/>
              </a:rPr>
              <a:t> princípios e práticas da </a:t>
            </a:r>
            <a:r>
              <a:rPr lang="pt-BR" b="1" smtClean="0">
                <a:cs typeface="Arial" pitchFamily="34" charset="0"/>
              </a:rPr>
              <a:t>boa governança corporativa</a:t>
            </a:r>
            <a:endParaRPr lang="pt-BR" smtClean="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87312253-4250-41B5-B068-FD6015195061}" type="slidenum">
              <a:rPr lang="en-US" smtClean="0">
                <a:cs typeface="Arial" pitchFamily="34" charset="0"/>
              </a:rPr>
              <a:pPr/>
              <a:t>30</a:t>
            </a:fld>
            <a:endParaRPr lang="en-US" smtClean="0">
              <a:cs typeface="Arial" pitchFamily="34" charset="0"/>
            </a:endParaRPr>
          </a:p>
        </p:txBody>
      </p:sp>
      <p:sp>
        <p:nvSpPr>
          <p:cNvPr id="90115"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6C213185-985A-4218-AE58-1A234578B8F3}" type="slidenum">
              <a:rPr lang="en-US" sz="1300"/>
              <a:pPr algn="r" defTabSz="976313">
                <a:spcBef>
                  <a:spcPct val="50000"/>
                </a:spcBef>
              </a:pPr>
              <a:t>30</a:t>
            </a:fld>
            <a:endParaRPr lang="en-US" sz="1300"/>
          </a:p>
        </p:txBody>
      </p:sp>
      <p:sp>
        <p:nvSpPr>
          <p:cNvPr id="90116"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C70CD148-916F-423F-9AC5-147AA9F416AD}" type="slidenum">
              <a:rPr lang="en-US" sz="1300"/>
              <a:pPr algn="r" defTabSz="976313">
                <a:spcBef>
                  <a:spcPct val="50000"/>
                </a:spcBef>
              </a:pPr>
              <a:t>30</a:t>
            </a:fld>
            <a:endParaRPr lang="en-US" sz="1300"/>
          </a:p>
        </p:txBody>
      </p:sp>
      <p:sp>
        <p:nvSpPr>
          <p:cNvPr id="90117" name="Rectangle 2"/>
          <p:cNvSpPr>
            <a:spLocks noGrp="1" noRot="1" noChangeAspect="1" noChangeArrowheads="1" noTextEdit="1"/>
          </p:cNvSpPr>
          <p:nvPr>
            <p:ph type="sldImg"/>
          </p:nvPr>
        </p:nvSpPr>
        <p:spPr>
          <a:ln/>
        </p:spPr>
      </p:sp>
      <p:sp>
        <p:nvSpPr>
          <p:cNvPr id="90118" name="Rectangle 3"/>
          <p:cNvSpPr>
            <a:spLocks noGrp="1" noChangeArrowheads="1"/>
          </p:cNvSpPr>
          <p:nvPr>
            <p:ph type="body" idx="1"/>
          </p:nvPr>
        </p:nvSpPr>
        <p:spPr>
          <a:noFill/>
          <a:ln/>
        </p:spPr>
        <p:txBody>
          <a:bodyPr/>
          <a:lstStyle/>
          <a:p>
            <a:pPr eaLnBrk="1" hangingPunct="1"/>
            <a:r>
              <a:rPr lang="en-US" smtClean="0">
                <a:cs typeface="Arial" pitchFamily="34" charset="0"/>
              </a:rPr>
              <a:t>Pregunta 16</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B3509A41-E5F9-4928-B954-079AD5DEC916}" type="slidenum">
              <a:rPr lang="en-US" smtClean="0">
                <a:cs typeface="Arial" pitchFamily="34" charset="0"/>
              </a:rPr>
              <a:pPr/>
              <a:t>31</a:t>
            </a:fld>
            <a:endParaRPr lang="en-US" smtClean="0">
              <a:cs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nl-NL" smtClean="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bwMode="auto">
          <a:xfrm>
            <a:off x="1022350" y="749300"/>
            <a:ext cx="4797425" cy="3598863"/>
          </a:xfrm>
          <a:prstGeom prst="rect">
            <a:avLst/>
          </a:prstGeom>
          <a:noFill/>
          <a:ln>
            <a:solidFill>
              <a:srgbClr val="000000"/>
            </a:solidFill>
            <a:miter lim="800000"/>
            <a:headEnd/>
            <a:tailEnd/>
          </a:ln>
        </p:spPr>
      </p:sp>
      <p:sp>
        <p:nvSpPr>
          <p:cNvPr id="44035" name="Rectangle 3"/>
          <p:cNvSpPr>
            <a:spLocks noGrp="1" noChangeArrowheads="1"/>
          </p:cNvSpPr>
          <p:nvPr>
            <p:ph type="body" idx="1"/>
          </p:nvPr>
        </p:nvSpPr>
        <p:spPr bwMode="auto">
          <a:xfrm>
            <a:off x="923040" y="4648417"/>
            <a:ext cx="4996114" cy="4348272"/>
          </a:xfrm>
          <a:prstGeom prst="rect">
            <a:avLst/>
          </a:prstGeom>
          <a:noFill/>
          <a:ln>
            <a:miter lim="800000"/>
            <a:headEnd/>
            <a:tailEnd/>
          </a:ln>
        </p:spPr>
        <p:txBody>
          <a:bodyPr lIns="90884" tIns="45442" rIns="90884" bIns="45442"/>
          <a:lstStyle/>
          <a:p>
            <a:endParaRPr lang="pt-B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3BB3A618-E154-45BF-93E6-5E20B9FCB301}" type="slidenum">
              <a:rPr lang="en-US" smtClean="0">
                <a:cs typeface="Arial" pitchFamily="34" charset="0"/>
              </a:rPr>
              <a:pPr/>
              <a:t>33</a:t>
            </a:fld>
            <a:endParaRPr lang="en-US" smtClean="0">
              <a:cs typeface="Arial" pitchFamily="34" charset="0"/>
            </a:endParaRPr>
          </a:p>
        </p:txBody>
      </p:sp>
      <p:sp>
        <p:nvSpPr>
          <p:cNvPr id="91139"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0DE0EE03-AB3A-42E0-AEC4-38950F0F40FE}" type="slidenum">
              <a:rPr lang="en-US" sz="1300"/>
              <a:pPr algn="r" defTabSz="976313">
                <a:spcBef>
                  <a:spcPct val="50000"/>
                </a:spcBef>
              </a:pPr>
              <a:t>33</a:t>
            </a:fld>
            <a:endParaRPr lang="en-US" sz="1300"/>
          </a:p>
        </p:txBody>
      </p:sp>
      <p:sp>
        <p:nvSpPr>
          <p:cNvPr id="91140"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0915F236-BDCB-4E1B-9AB9-DFF126EF7B9A}" type="slidenum">
              <a:rPr lang="en-US" sz="1300"/>
              <a:pPr algn="r" defTabSz="976313">
                <a:spcBef>
                  <a:spcPct val="50000"/>
                </a:spcBef>
              </a:pPr>
              <a:t>33</a:t>
            </a:fld>
            <a:endParaRPr lang="en-US" sz="1300"/>
          </a:p>
        </p:txBody>
      </p:sp>
      <p:sp>
        <p:nvSpPr>
          <p:cNvPr id="91141" name="Rectangle 2"/>
          <p:cNvSpPr>
            <a:spLocks noGrp="1" noRot="1" noChangeAspect="1" noChangeArrowheads="1" noTextEdit="1"/>
          </p:cNvSpPr>
          <p:nvPr>
            <p:ph type="sldImg"/>
          </p:nvPr>
        </p:nvSpPr>
        <p:spPr>
          <a:ln/>
        </p:spPr>
      </p:sp>
      <p:sp>
        <p:nvSpPr>
          <p:cNvPr id="91142" name="Rectangle 3"/>
          <p:cNvSpPr>
            <a:spLocks noGrp="1" noChangeArrowheads="1"/>
          </p:cNvSpPr>
          <p:nvPr>
            <p:ph type="body" idx="1"/>
          </p:nvPr>
        </p:nvSpPr>
        <p:spPr>
          <a:noFill/>
          <a:ln/>
        </p:spPr>
        <p:txBody>
          <a:bodyPr/>
          <a:lstStyle/>
          <a:p>
            <a:pPr eaLnBrk="1" hangingPunct="1"/>
            <a:r>
              <a:rPr lang="en-US" smtClean="0">
                <a:cs typeface="Arial" pitchFamily="34" charset="0"/>
              </a:rPr>
              <a:t>Pregunta 14</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888348EA-B1A4-4A4A-A352-07D95A266709}" type="slidenum">
              <a:rPr lang="en-US" smtClean="0">
                <a:cs typeface="Arial" pitchFamily="34" charset="0"/>
              </a:rPr>
              <a:pPr/>
              <a:t>34</a:t>
            </a:fld>
            <a:endParaRPr lang="en-US" smtClean="0">
              <a:cs typeface="Arial" pitchFamily="34" charset="0"/>
            </a:endParaRPr>
          </a:p>
        </p:txBody>
      </p:sp>
      <p:sp>
        <p:nvSpPr>
          <p:cNvPr id="92163"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2272" tIns="46136" rIns="92272" bIns="46136" anchor="b"/>
          <a:lstStyle/>
          <a:p>
            <a:pPr algn="r" defTabSz="922338">
              <a:spcBef>
                <a:spcPct val="50000"/>
              </a:spcBef>
            </a:pPr>
            <a:fld id="{7C9CFDDA-A473-40E6-9B90-B7792B377F5E}" type="slidenum">
              <a:rPr lang="en-US" sz="1200"/>
              <a:pPr algn="r" defTabSz="922338">
                <a:spcBef>
                  <a:spcPct val="50000"/>
                </a:spcBef>
              </a:pPr>
              <a:t>34</a:t>
            </a:fld>
            <a:endParaRPr lang="en-US" sz="1200"/>
          </a:p>
        </p:txBody>
      </p:sp>
      <p:sp>
        <p:nvSpPr>
          <p:cNvPr id="92164"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5F10D9B7-D097-41CE-BD80-0345209C5D73}" type="slidenum">
              <a:rPr lang="en-US" sz="1300"/>
              <a:pPr algn="r" defTabSz="976313">
                <a:spcBef>
                  <a:spcPct val="50000"/>
                </a:spcBef>
              </a:pPr>
              <a:t>34</a:t>
            </a:fld>
            <a:endParaRPr lang="en-US" sz="1300"/>
          </a:p>
        </p:txBody>
      </p:sp>
      <p:sp>
        <p:nvSpPr>
          <p:cNvPr id="92165" name="Rectangle 2"/>
          <p:cNvSpPr>
            <a:spLocks noGrp="1" noRot="1" noChangeAspect="1" noChangeArrowheads="1" noTextEdit="1"/>
          </p:cNvSpPr>
          <p:nvPr>
            <p:ph type="sldImg"/>
          </p:nvPr>
        </p:nvSpPr>
        <p:spPr>
          <a:xfrm>
            <a:off x="998538" y="730250"/>
            <a:ext cx="4860925" cy="3644900"/>
          </a:xfrm>
          <a:ln/>
        </p:spPr>
      </p:sp>
      <p:sp>
        <p:nvSpPr>
          <p:cNvPr id="92166" name="Rectangle 3"/>
          <p:cNvSpPr>
            <a:spLocks noGrp="1" noChangeArrowheads="1"/>
          </p:cNvSpPr>
          <p:nvPr>
            <p:ph type="body" idx="1"/>
          </p:nvPr>
        </p:nvSpPr>
        <p:spPr>
          <a:xfrm>
            <a:off x="685800" y="4616450"/>
            <a:ext cx="5486400" cy="4368800"/>
          </a:xfrm>
          <a:noFill/>
          <a:ln/>
        </p:spPr>
        <p:txBody>
          <a:bodyPr/>
          <a:lstStyle/>
          <a:p>
            <a:pPr eaLnBrk="1" hangingPunct="1"/>
            <a:r>
              <a:rPr lang="en-US" smtClean="0">
                <a:cs typeface="Arial" pitchFamily="34" charset="0"/>
              </a:rPr>
              <a:t>Question 14</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1588" y="9228138"/>
            <a:ext cx="2971800" cy="485775"/>
          </a:xfrm>
          <a:prstGeom prst="rect">
            <a:avLst/>
          </a:prstGeom>
          <a:noFill/>
          <a:ln w="9525">
            <a:noFill/>
            <a:miter lim="800000"/>
            <a:headEnd/>
            <a:tailEnd/>
          </a:ln>
        </p:spPr>
        <p:txBody>
          <a:bodyPr lIns="88230" tIns="44115" rIns="88230" bIns="44115" anchor="b"/>
          <a:lstStyle/>
          <a:p>
            <a:fld id="{73DE124D-DD94-4973-A094-1F05B70BD5F5}" type="slidenum">
              <a:rPr lang="ar-SA" sz="1200">
                <a:solidFill>
                  <a:schemeClr val="tx1"/>
                </a:solidFill>
              </a:rPr>
              <a:pPr/>
              <a:t>35</a:t>
            </a:fld>
            <a:endParaRPr lang="en-US" sz="1200">
              <a:solidFill>
                <a:schemeClr val="tx1"/>
              </a:solidFill>
            </a:endParaRPr>
          </a:p>
        </p:txBody>
      </p:sp>
      <p:sp>
        <p:nvSpPr>
          <p:cNvPr id="93187" name="Rectangle 7"/>
          <p:cNvSpPr txBox="1">
            <a:spLocks noGrp="1" noChangeArrowheads="1"/>
          </p:cNvSpPr>
          <p:nvPr/>
        </p:nvSpPr>
        <p:spPr bwMode="auto">
          <a:xfrm>
            <a:off x="3884613" y="9229725"/>
            <a:ext cx="2971800" cy="484188"/>
          </a:xfrm>
          <a:prstGeom prst="rect">
            <a:avLst/>
          </a:prstGeom>
          <a:noFill/>
          <a:ln w="9525">
            <a:noFill/>
            <a:miter lim="800000"/>
            <a:headEnd/>
            <a:tailEnd/>
          </a:ln>
        </p:spPr>
        <p:txBody>
          <a:bodyPr lIns="97391" tIns="48697" rIns="97391" bIns="48697" anchor="b"/>
          <a:lstStyle/>
          <a:p>
            <a:pPr algn="r" defTabSz="973138"/>
            <a:fld id="{8A9E1032-8883-4B42-AB5A-600475D9803D}" type="slidenum">
              <a:rPr lang="en-US" sz="1400">
                <a:solidFill>
                  <a:schemeClr val="tx1"/>
                </a:solidFill>
              </a:rPr>
              <a:pPr algn="r" defTabSz="973138"/>
              <a:t>35</a:t>
            </a:fld>
            <a:endParaRPr lang="en-US" sz="1400">
              <a:solidFill>
                <a:schemeClr val="tx1"/>
              </a:solidFill>
            </a:endParaRPr>
          </a:p>
        </p:txBody>
      </p:sp>
      <p:sp>
        <p:nvSpPr>
          <p:cNvPr id="93188" name="Rectangle 2"/>
          <p:cNvSpPr>
            <a:spLocks noGrp="1" noRot="1" noChangeAspect="1" noChangeArrowheads="1" noTextEdit="1"/>
          </p:cNvSpPr>
          <p:nvPr>
            <p:ph type="sldImg"/>
          </p:nvPr>
        </p:nvSpPr>
        <p:spPr>
          <a:xfrm>
            <a:off x="1000125" y="728663"/>
            <a:ext cx="4857750" cy="3643312"/>
          </a:xfrm>
          <a:ln/>
        </p:spPr>
      </p:sp>
      <p:sp>
        <p:nvSpPr>
          <p:cNvPr id="93189" name="Rectangle 3"/>
          <p:cNvSpPr>
            <a:spLocks noGrp="1" noChangeArrowheads="1"/>
          </p:cNvSpPr>
          <p:nvPr>
            <p:ph type="body" idx="1"/>
          </p:nvPr>
        </p:nvSpPr>
        <p:spPr>
          <a:xfrm>
            <a:off x="685800" y="4613275"/>
            <a:ext cx="5486400" cy="4373563"/>
          </a:xfrm>
          <a:noFill/>
          <a:ln/>
        </p:spPr>
        <p:txBody>
          <a:bodyPr lIns="97391" tIns="48697" rIns="97391" bIns="48697"/>
          <a:lstStyle/>
          <a:p>
            <a:pPr eaLnBrk="1" hangingPunct="1"/>
            <a:r>
              <a:rPr lang="en-US" smtClean="0">
                <a:cs typeface="Arial" pitchFamily="34" charset="0"/>
              </a:rPr>
              <a:t>Pregunta 12</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878057A5-00C9-4888-BBF3-C2EA04E8A360}" type="slidenum">
              <a:rPr lang="en-US" sz="1200">
                <a:solidFill>
                  <a:schemeClr val="tx1"/>
                </a:solidFill>
              </a:rPr>
              <a:pPr algn="r"/>
              <a:t>36</a:t>
            </a:fld>
            <a:endParaRPr lang="en-US" sz="1200">
              <a:solidFill>
                <a:schemeClr val="tx1"/>
              </a:solidFill>
            </a:endParaRPr>
          </a:p>
        </p:txBody>
      </p:sp>
      <p:sp>
        <p:nvSpPr>
          <p:cNvPr id="94211"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2272" tIns="46136" rIns="92272" bIns="46136" anchor="b"/>
          <a:lstStyle/>
          <a:p>
            <a:pPr algn="r" defTabSz="922338">
              <a:spcBef>
                <a:spcPct val="50000"/>
              </a:spcBef>
            </a:pPr>
            <a:fld id="{EDC63ABA-BBD0-446D-B983-070F74586F75}" type="slidenum">
              <a:rPr lang="en-US" sz="1200"/>
              <a:pPr algn="r" defTabSz="922338">
                <a:spcBef>
                  <a:spcPct val="50000"/>
                </a:spcBef>
              </a:pPr>
              <a:t>36</a:t>
            </a:fld>
            <a:endParaRPr lang="en-US" sz="1200"/>
          </a:p>
        </p:txBody>
      </p:sp>
      <p:sp>
        <p:nvSpPr>
          <p:cNvPr id="94212"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E6F85D46-D466-40EC-822E-7627F8E8221F}" type="slidenum">
              <a:rPr lang="en-US" sz="1300"/>
              <a:pPr algn="r" defTabSz="976313">
                <a:spcBef>
                  <a:spcPct val="50000"/>
                </a:spcBef>
              </a:pPr>
              <a:t>36</a:t>
            </a:fld>
            <a:endParaRPr lang="en-US" sz="1300"/>
          </a:p>
        </p:txBody>
      </p:sp>
      <p:sp>
        <p:nvSpPr>
          <p:cNvPr id="94213" name="Rectangle 2"/>
          <p:cNvSpPr>
            <a:spLocks noGrp="1" noRot="1" noChangeAspect="1" noChangeArrowheads="1" noTextEdit="1"/>
          </p:cNvSpPr>
          <p:nvPr>
            <p:ph type="sldImg"/>
          </p:nvPr>
        </p:nvSpPr>
        <p:spPr>
          <a:xfrm>
            <a:off x="998538" y="730250"/>
            <a:ext cx="4860925" cy="3644900"/>
          </a:xfrm>
          <a:ln/>
        </p:spPr>
      </p:sp>
      <p:sp>
        <p:nvSpPr>
          <p:cNvPr id="94214" name="Rectangle 3"/>
          <p:cNvSpPr>
            <a:spLocks noGrp="1" noChangeArrowheads="1"/>
          </p:cNvSpPr>
          <p:nvPr>
            <p:ph type="body" idx="1"/>
          </p:nvPr>
        </p:nvSpPr>
        <p:spPr>
          <a:xfrm>
            <a:off x="685800" y="4616450"/>
            <a:ext cx="5486400" cy="4368800"/>
          </a:xfrm>
          <a:noFill/>
          <a:ln/>
        </p:spPr>
        <p:txBody>
          <a:bodyPr/>
          <a:lstStyle/>
          <a:p>
            <a:pPr eaLnBrk="1" hangingPunct="1"/>
            <a:r>
              <a:rPr lang="en-US" smtClean="0">
                <a:cs typeface="Arial" pitchFamily="34" charset="0"/>
              </a:rPr>
              <a:t>Question 14</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C022338B-1A67-464D-8818-D11C058307AF}" type="slidenum">
              <a:rPr lang="en-US" sz="1200">
                <a:solidFill>
                  <a:schemeClr val="tx1"/>
                </a:solidFill>
              </a:rPr>
              <a:pPr algn="r"/>
              <a:t>37</a:t>
            </a:fld>
            <a:endParaRPr lang="en-US" sz="1200">
              <a:solidFill>
                <a:schemeClr val="tx1"/>
              </a:solidFill>
            </a:endParaRPr>
          </a:p>
        </p:txBody>
      </p:sp>
      <p:sp>
        <p:nvSpPr>
          <p:cNvPr id="95235"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2272" tIns="46136" rIns="92272" bIns="46136" anchor="b"/>
          <a:lstStyle/>
          <a:p>
            <a:pPr algn="r" defTabSz="922338">
              <a:spcBef>
                <a:spcPct val="50000"/>
              </a:spcBef>
            </a:pPr>
            <a:fld id="{89780068-1135-4744-BD51-E20919F1D6B6}" type="slidenum">
              <a:rPr lang="en-US" sz="1200"/>
              <a:pPr algn="r" defTabSz="922338">
                <a:spcBef>
                  <a:spcPct val="50000"/>
                </a:spcBef>
              </a:pPr>
              <a:t>37</a:t>
            </a:fld>
            <a:endParaRPr lang="en-US" sz="1200"/>
          </a:p>
        </p:txBody>
      </p:sp>
      <p:sp>
        <p:nvSpPr>
          <p:cNvPr id="95236"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1A7A0923-2214-494F-A4D7-C4617EBE1DE7}" type="slidenum">
              <a:rPr lang="en-US" sz="1300"/>
              <a:pPr algn="r" defTabSz="976313">
                <a:spcBef>
                  <a:spcPct val="50000"/>
                </a:spcBef>
              </a:pPr>
              <a:t>37</a:t>
            </a:fld>
            <a:endParaRPr lang="en-US" sz="1300"/>
          </a:p>
        </p:txBody>
      </p:sp>
      <p:sp>
        <p:nvSpPr>
          <p:cNvPr id="95237" name="Rectangle 2"/>
          <p:cNvSpPr>
            <a:spLocks noGrp="1" noRot="1" noChangeAspect="1" noChangeArrowheads="1" noTextEdit="1"/>
          </p:cNvSpPr>
          <p:nvPr>
            <p:ph type="sldImg"/>
          </p:nvPr>
        </p:nvSpPr>
        <p:spPr>
          <a:xfrm>
            <a:off x="998538" y="730250"/>
            <a:ext cx="4860925" cy="3644900"/>
          </a:xfrm>
          <a:ln/>
        </p:spPr>
      </p:sp>
      <p:sp>
        <p:nvSpPr>
          <p:cNvPr id="95238" name="Rectangle 3"/>
          <p:cNvSpPr>
            <a:spLocks noGrp="1" noChangeArrowheads="1"/>
          </p:cNvSpPr>
          <p:nvPr>
            <p:ph type="body" idx="1"/>
          </p:nvPr>
        </p:nvSpPr>
        <p:spPr>
          <a:xfrm>
            <a:off x="685800" y="4616450"/>
            <a:ext cx="5486400" cy="4368800"/>
          </a:xfrm>
          <a:noFill/>
          <a:ln/>
        </p:spPr>
        <p:txBody>
          <a:bodyPr/>
          <a:lstStyle/>
          <a:p>
            <a:pPr eaLnBrk="1" hangingPunct="1"/>
            <a:r>
              <a:rPr lang="en-US" smtClean="0">
                <a:cs typeface="Arial" pitchFamily="34" charset="0"/>
              </a:rPr>
              <a:t>Question 14</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EE758863-CC1F-4794-884A-56DC6F0DA62F}" type="slidenum">
              <a:rPr lang="en-US" sz="1200">
                <a:solidFill>
                  <a:schemeClr val="tx1"/>
                </a:solidFill>
              </a:rPr>
              <a:pPr algn="r"/>
              <a:t>38</a:t>
            </a:fld>
            <a:endParaRPr lang="en-US" sz="1200">
              <a:solidFill>
                <a:schemeClr val="tx1"/>
              </a:solidFill>
            </a:endParaRPr>
          </a:p>
        </p:txBody>
      </p:sp>
      <p:sp>
        <p:nvSpPr>
          <p:cNvPr id="96259"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2272" tIns="46136" rIns="92272" bIns="46136" anchor="b"/>
          <a:lstStyle/>
          <a:p>
            <a:pPr algn="r" defTabSz="922338">
              <a:spcBef>
                <a:spcPct val="50000"/>
              </a:spcBef>
            </a:pPr>
            <a:fld id="{DCFDBF36-B6F8-401E-AE32-66E4B7F856F9}" type="slidenum">
              <a:rPr lang="en-US" sz="1200"/>
              <a:pPr algn="r" defTabSz="922338">
                <a:spcBef>
                  <a:spcPct val="50000"/>
                </a:spcBef>
              </a:pPr>
              <a:t>38</a:t>
            </a:fld>
            <a:endParaRPr lang="en-US" sz="1200"/>
          </a:p>
        </p:txBody>
      </p:sp>
      <p:sp>
        <p:nvSpPr>
          <p:cNvPr id="96260"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9BF44E1F-EA08-4A9A-857E-20534C43B41F}" type="slidenum">
              <a:rPr lang="en-US" sz="1300"/>
              <a:pPr algn="r" defTabSz="976313">
                <a:spcBef>
                  <a:spcPct val="50000"/>
                </a:spcBef>
              </a:pPr>
              <a:t>38</a:t>
            </a:fld>
            <a:endParaRPr lang="en-US" sz="1300"/>
          </a:p>
        </p:txBody>
      </p:sp>
      <p:sp>
        <p:nvSpPr>
          <p:cNvPr id="96261" name="Rectangle 2"/>
          <p:cNvSpPr>
            <a:spLocks noGrp="1" noRot="1" noChangeAspect="1" noChangeArrowheads="1" noTextEdit="1"/>
          </p:cNvSpPr>
          <p:nvPr>
            <p:ph type="sldImg"/>
          </p:nvPr>
        </p:nvSpPr>
        <p:spPr>
          <a:xfrm>
            <a:off x="998538" y="730250"/>
            <a:ext cx="4860925" cy="3644900"/>
          </a:xfrm>
          <a:ln/>
        </p:spPr>
      </p:sp>
      <p:sp>
        <p:nvSpPr>
          <p:cNvPr id="96262" name="Rectangle 3"/>
          <p:cNvSpPr>
            <a:spLocks noGrp="1" noChangeArrowheads="1"/>
          </p:cNvSpPr>
          <p:nvPr>
            <p:ph type="body" idx="1"/>
          </p:nvPr>
        </p:nvSpPr>
        <p:spPr>
          <a:xfrm>
            <a:off x="685800" y="4616450"/>
            <a:ext cx="5486400" cy="4368800"/>
          </a:xfrm>
          <a:noFill/>
          <a:ln/>
        </p:spPr>
        <p:txBody>
          <a:bodyPr/>
          <a:lstStyle/>
          <a:p>
            <a:pPr eaLnBrk="1" hangingPunct="1"/>
            <a:r>
              <a:rPr lang="en-US" smtClean="0">
                <a:cs typeface="Arial" pitchFamily="34" charset="0"/>
              </a:rPr>
              <a:t>Question 14</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1588" y="9228138"/>
            <a:ext cx="2971800" cy="485775"/>
          </a:xfrm>
          <a:prstGeom prst="rect">
            <a:avLst/>
          </a:prstGeom>
          <a:noFill/>
          <a:ln w="9525">
            <a:noFill/>
            <a:miter lim="800000"/>
            <a:headEnd/>
            <a:tailEnd/>
          </a:ln>
        </p:spPr>
        <p:txBody>
          <a:bodyPr lIns="88230" tIns="44115" rIns="88230" bIns="44115" anchor="b"/>
          <a:lstStyle/>
          <a:p>
            <a:fld id="{D61DBA93-C08F-40C0-8B10-3A564AEBD38E}" type="slidenum">
              <a:rPr lang="ar-SA" sz="1200">
                <a:solidFill>
                  <a:schemeClr val="tx1"/>
                </a:solidFill>
              </a:rPr>
              <a:pPr/>
              <a:t>39</a:t>
            </a:fld>
            <a:endParaRPr lang="en-US" sz="1200">
              <a:solidFill>
                <a:schemeClr val="tx1"/>
              </a:solidFill>
            </a:endParaRPr>
          </a:p>
        </p:txBody>
      </p:sp>
      <p:sp>
        <p:nvSpPr>
          <p:cNvPr id="97283" name="Rectangle 2"/>
          <p:cNvSpPr>
            <a:spLocks noGrp="1" noRot="1" noChangeAspect="1" noChangeArrowheads="1" noTextEdit="1"/>
          </p:cNvSpPr>
          <p:nvPr>
            <p:ph type="sldImg"/>
          </p:nvPr>
        </p:nvSpPr>
        <p:spPr>
          <a:xfrm>
            <a:off x="1001713" y="730250"/>
            <a:ext cx="4856162" cy="3641725"/>
          </a:xfrm>
          <a:ln/>
        </p:spPr>
      </p:sp>
      <p:sp>
        <p:nvSpPr>
          <p:cNvPr id="97284" name="Rectangle 3"/>
          <p:cNvSpPr>
            <a:spLocks noGrp="1" noChangeArrowheads="1"/>
          </p:cNvSpPr>
          <p:nvPr>
            <p:ph type="body" idx="1"/>
          </p:nvPr>
        </p:nvSpPr>
        <p:spPr>
          <a:xfrm>
            <a:off x="685800" y="4613275"/>
            <a:ext cx="5486400" cy="4371975"/>
          </a:xfrm>
          <a:noFill/>
          <a:ln/>
        </p:spPr>
        <p:txBody>
          <a:bodyPr lIns="88230" tIns="44115" rIns="88230" bIns="44115"/>
          <a:lstStyle/>
          <a:p>
            <a:pPr eaLnBrk="1" hangingPunct="1"/>
            <a:endParaRPr lang="es-ES" smtClean="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ço Reservado para Imagem de Slide 1"/>
          <p:cNvSpPr>
            <a:spLocks noGrp="1" noRot="1" noChangeAspect="1" noTextEdit="1"/>
          </p:cNvSpPr>
          <p:nvPr>
            <p:ph type="sldImg"/>
          </p:nvPr>
        </p:nvSpPr>
        <p:spPr>
          <a:xfrm>
            <a:off x="1000125" y="728663"/>
            <a:ext cx="4857750" cy="3643312"/>
          </a:xfrm>
          <a:ln w="12700"/>
        </p:spPr>
      </p:sp>
      <p:sp>
        <p:nvSpPr>
          <p:cNvPr id="64515" name="Espaço Reservado para Anotações 2"/>
          <p:cNvSpPr>
            <a:spLocks noGrp="1"/>
          </p:cNvSpPr>
          <p:nvPr>
            <p:ph type="body" idx="1"/>
          </p:nvPr>
        </p:nvSpPr>
        <p:spPr>
          <a:xfrm>
            <a:off x="685800" y="4614863"/>
            <a:ext cx="5486400" cy="4371975"/>
          </a:xfrm>
          <a:noFill/>
          <a:ln/>
        </p:spPr>
        <p:txBody>
          <a:bodyPr/>
          <a:lstStyle/>
          <a:p>
            <a:r>
              <a:rPr lang="pt-BR" smtClean="0">
                <a:cs typeface="Arial" pitchFamily="34" charset="0"/>
              </a:rPr>
              <a:t>Capital natural</a:t>
            </a:r>
          </a:p>
          <a:p>
            <a:r>
              <a:rPr lang="pt-BR" smtClean="0">
                <a:cs typeface="Arial" pitchFamily="34" charset="0"/>
              </a:rPr>
              <a:t> Provê serviços ambientais</a:t>
            </a:r>
          </a:p>
          <a:p>
            <a:r>
              <a:rPr lang="pt-BR" smtClean="0">
                <a:cs typeface="Arial" pitchFamily="34" charset="0"/>
              </a:rPr>
              <a:t> produção de oxigênio, seqüestro de carbono</a:t>
            </a:r>
          </a:p>
          <a:p>
            <a:r>
              <a:rPr lang="pt-BR" smtClean="0">
                <a:cs typeface="Arial" pitchFamily="34" charset="0"/>
              </a:rPr>
              <a:t> formação dos solos</a:t>
            </a:r>
          </a:p>
          <a:p>
            <a:r>
              <a:rPr lang="pt-BR" smtClean="0">
                <a:cs typeface="Arial" pitchFamily="34" charset="0"/>
              </a:rPr>
              <a:t> provisão de água, madeira e fibras</a:t>
            </a:r>
          </a:p>
          <a:p>
            <a:r>
              <a:rPr lang="pt-BR" smtClean="0">
                <a:cs typeface="Arial" pitchFamily="34" charset="0"/>
              </a:rPr>
              <a:t>regulação do clima</a:t>
            </a:r>
          </a:p>
          <a:p>
            <a:r>
              <a:rPr lang="pt-BR" smtClean="0">
                <a:cs typeface="Arial" pitchFamily="34" charset="0"/>
              </a:rPr>
              <a:t> valores estéticos, espirituais e de lazer</a:t>
            </a:r>
          </a:p>
          <a:p>
            <a:r>
              <a:rPr lang="pt-BR" smtClean="0">
                <a:cs typeface="Arial" pitchFamily="34" charset="0"/>
              </a:rPr>
              <a:t>Capital social</a:t>
            </a:r>
          </a:p>
          <a:p>
            <a:r>
              <a:rPr lang="pt-BR" smtClean="0">
                <a:cs typeface="Arial" pitchFamily="34" charset="0"/>
              </a:rPr>
              <a:t> Provê a qualidade das relações entre pessoas e grupos</a:t>
            </a:r>
          </a:p>
          <a:p>
            <a:r>
              <a:rPr lang="pt-BR" smtClean="0">
                <a:cs typeface="Arial" pitchFamily="34" charset="0"/>
              </a:rPr>
              <a:t> </a:t>
            </a:r>
            <a:r>
              <a:rPr lang="pt-BR" b="1" smtClean="0">
                <a:cs typeface="Arial" pitchFamily="34" charset="0"/>
              </a:rPr>
              <a:t>confiança</a:t>
            </a:r>
          </a:p>
          <a:p>
            <a:r>
              <a:rPr lang="pt-BR" smtClean="0">
                <a:cs typeface="Arial" pitchFamily="34" charset="0"/>
              </a:rPr>
              <a:t> princípios e práticas da </a:t>
            </a:r>
            <a:r>
              <a:rPr lang="pt-BR" b="1" smtClean="0">
                <a:cs typeface="Arial" pitchFamily="34" charset="0"/>
              </a:rPr>
              <a:t>boa governança corporativa</a:t>
            </a:r>
            <a:endParaRPr lang="pt-BR" smtClean="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5CE9B1E4-810E-4F08-8BF6-873DADF4EB42}" type="slidenum">
              <a:rPr lang="en-US" sz="1200">
                <a:solidFill>
                  <a:schemeClr val="tx1"/>
                </a:solidFill>
              </a:rPr>
              <a:pPr algn="r"/>
              <a:t>40</a:t>
            </a:fld>
            <a:endParaRPr lang="en-US" sz="1200">
              <a:solidFill>
                <a:schemeClr val="tx1"/>
              </a:solidFill>
            </a:endParaRPr>
          </a:p>
        </p:txBody>
      </p:sp>
      <p:sp>
        <p:nvSpPr>
          <p:cNvPr id="101379"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2272" tIns="46136" rIns="92272" bIns="46136" anchor="b"/>
          <a:lstStyle/>
          <a:p>
            <a:pPr algn="r" defTabSz="922338">
              <a:spcBef>
                <a:spcPct val="50000"/>
              </a:spcBef>
            </a:pPr>
            <a:fld id="{0B441330-7987-47ED-BEF4-143A7E6AB2EE}" type="slidenum">
              <a:rPr lang="en-US" sz="1200"/>
              <a:pPr algn="r" defTabSz="922338">
                <a:spcBef>
                  <a:spcPct val="50000"/>
                </a:spcBef>
              </a:pPr>
              <a:t>40</a:t>
            </a:fld>
            <a:endParaRPr lang="en-US" sz="1200"/>
          </a:p>
        </p:txBody>
      </p:sp>
      <p:sp>
        <p:nvSpPr>
          <p:cNvPr id="101380" name="Rectangle 7"/>
          <p:cNvSpPr txBox="1">
            <a:spLocks noGrp="1" noChangeArrowheads="1"/>
          </p:cNvSpPr>
          <p:nvPr/>
        </p:nvSpPr>
        <p:spPr bwMode="auto">
          <a:xfrm>
            <a:off x="3883025" y="9228138"/>
            <a:ext cx="2973388" cy="485775"/>
          </a:xfrm>
          <a:prstGeom prst="rect">
            <a:avLst/>
          </a:prstGeom>
          <a:noFill/>
          <a:ln w="9525">
            <a:noFill/>
            <a:miter lim="800000"/>
            <a:headEnd/>
            <a:tailEnd/>
          </a:ln>
        </p:spPr>
        <p:txBody>
          <a:bodyPr lIns="97541" tIns="48771" rIns="97541" bIns="48771" anchor="b"/>
          <a:lstStyle/>
          <a:p>
            <a:pPr algn="r" defTabSz="976313">
              <a:spcBef>
                <a:spcPct val="50000"/>
              </a:spcBef>
            </a:pPr>
            <a:fld id="{3DD8DEE2-9063-42E9-8C3F-24A18C5A251E}" type="slidenum">
              <a:rPr lang="en-US" sz="1300"/>
              <a:pPr algn="r" defTabSz="976313">
                <a:spcBef>
                  <a:spcPct val="50000"/>
                </a:spcBef>
              </a:pPr>
              <a:t>40</a:t>
            </a:fld>
            <a:endParaRPr lang="en-US" sz="1300"/>
          </a:p>
        </p:txBody>
      </p:sp>
      <p:sp>
        <p:nvSpPr>
          <p:cNvPr id="101381" name="Rectangle 2"/>
          <p:cNvSpPr>
            <a:spLocks noGrp="1" noRot="1" noChangeAspect="1" noChangeArrowheads="1" noTextEdit="1"/>
          </p:cNvSpPr>
          <p:nvPr>
            <p:ph type="sldImg"/>
          </p:nvPr>
        </p:nvSpPr>
        <p:spPr>
          <a:xfrm>
            <a:off x="998538" y="730250"/>
            <a:ext cx="4860925" cy="3644900"/>
          </a:xfrm>
          <a:ln/>
        </p:spPr>
      </p:sp>
      <p:sp>
        <p:nvSpPr>
          <p:cNvPr id="101382" name="Rectangle 3"/>
          <p:cNvSpPr>
            <a:spLocks noGrp="1" noChangeArrowheads="1"/>
          </p:cNvSpPr>
          <p:nvPr>
            <p:ph type="body" idx="1"/>
          </p:nvPr>
        </p:nvSpPr>
        <p:spPr>
          <a:xfrm>
            <a:off x="685800" y="4616450"/>
            <a:ext cx="5486400" cy="4368800"/>
          </a:xfrm>
          <a:noFill/>
          <a:ln/>
        </p:spPr>
        <p:txBody>
          <a:bodyPr/>
          <a:lstStyle/>
          <a:p>
            <a:pPr eaLnBrk="1" hangingPunct="1"/>
            <a:r>
              <a:rPr lang="en-US" smtClean="0">
                <a:cs typeface="Arial" pitchFamily="34" charset="0"/>
              </a:rPr>
              <a:t>Question 14</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2E789841-9D96-4242-B4F2-BBFFAB9E5F7F}" type="slidenum">
              <a:rPr lang="en-US" sz="1200">
                <a:solidFill>
                  <a:schemeClr val="tx1"/>
                </a:solidFill>
              </a:rPr>
              <a:pPr algn="r"/>
              <a:t>41</a:t>
            </a:fld>
            <a:endParaRPr lang="en-US" sz="1200">
              <a:solidFill>
                <a:schemeClr val="tx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001713" y="730250"/>
            <a:ext cx="4856162" cy="3641725"/>
          </a:xfrm>
          <a:solidFill>
            <a:srgbClr val="FFFFFF"/>
          </a:solidFill>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1022350" y="749300"/>
            <a:ext cx="4797425" cy="3598863"/>
          </a:xfrm>
          <a:ln/>
        </p:spPr>
      </p:sp>
      <p:sp>
        <p:nvSpPr>
          <p:cNvPr id="108547" name="Rectangle 3"/>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1022350" y="749300"/>
            <a:ext cx="4797425" cy="3598863"/>
          </a:xfrm>
          <a:ln/>
        </p:spPr>
      </p:sp>
      <p:sp>
        <p:nvSpPr>
          <p:cNvPr id="109571" name="Rectangle 3"/>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B55D3ABC-9B6C-4057-88A4-3A6C1A8A5303}" type="slidenum">
              <a:rPr lang="en-US" smtClean="0">
                <a:cs typeface="Arial" pitchFamily="34" charset="0"/>
              </a:rPr>
              <a:pPr/>
              <a:t>45</a:t>
            </a:fld>
            <a:endParaRPr lang="en-US" smtClean="0">
              <a:cs typeface="Arial" pitchFamily="34" charset="0"/>
            </a:endParaRPr>
          </a:p>
        </p:txBody>
      </p:sp>
      <p:sp>
        <p:nvSpPr>
          <p:cNvPr id="106499"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lIns="97541" tIns="48771" rIns="97541" bIns="48771" anchor="b"/>
          <a:lstStyle/>
          <a:p>
            <a:pPr algn="r" defTabSz="976313">
              <a:spcBef>
                <a:spcPct val="50000"/>
              </a:spcBef>
            </a:pPr>
            <a:fld id="{1BF445FD-5F81-4CA4-BFAD-759F94E8A3AB}" type="slidenum">
              <a:rPr lang="en-US" sz="1300"/>
              <a:pPr algn="r" defTabSz="976313">
                <a:spcBef>
                  <a:spcPct val="50000"/>
                </a:spcBef>
              </a:pPr>
              <a:t>45</a:t>
            </a:fld>
            <a:endParaRPr lang="en-US" sz="1300"/>
          </a:p>
        </p:txBody>
      </p:sp>
      <p:sp>
        <p:nvSpPr>
          <p:cNvPr id="106500" name="Rectangle 2"/>
          <p:cNvSpPr>
            <a:spLocks noGrp="1" noRot="1" noChangeAspect="1" noChangeArrowheads="1" noTextEdit="1"/>
          </p:cNvSpPr>
          <p:nvPr>
            <p:ph type="sldImg"/>
          </p:nvPr>
        </p:nvSpPr>
        <p:spPr>
          <a:xfrm>
            <a:off x="998538" y="727075"/>
            <a:ext cx="4862512" cy="3646488"/>
          </a:xfrm>
          <a:ln/>
        </p:spPr>
      </p:sp>
      <p:sp>
        <p:nvSpPr>
          <p:cNvPr id="106501" name="Rectangle 3"/>
          <p:cNvSpPr>
            <a:spLocks noGrp="1" noChangeArrowheads="1"/>
          </p:cNvSpPr>
          <p:nvPr>
            <p:ph type="body" idx="1"/>
          </p:nvPr>
        </p:nvSpPr>
        <p:spPr>
          <a:xfrm>
            <a:off x="685800" y="4616450"/>
            <a:ext cx="5486400" cy="4371975"/>
          </a:xfrm>
          <a:noFill/>
          <a:ln/>
        </p:spPr>
        <p:txBody>
          <a:bodyPr/>
          <a:lstStyle/>
          <a:p>
            <a:pPr eaLnBrk="1" hangingPunct="1"/>
            <a:r>
              <a:rPr lang="en-US" smtClean="0">
                <a:cs typeface="Arial" pitchFamily="34" charset="0"/>
              </a:rPr>
              <a:t>Pregunta 17</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4DC836C6-061E-4066-A034-09941E7F0A30}" type="slidenum">
              <a:rPr lang="en-US" sz="1200">
                <a:solidFill>
                  <a:schemeClr val="tx1"/>
                </a:solidFill>
              </a:rPr>
              <a:pPr algn="r"/>
              <a:t>46</a:t>
            </a:fld>
            <a:endParaRPr lang="en-US" sz="1200">
              <a:solidFill>
                <a:schemeClr val="tx1"/>
              </a:solidFill>
            </a:endParaRPr>
          </a:p>
        </p:txBody>
      </p:sp>
      <p:sp>
        <p:nvSpPr>
          <p:cNvPr id="110595" name="Rectangle 2"/>
          <p:cNvSpPr>
            <a:spLocks noGrp="1" noRot="1" noChangeAspect="1" noChangeArrowheads="1" noTextEdit="1"/>
          </p:cNvSpPr>
          <p:nvPr>
            <p:ph type="sldImg"/>
          </p:nvPr>
        </p:nvSpPr>
        <p:spPr>
          <a:xfrm>
            <a:off x="1000125" y="730250"/>
            <a:ext cx="4857750" cy="3643313"/>
          </a:xfrm>
          <a:ln/>
        </p:spPr>
      </p:sp>
      <p:sp>
        <p:nvSpPr>
          <p:cNvPr id="110596"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001713" y="730250"/>
            <a:ext cx="4856162" cy="3641725"/>
          </a:xfrm>
          <a:solidFill>
            <a:srgbClr val="FFFFFF"/>
          </a:solidFill>
          <a:ln/>
        </p:spPr>
      </p:sp>
      <p:sp>
        <p:nvSpPr>
          <p:cNvPr id="111619" name="Rectangle 4"/>
          <p:cNvSpPr>
            <a:spLocks noGrp="1" noChangeArrowheads="1"/>
          </p:cNvSpPr>
          <p:nvPr>
            <p:ph type="body" idx="1"/>
          </p:nvPr>
        </p:nvSpPr>
        <p:spPr>
          <a:xfrm>
            <a:off x="922338" y="4648200"/>
            <a:ext cx="4997450" cy="4348163"/>
          </a:xfrm>
          <a:noFill/>
          <a:ln/>
        </p:spPr>
        <p:txBody>
          <a:bodyPr lIns="90884" tIns="45442" rIns="90884" bIns="45442"/>
          <a:lstStyle/>
          <a:p>
            <a:pPr eaLnBrk="1" hangingPunct="1"/>
            <a:endParaRPr lang="pt-BR" smtClean="0">
              <a:cs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001713" y="730250"/>
            <a:ext cx="4856162" cy="3641725"/>
          </a:xfrm>
          <a:solidFill>
            <a:srgbClr val="FFFFFF"/>
          </a:solidFill>
          <a:ln/>
        </p:spPr>
      </p:sp>
      <p:sp>
        <p:nvSpPr>
          <p:cNvPr id="112643" name="Rectangle 3"/>
          <p:cNvSpPr>
            <a:spLocks noGrp="1" noChangeArrowheads="1"/>
          </p:cNvSpPr>
          <p:nvPr>
            <p:ph type="body" idx="1"/>
          </p:nvPr>
        </p:nvSpPr>
        <p:spPr>
          <a:xfrm>
            <a:off x="922338" y="4648200"/>
            <a:ext cx="4997450" cy="4348163"/>
          </a:xfrm>
          <a:noFill/>
          <a:ln/>
        </p:spPr>
        <p:txBody>
          <a:bodyPr lIns="90872" tIns="45436" rIns="90872" bIns="45436"/>
          <a:lstStyle/>
          <a:p>
            <a:pPr eaLnBrk="1" hangingPunct="1"/>
            <a:endParaRPr lang="pt-BR" smtClean="0">
              <a:cs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1025525" y="750888"/>
            <a:ext cx="4795838" cy="3597275"/>
          </a:xfrm>
          <a:ln/>
        </p:spPr>
      </p:sp>
      <p:sp>
        <p:nvSpPr>
          <p:cNvPr id="113667" name="Rectangle 3"/>
          <p:cNvSpPr>
            <a:spLocks noGrp="1" noChangeArrowheads="1"/>
          </p:cNvSpPr>
          <p:nvPr>
            <p:ph type="body" idx="1"/>
          </p:nvPr>
        </p:nvSpPr>
        <p:spPr>
          <a:xfrm>
            <a:off x="922338" y="4648200"/>
            <a:ext cx="4997450" cy="4348163"/>
          </a:xfrm>
          <a:noFill/>
          <a:ln/>
        </p:spPr>
        <p:txBody>
          <a:bodyPr lIns="90863" tIns="45433" rIns="90863" bIns="45433"/>
          <a:lstStyle/>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8D211A95-9313-4215-84C8-144F52D78A01}" type="slidenum">
              <a:rPr lang="en-US" sz="1200">
                <a:solidFill>
                  <a:schemeClr val="tx1"/>
                </a:solidFill>
              </a:rPr>
              <a:pPr algn="r"/>
              <a:t>5</a:t>
            </a:fld>
            <a:endParaRPr lang="en-US" sz="1200">
              <a:solidFill>
                <a:schemeClr val="tx1"/>
              </a:solidFill>
            </a:endParaRPr>
          </a:p>
        </p:txBody>
      </p:sp>
      <p:sp>
        <p:nvSpPr>
          <p:cNvPr id="65539" name="Rectangle 2"/>
          <p:cNvSpPr>
            <a:spLocks noGrp="1" noRot="1" noChangeAspect="1" noChangeArrowheads="1" noTextEdit="1"/>
          </p:cNvSpPr>
          <p:nvPr>
            <p:ph type="sldImg"/>
          </p:nvPr>
        </p:nvSpPr>
        <p:spPr>
          <a:xfrm>
            <a:off x="1000125" y="730250"/>
            <a:ext cx="4857750" cy="3643313"/>
          </a:xfrm>
          <a:ln/>
        </p:spPr>
      </p:sp>
      <p:sp>
        <p:nvSpPr>
          <p:cNvPr id="65540"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1025525" y="750888"/>
            <a:ext cx="4795838" cy="3597275"/>
          </a:xfrm>
          <a:ln/>
        </p:spPr>
      </p:sp>
      <p:sp>
        <p:nvSpPr>
          <p:cNvPr id="114691" name="Rectangle 3"/>
          <p:cNvSpPr>
            <a:spLocks noGrp="1" noChangeArrowheads="1"/>
          </p:cNvSpPr>
          <p:nvPr>
            <p:ph type="body" idx="1"/>
          </p:nvPr>
        </p:nvSpPr>
        <p:spPr>
          <a:xfrm>
            <a:off x="922338" y="4648200"/>
            <a:ext cx="4997450" cy="4348163"/>
          </a:xfrm>
          <a:noFill/>
          <a:ln/>
        </p:spPr>
        <p:txBody>
          <a:bodyPr lIns="90863" tIns="45433" rIns="90863" bIns="45433"/>
          <a:lstStyle/>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a:p>
            <a:pPr eaLnBrk="1" hangingPunct="1"/>
            <a:endParaRPr lang="pt-BR" smtClean="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318AA456-1217-44D1-95E2-512BFA994F26}" type="slidenum">
              <a:rPr lang="en-US" sz="1200">
                <a:solidFill>
                  <a:schemeClr val="tx1"/>
                </a:solidFill>
              </a:rPr>
              <a:pPr algn="r"/>
              <a:t>6</a:t>
            </a:fld>
            <a:endParaRPr lang="en-US" sz="1200">
              <a:solidFill>
                <a:schemeClr val="tx1"/>
              </a:solidFill>
            </a:endParaRPr>
          </a:p>
        </p:txBody>
      </p:sp>
      <p:sp>
        <p:nvSpPr>
          <p:cNvPr id="66563" name="Rectangle 2"/>
          <p:cNvSpPr>
            <a:spLocks noGrp="1" noRot="1" noChangeAspect="1" noChangeArrowheads="1" noTextEdit="1"/>
          </p:cNvSpPr>
          <p:nvPr>
            <p:ph type="sldImg"/>
          </p:nvPr>
        </p:nvSpPr>
        <p:spPr>
          <a:xfrm>
            <a:off x="1000125" y="730250"/>
            <a:ext cx="4857750" cy="3643313"/>
          </a:xfrm>
          <a:ln/>
        </p:spPr>
      </p:sp>
      <p:sp>
        <p:nvSpPr>
          <p:cNvPr id="66564" name="Rectangle 3"/>
          <p:cNvSpPr>
            <a:spLocks noGrp="1" noChangeArrowheads="1"/>
          </p:cNvSpPr>
          <p:nvPr>
            <p:ph type="body" idx="1"/>
          </p:nvPr>
        </p:nvSpPr>
        <p:spPr>
          <a:noFill/>
          <a:ln/>
        </p:spPr>
        <p:txBody>
          <a:bodyPr/>
          <a:lstStyle/>
          <a:p>
            <a:pPr eaLnBrk="1" hangingPunct="1"/>
            <a:endParaRPr lang="en-GB" smtClean="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9228138"/>
            <a:ext cx="2971800" cy="485775"/>
          </a:xfrm>
          <a:prstGeom prst="rect">
            <a:avLst/>
          </a:prstGeom>
          <a:noFill/>
          <a:ln w="9525">
            <a:noFill/>
            <a:miter lim="800000"/>
            <a:headEnd/>
            <a:tailEnd/>
          </a:ln>
        </p:spPr>
        <p:txBody>
          <a:bodyPr anchor="b"/>
          <a:lstStyle/>
          <a:p>
            <a:pPr algn="r"/>
            <a:fld id="{F7C36CC9-0DF6-49A0-91FE-811E2EC6D4CC}" type="slidenum">
              <a:rPr lang="en-US" sz="1200">
                <a:solidFill>
                  <a:schemeClr val="tx1"/>
                </a:solidFill>
              </a:rPr>
              <a:pPr algn="r"/>
              <a:t>7</a:t>
            </a:fld>
            <a:endParaRPr lang="en-US" sz="1200">
              <a:solidFill>
                <a:schemeClr val="tx1"/>
              </a:solidFill>
            </a:endParaRPr>
          </a:p>
        </p:txBody>
      </p:sp>
      <p:sp>
        <p:nvSpPr>
          <p:cNvPr id="67587" name="Rectangle 2"/>
          <p:cNvSpPr>
            <a:spLocks noGrp="1" noRot="1" noChangeAspect="1" noChangeArrowheads="1" noTextEdit="1"/>
          </p:cNvSpPr>
          <p:nvPr>
            <p:ph type="sldImg"/>
          </p:nvPr>
        </p:nvSpPr>
        <p:spPr>
          <a:xfrm>
            <a:off x="1001713" y="730250"/>
            <a:ext cx="4856162" cy="3641725"/>
          </a:xfrm>
          <a:ln/>
        </p:spPr>
      </p:sp>
      <p:sp>
        <p:nvSpPr>
          <p:cNvPr id="67588" name="Rectangle 3"/>
          <p:cNvSpPr>
            <a:spLocks noGrp="1" noChangeArrowheads="1"/>
          </p:cNvSpPr>
          <p:nvPr>
            <p:ph type="body" idx="1"/>
          </p:nvPr>
        </p:nvSpPr>
        <p:spPr>
          <a:noFill/>
          <a:ln/>
        </p:spPr>
        <p:txBody>
          <a:bodyPr/>
          <a:lstStyle/>
          <a:p>
            <a:pPr marL="228600" indent="-228600" eaLnBrk="1" hangingPunct="1">
              <a:buFontTx/>
              <a:buAutoNum type="arabicParenR"/>
            </a:pPr>
            <a:r>
              <a:rPr lang="en-GB" smtClean="0">
                <a:cs typeface="Arial" pitchFamily="34" charset="0"/>
              </a:rPr>
              <a:t>Mensaje clave</a:t>
            </a:r>
          </a:p>
          <a:p>
            <a:pPr marL="228600" indent="-228600" eaLnBrk="1" hangingPunct="1"/>
            <a:r>
              <a:rPr lang="en-GB" smtClean="0">
                <a:cs typeface="Arial" pitchFamily="34" charset="0"/>
              </a:rPr>
              <a:t>(Círculo exterior) Elaborar un memoria – elaborar una memoria de sostenibilidad – tiene un impacto en el desempeño económico, medioambiental y social.</a:t>
            </a:r>
          </a:p>
          <a:p>
            <a:pPr marL="228600" indent="-228600" eaLnBrk="1" hangingPunct="1"/>
            <a:r>
              <a:rPr lang="en-GB" smtClean="0">
                <a:cs typeface="Arial" pitchFamily="34" charset="0"/>
              </a:rPr>
              <a:t>(Círculo interior) La elaboración de esta memoria ayuda a comprender, gestionar y mejorar los impactos de su organización en el mundo. Y el impacto del mundo en su organización. Es importante comprender que es un círculo doble que se retroalimenta.</a:t>
            </a:r>
          </a:p>
          <a:p>
            <a:pPr marL="228600" indent="-228600" eaLnBrk="1" hangingPunct="1"/>
            <a:r>
              <a:rPr lang="en-GB" smtClean="0">
                <a:cs typeface="Arial" pitchFamily="34" charset="0"/>
              </a:rPr>
              <a:t>2) Hechos/ejemplos concretos que avalen la afirmación anterior.</a:t>
            </a:r>
          </a:p>
          <a:p>
            <a:pPr marL="228600" indent="-228600" eaLnBrk="1" hangingPunct="1"/>
            <a:endParaRPr lang="en-GB" smtClean="0">
              <a:cs typeface="Arial" pitchFamily="34" charset="0"/>
            </a:endParaRPr>
          </a:p>
          <a:p>
            <a:pPr marL="228600" indent="-228600" eaLnBrk="1" hangingPunct="1"/>
            <a:r>
              <a:rPr lang="en-GB" smtClean="0">
                <a:cs typeface="Arial" pitchFamily="34" charset="0"/>
              </a:rPr>
              <a:t>La memoria es </a:t>
            </a:r>
            <a:r>
              <a:rPr lang="en-GB" i="1" smtClean="0">
                <a:cs typeface="Arial" pitchFamily="34" charset="0"/>
              </a:rPr>
              <a:t>dar a conocer información</a:t>
            </a:r>
            <a:r>
              <a:rPr lang="en-GB" smtClean="0">
                <a:cs typeface="Arial" pitchFamily="34" charset="0"/>
              </a:rPr>
              <a:t> – de ahí el compromiso de transparencia</a:t>
            </a:r>
          </a:p>
          <a:p>
            <a:pPr marL="228600" indent="-228600" eaLnBrk="1" hangingPunct="1"/>
            <a:r>
              <a:rPr lang="en-GB" smtClean="0">
                <a:cs typeface="Arial" pitchFamily="34" charset="0"/>
              </a:rPr>
              <a:t>La memoria </a:t>
            </a:r>
            <a:r>
              <a:rPr lang="en-GB" i="1" smtClean="0">
                <a:cs typeface="Arial" pitchFamily="34" charset="0"/>
              </a:rPr>
              <a:t>se centra en el desempeño</a:t>
            </a:r>
            <a:r>
              <a:rPr lang="en-GB" smtClean="0">
                <a:cs typeface="Arial" pitchFamily="34" charset="0"/>
              </a:rPr>
              <a:t> – ¿cómo es su desempeño respecto de los impactos económicos, sociales y medioambientales?</a:t>
            </a:r>
          </a:p>
          <a:p>
            <a:pPr marL="228600" indent="-228600" eaLnBrk="1" hangingPunct="1"/>
            <a:r>
              <a:rPr lang="en-GB" smtClean="0">
                <a:cs typeface="Arial" pitchFamily="34" charset="0"/>
              </a:rPr>
              <a:t>La memoria contempla una </a:t>
            </a:r>
            <a:r>
              <a:rPr lang="en-GB" i="1" smtClean="0">
                <a:cs typeface="Arial" pitchFamily="34" charset="0"/>
              </a:rPr>
              <a:t>interrelación</a:t>
            </a:r>
            <a:r>
              <a:rPr lang="en-GB" smtClean="0">
                <a:cs typeface="Arial" pitchFamily="34" charset="0"/>
              </a:rPr>
              <a:t> – el impacto de su organización en el mundo y el impacto del mundo en su organización sólo se entience claramente si Usted se da cuenta de que los aspectos sobre los que elabora la memoria no son aislados. Ej.: los impactos medioambientales tienen consecuencias económicas.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xfrm>
            <a:off x="3883025" y="9228138"/>
            <a:ext cx="2973388" cy="485775"/>
          </a:xfrm>
        </p:spPr>
        <p:txBody>
          <a:bodyPr lIns="90884" tIns="45442" rIns="90884" bIns="45442"/>
          <a:lstStyle/>
          <a:p>
            <a:pPr>
              <a:defRPr/>
            </a:pPr>
            <a:fld id="{B53A36D5-4F69-4A60-B310-CE4F8210C23D}" type="slidenum">
              <a:rPr lang="pt-BR"/>
              <a:pPr>
                <a:defRPr/>
              </a:pPr>
              <a:t>8</a:t>
            </a:fld>
            <a:endParaRPr lang="pt-BR"/>
          </a:p>
        </p:txBody>
      </p:sp>
      <p:sp>
        <p:nvSpPr>
          <p:cNvPr id="68611" name="Rectangle 2"/>
          <p:cNvSpPr>
            <a:spLocks noGrp="1" noRot="1" noChangeAspect="1" noChangeArrowheads="1" noTextEdit="1"/>
          </p:cNvSpPr>
          <p:nvPr>
            <p:ph type="sldImg"/>
          </p:nvPr>
        </p:nvSpPr>
        <p:spPr>
          <a:xfrm>
            <a:off x="1001713" y="730250"/>
            <a:ext cx="4854575" cy="3641725"/>
          </a:xfrm>
          <a:ln/>
        </p:spPr>
      </p:sp>
      <p:sp>
        <p:nvSpPr>
          <p:cNvPr id="68612" name="Rectangle 3"/>
          <p:cNvSpPr>
            <a:spLocks noGrp="1" noChangeArrowheads="1"/>
          </p:cNvSpPr>
          <p:nvPr>
            <p:ph type="body" idx="1"/>
          </p:nvPr>
        </p:nvSpPr>
        <p:spPr>
          <a:xfrm>
            <a:off x="685800" y="4616450"/>
            <a:ext cx="5486400" cy="4370388"/>
          </a:xfrm>
          <a:ln/>
        </p:spPr>
        <p:txBody>
          <a:bodyPr lIns="90884" tIns="45442" rIns="90884" bIns="45442"/>
          <a:lstStyle/>
          <a:p>
            <a:pPr defTabSz="945993" eaLnBrk="1" hangingPunct="1">
              <a:spcBef>
                <a:spcPct val="0"/>
              </a:spcBef>
              <a:defRPr/>
            </a:pPr>
            <a:r>
              <a:rPr lang="es-ES" sz="1000" dirty="0" smtClean="0"/>
              <a:t>No </a:t>
            </a:r>
            <a:r>
              <a:rPr lang="es-ES" sz="1000" dirty="0" err="1" smtClean="0"/>
              <a:t>século</a:t>
            </a:r>
            <a:r>
              <a:rPr lang="es-ES" sz="1000" dirty="0" smtClean="0"/>
              <a:t> XXI, os chamados </a:t>
            </a:r>
            <a:r>
              <a:rPr lang="es-ES" sz="1000" dirty="0" err="1" smtClean="0"/>
              <a:t>intangíveis</a:t>
            </a:r>
            <a:r>
              <a:rPr lang="es-ES" sz="1000" dirty="0" smtClean="0"/>
              <a:t> </a:t>
            </a:r>
            <a:r>
              <a:rPr lang="es-ES" sz="1000" dirty="0" err="1" smtClean="0"/>
              <a:t>são</a:t>
            </a:r>
            <a:r>
              <a:rPr lang="es-ES" sz="1000" dirty="0" smtClean="0"/>
              <a:t> </a:t>
            </a:r>
            <a:r>
              <a:rPr lang="es-ES" sz="1000" dirty="0" err="1" smtClean="0"/>
              <a:t>mais</a:t>
            </a:r>
            <a:r>
              <a:rPr lang="es-ES" sz="1000" dirty="0" smtClean="0"/>
              <a:t> valiosos do que os </a:t>
            </a:r>
            <a:r>
              <a:rPr lang="es-ES" sz="1000" dirty="0" err="1" smtClean="0"/>
              <a:t>ativos</a:t>
            </a:r>
            <a:r>
              <a:rPr lang="es-ES" sz="1000" dirty="0" smtClean="0"/>
              <a:t> </a:t>
            </a:r>
            <a:r>
              <a:rPr lang="es-ES" sz="1000" dirty="0" err="1" smtClean="0"/>
              <a:t>tangíveis</a:t>
            </a:r>
            <a:r>
              <a:rPr lang="es-ES" sz="1000" dirty="0" smtClean="0"/>
              <a:t>. </a:t>
            </a:r>
            <a:r>
              <a:rPr lang="es-ES" sz="1000" dirty="0" err="1" smtClean="0"/>
              <a:t>Tem</a:t>
            </a:r>
            <a:r>
              <a:rPr lang="es-ES" sz="1000" dirty="0" smtClean="0"/>
              <a:t>-se o chamado “</a:t>
            </a:r>
            <a:r>
              <a:rPr lang="es-ES" sz="1000" dirty="0" err="1" smtClean="0"/>
              <a:t>efeito</a:t>
            </a:r>
            <a:r>
              <a:rPr lang="es-ES" sz="1000" dirty="0" smtClean="0"/>
              <a:t> iceberg”, </a:t>
            </a:r>
            <a:r>
              <a:rPr lang="es-ES" sz="1000" dirty="0" err="1" smtClean="0"/>
              <a:t>onde</a:t>
            </a:r>
            <a:r>
              <a:rPr lang="es-ES" sz="1000" dirty="0" smtClean="0"/>
              <a:t> os aspectos </a:t>
            </a:r>
            <a:r>
              <a:rPr lang="es-ES" sz="1000" dirty="0" err="1" smtClean="0"/>
              <a:t>tangíveis</a:t>
            </a:r>
            <a:r>
              <a:rPr lang="es-ES" sz="1000" dirty="0" smtClean="0"/>
              <a:t> </a:t>
            </a:r>
            <a:r>
              <a:rPr lang="es-ES" sz="1000" dirty="0" err="1" smtClean="0"/>
              <a:t>são</a:t>
            </a:r>
            <a:r>
              <a:rPr lang="es-ES" sz="1000" dirty="0" smtClean="0"/>
              <a:t> contabilizados e o que é realmente valioso </a:t>
            </a:r>
            <a:r>
              <a:rPr lang="es-ES" sz="1000" dirty="0" err="1" smtClean="0"/>
              <a:t>não</a:t>
            </a:r>
            <a:r>
              <a:rPr lang="es-ES" sz="1000" dirty="0" smtClean="0"/>
              <a:t> é visto no </a:t>
            </a:r>
            <a:r>
              <a:rPr lang="es-ES" sz="1000" dirty="0" err="1" smtClean="0"/>
              <a:t>balanço</a:t>
            </a:r>
            <a:r>
              <a:rPr lang="es-ES" sz="1000" dirty="0" smtClean="0"/>
              <a:t> patrimonial </a:t>
            </a:r>
            <a:r>
              <a:rPr lang="es-ES" sz="1000" dirty="0" err="1" smtClean="0"/>
              <a:t>nem</a:t>
            </a:r>
            <a:r>
              <a:rPr lang="es-ES" sz="1000" dirty="0" smtClean="0"/>
              <a:t> </a:t>
            </a:r>
            <a:r>
              <a:rPr lang="es-ES" sz="1000" dirty="0" err="1" smtClean="0"/>
              <a:t>na</a:t>
            </a:r>
            <a:r>
              <a:rPr lang="es-ES" sz="1000" dirty="0" smtClean="0"/>
              <a:t> </a:t>
            </a:r>
            <a:r>
              <a:rPr lang="es-ES" sz="1000" dirty="0" err="1" smtClean="0"/>
              <a:t>demonstração</a:t>
            </a:r>
            <a:r>
              <a:rPr lang="es-ES" sz="1000" dirty="0" smtClean="0"/>
              <a:t> dos resultados. </a:t>
            </a:r>
            <a:r>
              <a:rPr lang="es-ES" sz="1000" dirty="0" err="1" smtClean="0"/>
              <a:t>Intangíveis</a:t>
            </a:r>
            <a:r>
              <a:rPr lang="es-ES" sz="1000" dirty="0" smtClean="0"/>
              <a:t> como marca, </a:t>
            </a:r>
            <a:r>
              <a:rPr lang="es-ES" sz="1000" dirty="0" err="1" smtClean="0"/>
              <a:t>reputação</a:t>
            </a:r>
            <a:r>
              <a:rPr lang="es-ES" sz="1000" dirty="0" smtClean="0"/>
              <a:t>, </a:t>
            </a:r>
            <a:r>
              <a:rPr lang="es-ES" sz="1000" dirty="0" err="1" smtClean="0"/>
              <a:t>qualidade</a:t>
            </a:r>
            <a:r>
              <a:rPr lang="es-ES" sz="1000" dirty="0" smtClean="0"/>
              <a:t> da </a:t>
            </a:r>
            <a:r>
              <a:rPr lang="es-ES" sz="1000" dirty="0" err="1" smtClean="0"/>
              <a:t>governança</a:t>
            </a:r>
            <a:r>
              <a:rPr lang="es-ES" sz="1000" dirty="0" smtClean="0"/>
              <a:t>, </a:t>
            </a:r>
            <a:r>
              <a:rPr lang="es-ES" sz="1000" dirty="0" err="1" smtClean="0"/>
              <a:t>qualidade</a:t>
            </a:r>
            <a:r>
              <a:rPr lang="es-ES" sz="1000" dirty="0" smtClean="0"/>
              <a:t> de </a:t>
            </a:r>
            <a:r>
              <a:rPr lang="es-ES" sz="1000" dirty="0" err="1" smtClean="0"/>
              <a:t>gestão</a:t>
            </a:r>
            <a:r>
              <a:rPr lang="es-ES" sz="1000" dirty="0" smtClean="0"/>
              <a:t>, histórico de </a:t>
            </a:r>
            <a:r>
              <a:rPr lang="es-ES" sz="1000" dirty="0" err="1" smtClean="0"/>
              <a:t>respeito</a:t>
            </a:r>
            <a:r>
              <a:rPr lang="es-ES" sz="1000" dirty="0" smtClean="0"/>
              <a:t> a </a:t>
            </a:r>
            <a:r>
              <a:rPr lang="es-ES" sz="1000" dirty="0" err="1" smtClean="0"/>
              <a:t>direitos</a:t>
            </a:r>
            <a:r>
              <a:rPr lang="es-ES" sz="1000" dirty="0" smtClean="0"/>
              <a:t> humanos, aspectos </a:t>
            </a:r>
            <a:r>
              <a:rPr lang="es-ES" sz="1000" dirty="0" err="1" smtClean="0"/>
              <a:t>sociais</a:t>
            </a:r>
            <a:r>
              <a:rPr lang="es-ES" sz="1000" dirty="0" smtClean="0"/>
              <a:t> e </a:t>
            </a:r>
            <a:r>
              <a:rPr lang="es-ES" sz="1000" dirty="0" err="1" smtClean="0"/>
              <a:t>trabalhistas</a:t>
            </a:r>
            <a:r>
              <a:rPr lang="es-ES" sz="1000" dirty="0" smtClean="0"/>
              <a:t>, </a:t>
            </a:r>
            <a:r>
              <a:rPr lang="es-ES" sz="1000" dirty="0" err="1" smtClean="0"/>
              <a:t>consideração</a:t>
            </a:r>
            <a:r>
              <a:rPr lang="es-ES" sz="1000" dirty="0" smtClean="0"/>
              <a:t> da </a:t>
            </a:r>
            <a:r>
              <a:rPr lang="es-ES" sz="1000" dirty="0" err="1" smtClean="0"/>
              <a:t>comunidade</a:t>
            </a:r>
            <a:r>
              <a:rPr lang="es-ES" sz="1000" dirty="0" smtClean="0"/>
              <a:t> e do </a:t>
            </a:r>
            <a:r>
              <a:rPr lang="es-ES" sz="1000" dirty="0" err="1" smtClean="0"/>
              <a:t>ecossistema</a:t>
            </a:r>
            <a:r>
              <a:rPr lang="es-ES" sz="1000" dirty="0" smtClean="0"/>
              <a:t> </a:t>
            </a:r>
            <a:r>
              <a:rPr lang="es-ES" sz="1000" dirty="0" err="1" smtClean="0"/>
              <a:t>são</a:t>
            </a:r>
            <a:r>
              <a:rPr lang="es-ES" sz="1000" dirty="0" smtClean="0"/>
              <a:t> temas relevantes. </a:t>
            </a:r>
          </a:p>
          <a:p>
            <a:pPr defTabSz="945993" eaLnBrk="1" hangingPunct="1">
              <a:spcBef>
                <a:spcPct val="0"/>
              </a:spcBef>
              <a:defRPr/>
            </a:pPr>
            <a:r>
              <a:rPr lang="es-ES" sz="1000" dirty="0" smtClean="0"/>
              <a:t>_______________________________</a:t>
            </a:r>
          </a:p>
          <a:p>
            <a:pPr defTabSz="945993" eaLnBrk="1" hangingPunct="1">
              <a:spcBef>
                <a:spcPct val="0"/>
              </a:spcBef>
              <a:defRPr/>
            </a:pPr>
            <a:endParaRPr lang="es-ES" sz="1000" dirty="0" smtClean="0"/>
          </a:p>
          <a:p>
            <a:pPr defTabSz="945993" eaLnBrk="1" hangingPunct="1">
              <a:spcBef>
                <a:spcPct val="0"/>
              </a:spcBef>
              <a:defRPr/>
            </a:pPr>
            <a:r>
              <a:rPr lang="es-ES" sz="1000" dirty="0" smtClean="0"/>
              <a:t>Para se ter </a:t>
            </a:r>
            <a:r>
              <a:rPr lang="es-ES" sz="1000" dirty="0" err="1" smtClean="0"/>
              <a:t>uma</a:t>
            </a:r>
            <a:r>
              <a:rPr lang="es-ES" sz="1000" dirty="0" smtClean="0"/>
              <a:t> </a:t>
            </a:r>
            <a:r>
              <a:rPr lang="es-ES" sz="1000" dirty="0" err="1" smtClean="0"/>
              <a:t>idéia</a:t>
            </a:r>
            <a:r>
              <a:rPr lang="es-ES" sz="1000" dirty="0" smtClean="0"/>
              <a:t>, todos os </a:t>
            </a:r>
            <a:r>
              <a:rPr lang="es-ES" sz="1000" dirty="0" err="1" smtClean="0"/>
              <a:t>bens</a:t>
            </a:r>
            <a:r>
              <a:rPr lang="es-ES" sz="1000" dirty="0" smtClean="0"/>
              <a:t> </a:t>
            </a:r>
            <a:r>
              <a:rPr lang="es-ES" sz="1000" dirty="0" err="1" smtClean="0"/>
              <a:t>tangíveis</a:t>
            </a:r>
            <a:r>
              <a:rPr lang="es-ES" sz="1000" dirty="0" smtClean="0"/>
              <a:t> da Coca Cola, segundo a </a:t>
            </a:r>
            <a:r>
              <a:rPr lang="es-ES" sz="1000" dirty="0" err="1" smtClean="0"/>
              <a:t>própria</a:t>
            </a:r>
            <a:r>
              <a:rPr lang="es-ES" sz="1000" dirty="0" smtClean="0"/>
              <a:t> empresa, vale </a:t>
            </a:r>
            <a:r>
              <a:rPr lang="es-ES" sz="1000" dirty="0" err="1" smtClean="0"/>
              <a:t>somente</a:t>
            </a:r>
            <a:r>
              <a:rPr lang="es-ES" sz="1000" dirty="0" smtClean="0"/>
              <a:t> 20% do valor da </a:t>
            </a:r>
            <a:r>
              <a:rPr lang="es-ES" sz="1000" dirty="0" err="1" smtClean="0"/>
              <a:t>companhia</a:t>
            </a:r>
            <a:r>
              <a:rPr lang="es-ES" sz="1000" dirty="0" smtClean="0"/>
              <a:t> no mercado! É </a:t>
            </a:r>
            <a:r>
              <a:rPr lang="es-ES" sz="1000" dirty="0" err="1" smtClean="0"/>
              <a:t>essa</a:t>
            </a:r>
            <a:r>
              <a:rPr lang="es-ES" sz="1000" dirty="0" smtClean="0"/>
              <a:t> </a:t>
            </a:r>
            <a:r>
              <a:rPr lang="es-ES" sz="1000" dirty="0" err="1" smtClean="0"/>
              <a:t>consciência</a:t>
            </a:r>
            <a:r>
              <a:rPr lang="es-ES" sz="1000" dirty="0" smtClean="0"/>
              <a:t> é que se </a:t>
            </a:r>
            <a:r>
              <a:rPr lang="es-ES" sz="1000" dirty="0" err="1" smtClean="0"/>
              <a:t>tem</a:t>
            </a:r>
            <a:r>
              <a:rPr lang="es-ES" sz="1000" dirty="0" smtClean="0"/>
              <a:t> motivado </a:t>
            </a:r>
            <a:r>
              <a:rPr lang="es-ES" sz="1000" dirty="0" err="1" smtClean="0"/>
              <a:t>muitos</a:t>
            </a:r>
            <a:r>
              <a:rPr lang="es-ES" sz="1000" dirty="0" smtClean="0"/>
              <a:t> </a:t>
            </a:r>
            <a:r>
              <a:rPr lang="es-ES" sz="1000" dirty="0" err="1" smtClean="0"/>
              <a:t>empresários</a:t>
            </a:r>
            <a:r>
              <a:rPr lang="es-ES" sz="1000" dirty="0" smtClean="0"/>
              <a:t> a </a:t>
            </a:r>
            <a:r>
              <a:rPr lang="es-ES" sz="1000" dirty="0" err="1" smtClean="0"/>
              <a:t>darem</a:t>
            </a:r>
            <a:r>
              <a:rPr lang="es-ES" sz="1000" dirty="0" smtClean="0"/>
              <a:t> </a:t>
            </a:r>
            <a:r>
              <a:rPr lang="es-ES" sz="1000" dirty="0" err="1" smtClean="0"/>
              <a:t>atenção</a:t>
            </a:r>
            <a:r>
              <a:rPr lang="es-ES" sz="1000" dirty="0" smtClean="0"/>
              <a:t> à forma como </a:t>
            </a:r>
            <a:r>
              <a:rPr lang="es-ES" sz="1000" dirty="0" err="1" smtClean="0"/>
              <a:t>conduzem</a:t>
            </a:r>
            <a:r>
              <a:rPr lang="es-ES" sz="1000" dirty="0" smtClean="0"/>
              <a:t> </a:t>
            </a:r>
            <a:r>
              <a:rPr lang="es-ES" sz="1000" dirty="0" err="1" smtClean="0"/>
              <a:t>seus</a:t>
            </a:r>
            <a:r>
              <a:rPr lang="es-ES" sz="1000" dirty="0" smtClean="0"/>
              <a:t> </a:t>
            </a:r>
            <a:r>
              <a:rPr lang="es-ES" sz="1000" dirty="0" err="1" smtClean="0"/>
              <a:t>negócios</a:t>
            </a:r>
            <a:r>
              <a:rPr lang="es-ES" sz="1000" dirty="0" smtClean="0"/>
              <a:t>,  de </a:t>
            </a:r>
            <a:r>
              <a:rPr lang="es-ES" sz="1000" dirty="0" err="1" smtClean="0"/>
              <a:t>uma</a:t>
            </a:r>
            <a:r>
              <a:rPr lang="es-ES" sz="1000" dirty="0" smtClean="0"/>
              <a:t> </a:t>
            </a:r>
            <a:r>
              <a:rPr lang="es-ES" sz="1000" dirty="0" err="1" smtClean="0"/>
              <a:t>maneira</a:t>
            </a:r>
            <a:r>
              <a:rPr lang="es-ES" sz="1000" dirty="0" smtClean="0"/>
              <a:t> que </a:t>
            </a:r>
            <a:r>
              <a:rPr lang="es-ES" sz="1000" dirty="0" err="1" smtClean="0"/>
              <a:t>seja</a:t>
            </a:r>
            <a:r>
              <a:rPr lang="es-ES" sz="1000" dirty="0" smtClean="0"/>
              <a:t> </a:t>
            </a:r>
            <a:r>
              <a:rPr lang="es-ES" sz="1000" dirty="0" err="1" smtClean="0"/>
              <a:t>responsável</a:t>
            </a:r>
            <a:r>
              <a:rPr lang="es-ES" sz="1000" dirty="0" smtClean="0"/>
              <a:t> e que </a:t>
            </a:r>
            <a:r>
              <a:rPr lang="es-ES" sz="1000" dirty="0" err="1" smtClean="0"/>
              <a:t>contribua</a:t>
            </a:r>
            <a:r>
              <a:rPr lang="es-ES" sz="1000" dirty="0" smtClean="0"/>
              <a:t> </a:t>
            </a:r>
            <a:r>
              <a:rPr lang="es-ES" sz="1000" dirty="0" err="1" smtClean="0"/>
              <a:t>com</a:t>
            </a:r>
            <a:r>
              <a:rPr lang="es-ES" sz="1000" dirty="0" smtClean="0"/>
              <a:t> o </a:t>
            </a:r>
            <a:r>
              <a:rPr lang="es-ES" sz="1000" dirty="0" err="1" smtClean="0"/>
              <a:t>desenvolvimento</a:t>
            </a:r>
            <a:r>
              <a:rPr lang="es-ES" sz="1000" dirty="0" smtClean="0"/>
              <a:t> </a:t>
            </a:r>
            <a:r>
              <a:rPr lang="es-ES" sz="1000" dirty="0" err="1" smtClean="0"/>
              <a:t>sustentável</a:t>
            </a:r>
            <a:r>
              <a:rPr lang="es-ES" sz="1000" dirty="0" smtClean="0"/>
              <a:t>. Os clientes e consumidores, os </a:t>
            </a:r>
            <a:r>
              <a:rPr lang="es-ES" sz="1000" dirty="0" err="1" smtClean="0"/>
              <a:t>empregados</a:t>
            </a:r>
            <a:r>
              <a:rPr lang="es-ES" sz="1000" dirty="0" smtClean="0"/>
              <a:t>, os </a:t>
            </a:r>
            <a:r>
              <a:rPr lang="es-ES" sz="1000" dirty="0" err="1" smtClean="0"/>
              <a:t>investidores</a:t>
            </a:r>
            <a:r>
              <a:rPr lang="es-ES" sz="1000" dirty="0" smtClean="0"/>
              <a:t>, </a:t>
            </a:r>
            <a:r>
              <a:rPr lang="es-ES" sz="1000" dirty="0" err="1" smtClean="0"/>
              <a:t>querem</a:t>
            </a:r>
            <a:r>
              <a:rPr lang="es-ES" sz="1000" dirty="0" smtClean="0"/>
              <a:t> saber até que ponto </a:t>
            </a:r>
            <a:r>
              <a:rPr lang="es-ES" sz="1000" dirty="0" err="1" smtClean="0"/>
              <a:t>uma</a:t>
            </a:r>
            <a:r>
              <a:rPr lang="es-ES" sz="1000" dirty="0" smtClean="0"/>
              <a:t> determinada empresa faz parte do problema </a:t>
            </a:r>
            <a:r>
              <a:rPr lang="es-ES" sz="1000" dirty="0" err="1" smtClean="0"/>
              <a:t>ou</a:t>
            </a:r>
            <a:r>
              <a:rPr lang="es-ES" sz="1000" dirty="0" smtClean="0"/>
              <a:t> da </a:t>
            </a:r>
            <a:r>
              <a:rPr lang="es-ES" sz="1000" dirty="0" err="1" smtClean="0"/>
              <a:t>solução</a:t>
            </a:r>
            <a:r>
              <a:rPr lang="es-ES" sz="1000" dirty="0" smtClean="0"/>
              <a:t>; se </a:t>
            </a:r>
            <a:r>
              <a:rPr lang="es-ES" sz="1000" dirty="0" err="1" smtClean="0"/>
              <a:t>ela</a:t>
            </a:r>
            <a:r>
              <a:rPr lang="es-ES" sz="1000" dirty="0" smtClean="0"/>
              <a:t> é </a:t>
            </a:r>
            <a:r>
              <a:rPr lang="es-ES" sz="1000" dirty="0" err="1" smtClean="0"/>
              <a:t>um</a:t>
            </a:r>
            <a:r>
              <a:rPr lang="es-ES" sz="1000" dirty="0" smtClean="0"/>
              <a:t> risco </a:t>
            </a:r>
            <a:r>
              <a:rPr lang="es-ES" sz="1000" dirty="0" err="1" smtClean="0"/>
              <a:t>ou</a:t>
            </a:r>
            <a:r>
              <a:rPr lang="es-ES" sz="1000" dirty="0" smtClean="0"/>
              <a:t> se </a:t>
            </a:r>
            <a:r>
              <a:rPr lang="es-ES" sz="1000" dirty="0" err="1" smtClean="0"/>
              <a:t>ela</a:t>
            </a:r>
            <a:r>
              <a:rPr lang="es-ES" sz="1000" dirty="0" smtClean="0"/>
              <a:t> é </a:t>
            </a:r>
            <a:r>
              <a:rPr lang="es-ES" sz="1000" dirty="0" err="1" smtClean="0"/>
              <a:t>uma</a:t>
            </a:r>
            <a:r>
              <a:rPr lang="es-ES" sz="1000" dirty="0" smtClean="0"/>
              <a:t> </a:t>
            </a:r>
            <a:r>
              <a:rPr lang="es-ES" sz="1000" dirty="0" err="1" smtClean="0"/>
              <a:t>oportunidade</a:t>
            </a:r>
            <a:r>
              <a:rPr lang="es-ES" sz="1000" dirty="0" smtClean="0"/>
              <a:t>.</a:t>
            </a:r>
          </a:p>
          <a:p>
            <a:pPr defTabSz="945993">
              <a:defRPr/>
            </a:pPr>
            <a:r>
              <a:rPr lang="es-ES" sz="1000" dirty="0" smtClean="0"/>
              <a:t>O cuidado </a:t>
            </a:r>
            <a:r>
              <a:rPr lang="es-ES" sz="1000" dirty="0" err="1" smtClean="0"/>
              <a:t>com</a:t>
            </a:r>
            <a:r>
              <a:rPr lang="es-ES" sz="1000" dirty="0" smtClean="0"/>
              <a:t> a </a:t>
            </a:r>
            <a:r>
              <a:rPr lang="es-ES" sz="1000" dirty="0" err="1" smtClean="0"/>
              <a:t>reputação</a:t>
            </a:r>
            <a:r>
              <a:rPr lang="es-ES" sz="1000" dirty="0" smtClean="0"/>
              <a:t> </a:t>
            </a:r>
            <a:r>
              <a:rPr lang="es-ES" sz="1000" dirty="0" err="1" smtClean="0"/>
              <a:t>gera</a:t>
            </a:r>
            <a:r>
              <a:rPr lang="es-ES" sz="1000" dirty="0" smtClean="0"/>
              <a:t> valor por criar </a:t>
            </a:r>
            <a:r>
              <a:rPr lang="es-ES" sz="1000" dirty="0" err="1" smtClean="0"/>
              <a:t>capacidade</a:t>
            </a:r>
            <a:r>
              <a:rPr lang="es-ES" sz="1000" dirty="0" smtClean="0"/>
              <a:t> de </a:t>
            </a:r>
            <a:r>
              <a:rPr lang="es-ES" sz="1000" dirty="0" err="1" smtClean="0"/>
              <a:t>atrair</a:t>
            </a:r>
            <a:r>
              <a:rPr lang="es-ES" sz="1000" dirty="0" smtClean="0"/>
              <a:t> capital </a:t>
            </a:r>
            <a:r>
              <a:rPr lang="es-ES" sz="1000" dirty="0" err="1" smtClean="0"/>
              <a:t>favorável</a:t>
            </a:r>
            <a:r>
              <a:rPr lang="es-ES" sz="1000" dirty="0" smtClean="0"/>
              <a:t>, </a:t>
            </a:r>
            <a:r>
              <a:rPr lang="es-ES" sz="1000" dirty="0" err="1" smtClean="0"/>
              <a:t>atrair</a:t>
            </a:r>
            <a:r>
              <a:rPr lang="es-ES" sz="1000" dirty="0" smtClean="0"/>
              <a:t> e </a:t>
            </a:r>
            <a:r>
              <a:rPr lang="es-ES" sz="1000" dirty="0" err="1" smtClean="0"/>
              <a:t>manter</a:t>
            </a:r>
            <a:r>
              <a:rPr lang="es-ES" sz="1000" dirty="0" smtClean="0"/>
              <a:t> </a:t>
            </a:r>
            <a:r>
              <a:rPr lang="es-ES" sz="1000" dirty="0" err="1" smtClean="0"/>
              <a:t>pessoas</a:t>
            </a:r>
            <a:r>
              <a:rPr lang="es-ES" sz="1000" dirty="0" smtClean="0"/>
              <a:t> talentosas que </a:t>
            </a:r>
            <a:r>
              <a:rPr lang="es-ES" sz="1000" dirty="0" err="1" smtClean="0"/>
              <a:t>criam</a:t>
            </a:r>
            <a:r>
              <a:rPr lang="es-ES" sz="1000" dirty="0" smtClean="0"/>
              <a:t> </a:t>
            </a:r>
            <a:r>
              <a:rPr lang="es-ES" sz="1000" dirty="0" err="1" smtClean="0"/>
              <a:t>soluções</a:t>
            </a:r>
            <a:r>
              <a:rPr lang="es-ES" sz="1000" dirty="0" smtClean="0"/>
              <a:t> </a:t>
            </a:r>
            <a:r>
              <a:rPr lang="es-ES" sz="1000" dirty="0" err="1" smtClean="0"/>
              <a:t>criativas</a:t>
            </a:r>
            <a:r>
              <a:rPr lang="es-ES" sz="1000" dirty="0" smtClean="0"/>
              <a:t> e </a:t>
            </a:r>
            <a:r>
              <a:rPr lang="es-ES" sz="1000" dirty="0" err="1" smtClean="0"/>
              <a:t>inovadoras</a:t>
            </a:r>
            <a:r>
              <a:rPr lang="es-ES" sz="1000" dirty="0" smtClean="0"/>
              <a:t>  e que </a:t>
            </a:r>
            <a:r>
              <a:rPr lang="es-ES" sz="1000" dirty="0" err="1" smtClean="0"/>
              <a:t>ajudarão</a:t>
            </a:r>
            <a:r>
              <a:rPr lang="es-ES" sz="1000" dirty="0" smtClean="0"/>
              <a:t> a empresa a posicionar-se no mercado futuro.</a:t>
            </a:r>
          </a:p>
          <a:p>
            <a:pPr marL="227163" indent="-227163" eaLnBrk="1" hangingPunct="1">
              <a:defRPr/>
            </a:pPr>
            <a:endParaRPr lang="pt-BR" sz="10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xfrm>
            <a:off x="3883025" y="9228138"/>
            <a:ext cx="2973388" cy="485775"/>
          </a:xfrm>
        </p:spPr>
        <p:txBody>
          <a:bodyPr lIns="90884" tIns="45442" rIns="90884" bIns="45442"/>
          <a:lstStyle/>
          <a:p>
            <a:pPr>
              <a:defRPr/>
            </a:pPr>
            <a:fld id="{79A30D74-3F75-438C-BFCC-F6C039ECDBE0}" type="slidenum">
              <a:rPr lang="pt-BR"/>
              <a:pPr>
                <a:defRPr/>
              </a:pPr>
              <a:t>9</a:t>
            </a:fld>
            <a:endParaRPr lang="pt-BR"/>
          </a:p>
        </p:txBody>
      </p:sp>
      <p:sp>
        <p:nvSpPr>
          <p:cNvPr id="69635" name="Rectangle 2"/>
          <p:cNvSpPr>
            <a:spLocks noGrp="1" noRot="1" noChangeAspect="1" noChangeArrowheads="1" noTextEdit="1"/>
          </p:cNvSpPr>
          <p:nvPr>
            <p:ph type="sldImg"/>
          </p:nvPr>
        </p:nvSpPr>
        <p:spPr>
          <a:xfrm>
            <a:off x="1001713" y="730250"/>
            <a:ext cx="4854575" cy="3641725"/>
          </a:xfrm>
          <a:ln/>
        </p:spPr>
      </p:sp>
      <p:sp>
        <p:nvSpPr>
          <p:cNvPr id="69636" name="Rectangle 3"/>
          <p:cNvSpPr>
            <a:spLocks noGrp="1" noChangeArrowheads="1"/>
          </p:cNvSpPr>
          <p:nvPr>
            <p:ph type="body" idx="1"/>
          </p:nvPr>
        </p:nvSpPr>
        <p:spPr>
          <a:xfrm>
            <a:off x="685800" y="4616450"/>
            <a:ext cx="5486400" cy="4370388"/>
          </a:xfrm>
          <a:noFill/>
          <a:ln/>
        </p:spPr>
        <p:txBody>
          <a:bodyPr lIns="90884" tIns="45442" rIns="90884" bIns="45442"/>
          <a:lstStyle/>
          <a:p>
            <a:pPr marL="227013" indent="-227013" eaLnBrk="1" hangingPunct="1"/>
            <a:r>
              <a:rPr lang="pt-BR" sz="1000" smtClean="0">
                <a:cs typeface="Arial" pitchFamily="34" charset="0"/>
              </a:rPr>
              <a:t>Por exemplo: nos processos de compras, a empresa deve estar segura de que seus fornecedores</a:t>
            </a:r>
          </a:p>
          <a:p>
            <a:pPr marL="227013" indent="-227013" eaLnBrk="1" hangingPunct="1"/>
            <a:r>
              <a:rPr lang="pt-BR" sz="1000" smtClean="0">
                <a:cs typeface="Arial" pitchFamily="34" charset="0"/>
              </a:rPr>
              <a:t>não são discriminatórios e nem utilizam mão-de-obra infantil e forçada. Se isto ocorrer, a empresa </a:t>
            </a:r>
          </a:p>
          <a:p>
            <a:pPr marL="227013" indent="-227013" eaLnBrk="1" hangingPunct="1"/>
            <a:r>
              <a:rPr lang="pt-BR" sz="1000" smtClean="0">
                <a:cs typeface="Arial" pitchFamily="34" charset="0"/>
              </a:rPr>
              <a:t>poderá ter grande prejuízo para sua reputação. Deve-se ainda verificar quais são as práticas de </a:t>
            </a:r>
          </a:p>
          <a:p>
            <a:pPr marL="227013" indent="-227013" eaLnBrk="1" hangingPunct="1"/>
            <a:r>
              <a:rPr lang="pt-BR" sz="1000" smtClean="0">
                <a:cs typeface="Arial" pitchFamily="34" charset="0"/>
              </a:rPr>
              <a:t>segurança e saúde ocupacional na produção dos insumos que utiliza.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3467B"/>
        </a:solidFill>
        <a:effectLst/>
      </p:bgPr>
    </p:bg>
    <p:spTree>
      <p:nvGrpSpPr>
        <p:cNvPr id="1" name=""/>
        <p:cNvGrpSpPr/>
        <p:nvPr/>
      </p:nvGrpSpPr>
      <p:grpSpPr>
        <a:xfrm>
          <a:off x="0" y="0"/>
          <a:ext cx="0" cy="0"/>
          <a:chOff x="0" y="0"/>
          <a:chExt cx="0" cy="0"/>
        </a:xfrm>
      </p:grpSpPr>
      <p:graphicFrame>
        <p:nvGraphicFramePr>
          <p:cNvPr id="3" name="Object 10"/>
          <p:cNvGraphicFramePr>
            <a:graphicFrameLocks noChangeAspect="1"/>
          </p:cNvGraphicFramePr>
          <p:nvPr/>
        </p:nvGraphicFramePr>
        <p:xfrm>
          <a:off x="684213" y="1528763"/>
          <a:ext cx="2484437" cy="3340100"/>
        </p:xfrm>
        <a:graphic>
          <a:graphicData uri="http://schemas.openxmlformats.org/presentationml/2006/ole">
            <p:oleObj spid="_x0000_s130050" name="Image" r:id="rId3" imgW="3180952" imgH="4276190" progId="">
              <p:embed/>
            </p:oleObj>
          </a:graphicData>
        </a:graphic>
      </p:graphicFrame>
      <p:sp>
        <p:nvSpPr>
          <p:cNvPr id="68610" name="Rectangle 2"/>
          <p:cNvSpPr>
            <a:spLocks noGrp="1" noChangeArrowheads="1"/>
          </p:cNvSpPr>
          <p:nvPr>
            <p:ph type="ctrTitle"/>
          </p:nvPr>
        </p:nvSpPr>
        <p:spPr>
          <a:xfrm>
            <a:off x="3348038" y="2781300"/>
            <a:ext cx="5110162" cy="1154113"/>
          </a:xfrm>
        </p:spPr>
        <p:txBody>
          <a:bodyPr/>
          <a:lstStyle>
            <a:lvl1pPr>
              <a:defRPr>
                <a:solidFill>
                  <a:schemeClr val="bg1"/>
                </a:solidFill>
              </a:defRPr>
            </a:lvl1pPr>
          </a:lstStyle>
          <a:p>
            <a:r>
              <a:rPr lang="en-US"/>
              <a:t>Engaging Stakeholders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5413"/>
            <a:ext cx="2057400" cy="54419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5413"/>
            <a:ext cx="6019800" cy="54419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125413"/>
            <a:ext cx="8229600" cy="544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457200" y="125413"/>
            <a:ext cx="8229600" cy="1143000"/>
          </a:xfrm>
        </p:spPr>
        <p:txBody>
          <a:bodyPr/>
          <a:lstStyle/>
          <a:p>
            <a:r>
              <a:rPr lang="nl-NL" smtClean="0"/>
              <a:t>Klik om de stijl te bewerken</a:t>
            </a:r>
            <a:endParaRPr lang="en-GB"/>
          </a:p>
        </p:txBody>
      </p:sp>
      <p:sp>
        <p:nvSpPr>
          <p:cNvPr id="3" name="Tijdelijke aanduiding voor tabel 2"/>
          <p:cNvSpPr>
            <a:spLocks noGrp="1"/>
          </p:cNvSpPr>
          <p:nvPr>
            <p:ph type="tbl" idx="1"/>
          </p:nvPr>
        </p:nvSpPr>
        <p:spPr>
          <a:xfrm>
            <a:off x="457200" y="1290638"/>
            <a:ext cx="8229600" cy="4276725"/>
          </a:xfrm>
        </p:spPr>
        <p:txBody>
          <a:bodyPr/>
          <a:lstStyle/>
          <a:p>
            <a:pPr lvl="0"/>
            <a:endParaRPr lang="en-GB"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54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90638"/>
            <a:ext cx="4038600" cy="4276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0638"/>
            <a:ext cx="4038600" cy="4276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0638"/>
            <a:ext cx="4038600"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0638"/>
            <a:ext cx="4038600"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ayout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457200" y="125413"/>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457200" y="1290638"/>
            <a:ext cx="8229600" cy="427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1031" name="Rectangle 7"/>
          <p:cNvSpPr>
            <a:spLocks noChangeArrowheads="1"/>
          </p:cNvSpPr>
          <p:nvPr/>
        </p:nvSpPr>
        <p:spPr bwMode="auto">
          <a:xfrm>
            <a:off x="0" y="6092825"/>
            <a:ext cx="9144000" cy="765175"/>
          </a:xfrm>
          <a:prstGeom prst="rect">
            <a:avLst/>
          </a:prstGeom>
          <a:solidFill>
            <a:srgbClr val="13467B"/>
          </a:solidFill>
          <a:ln w="9525">
            <a:noFill/>
            <a:miter lim="800000"/>
            <a:headEnd/>
            <a:tailEnd/>
          </a:ln>
          <a:effectLst/>
        </p:spPr>
        <p:txBody>
          <a:bodyPr wrap="none" anchor="ctr"/>
          <a:lstStyle/>
          <a:p>
            <a:pPr>
              <a:defRPr/>
            </a:pPr>
            <a:r>
              <a:rPr lang="en-GB" sz="1400" b="1" dirty="0">
                <a:solidFill>
                  <a:schemeClr val="bg1"/>
                </a:solidFill>
                <a:cs typeface="+mn-cs"/>
              </a:rPr>
              <a:t>              </a:t>
            </a:r>
            <a:r>
              <a:rPr lang="en-GB" sz="1400" b="1" dirty="0" smtClean="0">
                <a:solidFill>
                  <a:schemeClr val="bg1"/>
                </a:solidFill>
                <a:cs typeface="+mn-cs"/>
              </a:rPr>
              <a:t>Buenos</a:t>
            </a:r>
            <a:r>
              <a:rPr lang="en-GB" sz="1400" b="1" baseline="0" dirty="0" smtClean="0">
                <a:solidFill>
                  <a:schemeClr val="bg1"/>
                </a:solidFill>
                <a:cs typeface="+mn-cs"/>
              </a:rPr>
              <a:t> Aires, Argentina - 30</a:t>
            </a:r>
            <a:r>
              <a:rPr lang="en-GB" sz="1400" b="1" dirty="0" smtClean="0">
                <a:solidFill>
                  <a:schemeClr val="bg1"/>
                </a:solidFill>
                <a:cs typeface="+mn-cs"/>
              </a:rPr>
              <a:t>/07/2010</a:t>
            </a:r>
            <a:endParaRPr lang="en-GB" sz="1400" b="1" dirty="0">
              <a:solidFill>
                <a:schemeClr val="bg1"/>
              </a:solidFill>
              <a:cs typeface="+mn-cs"/>
            </a:endParaRPr>
          </a:p>
        </p:txBody>
      </p:sp>
      <p:graphicFrame>
        <p:nvGraphicFramePr>
          <p:cNvPr id="1026" name="Object 10"/>
          <p:cNvGraphicFramePr>
            <a:graphicFrameLocks noChangeAspect="1"/>
          </p:cNvGraphicFramePr>
          <p:nvPr/>
        </p:nvGraphicFramePr>
        <p:xfrm>
          <a:off x="7451725" y="6148388"/>
          <a:ext cx="1511300" cy="709612"/>
        </p:xfrm>
        <a:graphic>
          <a:graphicData uri="http://schemas.openxmlformats.org/presentationml/2006/ole">
            <p:oleObj spid="_x0000_s1026" name="Image" r:id="rId19" imgW="1723810" imgH="809310" progId="">
              <p:embed/>
            </p:oleObj>
          </a:graphicData>
        </a:graphic>
      </p:graphicFrame>
      <p:grpSp>
        <p:nvGrpSpPr>
          <p:cNvPr id="2" name="Group 12"/>
          <p:cNvGrpSpPr>
            <a:grpSpLocks/>
          </p:cNvGrpSpPr>
          <p:nvPr/>
        </p:nvGrpSpPr>
        <p:grpSpPr bwMode="auto">
          <a:xfrm>
            <a:off x="446088" y="6400800"/>
            <a:ext cx="153987" cy="160338"/>
            <a:chOff x="521" y="3564"/>
            <a:chExt cx="219" cy="229"/>
          </a:xfrm>
        </p:grpSpPr>
        <p:sp>
          <p:nvSpPr>
            <p:cNvPr id="1037" name="Rectangle 13"/>
            <p:cNvSpPr>
              <a:spLocks noChangeArrowheads="1"/>
            </p:cNvSpPr>
            <p:nvPr/>
          </p:nvSpPr>
          <p:spPr bwMode="auto">
            <a:xfrm>
              <a:off x="521" y="3702"/>
              <a:ext cx="90" cy="91"/>
            </a:xfrm>
            <a:prstGeom prst="rect">
              <a:avLst/>
            </a:prstGeom>
            <a:solidFill>
              <a:srgbClr val="6CADDE"/>
            </a:solidFill>
            <a:ln w="9525">
              <a:noFill/>
              <a:miter lim="800000"/>
              <a:headEnd/>
              <a:tailEnd/>
            </a:ln>
            <a:effectLst>
              <a:outerShdw dist="17961" dir="2700000" algn="ctr" rotWithShape="0">
                <a:schemeClr val="bg1"/>
              </a:outerShdw>
            </a:effectLst>
          </p:spPr>
          <p:txBody>
            <a:bodyPr wrap="none" anchor="ctr"/>
            <a:lstStyle/>
            <a:p>
              <a:pPr>
                <a:defRPr/>
              </a:pPr>
              <a:endParaRPr lang="en-US" sz="1000">
                <a:solidFill>
                  <a:schemeClr val="tx1"/>
                </a:solidFill>
                <a:cs typeface="+mn-cs"/>
              </a:endParaRPr>
            </a:p>
          </p:txBody>
        </p:sp>
        <p:sp>
          <p:nvSpPr>
            <p:cNvPr id="3" name="Rectangle 14"/>
            <p:cNvSpPr>
              <a:spLocks noChangeArrowheads="1"/>
            </p:cNvSpPr>
            <p:nvPr/>
          </p:nvSpPr>
          <p:spPr bwMode="auto">
            <a:xfrm>
              <a:off x="521" y="3564"/>
              <a:ext cx="90" cy="91"/>
            </a:xfrm>
            <a:prstGeom prst="rect">
              <a:avLst/>
            </a:prstGeom>
            <a:solidFill>
              <a:srgbClr val="6CADDE"/>
            </a:solidFill>
            <a:ln w="9525">
              <a:noFill/>
              <a:miter lim="800000"/>
              <a:headEnd/>
              <a:tailEnd/>
            </a:ln>
            <a:effectLst>
              <a:outerShdw dist="17961" dir="2700000" algn="ctr" rotWithShape="0">
                <a:schemeClr val="bg1"/>
              </a:outerShdw>
            </a:effectLst>
          </p:spPr>
          <p:txBody>
            <a:bodyPr wrap="none" anchor="ctr"/>
            <a:lstStyle/>
            <a:p>
              <a:pPr>
                <a:defRPr/>
              </a:pPr>
              <a:endParaRPr lang="en-US" sz="1000">
                <a:solidFill>
                  <a:schemeClr val="tx1"/>
                </a:solidFill>
                <a:cs typeface="+mn-cs"/>
              </a:endParaRPr>
            </a:p>
          </p:txBody>
        </p:sp>
        <p:sp>
          <p:nvSpPr>
            <p:cNvPr id="4" name="Rectangle 15"/>
            <p:cNvSpPr>
              <a:spLocks noChangeArrowheads="1"/>
            </p:cNvSpPr>
            <p:nvPr/>
          </p:nvSpPr>
          <p:spPr bwMode="auto">
            <a:xfrm>
              <a:off x="650" y="3702"/>
              <a:ext cx="90" cy="91"/>
            </a:xfrm>
            <a:prstGeom prst="rect">
              <a:avLst/>
            </a:prstGeom>
            <a:solidFill>
              <a:srgbClr val="6CADDE"/>
            </a:solidFill>
            <a:ln w="9525">
              <a:noFill/>
              <a:miter lim="800000"/>
              <a:headEnd/>
              <a:tailEnd/>
            </a:ln>
            <a:effectLst>
              <a:outerShdw dist="17961" dir="2700000" algn="ctr" rotWithShape="0">
                <a:schemeClr val="bg1"/>
              </a:outerShdw>
            </a:effectLst>
          </p:spPr>
          <p:txBody>
            <a:bodyPr wrap="none" anchor="ctr"/>
            <a:lstStyle/>
            <a:p>
              <a:pPr>
                <a:defRPr/>
              </a:pPr>
              <a:endParaRPr lang="en-US" sz="1000">
                <a:solidFill>
                  <a:schemeClr val="tx1"/>
                </a:solidFill>
                <a:cs typeface="+mn-cs"/>
              </a:endParaRPr>
            </a:p>
          </p:txBody>
        </p:sp>
        <p:sp>
          <p:nvSpPr>
            <p:cNvPr id="1040" name="Rectangle 16"/>
            <p:cNvSpPr>
              <a:spLocks noChangeArrowheads="1"/>
            </p:cNvSpPr>
            <p:nvPr/>
          </p:nvSpPr>
          <p:spPr bwMode="auto">
            <a:xfrm>
              <a:off x="650" y="3564"/>
              <a:ext cx="90" cy="91"/>
            </a:xfrm>
            <a:prstGeom prst="rect">
              <a:avLst/>
            </a:prstGeom>
            <a:solidFill>
              <a:srgbClr val="6CADDE"/>
            </a:solidFill>
            <a:ln w="9525">
              <a:noFill/>
              <a:miter lim="800000"/>
              <a:headEnd/>
              <a:tailEnd/>
            </a:ln>
            <a:effectLst>
              <a:outerShdw dist="17961" dir="2700000" algn="ctr" rotWithShape="0">
                <a:schemeClr val="bg1"/>
              </a:outerShdw>
            </a:effectLst>
          </p:spPr>
          <p:txBody>
            <a:bodyPr wrap="none" anchor="ctr"/>
            <a:lstStyle/>
            <a:p>
              <a:pPr>
                <a:defRPr/>
              </a:pPr>
              <a:endParaRPr lang="en-US" sz="1000">
                <a:solidFill>
                  <a:schemeClr val="tx1"/>
                </a:solidFill>
                <a:cs typeface="+mn-cs"/>
              </a:endParaRPr>
            </a:p>
          </p:txBody>
        </p:sp>
      </p:grpSp>
    </p:spTree>
  </p:cSld>
  <p:clrMap bg1="lt1" tx1="dk1" bg2="lt2" tx2="dk2" accent1="accent1" accent2="accent2" accent3="accent3" accent4="accent4" accent5="accent5" accent6="accent6" hlink="hlink" folHlink="folHlink"/>
  <p:sldLayoutIdLst>
    <p:sldLayoutId id="2147483921" r:id="rId1"/>
    <p:sldLayoutId id="2147483908" r:id="rId2"/>
    <p:sldLayoutId id="2147483909" r:id="rId3"/>
    <p:sldLayoutId id="2147483910" r:id="rId4"/>
    <p:sldLayoutId id="2147483911" r:id="rId5"/>
    <p:sldLayoutId id="2147483912" r:id="rId6"/>
    <p:sldLayoutId id="2147483913" r:id="rId7"/>
    <p:sldLayoutId id="2147483935" r:id="rId8"/>
    <p:sldLayoutId id="2147483936" r:id="rId9"/>
    <p:sldLayoutId id="2147483914" r:id="rId10"/>
    <p:sldLayoutId id="2147483915" r:id="rId11"/>
    <p:sldLayoutId id="2147483916" r:id="rId12"/>
    <p:sldLayoutId id="2147483917" r:id="rId13"/>
    <p:sldLayoutId id="2147483918" r:id="rId14"/>
    <p:sldLayoutId id="2147483919" r:id="rId15"/>
    <p:sldLayoutId id="2147483920" r:id="rId16"/>
  </p:sldLayoutIdLst>
  <p:timing>
    <p:tnLst>
      <p:par>
        <p:cTn id="1" dur="indefinite" restart="never" nodeType="tmRoot"/>
      </p:par>
    </p:tnLst>
  </p:timing>
  <p:hf hdr="0" ftr="0" dt="0"/>
  <p:txStyles>
    <p:titleStyle>
      <a:lvl1pPr algn="r" rtl="0" eaLnBrk="0" fontAlgn="base" hangingPunct="0">
        <a:spcBef>
          <a:spcPct val="0"/>
        </a:spcBef>
        <a:spcAft>
          <a:spcPct val="0"/>
        </a:spcAft>
        <a:defRPr sz="2800">
          <a:solidFill>
            <a:srgbClr val="13467B"/>
          </a:solidFill>
          <a:latin typeface="+mj-lt"/>
          <a:ea typeface="+mj-ea"/>
          <a:cs typeface="+mj-cs"/>
        </a:defRPr>
      </a:lvl1pPr>
      <a:lvl2pPr algn="r" rtl="0" eaLnBrk="0" fontAlgn="base" hangingPunct="0">
        <a:spcBef>
          <a:spcPct val="0"/>
        </a:spcBef>
        <a:spcAft>
          <a:spcPct val="0"/>
        </a:spcAft>
        <a:defRPr sz="2800">
          <a:solidFill>
            <a:srgbClr val="13467B"/>
          </a:solidFill>
          <a:latin typeface="Arial Black" pitchFamily="34" charset="0"/>
        </a:defRPr>
      </a:lvl2pPr>
      <a:lvl3pPr algn="r" rtl="0" eaLnBrk="0" fontAlgn="base" hangingPunct="0">
        <a:spcBef>
          <a:spcPct val="0"/>
        </a:spcBef>
        <a:spcAft>
          <a:spcPct val="0"/>
        </a:spcAft>
        <a:defRPr sz="2800">
          <a:solidFill>
            <a:srgbClr val="13467B"/>
          </a:solidFill>
          <a:latin typeface="Arial Black" pitchFamily="34" charset="0"/>
        </a:defRPr>
      </a:lvl3pPr>
      <a:lvl4pPr algn="r" rtl="0" eaLnBrk="0" fontAlgn="base" hangingPunct="0">
        <a:spcBef>
          <a:spcPct val="0"/>
        </a:spcBef>
        <a:spcAft>
          <a:spcPct val="0"/>
        </a:spcAft>
        <a:defRPr sz="2800">
          <a:solidFill>
            <a:srgbClr val="13467B"/>
          </a:solidFill>
          <a:latin typeface="Arial Black" pitchFamily="34" charset="0"/>
        </a:defRPr>
      </a:lvl4pPr>
      <a:lvl5pPr algn="r" rtl="0" eaLnBrk="0" fontAlgn="base" hangingPunct="0">
        <a:spcBef>
          <a:spcPct val="0"/>
        </a:spcBef>
        <a:spcAft>
          <a:spcPct val="0"/>
        </a:spcAft>
        <a:defRPr sz="2800">
          <a:solidFill>
            <a:srgbClr val="13467B"/>
          </a:solidFill>
          <a:latin typeface="Arial Black" pitchFamily="34" charset="0"/>
        </a:defRPr>
      </a:lvl5pPr>
      <a:lvl6pPr marL="457200" algn="r" rtl="0" fontAlgn="base">
        <a:spcBef>
          <a:spcPct val="0"/>
        </a:spcBef>
        <a:spcAft>
          <a:spcPct val="0"/>
        </a:spcAft>
        <a:defRPr sz="2800">
          <a:solidFill>
            <a:srgbClr val="13467B"/>
          </a:solidFill>
          <a:latin typeface="Arial Black" pitchFamily="34" charset="0"/>
        </a:defRPr>
      </a:lvl6pPr>
      <a:lvl7pPr marL="914400" algn="r" rtl="0" fontAlgn="base">
        <a:spcBef>
          <a:spcPct val="0"/>
        </a:spcBef>
        <a:spcAft>
          <a:spcPct val="0"/>
        </a:spcAft>
        <a:defRPr sz="2800">
          <a:solidFill>
            <a:srgbClr val="13467B"/>
          </a:solidFill>
          <a:latin typeface="Arial Black" pitchFamily="34" charset="0"/>
        </a:defRPr>
      </a:lvl7pPr>
      <a:lvl8pPr marL="1371600" algn="r" rtl="0" fontAlgn="base">
        <a:spcBef>
          <a:spcPct val="0"/>
        </a:spcBef>
        <a:spcAft>
          <a:spcPct val="0"/>
        </a:spcAft>
        <a:defRPr sz="2800">
          <a:solidFill>
            <a:srgbClr val="13467B"/>
          </a:solidFill>
          <a:latin typeface="Arial Black" pitchFamily="34" charset="0"/>
        </a:defRPr>
      </a:lvl8pPr>
      <a:lvl9pPr marL="1828800" algn="r" rtl="0" fontAlgn="base">
        <a:spcBef>
          <a:spcPct val="0"/>
        </a:spcBef>
        <a:spcAft>
          <a:spcPct val="0"/>
        </a:spcAft>
        <a:defRPr sz="2800">
          <a:solidFill>
            <a:srgbClr val="13467B"/>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80000"/>
        <a:buFont typeface="Wingdings" pitchFamily="2" charset="2"/>
        <a:buChar char="§"/>
        <a:defRPr sz="2000">
          <a:solidFill>
            <a:srgbClr val="B44326"/>
          </a:solidFill>
          <a:latin typeface="+mn-lt"/>
          <a:ea typeface="+mn-ea"/>
          <a:cs typeface="+mn-cs"/>
        </a:defRPr>
      </a:lvl1pPr>
      <a:lvl2pPr marL="742950" indent="-285750" algn="l" rtl="0" eaLnBrk="0" fontAlgn="base" hangingPunct="0">
        <a:spcBef>
          <a:spcPct val="20000"/>
        </a:spcBef>
        <a:spcAft>
          <a:spcPct val="0"/>
        </a:spcAft>
        <a:buClr>
          <a:schemeClr val="bg2"/>
        </a:buClr>
        <a:buSzPct val="80000"/>
        <a:buFont typeface="Wingdings" pitchFamily="2" charset="2"/>
        <a:buChar char="§"/>
        <a:defRPr sz="2800">
          <a:solidFill>
            <a:srgbClr val="B44326"/>
          </a:solidFill>
          <a:latin typeface="+mn-lt"/>
        </a:defRPr>
      </a:lvl2pPr>
      <a:lvl3pPr marL="1143000" indent="-228600" algn="l" rtl="0" eaLnBrk="0" fontAlgn="base" hangingPunct="0">
        <a:spcBef>
          <a:spcPct val="20000"/>
        </a:spcBef>
        <a:spcAft>
          <a:spcPct val="0"/>
        </a:spcAft>
        <a:buClr>
          <a:schemeClr val="bg2"/>
        </a:buClr>
        <a:buSzPct val="80000"/>
        <a:buFont typeface="Wingdings" pitchFamily="2" charset="2"/>
        <a:buChar char="§"/>
        <a:defRPr sz="2400">
          <a:solidFill>
            <a:srgbClr val="B44326"/>
          </a:solidFill>
          <a:latin typeface="+mn-lt"/>
        </a:defRPr>
      </a:lvl3pPr>
      <a:lvl4pPr marL="1600200" indent="-228600" algn="l" rtl="0" eaLnBrk="0" fontAlgn="base" hangingPunct="0">
        <a:spcBef>
          <a:spcPct val="20000"/>
        </a:spcBef>
        <a:spcAft>
          <a:spcPct val="0"/>
        </a:spcAft>
        <a:buClr>
          <a:schemeClr val="bg2"/>
        </a:buClr>
        <a:buSzPct val="80000"/>
        <a:buFont typeface="Wingdings" pitchFamily="2" charset="2"/>
        <a:buChar char="§"/>
        <a:defRPr sz="2000">
          <a:solidFill>
            <a:srgbClr val="B44326"/>
          </a:solidFill>
          <a:latin typeface="+mn-lt"/>
        </a:defRPr>
      </a:lvl4pPr>
      <a:lvl5pPr marL="2057400" indent="-228600" algn="l" rtl="0" eaLnBrk="0" fontAlgn="base" hangingPunct="0">
        <a:spcBef>
          <a:spcPct val="20000"/>
        </a:spcBef>
        <a:spcAft>
          <a:spcPct val="0"/>
        </a:spcAft>
        <a:buClr>
          <a:schemeClr val="bg2"/>
        </a:buClr>
        <a:buSzPct val="80000"/>
        <a:buFont typeface="Wingdings" pitchFamily="2" charset="2"/>
        <a:buChar char="§"/>
        <a:defRPr sz="2000">
          <a:solidFill>
            <a:srgbClr val="B44326"/>
          </a:solidFill>
          <a:latin typeface="+mn-lt"/>
        </a:defRPr>
      </a:lvl5pPr>
      <a:lvl6pPr marL="2514600" indent="-228600" algn="l" rtl="0" fontAlgn="base">
        <a:spcBef>
          <a:spcPct val="20000"/>
        </a:spcBef>
        <a:spcAft>
          <a:spcPct val="0"/>
        </a:spcAft>
        <a:buClr>
          <a:schemeClr val="bg2"/>
        </a:buClr>
        <a:buSzPct val="80000"/>
        <a:buFont typeface="Wingdings" pitchFamily="2" charset="2"/>
        <a:buChar char="§"/>
        <a:defRPr sz="2000">
          <a:solidFill>
            <a:srgbClr val="B44326"/>
          </a:solidFill>
          <a:latin typeface="+mn-lt"/>
        </a:defRPr>
      </a:lvl6pPr>
      <a:lvl7pPr marL="2971800" indent="-228600" algn="l" rtl="0" fontAlgn="base">
        <a:spcBef>
          <a:spcPct val="20000"/>
        </a:spcBef>
        <a:spcAft>
          <a:spcPct val="0"/>
        </a:spcAft>
        <a:buClr>
          <a:schemeClr val="bg2"/>
        </a:buClr>
        <a:buSzPct val="80000"/>
        <a:buFont typeface="Wingdings" pitchFamily="2" charset="2"/>
        <a:buChar char="§"/>
        <a:defRPr sz="2000">
          <a:solidFill>
            <a:srgbClr val="B44326"/>
          </a:solidFill>
          <a:latin typeface="+mn-lt"/>
        </a:defRPr>
      </a:lvl7pPr>
      <a:lvl8pPr marL="3429000" indent="-228600" algn="l" rtl="0" fontAlgn="base">
        <a:spcBef>
          <a:spcPct val="20000"/>
        </a:spcBef>
        <a:spcAft>
          <a:spcPct val="0"/>
        </a:spcAft>
        <a:buClr>
          <a:schemeClr val="bg2"/>
        </a:buClr>
        <a:buSzPct val="80000"/>
        <a:buFont typeface="Wingdings" pitchFamily="2" charset="2"/>
        <a:buChar char="§"/>
        <a:defRPr sz="2000">
          <a:solidFill>
            <a:srgbClr val="B44326"/>
          </a:solidFill>
          <a:latin typeface="+mn-lt"/>
        </a:defRPr>
      </a:lvl8pPr>
      <a:lvl9pPr marL="3886200" indent="-228600" algn="l" rtl="0" fontAlgn="base">
        <a:spcBef>
          <a:spcPct val="20000"/>
        </a:spcBef>
        <a:spcAft>
          <a:spcPct val="0"/>
        </a:spcAft>
        <a:buClr>
          <a:schemeClr val="bg2"/>
        </a:buClr>
        <a:buSzPct val="80000"/>
        <a:buFont typeface="Wingdings" pitchFamily="2" charset="2"/>
        <a:buChar char="§"/>
        <a:defRPr sz="2000">
          <a:solidFill>
            <a:srgbClr val="B4432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oleObject" Target="../embeddings/Hoja_de_c_lculo_de_Microsoft_Office_Excel_97-20031.xls"/></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Hoja_de_c_lculo_de_Microsoft_Office_Excel_97-20032.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1.xml"/><Relationship Id="rId7"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microsoft.com/office/2007/relationships/diagramDrawing" Target="../diagrams/drawing1.xml"/><Relationship Id="rId5" Type="http://schemas.openxmlformats.org/officeDocument/2006/relationships/diagramQuickStyle" Target="../diagrams/quickStyle1.xml"/><Relationship Id="rId10" Type="http://schemas.openxmlformats.org/officeDocument/2006/relationships/image" Target="../media/image18.jpeg"/><Relationship Id="rId4" Type="http://schemas.openxmlformats.org/officeDocument/2006/relationships/diagramLayout" Target="../diagrams/layout1.xml"/><Relationship Id="rId9" Type="http://schemas.openxmlformats.org/officeDocument/2006/relationships/hyperlink" Target="http://images.google.com.br/imgres?imgurl=http://www.youthactionforchange.org/contenuto/sections/29/Image/Earth_Charter_Logo%20HIGH%20RESOLUTION.JPG&amp;imgrefurl=http://www.youthactionforchange.org/?location=Partners&amp;usg=__kC4t2y7zRmdKuAOW8jho5vRNHNk=&amp;h=1146&amp;w=1119&amp;sz=199&amp;hl=pt-BR&amp;start=1&amp;tbnid=265t_7zTy7PAMM:&amp;tbnh=150&amp;tbnw=146&amp;prev=/images?q=earth+charter&amp;gbv=2&amp;hl=pt-BR"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4.xml"/><Relationship Id="rId1" Type="http://schemas.openxmlformats.org/officeDocument/2006/relationships/vmlDrawing" Target="../drawings/vmlDrawing6.vml"/><Relationship Id="rId4" Type="http://schemas.openxmlformats.org/officeDocument/2006/relationships/oleObject" Target="../embeddings/Documento_de_Microsoft_Office_Word_97-20033.doc"/></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45.xml.rels><?xml version="1.0" encoding="UTF-8" standalone="yes"?>
<Relationships xmlns="http://schemas.openxmlformats.org/package/2006/relationships"><Relationship Id="rId3" Type="http://schemas.openxmlformats.org/officeDocument/2006/relationships/hyperlink" Target="http://www.globalreporting.org/GRIReports/ApplicationLevels/FAQs/FAQsALCheck.htm"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www.globalreporting.org/"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4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wmf"/></Relationships>
</file>

<file path=ppt/slides/_rels/slide4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www.amazon.com/gp/reader/0131439871/ref=sib_dp_pt/102-3281772-7650524" TargetMode="External"/><Relationship Id="rId7"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hyperlink" Target="http://stakeholderpanels.wordpress.com/2007/03/03/welcome/rhinojpg/" TargetMode="External"/><Relationship Id="rId10" Type="http://schemas.openxmlformats.org/officeDocument/2006/relationships/image" Target="../media/image35.jpeg"/><Relationship Id="rId4" Type="http://schemas.openxmlformats.org/officeDocument/2006/relationships/image" Target="../media/image30.jpeg"/><Relationship Id="rId9" Type="http://schemas.openxmlformats.org/officeDocument/2006/relationships/image" Target="../media/image3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8"/>
          <p:cNvSpPr>
            <a:spLocks noGrp="1" noChangeArrowheads="1"/>
          </p:cNvSpPr>
          <p:nvPr>
            <p:ph type="ctrTitle"/>
          </p:nvPr>
        </p:nvSpPr>
        <p:spPr>
          <a:xfrm>
            <a:off x="3048000" y="2500313"/>
            <a:ext cx="6096000" cy="1154112"/>
          </a:xfrm>
        </p:spPr>
        <p:txBody>
          <a:bodyPr/>
          <a:lstStyle/>
          <a:p>
            <a:pPr algn="ctr" eaLnBrk="1" hangingPunct="1"/>
            <a:r>
              <a:rPr lang="en-GB" dirty="0" smtClean="0"/>
              <a:t>Global Reporting Initiative: </a:t>
            </a:r>
            <a:r>
              <a:rPr lang="en-GB" smtClean="0"/>
              <a:t>Elaboración</a:t>
            </a:r>
            <a:r>
              <a:rPr lang="en-GB" dirty="0" smtClean="0"/>
              <a:t> de </a:t>
            </a:r>
            <a:r>
              <a:rPr lang="en-GB" dirty="0" err="1" smtClean="0"/>
              <a:t>memorias</a:t>
            </a:r>
            <a:r>
              <a:rPr lang="en-GB" dirty="0" smtClean="0"/>
              <a:t> de </a:t>
            </a:r>
            <a:r>
              <a:rPr lang="en-GB" dirty="0" err="1" smtClean="0"/>
              <a:t>sostenibilidad</a:t>
            </a:r>
            <a:r>
              <a:rPr lang="en-GB" dirty="0" smtClean="0"/>
              <a:t> a </a:t>
            </a:r>
            <a:r>
              <a:rPr lang="en-GB" dirty="0" err="1" smtClean="0"/>
              <a:t>escala</a:t>
            </a:r>
            <a:r>
              <a:rPr lang="en-GB" dirty="0" smtClean="0"/>
              <a:t> </a:t>
            </a:r>
            <a:r>
              <a:rPr lang="en-GB" dirty="0" err="1" smtClean="0"/>
              <a:t>internacional</a:t>
            </a:r>
            <a:r>
              <a:rPr lang="en-GB" dirty="0" smtClean="0"/>
              <a:t/>
            </a:r>
            <a:br>
              <a:rPr lang="en-GB" dirty="0" smtClean="0"/>
            </a:br>
            <a:endParaRPr lang="en-US" dirty="0" smtClean="0">
              <a:solidFill>
                <a:srgbClr val="13467B"/>
              </a:solidFill>
            </a:endParaRPr>
          </a:p>
        </p:txBody>
      </p:sp>
      <p:graphicFrame>
        <p:nvGraphicFramePr>
          <p:cNvPr id="4098" name="Object 8"/>
          <p:cNvGraphicFramePr>
            <a:graphicFrameLocks noChangeAspect="1"/>
          </p:cNvGraphicFramePr>
          <p:nvPr/>
        </p:nvGraphicFramePr>
        <p:xfrm>
          <a:off x="684213" y="1528763"/>
          <a:ext cx="2484437" cy="3340100"/>
        </p:xfrm>
        <a:graphic>
          <a:graphicData uri="http://schemas.openxmlformats.org/presentationml/2006/ole">
            <p:oleObj spid="_x0000_s4098" name="Image" r:id="rId4" imgW="3180952" imgH="4276190" progId="">
              <p:embed/>
            </p:oleObj>
          </a:graphicData>
        </a:graphic>
      </p:graphicFrame>
      <p:sp>
        <p:nvSpPr>
          <p:cNvPr id="4100" name="Text Box 23"/>
          <p:cNvSpPr txBox="1">
            <a:spLocks noChangeArrowheads="1"/>
          </p:cNvSpPr>
          <p:nvPr/>
        </p:nvSpPr>
        <p:spPr bwMode="auto">
          <a:xfrm>
            <a:off x="3419475" y="4194175"/>
            <a:ext cx="5040313" cy="304800"/>
          </a:xfrm>
          <a:prstGeom prst="rect">
            <a:avLst/>
          </a:prstGeom>
          <a:noFill/>
          <a:ln w="9525">
            <a:noFill/>
            <a:miter lim="800000"/>
            <a:headEnd/>
            <a:tailEnd/>
          </a:ln>
        </p:spPr>
        <p:txBody>
          <a:bodyPr>
            <a:spAutoFit/>
          </a:bodyPr>
          <a:lstStyle/>
          <a:p>
            <a:pPr algn="r">
              <a:spcBef>
                <a:spcPct val="50000"/>
              </a:spcBef>
            </a:pPr>
            <a:endParaRPr lang="en-GB" sz="1400">
              <a:solidFill>
                <a:schemeClr val="tx1"/>
              </a:solidFill>
            </a:endParaRPr>
          </a:p>
        </p:txBody>
      </p:sp>
      <p:sp>
        <p:nvSpPr>
          <p:cNvPr id="4101" name="Text Box 24"/>
          <p:cNvSpPr txBox="1">
            <a:spLocks noChangeArrowheads="1"/>
          </p:cNvSpPr>
          <p:nvPr/>
        </p:nvSpPr>
        <p:spPr bwMode="auto">
          <a:xfrm>
            <a:off x="1066800" y="6019800"/>
            <a:ext cx="5040313" cy="304800"/>
          </a:xfrm>
          <a:prstGeom prst="rect">
            <a:avLst/>
          </a:prstGeom>
          <a:noFill/>
          <a:ln w="9525">
            <a:noFill/>
            <a:miter lim="800000"/>
            <a:headEnd/>
            <a:tailEnd/>
          </a:ln>
        </p:spPr>
        <p:txBody>
          <a:bodyPr>
            <a:spAutoFit/>
          </a:bodyPr>
          <a:lstStyle/>
          <a:p>
            <a:pPr>
              <a:spcBef>
                <a:spcPct val="50000"/>
              </a:spcBef>
            </a:pPr>
            <a:r>
              <a:rPr lang="en-US" sz="1400" b="1" dirty="0" smtClean="0">
                <a:solidFill>
                  <a:schemeClr val="bg1"/>
                </a:solidFill>
              </a:rPr>
              <a:t>Buenos Aires, Argentina – 30/07/2010 </a:t>
            </a:r>
            <a:endParaRPr lang="en-GB" sz="1400" b="1" dirty="0">
              <a:solidFill>
                <a:schemeClr val="bg1"/>
              </a:solidFill>
            </a:endParaRPr>
          </a:p>
        </p:txBody>
      </p:sp>
      <p:sp>
        <p:nvSpPr>
          <p:cNvPr id="4102" name="Rectangle 25"/>
          <p:cNvSpPr>
            <a:spLocks noChangeArrowheads="1"/>
          </p:cNvSpPr>
          <p:nvPr/>
        </p:nvSpPr>
        <p:spPr bwMode="auto">
          <a:xfrm>
            <a:off x="3505200" y="3962400"/>
            <a:ext cx="5334000" cy="546100"/>
          </a:xfrm>
          <a:prstGeom prst="rect">
            <a:avLst/>
          </a:prstGeom>
          <a:noFill/>
          <a:ln w="9525">
            <a:noFill/>
            <a:miter lim="800000"/>
            <a:headEnd/>
            <a:tailEnd/>
          </a:ln>
        </p:spPr>
        <p:txBody>
          <a:bodyPr/>
          <a:lstStyle/>
          <a:p>
            <a:pPr algn="ctr">
              <a:spcBef>
                <a:spcPct val="20000"/>
              </a:spcBef>
              <a:buClr>
                <a:schemeClr val="bg2"/>
              </a:buClr>
              <a:buSzPct val="80000"/>
              <a:buFont typeface="Wingdings" pitchFamily="2" charset="2"/>
              <a:buNone/>
            </a:pPr>
            <a:r>
              <a:rPr lang="en-GB" sz="2400" b="1" dirty="0" err="1">
                <a:solidFill>
                  <a:schemeClr val="bg1"/>
                </a:solidFill>
              </a:rPr>
              <a:t>Facilitadora</a:t>
            </a:r>
            <a:r>
              <a:rPr lang="en-GB" sz="2400" b="1" dirty="0">
                <a:solidFill>
                  <a:schemeClr val="bg1"/>
                </a:solidFill>
              </a:rPr>
              <a:t>:</a:t>
            </a:r>
            <a:r>
              <a:rPr lang="en-GB" sz="2400" dirty="0">
                <a:solidFill>
                  <a:schemeClr val="bg1"/>
                </a:solidFill>
              </a:rPr>
              <a:t> </a:t>
            </a:r>
            <a:r>
              <a:rPr lang="en-GB" sz="2400" dirty="0" err="1">
                <a:solidFill>
                  <a:schemeClr val="bg1"/>
                </a:solidFill>
              </a:rPr>
              <a:t>Gláucia</a:t>
            </a:r>
            <a:r>
              <a:rPr lang="en-GB" sz="2400" dirty="0">
                <a:solidFill>
                  <a:schemeClr val="bg1"/>
                </a:solidFill>
              </a:rPr>
              <a:t> </a:t>
            </a:r>
            <a:r>
              <a:rPr lang="en-GB" sz="2400" dirty="0" err="1">
                <a:solidFill>
                  <a:schemeClr val="bg1"/>
                </a:solidFill>
              </a:rPr>
              <a:t>Terreo</a:t>
            </a:r>
            <a:endParaRPr lang="en-GB" sz="2400" dirty="0">
              <a:solidFill>
                <a:schemeClr val="bg1"/>
              </a:solidFill>
            </a:endParaRPr>
          </a:p>
          <a:p>
            <a:pPr algn="ctr">
              <a:spcBef>
                <a:spcPct val="20000"/>
              </a:spcBef>
              <a:buClr>
                <a:schemeClr val="bg2"/>
              </a:buClr>
              <a:buSzPct val="80000"/>
              <a:buFont typeface="Wingdings" pitchFamily="2" charset="2"/>
              <a:buNone/>
            </a:pPr>
            <a:r>
              <a:rPr lang="en-GB" sz="2400" dirty="0" err="1">
                <a:solidFill>
                  <a:schemeClr val="bg1"/>
                </a:solidFill>
              </a:rPr>
              <a:t>Punto</a:t>
            </a:r>
            <a:r>
              <a:rPr lang="en-GB" sz="2400" dirty="0">
                <a:solidFill>
                  <a:schemeClr val="bg1"/>
                </a:solidFill>
              </a:rPr>
              <a:t> Focal GRI en </a:t>
            </a:r>
            <a:r>
              <a:rPr lang="en-GB" sz="2400" dirty="0" err="1" smtClean="0">
                <a:solidFill>
                  <a:schemeClr val="bg1"/>
                </a:solidFill>
              </a:rPr>
              <a:t>Brasil</a:t>
            </a:r>
            <a:endParaRPr lang="en-GB" sz="2400" dirty="0" smtClean="0">
              <a:solidFill>
                <a:schemeClr val="bg1"/>
              </a:solidFill>
            </a:endParaRPr>
          </a:p>
          <a:p>
            <a:pPr algn="ctr">
              <a:spcBef>
                <a:spcPct val="20000"/>
              </a:spcBef>
              <a:buClr>
                <a:schemeClr val="bg2"/>
              </a:buClr>
              <a:buSzPct val="80000"/>
              <a:buFont typeface="Wingdings" pitchFamily="2" charset="2"/>
              <a:buNone/>
            </a:pPr>
            <a:r>
              <a:rPr lang="en-GB" sz="2400" dirty="0" smtClean="0">
                <a:solidFill>
                  <a:schemeClr val="bg1"/>
                </a:solidFill>
              </a:rPr>
              <a:t>Network Manager </a:t>
            </a:r>
            <a:r>
              <a:rPr lang="en-GB" dirty="0" smtClean="0">
                <a:solidFill>
                  <a:schemeClr val="bg1"/>
                </a:solidFill>
              </a:rPr>
              <a:t> </a:t>
            </a:r>
            <a:endParaRPr lang="en-GB"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050"/>
          <p:cNvSpPr>
            <a:spLocks noChangeArrowheads="1"/>
          </p:cNvSpPr>
          <p:nvPr/>
        </p:nvSpPr>
        <p:spPr bwMode="auto">
          <a:xfrm>
            <a:off x="1042988" y="333375"/>
            <a:ext cx="7848600" cy="631825"/>
          </a:xfrm>
          <a:prstGeom prst="rect">
            <a:avLst/>
          </a:prstGeom>
          <a:noFill/>
          <a:ln w="9525" algn="ctr">
            <a:noFill/>
            <a:miter lim="800000"/>
            <a:headEnd/>
            <a:tailEnd/>
          </a:ln>
        </p:spPr>
        <p:txBody>
          <a:bodyPr anchor="ctr"/>
          <a:lstStyle/>
          <a:p>
            <a:pPr algn="r"/>
            <a:r>
              <a:rPr lang="en-US" sz="2800">
                <a:latin typeface="Arial Black" pitchFamily="34" charset="0"/>
              </a:rPr>
              <a:t>La Guía de GRI</a:t>
            </a:r>
          </a:p>
        </p:txBody>
      </p:sp>
      <p:sp>
        <p:nvSpPr>
          <p:cNvPr id="18435" name="Rectangle 2051"/>
          <p:cNvSpPr>
            <a:spLocks noChangeArrowheads="1"/>
          </p:cNvSpPr>
          <p:nvPr/>
        </p:nvSpPr>
        <p:spPr bwMode="auto">
          <a:xfrm>
            <a:off x="4495800" y="3949700"/>
            <a:ext cx="4648200" cy="1249363"/>
          </a:xfrm>
          <a:prstGeom prst="rect">
            <a:avLst/>
          </a:prstGeom>
          <a:noFill/>
          <a:ln w="9525" algn="ctr">
            <a:noFill/>
            <a:miter lim="800000"/>
            <a:headEnd/>
            <a:tailEnd/>
          </a:ln>
        </p:spPr>
        <p:txBody>
          <a:bodyPr anchor="ctr">
            <a:spAutoFit/>
          </a:bodyPr>
          <a:lstStyle/>
          <a:p>
            <a:pPr indent="114300">
              <a:lnSpc>
                <a:spcPct val="90000"/>
              </a:lnSpc>
              <a:spcBef>
                <a:spcPct val="20000"/>
              </a:spcBef>
            </a:pPr>
            <a:endParaRPr lang="en-GB" sz="1800">
              <a:solidFill>
                <a:schemeClr val="tx1"/>
              </a:solidFill>
              <a:latin typeface="Myriad Pro"/>
            </a:endParaRPr>
          </a:p>
          <a:p>
            <a:pPr indent="114300">
              <a:lnSpc>
                <a:spcPct val="90000"/>
              </a:lnSpc>
              <a:spcBef>
                <a:spcPct val="20000"/>
              </a:spcBef>
            </a:pPr>
            <a:endParaRPr lang="en-GB" sz="1800">
              <a:solidFill>
                <a:schemeClr val="tx1"/>
              </a:solidFill>
              <a:latin typeface="Myriad Pro"/>
            </a:endParaRPr>
          </a:p>
          <a:p>
            <a:pPr indent="114300">
              <a:lnSpc>
                <a:spcPct val="90000"/>
              </a:lnSpc>
              <a:spcBef>
                <a:spcPct val="20000"/>
              </a:spcBef>
            </a:pPr>
            <a:endParaRPr lang="en-US" sz="1800">
              <a:solidFill>
                <a:schemeClr val="tx1"/>
              </a:solidFill>
              <a:latin typeface="Myriad Pro"/>
            </a:endParaRPr>
          </a:p>
          <a:p>
            <a:pPr indent="114300">
              <a:lnSpc>
                <a:spcPct val="90000"/>
              </a:lnSpc>
              <a:spcBef>
                <a:spcPct val="20000"/>
              </a:spcBef>
              <a:buFontTx/>
              <a:buAutoNum type="arabicPeriod"/>
            </a:pPr>
            <a:endParaRPr lang="en-GB" sz="1800">
              <a:solidFill>
                <a:schemeClr val="tx1"/>
              </a:solidFill>
              <a:latin typeface="Myriad Pro"/>
            </a:endParaRPr>
          </a:p>
        </p:txBody>
      </p:sp>
      <p:pic>
        <p:nvPicPr>
          <p:cNvPr id="18436" name="Picture 2052"/>
          <p:cNvPicPr>
            <a:picLocks noChangeAspect="1" noChangeArrowheads="1"/>
          </p:cNvPicPr>
          <p:nvPr/>
        </p:nvPicPr>
        <p:blipFill>
          <a:blip r:embed="rId3" cstate="print"/>
          <a:srcRect/>
          <a:stretch>
            <a:fillRect/>
          </a:stretch>
        </p:blipFill>
        <p:spPr bwMode="auto">
          <a:xfrm>
            <a:off x="3059113" y="1989138"/>
            <a:ext cx="2720975" cy="3657600"/>
          </a:xfrm>
          <a:prstGeom prst="rect">
            <a:avLst/>
          </a:prstGeom>
          <a:noFill/>
          <a:ln w="9525">
            <a:noFill/>
            <a:miter lim="800000"/>
            <a:headEnd/>
            <a:tailEnd/>
          </a:ln>
        </p:spPr>
      </p:pic>
      <p:sp>
        <p:nvSpPr>
          <p:cNvPr id="17413" name="Text Box 2053"/>
          <p:cNvSpPr txBox="1">
            <a:spLocks noChangeArrowheads="1"/>
          </p:cNvSpPr>
          <p:nvPr/>
        </p:nvSpPr>
        <p:spPr bwMode="auto">
          <a:xfrm>
            <a:off x="388938" y="990600"/>
            <a:ext cx="8366125" cy="701675"/>
          </a:xfrm>
          <a:prstGeom prst="rect">
            <a:avLst/>
          </a:prstGeom>
          <a:noFill/>
          <a:ln w="9525" algn="ctr">
            <a:noFill/>
            <a:miter lim="800000"/>
            <a:headEnd/>
            <a:tailEnd/>
          </a:ln>
        </p:spPr>
        <p:txBody>
          <a:bodyPr>
            <a:spAutoFit/>
          </a:bodyPr>
          <a:lstStyle/>
          <a:p>
            <a:pPr marL="342900" indent="-342900" algn="ctr"/>
            <a:r>
              <a:rPr lang="en-US">
                <a:latin typeface="Myriad Pro"/>
              </a:rPr>
              <a:t>	</a:t>
            </a:r>
            <a:r>
              <a:rPr lang="es-ES">
                <a:latin typeface="Myriad Pro"/>
              </a:rPr>
              <a:t>La Guía y el Marco de GRI se han elaborado a través de </a:t>
            </a:r>
            <a:r>
              <a:rPr lang="es-ES" b="1">
                <a:latin typeface="Myriad Pro"/>
              </a:rPr>
              <a:t>diálogo</a:t>
            </a:r>
            <a:r>
              <a:rPr lang="es-ES">
                <a:latin typeface="Myriad Pro"/>
              </a:rPr>
              <a:t> sistemático con </a:t>
            </a:r>
            <a:r>
              <a:rPr lang="es-ES" b="1">
                <a:latin typeface="Myriad Pro"/>
              </a:rPr>
              <a:t>grupos de interés relevantes</a:t>
            </a:r>
            <a:r>
              <a:rPr lang="es-ES">
                <a:latin typeface="Myriad Pro"/>
              </a:rPr>
              <a:t>. </a:t>
            </a:r>
          </a:p>
        </p:txBody>
      </p:sp>
      <p:pic>
        <p:nvPicPr>
          <p:cNvPr id="18438" name="Picture 5" descr="P1010065"/>
          <p:cNvPicPr>
            <a:picLocks noChangeAspect="1" noChangeArrowheads="1"/>
          </p:cNvPicPr>
          <p:nvPr/>
        </p:nvPicPr>
        <p:blipFill>
          <a:blip r:embed="rId4" cstate="print"/>
          <a:srcRect/>
          <a:stretch>
            <a:fillRect/>
          </a:stretch>
        </p:blipFill>
        <p:spPr bwMode="auto">
          <a:xfrm>
            <a:off x="285750" y="2643188"/>
            <a:ext cx="2303463" cy="2232025"/>
          </a:xfrm>
          <a:prstGeom prst="rect">
            <a:avLst/>
          </a:prstGeom>
          <a:noFill/>
          <a:ln w="9525">
            <a:noFill/>
            <a:miter lim="800000"/>
            <a:headEnd/>
            <a:tailEnd/>
          </a:ln>
        </p:spPr>
      </p:pic>
      <p:pic>
        <p:nvPicPr>
          <p:cNvPr id="18439" name="Picture 3" descr="P1010035"/>
          <p:cNvPicPr>
            <a:picLocks noChangeAspect="1" noChangeArrowheads="1"/>
          </p:cNvPicPr>
          <p:nvPr/>
        </p:nvPicPr>
        <p:blipFill>
          <a:blip r:embed="rId5" cstate="print"/>
          <a:srcRect/>
          <a:stretch>
            <a:fillRect/>
          </a:stretch>
        </p:blipFill>
        <p:spPr bwMode="auto">
          <a:xfrm>
            <a:off x="6227763" y="2781300"/>
            <a:ext cx="2532062" cy="2141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755650" y="188913"/>
            <a:ext cx="8229600" cy="639762"/>
          </a:xfrm>
        </p:spPr>
        <p:txBody>
          <a:bodyPr/>
          <a:lstStyle/>
          <a:p>
            <a:r>
              <a:rPr lang="pt-BR" b="1" smtClean="0"/>
              <a:t>Memorias GRI - Tendencias</a:t>
            </a:r>
          </a:p>
        </p:txBody>
      </p:sp>
      <p:sp>
        <p:nvSpPr>
          <p:cNvPr id="5124" name="Text Box 63"/>
          <p:cNvSpPr txBox="1">
            <a:spLocks noChangeArrowheads="1"/>
          </p:cNvSpPr>
          <p:nvPr/>
        </p:nvSpPr>
        <p:spPr bwMode="auto">
          <a:xfrm>
            <a:off x="3419475" y="5734050"/>
            <a:ext cx="3457575" cy="396875"/>
          </a:xfrm>
          <a:prstGeom prst="rect">
            <a:avLst/>
          </a:prstGeom>
          <a:noFill/>
          <a:ln w="9525">
            <a:noFill/>
            <a:miter lim="800000"/>
            <a:headEnd/>
            <a:tailEnd/>
          </a:ln>
        </p:spPr>
        <p:txBody>
          <a:bodyPr>
            <a:spAutoFit/>
          </a:bodyPr>
          <a:lstStyle/>
          <a:p>
            <a:pPr algn="ctr">
              <a:spcBef>
                <a:spcPct val="50000"/>
              </a:spcBef>
            </a:pPr>
            <a:r>
              <a:rPr lang="en-US" sz="1200" b="1"/>
              <a:t>Referencia:</a:t>
            </a:r>
            <a:r>
              <a:rPr lang="en-US" sz="1200"/>
              <a:t> Base de datos de Memorias GRI</a:t>
            </a:r>
            <a:r>
              <a:rPr lang="en-US"/>
              <a:t> </a:t>
            </a:r>
          </a:p>
        </p:txBody>
      </p:sp>
      <p:sp>
        <p:nvSpPr>
          <p:cNvPr id="5125" name="Text Box 82"/>
          <p:cNvSpPr txBox="1">
            <a:spLocks noChangeArrowheads="1"/>
          </p:cNvSpPr>
          <p:nvPr/>
        </p:nvSpPr>
        <p:spPr bwMode="auto">
          <a:xfrm>
            <a:off x="1187450" y="981075"/>
            <a:ext cx="7129463" cy="396875"/>
          </a:xfrm>
          <a:prstGeom prst="rect">
            <a:avLst/>
          </a:prstGeom>
          <a:noFill/>
          <a:ln w="9525">
            <a:noFill/>
            <a:miter lim="800000"/>
            <a:headEnd/>
            <a:tailEnd/>
          </a:ln>
        </p:spPr>
        <p:txBody>
          <a:bodyPr>
            <a:spAutoFit/>
          </a:bodyPr>
          <a:lstStyle/>
          <a:p>
            <a:pPr>
              <a:spcBef>
                <a:spcPct val="50000"/>
              </a:spcBef>
            </a:pPr>
            <a:endParaRPr lang="es-ES">
              <a:solidFill>
                <a:schemeClr val="tx1"/>
              </a:solidFill>
            </a:endParaRPr>
          </a:p>
        </p:txBody>
      </p:sp>
      <p:graphicFrame>
        <p:nvGraphicFramePr>
          <p:cNvPr id="234579" name="Object 83"/>
          <p:cNvGraphicFramePr>
            <a:graphicFrameLocks noChangeAspect="1"/>
          </p:cNvGraphicFramePr>
          <p:nvPr>
            <p:ph sz="half" idx="2"/>
          </p:nvPr>
        </p:nvGraphicFramePr>
        <p:xfrm>
          <a:off x="2441575" y="660400"/>
          <a:ext cx="4325938" cy="4033838"/>
        </p:xfrm>
        <a:graphic>
          <a:graphicData uri="http://schemas.openxmlformats.org/presentationml/2006/ole">
            <p:oleObj spid="_x0000_s5122" name="Worksheet" r:id="rId4" imgW="4381555" imgH="4086255" progId="Excel.Sheet.8">
              <p:embed/>
            </p:oleObj>
          </a:graphicData>
        </a:graphic>
      </p:graphicFrame>
      <p:graphicFrame>
        <p:nvGraphicFramePr>
          <p:cNvPr id="6241" name="Group 97"/>
          <p:cNvGraphicFramePr>
            <a:graphicFrameLocks noGrp="1"/>
          </p:cNvGraphicFramePr>
          <p:nvPr/>
        </p:nvGraphicFramePr>
        <p:xfrm>
          <a:off x="179388" y="4941888"/>
          <a:ext cx="8763000" cy="792163"/>
        </p:xfrm>
        <a:graphic>
          <a:graphicData uri="http://schemas.openxmlformats.org/drawingml/2006/table">
            <a:tbl>
              <a:tblPr/>
              <a:tblGrid>
                <a:gridCol w="958850"/>
                <a:gridCol w="1273175"/>
                <a:gridCol w="858837"/>
                <a:gridCol w="879475"/>
                <a:gridCol w="898525"/>
                <a:gridCol w="1130300"/>
                <a:gridCol w="1008063"/>
                <a:gridCol w="936625"/>
                <a:gridCol w="819150"/>
              </a:tblGrid>
              <a:tr h="409575">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dirty="0" smtClean="0">
                          <a:ln>
                            <a:noFill/>
                          </a:ln>
                          <a:solidFill>
                            <a:srgbClr val="CC3300"/>
                          </a:solidFill>
                          <a:effectLst/>
                          <a:latin typeface="Arial" pitchFamily="34" charset="0"/>
                          <a:ea typeface="SimSun" pitchFamily="2" charset="-122"/>
                        </a:rPr>
                        <a:t>MUNDO</a:t>
                      </a:r>
                      <a:endParaRPr kumimoji="0" lang="en-US" sz="1600" b="0" i="0" u="none" strike="noStrike" cap="none" normalizeH="0" baseline="0" dirty="0" smtClean="0">
                        <a:ln>
                          <a:noFill/>
                        </a:ln>
                        <a:solidFill>
                          <a:srgbClr val="CC3300"/>
                        </a:solidFill>
                        <a:effectLst/>
                        <a:latin typeface="Arial" pitchFamily="34" charset="0"/>
                        <a:ea typeface="SimSun"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800" b="1" i="0" u="none" strike="noStrike" cap="none" normalizeH="0" baseline="0" smtClean="0">
                          <a:ln>
                            <a:noFill/>
                          </a:ln>
                          <a:solidFill>
                            <a:srgbClr val="B44227"/>
                          </a:solidFill>
                          <a:effectLst/>
                          <a:latin typeface="Arial" pitchFamily="34" charset="0"/>
                          <a:cs typeface="Arial" pitchFamily="34" charset="0"/>
                        </a:rPr>
                        <a:t>Argentina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Bolivia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s-ES" sz="1600" b="1" i="0" u="none" strike="noStrike" cap="none" normalizeH="0" baseline="0" smtClean="0">
                          <a:ln>
                            <a:noFill/>
                          </a:ln>
                          <a:solidFill>
                            <a:srgbClr val="B44227"/>
                          </a:solidFill>
                          <a:effectLst/>
                          <a:latin typeface="Arial" pitchFamily="34" charset="0"/>
                          <a:cs typeface="Arial" pitchFamily="34" charset="0"/>
                        </a:rPr>
                        <a:t>Brasil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Chile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Colombia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Ecuador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México</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en-US" sz="1600" b="1" i="0" u="none" strike="noStrike" cap="none" normalizeH="0" baseline="0" smtClean="0">
                          <a:ln>
                            <a:noFill/>
                          </a:ln>
                          <a:solidFill>
                            <a:srgbClr val="B44227"/>
                          </a:solidFill>
                          <a:effectLst/>
                          <a:latin typeface="Arial" pitchFamily="34" charset="0"/>
                          <a:cs typeface="Arial" pitchFamily="34" charset="0"/>
                        </a:rPr>
                        <a:t>Peru</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2588">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en-US" sz="1600" b="1" i="0" u="none" strike="noStrike" cap="none" normalizeH="0" baseline="0" dirty="0" smtClean="0">
                          <a:ln>
                            <a:noFill/>
                          </a:ln>
                          <a:solidFill>
                            <a:srgbClr val="0D2F67"/>
                          </a:solidFill>
                          <a:effectLst/>
                          <a:latin typeface="Arial" pitchFamily="34" charset="0"/>
                          <a:ea typeface="SimSun" pitchFamily="2" charset="-122"/>
                        </a:rPr>
                        <a:t>1265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800" b="1" i="0" u="none" strike="noStrike" cap="none" normalizeH="0" baseline="0" dirty="0" smtClean="0">
                          <a:ln>
                            <a:noFill/>
                          </a:ln>
                          <a:solidFill>
                            <a:srgbClr val="0D2F67"/>
                          </a:solidFill>
                          <a:effectLst/>
                          <a:latin typeface="Arial" pitchFamily="34" charset="0"/>
                          <a:ea typeface="SimSun" pitchFamily="2" charset="-122"/>
                        </a:rPr>
                        <a:t>5</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71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36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17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17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5000"/>
                        </a:spcBef>
                        <a:spcAft>
                          <a:spcPct val="15000"/>
                        </a:spcAft>
                        <a:buClr>
                          <a:schemeClr val="bg2"/>
                        </a:buClr>
                        <a:buSzPct val="80000"/>
                        <a:buFont typeface="Wingdings" pitchFamily="2" charset="2"/>
                        <a:buNone/>
                        <a:tabLst/>
                      </a:pPr>
                      <a:r>
                        <a:rPr kumimoji="0" lang="pt-BR" sz="1600" b="1" i="0" u="none" strike="noStrike" cap="none" normalizeH="0" baseline="0" dirty="0" smtClean="0">
                          <a:ln>
                            <a:noFill/>
                          </a:ln>
                          <a:solidFill>
                            <a:srgbClr val="0D2F67"/>
                          </a:solidFill>
                          <a:effectLst/>
                          <a:latin typeface="Arial" pitchFamily="34" charset="0"/>
                          <a:ea typeface="SimSun" pitchFamily="2" charset="-122"/>
                        </a:rPr>
                        <a:t>14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45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3457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755650" y="188913"/>
            <a:ext cx="8229600" cy="639762"/>
          </a:xfrm>
        </p:spPr>
        <p:txBody>
          <a:bodyPr/>
          <a:lstStyle/>
          <a:p>
            <a:r>
              <a:rPr lang="pt-BR" b="1" smtClean="0"/>
              <a:t>Memorias GRI - Regiones</a:t>
            </a:r>
            <a:endParaRPr lang="en-US" b="1" smtClean="0"/>
          </a:p>
        </p:txBody>
      </p:sp>
      <p:graphicFrame>
        <p:nvGraphicFramePr>
          <p:cNvPr id="6146" name="Object 3"/>
          <p:cNvGraphicFramePr>
            <a:graphicFrameLocks noChangeAspect="1"/>
          </p:cNvGraphicFramePr>
          <p:nvPr>
            <p:ph idx="1"/>
          </p:nvPr>
        </p:nvGraphicFramePr>
        <p:xfrm>
          <a:off x="395288" y="765175"/>
          <a:ext cx="7380287" cy="3632200"/>
        </p:xfrm>
        <a:graphic>
          <a:graphicData uri="http://schemas.openxmlformats.org/presentationml/2006/ole">
            <p:oleObj spid="_x0000_s6146" name="Gráfico" r:id="rId4" imgW="6667365" imgH="2790975" progId="Excel.Sheet.8">
              <p:embed/>
            </p:oleObj>
          </a:graphicData>
        </a:graphic>
      </p:graphicFrame>
      <p:sp>
        <p:nvSpPr>
          <p:cNvPr id="5" name="Text Box 6"/>
          <p:cNvSpPr txBox="1">
            <a:spLocks noChangeArrowheads="1"/>
          </p:cNvSpPr>
          <p:nvPr/>
        </p:nvSpPr>
        <p:spPr bwMode="auto">
          <a:xfrm>
            <a:off x="468313" y="4581525"/>
            <a:ext cx="8207375" cy="847725"/>
          </a:xfrm>
          <a:prstGeom prst="rect">
            <a:avLst/>
          </a:prstGeom>
          <a:noFill/>
          <a:ln w="25400" algn="ctr">
            <a:solidFill>
              <a:srgbClr val="803C32"/>
            </a:solidFill>
            <a:miter lim="800000"/>
            <a:headEnd/>
            <a:tailEnd/>
          </a:ln>
        </p:spPr>
        <p:txBody>
          <a:bodyPr>
            <a:spAutoFit/>
          </a:bodyPr>
          <a:lstStyle/>
          <a:p>
            <a:pPr algn="ctr">
              <a:spcBef>
                <a:spcPct val="50000"/>
              </a:spcBef>
            </a:pPr>
            <a:r>
              <a:rPr lang="es-ES" sz="2400" b="1">
                <a:solidFill>
                  <a:srgbClr val="803C32"/>
                </a:solidFill>
              </a:rPr>
              <a:t>80% de G250</a:t>
            </a:r>
            <a:r>
              <a:rPr lang="es-ES" sz="2400">
                <a:solidFill>
                  <a:srgbClr val="803C32"/>
                </a:solidFill>
              </a:rPr>
              <a:t> y </a:t>
            </a:r>
            <a:r>
              <a:rPr lang="es-ES" sz="2400" b="1">
                <a:solidFill>
                  <a:srgbClr val="803C32"/>
                </a:solidFill>
              </a:rPr>
              <a:t>45% de N100</a:t>
            </a:r>
            <a:r>
              <a:rPr lang="es-ES" sz="2400">
                <a:solidFill>
                  <a:srgbClr val="803C32"/>
                </a:solidFill>
              </a:rPr>
              <a:t> publican una memoria de sostenibilidad.</a:t>
            </a:r>
            <a:endParaRPr lang="es-ES">
              <a:solidFill>
                <a:srgbClr val="803C32"/>
              </a:solidFill>
            </a:endParaRPr>
          </a:p>
        </p:txBody>
      </p:sp>
      <p:sp>
        <p:nvSpPr>
          <p:cNvPr id="6149" name="Text Box 4"/>
          <p:cNvSpPr txBox="1">
            <a:spLocks noChangeArrowheads="1"/>
          </p:cNvSpPr>
          <p:nvPr/>
        </p:nvSpPr>
        <p:spPr bwMode="auto">
          <a:xfrm>
            <a:off x="468313" y="5734050"/>
            <a:ext cx="8351837" cy="274638"/>
          </a:xfrm>
          <a:prstGeom prst="rect">
            <a:avLst/>
          </a:prstGeom>
          <a:noFill/>
          <a:ln w="9525">
            <a:noFill/>
            <a:miter lim="800000"/>
            <a:headEnd/>
            <a:tailEnd/>
          </a:ln>
        </p:spPr>
        <p:txBody>
          <a:bodyPr>
            <a:spAutoFit/>
          </a:bodyPr>
          <a:lstStyle/>
          <a:p>
            <a:r>
              <a:rPr lang="es-ES" sz="1200" b="1"/>
              <a:t>Referencia:</a:t>
            </a:r>
            <a:r>
              <a:rPr lang="es-ES" sz="1200"/>
              <a:t> Encuesta KPMG Internacional sobre Elaboración de Memorias</a:t>
            </a:r>
            <a:r>
              <a:rPr lang="es-ES" sz="1200" b="1"/>
              <a:t> </a:t>
            </a:r>
            <a:r>
              <a:rPr lang="es-ES" sz="1200"/>
              <a:t>2008 (2.200 memorias de 22 países).</a:t>
            </a:r>
          </a:p>
        </p:txBody>
      </p:sp>
      <p:sp>
        <p:nvSpPr>
          <p:cNvPr id="6150" name="Text Box 63"/>
          <p:cNvSpPr txBox="1">
            <a:spLocks noChangeArrowheads="1"/>
          </p:cNvSpPr>
          <p:nvPr/>
        </p:nvSpPr>
        <p:spPr bwMode="auto">
          <a:xfrm>
            <a:off x="1619250" y="3933825"/>
            <a:ext cx="3457575" cy="396875"/>
          </a:xfrm>
          <a:prstGeom prst="rect">
            <a:avLst/>
          </a:prstGeom>
          <a:noFill/>
          <a:ln w="9525">
            <a:noFill/>
            <a:miter lim="800000"/>
            <a:headEnd/>
            <a:tailEnd/>
          </a:ln>
        </p:spPr>
        <p:txBody>
          <a:bodyPr>
            <a:spAutoFit/>
          </a:bodyPr>
          <a:lstStyle/>
          <a:p>
            <a:pPr algn="ctr">
              <a:spcBef>
                <a:spcPct val="20000"/>
              </a:spcBef>
              <a:spcAft>
                <a:spcPct val="20000"/>
              </a:spcAft>
            </a:pPr>
            <a:r>
              <a:rPr lang="es-ES" sz="1200" b="1"/>
              <a:t>Referencia:</a:t>
            </a:r>
            <a:r>
              <a:rPr lang="es-ES" sz="1200"/>
              <a:t> Base de datos de Memorias GRI</a:t>
            </a:r>
            <a:r>
              <a:rPr lang="en-US"/>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323850" y="260350"/>
            <a:ext cx="8661400" cy="620713"/>
          </a:xfrm>
        </p:spPr>
        <p:txBody>
          <a:bodyPr/>
          <a:lstStyle/>
          <a:p>
            <a:pPr eaLnBrk="1" hangingPunct="1"/>
            <a:r>
              <a:rPr lang="en-GB" smtClean="0"/>
              <a:t>Marco G3</a:t>
            </a:r>
            <a:endParaRPr lang="en-US" smtClean="0"/>
          </a:p>
        </p:txBody>
      </p:sp>
      <p:sp>
        <p:nvSpPr>
          <p:cNvPr id="150531" name="PubChord"/>
          <p:cNvSpPr>
            <a:spLocks noEditPoints="1" noChangeArrowheads="1"/>
          </p:cNvSpPr>
          <p:nvPr/>
        </p:nvSpPr>
        <p:spPr bwMode="auto">
          <a:xfrm rot="-2737402">
            <a:off x="1763713" y="2349500"/>
            <a:ext cx="2266950" cy="2266950"/>
          </a:xfrm>
          <a:custGeom>
            <a:avLst/>
            <a:gdLst>
              <a:gd name="G0" fmla="+- 0 0 0"/>
              <a:gd name="G1" fmla="sin 10800 14745600"/>
              <a:gd name="G2" fmla="cos 10800 14745600"/>
              <a:gd name="G3" fmla="sin 10800 2949120"/>
              <a:gd name="G4" fmla="cos 10800 2949120"/>
              <a:gd name="G5" fmla="+- G1 10800 0"/>
              <a:gd name="G6" fmla="+- G2 10800 0"/>
              <a:gd name="G7" fmla="+- G3 10800 0"/>
              <a:gd name="G8" fmla="+- G4 10800 0"/>
              <a:gd name="G9" fmla="+- 10800 0 0"/>
              <a:gd name="G10" fmla="+/ G5 G7 2"/>
              <a:gd name="G11" fmla="+/ G6 G8 2"/>
              <a:gd name="T0" fmla="*/ 3163 w 21600"/>
              <a:gd name="T1" fmla="*/ 3163 h 21600"/>
              <a:gd name="T2" fmla="*/ 10799 w 21600"/>
              <a:gd name="T3" fmla="*/ 10799 h 21600"/>
              <a:gd name="T4" fmla="*/ 18436 w 21600"/>
              <a:gd name="T5" fmla="*/ 18436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3163" y="3163"/>
                </a:moveTo>
                <a:cubicBezTo>
                  <a:pt x="1137" y="5188"/>
                  <a:pt x="0" y="7935"/>
                  <a:pt x="0" y="10799"/>
                </a:cubicBezTo>
                <a:cubicBezTo>
                  <a:pt x="0" y="16764"/>
                  <a:pt x="4835" y="21600"/>
                  <a:pt x="10800" y="21600"/>
                </a:cubicBezTo>
                <a:cubicBezTo>
                  <a:pt x="13664" y="21600"/>
                  <a:pt x="16411" y="20462"/>
                  <a:pt x="18436" y="18436"/>
                </a:cubicBezTo>
                <a:close/>
              </a:path>
            </a:pathLst>
          </a:custGeom>
          <a:solidFill>
            <a:srgbClr val="458BB0"/>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sz="1800">
              <a:solidFill>
                <a:schemeClr val="tx1"/>
              </a:solidFill>
              <a:latin typeface="Arial" charset="0"/>
              <a:cs typeface="+mn-cs"/>
            </a:endParaRPr>
          </a:p>
        </p:txBody>
      </p:sp>
      <p:sp>
        <p:nvSpPr>
          <p:cNvPr id="150532" name="PubChord"/>
          <p:cNvSpPr>
            <a:spLocks noEditPoints="1" noChangeArrowheads="1"/>
          </p:cNvSpPr>
          <p:nvPr/>
        </p:nvSpPr>
        <p:spPr bwMode="auto">
          <a:xfrm rot="8061916">
            <a:off x="1763713" y="2133600"/>
            <a:ext cx="2266950" cy="2266950"/>
          </a:xfrm>
          <a:custGeom>
            <a:avLst/>
            <a:gdLst>
              <a:gd name="G0" fmla="+- 0 0 0"/>
              <a:gd name="G1" fmla="sin 10800 14745600"/>
              <a:gd name="G2" fmla="cos 10800 14745600"/>
              <a:gd name="G3" fmla="sin 10800 2949120"/>
              <a:gd name="G4" fmla="cos 10800 2949120"/>
              <a:gd name="G5" fmla="+- G1 10800 0"/>
              <a:gd name="G6" fmla="+- G2 10800 0"/>
              <a:gd name="G7" fmla="+- G3 10800 0"/>
              <a:gd name="G8" fmla="+- G4 10800 0"/>
              <a:gd name="G9" fmla="+- 10800 0 0"/>
              <a:gd name="G10" fmla="+/ G5 G7 2"/>
              <a:gd name="G11" fmla="+/ G6 G8 2"/>
              <a:gd name="T0" fmla="*/ 3163 w 21600"/>
              <a:gd name="T1" fmla="*/ 3163 h 21600"/>
              <a:gd name="T2" fmla="*/ 10799 w 21600"/>
              <a:gd name="T3" fmla="*/ 10799 h 21600"/>
              <a:gd name="T4" fmla="*/ 18436 w 21600"/>
              <a:gd name="T5" fmla="*/ 18436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3163" y="3163"/>
                </a:moveTo>
                <a:cubicBezTo>
                  <a:pt x="1137" y="5188"/>
                  <a:pt x="0" y="7935"/>
                  <a:pt x="0" y="10799"/>
                </a:cubicBezTo>
                <a:cubicBezTo>
                  <a:pt x="0" y="16764"/>
                  <a:pt x="4835" y="21600"/>
                  <a:pt x="10800" y="21600"/>
                </a:cubicBezTo>
                <a:cubicBezTo>
                  <a:pt x="13664" y="21600"/>
                  <a:pt x="16411" y="20462"/>
                  <a:pt x="18436" y="18436"/>
                </a:cubicBezTo>
                <a:close/>
              </a:path>
            </a:pathLst>
          </a:custGeom>
          <a:solidFill>
            <a:srgbClr val="144699"/>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sz="1800">
              <a:solidFill>
                <a:schemeClr val="tx1"/>
              </a:solidFill>
              <a:latin typeface="Arial" charset="0"/>
              <a:cs typeface="+mn-cs"/>
            </a:endParaRPr>
          </a:p>
        </p:txBody>
      </p:sp>
      <p:sp>
        <p:nvSpPr>
          <p:cNvPr id="150533" name="Text Box 5"/>
          <p:cNvSpPr txBox="1">
            <a:spLocks noChangeArrowheads="1"/>
          </p:cNvSpPr>
          <p:nvPr/>
        </p:nvSpPr>
        <p:spPr bwMode="auto">
          <a:xfrm>
            <a:off x="2124075" y="2636838"/>
            <a:ext cx="1584325" cy="457200"/>
          </a:xfrm>
          <a:prstGeom prst="rect">
            <a:avLst/>
          </a:prstGeom>
          <a:noFill/>
          <a:ln w="9525">
            <a:noFill/>
            <a:miter lim="800000"/>
            <a:headEnd/>
            <a:tailEnd/>
          </a:ln>
          <a:effectLst/>
        </p:spPr>
        <p:txBody>
          <a:bodyPr>
            <a:spAutoFit/>
          </a:bodyPr>
          <a:lstStyle/>
          <a:p>
            <a:pPr>
              <a:spcBef>
                <a:spcPct val="50000"/>
              </a:spcBef>
              <a:defRPr/>
            </a:pPr>
            <a:r>
              <a:rPr lang="en-US" sz="2400">
                <a:solidFill>
                  <a:schemeClr val="bg1"/>
                </a:solidFill>
                <a:effectLst>
                  <a:outerShdw blurRad="38100" dist="38100" dir="2700000" algn="tl">
                    <a:srgbClr val="C0C0C0"/>
                  </a:outerShdw>
                </a:effectLst>
                <a:latin typeface="Arial" charset="0"/>
                <a:cs typeface="+mn-cs"/>
              </a:rPr>
              <a:t>Principios</a:t>
            </a:r>
          </a:p>
        </p:txBody>
      </p:sp>
      <p:sp>
        <p:nvSpPr>
          <p:cNvPr id="150534" name="Text Box 6"/>
          <p:cNvSpPr txBox="1">
            <a:spLocks noChangeArrowheads="1"/>
          </p:cNvSpPr>
          <p:nvPr/>
        </p:nvSpPr>
        <p:spPr bwMode="auto">
          <a:xfrm>
            <a:off x="1763713" y="3573463"/>
            <a:ext cx="2232025" cy="822325"/>
          </a:xfrm>
          <a:prstGeom prst="rect">
            <a:avLst/>
          </a:prstGeom>
          <a:noFill/>
          <a:ln w="9525">
            <a:noFill/>
            <a:miter lim="800000"/>
            <a:headEnd/>
            <a:tailEnd/>
          </a:ln>
          <a:effectLst/>
        </p:spPr>
        <p:txBody>
          <a:bodyPr>
            <a:spAutoFit/>
          </a:bodyPr>
          <a:lstStyle/>
          <a:p>
            <a:pPr algn="ctr">
              <a:spcBef>
                <a:spcPct val="50000"/>
              </a:spcBef>
              <a:defRPr/>
            </a:pPr>
            <a:r>
              <a:rPr lang="en-US" sz="2400" dirty="0" err="1">
                <a:solidFill>
                  <a:schemeClr val="bg1"/>
                </a:solidFill>
                <a:effectLst>
                  <a:outerShdw blurRad="38100" dist="38100" dir="2700000" algn="tl">
                    <a:srgbClr val="C0C0C0"/>
                  </a:outerShdw>
                </a:effectLst>
                <a:latin typeface="Arial" charset="0"/>
                <a:cs typeface="+mn-cs"/>
              </a:rPr>
              <a:t>Contenidos</a:t>
            </a:r>
            <a:r>
              <a:rPr lang="en-US" sz="2400" dirty="0">
                <a:solidFill>
                  <a:schemeClr val="bg1"/>
                </a:solidFill>
                <a:effectLst>
                  <a:outerShdw blurRad="38100" dist="38100" dir="2700000" algn="tl">
                    <a:srgbClr val="C0C0C0"/>
                  </a:outerShdw>
                </a:effectLst>
                <a:latin typeface="Arial" charset="0"/>
                <a:cs typeface="+mn-cs"/>
              </a:rPr>
              <a:t> </a:t>
            </a:r>
            <a:r>
              <a:rPr lang="en-US" sz="2400" dirty="0" err="1">
                <a:solidFill>
                  <a:schemeClr val="bg1"/>
                </a:solidFill>
                <a:effectLst>
                  <a:outerShdw blurRad="38100" dist="38100" dir="2700000" algn="tl">
                    <a:srgbClr val="C0C0C0"/>
                  </a:outerShdw>
                </a:effectLst>
                <a:latin typeface="Arial" charset="0"/>
                <a:cs typeface="+mn-cs"/>
              </a:rPr>
              <a:t>básicos</a:t>
            </a:r>
            <a:endParaRPr lang="en-US" sz="2400" dirty="0">
              <a:solidFill>
                <a:schemeClr val="bg1"/>
              </a:solidFill>
              <a:effectLst>
                <a:outerShdw blurRad="38100" dist="38100" dir="2700000" algn="tl">
                  <a:srgbClr val="C0C0C0"/>
                </a:outerShdw>
              </a:effectLst>
              <a:latin typeface="Arial" charset="0"/>
              <a:cs typeface="+mn-cs"/>
            </a:endParaRPr>
          </a:p>
        </p:txBody>
      </p:sp>
      <p:sp>
        <p:nvSpPr>
          <p:cNvPr id="19463" name="AutoShape 7"/>
          <p:cNvSpPr>
            <a:spLocks/>
          </p:cNvSpPr>
          <p:nvPr/>
        </p:nvSpPr>
        <p:spPr bwMode="auto">
          <a:xfrm>
            <a:off x="1042988" y="2205038"/>
            <a:ext cx="360362" cy="2376487"/>
          </a:xfrm>
          <a:prstGeom prst="leftBrace">
            <a:avLst>
              <a:gd name="adj1" fmla="val 54956"/>
              <a:gd name="adj2" fmla="val 50000"/>
            </a:avLst>
          </a:prstGeom>
          <a:noFill/>
          <a:ln w="57150">
            <a:solidFill>
              <a:schemeClr val="bg2"/>
            </a:solidFill>
            <a:round/>
            <a:headEnd/>
            <a:tailEnd/>
          </a:ln>
        </p:spPr>
        <p:txBody>
          <a:bodyPr wrap="none" anchor="ctr"/>
          <a:lstStyle/>
          <a:p>
            <a:endParaRPr lang="en-GB" sz="1800">
              <a:solidFill>
                <a:schemeClr val="tx1"/>
              </a:solidFill>
            </a:endParaRPr>
          </a:p>
        </p:txBody>
      </p:sp>
      <p:sp>
        <p:nvSpPr>
          <p:cNvPr id="150536" name="Text Box 8"/>
          <p:cNvSpPr txBox="1">
            <a:spLocks noChangeArrowheads="1"/>
          </p:cNvSpPr>
          <p:nvPr/>
        </p:nvSpPr>
        <p:spPr bwMode="auto">
          <a:xfrm>
            <a:off x="250825" y="3068638"/>
            <a:ext cx="792163" cy="579437"/>
          </a:xfrm>
          <a:prstGeom prst="rect">
            <a:avLst/>
          </a:prstGeom>
          <a:noFill/>
          <a:ln w="9525">
            <a:noFill/>
            <a:miter lim="800000"/>
            <a:headEnd/>
            <a:tailEnd/>
          </a:ln>
          <a:effectLst/>
        </p:spPr>
        <p:txBody>
          <a:bodyPr>
            <a:spAutoFit/>
          </a:bodyPr>
          <a:lstStyle/>
          <a:p>
            <a:pPr>
              <a:spcBef>
                <a:spcPct val="50000"/>
              </a:spcBef>
              <a:defRPr/>
            </a:pPr>
            <a:r>
              <a:rPr lang="en-US" sz="3200" dirty="0">
                <a:effectLst>
                  <a:outerShdw blurRad="38100" dist="38100" dir="2700000" algn="tl">
                    <a:srgbClr val="C0C0C0"/>
                  </a:outerShdw>
                </a:effectLst>
                <a:latin typeface="Arial" charset="0"/>
                <a:cs typeface="+mn-cs"/>
              </a:rPr>
              <a:t>G3</a:t>
            </a:r>
          </a:p>
        </p:txBody>
      </p:sp>
      <p:sp>
        <p:nvSpPr>
          <p:cNvPr id="19465" name="Text Box 9"/>
          <p:cNvSpPr txBox="1">
            <a:spLocks noChangeArrowheads="1"/>
          </p:cNvSpPr>
          <p:nvPr/>
        </p:nvSpPr>
        <p:spPr bwMode="auto">
          <a:xfrm>
            <a:off x="4572000" y="3357563"/>
            <a:ext cx="936625" cy="762000"/>
          </a:xfrm>
          <a:prstGeom prst="rect">
            <a:avLst/>
          </a:prstGeom>
          <a:noFill/>
          <a:ln w="9525">
            <a:noFill/>
            <a:miter lim="800000"/>
            <a:headEnd/>
            <a:tailEnd/>
          </a:ln>
        </p:spPr>
        <p:txBody>
          <a:bodyPr>
            <a:spAutoFit/>
          </a:bodyPr>
          <a:lstStyle/>
          <a:p>
            <a:pPr>
              <a:spcBef>
                <a:spcPct val="50000"/>
              </a:spcBef>
            </a:pPr>
            <a:r>
              <a:rPr lang="en-US" sz="4400">
                <a:solidFill>
                  <a:schemeClr val="bg2"/>
                </a:solidFill>
              </a:rPr>
              <a:t>+</a:t>
            </a:r>
          </a:p>
        </p:txBody>
      </p:sp>
      <p:sp>
        <p:nvSpPr>
          <p:cNvPr id="150538" name="Rectangle 10"/>
          <p:cNvSpPr>
            <a:spLocks noChangeArrowheads="1"/>
          </p:cNvSpPr>
          <p:nvPr/>
        </p:nvSpPr>
        <p:spPr bwMode="auto">
          <a:xfrm>
            <a:off x="5364163" y="2852738"/>
            <a:ext cx="3168650" cy="576262"/>
          </a:xfrm>
          <a:prstGeom prst="rect">
            <a:avLst/>
          </a:prstGeom>
          <a:solidFill>
            <a:schemeClr val="folHlink"/>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pPr algn="ctr">
              <a:defRPr/>
            </a:pPr>
            <a:r>
              <a:rPr lang="es-ES" b="1"/>
              <a:t>Suplementos Sectoriales</a:t>
            </a:r>
          </a:p>
        </p:txBody>
      </p:sp>
      <p:sp>
        <p:nvSpPr>
          <p:cNvPr id="150539" name="Rectangle 11"/>
          <p:cNvSpPr>
            <a:spLocks noChangeArrowheads="1"/>
          </p:cNvSpPr>
          <p:nvPr/>
        </p:nvSpPr>
        <p:spPr bwMode="auto">
          <a:xfrm>
            <a:off x="5364163" y="3860800"/>
            <a:ext cx="3168650" cy="576263"/>
          </a:xfrm>
          <a:prstGeom prst="rect">
            <a:avLst/>
          </a:prstGeom>
          <a:solidFill>
            <a:schemeClr val="accent1"/>
          </a:solidFill>
          <a:ln w="15875">
            <a:solidFill>
              <a:schemeClr val="tx1"/>
            </a:solidFill>
            <a:miter lim="800000"/>
            <a:headEnd/>
            <a:tailEnd/>
          </a:ln>
          <a:effectLst>
            <a:outerShdw dist="107763" dir="2700000" algn="ctr" rotWithShape="0">
              <a:schemeClr val="bg2">
                <a:alpha val="50000"/>
              </a:schemeClr>
            </a:outerShdw>
          </a:effectLst>
        </p:spPr>
        <p:txBody>
          <a:bodyPr wrap="none" anchor="ctr"/>
          <a:lstStyle/>
          <a:p>
            <a:pPr algn="ctr">
              <a:defRPr/>
            </a:pPr>
            <a:r>
              <a:rPr lang="es-ES" b="1"/>
              <a:t>Anexos Nacionales</a:t>
            </a:r>
          </a:p>
        </p:txBody>
      </p:sp>
      <p:sp>
        <p:nvSpPr>
          <p:cNvPr id="19468" name="Text Box 12"/>
          <p:cNvSpPr txBox="1">
            <a:spLocks noChangeArrowheads="1"/>
          </p:cNvSpPr>
          <p:nvPr/>
        </p:nvSpPr>
        <p:spPr bwMode="auto">
          <a:xfrm>
            <a:off x="5651500" y="4868863"/>
            <a:ext cx="2520950" cy="650875"/>
          </a:xfrm>
          <a:prstGeom prst="rect">
            <a:avLst/>
          </a:prstGeom>
          <a:noFill/>
          <a:ln w="9525">
            <a:solidFill>
              <a:schemeClr val="tx1"/>
            </a:solidFill>
            <a:miter lim="800000"/>
            <a:headEnd/>
            <a:tailEnd/>
          </a:ln>
        </p:spPr>
        <p:txBody>
          <a:bodyPr>
            <a:spAutoFit/>
          </a:bodyPr>
          <a:lstStyle/>
          <a:p>
            <a:pPr algn="ctr"/>
            <a:r>
              <a:rPr lang="es-ES" sz="1800" b="1"/>
              <a:t>Pendientes de publicación</a:t>
            </a:r>
          </a:p>
        </p:txBody>
      </p:sp>
      <p:sp>
        <p:nvSpPr>
          <p:cNvPr id="19469" name="Line 13"/>
          <p:cNvSpPr>
            <a:spLocks noChangeShapeType="1"/>
          </p:cNvSpPr>
          <p:nvPr/>
        </p:nvSpPr>
        <p:spPr bwMode="auto">
          <a:xfrm>
            <a:off x="6877050" y="4437063"/>
            <a:ext cx="0" cy="428625"/>
          </a:xfrm>
          <a:prstGeom prst="line">
            <a:avLst/>
          </a:prstGeom>
          <a:noFill/>
          <a:ln w="9525">
            <a:solidFill>
              <a:schemeClr val="tx1"/>
            </a:solidFill>
            <a:round/>
            <a:headEnd/>
            <a:tailEnd type="triangle" w="med" len="med"/>
          </a:ln>
        </p:spPr>
        <p:txBody>
          <a:bodyPr/>
          <a:lstStyle/>
          <a:p>
            <a:endParaRPr lang="es-ES"/>
          </a:p>
        </p:txBody>
      </p:sp>
      <p:sp>
        <p:nvSpPr>
          <p:cNvPr id="19470" name="Text Box 14"/>
          <p:cNvSpPr txBox="1">
            <a:spLocks noChangeArrowheads="1"/>
          </p:cNvSpPr>
          <p:nvPr/>
        </p:nvSpPr>
        <p:spPr bwMode="auto">
          <a:xfrm>
            <a:off x="539750" y="5157788"/>
            <a:ext cx="4608513" cy="854075"/>
          </a:xfrm>
          <a:prstGeom prst="rect">
            <a:avLst/>
          </a:prstGeom>
          <a:noFill/>
          <a:ln w="9525">
            <a:noFill/>
            <a:miter lim="800000"/>
            <a:headEnd/>
            <a:tailEnd/>
          </a:ln>
        </p:spPr>
        <p:txBody>
          <a:bodyPr>
            <a:spAutoFit/>
          </a:bodyPr>
          <a:lstStyle/>
          <a:p>
            <a:pPr algn="ctr">
              <a:spcBef>
                <a:spcPct val="50000"/>
              </a:spcBef>
            </a:pPr>
            <a:r>
              <a:rPr lang="en-US" b="1">
                <a:solidFill>
                  <a:srgbClr val="144699"/>
                </a:solidFill>
              </a:rPr>
              <a:t>Bien común</a:t>
            </a:r>
          </a:p>
          <a:p>
            <a:pPr algn="ctr">
              <a:spcBef>
                <a:spcPct val="50000"/>
              </a:spcBef>
            </a:pPr>
            <a:r>
              <a:rPr lang="en-US">
                <a:solidFill>
                  <a:srgbClr val="144699"/>
                </a:solidFill>
              </a:rPr>
              <a:t>Descargar de la web de GRI</a:t>
            </a:r>
            <a:r>
              <a:rPr lang="en-US" sz="1000">
                <a:solidFill>
                  <a:srgbClr val="144699"/>
                </a:solidFill>
              </a:rPr>
              <a:t> </a:t>
            </a:r>
          </a:p>
        </p:txBody>
      </p:sp>
      <p:sp>
        <p:nvSpPr>
          <p:cNvPr id="19471" name="Text Box 15"/>
          <p:cNvSpPr txBox="1">
            <a:spLocks noChangeArrowheads="1"/>
          </p:cNvSpPr>
          <p:nvPr/>
        </p:nvSpPr>
        <p:spPr bwMode="auto">
          <a:xfrm>
            <a:off x="3348038" y="6237288"/>
            <a:ext cx="3457575" cy="274637"/>
          </a:xfrm>
          <a:prstGeom prst="rect">
            <a:avLst/>
          </a:prstGeom>
          <a:noFill/>
          <a:ln w="9525">
            <a:noFill/>
            <a:miter lim="800000"/>
            <a:headEnd/>
            <a:tailEnd/>
          </a:ln>
        </p:spPr>
        <p:txBody>
          <a:bodyPr>
            <a:spAutoFit/>
          </a:bodyPr>
          <a:lstStyle/>
          <a:p>
            <a:pPr algn="ctr">
              <a:spcBef>
                <a:spcPct val="50000"/>
              </a:spcBef>
            </a:pPr>
            <a:r>
              <a:rPr lang="en-US" sz="1200" b="1">
                <a:solidFill>
                  <a:schemeClr val="bg1"/>
                </a:solidFill>
              </a:rPr>
              <a:t>Referencia:</a:t>
            </a:r>
            <a:r>
              <a:rPr lang="en-US" sz="1200">
                <a:solidFill>
                  <a:schemeClr val="bg1"/>
                </a:solidFill>
              </a:rPr>
              <a:t> Guía  G3 de GRI</a:t>
            </a:r>
          </a:p>
        </p:txBody>
      </p:sp>
      <p:sp>
        <p:nvSpPr>
          <p:cNvPr id="19472" name="Line 13"/>
          <p:cNvSpPr>
            <a:spLocks noChangeShapeType="1"/>
          </p:cNvSpPr>
          <p:nvPr/>
        </p:nvSpPr>
        <p:spPr bwMode="auto">
          <a:xfrm flipH="1" flipV="1">
            <a:off x="6011863" y="2349500"/>
            <a:ext cx="0" cy="500063"/>
          </a:xfrm>
          <a:prstGeom prst="line">
            <a:avLst/>
          </a:prstGeom>
          <a:noFill/>
          <a:ln w="9525">
            <a:solidFill>
              <a:schemeClr val="tx1"/>
            </a:solidFill>
            <a:round/>
            <a:headEnd/>
            <a:tailEnd type="triangle" w="med" len="med"/>
          </a:ln>
        </p:spPr>
        <p:txBody>
          <a:bodyPr/>
          <a:lstStyle/>
          <a:p>
            <a:endParaRPr lang="es-ES"/>
          </a:p>
        </p:txBody>
      </p:sp>
      <p:sp>
        <p:nvSpPr>
          <p:cNvPr id="19473" name="Line 13"/>
          <p:cNvSpPr>
            <a:spLocks noChangeShapeType="1"/>
          </p:cNvSpPr>
          <p:nvPr/>
        </p:nvSpPr>
        <p:spPr bwMode="auto">
          <a:xfrm flipV="1">
            <a:off x="8027988" y="2349500"/>
            <a:ext cx="0" cy="500063"/>
          </a:xfrm>
          <a:prstGeom prst="line">
            <a:avLst/>
          </a:prstGeom>
          <a:noFill/>
          <a:ln w="9525">
            <a:solidFill>
              <a:schemeClr val="tx1"/>
            </a:solidFill>
            <a:round/>
            <a:headEnd/>
            <a:tailEnd type="triangle" w="med" len="med"/>
          </a:ln>
        </p:spPr>
        <p:txBody>
          <a:bodyPr/>
          <a:lstStyle/>
          <a:p>
            <a:endParaRPr lang="es-ES"/>
          </a:p>
        </p:txBody>
      </p:sp>
      <p:sp>
        <p:nvSpPr>
          <p:cNvPr id="19474" name="Text Box 12"/>
          <p:cNvSpPr txBox="1">
            <a:spLocks noChangeArrowheads="1"/>
          </p:cNvSpPr>
          <p:nvPr/>
        </p:nvSpPr>
        <p:spPr bwMode="auto">
          <a:xfrm>
            <a:off x="5214938" y="1785938"/>
            <a:ext cx="1281112" cy="523875"/>
          </a:xfrm>
          <a:prstGeom prst="rect">
            <a:avLst/>
          </a:prstGeom>
          <a:noFill/>
          <a:ln w="9525">
            <a:solidFill>
              <a:schemeClr val="tx1"/>
            </a:solidFill>
            <a:miter lim="800000"/>
            <a:headEnd/>
            <a:tailEnd/>
          </a:ln>
        </p:spPr>
        <p:txBody>
          <a:bodyPr>
            <a:spAutoFit/>
          </a:bodyPr>
          <a:lstStyle/>
          <a:p>
            <a:pPr algn="ctr"/>
            <a:r>
              <a:rPr lang="es-ES" sz="1400" b="1"/>
              <a:t>Servicios de Energía</a:t>
            </a:r>
          </a:p>
        </p:txBody>
      </p:sp>
      <p:sp>
        <p:nvSpPr>
          <p:cNvPr id="19475" name="Text Box 12"/>
          <p:cNvSpPr txBox="1">
            <a:spLocks noChangeArrowheads="1"/>
          </p:cNvSpPr>
          <p:nvPr/>
        </p:nvSpPr>
        <p:spPr bwMode="auto">
          <a:xfrm>
            <a:off x="7215188" y="1785938"/>
            <a:ext cx="1643062" cy="523875"/>
          </a:xfrm>
          <a:prstGeom prst="rect">
            <a:avLst/>
          </a:prstGeom>
          <a:noFill/>
          <a:ln w="9525">
            <a:solidFill>
              <a:schemeClr val="tx1"/>
            </a:solidFill>
            <a:miter lim="800000"/>
            <a:headEnd/>
            <a:tailEnd/>
          </a:ln>
        </p:spPr>
        <p:txBody>
          <a:bodyPr>
            <a:spAutoFit/>
          </a:bodyPr>
          <a:lstStyle/>
          <a:p>
            <a:pPr algn="ctr"/>
            <a:r>
              <a:rPr lang="es-ES" sz="1400" b="1"/>
              <a:t>Servicios Financieros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81000" y="990600"/>
            <a:ext cx="8305800" cy="5638800"/>
          </a:xfrm>
          <a:prstGeom prst="rect">
            <a:avLst/>
          </a:prstGeom>
          <a:noFill/>
          <a:ln w="9525">
            <a:solidFill>
              <a:schemeClr val="tx1"/>
            </a:solidFill>
            <a:miter lim="800000"/>
            <a:headEnd/>
            <a:tailEnd/>
          </a:ln>
        </p:spPr>
        <p:txBody>
          <a:bodyPr wrap="none" anchor="ctr"/>
          <a:lstStyle/>
          <a:p>
            <a:endParaRPr lang="es-ES"/>
          </a:p>
        </p:txBody>
      </p:sp>
      <p:sp>
        <p:nvSpPr>
          <p:cNvPr id="20483" name="Rectangle 3"/>
          <p:cNvSpPr>
            <a:spLocks noChangeArrowheads="1"/>
          </p:cNvSpPr>
          <p:nvPr/>
        </p:nvSpPr>
        <p:spPr bwMode="auto">
          <a:xfrm>
            <a:off x="1676400" y="333375"/>
            <a:ext cx="6732588" cy="533400"/>
          </a:xfrm>
          <a:prstGeom prst="rect">
            <a:avLst/>
          </a:prstGeom>
          <a:noFill/>
          <a:ln w="9525">
            <a:noFill/>
            <a:miter lim="800000"/>
            <a:headEnd/>
            <a:tailEnd/>
          </a:ln>
        </p:spPr>
        <p:txBody>
          <a:bodyPr anchor="ctr"/>
          <a:lstStyle/>
          <a:p>
            <a:pPr algn="ctr"/>
            <a:r>
              <a:rPr lang="pt-BR" sz="2800" b="1">
                <a:solidFill>
                  <a:schemeClr val="accent2"/>
                </a:solidFill>
                <a:latin typeface="Verdana" pitchFamily="34" charset="0"/>
              </a:rPr>
              <a:t>G3: </a:t>
            </a:r>
            <a:r>
              <a:rPr lang="de-CH" sz="2800" b="1">
                <a:solidFill>
                  <a:schemeClr val="accent2"/>
                </a:solidFill>
                <a:latin typeface="Verdana" pitchFamily="34" charset="0"/>
              </a:rPr>
              <a:t>Estructura</a:t>
            </a:r>
            <a:endParaRPr lang="pt-BR" sz="2800" b="1">
              <a:solidFill>
                <a:schemeClr val="accent2"/>
              </a:solidFill>
              <a:latin typeface="Verdana" pitchFamily="34" charset="0"/>
            </a:endParaRPr>
          </a:p>
        </p:txBody>
      </p:sp>
      <p:sp>
        <p:nvSpPr>
          <p:cNvPr id="176133" name="Text Box 5"/>
          <p:cNvSpPr txBox="1">
            <a:spLocks noChangeArrowheads="1"/>
          </p:cNvSpPr>
          <p:nvPr/>
        </p:nvSpPr>
        <p:spPr bwMode="auto">
          <a:xfrm>
            <a:off x="533400" y="1752600"/>
            <a:ext cx="3581400" cy="193899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a:solidFill>
              <a:schemeClr val="tx1"/>
            </a:solidFill>
            <a:miter lim="800000"/>
            <a:headEnd/>
            <a:tailEnd/>
          </a:ln>
          <a:effectLst/>
        </p:spPr>
        <p:txBody>
          <a:bodyPr>
            <a:spAutoFit/>
          </a:bodyPr>
          <a:lstStyle/>
          <a:p>
            <a:pPr algn="ctr" eaLnBrk="0" hangingPunct="0">
              <a:spcBef>
                <a:spcPct val="50000"/>
              </a:spcBef>
              <a:defRPr/>
            </a:pPr>
            <a:r>
              <a:rPr lang="de-CH" sz="1600" b="1" dirty="0">
                <a:latin typeface="Verdana" pitchFamily="34" charset="0"/>
                <a:cs typeface="Arial" charset="0"/>
              </a:rPr>
              <a:t>Perfil Organizacional</a:t>
            </a:r>
          </a:p>
          <a:p>
            <a:pPr algn="ctr" eaLnBrk="0" hangingPunct="0">
              <a:spcBef>
                <a:spcPct val="50000"/>
              </a:spcBef>
              <a:defRPr/>
            </a:pPr>
            <a:r>
              <a:rPr lang="de-CH" sz="1600" b="1" dirty="0">
                <a:latin typeface="Verdana" pitchFamily="34" charset="0"/>
                <a:cs typeface="Arial" charset="0"/>
              </a:rPr>
              <a:t>Visión y Estrategia</a:t>
            </a:r>
          </a:p>
          <a:p>
            <a:pPr algn="ctr" eaLnBrk="0" hangingPunct="0">
              <a:spcBef>
                <a:spcPct val="50000"/>
              </a:spcBef>
              <a:defRPr/>
            </a:pPr>
            <a:r>
              <a:rPr lang="de-CH" sz="1600" b="1" dirty="0">
                <a:latin typeface="Verdana" pitchFamily="34" charset="0"/>
                <a:cs typeface="Arial" charset="0"/>
              </a:rPr>
              <a:t>Alcance, estrutura y limites del informe</a:t>
            </a:r>
          </a:p>
          <a:p>
            <a:pPr algn="ctr" eaLnBrk="0" hangingPunct="0">
              <a:spcBef>
                <a:spcPct val="50000"/>
              </a:spcBef>
              <a:defRPr/>
            </a:pPr>
            <a:r>
              <a:rPr lang="de-CH" sz="1600" b="1" dirty="0">
                <a:latin typeface="Verdana" pitchFamily="34" charset="0"/>
                <a:cs typeface="Arial" charset="0"/>
              </a:rPr>
              <a:t>Estructura y Gobierno Corporativo</a:t>
            </a:r>
          </a:p>
        </p:txBody>
      </p:sp>
      <p:sp>
        <p:nvSpPr>
          <p:cNvPr id="176134" name="Text Box 6"/>
          <p:cNvSpPr txBox="1">
            <a:spLocks noChangeArrowheads="1"/>
          </p:cNvSpPr>
          <p:nvPr/>
        </p:nvSpPr>
        <p:spPr bwMode="auto">
          <a:xfrm>
            <a:off x="4419600" y="1143000"/>
            <a:ext cx="4191000" cy="3385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a:solidFill>
              <a:schemeClr val="tx1"/>
            </a:solidFill>
            <a:miter lim="800000"/>
            <a:headEnd/>
            <a:tailEnd/>
          </a:ln>
          <a:effectLst/>
        </p:spPr>
        <p:txBody>
          <a:bodyPr>
            <a:spAutoFit/>
          </a:bodyPr>
          <a:lstStyle/>
          <a:p>
            <a:pPr algn="ctr" eaLnBrk="0" hangingPunct="0">
              <a:spcBef>
                <a:spcPct val="50000"/>
              </a:spcBef>
              <a:defRPr/>
            </a:pPr>
            <a:r>
              <a:rPr lang="de-CH" sz="1600" b="1">
                <a:latin typeface="Verdana" pitchFamily="34" charset="0"/>
                <a:cs typeface="Arial" charset="0"/>
              </a:rPr>
              <a:t>Indicadores de Desempeño:</a:t>
            </a:r>
            <a:endParaRPr lang="pt-BR" sz="1600" b="1">
              <a:latin typeface="Verdana" pitchFamily="34" charset="0"/>
              <a:cs typeface="Arial" charset="0"/>
            </a:endParaRPr>
          </a:p>
        </p:txBody>
      </p:sp>
      <p:graphicFrame>
        <p:nvGraphicFramePr>
          <p:cNvPr id="14366" name="Group 30"/>
          <p:cNvGraphicFramePr>
            <a:graphicFrameLocks noGrp="1"/>
          </p:cNvGraphicFramePr>
          <p:nvPr/>
        </p:nvGraphicFramePr>
        <p:xfrm>
          <a:off x="4419600" y="1600200"/>
          <a:ext cx="4191000" cy="4901184"/>
        </p:xfrm>
        <a:graphic>
          <a:graphicData uri="http://schemas.openxmlformats.org/drawingml/2006/table">
            <a:tbl>
              <a:tblPr/>
              <a:tblGrid>
                <a:gridCol w="4191000"/>
              </a:tblGrid>
              <a:tr h="762000">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EC:  Forma de gestión e  indicadores Económicos  - 9 en  total</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7 esenciales y 2 adicionales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r h="684213">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EN: Forma de gestión e indicadores de medio ambiente – 30 en total</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17 esenciales y 13 adicionales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r h="404813">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LA: Forma de gestión e indicadores de relaciones laborales– 14 en total </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9 esenciales y 5 adicionales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r h="317500">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HR: Forma de gestión e indicadores de derechos humanos – 9 en total</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6 esenciales y 3 adicionales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r h="603250">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SO: Forma de gestión e indicadores de sociedades – 8 no total </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smtClean="0">
                          <a:ln>
                            <a:noFill/>
                          </a:ln>
                          <a:solidFill>
                            <a:schemeClr val="tx1"/>
                          </a:solidFill>
                          <a:effectLst/>
                          <a:latin typeface="Verdana" pitchFamily="34" charset="0"/>
                          <a:cs typeface="Arial" charset="0"/>
                        </a:rPr>
                        <a:t>6 essenciales y 2 adicionales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r h="603250">
                <a:tc>
                  <a:txBody>
                    <a:bodyPr/>
                    <a:lstStyle/>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PR: Forma de gestión e indicadores de Responsabilidad por el producto:</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9 en total </a:t>
                      </a:r>
                    </a:p>
                    <a:p>
                      <a:pPr marL="0" marR="0" lvl="0" indent="0" algn="l" defTabSz="914400" rtl="0" eaLnBrk="1" fontAlgn="base" latinLnBrk="0" hangingPunct="1">
                        <a:lnSpc>
                          <a:spcPct val="100000"/>
                        </a:lnSpc>
                        <a:spcBef>
                          <a:spcPct val="20000"/>
                        </a:spcBef>
                        <a:spcAft>
                          <a:spcPct val="0"/>
                        </a:spcAft>
                        <a:buClr>
                          <a:schemeClr val="bg2"/>
                        </a:buClr>
                        <a:buSzPct val="80000"/>
                        <a:buFont typeface="Wingdings" pitchFamily="2" charset="2"/>
                        <a:buNone/>
                        <a:tabLst/>
                      </a:pPr>
                      <a:r>
                        <a:rPr kumimoji="0" lang="de-CH" sz="1400" b="1" i="0" u="none" strike="noStrike" cap="none" normalizeH="0" baseline="0" dirty="0" smtClean="0">
                          <a:ln>
                            <a:noFill/>
                          </a:ln>
                          <a:solidFill>
                            <a:schemeClr val="tx1"/>
                          </a:solidFill>
                          <a:effectLst/>
                          <a:latin typeface="Verdana" pitchFamily="34" charset="0"/>
                          <a:cs typeface="Arial" charset="0"/>
                        </a:rPr>
                        <a:t>4 esenciales y 5 adicionales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92CFCF"/>
                        </a:gs>
                        <a:gs pos="50000">
                          <a:srgbClr val="BEE0E0"/>
                        </a:gs>
                        <a:gs pos="100000">
                          <a:srgbClr val="E0EFEF"/>
                        </a:gs>
                      </a:gsLst>
                      <a:lin ang="10800000" scaled="1"/>
                    </a:gradFill>
                  </a:tcPr>
                </a:tc>
              </a:tr>
            </a:tbl>
          </a:graphicData>
        </a:graphic>
      </p:graphicFrame>
      <p:sp>
        <p:nvSpPr>
          <p:cNvPr id="10" name="Text Box 4"/>
          <p:cNvSpPr txBox="1">
            <a:spLocks noChangeArrowheads="1"/>
          </p:cNvSpPr>
          <p:nvPr/>
        </p:nvSpPr>
        <p:spPr bwMode="auto">
          <a:xfrm>
            <a:off x="533400" y="4309646"/>
            <a:ext cx="3581400" cy="3385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t="100000" r="100000"/>
            </a:path>
            <a:tileRect l="-100000" b="-100000"/>
          </a:gradFill>
          <a:ln w="9525">
            <a:solidFill>
              <a:schemeClr val="tx1"/>
            </a:solidFill>
            <a:miter lim="800000"/>
            <a:headEnd/>
            <a:tailEnd/>
          </a:ln>
          <a:effectLst/>
        </p:spPr>
        <p:txBody>
          <a:bodyPr>
            <a:spAutoFit/>
          </a:bodyPr>
          <a:lstStyle/>
          <a:p>
            <a:pPr algn="ctr" eaLnBrk="0" hangingPunct="0">
              <a:spcBef>
                <a:spcPct val="50000"/>
              </a:spcBef>
              <a:defRPr/>
            </a:pPr>
            <a:r>
              <a:rPr lang="de-CH" sz="1600" b="1">
                <a:latin typeface="Verdana" pitchFamily="34" charset="0"/>
                <a:cs typeface="Arial" charset="0"/>
              </a:rPr>
              <a:t>Principios Orientadores </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2"/>
          <p:cNvSpPr txBox="1">
            <a:spLocks noGrp="1"/>
          </p:cNvSpPr>
          <p:nvPr/>
        </p:nvSpPr>
        <p:spPr bwMode="auto">
          <a:xfrm>
            <a:off x="6781800" y="6477000"/>
            <a:ext cx="2133600" cy="381000"/>
          </a:xfrm>
          <a:prstGeom prst="rect">
            <a:avLst/>
          </a:prstGeom>
          <a:noFill/>
          <a:ln w="9525">
            <a:noFill/>
            <a:miter lim="800000"/>
            <a:headEnd/>
            <a:tailEnd/>
          </a:ln>
        </p:spPr>
        <p:txBody>
          <a:bodyPr/>
          <a:lstStyle/>
          <a:p>
            <a:pPr algn="r"/>
            <a:fld id="{0480997C-6336-4A7B-99AA-6F4C7B6E581E}" type="slidenum">
              <a:rPr lang="en-GB" sz="1000">
                <a:solidFill>
                  <a:schemeClr val="bg1"/>
                </a:solidFill>
              </a:rPr>
              <a:pPr algn="r"/>
              <a:t>15</a:t>
            </a:fld>
            <a:endParaRPr lang="en-GB" sz="1000">
              <a:solidFill>
                <a:schemeClr val="bg1"/>
              </a:solidFill>
            </a:endParaRPr>
          </a:p>
        </p:txBody>
      </p:sp>
      <p:sp>
        <p:nvSpPr>
          <p:cNvPr id="21507" name="Rectangle 2"/>
          <p:cNvSpPr>
            <a:spLocks noGrp="1" noChangeArrowheads="1"/>
          </p:cNvSpPr>
          <p:nvPr>
            <p:ph type="title" idx="4294967295"/>
          </p:nvPr>
        </p:nvSpPr>
        <p:spPr>
          <a:xfrm>
            <a:off x="1619250" y="260350"/>
            <a:ext cx="7391400" cy="609600"/>
          </a:xfrm>
        </p:spPr>
        <p:txBody>
          <a:bodyPr/>
          <a:lstStyle/>
          <a:p>
            <a:pPr eaLnBrk="1" hangingPunct="1"/>
            <a:r>
              <a:rPr lang="en-US" smtClean="0"/>
              <a:t>Estructura de la Guía G3 de GRI</a:t>
            </a:r>
          </a:p>
        </p:txBody>
      </p:sp>
      <p:sp>
        <p:nvSpPr>
          <p:cNvPr id="21508" name="Text Box 3"/>
          <p:cNvSpPr txBox="1">
            <a:spLocks noChangeArrowheads="1"/>
          </p:cNvSpPr>
          <p:nvPr/>
        </p:nvSpPr>
        <p:spPr bwMode="auto">
          <a:xfrm>
            <a:off x="900113" y="1484313"/>
            <a:ext cx="947737" cy="701675"/>
          </a:xfrm>
          <a:prstGeom prst="rect">
            <a:avLst/>
          </a:prstGeom>
          <a:noFill/>
          <a:ln w="9525">
            <a:noFill/>
            <a:miter lim="800000"/>
            <a:headEnd/>
            <a:tailEnd/>
          </a:ln>
        </p:spPr>
        <p:txBody>
          <a:bodyPr wrap="none">
            <a:spAutoFit/>
          </a:bodyPr>
          <a:lstStyle/>
          <a:p>
            <a:pPr marL="342900" indent="-342900"/>
            <a:r>
              <a:rPr lang="en-US" b="1">
                <a:solidFill>
                  <a:srgbClr val="B44326"/>
                </a:solidFill>
              </a:rPr>
              <a:t>INPUT</a:t>
            </a:r>
          </a:p>
          <a:p>
            <a:pPr marL="342900" indent="-342900"/>
            <a:endParaRPr lang="en-US"/>
          </a:p>
        </p:txBody>
      </p:sp>
      <p:sp>
        <p:nvSpPr>
          <p:cNvPr id="21509" name="Text Box 5"/>
          <p:cNvSpPr txBox="1">
            <a:spLocks noChangeArrowheads="1"/>
          </p:cNvSpPr>
          <p:nvPr/>
        </p:nvSpPr>
        <p:spPr bwMode="auto">
          <a:xfrm>
            <a:off x="4002088" y="5661025"/>
            <a:ext cx="3498850" cy="366713"/>
          </a:xfrm>
          <a:prstGeom prst="rect">
            <a:avLst/>
          </a:prstGeom>
          <a:noFill/>
          <a:ln w="9525">
            <a:noFill/>
            <a:miter lim="800000"/>
            <a:headEnd/>
            <a:tailEnd/>
          </a:ln>
        </p:spPr>
        <p:txBody>
          <a:bodyPr wrap="none">
            <a:spAutoFit/>
          </a:bodyPr>
          <a:lstStyle/>
          <a:p>
            <a:pPr algn="ctr"/>
            <a:r>
              <a:rPr lang="es-ES" sz="1800">
                <a:solidFill>
                  <a:schemeClr val="bg2"/>
                </a:solidFill>
                <a:latin typeface="Arial Black" pitchFamily="34" charset="0"/>
              </a:rPr>
              <a:t>Memoria de Sostenibilidad</a:t>
            </a:r>
          </a:p>
        </p:txBody>
      </p:sp>
      <p:sp>
        <p:nvSpPr>
          <p:cNvPr id="21510" name="Text Box 6"/>
          <p:cNvSpPr txBox="1">
            <a:spLocks noChangeArrowheads="1"/>
          </p:cNvSpPr>
          <p:nvPr/>
        </p:nvSpPr>
        <p:spPr bwMode="auto">
          <a:xfrm>
            <a:off x="520541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A</a:t>
            </a:r>
          </a:p>
        </p:txBody>
      </p:sp>
      <p:sp>
        <p:nvSpPr>
          <p:cNvPr id="21511" name="Text Box 7"/>
          <p:cNvSpPr txBox="1">
            <a:spLocks noChangeArrowheads="1"/>
          </p:cNvSpPr>
          <p:nvPr/>
        </p:nvSpPr>
        <p:spPr bwMode="auto">
          <a:xfrm>
            <a:off x="55800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B</a:t>
            </a:r>
          </a:p>
        </p:txBody>
      </p:sp>
      <p:sp>
        <p:nvSpPr>
          <p:cNvPr id="21512" name="Text Box 8"/>
          <p:cNvSpPr txBox="1">
            <a:spLocks noChangeArrowheads="1"/>
          </p:cNvSpPr>
          <p:nvPr/>
        </p:nvSpPr>
        <p:spPr bwMode="auto">
          <a:xfrm>
            <a:off x="60118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C</a:t>
            </a:r>
          </a:p>
        </p:txBody>
      </p:sp>
      <p:sp>
        <p:nvSpPr>
          <p:cNvPr id="21513" name="Text Box 9"/>
          <p:cNvSpPr txBox="1">
            <a:spLocks noChangeArrowheads="1"/>
          </p:cNvSpPr>
          <p:nvPr/>
        </p:nvSpPr>
        <p:spPr bwMode="auto">
          <a:xfrm rot="-5400000">
            <a:off x="6988970" y="1732756"/>
            <a:ext cx="1795462" cy="581025"/>
          </a:xfrm>
          <a:prstGeom prst="rect">
            <a:avLst/>
          </a:prstGeom>
          <a:noFill/>
          <a:ln w="9525">
            <a:noFill/>
            <a:miter lim="800000"/>
            <a:headEnd/>
            <a:tailEnd/>
          </a:ln>
        </p:spPr>
        <p:txBody>
          <a:bodyPr>
            <a:spAutoFit/>
          </a:bodyPr>
          <a:lstStyle/>
          <a:p>
            <a:r>
              <a:rPr lang="es-ES" sz="1600">
                <a:solidFill>
                  <a:schemeClr val="bg2"/>
                </a:solidFill>
                <a:latin typeface="Arial Black" pitchFamily="34" charset="0"/>
              </a:rPr>
              <a:t>Principios y </a:t>
            </a:r>
          </a:p>
          <a:p>
            <a:r>
              <a:rPr lang="es-ES" sz="1600">
                <a:solidFill>
                  <a:schemeClr val="bg2"/>
                </a:solidFill>
                <a:latin typeface="Arial Black" pitchFamily="34" charset="0"/>
              </a:rPr>
              <a:t>Orientaciones</a:t>
            </a:r>
            <a:endParaRPr lang="en-US" sz="1600">
              <a:solidFill>
                <a:schemeClr val="bg2"/>
              </a:solidFill>
              <a:latin typeface="Arial Black" pitchFamily="34" charset="0"/>
            </a:endParaRPr>
          </a:p>
        </p:txBody>
      </p:sp>
      <p:sp>
        <p:nvSpPr>
          <p:cNvPr id="21514" name="Text Box 10"/>
          <p:cNvSpPr txBox="1">
            <a:spLocks noChangeArrowheads="1"/>
          </p:cNvSpPr>
          <p:nvPr/>
        </p:nvSpPr>
        <p:spPr bwMode="auto">
          <a:xfrm rot="-5400000">
            <a:off x="7077869" y="3731419"/>
            <a:ext cx="1617663" cy="581025"/>
          </a:xfrm>
          <a:prstGeom prst="rect">
            <a:avLst/>
          </a:prstGeom>
          <a:noFill/>
          <a:ln w="9525">
            <a:noFill/>
            <a:miter lim="800000"/>
            <a:headEnd/>
            <a:tailEnd/>
          </a:ln>
        </p:spPr>
        <p:txBody>
          <a:bodyPr>
            <a:spAutoFit/>
          </a:bodyPr>
          <a:lstStyle/>
          <a:p>
            <a:pPr algn="ctr"/>
            <a:r>
              <a:rPr lang="es-ES" sz="1600">
                <a:solidFill>
                  <a:schemeClr val="bg2"/>
                </a:solidFill>
                <a:latin typeface="Arial Black" pitchFamily="34" charset="0"/>
              </a:rPr>
              <a:t>Contenidos Básicos</a:t>
            </a:r>
            <a:endParaRPr lang="en-US" sz="1600">
              <a:solidFill>
                <a:schemeClr val="bg2"/>
              </a:solidFill>
              <a:latin typeface="Arial Black" pitchFamily="34" charset="0"/>
            </a:endParaRPr>
          </a:p>
        </p:txBody>
      </p:sp>
      <p:pic>
        <p:nvPicPr>
          <p:cNvPr id="21515" name="Picture 11" descr="framework"/>
          <p:cNvPicPr>
            <a:picLocks noChangeAspect="1" noChangeArrowheads="1"/>
          </p:cNvPicPr>
          <p:nvPr/>
        </p:nvPicPr>
        <p:blipFill>
          <a:blip r:embed="rId3" cstate="print"/>
          <a:srcRect/>
          <a:stretch>
            <a:fillRect/>
          </a:stretch>
        </p:blipFill>
        <p:spPr bwMode="auto">
          <a:xfrm>
            <a:off x="3419475" y="1341438"/>
            <a:ext cx="4170363" cy="4191000"/>
          </a:xfrm>
          <a:prstGeom prst="rect">
            <a:avLst/>
          </a:prstGeom>
          <a:noFill/>
          <a:ln w="9525">
            <a:noFill/>
            <a:miter lim="800000"/>
            <a:headEnd/>
            <a:tailEnd/>
          </a:ln>
        </p:spPr>
      </p:pic>
      <p:sp>
        <p:nvSpPr>
          <p:cNvPr id="21516" name="Text Box 12"/>
          <p:cNvSpPr txBox="1">
            <a:spLocks noChangeArrowheads="1"/>
          </p:cNvSpPr>
          <p:nvPr/>
        </p:nvSpPr>
        <p:spPr bwMode="auto">
          <a:xfrm>
            <a:off x="395288" y="3357563"/>
            <a:ext cx="1230312" cy="671512"/>
          </a:xfrm>
          <a:prstGeom prst="rect">
            <a:avLst/>
          </a:prstGeom>
          <a:noFill/>
          <a:ln w="9525">
            <a:noFill/>
            <a:miter lim="800000"/>
            <a:headEnd/>
            <a:tailEnd/>
          </a:ln>
        </p:spPr>
        <p:txBody>
          <a:bodyPr wrap="none">
            <a:spAutoFit/>
          </a:bodyPr>
          <a:lstStyle/>
          <a:p>
            <a:pPr marL="342900" indent="-342900"/>
            <a:r>
              <a:rPr lang="en-US" b="1">
                <a:solidFill>
                  <a:srgbClr val="B44326"/>
                </a:solidFill>
              </a:rPr>
              <a:t>OUTPUT</a:t>
            </a:r>
          </a:p>
          <a:p>
            <a:pPr marL="342900" indent="-342900"/>
            <a:r>
              <a:rPr lang="es-ES" sz="1800"/>
              <a:t>	</a:t>
            </a:r>
          </a:p>
        </p:txBody>
      </p:sp>
      <p:sp>
        <p:nvSpPr>
          <p:cNvPr id="21517" name="Text Box 14"/>
          <p:cNvSpPr txBox="1">
            <a:spLocks noChangeArrowheads="1"/>
          </p:cNvSpPr>
          <p:nvPr/>
        </p:nvSpPr>
        <p:spPr bwMode="auto">
          <a:xfrm>
            <a:off x="323850" y="5516563"/>
            <a:ext cx="3457575" cy="274637"/>
          </a:xfrm>
          <a:prstGeom prst="rect">
            <a:avLst/>
          </a:prstGeom>
          <a:noFill/>
          <a:ln w="9525">
            <a:noFill/>
            <a:miter lim="800000"/>
            <a:headEnd/>
            <a:tailEnd/>
          </a:ln>
        </p:spPr>
        <p:txBody>
          <a:bodyPr>
            <a:spAutoFit/>
          </a:bodyPr>
          <a:lstStyle/>
          <a:p>
            <a:pPr>
              <a:spcBef>
                <a:spcPct val="50000"/>
              </a:spcBef>
            </a:pPr>
            <a:r>
              <a:rPr lang="es-ES" sz="1200" b="1"/>
              <a:t>Referencia:</a:t>
            </a:r>
            <a:r>
              <a:rPr lang="es-ES" sz="1200"/>
              <a:t> Guía G3 de GRI, p. 6</a:t>
            </a:r>
          </a:p>
        </p:txBody>
      </p:sp>
      <p:sp>
        <p:nvSpPr>
          <p:cNvPr id="15" name="Oval 14"/>
          <p:cNvSpPr/>
          <p:nvPr/>
        </p:nvSpPr>
        <p:spPr>
          <a:xfrm>
            <a:off x="468313" y="1341438"/>
            <a:ext cx="1836737" cy="16430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7" name="Oval 16"/>
          <p:cNvSpPr/>
          <p:nvPr/>
        </p:nvSpPr>
        <p:spPr>
          <a:xfrm>
            <a:off x="6929438" y="1071563"/>
            <a:ext cx="1928812" cy="18573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8" name="Rectangle 17"/>
          <p:cNvSpPr/>
          <p:nvPr/>
        </p:nvSpPr>
        <p:spPr>
          <a:xfrm>
            <a:off x="323850" y="3284538"/>
            <a:ext cx="3384550" cy="1368425"/>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9" name="Rectangle 18"/>
          <p:cNvSpPr/>
          <p:nvPr/>
        </p:nvSpPr>
        <p:spPr>
          <a:xfrm>
            <a:off x="6786563" y="3286125"/>
            <a:ext cx="2214562" cy="1500188"/>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2"/>
          <p:cNvSpPr txBox="1">
            <a:spLocks noGrp="1"/>
          </p:cNvSpPr>
          <p:nvPr/>
        </p:nvSpPr>
        <p:spPr bwMode="auto">
          <a:xfrm>
            <a:off x="6781800" y="6477000"/>
            <a:ext cx="2133600" cy="381000"/>
          </a:xfrm>
          <a:prstGeom prst="rect">
            <a:avLst/>
          </a:prstGeom>
          <a:noFill/>
          <a:ln w="9525">
            <a:noFill/>
            <a:miter lim="800000"/>
            <a:headEnd/>
            <a:tailEnd/>
          </a:ln>
        </p:spPr>
        <p:txBody>
          <a:bodyPr/>
          <a:lstStyle/>
          <a:p>
            <a:pPr algn="r"/>
            <a:fld id="{B3BECC8B-1B57-4B1F-BAFC-2C85A91A321B}" type="slidenum">
              <a:rPr lang="en-GB" sz="1000">
                <a:solidFill>
                  <a:schemeClr val="bg1"/>
                </a:solidFill>
              </a:rPr>
              <a:pPr algn="r"/>
              <a:t>16</a:t>
            </a:fld>
            <a:endParaRPr lang="en-GB" sz="1000">
              <a:solidFill>
                <a:schemeClr val="bg1"/>
              </a:solidFill>
            </a:endParaRPr>
          </a:p>
        </p:txBody>
      </p:sp>
      <p:sp>
        <p:nvSpPr>
          <p:cNvPr id="22531" name="Rectangle 2"/>
          <p:cNvSpPr>
            <a:spLocks noGrp="1" noChangeArrowheads="1"/>
          </p:cNvSpPr>
          <p:nvPr>
            <p:ph type="title" idx="4294967295"/>
          </p:nvPr>
        </p:nvSpPr>
        <p:spPr>
          <a:xfrm>
            <a:off x="1619250" y="260350"/>
            <a:ext cx="7391400" cy="609600"/>
          </a:xfrm>
        </p:spPr>
        <p:txBody>
          <a:bodyPr/>
          <a:lstStyle/>
          <a:p>
            <a:pPr eaLnBrk="1" hangingPunct="1"/>
            <a:r>
              <a:rPr lang="en-US" smtClean="0"/>
              <a:t>Estructura de la Guía G3 de GRI</a:t>
            </a:r>
          </a:p>
        </p:txBody>
      </p:sp>
      <p:sp>
        <p:nvSpPr>
          <p:cNvPr id="22532" name="Text Box 3"/>
          <p:cNvSpPr txBox="1">
            <a:spLocks noChangeArrowheads="1"/>
          </p:cNvSpPr>
          <p:nvPr/>
        </p:nvSpPr>
        <p:spPr bwMode="auto">
          <a:xfrm>
            <a:off x="755650" y="1484313"/>
            <a:ext cx="1343025" cy="1311275"/>
          </a:xfrm>
          <a:prstGeom prst="rect">
            <a:avLst/>
          </a:prstGeom>
          <a:noFill/>
          <a:ln w="9525">
            <a:noFill/>
            <a:miter lim="800000"/>
            <a:headEnd/>
            <a:tailEnd/>
          </a:ln>
        </p:spPr>
        <p:txBody>
          <a:bodyPr wrap="none">
            <a:spAutoFit/>
          </a:bodyPr>
          <a:lstStyle/>
          <a:p>
            <a:pPr marL="342900" indent="-342900"/>
            <a:r>
              <a:rPr lang="en-US" b="1">
                <a:solidFill>
                  <a:srgbClr val="B44326"/>
                </a:solidFill>
              </a:rPr>
              <a:t>INPUT</a:t>
            </a:r>
          </a:p>
          <a:p>
            <a:pPr marL="342900" indent="-342900"/>
            <a:r>
              <a:rPr lang="es-ES"/>
              <a:t>Contenido</a:t>
            </a:r>
          </a:p>
          <a:p>
            <a:pPr marL="342900" indent="-342900"/>
            <a:r>
              <a:rPr lang="es-ES"/>
              <a:t>Calidad</a:t>
            </a:r>
          </a:p>
          <a:p>
            <a:pPr marL="342900" indent="-342900"/>
            <a:r>
              <a:rPr lang="es-ES"/>
              <a:t>Cobertura</a:t>
            </a:r>
            <a:endParaRPr lang="en-US"/>
          </a:p>
        </p:txBody>
      </p:sp>
      <p:sp>
        <p:nvSpPr>
          <p:cNvPr id="22533" name="Text Box 5"/>
          <p:cNvSpPr txBox="1">
            <a:spLocks noChangeArrowheads="1"/>
          </p:cNvSpPr>
          <p:nvPr/>
        </p:nvSpPr>
        <p:spPr bwMode="auto">
          <a:xfrm>
            <a:off x="4002088" y="5661025"/>
            <a:ext cx="3498850" cy="366713"/>
          </a:xfrm>
          <a:prstGeom prst="rect">
            <a:avLst/>
          </a:prstGeom>
          <a:noFill/>
          <a:ln w="9525">
            <a:noFill/>
            <a:miter lim="800000"/>
            <a:headEnd/>
            <a:tailEnd/>
          </a:ln>
        </p:spPr>
        <p:txBody>
          <a:bodyPr wrap="none">
            <a:spAutoFit/>
          </a:bodyPr>
          <a:lstStyle/>
          <a:p>
            <a:pPr algn="ctr"/>
            <a:r>
              <a:rPr lang="es-ES" sz="1800">
                <a:solidFill>
                  <a:schemeClr val="bg2"/>
                </a:solidFill>
                <a:latin typeface="Arial Black" pitchFamily="34" charset="0"/>
              </a:rPr>
              <a:t>Memoria de Sostenibilidad</a:t>
            </a:r>
          </a:p>
        </p:txBody>
      </p:sp>
      <p:sp>
        <p:nvSpPr>
          <p:cNvPr id="22534" name="Text Box 6"/>
          <p:cNvSpPr txBox="1">
            <a:spLocks noChangeArrowheads="1"/>
          </p:cNvSpPr>
          <p:nvPr/>
        </p:nvSpPr>
        <p:spPr bwMode="auto">
          <a:xfrm>
            <a:off x="520541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A</a:t>
            </a:r>
          </a:p>
        </p:txBody>
      </p:sp>
      <p:sp>
        <p:nvSpPr>
          <p:cNvPr id="22535" name="Text Box 7"/>
          <p:cNvSpPr txBox="1">
            <a:spLocks noChangeArrowheads="1"/>
          </p:cNvSpPr>
          <p:nvPr/>
        </p:nvSpPr>
        <p:spPr bwMode="auto">
          <a:xfrm>
            <a:off x="55800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B</a:t>
            </a:r>
          </a:p>
        </p:txBody>
      </p:sp>
      <p:sp>
        <p:nvSpPr>
          <p:cNvPr id="22536" name="Text Box 8"/>
          <p:cNvSpPr txBox="1">
            <a:spLocks noChangeArrowheads="1"/>
          </p:cNvSpPr>
          <p:nvPr/>
        </p:nvSpPr>
        <p:spPr bwMode="auto">
          <a:xfrm>
            <a:off x="60118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C</a:t>
            </a:r>
          </a:p>
        </p:txBody>
      </p:sp>
      <p:sp>
        <p:nvSpPr>
          <p:cNvPr id="22537" name="Text Box 9"/>
          <p:cNvSpPr txBox="1">
            <a:spLocks noChangeArrowheads="1"/>
          </p:cNvSpPr>
          <p:nvPr/>
        </p:nvSpPr>
        <p:spPr bwMode="auto">
          <a:xfrm rot="-5400000">
            <a:off x="6988970" y="1732756"/>
            <a:ext cx="1795462" cy="581025"/>
          </a:xfrm>
          <a:prstGeom prst="rect">
            <a:avLst/>
          </a:prstGeom>
          <a:noFill/>
          <a:ln w="9525">
            <a:noFill/>
            <a:miter lim="800000"/>
            <a:headEnd/>
            <a:tailEnd/>
          </a:ln>
        </p:spPr>
        <p:txBody>
          <a:bodyPr>
            <a:spAutoFit/>
          </a:bodyPr>
          <a:lstStyle/>
          <a:p>
            <a:r>
              <a:rPr lang="es-ES" sz="1600">
                <a:solidFill>
                  <a:schemeClr val="bg2"/>
                </a:solidFill>
                <a:latin typeface="Arial Black" pitchFamily="34" charset="0"/>
              </a:rPr>
              <a:t>Principios y </a:t>
            </a:r>
          </a:p>
          <a:p>
            <a:r>
              <a:rPr lang="es-ES" sz="1600">
                <a:solidFill>
                  <a:schemeClr val="bg2"/>
                </a:solidFill>
                <a:latin typeface="Arial Black" pitchFamily="34" charset="0"/>
              </a:rPr>
              <a:t>Orientaciones</a:t>
            </a:r>
            <a:endParaRPr lang="en-US" sz="1600">
              <a:solidFill>
                <a:schemeClr val="bg2"/>
              </a:solidFill>
              <a:latin typeface="Arial Black" pitchFamily="34" charset="0"/>
            </a:endParaRPr>
          </a:p>
        </p:txBody>
      </p:sp>
      <p:sp>
        <p:nvSpPr>
          <p:cNvPr id="22538" name="Text Box 10"/>
          <p:cNvSpPr txBox="1">
            <a:spLocks noChangeArrowheads="1"/>
          </p:cNvSpPr>
          <p:nvPr/>
        </p:nvSpPr>
        <p:spPr bwMode="auto">
          <a:xfrm rot="-5400000">
            <a:off x="7077869" y="3731419"/>
            <a:ext cx="1617663" cy="581025"/>
          </a:xfrm>
          <a:prstGeom prst="rect">
            <a:avLst/>
          </a:prstGeom>
          <a:noFill/>
          <a:ln w="9525">
            <a:noFill/>
            <a:miter lim="800000"/>
            <a:headEnd/>
            <a:tailEnd/>
          </a:ln>
        </p:spPr>
        <p:txBody>
          <a:bodyPr>
            <a:spAutoFit/>
          </a:bodyPr>
          <a:lstStyle/>
          <a:p>
            <a:pPr algn="ctr"/>
            <a:r>
              <a:rPr lang="es-ES" sz="1600">
                <a:solidFill>
                  <a:schemeClr val="bg2"/>
                </a:solidFill>
                <a:latin typeface="Arial Black" pitchFamily="34" charset="0"/>
              </a:rPr>
              <a:t>Contenidos Básicos</a:t>
            </a:r>
            <a:endParaRPr lang="en-US" sz="1600">
              <a:solidFill>
                <a:schemeClr val="bg2"/>
              </a:solidFill>
              <a:latin typeface="Arial Black" pitchFamily="34" charset="0"/>
            </a:endParaRPr>
          </a:p>
        </p:txBody>
      </p:sp>
      <p:pic>
        <p:nvPicPr>
          <p:cNvPr id="22539" name="Picture 11" descr="framework"/>
          <p:cNvPicPr>
            <a:picLocks noChangeAspect="1" noChangeArrowheads="1"/>
          </p:cNvPicPr>
          <p:nvPr/>
        </p:nvPicPr>
        <p:blipFill>
          <a:blip r:embed="rId3" cstate="print"/>
          <a:srcRect/>
          <a:stretch>
            <a:fillRect/>
          </a:stretch>
        </p:blipFill>
        <p:spPr bwMode="auto">
          <a:xfrm>
            <a:off x="3419475" y="1341438"/>
            <a:ext cx="4170363" cy="4191000"/>
          </a:xfrm>
          <a:prstGeom prst="rect">
            <a:avLst/>
          </a:prstGeom>
          <a:noFill/>
          <a:ln w="9525">
            <a:noFill/>
            <a:miter lim="800000"/>
            <a:headEnd/>
            <a:tailEnd/>
          </a:ln>
        </p:spPr>
      </p:pic>
      <p:sp>
        <p:nvSpPr>
          <p:cNvPr id="22540" name="Text Box 12"/>
          <p:cNvSpPr txBox="1">
            <a:spLocks noChangeArrowheads="1"/>
          </p:cNvSpPr>
          <p:nvPr/>
        </p:nvSpPr>
        <p:spPr bwMode="auto">
          <a:xfrm>
            <a:off x="395288" y="3357563"/>
            <a:ext cx="2012950" cy="396875"/>
          </a:xfrm>
          <a:prstGeom prst="rect">
            <a:avLst/>
          </a:prstGeom>
          <a:noFill/>
          <a:ln w="9525">
            <a:noFill/>
            <a:miter lim="800000"/>
            <a:headEnd/>
            <a:tailEnd/>
          </a:ln>
        </p:spPr>
        <p:txBody>
          <a:bodyPr wrap="none">
            <a:spAutoFit/>
          </a:bodyPr>
          <a:lstStyle/>
          <a:p>
            <a:pPr marL="342900" indent="-342900"/>
            <a:r>
              <a:rPr lang="en-US" b="1">
                <a:solidFill>
                  <a:srgbClr val="B44326"/>
                </a:solidFill>
              </a:rPr>
              <a:t>OUTPUT</a:t>
            </a:r>
            <a:r>
              <a:rPr lang="es-ES"/>
              <a:t>	</a:t>
            </a:r>
            <a:endParaRPr lang="es-ES" sz="1800"/>
          </a:p>
        </p:txBody>
      </p:sp>
      <p:sp>
        <p:nvSpPr>
          <p:cNvPr id="22541" name="Text Box 14"/>
          <p:cNvSpPr txBox="1">
            <a:spLocks noChangeArrowheads="1"/>
          </p:cNvSpPr>
          <p:nvPr/>
        </p:nvSpPr>
        <p:spPr bwMode="auto">
          <a:xfrm>
            <a:off x="323850" y="5516563"/>
            <a:ext cx="3457575" cy="274637"/>
          </a:xfrm>
          <a:prstGeom prst="rect">
            <a:avLst/>
          </a:prstGeom>
          <a:noFill/>
          <a:ln w="9525">
            <a:noFill/>
            <a:miter lim="800000"/>
            <a:headEnd/>
            <a:tailEnd/>
          </a:ln>
        </p:spPr>
        <p:txBody>
          <a:bodyPr>
            <a:spAutoFit/>
          </a:bodyPr>
          <a:lstStyle/>
          <a:p>
            <a:pPr>
              <a:spcBef>
                <a:spcPct val="50000"/>
              </a:spcBef>
            </a:pPr>
            <a:r>
              <a:rPr lang="es-ES" sz="1200" b="1"/>
              <a:t>Referencia:</a:t>
            </a:r>
            <a:r>
              <a:rPr lang="es-ES" sz="1200"/>
              <a:t> Guía G3 de GRI, p. 6</a:t>
            </a:r>
          </a:p>
        </p:txBody>
      </p:sp>
      <p:sp>
        <p:nvSpPr>
          <p:cNvPr id="15" name="Oval 14"/>
          <p:cNvSpPr/>
          <p:nvPr/>
        </p:nvSpPr>
        <p:spPr>
          <a:xfrm>
            <a:off x="468313" y="1341438"/>
            <a:ext cx="1836737" cy="16430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7" name="Oval 16"/>
          <p:cNvSpPr/>
          <p:nvPr/>
        </p:nvSpPr>
        <p:spPr>
          <a:xfrm>
            <a:off x="6929438" y="1071563"/>
            <a:ext cx="1928812" cy="18573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8" name="Rectangle 17"/>
          <p:cNvSpPr/>
          <p:nvPr/>
        </p:nvSpPr>
        <p:spPr>
          <a:xfrm>
            <a:off x="323850" y="3284538"/>
            <a:ext cx="3384550" cy="1368425"/>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9" name="Rectangle 18"/>
          <p:cNvSpPr/>
          <p:nvPr/>
        </p:nvSpPr>
        <p:spPr>
          <a:xfrm>
            <a:off x="6786563" y="3286125"/>
            <a:ext cx="2214562" cy="1500188"/>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2"/>
          <p:cNvSpPr txBox="1">
            <a:spLocks noGrp="1"/>
          </p:cNvSpPr>
          <p:nvPr/>
        </p:nvSpPr>
        <p:spPr bwMode="auto">
          <a:xfrm>
            <a:off x="6781800" y="6477000"/>
            <a:ext cx="2133600" cy="381000"/>
          </a:xfrm>
          <a:prstGeom prst="rect">
            <a:avLst/>
          </a:prstGeom>
          <a:noFill/>
          <a:ln w="9525">
            <a:noFill/>
            <a:miter lim="800000"/>
            <a:headEnd/>
            <a:tailEnd/>
          </a:ln>
        </p:spPr>
        <p:txBody>
          <a:bodyPr/>
          <a:lstStyle/>
          <a:p>
            <a:pPr algn="r"/>
            <a:fld id="{2D3FBA72-632E-4943-A88E-A12EF700899C}" type="slidenum">
              <a:rPr lang="en-GB" sz="1000">
                <a:solidFill>
                  <a:schemeClr val="bg1"/>
                </a:solidFill>
              </a:rPr>
              <a:pPr algn="r"/>
              <a:t>17</a:t>
            </a:fld>
            <a:endParaRPr lang="en-GB" sz="1000">
              <a:solidFill>
                <a:schemeClr val="bg1"/>
              </a:solidFill>
            </a:endParaRPr>
          </a:p>
        </p:txBody>
      </p:sp>
      <p:sp>
        <p:nvSpPr>
          <p:cNvPr id="23555" name="Rectangle 2"/>
          <p:cNvSpPr>
            <a:spLocks noGrp="1" noChangeArrowheads="1"/>
          </p:cNvSpPr>
          <p:nvPr>
            <p:ph type="title" idx="4294967295"/>
          </p:nvPr>
        </p:nvSpPr>
        <p:spPr>
          <a:xfrm>
            <a:off x="1619250" y="260350"/>
            <a:ext cx="7391400" cy="609600"/>
          </a:xfrm>
        </p:spPr>
        <p:txBody>
          <a:bodyPr/>
          <a:lstStyle/>
          <a:p>
            <a:pPr eaLnBrk="1" hangingPunct="1"/>
            <a:r>
              <a:rPr lang="en-US" smtClean="0"/>
              <a:t>Estructura de la Guía G3 de GRI</a:t>
            </a:r>
          </a:p>
        </p:txBody>
      </p:sp>
      <p:sp>
        <p:nvSpPr>
          <p:cNvPr id="23556" name="Text Box 3"/>
          <p:cNvSpPr txBox="1">
            <a:spLocks noChangeArrowheads="1"/>
          </p:cNvSpPr>
          <p:nvPr/>
        </p:nvSpPr>
        <p:spPr bwMode="auto">
          <a:xfrm>
            <a:off x="755650" y="1484313"/>
            <a:ext cx="1343025" cy="1311275"/>
          </a:xfrm>
          <a:prstGeom prst="rect">
            <a:avLst/>
          </a:prstGeom>
          <a:noFill/>
          <a:ln w="9525">
            <a:noFill/>
            <a:miter lim="800000"/>
            <a:headEnd/>
            <a:tailEnd/>
          </a:ln>
        </p:spPr>
        <p:txBody>
          <a:bodyPr wrap="none">
            <a:spAutoFit/>
          </a:bodyPr>
          <a:lstStyle/>
          <a:p>
            <a:pPr marL="342900" indent="-342900"/>
            <a:r>
              <a:rPr lang="en-US" b="1">
                <a:solidFill>
                  <a:srgbClr val="B44326"/>
                </a:solidFill>
              </a:rPr>
              <a:t>INPUT</a:t>
            </a:r>
          </a:p>
          <a:p>
            <a:pPr marL="342900" indent="-342900"/>
            <a:r>
              <a:rPr lang="es-ES"/>
              <a:t>Contenido</a:t>
            </a:r>
          </a:p>
          <a:p>
            <a:pPr marL="342900" indent="-342900"/>
            <a:r>
              <a:rPr lang="es-ES"/>
              <a:t>Calidad</a:t>
            </a:r>
          </a:p>
          <a:p>
            <a:pPr marL="342900" indent="-342900"/>
            <a:r>
              <a:rPr lang="es-ES"/>
              <a:t>Cobertura</a:t>
            </a:r>
            <a:endParaRPr lang="en-US"/>
          </a:p>
        </p:txBody>
      </p:sp>
      <p:sp>
        <p:nvSpPr>
          <p:cNvPr id="23557" name="Text Box 5"/>
          <p:cNvSpPr txBox="1">
            <a:spLocks noChangeArrowheads="1"/>
          </p:cNvSpPr>
          <p:nvPr/>
        </p:nvSpPr>
        <p:spPr bwMode="auto">
          <a:xfrm>
            <a:off x="4002088" y="5661025"/>
            <a:ext cx="3498850" cy="366713"/>
          </a:xfrm>
          <a:prstGeom prst="rect">
            <a:avLst/>
          </a:prstGeom>
          <a:noFill/>
          <a:ln w="9525">
            <a:noFill/>
            <a:miter lim="800000"/>
            <a:headEnd/>
            <a:tailEnd/>
          </a:ln>
        </p:spPr>
        <p:txBody>
          <a:bodyPr wrap="none">
            <a:spAutoFit/>
          </a:bodyPr>
          <a:lstStyle/>
          <a:p>
            <a:pPr algn="ctr"/>
            <a:r>
              <a:rPr lang="es-ES" sz="1800">
                <a:solidFill>
                  <a:schemeClr val="bg2"/>
                </a:solidFill>
                <a:latin typeface="Arial Black" pitchFamily="34" charset="0"/>
              </a:rPr>
              <a:t>Memoria de Sostenibilidad</a:t>
            </a:r>
          </a:p>
        </p:txBody>
      </p:sp>
      <p:sp>
        <p:nvSpPr>
          <p:cNvPr id="23558" name="Text Box 6"/>
          <p:cNvSpPr txBox="1">
            <a:spLocks noChangeArrowheads="1"/>
          </p:cNvSpPr>
          <p:nvPr/>
        </p:nvSpPr>
        <p:spPr bwMode="auto">
          <a:xfrm>
            <a:off x="520541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A</a:t>
            </a:r>
          </a:p>
        </p:txBody>
      </p:sp>
      <p:sp>
        <p:nvSpPr>
          <p:cNvPr id="23559" name="Text Box 7"/>
          <p:cNvSpPr txBox="1">
            <a:spLocks noChangeArrowheads="1"/>
          </p:cNvSpPr>
          <p:nvPr/>
        </p:nvSpPr>
        <p:spPr bwMode="auto">
          <a:xfrm>
            <a:off x="55800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B</a:t>
            </a:r>
          </a:p>
        </p:txBody>
      </p:sp>
      <p:sp>
        <p:nvSpPr>
          <p:cNvPr id="23560" name="Text Box 8"/>
          <p:cNvSpPr txBox="1">
            <a:spLocks noChangeArrowheads="1"/>
          </p:cNvSpPr>
          <p:nvPr/>
        </p:nvSpPr>
        <p:spPr bwMode="auto">
          <a:xfrm>
            <a:off x="6011863" y="4221163"/>
            <a:ext cx="303212" cy="274637"/>
          </a:xfrm>
          <a:prstGeom prst="rect">
            <a:avLst/>
          </a:prstGeom>
          <a:noFill/>
          <a:ln w="9525">
            <a:noFill/>
            <a:miter lim="800000"/>
            <a:headEnd/>
            <a:tailEnd/>
          </a:ln>
        </p:spPr>
        <p:txBody>
          <a:bodyPr wrap="none">
            <a:spAutoFit/>
          </a:bodyPr>
          <a:lstStyle/>
          <a:p>
            <a:r>
              <a:rPr lang="en-US" sz="1200">
                <a:solidFill>
                  <a:schemeClr val="bg1"/>
                </a:solidFill>
                <a:latin typeface="Arial Black" pitchFamily="34" charset="0"/>
              </a:rPr>
              <a:t>C</a:t>
            </a:r>
          </a:p>
        </p:txBody>
      </p:sp>
      <p:sp>
        <p:nvSpPr>
          <p:cNvPr id="23561" name="Text Box 9"/>
          <p:cNvSpPr txBox="1">
            <a:spLocks noChangeArrowheads="1"/>
          </p:cNvSpPr>
          <p:nvPr/>
        </p:nvSpPr>
        <p:spPr bwMode="auto">
          <a:xfrm rot="-5400000">
            <a:off x="6988970" y="1732756"/>
            <a:ext cx="1795462" cy="581025"/>
          </a:xfrm>
          <a:prstGeom prst="rect">
            <a:avLst/>
          </a:prstGeom>
          <a:noFill/>
          <a:ln w="9525">
            <a:noFill/>
            <a:miter lim="800000"/>
            <a:headEnd/>
            <a:tailEnd/>
          </a:ln>
        </p:spPr>
        <p:txBody>
          <a:bodyPr>
            <a:spAutoFit/>
          </a:bodyPr>
          <a:lstStyle/>
          <a:p>
            <a:r>
              <a:rPr lang="es-ES" sz="1600">
                <a:solidFill>
                  <a:schemeClr val="bg2"/>
                </a:solidFill>
                <a:latin typeface="Arial Black" pitchFamily="34" charset="0"/>
              </a:rPr>
              <a:t>Principios y </a:t>
            </a:r>
          </a:p>
          <a:p>
            <a:r>
              <a:rPr lang="es-ES" sz="1600">
                <a:solidFill>
                  <a:schemeClr val="bg2"/>
                </a:solidFill>
                <a:latin typeface="Arial Black" pitchFamily="34" charset="0"/>
              </a:rPr>
              <a:t>Orientaciones</a:t>
            </a:r>
            <a:endParaRPr lang="en-US" sz="1600">
              <a:solidFill>
                <a:schemeClr val="bg2"/>
              </a:solidFill>
              <a:latin typeface="Arial Black" pitchFamily="34" charset="0"/>
            </a:endParaRPr>
          </a:p>
        </p:txBody>
      </p:sp>
      <p:sp>
        <p:nvSpPr>
          <p:cNvPr id="23562" name="Text Box 10"/>
          <p:cNvSpPr txBox="1">
            <a:spLocks noChangeArrowheads="1"/>
          </p:cNvSpPr>
          <p:nvPr/>
        </p:nvSpPr>
        <p:spPr bwMode="auto">
          <a:xfrm rot="-5400000">
            <a:off x="7077869" y="3731419"/>
            <a:ext cx="1617663" cy="581025"/>
          </a:xfrm>
          <a:prstGeom prst="rect">
            <a:avLst/>
          </a:prstGeom>
          <a:noFill/>
          <a:ln w="9525">
            <a:noFill/>
            <a:miter lim="800000"/>
            <a:headEnd/>
            <a:tailEnd/>
          </a:ln>
        </p:spPr>
        <p:txBody>
          <a:bodyPr>
            <a:spAutoFit/>
          </a:bodyPr>
          <a:lstStyle/>
          <a:p>
            <a:pPr algn="ctr"/>
            <a:r>
              <a:rPr lang="es-ES" sz="1600">
                <a:solidFill>
                  <a:schemeClr val="bg2"/>
                </a:solidFill>
                <a:latin typeface="Arial Black" pitchFamily="34" charset="0"/>
              </a:rPr>
              <a:t>Contenidos Básicos</a:t>
            </a:r>
            <a:endParaRPr lang="en-US" sz="1600">
              <a:solidFill>
                <a:schemeClr val="bg2"/>
              </a:solidFill>
              <a:latin typeface="Arial Black" pitchFamily="34" charset="0"/>
            </a:endParaRPr>
          </a:p>
        </p:txBody>
      </p:sp>
      <p:pic>
        <p:nvPicPr>
          <p:cNvPr id="23563" name="Picture 11" descr="framework"/>
          <p:cNvPicPr>
            <a:picLocks noChangeAspect="1" noChangeArrowheads="1"/>
          </p:cNvPicPr>
          <p:nvPr/>
        </p:nvPicPr>
        <p:blipFill>
          <a:blip r:embed="rId3" cstate="print"/>
          <a:srcRect/>
          <a:stretch>
            <a:fillRect/>
          </a:stretch>
        </p:blipFill>
        <p:spPr bwMode="auto">
          <a:xfrm>
            <a:off x="3419475" y="1341438"/>
            <a:ext cx="4170363" cy="4191000"/>
          </a:xfrm>
          <a:prstGeom prst="rect">
            <a:avLst/>
          </a:prstGeom>
          <a:noFill/>
          <a:ln w="9525">
            <a:noFill/>
            <a:miter lim="800000"/>
            <a:headEnd/>
            <a:tailEnd/>
          </a:ln>
        </p:spPr>
      </p:pic>
      <p:sp>
        <p:nvSpPr>
          <p:cNvPr id="23564" name="Text Box 12"/>
          <p:cNvSpPr txBox="1">
            <a:spLocks noChangeArrowheads="1"/>
          </p:cNvSpPr>
          <p:nvPr/>
        </p:nvSpPr>
        <p:spPr bwMode="auto">
          <a:xfrm>
            <a:off x="395288" y="3357563"/>
            <a:ext cx="3321050" cy="1220787"/>
          </a:xfrm>
          <a:prstGeom prst="rect">
            <a:avLst/>
          </a:prstGeom>
          <a:noFill/>
          <a:ln w="9525">
            <a:noFill/>
            <a:miter lim="800000"/>
            <a:headEnd/>
            <a:tailEnd/>
          </a:ln>
        </p:spPr>
        <p:txBody>
          <a:bodyPr wrap="none">
            <a:spAutoFit/>
          </a:bodyPr>
          <a:lstStyle/>
          <a:p>
            <a:pPr marL="342900" indent="-342900"/>
            <a:r>
              <a:rPr lang="en-US" b="1">
                <a:solidFill>
                  <a:srgbClr val="B44326"/>
                </a:solidFill>
              </a:rPr>
              <a:t>OUTPUT</a:t>
            </a:r>
          </a:p>
          <a:p>
            <a:pPr marL="342900" indent="-342900"/>
            <a:r>
              <a:rPr lang="en-US" sz="1800"/>
              <a:t>A.	</a:t>
            </a:r>
            <a:r>
              <a:rPr lang="es-ES" sz="1800"/>
              <a:t>Perfil</a:t>
            </a:r>
          </a:p>
          <a:p>
            <a:pPr marL="342900" indent="-342900"/>
            <a:r>
              <a:rPr lang="es-ES" sz="1800"/>
              <a:t>B.	Enfoque de Gestión</a:t>
            </a:r>
          </a:p>
          <a:p>
            <a:pPr marL="342900" indent="-342900"/>
            <a:r>
              <a:rPr lang="es-ES" sz="1800"/>
              <a:t>C.	Indicadores de Desempeño</a:t>
            </a:r>
          </a:p>
        </p:txBody>
      </p:sp>
      <p:sp>
        <p:nvSpPr>
          <p:cNvPr id="23565" name="Text Box 14"/>
          <p:cNvSpPr txBox="1">
            <a:spLocks noChangeArrowheads="1"/>
          </p:cNvSpPr>
          <p:nvPr/>
        </p:nvSpPr>
        <p:spPr bwMode="auto">
          <a:xfrm>
            <a:off x="323850" y="5516563"/>
            <a:ext cx="3457575" cy="274637"/>
          </a:xfrm>
          <a:prstGeom prst="rect">
            <a:avLst/>
          </a:prstGeom>
          <a:noFill/>
          <a:ln w="9525">
            <a:noFill/>
            <a:miter lim="800000"/>
            <a:headEnd/>
            <a:tailEnd/>
          </a:ln>
        </p:spPr>
        <p:txBody>
          <a:bodyPr>
            <a:spAutoFit/>
          </a:bodyPr>
          <a:lstStyle/>
          <a:p>
            <a:pPr>
              <a:spcBef>
                <a:spcPct val="50000"/>
              </a:spcBef>
            </a:pPr>
            <a:r>
              <a:rPr lang="es-ES" sz="1200" b="1"/>
              <a:t>Referencia:</a:t>
            </a:r>
            <a:r>
              <a:rPr lang="es-ES" sz="1200"/>
              <a:t> Guía G3 de GRI, p. 6</a:t>
            </a:r>
          </a:p>
        </p:txBody>
      </p:sp>
      <p:sp>
        <p:nvSpPr>
          <p:cNvPr id="15" name="Oval 14"/>
          <p:cNvSpPr/>
          <p:nvPr/>
        </p:nvSpPr>
        <p:spPr>
          <a:xfrm>
            <a:off x="468313" y="1341438"/>
            <a:ext cx="1836737" cy="16430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7" name="Oval 16"/>
          <p:cNvSpPr/>
          <p:nvPr/>
        </p:nvSpPr>
        <p:spPr>
          <a:xfrm>
            <a:off x="6929438" y="1071563"/>
            <a:ext cx="1928812" cy="18573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8" name="Rectangle 17"/>
          <p:cNvSpPr/>
          <p:nvPr/>
        </p:nvSpPr>
        <p:spPr>
          <a:xfrm>
            <a:off x="323850" y="3284538"/>
            <a:ext cx="3384550" cy="1368425"/>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
        <p:nvSpPr>
          <p:cNvPr id="19" name="Rectangle 18"/>
          <p:cNvSpPr/>
          <p:nvPr/>
        </p:nvSpPr>
        <p:spPr>
          <a:xfrm>
            <a:off x="6786563" y="3286125"/>
            <a:ext cx="2214562" cy="1500188"/>
          </a:xfrm>
          <a:prstGeom prst="rect">
            <a:avLst/>
          </a:prstGeom>
          <a:noFill/>
          <a:ln>
            <a:solidFill>
              <a:srgbClr val="B443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07950" y="260350"/>
            <a:ext cx="8882063" cy="519113"/>
          </a:xfrm>
          <a:prstGeom prst="rect">
            <a:avLst/>
          </a:prstGeom>
          <a:noFill/>
          <a:ln w="9525">
            <a:noFill/>
            <a:miter lim="800000"/>
            <a:headEnd/>
            <a:tailEnd/>
          </a:ln>
        </p:spPr>
        <p:txBody>
          <a:bodyPr>
            <a:spAutoFit/>
          </a:bodyPr>
          <a:lstStyle/>
          <a:p>
            <a:pPr algn="r"/>
            <a:r>
              <a:rPr lang="en-US" sz="2800">
                <a:latin typeface="Arial Black" pitchFamily="34" charset="0"/>
              </a:rPr>
              <a:t>Beneficios para las organizaciones</a:t>
            </a:r>
          </a:p>
        </p:txBody>
      </p:sp>
      <p:sp>
        <p:nvSpPr>
          <p:cNvPr id="24579" name="Text Box 4"/>
          <p:cNvSpPr txBox="1">
            <a:spLocks noChangeArrowheads="1"/>
          </p:cNvSpPr>
          <p:nvPr/>
        </p:nvSpPr>
        <p:spPr bwMode="auto">
          <a:xfrm>
            <a:off x="179388" y="1052513"/>
            <a:ext cx="8785225" cy="4422775"/>
          </a:xfrm>
          <a:prstGeom prst="rect">
            <a:avLst/>
          </a:prstGeom>
          <a:noFill/>
          <a:ln w="9525" algn="ctr">
            <a:noFill/>
            <a:miter lim="800000"/>
            <a:headEnd/>
            <a:tailEnd/>
          </a:ln>
        </p:spPr>
        <p:txBody>
          <a:bodyPr>
            <a:spAutoFit/>
          </a:bodyPr>
          <a:lstStyle/>
          <a:p>
            <a:pPr marL="381000" indent="-381000">
              <a:lnSpc>
                <a:spcPct val="120000"/>
              </a:lnSpc>
              <a:buFont typeface="Wingdings" pitchFamily="2" charset="2"/>
              <a:buAutoNum type="arabicPeriod"/>
            </a:pPr>
            <a:r>
              <a:rPr lang="es-ES"/>
              <a:t>Desarrolla  </a:t>
            </a:r>
            <a:r>
              <a:rPr lang="es-ES" b="1">
                <a:solidFill>
                  <a:srgbClr val="B44326"/>
                </a:solidFill>
              </a:rPr>
              <a:t>una visión y una estrategia</a:t>
            </a:r>
            <a:r>
              <a:rPr lang="es-ES" b="1"/>
              <a:t> </a:t>
            </a:r>
            <a:r>
              <a:rPr lang="es-ES"/>
              <a:t>sobre la sostenibilidad.</a:t>
            </a:r>
          </a:p>
          <a:p>
            <a:pPr marL="381000" indent="-381000">
              <a:lnSpc>
                <a:spcPct val="120000"/>
              </a:lnSpc>
              <a:buFont typeface="Wingdings" pitchFamily="2" charset="2"/>
              <a:buAutoNum type="arabicPeriod"/>
            </a:pPr>
            <a:endParaRPr lang="es-ES"/>
          </a:p>
          <a:p>
            <a:pPr marL="381000" indent="-381000">
              <a:lnSpc>
                <a:spcPct val="130000"/>
              </a:lnSpc>
              <a:buFont typeface="Wingdings" pitchFamily="2" charset="2"/>
              <a:buAutoNum type="arabicPeriod"/>
            </a:pPr>
            <a:r>
              <a:rPr lang="es-ES"/>
              <a:t>Mejora</a:t>
            </a:r>
            <a:r>
              <a:rPr lang="es-ES" b="1"/>
              <a:t> </a:t>
            </a:r>
            <a:r>
              <a:rPr lang="es-ES" b="1">
                <a:solidFill>
                  <a:srgbClr val="B44326"/>
                </a:solidFill>
              </a:rPr>
              <a:t>los sistemas de gestión.</a:t>
            </a:r>
            <a:r>
              <a:rPr lang="es-ES" b="1"/>
              <a:t> </a:t>
            </a:r>
            <a:endParaRPr lang="es-ES"/>
          </a:p>
          <a:p>
            <a:pPr marL="381000" indent="-381000">
              <a:lnSpc>
                <a:spcPct val="130000"/>
              </a:lnSpc>
              <a:buFont typeface="Wingdings" pitchFamily="2" charset="2"/>
              <a:buAutoNum type="arabicPeriod"/>
            </a:pPr>
            <a:endParaRPr lang="es-ES"/>
          </a:p>
          <a:p>
            <a:pPr marL="381000" indent="-381000">
              <a:lnSpc>
                <a:spcPct val="130000"/>
              </a:lnSpc>
              <a:buFont typeface="Wingdings" pitchFamily="2" charset="2"/>
              <a:buAutoNum type="arabicPeriod"/>
            </a:pPr>
            <a:r>
              <a:rPr lang="es-ES"/>
              <a:t>Identifica  </a:t>
            </a:r>
            <a:r>
              <a:rPr lang="es-ES" b="1">
                <a:solidFill>
                  <a:srgbClr val="B44326"/>
                </a:solidFill>
              </a:rPr>
              <a:t>fortalezas</a:t>
            </a:r>
            <a:r>
              <a:rPr lang="es-ES">
                <a:solidFill>
                  <a:srgbClr val="B44326"/>
                </a:solidFill>
              </a:rPr>
              <a:t> y </a:t>
            </a:r>
            <a:r>
              <a:rPr lang="es-ES" b="1">
                <a:solidFill>
                  <a:srgbClr val="B44326"/>
                </a:solidFill>
              </a:rPr>
              <a:t>debilidades.</a:t>
            </a:r>
          </a:p>
          <a:p>
            <a:pPr marL="381000" indent="-381000">
              <a:lnSpc>
                <a:spcPct val="130000"/>
              </a:lnSpc>
              <a:buFont typeface="Wingdings" pitchFamily="2" charset="2"/>
              <a:buAutoNum type="arabicPeriod"/>
            </a:pPr>
            <a:endParaRPr lang="es-ES" b="1"/>
          </a:p>
          <a:p>
            <a:pPr marL="381000" indent="-381000">
              <a:lnSpc>
                <a:spcPct val="130000"/>
              </a:lnSpc>
              <a:buFont typeface="Wingdings" pitchFamily="2" charset="2"/>
              <a:buAutoNum type="arabicPeriod"/>
            </a:pPr>
            <a:r>
              <a:rPr lang="es-ES"/>
              <a:t>Atrae y motiva al</a:t>
            </a:r>
            <a:r>
              <a:rPr lang="es-ES" b="1"/>
              <a:t> </a:t>
            </a:r>
            <a:r>
              <a:rPr lang="es-ES" b="1">
                <a:solidFill>
                  <a:srgbClr val="B44326"/>
                </a:solidFill>
              </a:rPr>
              <a:t>personal.</a:t>
            </a:r>
          </a:p>
          <a:p>
            <a:pPr marL="381000" indent="-381000">
              <a:lnSpc>
                <a:spcPct val="130000"/>
              </a:lnSpc>
              <a:buFont typeface="Wingdings" pitchFamily="2" charset="2"/>
              <a:buAutoNum type="arabicPeriod"/>
            </a:pPr>
            <a:endParaRPr lang="es-ES" b="1"/>
          </a:p>
          <a:p>
            <a:pPr marL="381000" indent="-381000">
              <a:lnSpc>
                <a:spcPct val="110000"/>
              </a:lnSpc>
              <a:buFont typeface="Wingdings" pitchFamily="2" charset="2"/>
              <a:buAutoNum type="arabicPeriod"/>
            </a:pPr>
            <a:r>
              <a:rPr lang="es-ES"/>
              <a:t>Conecta entre sí a los </a:t>
            </a:r>
            <a:r>
              <a:rPr lang="es-ES" b="1">
                <a:solidFill>
                  <a:srgbClr val="B44326"/>
                </a:solidFill>
              </a:rPr>
              <a:t>departamentos</a:t>
            </a:r>
            <a:r>
              <a:rPr lang="es-ES" b="1"/>
              <a:t> </a:t>
            </a:r>
            <a:r>
              <a:rPr lang="es-ES"/>
              <a:t>y  fomenta la </a:t>
            </a:r>
            <a:r>
              <a:rPr lang="es-ES" b="1">
                <a:solidFill>
                  <a:srgbClr val="B44326"/>
                </a:solidFill>
              </a:rPr>
              <a:t>innovación</a:t>
            </a:r>
            <a:r>
              <a:rPr lang="es-ES"/>
              <a:t>.</a:t>
            </a:r>
          </a:p>
          <a:p>
            <a:pPr marL="381000" indent="-381000">
              <a:lnSpc>
                <a:spcPct val="110000"/>
              </a:lnSpc>
              <a:buFont typeface="Wingdings" pitchFamily="2" charset="2"/>
              <a:buAutoNum type="arabicPeriod"/>
            </a:pPr>
            <a:endParaRPr lang="es-ES"/>
          </a:p>
          <a:p>
            <a:pPr marL="381000" indent="-381000">
              <a:lnSpc>
                <a:spcPct val="90000"/>
              </a:lnSpc>
              <a:buFont typeface="Wingdings" pitchFamily="2" charset="2"/>
              <a:buAutoNum type="arabicPeriod"/>
            </a:pPr>
            <a:r>
              <a:rPr lang="es-ES"/>
              <a:t>Fuente de </a:t>
            </a:r>
            <a:r>
              <a:rPr lang="es-ES" b="1">
                <a:solidFill>
                  <a:srgbClr val="B44326"/>
                </a:solidFill>
              </a:rPr>
              <a:t>ventajas competitivas</a:t>
            </a:r>
            <a:r>
              <a:rPr lang="es-ES"/>
              <a:t> y  la convierte en </a:t>
            </a:r>
            <a:r>
              <a:rPr lang="es-ES" b="1">
                <a:solidFill>
                  <a:srgbClr val="B44326"/>
                </a:solidFill>
              </a:rPr>
              <a:t>“líder de mercado”.</a:t>
            </a:r>
            <a:r>
              <a:rPr lang="es-ES" sz="1800"/>
              <a:t>  </a:t>
            </a:r>
          </a:p>
        </p:txBody>
      </p:sp>
      <p:sp>
        <p:nvSpPr>
          <p:cNvPr id="24580" name="Text Box 5"/>
          <p:cNvSpPr txBox="1">
            <a:spLocks noChangeArrowheads="1"/>
          </p:cNvSpPr>
          <p:nvPr/>
        </p:nvSpPr>
        <p:spPr bwMode="auto">
          <a:xfrm>
            <a:off x="755650" y="5734050"/>
            <a:ext cx="7772400" cy="274638"/>
          </a:xfrm>
          <a:prstGeom prst="rect">
            <a:avLst/>
          </a:prstGeom>
          <a:noFill/>
          <a:ln w="9525" algn="ctr">
            <a:noFill/>
            <a:miter lim="800000"/>
            <a:headEnd/>
            <a:tailEnd/>
          </a:ln>
        </p:spPr>
        <p:txBody>
          <a:bodyPr>
            <a:spAutoFit/>
          </a:bodyPr>
          <a:lstStyle/>
          <a:p>
            <a:pPr marL="342900" indent="-342900" algn="ctr">
              <a:spcBef>
                <a:spcPct val="50000"/>
              </a:spcBef>
            </a:pPr>
            <a:r>
              <a:rPr lang="es-ES" sz="1200" b="1"/>
              <a:t>Referencias:</a:t>
            </a:r>
            <a:r>
              <a:rPr lang="es-ES" sz="1200"/>
              <a:t> Puntos de Partida: </a:t>
            </a:r>
            <a:r>
              <a:rPr lang="es-ES" sz="1200">
                <a:solidFill>
                  <a:srgbClr val="002060"/>
                </a:solidFill>
              </a:rPr>
              <a:t>¿</a:t>
            </a:r>
            <a:r>
              <a:rPr lang="es-ES" sz="1200"/>
              <a:t>Vale la pena el viaje? pp 26-33</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title" idx="4294967295"/>
          </p:nvPr>
        </p:nvSpPr>
        <p:spPr>
          <a:xfrm>
            <a:off x="762000" y="152400"/>
            <a:ext cx="8229600" cy="609600"/>
          </a:xfrm>
        </p:spPr>
        <p:txBody>
          <a:bodyPr/>
          <a:lstStyle/>
          <a:p>
            <a:pPr eaLnBrk="1" hangingPunct="1"/>
            <a:r>
              <a:rPr lang="en-US" smtClean="0"/>
              <a:t>Estructura de la Guía G3 de GRI</a:t>
            </a:r>
            <a:endParaRPr lang="en-GB" smtClean="0"/>
          </a:p>
        </p:txBody>
      </p:sp>
      <p:sp>
        <p:nvSpPr>
          <p:cNvPr id="25603" name="Rectangle 4"/>
          <p:cNvSpPr>
            <a:spLocks noGrp="1" noChangeArrowheads="1"/>
          </p:cNvSpPr>
          <p:nvPr>
            <p:ph type="body" sz="half" idx="4294967295"/>
          </p:nvPr>
        </p:nvSpPr>
        <p:spPr>
          <a:xfrm>
            <a:off x="3779838" y="3789363"/>
            <a:ext cx="4968875" cy="2016125"/>
          </a:xfrm>
        </p:spPr>
        <p:txBody>
          <a:bodyPr/>
          <a:lstStyle/>
          <a:p>
            <a:pPr eaLnBrk="1" hangingPunct="1">
              <a:buFont typeface="Wingdings" pitchFamily="2" charset="2"/>
              <a:buNone/>
            </a:pPr>
            <a:r>
              <a:rPr lang="es-ES" sz="2400" b="1" smtClean="0"/>
              <a:t>Contenido:</a:t>
            </a:r>
          </a:p>
          <a:p>
            <a:pPr eaLnBrk="1" hangingPunct="1">
              <a:buClr>
                <a:srgbClr val="13467B"/>
              </a:buClr>
            </a:pPr>
            <a:r>
              <a:rPr lang="es-ES" smtClean="0">
                <a:solidFill>
                  <a:srgbClr val="13467B"/>
                </a:solidFill>
              </a:rPr>
              <a:t>Materialidad</a:t>
            </a:r>
          </a:p>
          <a:p>
            <a:pPr eaLnBrk="1" hangingPunct="1">
              <a:buClr>
                <a:srgbClr val="13467B"/>
              </a:buClr>
            </a:pPr>
            <a:r>
              <a:rPr lang="es-ES" smtClean="0">
                <a:solidFill>
                  <a:srgbClr val="13467B"/>
                </a:solidFill>
              </a:rPr>
              <a:t>Participación de los grupos de interés</a:t>
            </a:r>
          </a:p>
          <a:p>
            <a:pPr eaLnBrk="1" hangingPunct="1">
              <a:buClr>
                <a:srgbClr val="13467B"/>
              </a:buClr>
            </a:pPr>
            <a:r>
              <a:rPr lang="es-ES" smtClean="0">
                <a:solidFill>
                  <a:srgbClr val="13467B"/>
                </a:solidFill>
              </a:rPr>
              <a:t>Exhaustividad</a:t>
            </a:r>
          </a:p>
          <a:p>
            <a:pPr eaLnBrk="1" hangingPunct="1">
              <a:buClr>
                <a:srgbClr val="13467B"/>
              </a:buClr>
            </a:pPr>
            <a:r>
              <a:rPr lang="es-ES" smtClean="0">
                <a:solidFill>
                  <a:srgbClr val="13467B"/>
                </a:solidFill>
              </a:rPr>
              <a:t>Contexto de sostenibilidad.</a:t>
            </a:r>
          </a:p>
        </p:txBody>
      </p:sp>
      <p:sp>
        <p:nvSpPr>
          <p:cNvPr id="25604" name="Rectangle 5"/>
          <p:cNvSpPr>
            <a:spLocks noGrp="1" noChangeArrowheads="1"/>
          </p:cNvSpPr>
          <p:nvPr>
            <p:ph type="body" sz="half" idx="4294967295"/>
          </p:nvPr>
        </p:nvSpPr>
        <p:spPr>
          <a:xfrm>
            <a:off x="357188" y="1500188"/>
            <a:ext cx="2881312" cy="2808287"/>
          </a:xfrm>
        </p:spPr>
        <p:txBody>
          <a:bodyPr/>
          <a:lstStyle/>
          <a:p>
            <a:pPr eaLnBrk="1" hangingPunct="1">
              <a:buFont typeface="Wingdings" pitchFamily="2" charset="2"/>
              <a:buNone/>
            </a:pPr>
            <a:r>
              <a:rPr lang="es-ES" sz="2400" b="1" smtClean="0"/>
              <a:t>Calidad:</a:t>
            </a:r>
          </a:p>
          <a:p>
            <a:pPr eaLnBrk="1" hangingPunct="1">
              <a:buClr>
                <a:srgbClr val="13467B"/>
              </a:buClr>
            </a:pPr>
            <a:r>
              <a:rPr lang="es-ES" smtClean="0">
                <a:solidFill>
                  <a:srgbClr val="13467B"/>
                </a:solidFill>
              </a:rPr>
              <a:t>Precisión.</a:t>
            </a:r>
          </a:p>
          <a:p>
            <a:pPr eaLnBrk="1" hangingPunct="1">
              <a:buClr>
                <a:srgbClr val="13467B"/>
              </a:buClr>
            </a:pPr>
            <a:r>
              <a:rPr lang="es-ES" smtClean="0">
                <a:solidFill>
                  <a:srgbClr val="13467B"/>
                </a:solidFill>
              </a:rPr>
              <a:t>Periodicidad.</a:t>
            </a:r>
          </a:p>
          <a:p>
            <a:pPr eaLnBrk="1" hangingPunct="1">
              <a:buClr>
                <a:srgbClr val="13467B"/>
              </a:buClr>
            </a:pPr>
            <a:r>
              <a:rPr lang="es-ES" smtClean="0">
                <a:solidFill>
                  <a:srgbClr val="13467B"/>
                </a:solidFill>
              </a:rPr>
              <a:t>Comparabilidad.</a:t>
            </a:r>
          </a:p>
          <a:p>
            <a:pPr eaLnBrk="1" hangingPunct="1">
              <a:buClr>
                <a:srgbClr val="13467B"/>
              </a:buClr>
            </a:pPr>
            <a:r>
              <a:rPr lang="es-ES" smtClean="0">
                <a:solidFill>
                  <a:srgbClr val="13467B"/>
                </a:solidFill>
              </a:rPr>
              <a:t>Fiabilidad.</a:t>
            </a:r>
          </a:p>
          <a:p>
            <a:pPr eaLnBrk="1" hangingPunct="1">
              <a:buClr>
                <a:srgbClr val="13467B"/>
              </a:buClr>
            </a:pPr>
            <a:r>
              <a:rPr lang="es-ES" smtClean="0">
                <a:solidFill>
                  <a:srgbClr val="13467B"/>
                </a:solidFill>
              </a:rPr>
              <a:t>Claridad.</a:t>
            </a:r>
          </a:p>
          <a:p>
            <a:pPr eaLnBrk="1" hangingPunct="1">
              <a:buClr>
                <a:srgbClr val="13467B"/>
              </a:buClr>
            </a:pPr>
            <a:r>
              <a:rPr lang="es-ES" sz="2800" b="1" smtClean="0">
                <a:solidFill>
                  <a:srgbClr val="FF0000"/>
                </a:solidFill>
              </a:rPr>
              <a:t>Equilibrio</a:t>
            </a:r>
            <a:r>
              <a:rPr lang="es-ES" smtClean="0">
                <a:solidFill>
                  <a:srgbClr val="13467B"/>
                </a:solidFill>
              </a:rPr>
              <a:t>.</a:t>
            </a:r>
            <a:endParaRPr lang="es-ES" smtClean="0"/>
          </a:p>
        </p:txBody>
      </p:sp>
      <p:pic>
        <p:nvPicPr>
          <p:cNvPr id="25605" name="Picture 2052"/>
          <p:cNvPicPr>
            <a:picLocks noChangeAspect="1" noChangeArrowheads="1"/>
          </p:cNvPicPr>
          <p:nvPr/>
        </p:nvPicPr>
        <p:blipFill>
          <a:blip r:embed="rId3" cstate="print"/>
          <a:srcRect/>
          <a:stretch>
            <a:fillRect/>
          </a:stretch>
        </p:blipFill>
        <p:spPr bwMode="auto">
          <a:xfrm>
            <a:off x="6715125" y="1000125"/>
            <a:ext cx="2143125" cy="2881313"/>
          </a:xfrm>
          <a:prstGeom prst="rect">
            <a:avLst/>
          </a:prstGeom>
          <a:noFill/>
          <a:ln w="9525">
            <a:noFill/>
            <a:miter lim="800000"/>
            <a:headEnd/>
            <a:tailEnd/>
          </a:ln>
        </p:spPr>
      </p:pic>
      <p:sp>
        <p:nvSpPr>
          <p:cNvPr id="25606" name="Text Box 8"/>
          <p:cNvSpPr txBox="1">
            <a:spLocks noChangeArrowheads="1"/>
          </p:cNvSpPr>
          <p:nvPr/>
        </p:nvSpPr>
        <p:spPr bwMode="auto">
          <a:xfrm>
            <a:off x="357188" y="5643563"/>
            <a:ext cx="7391400" cy="274637"/>
          </a:xfrm>
          <a:prstGeom prst="rect">
            <a:avLst/>
          </a:prstGeom>
          <a:noFill/>
          <a:ln w="9525">
            <a:noFill/>
            <a:miter lim="800000"/>
            <a:headEnd/>
            <a:tailEnd/>
          </a:ln>
        </p:spPr>
        <p:txBody>
          <a:bodyPr>
            <a:spAutoFit/>
          </a:bodyPr>
          <a:lstStyle/>
          <a:p>
            <a:pPr>
              <a:spcBef>
                <a:spcPct val="50000"/>
              </a:spcBef>
            </a:pPr>
            <a:r>
              <a:rPr lang="es-ES" sz="1200" b="1">
                <a:latin typeface="Myriad Pro"/>
              </a:rPr>
              <a:t>Referencia</a:t>
            </a:r>
            <a:r>
              <a:rPr lang="es-ES" sz="1200">
                <a:latin typeface="Myriad Pro"/>
              </a:rPr>
              <a:t>: Guía G3 de GRI, pp. 9-20.</a:t>
            </a:r>
          </a:p>
        </p:txBody>
      </p:sp>
      <p:sp>
        <p:nvSpPr>
          <p:cNvPr id="25607" name="Rectangle 6"/>
          <p:cNvSpPr>
            <a:spLocks noChangeArrowheads="1"/>
          </p:cNvSpPr>
          <p:nvPr/>
        </p:nvSpPr>
        <p:spPr bwMode="auto">
          <a:xfrm>
            <a:off x="2339975" y="928688"/>
            <a:ext cx="3527425" cy="457200"/>
          </a:xfrm>
          <a:prstGeom prst="rect">
            <a:avLst/>
          </a:prstGeom>
          <a:noFill/>
          <a:ln w="9525">
            <a:noFill/>
            <a:miter lim="800000"/>
            <a:headEnd/>
            <a:tailEnd/>
          </a:ln>
        </p:spPr>
        <p:txBody>
          <a:bodyPr>
            <a:spAutoFit/>
          </a:bodyPr>
          <a:lstStyle/>
          <a:p>
            <a:pPr algn="ctr">
              <a:spcBef>
                <a:spcPct val="50000"/>
              </a:spcBef>
            </a:pPr>
            <a:r>
              <a:rPr lang="en-GB" sz="2400" b="1">
                <a:solidFill>
                  <a:srgbClr val="B44326"/>
                </a:solidFill>
              </a:rPr>
              <a:t>PRINCIPIOS DE LA G3 </a:t>
            </a:r>
            <a:endParaRPr lang="en-US" sz="2400" b="1">
              <a:solidFill>
                <a:srgbClr val="B44326"/>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idx="4294967295"/>
          </p:nvPr>
        </p:nvSpPr>
        <p:spPr>
          <a:xfrm>
            <a:off x="714375" y="2857500"/>
            <a:ext cx="8077200" cy="647700"/>
          </a:xfrm>
        </p:spPr>
        <p:txBody>
          <a:bodyPr/>
          <a:lstStyle/>
          <a:p>
            <a:pPr algn="ctr" eaLnBrk="1" hangingPunct="1"/>
            <a:r>
              <a:rPr lang="en-GB" smtClean="0"/>
              <a:t>Muchas gracias por venir!!!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28625" y="0"/>
            <a:ext cx="8229600" cy="1143000"/>
          </a:xfrm>
        </p:spPr>
        <p:txBody>
          <a:bodyPr anchor="t"/>
          <a:lstStyle/>
          <a:p>
            <a:pPr eaLnBrk="1" hangingPunct="1">
              <a:defRPr/>
            </a:pPr>
            <a:r>
              <a:rPr lang="en-US" sz="2000" dirty="0" err="1" smtClean="0">
                <a:solidFill>
                  <a:schemeClr val="accent2">
                    <a:lumMod val="75000"/>
                  </a:schemeClr>
                </a:solidFill>
              </a:rPr>
              <a:t>Ejercício</a:t>
            </a:r>
            <a:r>
              <a:rPr lang="en-US" sz="2000" dirty="0" smtClean="0">
                <a:solidFill>
                  <a:schemeClr val="accent2">
                    <a:lumMod val="75000"/>
                  </a:schemeClr>
                </a:solidFill>
              </a:rPr>
              <a:t> </a:t>
            </a:r>
            <a:br>
              <a:rPr lang="en-US" sz="2000" dirty="0" smtClean="0">
                <a:solidFill>
                  <a:schemeClr val="accent2">
                    <a:lumMod val="75000"/>
                  </a:schemeClr>
                </a:solidFill>
              </a:rPr>
            </a:br>
            <a:r>
              <a:rPr lang="en-US" sz="2000" dirty="0" err="1" smtClean="0">
                <a:solidFill>
                  <a:schemeClr val="accent2">
                    <a:lumMod val="75000"/>
                  </a:schemeClr>
                </a:solidFill>
              </a:rPr>
              <a:t>Cuales</a:t>
            </a:r>
            <a:r>
              <a:rPr lang="en-US" sz="2000" dirty="0" smtClean="0">
                <a:solidFill>
                  <a:schemeClr val="accent2">
                    <a:lumMod val="75000"/>
                  </a:schemeClr>
                </a:solidFill>
              </a:rPr>
              <a:t> </a:t>
            </a:r>
            <a:r>
              <a:rPr lang="en-US" sz="2000" dirty="0" err="1" smtClean="0">
                <a:solidFill>
                  <a:schemeClr val="accent2">
                    <a:lumMod val="75000"/>
                  </a:schemeClr>
                </a:solidFill>
              </a:rPr>
              <a:t>princípios</a:t>
            </a:r>
            <a:r>
              <a:rPr lang="en-US" sz="2000" dirty="0" smtClean="0">
                <a:solidFill>
                  <a:schemeClr val="accent2">
                    <a:lumMod val="75000"/>
                  </a:schemeClr>
                </a:solidFill>
              </a:rPr>
              <a:t> se </a:t>
            </a:r>
            <a:r>
              <a:rPr lang="en-US" sz="2000" dirty="0" err="1" smtClean="0">
                <a:solidFill>
                  <a:schemeClr val="accent2">
                    <a:lumMod val="75000"/>
                  </a:schemeClr>
                </a:solidFill>
              </a:rPr>
              <a:t>encuentran</a:t>
            </a:r>
            <a:r>
              <a:rPr lang="en-US" sz="2000" dirty="0" smtClean="0">
                <a:solidFill>
                  <a:schemeClr val="accent2">
                    <a:lumMod val="75000"/>
                  </a:schemeClr>
                </a:solidFill>
              </a:rPr>
              <a:t> en el </a:t>
            </a:r>
            <a:r>
              <a:rPr lang="en-US" sz="2000" dirty="0" err="1" smtClean="0">
                <a:solidFill>
                  <a:schemeClr val="accent2">
                    <a:lumMod val="75000"/>
                  </a:schemeClr>
                </a:solidFill>
              </a:rPr>
              <a:t>informe</a:t>
            </a:r>
            <a:r>
              <a:rPr lang="en-US" sz="2000" dirty="0" smtClean="0">
                <a:solidFill>
                  <a:schemeClr val="accent2">
                    <a:lumMod val="75000"/>
                  </a:schemeClr>
                </a:solidFill>
              </a:rPr>
              <a:t>?</a:t>
            </a:r>
          </a:p>
        </p:txBody>
      </p:sp>
      <p:sp>
        <p:nvSpPr>
          <p:cNvPr id="26627" name="Oval 3"/>
          <p:cNvSpPr>
            <a:spLocks noChangeArrowheads="1"/>
          </p:cNvSpPr>
          <p:nvPr/>
        </p:nvSpPr>
        <p:spPr bwMode="auto">
          <a:xfrm>
            <a:off x="0" y="1358900"/>
            <a:ext cx="2819400" cy="438150"/>
          </a:xfrm>
          <a:prstGeom prst="ellipse">
            <a:avLst/>
          </a:prstGeom>
          <a:noFill/>
          <a:ln w="9525">
            <a:noFill/>
            <a:round/>
            <a:headEnd/>
            <a:tailEnd/>
          </a:ln>
        </p:spPr>
        <p:txBody>
          <a:bodyPr anchor="ctr">
            <a:spAutoFit/>
          </a:bodyPr>
          <a:lstStyle/>
          <a:p>
            <a:pPr algn="ctr" eaLnBrk="0" hangingPunct="0"/>
            <a:endParaRPr lang="pt-BR" sz="1600">
              <a:solidFill>
                <a:srgbClr val="B44326"/>
              </a:solidFill>
              <a:latin typeface="Arial Black" pitchFamily="34" charset="0"/>
            </a:endParaRPr>
          </a:p>
        </p:txBody>
      </p:sp>
      <p:sp>
        <p:nvSpPr>
          <p:cNvPr id="26628" name="Rectangle 7"/>
          <p:cNvSpPr>
            <a:spLocks noChangeArrowheads="1"/>
          </p:cNvSpPr>
          <p:nvPr/>
        </p:nvSpPr>
        <p:spPr bwMode="auto">
          <a:xfrm>
            <a:off x="-1600200" y="-1905000"/>
            <a:ext cx="4572000" cy="1465262"/>
          </a:xfrm>
          <a:prstGeom prst="rect">
            <a:avLst/>
          </a:prstGeom>
          <a:noFill/>
          <a:ln w="9525">
            <a:noFill/>
            <a:miter lim="800000"/>
            <a:headEnd/>
            <a:tailEnd/>
          </a:ln>
        </p:spPr>
        <p:txBody>
          <a:bodyPr>
            <a:spAutoFit/>
          </a:bodyPr>
          <a:lstStyle/>
          <a:p>
            <a:endParaRPr lang="pt-BR" b="1" i="1"/>
          </a:p>
          <a:p>
            <a:endParaRPr lang="pt-BR" b="1" i="1"/>
          </a:p>
          <a:p>
            <a:endParaRPr lang="pt-BR" b="1" i="1"/>
          </a:p>
          <a:p>
            <a:endParaRPr lang="pt-BR" b="1" i="1"/>
          </a:p>
          <a:p>
            <a:endParaRPr lang="pt-BR" b="1" i="1"/>
          </a:p>
        </p:txBody>
      </p:sp>
      <p:sp>
        <p:nvSpPr>
          <p:cNvPr id="26629" name="Rectangle 153"/>
          <p:cNvSpPr>
            <a:spLocks noChangeArrowheads="1"/>
          </p:cNvSpPr>
          <p:nvPr/>
        </p:nvSpPr>
        <p:spPr bwMode="auto">
          <a:xfrm>
            <a:off x="3175" y="6761163"/>
            <a:ext cx="9144000" cy="671512"/>
          </a:xfrm>
          <a:prstGeom prst="rect">
            <a:avLst/>
          </a:prstGeom>
          <a:noFill/>
          <a:ln w="9525">
            <a:noFill/>
            <a:miter lim="800000"/>
            <a:headEnd/>
            <a:tailEnd/>
          </a:ln>
        </p:spPr>
        <p:txBody>
          <a:bodyPr>
            <a:spAutoFit/>
          </a:bodyPr>
          <a:lstStyle/>
          <a:p>
            <a:r>
              <a:rPr lang="en-US">
                <a:solidFill>
                  <a:srgbClr val="FF00FF"/>
                </a:solidFill>
                <a:latin typeface="Tahoma" pitchFamily="34" charset="0"/>
                <a:cs typeface="Tahoma" pitchFamily="34" charset="0"/>
              </a:rPr>
              <a:t> </a:t>
            </a:r>
            <a:endParaRPr lang="en-US" sz="1100">
              <a:solidFill>
                <a:srgbClr val="FF00FF"/>
              </a:solidFill>
              <a:latin typeface="Tahoma" pitchFamily="34" charset="0"/>
              <a:cs typeface="Tahoma" pitchFamily="34" charset="0"/>
            </a:endParaRPr>
          </a:p>
          <a:p>
            <a:pPr eaLnBrk="0" hangingPunct="0"/>
            <a:endParaRPr lang="en-US"/>
          </a:p>
        </p:txBody>
      </p:sp>
      <p:grpSp>
        <p:nvGrpSpPr>
          <p:cNvPr id="26630" name="Group 216"/>
          <p:cNvGrpSpPr>
            <a:grpSpLocks/>
          </p:cNvGrpSpPr>
          <p:nvPr/>
        </p:nvGrpSpPr>
        <p:grpSpPr bwMode="auto">
          <a:xfrm>
            <a:off x="2071688" y="857250"/>
            <a:ext cx="4500562" cy="4895850"/>
            <a:chOff x="-3" y="-3"/>
            <a:chExt cx="2882" cy="3924"/>
          </a:xfrm>
        </p:grpSpPr>
        <p:grpSp>
          <p:nvGrpSpPr>
            <p:cNvPr id="26631" name="Group 214"/>
            <p:cNvGrpSpPr>
              <a:grpSpLocks/>
            </p:cNvGrpSpPr>
            <p:nvPr/>
          </p:nvGrpSpPr>
          <p:grpSpPr bwMode="auto">
            <a:xfrm>
              <a:off x="0" y="0"/>
              <a:ext cx="2876" cy="3918"/>
              <a:chOff x="0" y="0"/>
              <a:chExt cx="2876" cy="3918"/>
            </a:xfrm>
          </p:grpSpPr>
          <p:grpSp>
            <p:nvGrpSpPr>
              <p:cNvPr id="26633" name="Group 175"/>
              <p:cNvGrpSpPr>
                <a:grpSpLocks/>
              </p:cNvGrpSpPr>
              <p:nvPr/>
            </p:nvGrpSpPr>
            <p:grpSpPr bwMode="auto">
              <a:xfrm>
                <a:off x="0" y="0"/>
                <a:ext cx="1524" cy="365"/>
                <a:chOff x="0" y="0"/>
                <a:chExt cx="1524" cy="365"/>
              </a:xfrm>
            </p:grpSpPr>
            <p:sp>
              <p:nvSpPr>
                <p:cNvPr id="26691" name="Rectangle 154"/>
                <p:cNvSpPr>
                  <a:spLocks noChangeArrowheads="1"/>
                </p:cNvSpPr>
                <p:nvPr/>
              </p:nvSpPr>
              <p:spPr bwMode="auto">
                <a:xfrm>
                  <a:off x="28" y="0"/>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Materialidad</a:t>
                  </a:r>
                  <a:endParaRPr lang="en-US" sz="1100">
                    <a:solidFill>
                      <a:srgbClr val="FF00FF"/>
                    </a:solidFill>
                    <a:latin typeface="Tahoma" pitchFamily="34" charset="0"/>
                    <a:cs typeface="Tahoma" pitchFamily="34" charset="0"/>
                  </a:endParaRPr>
                </a:p>
                <a:p>
                  <a:pPr eaLnBrk="0" hangingPunct="0"/>
                  <a:endParaRPr lang="en-US"/>
                </a:p>
              </p:txBody>
            </p:sp>
            <p:sp>
              <p:nvSpPr>
                <p:cNvPr id="26692" name="Rectangle 174"/>
                <p:cNvSpPr>
                  <a:spLocks noChangeArrowheads="1"/>
                </p:cNvSpPr>
                <p:nvPr/>
              </p:nvSpPr>
              <p:spPr bwMode="auto">
                <a:xfrm>
                  <a:off x="0" y="0"/>
                  <a:ext cx="1524" cy="365"/>
                </a:xfrm>
                <a:prstGeom prst="rect">
                  <a:avLst/>
                </a:prstGeom>
                <a:noFill/>
                <a:ln w="7">
                  <a:solidFill>
                    <a:srgbClr val="A0A0A0"/>
                  </a:solidFill>
                  <a:miter lim="800000"/>
                  <a:headEnd/>
                  <a:tailEnd/>
                </a:ln>
              </p:spPr>
              <p:txBody>
                <a:bodyPr/>
                <a:lstStyle/>
                <a:p>
                  <a:endParaRPr lang="pt-BR"/>
                </a:p>
              </p:txBody>
            </p:sp>
          </p:grpSp>
          <p:grpSp>
            <p:nvGrpSpPr>
              <p:cNvPr id="26634" name="Group 177"/>
              <p:cNvGrpSpPr>
                <a:grpSpLocks/>
              </p:cNvGrpSpPr>
              <p:nvPr/>
            </p:nvGrpSpPr>
            <p:grpSpPr bwMode="auto">
              <a:xfrm>
                <a:off x="1524" y="0"/>
                <a:ext cx="1352" cy="365"/>
                <a:chOff x="1524" y="0"/>
                <a:chExt cx="1352" cy="365"/>
              </a:xfrm>
            </p:grpSpPr>
            <p:sp>
              <p:nvSpPr>
                <p:cNvPr id="26689" name="Rectangle 155"/>
                <p:cNvSpPr>
                  <a:spLocks noChangeArrowheads="1"/>
                </p:cNvSpPr>
                <p:nvPr/>
              </p:nvSpPr>
              <p:spPr bwMode="auto">
                <a:xfrm>
                  <a:off x="1552" y="0"/>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90" name="Rectangle 176"/>
                <p:cNvSpPr>
                  <a:spLocks noChangeArrowheads="1"/>
                </p:cNvSpPr>
                <p:nvPr/>
              </p:nvSpPr>
              <p:spPr bwMode="auto">
                <a:xfrm>
                  <a:off x="1524" y="0"/>
                  <a:ext cx="1352" cy="365"/>
                </a:xfrm>
                <a:prstGeom prst="rect">
                  <a:avLst/>
                </a:prstGeom>
                <a:noFill/>
                <a:ln w="7">
                  <a:solidFill>
                    <a:srgbClr val="A0A0A0"/>
                  </a:solidFill>
                  <a:miter lim="800000"/>
                  <a:headEnd/>
                  <a:tailEnd/>
                </a:ln>
              </p:spPr>
              <p:txBody>
                <a:bodyPr/>
                <a:lstStyle/>
                <a:p>
                  <a:endParaRPr lang="pt-BR"/>
                </a:p>
              </p:txBody>
            </p:sp>
          </p:grpSp>
          <p:grpSp>
            <p:nvGrpSpPr>
              <p:cNvPr id="26635" name="Group 179"/>
              <p:cNvGrpSpPr>
                <a:grpSpLocks/>
              </p:cNvGrpSpPr>
              <p:nvPr/>
            </p:nvGrpSpPr>
            <p:grpSpPr bwMode="auto">
              <a:xfrm>
                <a:off x="0" y="365"/>
                <a:ext cx="1524" cy="499"/>
                <a:chOff x="0" y="365"/>
                <a:chExt cx="1524" cy="499"/>
              </a:xfrm>
            </p:grpSpPr>
            <p:sp>
              <p:nvSpPr>
                <p:cNvPr id="26687" name="Rectangle 156"/>
                <p:cNvSpPr>
                  <a:spLocks noChangeArrowheads="1"/>
                </p:cNvSpPr>
                <p:nvPr/>
              </p:nvSpPr>
              <p:spPr bwMode="auto">
                <a:xfrm>
                  <a:off x="28" y="365"/>
                  <a:ext cx="1468" cy="499"/>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Inclusion de los Stakeholder</a:t>
                  </a:r>
                  <a:endParaRPr lang="en-US" sz="1100">
                    <a:solidFill>
                      <a:srgbClr val="FF00FF"/>
                    </a:solidFill>
                    <a:latin typeface="Tahoma" pitchFamily="34" charset="0"/>
                    <a:cs typeface="Tahoma" pitchFamily="34" charset="0"/>
                  </a:endParaRPr>
                </a:p>
                <a:p>
                  <a:pPr eaLnBrk="0" hangingPunct="0"/>
                  <a:endParaRPr lang="en-US"/>
                </a:p>
              </p:txBody>
            </p:sp>
            <p:sp>
              <p:nvSpPr>
                <p:cNvPr id="26688" name="Rectangle 178"/>
                <p:cNvSpPr>
                  <a:spLocks noChangeArrowheads="1"/>
                </p:cNvSpPr>
                <p:nvPr/>
              </p:nvSpPr>
              <p:spPr bwMode="auto">
                <a:xfrm>
                  <a:off x="0" y="365"/>
                  <a:ext cx="1524" cy="499"/>
                </a:xfrm>
                <a:prstGeom prst="rect">
                  <a:avLst/>
                </a:prstGeom>
                <a:noFill/>
                <a:ln w="7">
                  <a:solidFill>
                    <a:srgbClr val="A0A0A0"/>
                  </a:solidFill>
                  <a:miter lim="800000"/>
                  <a:headEnd/>
                  <a:tailEnd/>
                </a:ln>
              </p:spPr>
              <p:txBody>
                <a:bodyPr/>
                <a:lstStyle/>
                <a:p>
                  <a:endParaRPr lang="pt-BR"/>
                </a:p>
              </p:txBody>
            </p:sp>
          </p:grpSp>
          <p:grpSp>
            <p:nvGrpSpPr>
              <p:cNvPr id="26636" name="Group 181"/>
              <p:cNvGrpSpPr>
                <a:grpSpLocks/>
              </p:cNvGrpSpPr>
              <p:nvPr/>
            </p:nvGrpSpPr>
            <p:grpSpPr bwMode="auto">
              <a:xfrm>
                <a:off x="1524" y="365"/>
                <a:ext cx="1352" cy="499"/>
                <a:chOff x="1524" y="365"/>
                <a:chExt cx="1352" cy="499"/>
              </a:xfrm>
            </p:grpSpPr>
            <p:sp>
              <p:nvSpPr>
                <p:cNvPr id="26685" name="Rectangle 157"/>
                <p:cNvSpPr>
                  <a:spLocks noChangeArrowheads="1"/>
                </p:cNvSpPr>
                <p:nvPr/>
              </p:nvSpPr>
              <p:spPr bwMode="auto">
                <a:xfrm>
                  <a:off x="1552" y="365"/>
                  <a:ext cx="1296" cy="499"/>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86" name="Rectangle 180"/>
                <p:cNvSpPr>
                  <a:spLocks noChangeArrowheads="1"/>
                </p:cNvSpPr>
                <p:nvPr/>
              </p:nvSpPr>
              <p:spPr bwMode="auto">
                <a:xfrm>
                  <a:off x="1524" y="365"/>
                  <a:ext cx="1352" cy="499"/>
                </a:xfrm>
                <a:prstGeom prst="rect">
                  <a:avLst/>
                </a:prstGeom>
                <a:noFill/>
                <a:ln w="7">
                  <a:solidFill>
                    <a:srgbClr val="A0A0A0"/>
                  </a:solidFill>
                  <a:miter lim="800000"/>
                  <a:headEnd/>
                  <a:tailEnd/>
                </a:ln>
              </p:spPr>
              <p:txBody>
                <a:bodyPr/>
                <a:lstStyle/>
                <a:p>
                  <a:endParaRPr lang="pt-BR"/>
                </a:p>
              </p:txBody>
            </p:sp>
          </p:grpSp>
          <p:grpSp>
            <p:nvGrpSpPr>
              <p:cNvPr id="26637" name="Group 183"/>
              <p:cNvGrpSpPr>
                <a:grpSpLocks/>
              </p:cNvGrpSpPr>
              <p:nvPr/>
            </p:nvGrpSpPr>
            <p:grpSpPr bwMode="auto">
              <a:xfrm>
                <a:off x="0" y="864"/>
                <a:ext cx="1524" cy="499"/>
                <a:chOff x="0" y="864"/>
                <a:chExt cx="1524" cy="499"/>
              </a:xfrm>
            </p:grpSpPr>
            <p:sp>
              <p:nvSpPr>
                <p:cNvPr id="26683" name="Rectangle 158"/>
                <p:cNvSpPr>
                  <a:spLocks noChangeArrowheads="1"/>
                </p:cNvSpPr>
                <p:nvPr/>
              </p:nvSpPr>
              <p:spPr bwMode="auto">
                <a:xfrm>
                  <a:off x="28" y="864"/>
                  <a:ext cx="1468" cy="499"/>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Contexto de la Sostenibilidad</a:t>
                  </a:r>
                  <a:endParaRPr lang="en-US" sz="1100">
                    <a:solidFill>
                      <a:srgbClr val="FF00FF"/>
                    </a:solidFill>
                    <a:latin typeface="Tahoma" pitchFamily="34" charset="0"/>
                    <a:cs typeface="Tahoma" pitchFamily="34" charset="0"/>
                  </a:endParaRPr>
                </a:p>
                <a:p>
                  <a:pPr eaLnBrk="0" hangingPunct="0"/>
                  <a:endParaRPr lang="en-US"/>
                </a:p>
              </p:txBody>
            </p:sp>
            <p:sp>
              <p:nvSpPr>
                <p:cNvPr id="26684" name="Rectangle 182"/>
                <p:cNvSpPr>
                  <a:spLocks noChangeArrowheads="1"/>
                </p:cNvSpPr>
                <p:nvPr/>
              </p:nvSpPr>
              <p:spPr bwMode="auto">
                <a:xfrm>
                  <a:off x="0" y="864"/>
                  <a:ext cx="1524" cy="499"/>
                </a:xfrm>
                <a:prstGeom prst="rect">
                  <a:avLst/>
                </a:prstGeom>
                <a:noFill/>
                <a:ln w="7">
                  <a:solidFill>
                    <a:srgbClr val="A0A0A0"/>
                  </a:solidFill>
                  <a:miter lim="800000"/>
                  <a:headEnd/>
                  <a:tailEnd/>
                </a:ln>
              </p:spPr>
              <p:txBody>
                <a:bodyPr/>
                <a:lstStyle/>
                <a:p>
                  <a:endParaRPr lang="pt-BR"/>
                </a:p>
              </p:txBody>
            </p:sp>
          </p:grpSp>
          <p:grpSp>
            <p:nvGrpSpPr>
              <p:cNvPr id="26638" name="Group 185"/>
              <p:cNvGrpSpPr>
                <a:grpSpLocks/>
              </p:cNvGrpSpPr>
              <p:nvPr/>
            </p:nvGrpSpPr>
            <p:grpSpPr bwMode="auto">
              <a:xfrm>
                <a:off x="1524" y="864"/>
                <a:ext cx="1352" cy="499"/>
                <a:chOff x="1524" y="864"/>
                <a:chExt cx="1352" cy="499"/>
              </a:xfrm>
            </p:grpSpPr>
            <p:sp>
              <p:nvSpPr>
                <p:cNvPr id="26681" name="Rectangle 159"/>
                <p:cNvSpPr>
                  <a:spLocks noChangeArrowheads="1"/>
                </p:cNvSpPr>
                <p:nvPr/>
              </p:nvSpPr>
              <p:spPr bwMode="auto">
                <a:xfrm>
                  <a:off x="1552" y="864"/>
                  <a:ext cx="1296" cy="499"/>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82" name="Rectangle 184"/>
                <p:cNvSpPr>
                  <a:spLocks noChangeArrowheads="1"/>
                </p:cNvSpPr>
                <p:nvPr/>
              </p:nvSpPr>
              <p:spPr bwMode="auto">
                <a:xfrm>
                  <a:off x="1524" y="864"/>
                  <a:ext cx="1352" cy="499"/>
                </a:xfrm>
                <a:prstGeom prst="rect">
                  <a:avLst/>
                </a:prstGeom>
                <a:noFill/>
                <a:ln w="7">
                  <a:solidFill>
                    <a:srgbClr val="A0A0A0"/>
                  </a:solidFill>
                  <a:miter lim="800000"/>
                  <a:headEnd/>
                  <a:tailEnd/>
                </a:ln>
              </p:spPr>
              <p:txBody>
                <a:bodyPr/>
                <a:lstStyle/>
                <a:p>
                  <a:endParaRPr lang="pt-BR"/>
                </a:p>
              </p:txBody>
            </p:sp>
          </p:grpSp>
          <p:grpSp>
            <p:nvGrpSpPr>
              <p:cNvPr id="26639" name="Group 187"/>
              <p:cNvGrpSpPr>
                <a:grpSpLocks/>
              </p:cNvGrpSpPr>
              <p:nvPr/>
            </p:nvGrpSpPr>
            <p:grpSpPr bwMode="auto">
              <a:xfrm>
                <a:off x="0" y="1363"/>
                <a:ext cx="1524" cy="365"/>
                <a:chOff x="0" y="1363"/>
                <a:chExt cx="1524" cy="365"/>
              </a:xfrm>
            </p:grpSpPr>
            <p:sp>
              <p:nvSpPr>
                <p:cNvPr id="26679" name="Rectangle 160"/>
                <p:cNvSpPr>
                  <a:spLocks noChangeArrowheads="1"/>
                </p:cNvSpPr>
                <p:nvPr/>
              </p:nvSpPr>
              <p:spPr bwMode="auto">
                <a:xfrm>
                  <a:off x="28" y="1363"/>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Exaustividad</a:t>
                  </a:r>
                  <a:endParaRPr lang="en-US" sz="1100">
                    <a:solidFill>
                      <a:srgbClr val="FF00FF"/>
                    </a:solidFill>
                    <a:latin typeface="Tahoma" pitchFamily="34" charset="0"/>
                    <a:cs typeface="Tahoma" pitchFamily="34" charset="0"/>
                  </a:endParaRPr>
                </a:p>
                <a:p>
                  <a:pPr eaLnBrk="0" hangingPunct="0"/>
                  <a:endParaRPr lang="en-US"/>
                </a:p>
              </p:txBody>
            </p:sp>
            <p:sp>
              <p:nvSpPr>
                <p:cNvPr id="26680" name="Rectangle 186"/>
                <p:cNvSpPr>
                  <a:spLocks noChangeArrowheads="1"/>
                </p:cNvSpPr>
                <p:nvPr/>
              </p:nvSpPr>
              <p:spPr bwMode="auto">
                <a:xfrm>
                  <a:off x="0" y="1363"/>
                  <a:ext cx="1524" cy="365"/>
                </a:xfrm>
                <a:prstGeom prst="rect">
                  <a:avLst/>
                </a:prstGeom>
                <a:noFill/>
                <a:ln w="7">
                  <a:solidFill>
                    <a:srgbClr val="A0A0A0"/>
                  </a:solidFill>
                  <a:miter lim="800000"/>
                  <a:headEnd/>
                  <a:tailEnd/>
                </a:ln>
              </p:spPr>
              <p:txBody>
                <a:bodyPr/>
                <a:lstStyle/>
                <a:p>
                  <a:endParaRPr lang="pt-BR"/>
                </a:p>
              </p:txBody>
            </p:sp>
          </p:grpSp>
          <p:grpSp>
            <p:nvGrpSpPr>
              <p:cNvPr id="26640" name="Group 189"/>
              <p:cNvGrpSpPr>
                <a:grpSpLocks/>
              </p:cNvGrpSpPr>
              <p:nvPr/>
            </p:nvGrpSpPr>
            <p:grpSpPr bwMode="auto">
              <a:xfrm>
                <a:off x="1524" y="1363"/>
                <a:ext cx="1352" cy="365"/>
                <a:chOff x="1524" y="1363"/>
                <a:chExt cx="1352" cy="365"/>
              </a:xfrm>
            </p:grpSpPr>
            <p:sp>
              <p:nvSpPr>
                <p:cNvPr id="26677" name="Rectangle 161"/>
                <p:cNvSpPr>
                  <a:spLocks noChangeArrowheads="1"/>
                </p:cNvSpPr>
                <p:nvPr/>
              </p:nvSpPr>
              <p:spPr bwMode="auto">
                <a:xfrm>
                  <a:off x="1552" y="1363"/>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78" name="Rectangle 188"/>
                <p:cNvSpPr>
                  <a:spLocks noChangeArrowheads="1"/>
                </p:cNvSpPr>
                <p:nvPr/>
              </p:nvSpPr>
              <p:spPr bwMode="auto">
                <a:xfrm>
                  <a:off x="1524" y="1363"/>
                  <a:ext cx="1352" cy="365"/>
                </a:xfrm>
                <a:prstGeom prst="rect">
                  <a:avLst/>
                </a:prstGeom>
                <a:noFill/>
                <a:ln w="7">
                  <a:solidFill>
                    <a:srgbClr val="A0A0A0"/>
                  </a:solidFill>
                  <a:miter lim="800000"/>
                  <a:headEnd/>
                  <a:tailEnd/>
                </a:ln>
              </p:spPr>
              <p:txBody>
                <a:bodyPr/>
                <a:lstStyle/>
                <a:p>
                  <a:endParaRPr lang="pt-BR"/>
                </a:p>
              </p:txBody>
            </p:sp>
          </p:grpSp>
          <p:grpSp>
            <p:nvGrpSpPr>
              <p:cNvPr id="26641" name="Group 191"/>
              <p:cNvGrpSpPr>
                <a:grpSpLocks/>
              </p:cNvGrpSpPr>
              <p:nvPr/>
            </p:nvGrpSpPr>
            <p:grpSpPr bwMode="auto">
              <a:xfrm>
                <a:off x="0" y="1728"/>
                <a:ext cx="1524" cy="365"/>
                <a:chOff x="0" y="1728"/>
                <a:chExt cx="1524" cy="365"/>
              </a:xfrm>
            </p:grpSpPr>
            <p:sp>
              <p:nvSpPr>
                <p:cNvPr id="26675" name="Rectangle 162"/>
                <p:cNvSpPr>
                  <a:spLocks noChangeArrowheads="1"/>
                </p:cNvSpPr>
                <p:nvPr/>
              </p:nvSpPr>
              <p:spPr bwMode="auto">
                <a:xfrm>
                  <a:off x="28" y="1728"/>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Balance</a:t>
                  </a:r>
                  <a:endParaRPr lang="en-US" sz="1100">
                    <a:solidFill>
                      <a:srgbClr val="FF00FF"/>
                    </a:solidFill>
                    <a:latin typeface="Tahoma" pitchFamily="34" charset="0"/>
                    <a:cs typeface="Tahoma" pitchFamily="34" charset="0"/>
                  </a:endParaRPr>
                </a:p>
                <a:p>
                  <a:pPr eaLnBrk="0" hangingPunct="0"/>
                  <a:endParaRPr lang="en-US"/>
                </a:p>
              </p:txBody>
            </p:sp>
            <p:sp>
              <p:nvSpPr>
                <p:cNvPr id="26676" name="Rectangle 190"/>
                <p:cNvSpPr>
                  <a:spLocks noChangeArrowheads="1"/>
                </p:cNvSpPr>
                <p:nvPr/>
              </p:nvSpPr>
              <p:spPr bwMode="auto">
                <a:xfrm>
                  <a:off x="0" y="1728"/>
                  <a:ext cx="1524" cy="365"/>
                </a:xfrm>
                <a:prstGeom prst="rect">
                  <a:avLst/>
                </a:prstGeom>
                <a:noFill/>
                <a:ln w="7">
                  <a:solidFill>
                    <a:srgbClr val="A0A0A0"/>
                  </a:solidFill>
                  <a:miter lim="800000"/>
                  <a:headEnd/>
                  <a:tailEnd/>
                </a:ln>
              </p:spPr>
              <p:txBody>
                <a:bodyPr/>
                <a:lstStyle/>
                <a:p>
                  <a:endParaRPr lang="pt-BR"/>
                </a:p>
              </p:txBody>
            </p:sp>
          </p:grpSp>
          <p:grpSp>
            <p:nvGrpSpPr>
              <p:cNvPr id="26642" name="Group 193"/>
              <p:cNvGrpSpPr>
                <a:grpSpLocks/>
              </p:cNvGrpSpPr>
              <p:nvPr/>
            </p:nvGrpSpPr>
            <p:grpSpPr bwMode="auto">
              <a:xfrm>
                <a:off x="1524" y="1728"/>
                <a:ext cx="1352" cy="365"/>
                <a:chOff x="1524" y="1728"/>
                <a:chExt cx="1352" cy="365"/>
              </a:xfrm>
            </p:grpSpPr>
            <p:sp>
              <p:nvSpPr>
                <p:cNvPr id="26673" name="Rectangle 163"/>
                <p:cNvSpPr>
                  <a:spLocks noChangeArrowheads="1"/>
                </p:cNvSpPr>
                <p:nvPr/>
              </p:nvSpPr>
              <p:spPr bwMode="auto">
                <a:xfrm>
                  <a:off x="1552" y="1728"/>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74" name="Rectangle 192"/>
                <p:cNvSpPr>
                  <a:spLocks noChangeArrowheads="1"/>
                </p:cNvSpPr>
                <p:nvPr/>
              </p:nvSpPr>
              <p:spPr bwMode="auto">
                <a:xfrm>
                  <a:off x="1524" y="1728"/>
                  <a:ext cx="1352" cy="365"/>
                </a:xfrm>
                <a:prstGeom prst="rect">
                  <a:avLst/>
                </a:prstGeom>
                <a:noFill/>
                <a:ln w="7">
                  <a:solidFill>
                    <a:srgbClr val="A0A0A0"/>
                  </a:solidFill>
                  <a:miter lim="800000"/>
                  <a:headEnd/>
                  <a:tailEnd/>
                </a:ln>
              </p:spPr>
              <p:txBody>
                <a:bodyPr/>
                <a:lstStyle/>
                <a:p>
                  <a:endParaRPr lang="pt-BR"/>
                </a:p>
              </p:txBody>
            </p:sp>
          </p:grpSp>
          <p:grpSp>
            <p:nvGrpSpPr>
              <p:cNvPr id="26643" name="Group 195"/>
              <p:cNvGrpSpPr>
                <a:grpSpLocks/>
              </p:cNvGrpSpPr>
              <p:nvPr/>
            </p:nvGrpSpPr>
            <p:grpSpPr bwMode="auto">
              <a:xfrm>
                <a:off x="0" y="2093"/>
                <a:ext cx="1524" cy="365"/>
                <a:chOff x="0" y="2093"/>
                <a:chExt cx="1524" cy="365"/>
              </a:xfrm>
            </p:grpSpPr>
            <p:sp>
              <p:nvSpPr>
                <p:cNvPr id="26671" name="Rectangle 164"/>
                <p:cNvSpPr>
                  <a:spLocks noChangeArrowheads="1"/>
                </p:cNvSpPr>
                <p:nvPr/>
              </p:nvSpPr>
              <p:spPr bwMode="auto">
                <a:xfrm>
                  <a:off x="28" y="2093"/>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Comparabilidad</a:t>
                  </a:r>
                  <a:endParaRPr lang="en-US" sz="1100">
                    <a:solidFill>
                      <a:srgbClr val="FF00FF"/>
                    </a:solidFill>
                    <a:latin typeface="Tahoma" pitchFamily="34" charset="0"/>
                    <a:cs typeface="Tahoma" pitchFamily="34" charset="0"/>
                  </a:endParaRPr>
                </a:p>
                <a:p>
                  <a:pPr eaLnBrk="0" hangingPunct="0"/>
                  <a:endParaRPr lang="en-US"/>
                </a:p>
              </p:txBody>
            </p:sp>
            <p:sp>
              <p:nvSpPr>
                <p:cNvPr id="26672" name="Rectangle 194"/>
                <p:cNvSpPr>
                  <a:spLocks noChangeArrowheads="1"/>
                </p:cNvSpPr>
                <p:nvPr/>
              </p:nvSpPr>
              <p:spPr bwMode="auto">
                <a:xfrm>
                  <a:off x="0" y="2093"/>
                  <a:ext cx="1524" cy="365"/>
                </a:xfrm>
                <a:prstGeom prst="rect">
                  <a:avLst/>
                </a:prstGeom>
                <a:noFill/>
                <a:ln w="7">
                  <a:solidFill>
                    <a:srgbClr val="A0A0A0"/>
                  </a:solidFill>
                  <a:miter lim="800000"/>
                  <a:headEnd/>
                  <a:tailEnd/>
                </a:ln>
              </p:spPr>
              <p:txBody>
                <a:bodyPr/>
                <a:lstStyle/>
                <a:p>
                  <a:endParaRPr lang="pt-BR"/>
                </a:p>
              </p:txBody>
            </p:sp>
          </p:grpSp>
          <p:grpSp>
            <p:nvGrpSpPr>
              <p:cNvPr id="26644" name="Group 197"/>
              <p:cNvGrpSpPr>
                <a:grpSpLocks/>
              </p:cNvGrpSpPr>
              <p:nvPr/>
            </p:nvGrpSpPr>
            <p:grpSpPr bwMode="auto">
              <a:xfrm>
                <a:off x="1524" y="2093"/>
                <a:ext cx="1352" cy="365"/>
                <a:chOff x="1524" y="2093"/>
                <a:chExt cx="1352" cy="365"/>
              </a:xfrm>
            </p:grpSpPr>
            <p:sp>
              <p:nvSpPr>
                <p:cNvPr id="26669" name="Rectangle 165"/>
                <p:cNvSpPr>
                  <a:spLocks noChangeArrowheads="1"/>
                </p:cNvSpPr>
                <p:nvPr/>
              </p:nvSpPr>
              <p:spPr bwMode="auto">
                <a:xfrm>
                  <a:off x="1552" y="2093"/>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70" name="Rectangle 196"/>
                <p:cNvSpPr>
                  <a:spLocks noChangeArrowheads="1"/>
                </p:cNvSpPr>
                <p:nvPr/>
              </p:nvSpPr>
              <p:spPr bwMode="auto">
                <a:xfrm>
                  <a:off x="1524" y="2093"/>
                  <a:ext cx="1352" cy="365"/>
                </a:xfrm>
                <a:prstGeom prst="rect">
                  <a:avLst/>
                </a:prstGeom>
                <a:noFill/>
                <a:ln w="7">
                  <a:solidFill>
                    <a:srgbClr val="A0A0A0"/>
                  </a:solidFill>
                  <a:miter lim="800000"/>
                  <a:headEnd/>
                  <a:tailEnd/>
                </a:ln>
              </p:spPr>
              <p:txBody>
                <a:bodyPr/>
                <a:lstStyle/>
                <a:p>
                  <a:endParaRPr lang="pt-BR"/>
                </a:p>
              </p:txBody>
            </p:sp>
          </p:grpSp>
          <p:grpSp>
            <p:nvGrpSpPr>
              <p:cNvPr id="26645" name="Group 199"/>
              <p:cNvGrpSpPr>
                <a:grpSpLocks/>
              </p:cNvGrpSpPr>
              <p:nvPr/>
            </p:nvGrpSpPr>
            <p:grpSpPr bwMode="auto">
              <a:xfrm>
                <a:off x="0" y="2458"/>
                <a:ext cx="1524" cy="365"/>
                <a:chOff x="0" y="2458"/>
                <a:chExt cx="1524" cy="365"/>
              </a:xfrm>
            </p:grpSpPr>
            <p:sp>
              <p:nvSpPr>
                <p:cNvPr id="26667" name="Rectangle 166"/>
                <p:cNvSpPr>
                  <a:spLocks noChangeArrowheads="1"/>
                </p:cNvSpPr>
                <p:nvPr/>
              </p:nvSpPr>
              <p:spPr bwMode="auto">
                <a:xfrm>
                  <a:off x="28" y="2458"/>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Exatitud</a:t>
                  </a:r>
                  <a:endParaRPr lang="en-US" sz="1100">
                    <a:solidFill>
                      <a:srgbClr val="FF00FF"/>
                    </a:solidFill>
                    <a:latin typeface="Tahoma" pitchFamily="34" charset="0"/>
                    <a:cs typeface="Tahoma" pitchFamily="34" charset="0"/>
                  </a:endParaRPr>
                </a:p>
                <a:p>
                  <a:pPr eaLnBrk="0" hangingPunct="0"/>
                  <a:endParaRPr lang="en-US"/>
                </a:p>
              </p:txBody>
            </p:sp>
            <p:sp>
              <p:nvSpPr>
                <p:cNvPr id="26668" name="Rectangle 198"/>
                <p:cNvSpPr>
                  <a:spLocks noChangeArrowheads="1"/>
                </p:cNvSpPr>
                <p:nvPr/>
              </p:nvSpPr>
              <p:spPr bwMode="auto">
                <a:xfrm>
                  <a:off x="0" y="2458"/>
                  <a:ext cx="1524" cy="365"/>
                </a:xfrm>
                <a:prstGeom prst="rect">
                  <a:avLst/>
                </a:prstGeom>
                <a:noFill/>
                <a:ln w="7">
                  <a:solidFill>
                    <a:srgbClr val="A0A0A0"/>
                  </a:solidFill>
                  <a:miter lim="800000"/>
                  <a:headEnd/>
                  <a:tailEnd/>
                </a:ln>
              </p:spPr>
              <p:txBody>
                <a:bodyPr/>
                <a:lstStyle/>
                <a:p>
                  <a:endParaRPr lang="pt-BR"/>
                </a:p>
              </p:txBody>
            </p:sp>
          </p:grpSp>
          <p:grpSp>
            <p:nvGrpSpPr>
              <p:cNvPr id="26646" name="Group 201"/>
              <p:cNvGrpSpPr>
                <a:grpSpLocks/>
              </p:cNvGrpSpPr>
              <p:nvPr/>
            </p:nvGrpSpPr>
            <p:grpSpPr bwMode="auto">
              <a:xfrm>
                <a:off x="1524" y="2458"/>
                <a:ext cx="1352" cy="365"/>
                <a:chOff x="1524" y="2458"/>
                <a:chExt cx="1352" cy="365"/>
              </a:xfrm>
            </p:grpSpPr>
            <p:sp>
              <p:nvSpPr>
                <p:cNvPr id="26665" name="Rectangle 167"/>
                <p:cNvSpPr>
                  <a:spLocks noChangeArrowheads="1"/>
                </p:cNvSpPr>
                <p:nvPr/>
              </p:nvSpPr>
              <p:spPr bwMode="auto">
                <a:xfrm>
                  <a:off x="1552" y="2458"/>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66" name="Rectangle 200"/>
                <p:cNvSpPr>
                  <a:spLocks noChangeArrowheads="1"/>
                </p:cNvSpPr>
                <p:nvPr/>
              </p:nvSpPr>
              <p:spPr bwMode="auto">
                <a:xfrm>
                  <a:off x="1524" y="2458"/>
                  <a:ext cx="1352" cy="365"/>
                </a:xfrm>
                <a:prstGeom prst="rect">
                  <a:avLst/>
                </a:prstGeom>
                <a:noFill/>
                <a:ln w="7">
                  <a:solidFill>
                    <a:srgbClr val="A0A0A0"/>
                  </a:solidFill>
                  <a:miter lim="800000"/>
                  <a:headEnd/>
                  <a:tailEnd/>
                </a:ln>
              </p:spPr>
              <p:txBody>
                <a:bodyPr/>
                <a:lstStyle/>
                <a:p>
                  <a:endParaRPr lang="pt-BR"/>
                </a:p>
              </p:txBody>
            </p:sp>
          </p:grpSp>
          <p:grpSp>
            <p:nvGrpSpPr>
              <p:cNvPr id="26647" name="Group 203"/>
              <p:cNvGrpSpPr>
                <a:grpSpLocks/>
              </p:cNvGrpSpPr>
              <p:nvPr/>
            </p:nvGrpSpPr>
            <p:grpSpPr bwMode="auto">
              <a:xfrm>
                <a:off x="0" y="2823"/>
                <a:ext cx="1524" cy="365"/>
                <a:chOff x="0" y="2823"/>
                <a:chExt cx="1524" cy="365"/>
              </a:xfrm>
            </p:grpSpPr>
            <p:sp>
              <p:nvSpPr>
                <p:cNvPr id="26663" name="Rectangle 168"/>
                <p:cNvSpPr>
                  <a:spLocks noChangeArrowheads="1"/>
                </p:cNvSpPr>
                <p:nvPr/>
              </p:nvSpPr>
              <p:spPr bwMode="auto">
                <a:xfrm>
                  <a:off x="28" y="2823"/>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Periodicidade</a:t>
                  </a:r>
                  <a:endParaRPr lang="en-US" sz="1100">
                    <a:solidFill>
                      <a:srgbClr val="FF00FF"/>
                    </a:solidFill>
                    <a:latin typeface="Tahoma" pitchFamily="34" charset="0"/>
                    <a:cs typeface="Tahoma" pitchFamily="34" charset="0"/>
                  </a:endParaRPr>
                </a:p>
                <a:p>
                  <a:pPr eaLnBrk="0" hangingPunct="0"/>
                  <a:endParaRPr lang="en-US"/>
                </a:p>
              </p:txBody>
            </p:sp>
            <p:sp>
              <p:nvSpPr>
                <p:cNvPr id="26664" name="Rectangle 202"/>
                <p:cNvSpPr>
                  <a:spLocks noChangeArrowheads="1"/>
                </p:cNvSpPr>
                <p:nvPr/>
              </p:nvSpPr>
              <p:spPr bwMode="auto">
                <a:xfrm>
                  <a:off x="0" y="2823"/>
                  <a:ext cx="1524" cy="365"/>
                </a:xfrm>
                <a:prstGeom prst="rect">
                  <a:avLst/>
                </a:prstGeom>
                <a:noFill/>
                <a:ln w="7">
                  <a:solidFill>
                    <a:srgbClr val="A0A0A0"/>
                  </a:solidFill>
                  <a:miter lim="800000"/>
                  <a:headEnd/>
                  <a:tailEnd/>
                </a:ln>
              </p:spPr>
              <p:txBody>
                <a:bodyPr/>
                <a:lstStyle/>
                <a:p>
                  <a:endParaRPr lang="pt-BR"/>
                </a:p>
              </p:txBody>
            </p:sp>
          </p:grpSp>
          <p:grpSp>
            <p:nvGrpSpPr>
              <p:cNvPr id="26648" name="Group 205"/>
              <p:cNvGrpSpPr>
                <a:grpSpLocks/>
              </p:cNvGrpSpPr>
              <p:nvPr/>
            </p:nvGrpSpPr>
            <p:grpSpPr bwMode="auto">
              <a:xfrm>
                <a:off x="1524" y="2823"/>
                <a:ext cx="1352" cy="365"/>
                <a:chOff x="1524" y="2823"/>
                <a:chExt cx="1352" cy="365"/>
              </a:xfrm>
            </p:grpSpPr>
            <p:sp>
              <p:nvSpPr>
                <p:cNvPr id="26661" name="Rectangle 169"/>
                <p:cNvSpPr>
                  <a:spLocks noChangeArrowheads="1"/>
                </p:cNvSpPr>
                <p:nvPr/>
              </p:nvSpPr>
              <p:spPr bwMode="auto">
                <a:xfrm>
                  <a:off x="1552" y="2823"/>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62" name="Rectangle 204"/>
                <p:cNvSpPr>
                  <a:spLocks noChangeArrowheads="1"/>
                </p:cNvSpPr>
                <p:nvPr/>
              </p:nvSpPr>
              <p:spPr bwMode="auto">
                <a:xfrm>
                  <a:off x="1524" y="2823"/>
                  <a:ext cx="1352" cy="365"/>
                </a:xfrm>
                <a:prstGeom prst="rect">
                  <a:avLst/>
                </a:prstGeom>
                <a:noFill/>
                <a:ln w="7">
                  <a:solidFill>
                    <a:srgbClr val="A0A0A0"/>
                  </a:solidFill>
                  <a:miter lim="800000"/>
                  <a:headEnd/>
                  <a:tailEnd/>
                </a:ln>
              </p:spPr>
              <p:txBody>
                <a:bodyPr/>
                <a:lstStyle/>
                <a:p>
                  <a:endParaRPr lang="pt-BR"/>
                </a:p>
              </p:txBody>
            </p:sp>
          </p:grpSp>
          <p:grpSp>
            <p:nvGrpSpPr>
              <p:cNvPr id="26649" name="Group 207"/>
              <p:cNvGrpSpPr>
                <a:grpSpLocks/>
              </p:cNvGrpSpPr>
              <p:nvPr/>
            </p:nvGrpSpPr>
            <p:grpSpPr bwMode="auto">
              <a:xfrm>
                <a:off x="0" y="3188"/>
                <a:ext cx="1524" cy="365"/>
                <a:chOff x="0" y="3188"/>
                <a:chExt cx="1524" cy="365"/>
              </a:xfrm>
            </p:grpSpPr>
            <p:sp>
              <p:nvSpPr>
                <p:cNvPr id="26659" name="Rectangle 170"/>
                <p:cNvSpPr>
                  <a:spLocks noChangeArrowheads="1"/>
                </p:cNvSpPr>
                <p:nvPr/>
              </p:nvSpPr>
              <p:spPr bwMode="auto">
                <a:xfrm>
                  <a:off x="28" y="3188"/>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Clareza</a:t>
                  </a:r>
                  <a:endParaRPr lang="en-US" sz="1100">
                    <a:solidFill>
                      <a:srgbClr val="FF00FF"/>
                    </a:solidFill>
                    <a:latin typeface="Tahoma" pitchFamily="34" charset="0"/>
                    <a:cs typeface="Tahoma" pitchFamily="34" charset="0"/>
                  </a:endParaRPr>
                </a:p>
                <a:p>
                  <a:pPr eaLnBrk="0" hangingPunct="0"/>
                  <a:endParaRPr lang="en-US"/>
                </a:p>
              </p:txBody>
            </p:sp>
            <p:sp>
              <p:nvSpPr>
                <p:cNvPr id="26660" name="Rectangle 206"/>
                <p:cNvSpPr>
                  <a:spLocks noChangeArrowheads="1"/>
                </p:cNvSpPr>
                <p:nvPr/>
              </p:nvSpPr>
              <p:spPr bwMode="auto">
                <a:xfrm>
                  <a:off x="0" y="3188"/>
                  <a:ext cx="1524" cy="365"/>
                </a:xfrm>
                <a:prstGeom prst="rect">
                  <a:avLst/>
                </a:prstGeom>
                <a:noFill/>
                <a:ln w="7">
                  <a:solidFill>
                    <a:srgbClr val="A0A0A0"/>
                  </a:solidFill>
                  <a:miter lim="800000"/>
                  <a:headEnd/>
                  <a:tailEnd/>
                </a:ln>
              </p:spPr>
              <p:txBody>
                <a:bodyPr/>
                <a:lstStyle/>
                <a:p>
                  <a:endParaRPr lang="pt-BR"/>
                </a:p>
              </p:txBody>
            </p:sp>
          </p:grpSp>
          <p:grpSp>
            <p:nvGrpSpPr>
              <p:cNvPr id="26650" name="Group 209"/>
              <p:cNvGrpSpPr>
                <a:grpSpLocks/>
              </p:cNvGrpSpPr>
              <p:nvPr/>
            </p:nvGrpSpPr>
            <p:grpSpPr bwMode="auto">
              <a:xfrm>
                <a:off x="1524" y="3188"/>
                <a:ext cx="1352" cy="365"/>
                <a:chOff x="1524" y="3188"/>
                <a:chExt cx="1352" cy="365"/>
              </a:xfrm>
            </p:grpSpPr>
            <p:sp>
              <p:nvSpPr>
                <p:cNvPr id="26657" name="Rectangle 171"/>
                <p:cNvSpPr>
                  <a:spLocks noChangeArrowheads="1"/>
                </p:cNvSpPr>
                <p:nvPr/>
              </p:nvSpPr>
              <p:spPr bwMode="auto">
                <a:xfrm>
                  <a:off x="1552" y="3188"/>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58" name="Rectangle 208"/>
                <p:cNvSpPr>
                  <a:spLocks noChangeArrowheads="1"/>
                </p:cNvSpPr>
                <p:nvPr/>
              </p:nvSpPr>
              <p:spPr bwMode="auto">
                <a:xfrm>
                  <a:off x="1524" y="3188"/>
                  <a:ext cx="1352" cy="365"/>
                </a:xfrm>
                <a:prstGeom prst="rect">
                  <a:avLst/>
                </a:prstGeom>
                <a:noFill/>
                <a:ln w="7">
                  <a:solidFill>
                    <a:srgbClr val="A0A0A0"/>
                  </a:solidFill>
                  <a:miter lim="800000"/>
                  <a:headEnd/>
                  <a:tailEnd/>
                </a:ln>
              </p:spPr>
              <p:txBody>
                <a:bodyPr/>
                <a:lstStyle/>
                <a:p>
                  <a:endParaRPr lang="pt-BR"/>
                </a:p>
              </p:txBody>
            </p:sp>
          </p:grpSp>
          <p:grpSp>
            <p:nvGrpSpPr>
              <p:cNvPr id="26651" name="Group 211"/>
              <p:cNvGrpSpPr>
                <a:grpSpLocks/>
              </p:cNvGrpSpPr>
              <p:nvPr/>
            </p:nvGrpSpPr>
            <p:grpSpPr bwMode="auto">
              <a:xfrm>
                <a:off x="0" y="3553"/>
                <a:ext cx="1524" cy="365"/>
                <a:chOff x="0" y="3553"/>
                <a:chExt cx="1524" cy="365"/>
              </a:xfrm>
            </p:grpSpPr>
            <p:sp>
              <p:nvSpPr>
                <p:cNvPr id="26655" name="Rectangle 172"/>
                <p:cNvSpPr>
                  <a:spLocks noChangeArrowheads="1"/>
                </p:cNvSpPr>
                <p:nvPr/>
              </p:nvSpPr>
              <p:spPr bwMode="auto">
                <a:xfrm>
                  <a:off x="28" y="3553"/>
                  <a:ext cx="1468" cy="365"/>
                </a:xfrm>
                <a:prstGeom prst="rect">
                  <a:avLst/>
                </a:prstGeom>
                <a:noFill/>
                <a:ln w="9525">
                  <a:noFill/>
                  <a:miter lim="800000"/>
                  <a:headEnd/>
                  <a:tailEnd/>
                </a:ln>
              </p:spPr>
              <p:txBody>
                <a:bodyPr/>
                <a:lstStyle/>
                <a:p>
                  <a:r>
                    <a:rPr lang="en-US" sz="1400" b="1">
                      <a:solidFill>
                        <a:srgbClr val="000000"/>
                      </a:solidFill>
                      <a:latin typeface="Tahoma" pitchFamily="34" charset="0"/>
                      <a:cs typeface="Tahoma" pitchFamily="34" charset="0"/>
                    </a:rPr>
                    <a:t>Confiabilidad</a:t>
                  </a:r>
                  <a:endParaRPr lang="en-US" sz="1100">
                    <a:solidFill>
                      <a:srgbClr val="FF00FF"/>
                    </a:solidFill>
                    <a:latin typeface="Tahoma" pitchFamily="34" charset="0"/>
                    <a:cs typeface="Tahoma" pitchFamily="34" charset="0"/>
                  </a:endParaRPr>
                </a:p>
                <a:p>
                  <a:pPr eaLnBrk="0" hangingPunct="0"/>
                  <a:endParaRPr lang="en-US"/>
                </a:p>
              </p:txBody>
            </p:sp>
            <p:sp>
              <p:nvSpPr>
                <p:cNvPr id="26656" name="Rectangle 210"/>
                <p:cNvSpPr>
                  <a:spLocks noChangeArrowheads="1"/>
                </p:cNvSpPr>
                <p:nvPr/>
              </p:nvSpPr>
              <p:spPr bwMode="auto">
                <a:xfrm>
                  <a:off x="0" y="3553"/>
                  <a:ext cx="1524" cy="365"/>
                </a:xfrm>
                <a:prstGeom prst="rect">
                  <a:avLst/>
                </a:prstGeom>
                <a:noFill/>
                <a:ln w="7">
                  <a:solidFill>
                    <a:srgbClr val="A0A0A0"/>
                  </a:solidFill>
                  <a:miter lim="800000"/>
                  <a:headEnd/>
                  <a:tailEnd/>
                </a:ln>
              </p:spPr>
              <p:txBody>
                <a:bodyPr/>
                <a:lstStyle/>
                <a:p>
                  <a:endParaRPr lang="pt-BR"/>
                </a:p>
              </p:txBody>
            </p:sp>
          </p:grpSp>
          <p:grpSp>
            <p:nvGrpSpPr>
              <p:cNvPr id="26652" name="Group 213"/>
              <p:cNvGrpSpPr>
                <a:grpSpLocks/>
              </p:cNvGrpSpPr>
              <p:nvPr/>
            </p:nvGrpSpPr>
            <p:grpSpPr bwMode="auto">
              <a:xfrm>
                <a:off x="1524" y="3553"/>
                <a:ext cx="1352" cy="365"/>
                <a:chOff x="1524" y="3553"/>
                <a:chExt cx="1352" cy="365"/>
              </a:xfrm>
            </p:grpSpPr>
            <p:sp>
              <p:nvSpPr>
                <p:cNvPr id="26653" name="Rectangle 173"/>
                <p:cNvSpPr>
                  <a:spLocks noChangeArrowheads="1"/>
                </p:cNvSpPr>
                <p:nvPr/>
              </p:nvSpPr>
              <p:spPr bwMode="auto">
                <a:xfrm>
                  <a:off x="1552" y="3553"/>
                  <a:ext cx="1296" cy="365"/>
                </a:xfrm>
                <a:prstGeom prst="rect">
                  <a:avLst/>
                </a:prstGeom>
                <a:noFill/>
                <a:ln w="9525">
                  <a:noFill/>
                  <a:miter lim="800000"/>
                  <a:headEnd/>
                  <a:tailEnd/>
                </a:ln>
              </p:spPr>
              <p:txBody>
                <a:bodyPr/>
                <a:lstStyle/>
                <a:p>
                  <a:r>
                    <a:rPr lang="en-US" sz="1100">
                      <a:solidFill>
                        <a:srgbClr val="FF00FF"/>
                      </a:solidFill>
                      <a:latin typeface="Tahoma" pitchFamily="34" charset="0"/>
                      <a:cs typeface="Tahoma" pitchFamily="34" charset="0"/>
                    </a:rPr>
                    <a:t> </a:t>
                  </a:r>
                </a:p>
                <a:p>
                  <a:pPr eaLnBrk="0" hangingPunct="0"/>
                  <a:endParaRPr lang="en-US"/>
                </a:p>
              </p:txBody>
            </p:sp>
            <p:sp>
              <p:nvSpPr>
                <p:cNvPr id="26654" name="Rectangle 212"/>
                <p:cNvSpPr>
                  <a:spLocks noChangeArrowheads="1"/>
                </p:cNvSpPr>
                <p:nvPr/>
              </p:nvSpPr>
              <p:spPr bwMode="auto">
                <a:xfrm>
                  <a:off x="1524" y="3553"/>
                  <a:ext cx="1352" cy="365"/>
                </a:xfrm>
                <a:prstGeom prst="rect">
                  <a:avLst/>
                </a:prstGeom>
                <a:noFill/>
                <a:ln w="7">
                  <a:solidFill>
                    <a:srgbClr val="A0A0A0"/>
                  </a:solidFill>
                  <a:miter lim="800000"/>
                  <a:headEnd/>
                  <a:tailEnd/>
                </a:ln>
              </p:spPr>
              <p:txBody>
                <a:bodyPr/>
                <a:lstStyle/>
                <a:p>
                  <a:endParaRPr lang="pt-BR"/>
                </a:p>
              </p:txBody>
            </p:sp>
          </p:grpSp>
        </p:grpSp>
        <p:sp>
          <p:nvSpPr>
            <p:cNvPr id="26632" name="Rectangle 215"/>
            <p:cNvSpPr>
              <a:spLocks noChangeArrowheads="1"/>
            </p:cNvSpPr>
            <p:nvPr/>
          </p:nvSpPr>
          <p:spPr bwMode="auto">
            <a:xfrm>
              <a:off x="-3" y="-3"/>
              <a:ext cx="2882" cy="3924"/>
            </a:xfrm>
            <a:prstGeom prst="rect">
              <a:avLst/>
            </a:prstGeom>
            <a:noFill/>
            <a:ln w="11112">
              <a:solidFill>
                <a:srgbClr val="A0A0A0"/>
              </a:solidFill>
              <a:miter lim="800000"/>
              <a:headEnd/>
              <a:tailEnd/>
            </a:ln>
          </p:spPr>
          <p:txBody>
            <a:bodyPr/>
            <a:lstStyle/>
            <a:p>
              <a:endParaRPr lang="pt-B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a:blip r:embed="rId3" cstate="print"/>
          <a:srcRect/>
          <a:stretch>
            <a:fillRect/>
          </a:stretch>
        </p:blipFill>
        <p:spPr bwMode="auto">
          <a:xfrm>
            <a:off x="539750" y="1341438"/>
            <a:ext cx="2644775" cy="3556000"/>
          </a:xfrm>
          <a:prstGeom prst="rect">
            <a:avLst/>
          </a:prstGeom>
          <a:noFill/>
          <a:ln w="9525">
            <a:noFill/>
            <a:miter lim="800000"/>
            <a:headEnd/>
            <a:tailEnd/>
          </a:ln>
        </p:spPr>
      </p:pic>
      <p:sp>
        <p:nvSpPr>
          <p:cNvPr id="27651" name="Rectangle 2"/>
          <p:cNvSpPr>
            <a:spLocks noChangeArrowheads="1"/>
          </p:cNvSpPr>
          <p:nvPr/>
        </p:nvSpPr>
        <p:spPr bwMode="auto">
          <a:xfrm>
            <a:off x="3635375" y="2492375"/>
            <a:ext cx="5257800" cy="1368425"/>
          </a:xfrm>
          <a:prstGeom prst="rect">
            <a:avLst/>
          </a:prstGeom>
          <a:noFill/>
          <a:ln w="9525">
            <a:noFill/>
            <a:miter lim="800000"/>
            <a:headEnd/>
            <a:tailEnd/>
          </a:ln>
        </p:spPr>
        <p:txBody>
          <a:bodyPr anchor="ctr"/>
          <a:lstStyle/>
          <a:p>
            <a:pPr algn="ctr"/>
            <a:r>
              <a:rPr lang="en-US" sz="2800">
                <a:latin typeface="Arial Black" pitchFamily="34" charset="0"/>
              </a:rPr>
              <a:t>Proceso de elaboración de la memoria: Retos de cada etapa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15"/>
          <p:cNvGrpSpPr>
            <a:grpSpLocks/>
          </p:cNvGrpSpPr>
          <p:nvPr/>
        </p:nvGrpSpPr>
        <p:grpSpPr bwMode="auto">
          <a:xfrm>
            <a:off x="3635375" y="2852738"/>
            <a:ext cx="1944688" cy="839787"/>
            <a:chOff x="567" y="2432"/>
            <a:chExt cx="952" cy="453"/>
          </a:xfrm>
        </p:grpSpPr>
        <p:sp>
          <p:nvSpPr>
            <p:cNvPr id="28693" name="AutoShape 16"/>
            <p:cNvSpPr>
              <a:spLocks noChangeArrowheads="1"/>
            </p:cNvSpPr>
            <p:nvPr/>
          </p:nvSpPr>
          <p:spPr bwMode="auto">
            <a:xfrm>
              <a:off x="567" y="2432"/>
              <a:ext cx="952" cy="453"/>
            </a:xfrm>
            <a:prstGeom prst="rightArrowCallout">
              <a:avLst>
                <a:gd name="adj1" fmla="val 24944"/>
                <a:gd name="adj2" fmla="val 26602"/>
                <a:gd name="adj3" fmla="val 40095"/>
                <a:gd name="adj4" fmla="val 72773"/>
              </a:avLst>
            </a:prstGeom>
            <a:solidFill>
              <a:srgbClr val="F2C21E"/>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8694" name="Text Box 17"/>
            <p:cNvSpPr txBox="1">
              <a:spLocks noChangeArrowheads="1"/>
            </p:cNvSpPr>
            <p:nvPr/>
          </p:nvSpPr>
          <p:spPr bwMode="auto">
            <a:xfrm>
              <a:off x="703" y="2568"/>
              <a:ext cx="454" cy="115"/>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Definición</a:t>
              </a:r>
            </a:p>
          </p:txBody>
        </p:sp>
      </p:grpSp>
      <p:grpSp>
        <p:nvGrpSpPr>
          <p:cNvPr id="28675" name="Group 18"/>
          <p:cNvGrpSpPr>
            <a:grpSpLocks/>
          </p:cNvGrpSpPr>
          <p:nvPr/>
        </p:nvGrpSpPr>
        <p:grpSpPr bwMode="auto">
          <a:xfrm>
            <a:off x="5580063" y="2852738"/>
            <a:ext cx="2017712" cy="792162"/>
            <a:chOff x="2064" y="1706"/>
            <a:chExt cx="952" cy="453"/>
          </a:xfrm>
        </p:grpSpPr>
        <p:sp>
          <p:nvSpPr>
            <p:cNvPr id="28691" name="AutoShape 19"/>
            <p:cNvSpPr>
              <a:spLocks noChangeArrowheads="1"/>
            </p:cNvSpPr>
            <p:nvPr/>
          </p:nvSpPr>
          <p:spPr bwMode="auto">
            <a:xfrm>
              <a:off x="2064" y="1706"/>
              <a:ext cx="952" cy="453"/>
            </a:xfrm>
            <a:prstGeom prst="rightArrowCallout">
              <a:avLst>
                <a:gd name="adj1" fmla="val 24944"/>
                <a:gd name="adj2" fmla="val 26602"/>
                <a:gd name="adj3" fmla="val 40095"/>
                <a:gd name="adj4" fmla="val 72773"/>
              </a:avLst>
            </a:prstGeom>
            <a:solidFill>
              <a:srgbClr val="F35A21"/>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8692" name="Text Box 20"/>
            <p:cNvSpPr txBox="1">
              <a:spLocks noChangeArrowheads="1"/>
            </p:cNvSpPr>
            <p:nvPr/>
          </p:nvSpPr>
          <p:spPr bwMode="auto">
            <a:xfrm>
              <a:off x="2200" y="1842"/>
              <a:ext cx="499" cy="122"/>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Supervisión</a:t>
              </a:r>
            </a:p>
          </p:txBody>
        </p:sp>
      </p:grpSp>
      <p:grpSp>
        <p:nvGrpSpPr>
          <p:cNvPr id="28676" name="Group 21"/>
          <p:cNvGrpSpPr>
            <a:grpSpLocks/>
          </p:cNvGrpSpPr>
          <p:nvPr/>
        </p:nvGrpSpPr>
        <p:grpSpPr bwMode="auto">
          <a:xfrm>
            <a:off x="2051050" y="2781300"/>
            <a:ext cx="1584325" cy="839788"/>
            <a:chOff x="476" y="2341"/>
            <a:chExt cx="952" cy="453"/>
          </a:xfrm>
        </p:grpSpPr>
        <p:sp>
          <p:nvSpPr>
            <p:cNvPr id="28689" name="AutoShape 22"/>
            <p:cNvSpPr>
              <a:spLocks noChangeArrowheads="1"/>
            </p:cNvSpPr>
            <p:nvPr/>
          </p:nvSpPr>
          <p:spPr bwMode="auto">
            <a:xfrm>
              <a:off x="476" y="2341"/>
              <a:ext cx="952" cy="453"/>
            </a:xfrm>
            <a:prstGeom prst="rightArrowCallout">
              <a:avLst>
                <a:gd name="adj1" fmla="val 24944"/>
                <a:gd name="adj2" fmla="val 26602"/>
                <a:gd name="adj3" fmla="val 40095"/>
                <a:gd name="adj4" fmla="val 72773"/>
              </a:avLst>
            </a:prstGeom>
            <a:solidFill>
              <a:srgbClr val="008000"/>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8690" name="Text Box 23"/>
            <p:cNvSpPr txBox="1">
              <a:spLocks noChangeArrowheads="1"/>
            </p:cNvSpPr>
            <p:nvPr/>
          </p:nvSpPr>
          <p:spPr bwMode="auto">
            <a:xfrm>
              <a:off x="567" y="2478"/>
              <a:ext cx="590" cy="115"/>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Contactos</a:t>
              </a:r>
            </a:p>
          </p:txBody>
        </p:sp>
      </p:grpSp>
      <p:grpSp>
        <p:nvGrpSpPr>
          <p:cNvPr id="28677" name="Group 24"/>
          <p:cNvGrpSpPr>
            <a:grpSpLocks/>
          </p:cNvGrpSpPr>
          <p:nvPr/>
        </p:nvGrpSpPr>
        <p:grpSpPr bwMode="auto">
          <a:xfrm>
            <a:off x="7561263" y="2852738"/>
            <a:ext cx="1582737" cy="719137"/>
            <a:chOff x="1338" y="1389"/>
            <a:chExt cx="997" cy="453"/>
          </a:xfrm>
        </p:grpSpPr>
        <p:sp>
          <p:nvSpPr>
            <p:cNvPr id="28687" name="Rectangle 25"/>
            <p:cNvSpPr>
              <a:spLocks noChangeArrowheads="1"/>
            </p:cNvSpPr>
            <p:nvPr/>
          </p:nvSpPr>
          <p:spPr bwMode="auto">
            <a:xfrm>
              <a:off x="1338" y="1389"/>
              <a:ext cx="952" cy="453"/>
            </a:xfrm>
            <a:prstGeom prst="rect">
              <a:avLst/>
            </a:prstGeom>
            <a:solidFill>
              <a:srgbClr val="CD3818"/>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8688" name="Text Box 26"/>
            <p:cNvSpPr txBox="1">
              <a:spLocks noChangeArrowheads="1"/>
            </p:cNvSpPr>
            <p:nvPr/>
          </p:nvSpPr>
          <p:spPr bwMode="auto">
            <a:xfrm>
              <a:off x="1383" y="1525"/>
              <a:ext cx="952" cy="134"/>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Comunicación</a:t>
              </a:r>
            </a:p>
          </p:txBody>
        </p:sp>
      </p:grpSp>
      <p:grpSp>
        <p:nvGrpSpPr>
          <p:cNvPr id="28678" name="Group 27"/>
          <p:cNvGrpSpPr>
            <a:grpSpLocks/>
          </p:cNvGrpSpPr>
          <p:nvPr/>
        </p:nvGrpSpPr>
        <p:grpSpPr bwMode="auto">
          <a:xfrm>
            <a:off x="179388" y="2781300"/>
            <a:ext cx="1866900" cy="863600"/>
            <a:chOff x="340" y="1706"/>
            <a:chExt cx="952" cy="453"/>
          </a:xfrm>
        </p:grpSpPr>
        <p:sp>
          <p:nvSpPr>
            <p:cNvPr id="28685" name="AutoShape 28"/>
            <p:cNvSpPr>
              <a:spLocks noChangeArrowheads="1"/>
            </p:cNvSpPr>
            <p:nvPr/>
          </p:nvSpPr>
          <p:spPr bwMode="auto">
            <a:xfrm>
              <a:off x="340" y="1706"/>
              <a:ext cx="952" cy="453"/>
            </a:xfrm>
            <a:prstGeom prst="rightArrowCallout">
              <a:avLst>
                <a:gd name="adj1" fmla="val 24944"/>
                <a:gd name="adj2" fmla="val 26602"/>
                <a:gd name="adj3" fmla="val 40095"/>
                <a:gd name="adj4" fmla="val 72773"/>
              </a:avLst>
            </a:prstGeom>
            <a:solidFill>
              <a:srgbClr val="4677C7"/>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8686" name="Text Box 29"/>
            <p:cNvSpPr txBox="1">
              <a:spLocks noChangeArrowheads="1"/>
            </p:cNvSpPr>
            <p:nvPr/>
          </p:nvSpPr>
          <p:spPr bwMode="auto">
            <a:xfrm>
              <a:off x="431" y="1841"/>
              <a:ext cx="561" cy="111"/>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Preparación</a:t>
              </a:r>
            </a:p>
          </p:txBody>
        </p:sp>
      </p:grpSp>
      <p:sp>
        <p:nvSpPr>
          <p:cNvPr id="28679" name="Line 33"/>
          <p:cNvSpPr>
            <a:spLocks noChangeShapeType="1"/>
          </p:cNvSpPr>
          <p:nvPr/>
        </p:nvSpPr>
        <p:spPr bwMode="auto">
          <a:xfrm flipH="1">
            <a:off x="755650" y="4149725"/>
            <a:ext cx="7561263" cy="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
        <p:nvSpPr>
          <p:cNvPr id="28680" name="Line 34"/>
          <p:cNvSpPr>
            <a:spLocks noChangeShapeType="1"/>
          </p:cNvSpPr>
          <p:nvPr/>
        </p:nvSpPr>
        <p:spPr bwMode="auto">
          <a:xfrm>
            <a:off x="8316913" y="3644900"/>
            <a:ext cx="0" cy="457200"/>
          </a:xfrm>
          <a:prstGeom prst="line">
            <a:avLst/>
          </a:prstGeom>
          <a:noFill/>
          <a:ln w="28575">
            <a:solidFill>
              <a:schemeClr val="tx1"/>
            </a:solidFill>
            <a:prstDash val="lgDash"/>
            <a:round/>
            <a:headEnd/>
            <a:tailEnd/>
          </a:ln>
        </p:spPr>
        <p:txBody>
          <a:bodyPr anchor="ctr">
            <a:spAutoFit/>
          </a:bodyPr>
          <a:lstStyle/>
          <a:p>
            <a:endParaRPr lang="es-ES"/>
          </a:p>
        </p:txBody>
      </p:sp>
      <p:sp>
        <p:nvSpPr>
          <p:cNvPr id="28681" name="Text Box 30"/>
          <p:cNvSpPr txBox="1">
            <a:spLocks noChangeArrowheads="1"/>
          </p:cNvSpPr>
          <p:nvPr/>
        </p:nvSpPr>
        <p:spPr bwMode="auto">
          <a:xfrm>
            <a:off x="395288" y="1484313"/>
            <a:ext cx="8347075" cy="701675"/>
          </a:xfrm>
          <a:prstGeom prst="rect">
            <a:avLst/>
          </a:prstGeom>
          <a:noFill/>
          <a:ln w="9525" algn="ctr">
            <a:noFill/>
            <a:miter lim="800000"/>
            <a:headEnd/>
            <a:tailEnd/>
          </a:ln>
        </p:spPr>
        <p:txBody>
          <a:bodyPr>
            <a:spAutoFit/>
          </a:bodyPr>
          <a:lstStyle/>
          <a:p>
            <a:pPr marL="342900" indent="-342900" algn="ctr"/>
            <a:r>
              <a:rPr lang="en-US" b="1"/>
              <a:t>El proceso (GRI)</a:t>
            </a:r>
            <a:r>
              <a:rPr lang="en-US"/>
              <a:t> </a:t>
            </a:r>
            <a:r>
              <a:rPr lang="en-US" b="1"/>
              <a:t>de elaboración de la memoria puede describirse en CINCO pasos</a:t>
            </a:r>
            <a:r>
              <a:rPr lang="en-US"/>
              <a:t>.</a:t>
            </a:r>
          </a:p>
        </p:txBody>
      </p:sp>
      <p:sp>
        <p:nvSpPr>
          <p:cNvPr id="28682" name="Text Box 31"/>
          <p:cNvSpPr txBox="1">
            <a:spLocks noChangeArrowheads="1"/>
          </p:cNvSpPr>
          <p:nvPr/>
        </p:nvSpPr>
        <p:spPr bwMode="auto">
          <a:xfrm>
            <a:off x="0" y="4652963"/>
            <a:ext cx="8964613" cy="701675"/>
          </a:xfrm>
          <a:prstGeom prst="rect">
            <a:avLst/>
          </a:prstGeom>
          <a:noFill/>
          <a:ln w="9525" algn="ctr">
            <a:noFill/>
            <a:miter lim="800000"/>
            <a:headEnd/>
            <a:tailEnd/>
          </a:ln>
        </p:spPr>
        <p:txBody>
          <a:bodyPr>
            <a:spAutoFit/>
          </a:bodyPr>
          <a:lstStyle/>
          <a:p>
            <a:pPr marL="342900" indent="-342900" algn="ctr"/>
            <a:r>
              <a:rPr lang="en-US"/>
              <a:t>Ciclo de implicación permanente para </a:t>
            </a:r>
            <a:r>
              <a:rPr lang="en-US" b="1">
                <a:solidFill>
                  <a:srgbClr val="B44326"/>
                </a:solidFill>
              </a:rPr>
              <a:t>comprender,</a:t>
            </a:r>
            <a:r>
              <a:rPr lang="en-US" b="1"/>
              <a:t> </a:t>
            </a:r>
            <a:r>
              <a:rPr lang="en-US" b="1">
                <a:solidFill>
                  <a:srgbClr val="B44326"/>
                </a:solidFill>
              </a:rPr>
              <a:t>debatir,</a:t>
            </a:r>
            <a:r>
              <a:rPr lang="en-US" b="1"/>
              <a:t> </a:t>
            </a:r>
            <a:r>
              <a:rPr lang="en-US" b="1">
                <a:solidFill>
                  <a:srgbClr val="B44326"/>
                </a:solidFill>
              </a:rPr>
              <a:t>medir y mejorar</a:t>
            </a:r>
            <a:r>
              <a:rPr lang="en-US" b="1"/>
              <a:t> </a:t>
            </a:r>
            <a:r>
              <a:rPr lang="en-US"/>
              <a:t>los procesos internos y</a:t>
            </a:r>
            <a:r>
              <a:rPr lang="en-US" b="1"/>
              <a:t> </a:t>
            </a:r>
            <a:r>
              <a:rPr lang="en-US" b="1">
                <a:solidFill>
                  <a:srgbClr val="B44326"/>
                </a:solidFill>
              </a:rPr>
              <a:t>supervisar y comunicar</a:t>
            </a:r>
            <a:r>
              <a:rPr lang="en-US" b="1"/>
              <a:t> </a:t>
            </a:r>
            <a:r>
              <a:rPr lang="en-US"/>
              <a:t>el desempeño.</a:t>
            </a:r>
            <a:r>
              <a:rPr lang="en-US" b="1">
                <a:latin typeface="Myriad Pro"/>
              </a:rPr>
              <a:t> </a:t>
            </a:r>
          </a:p>
        </p:txBody>
      </p:sp>
      <p:sp>
        <p:nvSpPr>
          <p:cNvPr id="28683" name="Rectangle 1026"/>
          <p:cNvSpPr>
            <a:spLocks noChangeArrowheads="1"/>
          </p:cNvSpPr>
          <p:nvPr/>
        </p:nvSpPr>
        <p:spPr bwMode="auto">
          <a:xfrm>
            <a:off x="395288" y="260350"/>
            <a:ext cx="8534400" cy="647700"/>
          </a:xfrm>
          <a:prstGeom prst="rect">
            <a:avLst/>
          </a:prstGeom>
          <a:noFill/>
          <a:ln w="9525">
            <a:noFill/>
            <a:miter lim="800000"/>
            <a:headEnd/>
            <a:tailEnd/>
          </a:ln>
        </p:spPr>
        <p:txBody>
          <a:bodyPr anchor="ctr"/>
          <a:lstStyle/>
          <a:p>
            <a:pPr algn="r"/>
            <a:r>
              <a:rPr lang="en-GB" sz="2800">
                <a:latin typeface="Arial Black" pitchFamily="34" charset="0"/>
              </a:rPr>
              <a:t> Proceso de elaboración de la memoria</a:t>
            </a:r>
          </a:p>
        </p:txBody>
      </p:sp>
      <p:sp>
        <p:nvSpPr>
          <p:cNvPr id="28684" name="Line 33"/>
          <p:cNvSpPr>
            <a:spLocks noChangeShapeType="1"/>
          </p:cNvSpPr>
          <p:nvPr/>
        </p:nvSpPr>
        <p:spPr bwMode="auto">
          <a:xfrm flipH="1" flipV="1">
            <a:off x="827088" y="3644900"/>
            <a:ext cx="0" cy="43180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5"/>
          <p:cNvGrpSpPr>
            <a:grpSpLocks/>
          </p:cNvGrpSpPr>
          <p:nvPr/>
        </p:nvGrpSpPr>
        <p:grpSpPr bwMode="auto">
          <a:xfrm>
            <a:off x="3563938" y="1341438"/>
            <a:ext cx="1800225" cy="792162"/>
            <a:chOff x="567" y="2432"/>
            <a:chExt cx="952" cy="453"/>
          </a:xfrm>
        </p:grpSpPr>
        <p:sp>
          <p:nvSpPr>
            <p:cNvPr id="29717" name="AutoShape 16"/>
            <p:cNvSpPr>
              <a:spLocks noChangeArrowheads="1"/>
            </p:cNvSpPr>
            <p:nvPr/>
          </p:nvSpPr>
          <p:spPr bwMode="auto">
            <a:xfrm>
              <a:off x="567" y="2432"/>
              <a:ext cx="952" cy="453"/>
            </a:xfrm>
            <a:prstGeom prst="rightArrowCallout">
              <a:avLst>
                <a:gd name="adj1" fmla="val 24944"/>
                <a:gd name="adj2" fmla="val 26602"/>
                <a:gd name="adj3" fmla="val 40095"/>
                <a:gd name="adj4" fmla="val 72773"/>
              </a:avLst>
            </a:prstGeom>
            <a:solidFill>
              <a:srgbClr val="F2C21E"/>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9718" name="Text Box 17"/>
            <p:cNvSpPr txBox="1">
              <a:spLocks noChangeArrowheads="1"/>
            </p:cNvSpPr>
            <p:nvPr/>
          </p:nvSpPr>
          <p:spPr bwMode="auto">
            <a:xfrm>
              <a:off x="703" y="2568"/>
              <a:ext cx="454" cy="122"/>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Definicón</a:t>
              </a:r>
            </a:p>
          </p:txBody>
        </p:sp>
      </p:grpSp>
      <p:grpSp>
        <p:nvGrpSpPr>
          <p:cNvPr id="29699" name="Group 18"/>
          <p:cNvGrpSpPr>
            <a:grpSpLocks/>
          </p:cNvGrpSpPr>
          <p:nvPr/>
        </p:nvGrpSpPr>
        <p:grpSpPr bwMode="auto">
          <a:xfrm>
            <a:off x="5364163" y="1341438"/>
            <a:ext cx="2014537" cy="792162"/>
            <a:chOff x="2064" y="1706"/>
            <a:chExt cx="952" cy="453"/>
          </a:xfrm>
        </p:grpSpPr>
        <p:sp>
          <p:nvSpPr>
            <p:cNvPr id="29715" name="AutoShape 19"/>
            <p:cNvSpPr>
              <a:spLocks noChangeArrowheads="1"/>
            </p:cNvSpPr>
            <p:nvPr/>
          </p:nvSpPr>
          <p:spPr bwMode="auto">
            <a:xfrm>
              <a:off x="2064" y="1706"/>
              <a:ext cx="952" cy="453"/>
            </a:xfrm>
            <a:prstGeom prst="rightArrowCallout">
              <a:avLst>
                <a:gd name="adj1" fmla="val 24944"/>
                <a:gd name="adj2" fmla="val 26602"/>
                <a:gd name="adj3" fmla="val 40095"/>
                <a:gd name="adj4" fmla="val 72773"/>
              </a:avLst>
            </a:prstGeom>
            <a:solidFill>
              <a:srgbClr val="F35A21"/>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9716" name="Text Box 20"/>
            <p:cNvSpPr txBox="1">
              <a:spLocks noChangeArrowheads="1"/>
            </p:cNvSpPr>
            <p:nvPr/>
          </p:nvSpPr>
          <p:spPr bwMode="auto">
            <a:xfrm>
              <a:off x="2200" y="1842"/>
              <a:ext cx="499" cy="122"/>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Supervisión</a:t>
              </a:r>
            </a:p>
          </p:txBody>
        </p:sp>
      </p:grpSp>
      <p:grpSp>
        <p:nvGrpSpPr>
          <p:cNvPr id="29700" name="Group 21"/>
          <p:cNvGrpSpPr>
            <a:grpSpLocks/>
          </p:cNvGrpSpPr>
          <p:nvPr/>
        </p:nvGrpSpPr>
        <p:grpSpPr bwMode="auto">
          <a:xfrm>
            <a:off x="1979613" y="1341438"/>
            <a:ext cx="1511300" cy="792162"/>
            <a:chOff x="476" y="2341"/>
            <a:chExt cx="952" cy="453"/>
          </a:xfrm>
        </p:grpSpPr>
        <p:sp>
          <p:nvSpPr>
            <p:cNvPr id="29713" name="AutoShape 22"/>
            <p:cNvSpPr>
              <a:spLocks noChangeArrowheads="1"/>
            </p:cNvSpPr>
            <p:nvPr/>
          </p:nvSpPr>
          <p:spPr bwMode="auto">
            <a:xfrm>
              <a:off x="476" y="2341"/>
              <a:ext cx="952" cy="453"/>
            </a:xfrm>
            <a:prstGeom prst="rightArrowCallout">
              <a:avLst>
                <a:gd name="adj1" fmla="val 24944"/>
                <a:gd name="adj2" fmla="val 26602"/>
                <a:gd name="adj3" fmla="val 40095"/>
                <a:gd name="adj4" fmla="val 72773"/>
              </a:avLst>
            </a:prstGeom>
            <a:solidFill>
              <a:srgbClr val="008000"/>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9714" name="Text Box 23"/>
            <p:cNvSpPr txBox="1">
              <a:spLocks noChangeArrowheads="1"/>
            </p:cNvSpPr>
            <p:nvPr/>
          </p:nvSpPr>
          <p:spPr bwMode="auto">
            <a:xfrm>
              <a:off x="567" y="2478"/>
              <a:ext cx="590" cy="122"/>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Contactos</a:t>
              </a:r>
            </a:p>
          </p:txBody>
        </p:sp>
      </p:grpSp>
      <p:grpSp>
        <p:nvGrpSpPr>
          <p:cNvPr id="29701" name="Group 24"/>
          <p:cNvGrpSpPr>
            <a:grpSpLocks/>
          </p:cNvGrpSpPr>
          <p:nvPr/>
        </p:nvGrpSpPr>
        <p:grpSpPr bwMode="auto">
          <a:xfrm>
            <a:off x="7380288" y="1412875"/>
            <a:ext cx="1582737" cy="719138"/>
            <a:chOff x="1338" y="1389"/>
            <a:chExt cx="997" cy="453"/>
          </a:xfrm>
        </p:grpSpPr>
        <p:sp>
          <p:nvSpPr>
            <p:cNvPr id="29711" name="Rectangle 25"/>
            <p:cNvSpPr>
              <a:spLocks noChangeArrowheads="1"/>
            </p:cNvSpPr>
            <p:nvPr/>
          </p:nvSpPr>
          <p:spPr bwMode="auto">
            <a:xfrm>
              <a:off x="1338" y="1389"/>
              <a:ext cx="952" cy="453"/>
            </a:xfrm>
            <a:prstGeom prst="rect">
              <a:avLst/>
            </a:prstGeom>
            <a:solidFill>
              <a:srgbClr val="CD3818"/>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9712" name="Text Box 26"/>
            <p:cNvSpPr txBox="1">
              <a:spLocks noChangeArrowheads="1"/>
            </p:cNvSpPr>
            <p:nvPr/>
          </p:nvSpPr>
          <p:spPr bwMode="auto">
            <a:xfrm>
              <a:off x="1383" y="1525"/>
              <a:ext cx="952" cy="134"/>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Comunicación</a:t>
              </a:r>
            </a:p>
          </p:txBody>
        </p:sp>
      </p:grpSp>
      <p:grpSp>
        <p:nvGrpSpPr>
          <p:cNvPr id="29702" name="Group 27"/>
          <p:cNvGrpSpPr>
            <a:grpSpLocks/>
          </p:cNvGrpSpPr>
          <p:nvPr/>
        </p:nvGrpSpPr>
        <p:grpSpPr bwMode="auto">
          <a:xfrm>
            <a:off x="179388" y="1341438"/>
            <a:ext cx="1728787" cy="719137"/>
            <a:chOff x="340" y="1706"/>
            <a:chExt cx="952" cy="453"/>
          </a:xfrm>
        </p:grpSpPr>
        <p:sp>
          <p:nvSpPr>
            <p:cNvPr id="29709" name="AutoShape 28"/>
            <p:cNvSpPr>
              <a:spLocks noChangeArrowheads="1"/>
            </p:cNvSpPr>
            <p:nvPr/>
          </p:nvSpPr>
          <p:spPr bwMode="auto">
            <a:xfrm>
              <a:off x="340" y="1706"/>
              <a:ext cx="952" cy="453"/>
            </a:xfrm>
            <a:prstGeom prst="rightArrowCallout">
              <a:avLst>
                <a:gd name="adj1" fmla="val 24944"/>
                <a:gd name="adj2" fmla="val 26602"/>
                <a:gd name="adj3" fmla="val 40095"/>
                <a:gd name="adj4" fmla="val 72773"/>
              </a:avLst>
            </a:prstGeom>
            <a:solidFill>
              <a:srgbClr val="4677C7"/>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29710" name="Text Box 29"/>
            <p:cNvSpPr txBox="1">
              <a:spLocks noChangeArrowheads="1"/>
            </p:cNvSpPr>
            <p:nvPr/>
          </p:nvSpPr>
          <p:spPr bwMode="auto">
            <a:xfrm>
              <a:off x="431" y="1842"/>
              <a:ext cx="603" cy="134"/>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Preparación</a:t>
              </a:r>
            </a:p>
          </p:txBody>
        </p:sp>
      </p:grpSp>
      <p:sp>
        <p:nvSpPr>
          <p:cNvPr id="29703" name="Line 33"/>
          <p:cNvSpPr>
            <a:spLocks noChangeShapeType="1"/>
          </p:cNvSpPr>
          <p:nvPr/>
        </p:nvSpPr>
        <p:spPr bwMode="auto">
          <a:xfrm flipH="1">
            <a:off x="755650" y="2636838"/>
            <a:ext cx="7345363" cy="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
        <p:nvSpPr>
          <p:cNvPr id="29704" name="Line 34"/>
          <p:cNvSpPr>
            <a:spLocks noChangeShapeType="1"/>
          </p:cNvSpPr>
          <p:nvPr/>
        </p:nvSpPr>
        <p:spPr bwMode="auto">
          <a:xfrm>
            <a:off x="8172450" y="2205038"/>
            <a:ext cx="0" cy="457200"/>
          </a:xfrm>
          <a:prstGeom prst="line">
            <a:avLst/>
          </a:prstGeom>
          <a:noFill/>
          <a:ln w="28575">
            <a:solidFill>
              <a:schemeClr val="tx1"/>
            </a:solidFill>
            <a:prstDash val="lgDash"/>
            <a:round/>
            <a:headEnd/>
            <a:tailEnd/>
          </a:ln>
        </p:spPr>
        <p:txBody>
          <a:bodyPr anchor="ctr">
            <a:spAutoFit/>
          </a:bodyPr>
          <a:lstStyle/>
          <a:p>
            <a:endParaRPr lang="es-ES"/>
          </a:p>
        </p:txBody>
      </p:sp>
      <p:sp>
        <p:nvSpPr>
          <p:cNvPr id="438292" name="Text Box 31"/>
          <p:cNvSpPr txBox="1">
            <a:spLocks noChangeArrowheads="1"/>
          </p:cNvSpPr>
          <p:nvPr/>
        </p:nvSpPr>
        <p:spPr bwMode="auto">
          <a:xfrm>
            <a:off x="179388" y="3357563"/>
            <a:ext cx="8964612" cy="2563812"/>
          </a:xfrm>
          <a:prstGeom prst="rect">
            <a:avLst/>
          </a:prstGeom>
          <a:noFill/>
          <a:ln w="9525" algn="ctr">
            <a:noFill/>
            <a:miter lim="800000"/>
            <a:headEnd/>
            <a:tailEnd/>
          </a:ln>
        </p:spPr>
        <p:txBody>
          <a:bodyPr>
            <a:spAutoFit/>
          </a:bodyPr>
          <a:lstStyle/>
          <a:p>
            <a:pPr marL="381000" indent="-381000">
              <a:buFontTx/>
              <a:buAutoNum type="arabicPeriod"/>
            </a:pPr>
            <a:r>
              <a:rPr lang="en-US" sz="1800">
                <a:solidFill>
                  <a:srgbClr val="002060"/>
                </a:solidFill>
              </a:rPr>
              <a:t>Cada grupo escribe </a:t>
            </a:r>
            <a:r>
              <a:rPr lang="en-US" sz="1800" b="1">
                <a:solidFill>
                  <a:srgbClr val="002060"/>
                </a:solidFill>
              </a:rPr>
              <a:t>rápidamente</a:t>
            </a:r>
            <a:r>
              <a:rPr lang="en-US" sz="1800">
                <a:solidFill>
                  <a:srgbClr val="002060"/>
                </a:solidFill>
              </a:rPr>
              <a:t> las tareas que deberan realizarse en cada etapa del proceso de elaboración de la memoria (el grupo 1 empieza  la fase 1, el grupo 2 , la fase 2, el grupo 3, la fase 3</a:t>
            </a:r>
            <a:r>
              <a:rPr lang="en-US">
                <a:solidFill>
                  <a:srgbClr val="002060"/>
                </a:solidFill>
              </a:rPr>
              <a:t> </a:t>
            </a:r>
            <a:r>
              <a:rPr lang="en-US" sz="1800">
                <a:solidFill>
                  <a:srgbClr val="002060"/>
                </a:solidFill>
              </a:rPr>
              <a:t>etc…). </a:t>
            </a:r>
            <a:r>
              <a:rPr lang="en-US" sz="1800" b="1">
                <a:solidFill>
                  <a:srgbClr val="B44326"/>
                </a:solidFill>
              </a:rPr>
              <a:t>Escriba en las hojas que se le entreguen, UNA HOJA POR TAREA. (15 min)</a:t>
            </a:r>
          </a:p>
          <a:p>
            <a:pPr marL="381000" indent="-381000">
              <a:buFontTx/>
              <a:buAutoNum type="arabicPeriod"/>
            </a:pPr>
            <a:endParaRPr lang="en-US" sz="800" b="1">
              <a:solidFill>
                <a:srgbClr val="002060"/>
              </a:solidFill>
            </a:endParaRPr>
          </a:p>
          <a:p>
            <a:pPr marL="381000" indent="-381000">
              <a:buFontTx/>
              <a:buAutoNum type="arabicPeriod"/>
            </a:pPr>
            <a:r>
              <a:rPr lang="en-US" sz="1800">
                <a:solidFill>
                  <a:srgbClr val="002060"/>
                </a:solidFill>
                <a:latin typeface="Myriad Pro"/>
              </a:rPr>
              <a:t>Cada grupo decide  </a:t>
            </a:r>
            <a:r>
              <a:rPr lang="en-US" sz="1800" b="1">
                <a:solidFill>
                  <a:srgbClr val="002060"/>
                </a:solidFill>
                <a:latin typeface="Myriad Pro"/>
              </a:rPr>
              <a:t>un reto importante</a:t>
            </a:r>
            <a:r>
              <a:rPr lang="en-US" sz="1800">
                <a:solidFill>
                  <a:srgbClr val="002060"/>
                </a:solidFill>
                <a:latin typeface="Myriad Pro"/>
              </a:rPr>
              <a:t> al que deba hacer frente la organización en la etapa que han iniciado, (ej.: Gp 1 hace la 1, Gp 2 hace la 2, etc…) </a:t>
            </a:r>
            <a:r>
              <a:rPr lang="en-US" sz="1800" b="1">
                <a:solidFill>
                  <a:srgbClr val="B44326"/>
                </a:solidFill>
              </a:rPr>
              <a:t>Escriba en las hojas que se le entreguen, UNA A4 para cada reto. (5 min)</a:t>
            </a:r>
          </a:p>
          <a:p>
            <a:pPr marL="381000" indent="-381000">
              <a:buFontTx/>
              <a:buAutoNum type="arabicPeriod"/>
            </a:pPr>
            <a:endParaRPr lang="en-US" sz="800" b="1">
              <a:solidFill>
                <a:srgbClr val="B44326"/>
              </a:solidFill>
            </a:endParaRPr>
          </a:p>
          <a:p>
            <a:pPr marL="381000" indent="-381000">
              <a:buFontTx/>
              <a:buAutoNum type="arabicPeriod"/>
            </a:pPr>
            <a:r>
              <a:rPr lang="en-US" sz="1800">
                <a:solidFill>
                  <a:srgbClr val="002060"/>
                </a:solidFill>
              </a:rPr>
              <a:t>Colóquelas en la pared en la etapa que les corresponda.</a:t>
            </a:r>
            <a:endParaRPr lang="en-US" sz="1800">
              <a:solidFill>
                <a:srgbClr val="002060"/>
              </a:solidFill>
              <a:latin typeface="Myriad Pro"/>
            </a:endParaRPr>
          </a:p>
        </p:txBody>
      </p:sp>
      <p:sp>
        <p:nvSpPr>
          <p:cNvPr id="29706" name="Rectangle 1026"/>
          <p:cNvSpPr>
            <a:spLocks noChangeArrowheads="1"/>
          </p:cNvSpPr>
          <p:nvPr/>
        </p:nvSpPr>
        <p:spPr bwMode="auto">
          <a:xfrm>
            <a:off x="214313" y="260350"/>
            <a:ext cx="8715375" cy="647700"/>
          </a:xfrm>
          <a:prstGeom prst="rect">
            <a:avLst/>
          </a:prstGeom>
          <a:noFill/>
          <a:ln w="9525">
            <a:noFill/>
            <a:miter lim="800000"/>
            <a:headEnd/>
            <a:tailEnd/>
          </a:ln>
        </p:spPr>
        <p:txBody>
          <a:bodyPr anchor="ctr"/>
          <a:lstStyle/>
          <a:p>
            <a:pPr algn="r"/>
            <a:r>
              <a:rPr lang="en-GB" sz="2800">
                <a:latin typeface="Arial Black" pitchFamily="34" charset="0"/>
              </a:rPr>
              <a:t>Proceso de elaboración de la memoria de sostenibilidad</a:t>
            </a:r>
          </a:p>
        </p:txBody>
      </p:sp>
      <p:sp>
        <p:nvSpPr>
          <p:cNvPr id="29707" name="Line 33"/>
          <p:cNvSpPr>
            <a:spLocks noChangeShapeType="1"/>
          </p:cNvSpPr>
          <p:nvPr/>
        </p:nvSpPr>
        <p:spPr bwMode="auto">
          <a:xfrm flipH="1" flipV="1">
            <a:off x="827088" y="2060575"/>
            <a:ext cx="0" cy="53340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
        <p:nvSpPr>
          <p:cNvPr id="29708" name="Rectangle 23"/>
          <p:cNvSpPr>
            <a:spLocks noChangeArrowheads="1"/>
          </p:cNvSpPr>
          <p:nvPr/>
        </p:nvSpPr>
        <p:spPr bwMode="auto">
          <a:xfrm>
            <a:off x="395288" y="2924175"/>
            <a:ext cx="3779837" cy="396875"/>
          </a:xfrm>
          <a:prstGeom prst="rect">
            <a:avLst/>
          </a:prstGeom>
          <a:noFill/>
          <a:ln w="9525" algn="ctr">
            <a:noFill/>
            <a:miter lim="800000"/>
            <a:headEnd/>
            <a:tailEnd/>
          </a:ln>
        </p:spPr>
        <p:txBody>
          <a:bodyPr wrap="none">
            <a:spAutoFit/>
          </a:bodyPr>
          <a:lstStyle/>
          <a:p>
            <a:r>
              <a:rPr lang="en-US" b="1">
                <a:solidFill>
                  <a:srgbClr val="B44326"/>
                </a:solidFill>
              </a:rPr>
              <a:t>Ejercicio de grupo (5 grupos)</a:t>
            </a:r>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82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829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829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9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4"/>
          <p:cNvSpPr txBox="1">
            <a:spLocks noChangeArrowheads="1"/>
          </p:cNvSpPr>
          <p:nvPr/>
        </p:nvSpPr>
        <p:spPr bwMode="auto">
          <a:xfrm>
            <a:off x="1763713" y="3213100"/>
            <a:ext cx="1584325" cy="2133600"/>
          </a:xfrm>
          <a:prstGeom prst="rect">
            <a:avLst/>
          </a:prstGeom>
          <a:noFill/>
          <a:ln w="9525">
            <a:noFill/>
            <a:miter lim="800000"/>
            <a:headEnd/>
            <a:tailEnd/>
          </a:ln>
        </p:spPr>
        <p:txBody>
          <a:bodyPr>
            <a:spAutoFit/>
          </a:bodyPr>
          <a:lstStyle/>
          <a:p>
            <a:pPr marL="173038" indent="-173038">
              <a:spcBef>
                <a:spcPct val="30000"/>
              </a:spcBef>
              <a:buFontTx/>
              <a:buChar char="•"/>
            </a:pPr>
            <a:r>
              <a:rPr lang="es-ES" sz="1400"/>
              <a:t>Identifique los grupos de interés.</a:t>
            </a:r>
          </a:p>
          <a:p>
            <a:pPr marL="173038" indent="-173038">
              <a:spcBef>
                <a:spcPct val="30000"/>
              </a:spcBef>
              <a:buFontTx/>
              <a:buChar char="•"/>
            </a:pPr>
            <a:r>
              <a:rPr lang="es-ES" sz="1400"/>
              <a:t>Clasifique los grupos de interés.</a:t>
            </a:r>
          </a:p>
          <a:p>
            <a:pPr marL="173038" indent="-173038">
              <a:spcBef>
                <a:spcPct val="30000"/>
              </a:spcBef>
              <a:buFontTx/>
              <a:buChar char="•"/>
            </a:pPr>
            <a:r>
              <a:rPr lang="es-ES" sz="1400"/>
              <a:t>Dialogue con los grupos de interés.</a:t>
            </a:r>
          </a:p>
        </p:txBody>
      </p:sp>
      <p:sp>
        <p:nvSpPr>
          <p:cNvPr id="30723" name="Text Box 15"/>
          <p:cNvSpPr txBox="1">
            <a:spLocks noChangeArrowheads="1"/>
          </p:cNvSpPr>
          <p:nvPr/>
        </p:nvSpPr>
        <p:spPr bwMode="auto">
          <a:xfrm>
            <a:off x="3203575" y="3141663"/>
            <a:ext cx="1944688" cy="2133600"/>
          </a:xfrm>
          <a:prstGeom prst="rect">
            <a:avLst/>
          </a:prstGeom>
          <a:noFill/>
          <a:ln w="9525">
            <a:noFill/>
            <a:miter lim="800000"/>
            <a:headEnd/>
            <a:tailEnd/>
          </a:ln>
        </p:spPr>
        <p:txBody>
          <a:bodyPr>
            <a:spAutoFit/>
          </a:bodyPr>
          <a:lstStyle/>
          <a:p>
            <a:pPr marL="231775" indent="-231775">
              <a:spcBef>
                <a:spcPct val="30000"/>
              </a:spcBef>
              <a:buFontTx/>
              <a:buChar char="•"/>
            </a:pPr>
            <a:r>
              <a:rPr lang="es-ES" sz="1400"/>
              <a:t>Seleccione los temas sobre los que desee actuar e informar.</a:t>
            </a:r>
          </a:p>
          <a:p>
            <a:pPr marL="231775" indent="-231775">
              <a:spcBef>
                <a:spcPct val="30000"/>
              </a:spcBef>
              <a:buFontTx/>
              <a:buChar char="•"/>
            </a:pPr>
            <a:r>
              <a:rPr lang="es-ES" sz="1400"/>
              <a:t>Decida el contenido de la memoria.</a:t>
            </a:r>
          </a:p>
          <a:p>
            <a:pPr marL="231775" indent="-231775">
              <a:spcBef>
                <a:spcPct val="30000"/>
              </a:spcBef>
              <a:buFontTx/>
              <a:buChar char="•"/>
            </a:pPr>
            <a:r>
              <a:rPr lang="es-ES" sz="1400"/>
              <a:t>Debata y fije los objetivos.</a:t>
            </a:r>
          </a:p>
        </p:txBody>
      </p:sp>
      <p:sp>
        <p:nvSpPr>
          <p:cNvPr id="30724" name="Text Box 17"/>
          <p:cNvSpPr txBox="1">
            <a:spLocks noChangeArrowheads="1"/>
          </p:cNvSpPr>
          <p:nvPr/>
        </p:nvSpPr>
        <p:spPr bwMode="auto">
          <a:xfrm>
            <a:off x="7275513" y="3141663"/>
            <a:ext cx="1868487" cy="2409825"/>
          </a:xfrm>
          <a:prstGeom prst="rect">
            <a:avLst/>
          </a:prstGeom>
          <a:noFill/>
          <a:ln w="9525">
            <a:noFill/>
            <a:miter lim="800000"/>
            <a:headEnd/>
            <a:tailEnd/>
          </a:ln>
        </p:spPr>
        <p:txBody>
          <a:bodyPr>
            <a:spAutoFit/>
          </a:bodyPr>
          <a:lstStyle/>
          <a:p>
            <a:pPr marL="231775" indent="-231775">
              <a:spcBef>
                <a:spcPct val="30000"/>
              </a:spcBef>
              <a:buFontTx/>
              <a:buChar char="•"/>
            </a:pPr>
            <a:r>
              <a:rPr lang="es-ES" sz="1400"/>
              <a:t>Elija la mejor manera de comunicarse.</a:t>
            </a:r>
          </a:p>
          <a:p>
            <a:pPr marL="231775" indent="-231775">
              <a:spcBef>
                <a:spcPct val="30000"/>
              </a:spcBef>
              <a:buFontTx/>
              <a:buChar char="•"/>
            </a:pPr>
            <a:r>
              <a:rPr lang="es-ES" sz="1400"/>
              <a:t>Redacte la memoria.</a:t>
            </a:r>
          </a:p>
          <a:p>
            <a:pPr marL="231775" indent="-231775">
              <a:spcBef>
                <a:spcPct val="30000"/>
              </a:spcBef>
              <a:buFontTx/>
              <a:buChar char="•"/>
            </a:pPr>
            <a:r>
              <a:rPr lang="es-ES" sz="1400"/>
              <a:t>Finalice la memoria y preséntela.</a:t>
            </a:r>
          </a:p>
          <a:p>
            <a:pPr marL="231775" indent="-231775">
              <a:spcBef>
                <a:spcPct val="30000"/>
              </a:spcBef>
              <a:buFontTx/>
              <a:buChar char="•"/>
            </a:pPr>
            <a:r>
              <a:rPr lang="es-ES" sz="1400"/>
              <a:t>Prepárese para el ciclo siguiente.</a:t>
            </a:r>
          </a:p>
        </p:txBody>
      </p:sp>
      <p:sp>
        <p:nvSpPr>
          <p:cNvPr id="30725" name="Text Box 18"/>
          <p:cNvSpPr txBox="1">
            <a:spLocks noChangeArrowheads="1"/>
          </p:cNvSpPr>
          <p:nvPr/>
        </p:nvSpPr>
        <p:spPr bwMode="auto">
          <a:xfrm>
            <a:off x="179388" y="3141663"/>
            <a:ext cx="1512887" cy="1708150"/>
          </a:xfrm>
          <a:prstGeom prst="rect">
            <a:avLst/>
          </a:prstGeom>
          <a:noFill/>
          <a:ln w="9525">
            <a:noFill/>
            <a:miter lim="800000"/>
            <a:headEnd/>
            <a:tailEnd/>
          </a:ln>
        </p:spPr>
        <p:txBody>
          <a:bodyPr>
            <a:spAutoFit/>
          </a:bodyPr>
          <a:lstStyle/>
          <a:p>
            <a:pPr marL="173038" indent="-173038">
              <a:spcBef>
                <a:spcPct val="30000"/>
              </a:spcBef>
              <a:buFontTx/>
              <a:buChar char="•"/>
            </a:pPr>
            <a:r>
              <a:rPr lang="es-ES" sz="1400"/>
              <a:t>Imagine su memoria</a:t>
            </a:r>
          </a:p>
          <a:p>
            <a:pPr marL="173038" indent="-173038">
              <a:spcBef>
                <a:spcPct val="30000"/>
              </a:spcBef>
              <a:buFontTx/>
              <a:buChar char="•"/>
            </a:pPr>
            <a:r>
              <a:rPr lang="es-ES" sz="1400"/>
              <a:t>Desarrolle un Plan de Acción.</a:t>
            </a:r>
          </a:p>
          <a:p>
            <a:pPr marL="173038" indent="-173038">
              <a:spcBef>
                <a:spcPct val="30000"/>
              </a:spcBef>
              <a:buFontTx/>
              <a:buChar char="•"/>
            </a:pPr>
            <a:r>
              <a:rPr lang="es-ES" sz="1400"/>
              <a:t>Convoque una reunión inicial.</a:t>
            </a:r>
          </a:p>
        </p:txBody>
      </p:sp>
      <p:grpSp>
        <p:nvGrpSpPr>
          <p:cNvPr id="30726" name="Group 15"/>
          <p:cNvGrpSpPr>
            <a:grpSpLocks/>
          </p:cNvGrpSpPr>
          <p:nvPr/>
        </p:nvGrpSpPr>
        <p:grpSpPr bwMode="auto">
          <a:xfrm>
            <a:off x="3563938" y="1916113"/>
            <a:ext cx="1871662" cy="719137"/>
            <a:chOff x="567" y="2432"/>
            <a:chExt cx="952" cy="453"/>
          </a:xfrm>
        </p:grpSpPr>
        <p:sp>
          <p:nvSpPr>
            <p:cNvPr id="30746" name="AutoShape 16"/>
            <p:cNvSpPr>
              <a:spLocks noChangeArrowheads="1"/>
            </p:cNvSpPr>
            <p:nvPr/>
          </p:nvSpPr>
          <p:spPr bwMode="auto">
            <a:xfrm>
              <a:off x="567" y="2432"/>
              <a:ext cx="952" cy="453"/>
            </a:xfrm>
            <a:prstGeom prst="rightArrowCallout">
              <a:avLst>
                <a:gd name="adj1" fmla="val 24944"/>
                <a:gd name="adj2" fmla="val 26602"/>
                <a:gd name="adj3" fmla="val 40095"/>
                <a:gd name="adj4" fmla="val 72773"/>
              </a:avLst>
            </a:prstGeom>
            <a:solidFill>
              <a:srgbClr val="F2C21E"/>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30747" name="Text Box 17"/>
            <p:cNvSpPr txBox="1">
              <a:spLocks noChangeArrowheads="1"/>
            </p:cNvSpPr>
            <p:nvPr/>
          </p:nvSpPr>
          <p:spPr bwMode="auto">
            <a:xfrm>
              <a:off x="703" y="2568"/>
              <a:ext cx="454" cy="134"/>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Definición</a:t>
              </a:r>
            </a:p>
          </p:txBody>
        </p:sp>
      </p:grpSp>
      <p:grpSp>
        <p:nvGrpSpPr>
          <p:cNvPr id="30727" name="Group 18"/>
          <p:cNvGrpSpPr>
            <a:grpSpLocks/>
          </p:cNvGrpSpPr>
          <p:nvPr/>
        </p:nvGrpSpPr>
        <p:grpSpPr bwMode="auto">
          <a:xfrm>
            <a:off x="5435600" y="1989138"/>
            <a:ext cx="2016125" cy="719137"/>
            <a:chOff x="2064" y="1706"/>
            <a:chExt cx="952" cy="453"/>
          </a:xfrm>
        </p:grpSpPr>
        <p:sp>
          <p:nvSpPr>
            <p:cNvPr id="30744" name="AutoShape 19"/>
            <p:cNvSpPr>
              <a:spLocks noChangeArrowheads="1"/>
            </p:cNvSpPr>
            <p:nvPr/>
          </p:nvSpPr>
          <p:spPr bwMode="auto">
            <a:xfrm>
              <a:off x="2064" y="1706"/>
              <a:ext cx="952" cy="453"/>
            </a:xfrm>
            <a:prstGeom prst="rightArrowCallout">
              <a:avLst>
                <a:gd name="adj1" fmla="val 24944"/>
                <a:gd name="adj2" fmla="val 26602"/>
                <a:gd name="adj3" fmla="val 40095"/>
                <a:gd name="adj4" fmla="val 72773"/>
              </a:avLst>
            </a:prstGeom>
            <a:solidFill>
              <a:srgbClr val="F35A21"/>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30745" name="Text Box 20"/>
            <p:cNvSpPr txBox="1">
              <a:spLocks noChangeArrowheads="1"/>
            </p:cNvSpPr>
            <p:nvPr/>
          </p:nvSpPr>
          <p:spPr bwMode="auto">
            <a:xfrm>
              <a:off x="2200" y="1842"/>
              <a:ext cx="499" cy="134"/>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Supervisión</a:t>
              </a:r>
            </a:p>
          </p:txBody>
        </p:sp>
      </p:grpSp>
      <p:grpSp>
        <p:nvGrpSpPr>
          <p:cNvPr id="30728" name="Group 21"/>
          <p:cNvGrpSpPr>
            <a:grpSpLocks/>
          </p:cNvGrpSpPr>
          <p:nvPr/>
        </p:nvGrpSpPr>
        <p:grpSpPr bwMode="auto">
          <a:xfrm>
            <a:off x="1979613" y="1916113"/>
            <a:ext cx="1584325" cy="719137"/>
            <a:chOff x="476" y="2341"/>
            <a:chExt cx="952" cy="453"/>
          </a:xfrm>
        </p:grpSpPr>
        <p:sp>
          <p:nvSpPr>
            <p:cNvPr id="30742" name="AutoShape 22"/>
            <p:cNvSpPr>
              <a:spLocks noChangeArrowheads="1"/>
            </p:cNvSpPr>
            <p:nvPr/>
          </p:nvSpPr>
          <p:spPr bwMode="auto">
            <a:xfrm>
              <a:off x="476" y="2341"/>
              <a:ext cx="952" cy="453"/>
            </a:xfrm>
            <a:prstGeom prst="rightArrowCallout">
              <a:avLst>
                <a:gd name="adj1" fmla="val 24944"/>
                <a:gd name="adj2" fmla="val 26602"/>
                <a:gd name="adj3" fmla="val 40095"/>
                <a:gd name="adj4" fmla="val 72773"/>
              </a:avLst>
            </a:prstGeom>
            <a:solidFill>
              <a:srgbClr val="008000"/>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30743" name="Text Box 23"/>
            <p:cNvSpPr txBox="1">
              <a:spLocks noChangeArrowheads="1"/>
            </p:cNvSpPr>
            <p:nvPr/>
          </p:nvSpPr>
          <p:spPr bwMode="auto">
            <a:xfrm>
              <a:off x="567" y="2478"/>
              <a:ext cx="590" cy="134"/>
            </a:xfrm>
            <a:prstGeom prst="rect">
              <a:avLst/>
            </a:prstGeom>
            <a:noFill/>
            <a:ln w="9525">
              <a:noFill/>
              <a:miter lim="800000"/>
              <a:headEnd/>
              <a:tailEnd/>
            </a:ln>
          </p:spPr>
          <p:txBody>
            <a:bodyPr lIns="18000" tIns="0" rIns="18000" bIns="0">
              <a:spAutoFit/>
            </a:bodyPr>
            <a:lstStyle/>
            <a:p>
              <a:pPr>
                <a:spcBef>
                  <a:spcPct val="50000"/>
                </a:spcBef>
              </a:pPr>
              <a:r>
                <a:rPr lang="es-ES" sz="1400" b="1">
                  <a:solidFill>
                    <a:schemeClr val="tx1"/>
                  </a:solidFill>
                </a:rPr>
                <a:t>Contactos</a:t>
              </a:r>
            </a:p>
          </p:txBody>
        </p:sp>
      </p:grpSp>
      <p:grpSp>
        <p:nvGrpSpPr>
          <p:cNvPr id="30729" name="Group 24"/>
          <p:cNvGrpSpPr>
            <a:grpSpLocks/>
          </p:cNvGrpSpPr>
          <p:nvPr/>
        </p:nvGrpSpPr>
        <p:grpSpPr bwMode="auto">
          <a:xfrm>
            <a:off x="7380288" y="1989138"/>
            <a:ext cx="1582737" cy="719137"/>
            <a:chOff x="1338" y="1389"/>
            <a:chExt cx="997" cy="453"/>
          </a:xfrm>
        </p:grpSpPr>
        <p:sp>
          <p:nvSpPr>
            <p:cNvPr id="30740" name="Rectangle 25"/>
            <p:cNvSpPr>
              <a:spLocks noChangeArrowheads="1"/>
            </p:cNvSpPr>
            <p:nvPr/>
          </p:nvSpPr>
          <p:spPr bwMode="auto">
            <a:xfrm>
              <a:off x="1338" y="1389"/>
              <a:ext cx="952" cy="453"/>
            </a:xfrm>
            <a:prstGeom prst="rect">
              <a:avLst/>
            </a:prstGeom>
            <a:solidFill>
              <a:srgbClr val="CD3818"/>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30741" name="Text Box 26"/>
            <p:cNvSpPr txBox="1">
              <a:spLocks noChangeArrowheads="1"/>
            </p:cNvSpPr>
            <p:nvPr/>
          </p:nvSpPr>
          <p:spPr bwMode="auto">
            <a:xfrm>
              <a:off x="1383" y="1525"/>
              <a:ext cx="952" cy="134"/>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Comunicación</a:t>
              </a:r>
            </a:p>
          </p:txBody>
        </p:sp>
      </p:grpSp>
      <p:grpSp>
        <p:nvGrpSpPr>
          <p:cNvPr id="30730" name="Group 27"/>
          <p:cNvGrpSpPr>
            <a:grpSpLocks/>
          </p:cNvGrpSpPr>
          <p:nvPr/>
        </p:nvGrpSpPr>
        <p:grpSpPr bwMode="auto">
          <a:xfrm>
            <a:off x="179388" y="1916113"/>
            <a:ext cx="1800225" cy="719137"/>
            <a:chOff x="340" y="1706"/>
            <a:chExt cx="952" cy="453"/>
          </a:xfrm>
        </p:grpSpPr>
        <p:sp>
          <p:nvSpPr>
            <p:cNvPr id="30738" name="AutoShape 28"/>
            <p:cNvSpPr>
              <a:spLocks noChangeArrowheads="1"/>
            </p:cNvSpPr>
            <p:nvPr/>
          </p:nvSpPr>
          <p:spPr bwMode="auto">
            <a:xfrm>
              <a:off x="340" y="1706"/>
              <a:ext cx="952" cy="453"/>
            </a:xfrm>
            <a:prstGeom prst="rightArrowCallout">
              <a:avLst>
                <a:gd name="adj1" fmla="val 24944"/>
                <a:gd name="adj2" fmla="val 26602"/>
                <a:gd name="adj3" fmla="val 40095"/>
                <a:gd name="adj4" fmla="val 72773"/>
              </a:avLst>
            </a:prstGeom>
            <a:solidFill>
              <a:srgbClr val="4677C7"/>
            </a:solidFill>
            <a:ln w="38100">
              <a:solidFill>
                <a:schemeClr val="tx1"/>
              </a:solidFill>
              <a:miter lim="800000"/>
              <a:headEnd/>
              <a:tailEnd/>
            </a:ln>
          </p:spPr>
          <p:txBody>
            <a:bodyPr wrap="none" anchor="ctr"/>
            <a:lstStyle/>
            <a:p>
              <a:pPr algn="ctr"/>
              <a:endParaRPr lang="en-GB">
                <a:solidFill>
                  <a:schemeClr val="tx1"/>
                </a:solidFill>
                <a:latin typeface="Myriad Pro"/>
              </a:endParaRPr>
            </a:p>
          </p:txBody>
        </p:sp>
        <p:sp>
          <p:nvSpPr>
            <p:cNvPr id="30739" name="Text Box 29"/>
            <p:cNvSpPr txBox="1">
              <a:spLocks noChangeArrowheads="1"/>
            </p:cNvSpPr>
            <p:nvPr/>
          </p:nvSpPr>
          <p:spPr bwMode="auto">
            <a:xfrm>
              <a:off x="431" y="1842"/>
              <a:ext cx="604" cy="134"/>
            </a:xfrm>
            <a:prstGeom prst="rect">
              <a:avLst/>
            </a:prstGeom>
            <a:noFill/>
            <a:ln w="9525">
              <a:noFill/>
              <a:miter lim="800000"/>
              <a:headEnd/>
              <a:tailEnd/>
            </a:ln>
          </p:spPr>
          <p:txBody>
            <a:bodyPr lIns="18000" tIns="0" rIns="18000" bIns="0">
              <a:spAutoFit/>
            </a:bodyPr>
            <a:lstStyle/>
            <a:p>
              <a:pPr algn="ctr">
                <a:spcBef>
                  <a:spcPct val="50000"/>
                </a:spcBef>
              </a:pPr>
              <a:r>
                <a:rPr lang="es-ES" sz="1400" b="1">
                  <a:solidFill>
                    <a:schemeClr val="tx1"/>
                  </a:solidFill>
                </a:rPr>
                <a:t>Preparación</a:t>
              </a:r>
            </a:p>
          </p:txBody>
        </p:sp>
      </p:grpSp>
      <p:sp>
        <p:nvSpPr>
          <p:cNvPr id="30731" name="Line 33"/>
          <p:cNvSpPr>
            <a:spLocks noChangeShapeType="1"/>
          </p:cNvSpPr>
          <p:nvPr/>
        </p:nvSpPr>
        <p:spPr bwMode="auto">
          <a:xfrm flipH="1">
            <a:off x="827088" y="3141663"/>
            <a:ext cx="7273925" cy="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
        <p:nvSpPr>
          <p:cNvPr id="30732" name="Line 34"/>
          <p:cNvSpPr>
            <a:spLocks noChangeShapeType="1"/>
          </p:cNvSpPr>
          <p:nvPr/>
        </p:nvSpPr>
        <p:spPr bwMode="auto">
          <a:xfrm>
            <a:off x="8101013" y="2708275"/>
            <a:ext cx="0" cy="457200"/>
          </a:xfrm>
          <a:prstGeom prst="line">
            <a:avLst/>
          </a:prstGeom>
          <a:noFill/>
          <a:ln w="28575">
            <a:solidFill>
              <a:schemeClr val="tx1"/>
            </a:solidFill>
            <a:prstDash val="lgDash"/>
            <a:round/>
            <a:headEnd/>
            <a:tailEnd/>
          </a:ln>
        </p:spPr>
        <p:txBody>
          <a:bodyPr anchor="ctr">
            <a:spAutoFit/>
          </a:bodyPr>
          <a:lstStyle/>
          <a:p>
            <a:endParaRPr lang="es-ES"/>
          </a:p>
        </p:txBody>
      </p:sp>
      <p:sp>
        <p:nvSpPr>
          <p:cNvPr id="30733" name="Rectangle 1026"/>
          <p:cNvSpPr>
            <a:spLocks noChangeArrowheads="1"/>
          </p:cNvSpPr>
          <p:nvPr/>
        </p:nvSpPr>
        <p:spPr bwMode="auto">
          <a:xfrm>
            <a:off x="179388" y="188913"/>
            <a:ext cx="8750300" cy="476250"/>
          </a:xfrm>
          <a:prstGeom prst="rect">
            <a:avLst/>
          </a:prstGeom>
          <a:noFill/>
          <a:ln w="9525">
            <a:noFill/>
            <a:miter lim="800000"/>
            <a:headEnd/>
            <a:tailEnd/>
          </a:ln>
        </p:spPr>
        <p:txBody>
          <a:bodyPr anchor="ctr"/>
          <a:lstStyle/>
          <a:p>
            <a:pPr algn="r"/>
            <a:r>
              <a:rPr lang="en-GB" sz="2800">
                <a:latin typeface="Arial Black" pitchFamily="34" charset="0"/>
              </a:rPr>
              <a:t>Proceso de elaboración de la memoria: Actividades &amp; Retos</a:t>
            </a:r>
          </a:p>
        </p:txBody>
      </p:sp>
      <p:sp>
        <p:nvSpPr>
          <p:cNvPr id="30734" name="Line 33"/>
          <p:cNvSpPr>
            <a:spLocks noChangeShapeType="1"/>
          </p:cNvSpPr>
          <p:nvPr/>
        </p:nvSpPr>
        <p:spPr bwMode="auto">
          <a:xfrm flipH="1" flipV="1">
            <a:off x="827088" y="2636838"/>
            <a:ext cx="0" cy="533400"/>
          </a:xfrm>
          <a:prstGeom prst="line">
            <a:avLst/>
          </a:prstGeom>
          <a:noFill/>
          <a:ln w="28575">
            <a:solidFill>
              <a:schemeClr val="tx1"/>
            </a:solidFill>
            <a:prstDash val="lgDash"/>
            <a:round/>
            <a:headEnd/>
            <a:tailEnd type="triangle" w="med" len="med"/>
          </a:ln>
        </p:spPr>
        <p:txBody>
          <a:bodyPr anchor="ctr">
            <a:spAutoFit/>
          </a:bodyPr>
          <a:lstStyle/>
          <a:p>
            <a:endParaRPr lang="es-ES"/>
          </a:p>
        </p:txBody>
      </p:sp>
      <p:sp>
        <p:nvSpPr>
          <p:cNvPr id="30735" name="Text Box 25"/>
          <p:cNvSpPr txBox="1">
            <a:spLocks noChangeArrowheads="1"/>
          </p:cNvSpPr>
          <p:nvPr/>
        </p:nvSpPr>
        <p:spPr bwMode="auto">
          <a:xfrm>
            <a:off x="323850" y="928688"/>
            <a:ext cx="8351838" cy="701675"/>
          </a:xfrm>
          <a:prstGeom prst="rect">
            <a:avLst/>
          </a:prstGeom>
          <a:noFill/>
          <a:ln w="9525">
            <a:noFill/>
            <a:miter lim="800000"/>
            <a:headEnd/>
            <a:tailEnd/>
          </a:ln>
        </p:spPr>
        <p:txBody>
          <a:bodyPr>
            <a:spAutoFit/>
          </a:bodyPr>
          <a:lstStyle/>
          <a:p>
            <a:pPr algn="ctr">
              <a:spcBef>
                <a:spcPct val="50000"/>
              </a:spcBef>
            </a:pPr>
            <a:r>
              <a:rPr lang="en-US" b="1">
                <a:solidFill>
                  <a:srgbClr val="B44326"/>
                </a:solidFill>
              </a:rPr>
              <a:t>Actividades a realizar por las organizaciones en cada una de las cinco etapas.</a:t>
            </a:r>
          </a:p>
        </p:txBody>
      </p:sp>
      <p:sp>
        <p:nvSpPr>
          <p:cNvPr id="30736" name="Text Box 16"/>
          <p:cNvSpPr txBox="1">
            <a:spLocks noChangeArrowheads="1"/>
          </p:cNvSpPr>
          <p:nvPr/>
        </p:nvSpPr>
        <p:spPr bwMode="auto">
          <a:xfrm>
            <a:off x="5148263" y="3141663"/>
            <a:ext cx="2232025" cy="2409825"/>
          </a:xfrm>
          <a:prstGeom prst="rect">
            <a:avLst/>
          </a:prstGeom>
          <a:noFill/>
          <a:ln w="9525">
            <a:noFill/>
            <a:miter lim="800000"/>
            <a:headEnd/>
            <a:tailEnd/>
          </a:ln>
        </p:spPr>
        <p:txBody>
          <a:bodyPr>
            <a:spAutoFit/>
          </a:bodyPr>
          <a:lstStyle/>
          <a:p>
            <a:pPr marL="173038" indent="-173038">
              <a:spcBef>
                <a:spcPct val="30000"/>
              </a:spcBef>
              <a:buFontTx/>
              <a:buChar char="•"/>
            </a:pPr>
            <a:r>
              <a:rPr lang="es-ES" sz="1400"/>
              <a:t>Compruebe los procesos y los sistemas. </a:t>
            </a:r>
          </a:p>
          <a:p>
            <a:pPr marL="173038" indent="-173038">
              <a:spcBef>
                <a:spcPct val="30000"/>
              </a:spcBef>
              <a:buFontTx/>
              <a:buChar char="•"/>
            </a:pPr>
            <a:r>
              <a:rPr lang="es-ES" sz="1400"/>
              <a:t>Supervise las actividades y registre los datos.</a:t>
            </a:r>
          </a:p>
          <a:p>
            <a:pPr marL="173038" indent="-173038">
              <a:spcBef>
                <a:spcPct val="30000"/>
              </a:spcBef>
              <a:buFontTx/>
              <a:buChar char="•"/>
            </a:pPr>
            <a:r>
              <a:rPr lang="es-ES" sz="1400"/>
              <a:t>Asegúrese de la calidad de la información.</a:t>
            </a:r>
          </a:p>
          <a:p>
            <a:pPr marL="173038" indent="-173038">
              <a:spcBef>
                <a:spcPct val="30000"/>
              </a:spcBef>
              <a:buFontTx/>
              <a:buChar char="•"/>
            </a:pPr>
            <a:r>
              <a:rPr lang="es-ES" sz="1400"/>
              <a:t>Seguimiento.</a:t>
            </a:r>
          </a:p>
        </p:txBody>
      </p:sp>
      <p:sp>
        <p:nvSpPr>
          <p:cNvPr id="30737" name="Rectangle 28"/>
          <p:cNvSpPr>
            <a:spLocks noChangeArrowheads="1"/>
          </p:cNvSpPr>
          <p:nvPr/>
        </p:nvSpPr>
        <p:spPr bwMode="auto">
          <a:xfrm>
            <a:off x="0" y="5734050"/>
            <a:ext cx="8964613" cy="260350"/>
          </a:xfrm>
          <a:prstGeom prst="rect">
            <a:avLst/>
          </a:prstGeom>
          <a:noFill/>
          <a:ln w="9525" algn="ctr">
            <a:noFill/>
            <a:miter lim="800000"/>
            <a:headEnd/>
            <a:tailEnd/>
          </a:ln>
        </p:spPr>
        <p:txBody>
          <a:bodyPr>
            <a:spAutoFit/>
          </a:bodyPr>
          <a:lstStyle/>
          <a:p>
            <a:pPr>
              <a:spcBef>
                <a:spcPct val="20000"/>
              </a:spcBef>
            </a:pPr>
            <a:r>
              <a:rPr lang="es-ES" sz="1100" b="1">
                <a:solidFill>
                  <a:srgbClr val="002060"/>
                </a:solidFill>
              </a:rPr>
              <a:t>Referencia:</a:t>
            </a:r>
            <a:r>
              <a:rPr lang="es-ES" sz="1100">
                <a:solidFill>
                  <a:srgbClr val="002060"/>
                </a:solidFill>
              </a:rPr>
              <a:t> 	Ciclo preparatorio para la elaboración de memorias de sostenibilidad GRI: Manual para organizaciones pequeñas y medianas.</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chor="t"/>
          <a:lstStyle/>
          <a:p>
            <a:pPr eaLnBrk="1" hangingPunct="1"/>
            <a:r>
              <a:rPr lang="en-US" sz="3000" smtClean="0"/>
              <a:t>Informe de sostenibilidad es proceso!</a:t>
            </a:r>
          </a:p>
        </p:txBody>
      </p:sp>
      <p:sp>
        <p:nvSpPr>
          <p:cNvPr id="31747" name="Oval 5"/>
          <p:cNvSpPr>
            <a:spLocks noChangeArrowheads="1"/>
          </p:cNvSpPr>
          <p:nvPr/>
        </p:nvSpPr>
        <p:spPr bwMode="auto">
          <a:xfrm>
            <a:off x="0" y="1358900"/>
            <a:ext cx="2819400" cy="438150"/>
          </a:xfrm>
          <a:prstGeom prst="ellipse">
            <a:avLst/>
          </a:prstGeom>
          <a:noFill/>
          <a:ln w="9525">
            <a:noFill/>
            <a:round/>
            <a:headEnd/>
            <a:tailEnd/>
          </a:ln>
        </p:spPr>
        <p:txBody>
          <a:bodyPr anchor="ctr">
            <a:spAutoFit/>
          </a:bodyPr>
          <a:lstStyle/>
          <a:p>
            <a:pPr algn="ctr" eaLnBrk="0" hangingPunct="0"/>
            <a:endParaRPr lang="pt-BR" sz="1600">
              <a:solidFill>
                <a:srgbClr val="B44326"/>
              </a:solidFill>
              <a:latin typeface="Arial Black" pitchFamily="34" charset="0"/>
            </a:endParaRPr>
          </a:p>
        </p:txBody>
      </p:sp>
      <p:sp>
        <p:nvSpPr>
          <p:cNvPr id="31748" name="Rectangle 12"/>
          <p:cNvSpPr>
            <a:spLocks noChangeArrowheads="1"/>
          </p:cNvSpPr>
          <p:nvPr/>
        </p:nvSpPr>
        <p:spPr bwMode="auto">
          <a:xfrm>
            <a:off x="-1600200" y="-1905000"/>
            <a:ext cx="4572000" cy="1465262"/>
          </a:xfrm>
          <a:prstGeom prst="rect">
            <a:avLst/>
          </a:prstGeom>
          <a:noFill/>
          <a:ln w="9525">
            <a:noFill/>
            <a:miter lim="800000"/>
            <a:headEnd/>
            <a:tailEnd/>
          </a:ln>
        </p:spPr>
        <p:txBody>
          <a:bodyPr>
            <a:spAutoFit/>
          </a:bodyPr>
          <a:lstStyle/>
          <a:p>
            <a:endParaRPr lang="pt-BR" b="1" i="1"/>
          </a:p>
          <a:p>
            <a:endParaRPr lang="pt-BR" b="1" i="1"/>
          </a:p>
          <a:p>
            <a:endParaRPr lang="pt-BR" b="1" i="1"/>
          </a:p>
          <a:p>
            <a:endParaRPr lang="pt-BR" b="1" i="1"/>
          </a:p>
          <a:p>
            <a:endParaRPr lang="pt-BR" b="1" i="1"/>
          </a:p>
        </p:txBody>
      </p:sp>
      <p:graphicFrame>
        <p:nvGraphicFramePr>
          <p:cNvPr id="26" name="Diagrama 25"/>
          <p:cNvGraphicFramePr/>
          <p:nvPr/>
        </p:nvGraphicFramePr>
        <p:xfrm>
          <a:off x="-533400" y="1447800"/>
          <a:ext cx="87630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1750" name="Imagem 9" descr="global compact.jpg"/>
          <p:cNvPicPr>
            <a:picLocks noChangeAspect="1"/>
          </p:cNvPicPr>
          <p:nvPr/>
        </p:nvPicPr>
        <p:blipFill>
          <a:blip r:embed="rId7" cstate="print"/>
          <a:srcRect/>
          <a:stretch>
            <a:fillRect/>
          </a:stretch>
        </p:blipFill>
        <p:spPr bwMode="auto">
          <a:xfrm>
            <a:off x="0" y="1143000"/>
            <a:ext cx="1547813" cy="1457325"/>
          </a:xfrm>
          <a:prstGeom prst="rect">
            <a:avLst/>
          </a:prstGeom>
          <a:noFill/>
          <a:ln w="9525">
            <a:noFill/>
            <a:miter lim="800000"/>
            <a:headEnd/>
            <a:tailEnd/>
          </a:ln>
        </p:spPr>
      </p:pic>
      <p:pic>
        <p:nvPicPr>
          <p:cNvPr id="31752" name="Imagem 39" descr="GRILogo.jpg"/>
          <p:cNvPicPr>
            <a:picLocks noChangeAspect="1"/>
          </p:cNvPicPr>
          <p:nvPr/>
        </p:nvPicPr>
        <p:blipFill>
          <a:blip r:embed="rId8" cstate="print"/>
          <a:srcRect/>
          <a:stretch>
            <a:fillRect/>
          </a:stretch>
        </p:blipFill>
        <p:spPr bwMode="auto">
          <a:xfrm>
            <a:off x="6324600" y="1676400"/>
            <a:ext cx="1714500" cy="685800"/>
          </a:xfrm>
          <a:prstGeom prst="rect">
            <a:avLst/>
          </a:prstGeom>
          <a:solidFill>
            <a:srgbClr val="0070C0"/>
          </a:solidFill>
          <a:ln w="9525">
            <a:solidFill>
              <a:srgbClr val="0070C0"/>
            </a:solidFill>
            <a:miter lim="800000"/>
            <a:headEnd/>
            <a:tailEnd/>
          </a:ln>
        </p:spPr>
      </p:pic>
      <p:pic>
        <p:nvPicPr>
          <p:cNvPr id="31753" name="Picture 16" descr="http://t1.gstatic.com/images?q=tbn:265t_7zTy7PAMM:http://www.youthactionforchange.org/contenuto/sections/29/Image/Earth_Charter_Logo%2520HIGH%2520RESOLUTION.JPG">
            <a:hlinkClick r:id="rId9"/>
          </p:cNvPr>
          <p:cNvPicPr>
            <a:picLocks noChangeAspect="1" noChangeArrowheads="1"/>
          </p:cNvPicPr>
          <p:nvPr/>
        </p:nvPicPr>
        <p:blipFill>
          <a:blip r:embed="rId10" cstate="print"/>
          <a:srcRect/>
          <a:stretch>
            <a:fillRect/>
          </a:stretch>
        </p:blipFill>
        <p:spPr bwMode="auto">
          <a:xfrm>
            <a:off x="533400" y="2743200"/>
            <a:ext cx="1355725" cy="13938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4EA54E8C-36D0-4F95-A2FF-83816B8250F1}" type="slidenum">
              <a:rPr lang="en-US"/>
              <a:pPr>
                <a:spcBef>
                  <a:spcPct val="50000"/>
                </a:spcBef>
              </a:pPr>
              <a:t>26</a:t>
            </a:fld>
            <a:endParaRPr lang="en-US"/>
          </a:p>
        </p:txBody>
      </p:sp>
      <p:sp>
        <p:nvSpPr>
          <p:cNvPr id="46083" name="Text Box 2"/>
          <p:cNvSpPr txBox="1">
            <a:spLocks noChangeArrowheads="1"/>
          </p:cNvSpPr>
          <p:nvPr/>
        </p:nvSpPr>
        <p:spPr bwMode="auto">
          <a:xfrm>
            <a:off x="1000125" y="857250"/>
            <a:ext cx="7391400" cy="1219200"/>
          </a:xfrm>
          <a:prstGeom prst="rect">
            <a:avLst/>
          </a:prstGeom>
          <a:noFill/>
          <a:ln w="9525">
            <a:noFill/>
            <a:miter lim="800000"/>
            <a:headEnd/>
            <a:tailEnd/>
          </a:ln>
        </p:spPr>
        <p:txBody>
          <a:bodyPr>
            <a:spAutoFit/>
          </a:bodyPr>
          <a:lstStyle/>
          <a:p>
            <a:pPr algn="ctr">
              <a:spcBef>
                <a:spcPct val="50000"/>
              </a:spcBef>
            </a:pPr>
            <a:r>
              <a:rPr lang="es-ES" sz="2400" b="1">
                <a:solidFill>
                  <a:srgbClr val="B44326"/>
                </a:solidFill>
                <a:latin typeface="Myriad Pro"/>
              </a:rPr>
              <a:t>Test de Materialidad de GRI</a:t>
            </a:r>
          </a:p>
          <a:p>
            <a:pPr>
              <a:spcBef>
                <a:spcPct val="50000"/>
              </a:spcBef>
            </a:pPr>
            <a:r>
              <a:rPr lang="es-ES">
                <a:solidFill>
                  <a:srgbClr val="002060"/>
                </a:solidFill>
              </a:rPr>
              <a:t>La mejor manera de realizar el Test de Materialidad de GRI es hacerlo para su organización, así pues …</a:t>
            </a:r>
            <a:endParaRPr lang="es-ES">
              <a:solidFill>
                <a:srgbClr val="002060"/>
              </a:solidFill>
              <a:latin typeface="Myriad Pro"/>
            </a:endParaRPr>
          </a:p>
        </p:txBody>
      </p:sp>
      <p:sp>
        <p:nvSpPr>
          <p:cNvPr id="46084" name="Rectangle 2"/>
          <p:cNvSpPr>
            <a:spLocks noChangeArrowheads="1"/>
          </p:cNvSpPr>
          <p:nvPr/>
        </p:nvSpPr>
        <p:spPr bwMode="auto">
          <a:xfrm>
            <a:off x="685800" y="152400"/>
            <a:ext cx="8305800" cy="685800"/>
          </a:xfrm>
          <a:prstGeom prst="rect">
            <a:avLst/>
          </a:prstGeom>
          <a:noFill/>
          <a:ln w="9525">
            <a:noFill/>
            <a:miter lim="800000"/>
            <a:headEnd/>
            <a:tailEnd/>
          </a:ln>
        </p:spPr>
        <p:txBody>
          <a:bodyPr anchor="ctr"/>
          <a:lstStyle/>
          <a:p>
            <a:pPr algn="r">
              <a:spcBef>
                <a:spcPct val="50000"/>
              </a:spcBef>
            </a:pPr>
            <a:r>
              <a:rPr lang="en-US" sz="2800">
                <a:solidFill>
                  <a:srgbClr val="002060"/>
                </a:solidFill>
                <a:latin typeface="Arial Black" pitchFamily="34" charset="0"/>
              </a:rPr>
              <a:t>Definir los Indicadores materiales </a:t>
            </a:r>
          </a:p>
        </p:txBody>
      </p:sp>
      <p:sp>
        <p:nvSpPr>
          <p:cNvPr id="46085" name="Text Box 6"/>
          <p:cNvSpPr txBox="1">
            <a:spLocks noChangeArrowheads="1"/>
          </p:cNvSpPr>
          <p:nvPr/>
        </p:nvSpPr>
        <p:spPr bwMode="auto">
          <a:xfrm>
            <a:off x="539750" y="2133600"/>
            <a:ext cx="8072438" cy="3846513"/>
          </a:xfrm>
          <a:prstGeom prst="rect">
            <a:avLst/>
          </a:prstGeom>
          <a:noFill/>
          <a:ln w="9525" algn="ctr">
            <a:solidFill>
              <a:schemeClr val="tx1"/>
            </a:solidFill>
            <a:miter lim="800000"/>
            <a:headEnd/>
            <a:tailEnd/>
          </a:ln>
        </p:spPr>
        <p:txBody>
          <a:bodyPr>
            <a:spAutoFit/>
          </a:bodyPr>
          <a:lstStyle/>
          <a:p>
            <a:pPr marL="342900" indent="-342900">
              <a:spcBef>
                <a:spcPct val="20000"/>
              </a:spcBef>
            </a:pPr>
            <a:r>
              <a:rPr lang="en-US" b="1" dirty="0">
                <a:solidFill>
                  <a:srgbClr val="CC3300"/>
                </a:solidFill>
                <a:latin typeface="Myriad Pro"/>
              </a:rPr>
              <a:t>	</a:t>
            </a:r>
            <a:r>
              <a:rPr lang="es-ES" b="1" dirty="0">
                <a:solidFill>
                  <a:srgbClr val="CC3300"/>
                </a:solidFill>
                <a:latin typeface="Myriad Pro"/>
              </a:rPr>
              <a:t>Ejercicio individual</a:t>
            </a:r>
          </a:p>
          <a:p>
            <a:pPr marL="342900" indent="-342900">
              <a:spcBef>
                <a:spcPct val="60000"/>
              </a:spcBef>
              <a:buFontTx/>
              <a:buAutoNum type="arabicPeriod"/>
            </a:pPr>
            <a:r>
              <a:rPr lang="es-ES" dirty="0">
                <a:solidFill>
                  <a:srgbClr val="002060"/>
                </a:solidFill>
              </a:rPr>
              <a:t>Lo que es el negocio de mi empresa y cuales son las estrategias?</a:t>
            </a:r>
          </a:p>
          <a:p>
            <a:pPr marL="342900" indent="-342900">
              <a:spcBef>
                <a:spcPct val="60000"/>
              </a:spcBef>
              <a:buFontTx/>
              <a:buAutoNum type="arabicPeriod"/>
            </a:pPr>
            <a:r>
              <a:rPr lang="es-ES" dirty="0">
                <a:solidFill>
                  <a:srgbClr val="002060"/>
                </a:solidFill>
              </a:rPr>
              <a:t>Cuales son los impactos positivos del negocio de la empresa y</a:t>
            </a:r>
          </a:p>
          <a:p>
            <a:pPr marL="342900" indent="-342900">
              <a:spcBef>
                <a:spcPct val="60000"/>
              </a:spcBef>
            </a:pPr>
            <a:r>
              <a:rPr lang="es-ES" dirty="0">
                <a:solidFill>
                  <a:srgbClr val="002060"/>
                </a:solidFill>
              </a:rPr>
              <a:t>de las estrategias? Cuales son los </a:t>
            </a:r>
            <a:r>
              <a:rPr lang="es-ES" dirty="0" err="1">
                <a:solidFill>
                  <a:srgbClr val="002060"/>
                </a:solidFill>
              </a:rPr>
              <a:t>stakeholders</a:t>
            </a:r>
            <a:r>
              <a:rPr lang="es-ES" dirty="0">
                <a:solidFill>
                  <a:srgbClr val="002060"/>
                </a:solidFill>
              </a:rPr>
              <a:t> relacionados?</a:t>
            </a:r>
          </a:p>
          <a:p>
            <a:pPr marL="342900" indent="-342900">
              <a:spcBef>
                <a:spcPct val="60000"/>
              </a:spcBef>
            </a:pPr>
            <a:r>
              <a:rPr lang="es-ES" dirty="0">
                <a:solidFill>
                  <a:srgbClr val="002060"/>
                </a:solidFill>
              </a:rPr>
              <a:t>3 . Cuales son los impactos negativos del negocio de la empresa y</a:t>
            </a:r>
          </a:p>
          <a:p>
            <a:pPr marL="342900" indent="-342900">
              <a:spcBef>
                <a:spcPct val="60000"/>
              </a:spcBef>
            </a:pPr>
            <a:r>
              <a:rPr lang="es-ES" dirty="0">
                <a:solidFill>
                  <a:srgbClr val="002060"/>
                </a:solidFill>
              </a:rPr>
              <a:t>de las estrategias? Cuales son los </a:t>
            </a:r>
            <a:r>
              <a:rPr lang="es-ES" dirty="0" err="1">
                <a:solidFill>
                  <a:srgbClr val="002060"/>
                </a:solidFill>
              </a:rPr>
              <a:t>stakeholders</a:t>
            </a:r>
            <a:r>
              <a:rPr lang="es-ES" dirty="0">
                <a:solidFill>
                  <a:srgbClr val="002060"/>
                </a:solidFill>
              </a:rPr>
              <a:t> relacionados?</a:t>
            </a:r>
          </a:p>
          <a:p>
            <a:pPr marL="342900" indent="-342900">
              <a:spcBef>
                <a:spcPct val="60000"/>
              </a:spcBef>
            </a:pPr>
            <a:r>
              <a:rPr lang="es-ES" dirty="0">
                <a:solidFill>
                  <a:srgbClr val="002060"/>
                </a:solidFill>
              </a:rPr>
              <a:t>4. Relacione os impactos positivos y negativos a </a:t>
            </a:r>
            <a:r>
              <a:rPr lang="es-ES" dirty="0" err="1">
                <a:solidFill>
                  <a:srgbClr val="002060"/>
                </a:solidFill>
              </a:rPr>
              <a:t>Categoria</a:t>
            </a:r>
            <a:r>
              <a:rPr lang="es-ES" dirty="0">
                <a:solidFill>
                  <a:srgbClr val="002060"/>
                </a:solidFill>
              </a:rPr>
              <a:t>, Aspecto e</a:t>
            </a:r>
          </a:p>
          <a:p>
            <a:pPr marL="342900" indent="-342900">
              <a:spcBef>
                <a:spcPct val="60000"/>
              </a:spcBef>
            </a:pPr>
            <a:r>
              <a:rPr lang="es-ES" dirty="0">
                <a:solidFill>
                  <a:srgbClr val="002060"/>
                </a:solidFill>
              </a:rPr>
              <a:t>Indicadores de la </a:t>
            </a:r>
            <a:r>
              <a:rPr lang="es-ES" dirty="0" err="1">
                <a:solidFill>
                  <a:srgbClr val="002060"/>
                </a:solidFill>
              </a:rPr>
              <a:t>Guia</a:t>
            </a:r>
            <a:r>
              <a:rPr lang="es-ES" dirty="0">
                <a:solidFill>
                  <a:srgbClr val="002060"/>
                </a:solidFill>
              </a:rPr>
              <a:t> G3.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61938" y="0"/>
            <a:ext cx="8882062" cy="946150"/>
          </a:xfrm>
          <a:prstGeom prst="rect">
            <a:avLst/>
          </a:prstGeom>
          <a:noFill/>
          <a:ln w="9525">
            <a:noFill/>
            <a:miter lim="800000"/>
            <a:headEnd/>
            <a:tailEnd/>
          </a:ln>
        </p:spPr>
        <p:txBody>
          <a:bodyPr>
            <a:spAutoFit/>
          </a:bodyPr>
          <a:lstStyle/>
          <a:p>
            <a:pPr algn="r"/>
            <a:r>
              <a:rPr lang="es-ES" sz="2800">
                <a:latin typeface="Arial Black" pitchFamily="34" charset="0"/>
              </a:rPr>
              <a:t>Retos para las organizaciones -Conclusiones</a:t>
            </a:r>
          </a:p>
        </p:txBody>
      </p:sp>
      <p:sp>
        <p:nvSpPr>
          <p:cNvPr id="32771" name="Text Box 5"/>
          <p:cNvSpPr txBox="1">
            <a:spLocks noChangeArrowheads="1"/>
          </p:cNvSpPr>
          <p:nvPr/>
        </p:nvSpPr>
        <p:spPr bwMode="auto">
          <a:xfrm>
            <a:off x="755650" y="5661025"/>
            <a:ext cx="7772400" cy="274638"/>
          </a:xfrm>
          <a:prstGeom prst="rect">
            <a:avLst/>
          </a:prstGeom>
          <a:noFill/>
          <a:ln w="9525" algn="ctr">
            <a:noFill/>
            <a:miter lim="800000"/>
            <a:headEnd/>
            <a:tailEnd/>
          </a:ln>
        </p:spPr>
        <p:txBody>
          <a:bodyPr>
            <a:spAutoFit/>
          </a:bodyPr>
          <a:lstStyle/>
          <a:p>
            <a:pPr marL="342900" indent="-342900" algn="ctr">
              <a:spcBef>
                <a:spcPct val="50000"/>
              </a:spcBef>
            </a:pPr>
            <a:r>
              <a:rPr lang="es-ES" sz="1200" b="1">
                <a:solidFill>
                  <a:srgbClr val="0D2F67"/>
                </a:solidFill>
              </a:rPr>
              <a:t>Referencias:</a:t>
            </a:r>
            <a:r>
              <a:rPr lang="es-ES" sz="1200">
                <a:solidFill>
                  <a:srgbClr val="0D2F67"/>
                </a:solidFill>
              </a:rPr>
              <a:t> Puntos de partida: ¿Vale la pena el viaje? pp 20-21</a:t>
            </a:r>
          </a:p>
        </p:txBody>
      </p:sp>
      <p:sp>
        <p:nvSpPr>
          <p:cNvPr id="434180" name="Text Box 4"/>
          <p:cNvSpPr txBox="1">
            <a:spLocks noChangeArrowheads="1"/>
          </p:cNvSpPr>
          <p:nvPr/>
        </p:nvSpPr>
        <p:spPr bwMode="auto">
          <a:xfrm>
            <a:off x="250825" y="1341438"/>
            <a:ext cx="8569325" cy="4078287"/>
          </a:xfrm>
          <a:prstGeom prst="rect">
            <a:avLst/>
          </a:prstGeom>
          <a:noFill/>
          <a:ln w="9525" algn="ctr">
            <a:noFill/>
            <a:miter lim="800000"/>
            <a:headEnd/>
            <a:tailEnd/>
          </a:ln>
        </p:spPr>
        <p:txBody>
          <a:bodyPr>
            <a:spAutoFit/>
          </a:bodyPr>
          <a:lstStyle/>
          <a:p>
            <a:pPr marL="381000" indent="-381000">
              <a:spcAft>
                <a:spcPct val="150000"/>
              </a:spcAft>
              <a:buClr>
                <a:srgbClr val="13467B"/>
              </a:buClr>
              <a:buFont typeface="Wingdings" pitchFamily="2" charset="2"/>
              <a:buChar char="§"/>
            </a:pPr>
            <a:r>
              <a:rPr lang="es-ES" sz="1800">
                <a:solidFill>
                  <a:srgbClr val="002060"/>
                </a:solidFill>
              </a:rPr>
              <a:t>Asegurar </a:t>
            </a:r>
            <a:r>
              <a:rPr lang="es-ES" sz="1800" b="1">
                <a:solidFill>
                  <a:srgbClr val="B44326"/>
                </a:solidFill>
              </a:rPr>
              <a:t>el compromiso</a:t>
            </a:r>
            <a:r>
              <a:rPr lang="es-ES" sz="1800">
                <a:solidFill>
                  <a:srgbClr val="002060"/>
                </a:solidFill>
              </a:rPr>
              <a:t> del personal a todos los niveles; especialm., altos cargos. </a:t>
            </a:r>
          </a:p>
          <a:p>
            <a:pPr marL="381000" indent="-381000">
              <a:spcAft>
                <a:spcPct val="150000"/>
              </a:spcAft>
              <a:buClr>
                <a:srgbClr val="13467B"/>
              </a:buClr>
              <a:buFont typeface="Wingdings" pitchFamily="2" charset="2"/>
              <a:buChar char="§"/>
            </a:pPr>
            <a:r>
              <a:rPr lang="es-ES" sz="1800">
                <a:solidFill>
                  <a:srgbClr val="002060"/>
                </a:solidFill>
              </a:rPr>
              <a:t>Que la memoria sea más que una simple</a:t>
            </a:r>
            <a:r>
              <a:rPr lang="es-ES" sz="1800" b="1">
                <a:solidFill>
                  <a:srgbClr val="002060"/>
                </a:solidFill>
              </a:rPr>
              <a:t> </a:t>
            </a:r>
            <a:r>
              <a:rPr lang="es-ES" sz="1800" b="1">
                <a:solidFill>
                  <a:srgbClr val="B44326"/>
                </a:solidFill>
              </a:rPr>
              <a:t>“herramienta de marketing”.</a:t>
            </a:r>
            <a:endParaRPr lang="es-ES" sz="1800">
              <a:solidFill>
                <a:srgbClr val="B44326"/>
              </a:solidFill>
            </a:endParaRPr>
          </a:p>
          <a:p>
            <a:pPr marL="381000" indent="-381000">
              <a:spcAft>
                <a:spcPct val="150000"/>
              </a:spcAft>
              <a:buClr>
                <a:srgbClr val="13467B"/>
              </a:buClr>
              <a:buFont typeface="Wingdings" pitchFamily="2" charset="2"/>
              <a:buChar char="§"/>
            </a:pPr>
            <a:r>
              <a:rPr lang="es-ES" sz="1800">
                <a:solidFill>
                  <a:srgbClr val="002060"/>
                </a:solidFill>
              </a:rPr>
              <a:t>Elegir </a:t>
            </a:r>
            <a:r>
              <a:rPr lang="es-ES" sz="1800" b="1">
                <a:solidFill>
                  <a:srgbClr val="B44326"/>
                </a:solidFill>
              </a:rPr>
              <a:t>a los grupos de interés clave </a:t>
            </a:r>
            <a:r>
              <a:rPr lang="es-ES" sz="1800"/>
              <a:t>e implicarlos</a:t>
            </a:r>
            <a:r>
              <a:rPr lang="es-ES" sz="1800">
                <a:solidFill>
                  <a:srgbClr val="002060"/>
                </a:solidFill>
              </a:rPr>
              <a:t>. </a:t>
            </a:r>
          </a:p>
          <a:p>
            <a:pPr marL="381000" indent="-381000">
              <a:spcAft>
                <a:spcPct val="150000"/>
              </a:spcAft>
              <a:buClr>
                <a:srgbClr val="13467B"/>
              </a:buClr>
              <a:buFont typeface="Wingdings" pitchFamily="2" charset="2"/>
              <a:buChar char="§"/>
            </a:pPr>
            <a:r>
              <a:rPr lang="es-ES" sz="1800">
                <a:solidFill>
                  <a:srgbClr val="002060"/>
                </a:solidFill>
              </a:rPr>
              <a:t>Decidir cuáles son las </a:t>
            </a:r>
            <a:r>
              <a:rPr lang="es-ES" sz="1800" b="1">
                <a:solidFill>
                  <a:srgbClr val="B44326"/>
                </a:solidFill>
              </a:rPr>
              <a:t>cuestiones importantes</a:t>
            </a:r>
            <a:r>
              <a:rPr lang="es-ES" sz="1800">
                <a:solidFill>
                  <a:srgbClr val="B44326"/>
                </a:solidFill>
              </a:rPr>
              <a:t> </a:t>
            </a:r>
            <a:r>
              <a:rPr lang="es-ES" sz="1800">
                <a:solidFill>
                  <a:srgbClr val="002060"/>
                </a:solidFill>
              </a:rPr>
              <a:t>a incluir, </a:t>
            </a:r>
            <a:r>
              <a:rPr lang="es-ES" sz="1800" b="1">
                <a:solidFill>
                  <a:srgbClr val="002060"/>
                </a:solidFill>
              </a:rPr>
              <a:t>(“materiales”). </a:t>
            </a:r>
            <a:endParaRPr lang="es-ES" sz="1800">
              <a:solidFill>
                <a:srgbClr val="002060"/>
              </a:solidFill>
            </a:endParaRPr>
          </a:p>
          <a:p>
            <a:pPr marL="381000" indent="-381000">
              <a:spcAft>
                <a:spcPct val="150000"/>
              </a:spcAft>
              <a:buClr>
                <a:srgbClr val="13467B"/>
              </a:buClr>
              <a:buFont typeface="Wingdings" pitchFamily="2" charset="2"/>
              <a:buChar char="§"/>
            </a:pPr>
            <a:r>
              <a:rPr lang="es-ES" sz="1800">
                <a:solidFill>
                  <a:srgbClr val="002060"/>
                </a:solidFill>
              </a:rPr>
              <a:t>Establecer </a:t>
            </a:r>
            <a:r>
              <a:rPr lang="es-ES" sz="1800" b="1">
                <a:solidFill>
                  <a:srgbClr val="B44326"/>
                </a:solidFill>
              </a:rPr>
              <a:t>objetivos y metas prácticos y realistas</a:t>
            </a:r>
            <a:r>
              <a:rPr lang="es-ES" sz="1800">
                <a:solidFill>
                  <a:srgbClr val="002060"/>
                </a:solidFill>
              </a:rPr>
              <a:t>.</a:t>
            </a:r>
          </a:p>
          <a:p>
            <a:pPr marL="381000" indent="-381000">
              <a:spcAft>
                <a:spcPct val="150000"/>
              </a:spcAft>
              <a:buClr>
                <a:srgbClr val="13467B"/>
              </a:buClr>
              <a:buFont typeface="Wingdings" pitchFamily="2" charset="2"/>
              <a:buChar char="§"/>
            </a:pPr>
            <a:r>
              <a:rPr lang="es-ES" sz="1800" b="1">
                <a:solidFill>
                  <a:srgbClr val="B44326"/>
                </a:solidFill>
              </a:rPr>
              <a:t>Recopilar, organizar y analizar </a:t>
            </a:r>
            <a:r>
              <a:rPr lang="es-ES" sz="1800">
                <a:solidFill>
                  <a:srgbClr val="002060"/>
                </a:solidFill>
              </a:rPr>
              <a:t>la información necesaria.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4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261938" y="0"/>
            <a:ext cx="8882062" cy="946150"/>
          </a:xfrm>
          <a:prstGeom prst="rect">
            <a:avLst/>
          </a:prstGeom>
          <a:noFill/>
          <a:ln w="9525">
            <a:noFill/>
            <a:miter lim="800000"/>
            <a:headEnd/>
            <a:tailEnd/>
          </a:ln>
        </p:spPr>
        <p:txBody>
          <a:bodyPr>
            <a:spAutoFit/>
          </a:bodyPr>
          <a:lstStyle/>
          <a:p>
            <a:pPr algn="r"/>
            <a:r>
              <a:rPr lang="es-ES" sz="2800">
                <a:latin typeface="Arial Black" pitchFamily="34" charset="0"/>
              </a:rPr>
              <a:t>Retos para las organizaciones -Conclusiones</a:t>
            </a:r>
          </a:p>
        </p:txBody>
      </p:sp>
      <p:sp>
        <p:nvSpPr>
          <p:cNvPr id="434180" name="Text Box 4"/>
          <p:cNvSpPr txBox="1">
            <a:spLocks noChangeArrowheads="1"/>
          </p:cNvSpPr>
          <p:nvPr/>
        </p:nvSpPr>
        <p:spPr bwMode="auto">
          <a:xfrm>
            <a:off x="395288" y="1125538"/>
            <a:ext cx="8424862" cy="4352925"/>
          </a:xfrm>
          <a:prstGeom prst="rect">
            <a:avLst/>
          </a:prstGeom>
          <a:noFill/>
          <a:ln w="9525" algn="ctr">
            <a:noFill/>
            <a:miter lim="800000"/>
            <a:headEnd/>
            <a:tailEnd/>
          </a:ln>
        </p:spPr>
        <p:txBody>
          <a:bodyPr>
            <a:spAutoFit/>
          </a:bodyPr>
          <a:lstStyle/>
          <a:p>
            <a:pPr marL="381000" indent="-381000">
              <a:spcAft>
                <a:spcPct val="150000"/>
              </a:spcAft>
              <a:buClr>
                <a:srgbClr val="13467B"/>
              </a:buClr>
              <a:buFont typeface="Wingdings" pitchFamily="2" charset="2"/>
              <a:buChar char="§"/>
            </a:pPr>
            <a:r>
              <a:rPr lang="es-ES" sz="1800">
                <a:solidFill>
                  <a:srgbClr val="002060"/>
                </a:solidFill>
              </a:rPr>
              <a:t>Preparar la organización para </a:t>
            </a:r>
            <a:r>
              <a:rPr lang="es-ES" sz="1800" b="1">
                <a:solidFill>
                  <a:srgbClr val="B44326"/>
                </a:solidFill>
              </a:rPr>
              <a:t>lograr los objetivos publicados</a:t>
            </a:r>
            <a:r>
              <a:rPr lang="es-ES" sz="1800">
                <a:solidFill>
                  <a:srgbClr val="002060"/>
                </a:solidFill>
              </a:rPr>
              <a:t>,                      (ej. procedimientos y sistemas).</a:t>
            </a:r>
          </a:p>
          <a:p>
            <a:pPr marL="381000" indent="-381000">
              <a:spcAft>
                <a:spcPct val="150000"/>
              </a:spcAft>
              <a:buClr>
                <a:srgbClr val="13467B"/>
              </a:buClr>
              <a:buFont typeface="Wingdings" pitchFamily="2" charset="2"/>
              <a:buChar char="§"/>
            </a:pPr>
            <a:r>
              <a:rPr lang="es-ES" sz="1800">
                <a:solidFill>
                  <a:srgbClr val="002060"/>
                </a:solidFill>
              </a:rPr>
              <a:t>Comunicar los </a:t>
            </a:r>
            <a:r>
              <a:rPr lang="es-ES" sz="1800" b="1">
                <a:solidFill>
                  <a:srgbClr val="B44326"/>
                </a:solidFill>
              </a:rPr>
              <a:t>resultados negativos</a:t>
            </a:r>
            <a:r>
              <a:rPr lang="es-ES" sz="1800" b="1">
                <a:solidFill>
                  <a:srgbClr val="002060"/>
                </a:solidFill>
              </a:rPr>
              <a:t>.</a:t>
            </a:r>
            <a:endParaRPr lang="es-ES" sz="1800">
              <a:solidFill>
                <a:srgbClr val="002060"/>
              </a:solidFill>
            </a:endParaRPr>
          </a:p>
          <a:p>
            <a:pPr marL="381000" indent="-381000">
              <a:spcAft>
                <a:spcPct val="150000"/>
              </a:spcAft>
              <a:buClr>
                <a:srgbClr val="13467B"/>
              </a:buClr>
              <a:buFont typeface="Wingdings" pitchFamily="2" charset="2"/>
              <a:buChar char="§"/>
            </a:pPr>
            <a:r>
              <a:rPr lang="es-ES" sz="1800">
                <a:solidFill>
                  <a:srgbClr val="002060"/>
                </a:solidFill>
              </a:rPr>
              <a:t>Gestionar </a:t>
            </a:r>
            <a:r>
              <a:rPr lang="es-ES" sz="1800" b="1">
                <a:solidFill>
                  <a:srgbClr val="B44326"/>
                </a:solidFill>
              </a:rPr>
              <a:t>las expectativas</a:t>
            </a:r>
            <a:r>
              <a:rPr lang="es-ES" sz="1800">
                <a:solidFill>
                  <a:srgbClr val="002060"/>
                </a:solidFill>
              </a:rPr>
              <a:t> en torno a la memoria final. </a:t>
            </a:r>
          </a:p>
          <a:p>
            <a:pPr marL="381000" indent="-381000">
              <a:spcAft>
                <a:spcPct val="150000"/>
              </a:spcAft>
              <a:buClr>
                <a:srgbClr val="13467B"/>
              </a:buClr>
              <a:buFont typeface="Wingdings" pitchFamily="2" charset="2"/>
              <a:buChar char="§"/>
            </a:pPr>
            <a:r>
              <a:rPr lang="es-ES" sz="1800">
                <a:solidFill>
                  <a:srgbClr val="002060"/>
                </a:solidFill>
              </a:rPr>
              <a:t>Tener un panorama del </a:t>
            </a:r>
            <a:r>
              <a:rPr lang="es-ES" sz="1800" b="1">
                <a:solidFill>
                  <a:srgbClr val="B44326"/>
                </a:solidFill>
              </a:rPr>
              <a:t>desempeño real </a:t>
            </a:r>
            <a:r>
              <a:rPr lang="es-ES" sz="1800">
                <a:solidFill>
                  <a:srgbClr val="002060"/>
                </a:solidFill>
              </a:rPr>
              <a:t>de la organización.</a:t>
            </a:r>
          </a:p>
          <a:p>
            <a:pPr marL="381000" indent="-381000">
              <a:spcAft>
                <a:spcPct val="150000"/>
              </a:spcAft>
              <a:buClr>
                <a:srgbClr val="13467B"/>
              </a:buClr>
              <a:buFont typeface="Wingdings" pitchFamily="2" charset="2"/>
              <a:buChar char="§"/>
            </a:pPr>
            <a:r>
              <a:rPr lang="es-ES" sz="1800">
                <a:solidFill>
                  <a:srgbClr val="002060"/>
                </a:solidFill>
              </a:rPr>
              <a:t>Elaborar un </a:t>
            </a:r>
            <a:r>
              <a:rPr lang="es-ES" sz="1800" b="1">
                <a:solidFill>
                  <a:srgbClr val="B44326"/>
                </a:solidFill>
              </a:rPr>
              <a:t>documento claro</a:t>
            </a:r>
            <a:r>
              <a:rPr lang="es-ES" sz="1800">
                <a:solidFill>
                  <a:srgbClr val="B44326"/>
                </a:solidFill>
              </a:rPr>
              <a:t> </a:t>
            </a:r>
            <a:r>
              <a:rPr lang="es-ES" sz="1800">
                <a:solidFill>
                  <a:srgbClr val="002060"/>
                </a:solidFill>
              </a:rPr>
              <a:t>que satisfaga las diversas necesidades de los lectores tras un proceso difícil de recolección de datos de diferentes áreas. </a:t>
            </a:r>
          </a:p>
          <a:p>
            <a:pPr marL="381000" indent="-381000">
              <a:spcAft>
                <a:spcPct val="150000"/>
              </a:spcAft>
              <a:buClr>
                <a:srgbClr val="13467B"/>
              </a:buClr>
              <a:buFont typeface="Wingdings" pitchFamily="2" charset="2"/>
              <a:buChar char="§"/>
            </a:pPr>
            <a:r>
              <a:rPr lang="es-ES" sz="1800">
                <a:solidFill>
                  <a:srgbClr val="002060"/>
                </a:solidFill>
              </a:rPr>
              <a:t>Mantener</a:t>
            </a:r>
            <a:r>
              <a:rPr lang="es-ES" sz="1800" b="1">
                <a:solidFill>
                  <a:srgbClr val="002060"/>
                </a:solidFill>
              </a:rPr>
              <a:t> </a:t>
            </a:r>
            <a:r>
              <a:rPr lang="es-ES" sz="1800" b="1">
                <a:solidFill>
                  <a:srgbClr val="B44326"/>
                </a:solidFill>
              </a:rPr>
              <a:t>activo el proceso</a:t>
            </a:r>
            <a:r>
              <a:rPr lang="es-ES" sz="1800">
                <a:solidFill>
                  <a:srgbClr val="B44326"/>
                </a:solidFill>
              </a:rPr>
              <a:t> </a:t>
            </a:r>
            <a:r>
              <a:rPr lang="es-ES" sz="1800">
                <a:solidFill>
                  <a:srgbClr val="002060"/>
                </a:solidFill>
              </a:rPr>
              <a:t>hasta el siguiente periodo.</a:t>
            </a:r>
          </a:p>
        </p:txBody>
      </p:sp>
      <p:sp>
        <p:nvSpPr>
          <p:cNvPr id="33796" name="Text Box 5"/>
          <p:cNvSpPr txBox="1">
            <a:spLocks noChangeArrowheads="1"/>
          </p:cNvSpPr>
          <p:nvPr/>
        </p:nvSpPr>
        <p:spPr bwMode="auto">
          <a:xfrm>
            <a:off x="755650" y="5661025"/>
            <a:ext cx="7772400" cy="274638"/>
          </a:xfrm>
          <a:prstGeom prst="rect">
            <a:avLst/>
          </a:prstGeom>
          <a:noFill/>
          <a:ln w="9525" algn="ctr">
            <a:noFill/>
            <a:miter lim="800000"/>
            <a:headEnd/>
            <a:tailEnd/>
          </a:ln>
        </p:spPr>
        <p:txBody>
          <a:bodyPr>
            <a:spAutoFit/>
          </a:bodyPr>
          <a:lstStyle/>
          <a:p>
            <a:pPr marL="342900" indent="-342900" algn="ctr">
              <a:spcBef>
                <a:spcPct val="50000"/>
              </a:spcBef>
            </a:pPr>
            <a:r>
              <a:rPr lang="es-ES" sz="1200" b="1">
                <a:solidFill>
                  <a:srgbClr val="0D2F67"/>
                </a:solidFill>
              </a:rPr>
              <a:t>Referencias:</a:t>
            </a:r>
            <a:r>
              <a:rPr lang="es-ES" sz="1200">
                <a:solidFill>
                  <a:srgbClr val="0D2F67"/>
                </a:solidFill>
              </a:rPr>
              <a:t> Puntos de partida: ¿Vale la pena el viaje? pp 20-21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41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ChangeAspect="1" noChangeArrowheads="1"/>
          </p:cNvPicPr>
          <p:nvPr/>
        </p:nvPicPr>
        <p:blipFill>
          <a:blip r:embed="rId3" cstate="print"/>
          <a:srcRect/>
          <a:stretch>
            <a:fillRect/>
          </a:stretch>
        </p:blipFill>
        <p:spPr bwMode="auto">
          <a:xfrm>
            <a:off x="539750" y="1341438"/>
            <a:ext cx="2644775" cy="3556000"/>
          </a:xfrm>
          <a:prstGeom prst="rect">
            <a:avLst/>
          </a:prstGeom>
          <a:noFill/>
          <a:ln w="9525">
            <a:noFill/>
            <a:miter lim="800000"/>
            <a:headEnd/>
            <a:tailEnd/>
          </a:ln>
        </p:spPr>
      </p:pic>
      <p:sp>
        <p:nvSpPr>
          <p:cNvPr id="34819" name="Rectangle 2"/>
          <p:cNvSpPr>
            <a:spLocks noChangeArrowheads="1"/>
          </p:cNvSpPr>
          <p:nvPr/>
        </p:nvSpPr>
        <p:spPr bwMode="auto">
          <a:xfrm>
            <a:off x="3924300" y="2492375"/>
            <a:ext cx="4968875" cy="1368425"/>
          </a:xfrm>
          <a:prstGeom prst="rect">
            <a:avLst/>
          </a:prstGeom>
          <a:noFill/>
          <a:ln w="9525">
            <a:noFill/>
            <a:miter lim="800000"/>
            <a:headEnd/>
            <a:tailEnd/>
          </a:ln>
        </p:spPr>
        <p:txBody>
          <a:bodyPr anchor="ctr"/>
          <a:lstStyle/>
          <a:p>
            <a:pPr algn="ctr"/>
            <a:r>
              <a:rPr lang="es-ES" sz="2800">
                <a:latin typeface="Arial Black" pitchFamily="34" charset="0"/>
              </a:rPr>
              <a:t>Fase de definición: </a:t>
            </a:r>
            <a:br>
              <a:rPr lang="es-ES" sz="2800">
                <a:latin typeface="Arial Black" pitchFamily="34" charset="0"/>
              </a:rPr>
            </a:br>
            <a:r>
              <a:rPr lang="es-ES" sz="2800">
                <a:latin typeface="Arial Black" pitchFamily="34" charset="0"/>
              </a:rPr>
              <a:t>Elegir los indicadores materiales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304800"/>
            <a:ext cx="8134350" cy="685800"/>
          </a:xfrm>
          <a:solidFill>
            <a:srgbClr val="FFFFFF"/>
          </a:solidFill>
        </p:spPr>
        <p:txBody>
          <a:bodyPr anchor="t"/>
          <a:lstStyle/>
          <a:p>
            <a:pPr algn="l"/>
            <a:r>
              <a:rPr lang="pt-BR" altLang="de-CH" sz="3200" smtClean="0">
                <a:latin typeface="Arial" pitchFamily="34" charset="0"/>
              </a:rPr>
              <a:t/>
            </a:r>
            <a:br>
              <a:rPr lang="pt-BR" altLang="de-CH" sz="3200" smtClean="0">
                <a:latin typeface="Arial" pitchFamily="34" charset="0"/>
              </a:rPr>
            </a:br>
            <a:r>
              <a:rPr lang="es-ES" sz="3200" smtClean="0"/>
              <a:t> Una definición, una analogía y una pregunta</a:t>
            </a:r>
            <a:r>
              <a:rPr lang="pt-BR" altLang="de-CH" sz="3200" smtClean="0">
                <a:latin typeface="Arial" pitchFamily="34" charset="0"/>
              </a:rPr>
              <a:t>:</a:t>
            </a:r>
            <a:br>
              <a:rPr lang="pt-BR" altLang="de-CH" sz="3200" smtClean="0">
                <a:latin typeface="Arial" pitchFamily="34" charset="0"/>
              </a:rPr>
            </a:br>
            <a:endParaRPr lang="pt-BR" sz="3200" smtClean="0">
              <a:latin typeface="Arial" pitchFamily="34" charset="0"/>
            </a:endParaRPr>
          </a:p>
        </p:txBody>
      </p:sp>
      <p:sp>
        <p:nvSpPr>
          <p:cNvPr id="11267" name="Rectangle 3"/>
          <p:cNvSpPr>
            <a:spLocks noGrp="1" noChangeArrowheads="1"/>
          </p:cNvSpPr>
          <p:nvPr>
            <p:ph idx="1"/>
          </p:nvPr>
        </p:nvSpPr>
        <p:spPr>
          <a:xfrm>
            <a:off x="457200" y="2133600"/>
            <a:ext cx="8382000" cy="4459288"/>
          </a:xfrm>
        </p:spPr>
        <p:txBody>
          <a:bodyPr/>
          <a:lstStyle/>
          <a:p>
            <a:pPr>
              <a:buFontTx/>
              <a:buNone/>
            </a:pPr>
            <a:r>
              <a:rPr lang="es-ES" smtClean="0"/>
              <a:t/>
            </a:r>
            <a:br>
              <a:rPr lang="es-ES" smtClean="0"/>
            </a:br>
            <a:r>
              <a:rPr lang="es-ES" smtClean="0"/>
              <a:t>"La sostenibilidad es satisfacer las necesidades de la generación presente sin afectar a la capacidad de las generaciones futuras para satisfacer las suyas." (Informe Brundtland - 1987)</a:t>
            </a:r>
            <a:br>
              <a:rPr lang="es-ES" smtClean="0"/>
            </a:br>
            <a:r>
              <a:rPr lang="es-ES" smtClean="0"/>
              <a:t/>
            </a:r>
            <a:br>
              <a:rPr lang="es-ES" smtClean="0"/>
            </a:br>
            <a:r>
              <a:rPr lang="es-ES" smtClean="0"/>
              <a:t>La sostenibilidad es vivir del "ingreso“ y no del "capital"</a:t>
            </a:r>
            <a:br>
              <a:rPr lang="es-ES" smtClean="0"/>
            </a:br>
            <a:r>
              <a:rPr lang="es-ES" smtClean="0"/>
              <a:t/>
            </a:r>
            <a:br>
              <a:rPr lang="es-ES" smtClean="0"/>
            </a:br>
            <a:r>
              <a:rPr lang="es-ES" smtClean="0"/>
              <a:t>Y ... Nosotros? Como caminamos?</a:t>
            </a:r>
            <a:br>
              <a:rPr lang="es-ES" smtClean="0"/>
            </a:br>
            <a:r>
              <a:rPr lang="es-ES" smtClean="0"/>
              <a:t>Somos parte de la solución o del</a:t>
            </a:r>
            <a:br>
              <a:rPr lang="es-ES" smtClean="0"/>
            </a:br>
            <a:r>
              <a:rPr lang="es-ES" smtClean="0"/>
              <a:t>problema?</a:t>
            </a:r>
          </a:p>
          <a:p>
            <a:pPr>
              <a:buFontTx/>
              <a:buNone/>
            </a:pPr>
            <a:endParaRPr lang="pt-BR" smtClean="0"/>
          </a:p>
          <a:p>
            <a:pPr>
              <a:buFontTx/>
              <a:buNone/>
            </a:pPr>
            <a:endParaRPr lang="pt-BR" b="1" smtClean="0"/>
          </a:p>
          <a:p>
            <a:pPr>
              <a:buFontTx/>
              <a:buNone/>
            </a:pPr>
            <a:r>
              <a:rPr lang="pt-BR" b="1" smtClean="0"/>
              <a:t> </a:t>
            </a:r>
            <a:endParaRPr lang="en-US" b="1" smtClean="0">
              <a:solidFill>
                <a:schemeClr val="tx1"/>
              </a:solidFill>
            </a:endParaRPr>
          </a:p>
        </p:txBody>
      </p:sp>
      <p:pic>
        <p:nvPicPr>
          <p:cNvPr id="8" name="Imagem 7" descr="footprint.jpg"/>
          <p:cNvPicPr>
            <a:picLocks noChangeAspect="1"/>
          </p:cNvPicPr>
          <p:nvPr/>
        </p:nvPicPr>
        <p:blipFill>
          <a:blip r:embed="rId3" cstate="print"/>
          <a:stretch>
            <a:fillRect/>
          </a:stretch>
        </p:blipFill>
        <p:spPr>
          <a:xfrm>
            <a:off x="6227232" y="4143380"/>
            <a:ext cx="2345263" cy="1722303"/>
          </a:xfrm>
          <a:prstGeom prst="rect">
            <a:avLst/>
          </a:prstGeom>
          <a:effectLst>
            <a:softEdge rad="63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C546BD81-C01A-48B2-9B29-42E755BED64D}" type="slidenum">
              <a:rPr lang="en-US"/>
              <a:pPr>
                <a:spcBef>
                  <a:spcPct val="50000"/>
                </a:spcBef>
              </a:pPr>
              <a:t>30</a:t>
            </a:fld>
            <a:endParaRPr lang="en-US"/>
          </a:p>
        </p:txBody>
      </p:sp>
      <p:sp>
        <p:nvSpPr>
          <p:cNvPr id="35843" name="Rectangle 3"/>
          <p:cNvSpPr>
            <a:spLocks noChangeArrowheads="1"/>
          </p:cNvSpPr>
          <p:nvPr/>
        </p:nvSpPr>
        <p:spPr bwMode="auto">
          <a:xfrm>
            <a:off x="1760538" y="2906713"/>
            <a:ext cx="452437" cy="274637"/>
          </a:xfrm>
          <a:prstGeom prst="rect">
            <a:avLst/>
          </a:prstGeom>
          <a:noFill/>
          <a:ln w="9525">
            <a:noFill/>
            <a:miter lim="800000"/>
            <a:headEnd/>
            <a:tailEnd/>
          </a:ln>
        </p:spPr>
        <p:txBody>
          <a:bodyPr wrap="none" anchor="ctr">
            <a:spAutoFit/>
          </a:bodyPr>
          <a:lstStyle/>
          <a:p>
            <a:pPr>
              <a:spcBef>
                <a:spcPct val="50000"/>
              </a:spcBef>
            </a:pPr>
            <a:r>
              <a:rPr lang="en-US" sz="1200">
                <a:latin typeface="Verdana" pitchFamily="34" charset="0"/>
                <a:cs typeface="Times New Roman" pitchFamily="18" charset="0"/>
              </a:rPr>
              <a:t>     </a:t>
            </a:r>
            <a:endParaRPr lang="en-US"/>
          </a:p>
        </p:txBody>
      </p:sp>
      <p:sp>
        <p:nvSpPr>
          <p:cNvPr id="35844" name="Rectangle 4"/>
          <p:cNvSpPr>
            <a:spLocks noChangeArrowheads="1"/>
          </p:cNvSpPr>
          <p:nvPr/>
        </p:nvSpPr>
        <p:spPr bwMode="auto">
          <a:xfrm>
            <a:off x="2605088" y="2844800"/>
            <a:ext cx="184150" cy="396875"/>
          </a:xfrm>
          <a:prstGeom prst="rect">
            <a:avLst/>
          </a:prstGeom>
          <a:noFill/>
          <a:ln w="9525">
            <a:noFill/>
            <a:miter lim="800000"/>
            <a:headEnd/>
            <a:tailEnd/>
          </a:ln>
        </p:spPr>
        <p:txBody>
          <a:bodyPr wrap="none" anchor="ctr">
            <a:spAutoFit/>
          </a:bodyPr>
          <a:lstStyle/>
          <a:p>
            <a:pPr algn="ctr">
              <a:spcBef>
                <a:spcPct val="50000"/>
              </a:spcBef>
            </a:pPr>
            <a:endParaRPr lang="es-ES">
              <a:latin typeface="Myriad Pro"/>
            </a:endParaRPr>
          </a:p>
        </p:txBody>
      </p:sp>
      <p:sp>
        <p:nvSpPr>
          <p:cNvPr id="35845" name="Text Box 5"/>
          <p:cNvSpPr txBox="1">
            <a:spLocks noChangeArrowheads="1"/>
          </p:cNvSpPr>
          <p:nvPr/>
        </p:nvSpPr>
        <p:spPr bwMode="auto">
          <a:xfrm>
            <a:off x="1547813" y="2349500"/>
            <a:ext cx="4724400" cy="2465388"/>
          </a:xfrm>
          <a:prstGeom prst="rect">
            <a:avLst/>
          </a:prstGeom>
          <a:noFill/>
          <a:ln w="9525">
            <a:noFill/>
            <a:miter lim="800000"/>
            <a:headEnd/>
            <a:tailEnd/>
          </a:ln>
        </p:spPr>
        <p:txBody>
          <a:bodyPr>
            <a:spAutoFit/>
          </a:bodyPr>
          <a:lstStyle/>
          <a:p>
            <a:pPr marL="342900" indent="-342900">
              <a:spcBef>
                <a:spcPct val="50000"/>
              </a:spcBef>
              <a:buFontTx/>
              <a:buAutoNum type="arabicPeriod"/>
            </a:pPr>
            <a:r>
              <a:rPr lang="es-ES" sz="2400" b="1">
                <a:solidFill>
                  <a:srgbClr val="002060"/>
                </a:solidFill>
                <a:latin typeface="Myriad Pro"/>
              </a:rPr>
              <a:t>Materialidad.</a:t>
            </a:r>
          </a:p>
          <a:p>
            <a:pPr marL="342900" indent="-342900">
              <a:spcBef>
                <a:spcPct val="50000"/>
              </a:spcBef>
              <a:buFontTx/>
              <a:buAutoNum type="arabicPeriod"/>
            </a:pPr>
            <a:r>
              <a:rPr lang="es-ES" sz="2400" b="1">
                <a:solidFill>
                  <a:srgbClr val="002060"/>
                </a:solidFill>
                <a:latin typeface="Myriad Pro"/>
              </a:rPr>
              <a:t>Participación de los grupos de interés.</a:t>
            </a:r>
          </a:p>
          <a:p>
            <a:pPr marL="342900" indent="-342900">
              <a:spcBef>
                <a:spcPct val="50000"/>
              </a:spcBef>
              <a:buFontTx/>
              <a:buAutoNum type="arabicPeriod"/>
            </a:pPr>
            <a:r>
              <a:rPr lang="es-ES" sz="2400" b="1">
                <a:solidFill>
                  <a:srgbClr val="002060"/>
                </a:solidFill>
                <a:latin typeface="Myriad Pro"/>
              </a:rPr>
              <a:t>Contexto de sostenibilidad.</a:t>
            </a:r>
          </a:p>
          <a:p>
            <a:pPr marL="342900" indent="-342900">
              <a:spcBef>
                <a:spcPct val="50000"/>
              </a:spcBef>
              <a:buFontTx/>
              <a:buAutoNum type="arabicPeriod"/>
            </a:pPr>
            <a:r>
              <a:rPr lang="es-ES" sz="2400" b="1">
                <a:solidFill>
                  <a:srgbClr val="002060"/>
                </a:solidFill>
                <a:latin typeface="Myriad Pro"/>
              </a:rPr>
              <a:t>Exhaustividad.</a:t>
            </a:r>
          </a:p>
        </p:txBody>
      </p:sp>
      <p:sp>
        <p:nvSpPr>
          <p:cNvPr id="35846" name="Text Box 7"/>
          <p:cNvSpPr txBox="1">
            <a:spLocks noChangeArrowheads="1"/>
          </p:cNvSpPr>
          <p:nvPr/>
        </p:nvSpPr>
        <p:spPr bwMode="auto">
          <a:xfrm>
            <a:off x="1042988" y="5157788"/>
            <a:ext cx="7297737" cy="503237"/>
          </a:xfrm>
          <a:prstGeom prst="rect">
            <a:avLst/>
          </a:prstGeom>
          <a:noFill/>
          <a:ln w="9525" algn="ctr">
            <a:noFill/>
            <a:miter lim="800000"/>
            <a:headEnd/>
            <a:tailEnd/>
          </a:ln>
        </p:spPr>
        <p:txBody>
          <a:bodyPr>
            <a:spAutoFit/>
          </a:bodyPr>
          <a:lstStyle/>
          <a:p>
            <a:pPr marL="342900" indent="-342900" algn="ctr">
              <a:lnSpc>
                <a:spcPct val="135000"/>
              </a:lnSpc>
              <a:spcBef>
                <a:spcPct val="50000"/>
              </a:spcBef>
            </a:pPr>
            <a:r>
              <a:rPr lang="es-ES">
                <a:solidFill>
                  <a:srgbClr val="002060"/>
                </a:solidFill>
                <a:latin typeface="Myriad Pro"/>
              </a:rPr>
              <a:t>Durante esta fase trataremos cada uno de ellos. </a:t>
            </a:r>
          </a:p>
        </p:txBody>
      </p:sp>
      <p:sp>
        <p:nvSpPr>
          <p:cNvPr id="35847" name="Text Box 8"/>
          <p:cNvSpPr txBox="1">
            <a:spLocks noChangeArrowheads="1"/>
          </p:cNvSpPr>
          <p:nvPr/>
        </p:nvSpPr>
        <p:spPr bwMode="auto">
          <a:xfrm>
            <a:off x="785813" y="5786438"/>
            <a:ext cx="7391400" cy="274637"/>
          </a:xfrm>
          <a:prstGeom prst="rect">
            <a:avLst/>
          </a:prstGeom>
          <a:noFill/>
          <a:ln w="9525">
            <a:noFill/>
            <a:miter lim="800000"/>
            <a:headEnd/>
            <a:tailEnd/>
          </a:ln>
        </p:spPr>
        <p:txBody>
          <a:bodyPr>
            <a:spAutoFit/>
          </a:bodyPr>
          <a:lstStyle/>
          <a:p>
            <a:pPr>
              <a:spcBef>
                <a:spcPct val="50000"/>
              </a:spcBef>
            </a:pPr>
            <a:r>
              <a:rPr lang="es-ES" sz="1200" b="1">
                <a:latin typeface="Myriad Pro"/>
              </a:rPr>
              <a:t>Referencia</a:t>
            </a:r>
            <a:r>
              <a:rPr lang="es-ES" sz="1200">
                <a:latin typeface="Myriad Pro"/>
              </a:rPr>
              <a:t>: Guía G3 de GRI, pp. 9-12.</a:t>
            </a:r>
          </a:p>
        </p:txBody>
      </p:sp>
      <p:sp>
        <p:nvSpPr>
          <p:cNvPr id="35848" name="Rectangle 2"/>
          <p:cNvSpPr>
            <a:spLocks noChangeArrowheads="1"/>
          </p:cNvSpPr>
          <p:nvPr/>
        </p:nvSpPr>
        <p:spPr bwMode="auto">
          <a:xfrm>
            <a:off x="762000" y="152400"/>
            <a:ext cx="8229600" cy="715963"/>
          </a:xfrm>
          <a:prstGeom prst="rect">
            <a:avLst/>
          </a:prstGeom>
          <a:noFill/>
          <a:ln w="9525">
            <a:noFill/>
            <a:miter lim="800000"/>
            <a:headEnd/>
            <a:tailEnd/>
          </a:ln>
        </p:spPr>
        <p:txBody>
          <a:bodyPr anchor="ctr"/>
          <a:lstStyle/>
          <a:p>
            <a:pPr algn="r">
              <a:spcBef>
                <a:spcPct val="50000"/>
              </a:spcBef>
            </a:pPr>
            <a:r>
              <a:rPr lang="en-US" sz="2800">
                <a:solidFill>
                  <a:srgbClr val="002060"/>
                </a:solidFill>
                <a:latin typeface="Arial Black" pitchFamily="34" charset="0"/>
              </a:rPr>
              <a:t>Definir los indicadores materiales </a:t>
            </a:r>
          </a:p>
        </p:txBody>
      </p:sp>
      <p:sp>
        <p:nvSpPr>
          <p:cNvPr id="35849" name="Rectangle 10"/>
          <p:cNvSpPr>
            <a:spLocks noChangeArrowheads="1"/>
          </p:cNvSpPr>
          <p:nvPr/>
        </p:nvSpPr>
        <p:spPr bwMode="auto">
          <a:xfrm>
            <a:off x="900113" y="1052513"/>
            <a:ext cx="7129462" cy="822325"/>
          </a:xfrm>
          <a:prstGeom prst="rect">
            <a:avLst/>
          </a:prstGeom>
          <a:noFill/>
          <a:ln w="9525" algn="ctr">
            <a:noFill/>
            <a:miter lim="800000"/>
            <a:headEnd/>
            <a:tailEnd/>
          </a:ln>
        </p:spPr>
        <p:txBody>
          <a:bodyPr>
            <a:spAutoFit/>
          </a:bodyPr>
          <a:lstStyle/>
          <a:p>
            <a:pPr algn="ctr">
              <a:spcBef>
                <a:spcPct val="50000"/>
              </a:spcBef>
            </a:pPr>
            <a:r>
              <a:rPr lang="en-US" sz="2400">
                <a:solidFill>
                  <a:srgbClr val="B44326"/>
                </a:solidFill>
                <a:latin typeface="Myriad Pro"/>
              </a:rPr>
              <a:t>En esta parte nos referiremos a los </a:t>
            </a:r>
            <a:r>
              <a:rPr lang="en-US" sz="2400" b="1">
                <a:solidFill>
                  <a:srgbClr val="B44326"/>
                </a:solidFill>
                <a:latin typeface="Myriad Pro"/>
              </a:rPr>
              <a:t>Principios de </a:t>
            </a:r>
            <a:r>
              <a:rPr lang="en-US" b="1">
                <a:solidFill>
                  <a:srgbClr val="B44326"/>
                </a:solidFill>
              </a:rPr>
              <a:t>GRI</a:t>
            </a:r>
            <a:r>
              <a:rPr lang="en-US" sz="2400" b="1">
                <a:solidFill>
                  <a:srgbClr val="B44326"/>
                </a:solidFill>
                <a:latin typeface="Myriad Pro"/>
              </a:rPr>
              <a:t> </a:t>
            </a:r>
            <a:r>
              <a:rPr lang="en-US" sz="2400">
                <a:solidFill>
                  <a:srgbClr val="B44326"/>
                </a:solidFill>
                <a:latin typeface="Myriad Pro"/>
              </a:rPr>
              <a:t>para  </a:t>
            </a:r>
            <a:r>
              <a:rPr lang="en-US" sz="2400" b="1">
                <a:solidFill>
                  <a:srgbClr val="B44326"/>
                </a:solidFill>
                <a:latin typeface="Myriad Pro"/>
              </a:rPr>
              <a:t>definir el contenido.</a:t>
            </a:r>
            <a:endParaRPr lang="en-US" sz="2400">
              <a:solidFill>
                <a:srgbClr val="B44326"/>
              </a:solidFill>
              <a:latin typeface="Myriad Pro"/>
            </a:endParaRPr>
          </a:p>
        </p:txBody>
      </p:sp>
      <p:pic>
        <p:nvPicPr>
          <p:cNvPr id="35850" name="Picture 3"/>
          <p:cNvPicPr>
            <a:picLocks noChangeAspect="1" noChangeArrowheads="1"/>
          </p:cNvPicPr>
          <p:nvPr/>
        </p:nvPicPr>
        <p:blipFill>
          <a:blip r:embed="rId3" cstate="print"/>
          <a:srcRect/>
          <a:stretch>
            <a:fillRect/>
          </a:stretch>
        </p:blipFill>
        <p:spPr bwMode="auto">
          <a:xfrm>
            <a:off x="6429375" y="2357438"/>
            <a:ext cx="1836738" cy="2468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4EA54E8C-36D0-4F95-A2FF-83816B8250F1}" type="slidenum">
              <a:rPr lang="en-US"/>
              <a:pPr>
                <a:spcBef>
                  <a:spcPct val="50000"/>
                </a:spcBef>
              </a:pPr>
              <a:t>31</a:t>
            </a:fld>
            <a:endParaRPr lang="en-US"/>
          </a:p>
        </p:txBody>
      </p:sp>
      <p:sp>
        <p:nvSpPr>
          <p:cNvPr id="46083" name="Text Box 2"/>
          <p:cNvSpPr txBox="1">
            <a:spLocks noChangeArrowheads="1"/>
          </p:cNvSpPr>
          <p:nvPr/>
        </p:nvSpPr>
        <p:spPr bwMode="auto">
          <a:xfrm>
            <a:off x="1000125" y="857250"/>
            <a:ext cx="7391400" cy="1219200"/>
          </a:xfrm>
          <a:prstGeom prst="rect">
            <a:avLst/>
          </a:prstGeom>
          <a:noFill/>
          <a:ln w="9525">
            <a:noFill/>
            <a:miter lim="800000"/>
            <a:headEnd/>
            <a:tailEnd/>
          </a:ln>
        </p:spPr>
        <p:txBody>
          <a:bodyPr>
            <a:spAutoFit/>
          </a:bodyPr>
          <a:lstStyle/>
          <a:p>
            <a:pPr algn="ctr">
              <a:spcBef>
                <a:spcPct val="50000"/>
              </a:spcBef>
            </a:pPr>
            <a:r>
              <a:rPr lang="es-ES" sz="2400" b="1">
                <a:solidFill>
                  <a:srgbClr val="B44326"/>
                </a:solidFill>
                <a:latin typeface="Myriad Pro"/>
              </a:rPr>
              <a:t>Test de Materialidad de GRI</a:t>
            </a:r>
          </a:p>
          <a:p>
            <a:pPr>
              <a:spcBef>
                <a:spcPct val="50000"/>
              </a:spcBef>
            </a:pPr>
            <a:r>
              <a:rPr lang="es-ES">
                <a:solidFill>
                  <a:srgbClr val="002060"/>
                </a:solidFill>
              </a:rPr>
              <a:t>La mejor manera de realizar el Test de Materialidad de GRI es hacerlo para su organización, así pues …</a:t>
            </a:r>
            <a:endParaRPr lang="es-ES">
              <a:solidFill>
                <a:srgbClr val="002060"/>
              </a:solidFill>
              <a:latin typeface="Myriad Pro"/>
            </a:endParaRPr>
          </a:p>
        </p:txBody>
      </p:sp>
      <p:sp>
        <p:nvSpPr>
          <p:cNvPr id="46084" name="Rectangle 2"/>
          <p:cNvSpPr>
            <a:spLocks noChangeArrowheads="1"/>
          </p:cNvSpPr>
          <p:nvPr/>
        </p:nvSpPr>
        <p:spPr bwMode="auto">
          <a:xfrm>
            <a:off x="685800" y="152400"/>
            <a:ext cx="8305800" cy="685800"/>
          </a:xfrm>
          <a:prstGeom prst="rect">
            <a:avLst/>
          </a:prstGeom>
          <a:noFill/>
          <a:ln w="9525">
            <a:noFill/>
            <a:miter lim="800000"/>
            <a:headEnd/>
            <a:tailEnd/>
          </a:ln>
        </p:spPr>
        <p:txBody>
          <a:bodyPr anchor="ctr"/>
          <a:lstStyle/>
          <a:p>
            <a:pPr algn="r">
              <a:spcBef>
                <a:spcPct val="50000"/>
              </a:spcBef>
            </a:pPr>
            <a:r>
              <a:rPr lang="en-US" sz="2800">
                <a:solidFill>
                  <a:srgbClr val="002060"/>
                </a:solidFill>
                <a:latin typeface="Arial Black" pitchFamily="34" charset="0"/>
              </a:rPr>
              <a:t>Definir los Indicadores materiales </a:t>
            </a:r>
          </a:p>
        </p:txBody>
      </p:sp>
      <p:sp>
        <p:nvSpPr>
          <p:cNvPr id="46085" name="Text Box 6"/>
          <p:cNvSpPr txBox="1">
            <a:spLocks noChangeArrowheads="1"/>
          </p:cNvSpPr>
          <p:nvPr/>
        </p:nvSpPr>
        <p:spPr bwMode="auto">
          <a:xfrm>
            <a:off x="539750" y="2133600"/>
            <a:ext cx="8072438" cy="3846513"/>
          </a:xfrm>
          <a:prstGeom prst="rect">
            <a:avLst/>
          </a:prstGeom>
          <a:noFill/>
          <a:ln w="9525" algn="ctr">
            <a:solidFill>
              <a:schemeClr val="tx1"/>
            </a:solidFill>
            <a:miter lim="800000"/>
            <a:headEnd/>
            <a:tailEnd/>
          </a:ln>
        </p:spPr>
        <p:txBody>
          <a:bodyPr>
            <a:spAutoFit/>
          </a:bodyPr>
          <a:lstStyle/>
          <a:p>
            <a:pPr marL="342900" indent="-342900">
              <a:spcBef>
                <a:spcPct val="20000"/>
              </a:spcBef>
            </a:pPr>
            <a:r>
              <a:rPr lang="en-US" b="1">
                <a:solidFill>
                  <a:srgbClr val="CC3300"/>
                </a:solidFill>
                <a:latin typeface="Myriad Pro"/>
              </a:rPr>
              <a:t>	</a:t>
            </a:r>
            <a:r>
              <a:rPr lang="es-ES" b="1">
                <a:solidFill>
                  <a:srgbClr val="CC3300"/>
                </a:solidFill>
                <a:latin typeface="Myriad Pro"/>
              </a:rPr>
              <a:t>Ejercicio individual</a:t>
            </a:r>
          </a:p>
          <a:p>
            <a:pPr marL="342900" indent="-342900">
              <a:spcBef>
                <a:spcPct val="60000"/>
              </a:spcBef>
              <a:buFontTx/>
              <a:buAutoNum type="arabicPeriod"/>
            </a:pPr>
            <a:r>
              <a:rPr lang="es-ES">
                <a:solidFill>
                  <a:srgbClr val="002060"/>
                </a:solidFill>
              </a:rPr>
              <a:t>Lo que es el negocio de mi empresa y cuales son las estrategias?</a:t>
            </a:r>
          </a:p>
          <a:p>
            <a:pPr marL="342900" indent="-342900">
              <a:spcBef>
                <a:spcPct val="60000"/>
              </a:spcBef>
              <a:buFontTx/>
              <a:buAutoNum type="arabicPeriod"/>
            </a:pPr>
            <a:r>
              <a:rPr lang="es-ES">
                <a:solidFill>
                  <a:srgbClr val="002060"/>
                </a:solidFill>
              </a:rPr>
              <a:t>Cuales son los impactos positivos del negocio de la empresa y</a:t>
            </a:r>
          </a:p>
          <a:p>
            <a:pPr marL="342900" indent="-342900">
              <a:spcBef>
                <a:spcPct val="60000"/>
              </a:spcBef>
            </a:pPr>
            <a:r>
              <a:rPr lang="es-ES">
                <a:solidFill>
                  <a:srgbClr val="002060"/>
                </a:solidFill>
              </a:rPr>
              <a:t>de las estrategias? Cuales son los stakeholders relacionados?</a:t>
            </a:r>
          </a:p>
          <a:p>
            <a:pPr marL="342900" indent="-342900">
              <a:spcBef>
                <a:spcPct val="60000"/>
              </a:spcBef>
            </a:pPr>
            <a:r>
              <a:rPr lang="es-ES">
                <a:solidFill>
                  <a:srgbClr val="002060"/>
                </a:solidFill>
              </a:rPr>
              <a:t>3 . Cuales son los impactos negativos del negocio de la empresa y</a:t>
            </a:r>
          </a:p>
          <a:p>
            <a:pPr marL="342900" indent="-342900">
              <a:spcBef>
                <a:spcPct val="60000"/>
              </a:spcBef>
            </a:pPr>
            <a:r>
              <a:rPr lang="es-ES">
                <a:solidFill>
                  <a:srgbClr val="002060"/>
                </a:solidFill>
              </a:rPr>
              <a:t>de las estrategias? Cuales son los stakeholders relacionados?</a:t>
            </a:r>
          </a:p>
          <a:p>
            <a:pPr marL="342900" indent="-342900">
              <a:spcBef>
                <a:spcPct val="60000"/>
              </a:spcBef>
            </a:pPr>
            <a:r>
              <a:rPr lang="es-ES">
                <a:solidFill>
                  <a:srgbClr val="002060"/>
                </a:solidFill>
              </a:rPr>
              <a:t>4. Relacione os impactos positivos y negativos a Categoria, Aspecto e</a:t>
            </a:r>
          </a:p>
          <a:p>
            <a:pPr marL="342900" indent="-342900">
              <a:spcBef>
                <a:spcPct val="60000"/>
              </a:spcBef>
            </a:pPr>
            <a:r>
              <a:rPr lang="es-ES">
                <a:solidFill>
                  <a:srgbClr val="002060"/>
                </a:solidFill>
              </a:rPr>
              <a:t>Indicadores de la Guia G3.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609600" y="457200"/>
            <a:ext cx="7632700" cy="533400"/>
          </a:xfrm>
          <a:prstGeom prst="rect">
            <a:avLst/>
          </a:prstGeom>
          <a:noFill/>
          <a:ln w="9525">
            <a:noFill/>
            <a:miter lim="800000"/>
            <a:headEnd/>
            <a:tailEnd/>
          </a:ln>
        </p:spPr>
        <p:txBody>
          <a:bodyPr lIns="92075" tIns="46038" rIns="92075" bIns="46038" anchor="ctr"/>
          <a:lstStyle/>
          <a:p>
            <a:pPr algn="ctr"/>
            <a:r>
              <a:rPr lang="pt-BR" altLang="de-CH" sz="2800" b="1">
                <a:solidFill>
                  <a:schemeClr val="accent2"/>
                </a:solidFill>
                <a:latin typeface="Verdana" pitchFamily="34" charset="0"/>
              </a:rPr>
              <a:t>Materialidade dos </a:t>
            </a:r>
            <a:r>
              <a:rPr lang="de-CH" altLang="de-CH" sz="2800" b="1">
                <a:solidFill>
                  <a:schemeClr val="accent2"/>
                </a:solidFill>
                <a:latin typeface="Verdana" pitchFamily="34" charset="0"/>
              </a:rPr>
              <a:t>a</a:t>
            </a:r>
            <a:r>
              <a:rPr lang="pt-BR" altLang="de-CH" sz="2800" b="1">
                <a:solidFill>
                  <a:schemeClr val="accent2"/>
                </a:solidFill>
                <a:latin typeface="Verdana" pitchFamily="34" charset="0"/>
              </a:rPr>
              <a:t>ssuntos</a:t>
            </a:r>
          </a:p>
        </p:txBody>
      </p:sp>
      <p:pic>
        <p:nvPicPr>
          <p:cNvPr id="15363" name="Picture 3"/>
          <p:cNvPicPr>
            <a:picLocks noChangeAspect="1" noChangeArrowheads="1"/>
          </p:cNvPicPr>
          <p:nvPr/>
        </p:nvPicPr>
        <p:blipFill>
          <a:blip r:embed="rId3" cstate="print"/>
          <a:srcRect b="11909"/>
          <a:stretch>
            <a:fillRect/>
          </a:stretch>
        </p:blipFill>
        <p:spPr bwMode="auto">
          <a:xfrm>
            <a:off x="1217613" y="1196975"/>
            <a:ext cx="5632450" cy="5661025"/>
          </a:xfrm>
          <a:prstGeom prst="rect">
            <a:avLst/>
          </a:prstGeom>
          <a:noFill/>
          <a:ln w="9525">
            <a:noFill/>
            <a:miter lim="800000"/>
            <a:headEnd/>
            <a:tailEnd/>
          </a:ln>
        </p:spPr>
      </p:pic>
      <p:cxnSp>
        <p:nvCxnSpPr>
          <p:cNvPr id="5" name="Conector reto 4"/>
          <p:cNvCxnSpPr/>
          <p:nvPr/>
        </p:nvCxnSpPr>
        <p:spPr>
          <a:xfrm rot="16200000" flipH="1">
            <a:off x="1629569" y="3780631"/>
            <a:ext cx="5127625" cy="47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ector reto 8"/>
          <p:cNvCxnSpPr>
            <a:stCxn id="17411" idx="1"/>
            <a:endCxn id="17411" idx="3"/>
          </p:cNvCxnSpPr>
          <p:nvPr/>
        </p:nvCxnSpPr>
        <p:spPr>
          <a:xfrm rot="10800000" flipH="1">
            <a:off x="1217613" y="4027488"/>
            <a:ext cx="5632450"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4883DDBF-6121-4FFC-A418-45228203E71C}" type="slidenum">
              <a:rPr lang="en-US"/>
              <a:pPr>
                <a:spcBef>
                  <a:spcPct val="50000"/>
                </a:spcBef>
              </a:pPr>
              <a:t>33</a:t>
            </a:fld>
            <a:endParaRPr lang="en-US"/>
          </a:p>
        </p:txBody>
      </p:sp>
      <p:sp>
        <p:nvSpPr>
          <p:cNvPr id="36867" name="Rectangle 5"/>
          <p:cNvSpPr>
            <a:spLocks noChangeArrowheads="1"/>
          </p:cNvSpPr>
          <p:nvPr/>
        </p:nvSpPr>
        <p:spPr bwMode="auto">
          <a:xfrm>
            <a:off x="1760538" y="2906713"/>
            <a:ext cx="452437" cy="274637"/>
          </a:xfrm>
          <a:prstGeom prst="rect">
            <a:avLst/>
          </a:prstGeom>
          <a:noFill/>
          <a:ln w="9525">
            <a:noFill/>
            <a:miter lim="800000"/>
            <a:headEnd/>
            <a:tailEnd/>
          </a:ln>
        </p:spPr>
        <p:txBody>
          <a:bodyPr wrap="none" anchor="ctr">
            <a:spAutoFit/>
          </a:bodyPr>
          <a:lstStyle/>
          <a:p>
            <a:pPr>
              <a:spcBef>
                <a:spcPct val="50000"/>
              </a:spcBef>
            </a:pPr>
            <a:r>
              <a:rPr lang="en-US" sz="1200">
                <a:latin typeface="Verdana" pitchFamily="34" charset="0"/>
                <a:cs typeface="Times New Roman" pitchFamily="18" charset="0"/>
              </a:rPr>
              <a:t>     </a:t>
            </a:r>
            <a:endParaRPr lang="en-US"/>
          </a:p>
        </p:txBody>
      </p:sp>
      <p:sp>
        <p:nvSpPr>
          <p:cNvPr id="36868" name="Rectangle 6"/>
          <p:cNvSpPr>
            <a:spLocks noChangeArrowheads="1"/>
          </p:cNvSpPr>
          <p:nvPr/>
        </p:nvSpPr>
        <p:spPr bwMode="auto">
          <a:xfrm>
            <a:off x="2605088" y="2844800"/>
            <a:ext cx="184150" cy="396875"/>
          </a:xfrm>
          <a:prstGeom prst="rect">
            <a:avLst/>
          </a:prstGeom>
          <a:noFill/>
          <a:ln w="9525">
            <a:noFill/>
            <a:miter lim="800000"/>
            <a:headEnd/>
            <a:tailEnd/>
          </a:ln>
        </p:spPr>
        <p:txBody>
          <a:bodyPr wrap="none" anchor="ctr">
            <a:spAutoFit/>
          </a:bodyPr>
          <a:lstStyle/>
          <a:p>
            <a:pPr algn="ctr">
              <a:spcBef>
                <a:spcPct val="50000"/>
              </a:spcBef>
            </a:pPr>
            <a:endParaRPr lang="es-ES">
              <a:latin typeface="Myriad Pro"/>
            </a:endParaRPr>
          </a:p>
        </p:txBody>
      </p:sp>
      <p:sp>
        <p:nvSpPr>
          <p:cNvPr id="36869" name="Text Box 15"/>
          <p:cNvSpPr txBox="1">
            <a:spLocks noChangeArrowheads="1"/>
          </p:cNvSpPr>
          <p:nvPr/>
        </p:nvSpPr>
        <p:spPr bwMode="auto">
          <a:xfrm>
            <a:off x="714375" y="1000125"/>
            <a:ext cx="7591425" cy="701675"/>
          </a:xfrm>
          <a:prstGeom prst="rect">
            <a:avLst/>
          </a:prstGeom>
          <a:noFill/>
          <a:ln w="9525" algn="ctr">
            <a:noFill/>
            <a:miter lim="800000"/>
            <a:headEnd/>
            <a:tailEnd/>
          </a:ln>
        </p:spPr>
        <p:txBody>
          <a:bodyPr>
            <a:spAutoFit/>
          </a:bodyPr>
          <a:lstStyle/>
          <a:p>
            <a:pPr algn="ctr">
              <a:spcBef>
                <a:spcPct val="50000"/>
              </a:spcBef>
            </a:pPr>
            <a:r>
              <a:rPr lang="es-ES">
                <a:solidFill>
                  <a:srgbClr val="002060"/>
                </a:solidFill>
                <a:latin typeface="Myriad Pro"/>
              </a:rPr>
              <a:t>El Principio de materialidad de GRI es un método para decidir qué indicadores debería incluir en la memoria.</a:t>
            </a:r>
          </a:p>
        </p:txBody>
      </p:sp>
      <p:sp>
        <p:nvSpPr>
          <p:cNvPr id="36870" name="Text Box 17"/>
          <p:cNvSpPr txBox="1">
            <a:spLocks noChangeArrowheads="1"/>
          </p:cNvSpPr>
          <p:nvPr/>
        </p:nvSpPr>
        <p:spPr bwMode="auto">
          <a:xfrm>
            <a:off x="827088" y="5214938"/>
            <a:ext cx="7273925" cy="701675"/>
          </a:xfrm>
          <a:prstGeom prst="rect">
            <a:avLst/>
          </a:prstGeom>
          <a:noFill/>
          <a:ln w="9525" algn="ctr">
            <a:noFill/>
            <a:miter lim="800000"/>
            <a:headEnd/>
            <a:tailEnd/>
          </a:ln>
        </p:spPr>
        <p:txBody>
          <a:bodyPr>
            <a:spAutoFit/>
          </a:bodyPr>
          <a:lstStyle/>
          <a:p>
            <a:pPr algn="ctr">
              <a:spcBef>
                <a:spcPct val="50000"/>
              </a:spcBef>
            </a:pPr>
            <a:r>
              <a:rPr lang="es-ES">
                <a:solidFill>
                  <a:srgbClr val="002060"/>
                </a:solidFill>
                <a:latin typeface="Myriad Pro"/>
              </a:rPr>
              <a:t>Una memoria de calidad </a:t>
            </a:r>
            <a:r>
              <a:rPr lang="es-ES" b="1">
                <a:solidFill>
                  <a:srgbClr val="002060"/>
                </a:solidFill>
                <a:latin typeface="Myriad Pro"/>
              </a:rPr>
              <a:t>NO </a:t>
            </a:r>
            <a:r>
              <a:rPr lang="es-ES">
                <a:solidFill>
                  <a:srgbClr val="002060"/>
                </a:solidFill>
                <a:latin typeface="Myriad Pro"/>
              </a:rPr>
              <a:t>es aquella que informa sobre todas las cuestiones posibles.</a:t>
            </a:r>
            <a:r>
              <a:rPr lang="en-US">
                <a:solidFill>
                  <a:srgbClr val="002060"/>
                </a:solidFill>
                <a:latin typeface="Myriad Pro"/>
              </a:rPr>
              <a:t> </a:t>
            </a:r>
          </a:p>
        </p:txBody>
      </p:sp>
      <p:sp>
        <p:nvSpPr>
          <p:cNvPr id="36871" name="Rectangle 5"/>
          <p:cNvSpPr>
            <a:spLocks noChangeArrowheads="1"/>
          </p:cNvSpPr>
          <p:nvPr/>
        </p:nvSpPr>
        <p:spPr bwMode="auto">
          <a:xfrm>
            <a:off x="1760538" y="2849563"/>
            <a:ext cx="454025" cy="274637"/>
          </a:xfrm>
          <a:prstGeom prst="rect">
            <a:avLst/>
          </a:prstGeom>
          <a:noFill/>
          <a:ln w="9525">
            <a:noFill/>
            <a:miter lim="800000"/>
            <a:headEnd/>
            <a:tailEnd/>
          </a:ln>
        </p:spPr>
        <p:txBody>
          <a:bodyPr wrap="none" anchor="ctr">
            <a:spAutoFit/>
          </a:bodyPr>
          <a:lstStyle/>
          <a:p>
            <a:pPr>
              <a:spcBef>
                <a:spcPct val="50000"/>
              </a:spcBef>
            </a:pPr>
            <a:r>
              <a:rPr lang="en-US" sz="1200">
                <a:latin typeface="Verdana" pitchFamily="34" charset="0"/>
                <a:cs typeface="Times New Roman" pitchFamily="18" charset="0"/>
              </a:rPr>
              <a:t>     </a:t>
            </a:r>
            <a:endParaRPr lang="en-US"/>
          </a:p>
        </p:txBody>
      </p:sp>
      <p:sp>
        <p:nvSpPr>
          <p:cNvPr id="36872" name="Rectangle 6"/>
          <p:cNvSpPr>
            <a:spLocks noChangeArrowheads="1"/>
          </p:cNvSpPr>
          <p:nvPr/>
        </p:nvSpPr>
        <p:spPr bwMode="auto">
          <a:xfrm>
            <a:off x="2605088" y="2881313"/>
            <a:ext cx="184150" cy="396875"/>
          </a:xfrm>
          <a:prstGeom prst="rect">
            <a:avLst/>
          </a:prstGeom>
          <a:noFill/>
          <a:ln w="9525">
            <a:noFill/>
            <a:miter lim="800000"/>
            <a:headEnd/>
            <a:tailEnd/>
          </a:ln>
        </p:spPr>
        <p:txBody>
          <a:bodyPr wrap="none" anchor="ctr">
            <a:spAutoFit/>
          </a:bodyPr>
          <a:lstStyle/>
          <a:p>
            <a:pPr algn="ctr">
              <a:spcBef>
                <a:spcPct val="50000"/>
              </a:spcBef>
            </a:pPr>
            <a:endParaRPr lang="es-ES">
              <a:latin typeface="Myriad Pro"/>
            </a:endParaRPr>
          </a:p>
        </p:txBody>
      </p:sp>
      <p:pic>
        <p:nvPicPr>
          <p:cNvPr id="36873" name="Picture 9" descr="cropped-dreamstime_1122580-very little"/>
          <p:cNvPicPr>
            <a:picLocks noChangeAspect="1" noChangeArrowheads="1"/>
          </p:cNvPicPr>
          <p:nvPr/>
        </p:nvPicPr>
        <p:blipFill>
          <a:blip r:embed="rId3" cstate="print"/>
          <a:srcRect/>
          <a:stretch>
            <a:fillRect/>
          </a:stretch>
        </p:blipFill>
        <p:spPr bwMode="auto">
          <a:xfrm>
            <a:off x="827088" y="1989138"/>
            <a:ext cx="7286625" cy="3009900"/>
          </a:xfrm>
          <a:prstGeom prst="rect">
            <a:avLst/>
          </a:prstGeom>
          <a:noFill/>
          <a:ln w="9525">
            <a:noFill/>
            <a:miter lim="800000"/>
            <a:headEnd/>
            <a:tailEnd/>
          </a:ln>
        </p:spPr>
      </p:pic>
      <p:sp>
        <p:nvSpPr>
          <p:cNvPr id="36874" name="Rectangle 2"/>
          <p:cNvSpPr>
            <a:spLocks noChangeArrowheads="1"/>
          </p:cNvSpPr>
          <p:nvPr/>
        </p:nvSpPr>
        <p:spPr bwMode="auto">
          <a:xfrm>
            <a:off x="838200" y="15240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36875" name="AutoShape 18"/>
          <p:cNvSpPr>
            <a:spLocks noChangeArrowheads="1"/>
          </p:cNvSpPr>
          <p:nvPr/>
        </p:nvSpPr>
        <p:spPr bwMode="auto">
          <a:xfrm>
            <a:off x="3857625" y="3143250"/>
            <a:ext cx="304800" cy="381000"/>
          </a:xfrm>
          <a:prstGeom prst="star4">
            <a:avLst>
              <a:gd name="adj" fmla="val 12500"/>
            </a:avLst>
          </a:prstGeom>
          <a:solidFill>
            <a:srgbClr val="FFFF99"/>
          </a:solidFill>
          <a:ln w="9525" algn="ctr">
            <a:solidFill>
              <a:schemeClr val="tx1"/>
            </a:solidFill>
            <a:miter lim="800000"/>
            <a:headEnd/>
            <a:tailEnd/>
          </a:ln>
        </p:spPr>
        <p:txBody>
          <a:bodyPr anchor="ctr">
            <a:spAutoFit/>
          </a:bodyPr>
          <a:lstStyle/>
          <a:p>
            <a:pPr>
              <a:spcBef>
                <a:spcPct val="50000"/>
              </a:spcBef>
            </a:pPr>
            <a:endParaRPr lang="nl-NL"/>
          </a:p>
        </p:txBody>
      </p:sp>
      <p:sp>
        <p:nvSpPr>
          <p:cNvPr id="36876" name="AutoShape 18"/>
          <p:cNvSpPr>
            <a:spLocks noChangeArrowheads="1"/>
          </p:cNvSpPr>
          <p:nvPr/>
        </p:nvSpPr>
        <p:spPr bwMode="auto">
          <a:xfrm>
            <a:off x="4073525" y="3359150"/>
            <a:ext cx="304800" cy="381000"/>
          </a:xfrm>
          <a:prstGeom prst="star4">
            <a:avLst>
              <a:gd name="adj" fmla="val 12500"/>
            </a:avLst>
          </a:prstGeom>
          <a:solidFill>
            <a:srgbClr val="FFFF99"/>
          </a:solidFill>
          <a:ln w="9525" algn="ctr">
            <a:solidFill>
              <a:schemeClr val="tx1"/>
            </a:solidFill>
            <a:miter lim="800000"/>
            <a:headEnd/>
            <a:tailEnd/>
          </a:ln>
        </p:spPr>
        <p:txBody>
          <a:bodyPr anchor="ctr">
            <a:spAutoFit/>
          </a:bodyPr>
          <a:lstStyle/>
          <a:p>
            <a:pPr>
              <a:spcBef>
                <a:spcPct val="50000"/>
              </a:spcBef>
            </a:pPr>
            <a:endParaRPr lang="nl-NL"/>
          </a:p>
        </p:txBody>
      </p:sp>
      <p:sp>
        <p:nvSpPr>
          <p:cNvPr id="36877" name="AutoShape 18"/>
          <p:cNvSpPr>
            <a:spLocks noChangeArrowheads="1"/>
          </p:cNvSpPr>
          <p:nvPr/>
        </p:nvSpPr>
        <p:spPr bwMode="auto">
          <a:xfrm>
            <a:off x="4289425" y="3575050"/>
            <a:ext cx="304800" cy="381000"/>
          </a:xfrm>
          <a:prstGeom prst="star4">
            <a:avLst>
              <a:gd name="adj" fmla="val 12500"/>
            </a:avLst>
          </a:prstGeom>
          <a:solidFill>
            <a:srgbClr val="FFFF99"/>
          </a:solidFill>
          <a:ln w="9525" algn="ctr">
            <a:solidFill>
              <a:schemeClr val="tx1"/>
            </a:solidFill>
            <a:miter lim="800000"/>
            <a:headEnd/>
            <a:tailEnd/>
          </a:ln>
        </p:spPr>
        <p:txBody>
          <a:bodyPr anchor="ctr">
            <a:spAutoFit/>
          </a:bodyPr>
          <a:lstStyle/>
          <a:p>
            <a:pPr>
              <a:spcBef>
                <a:spcPct val="50000"/>
              </a:spcBef>
            </a:pPr>
            <a:endParaRPr lang="nl-NL"/>
          </a:p>
        </p:txBody>
      </p:sp>
      <p:sp>
        <p:nvSpPr>
          <p:cNvPr id="36878" name="AutoShape 18"/>
          <p:cNvSpPr>
            <a:spLocks noChangeArrowheads="1"/>
          </p:cNvSpPr>
          <p:nvPr/>
        </p:nvSpPr>
        <p:spPr bwMode="auto">
          <a:xfrm>
            <a:off x="4505325" y="3790950"/>
            <a:ext cx="304800" cy="381000"/>
          </a:xfrm>
          <a:prstGeom prst="star4">
            <a:avLst>
              <a:gd name="adj" fmla="val 12500"/>
            </a:avLst>
          </a:prstGeom>
          <a:solidFill>
            <a:srgbClr val="FFFF99"/>
          </a:solidFill>
          <a:ln w="9525" algn="ctr">
            <a:solidFill>
              <a:schemeClr val="tx1"/>
            </a:solidFill>
            <a:miter lim="800000"/>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FCCDE7D6-D3F5-4A3B-8C99-1C91B0AA9B09}" type="slidenum">
              <a:rPr lang="en-US"/>
              <a:pPr>
                <a:spcBef>
                  <a:spcPct val="50000"/>
                </a:spcBef>
              </a:pPr>
              <a:t>34</a:t>
            </a:fld>
            <a:endParaRPr lang="en-US"/>
          </a:p>
        </p:txBody>
      </p:sp>
      <p:sp>
        <p:nvSpPr>
          <p:cNvPr id="37891" name="Text Box 3"/>
          <p:cNvSpPr txBox="1">
            <a:spLocks noChangeArrowheads="1"/>
          </p:cNvSpPr>
          <p:nvPr/>
        </p:nvSpPr>
        <p:spPr bwMode="auto">
          <a:xfrm>
            <a:off x="5214938" y="785813"/>
            <a:ext cx="3689350" cy="5248275"/>
          </a:xfrm>
          <a:prstGeom prst="rect">
            <a:avLst/>
          </a:prstGeom>
          <a:noFill/>
          <a:ln w="9525" algn="ctr">
            <a:noFill/>
            <a:miter lim="800000"/>
            <a:headEnd/>
            <a:tailEnd/>
          </a:ln>
        </p:spPr>
        <p:txBody>
          <a:bodyPr>
            <a:spAutoFit/>
          </a:bodyPr>
          <a:lstStyle/>
          <a:p>
            <a:pPr marL="381000" indent="-381000">
              <a:lnSpc>
                <a:spcPct val="90000"/>
              </a:lnSpc>
              <a:spcBef>
                <a:spcPct val="50000"/>
              </a:spcBef>
              <a:buClr>
                <a:schemeClr val="tx1"/>
              </a:buClr>
            </a:pPr>
            <a:r>
              <a:rPr lang="en-US" b="1">
                <a:latin typeface="Myriad Pro"/>
              </a:rPr>
              <a:t>	</a:t>
            </a:r>
            <a:r>
              <a:rPr lang="es-ES" b="1">
                <a:solidFill>
                  <a:srgbClr val="B44326"/>
                </a:solidFill>
                <a:latin typeface="Myriad Pro"/>
              </a:rPr>
              <a:t>Actividades</a:t>
            </a:r>
          </a:p>
          <a:p>
            <a:pPr marL="381000" indent="-381000">
              <a:lnSpc>
                <a:spcPct val="90000"/>
              </a:lnSpc>
              <a:spcBef>
                <a:spcPct val="50000"/>
              </a:spcBef>
              <a:buClr>
                <a:srgbClr val="002060"/>
              </a:buClr>
              <a:buFontTx/>
              <a:buAutoNum type="arabicPeriod"/>
            </a:pPr>
            <a:r>
              <a:rPr lang="es-ES">
                <a:solidFill>
                  <a:srgbClr val="002060"/>
                </a:solidFill>
                <a:latin typeface="Myriad Pro"/>
              </a:rPr>
              <a:t>Prepare una lista de todos los </a:t>
            </a:r>
            <a:r>
              <a:rPr lang="es-ES" b="1">
                <a:solidFill>
                  <a:srgbClr val="002060"/>
                </a:solidFill>
                <a:latin typeface="Myriad Pro"/>
              </a:rPr>
              <a:t>Aspectos</a:t>
            </a:r>
            <a:r>
              <a:rPr lang="es-ES">
                <a:solidFill>
                  <a:srgbClr val="002060"/>
                </a:solidFill>
                <a:latin typeface="Myriad Pro"/>
              </a:rPr>
              <a:t> identificados en las Fases 1 y 2; Preparación y contactos.</a:t>
            </a:r>
          </a:p>
          <a:p>
            <a:pPr marL="381000" indent="-381000">
              <a:lnSpc>
                <a:spcPct val="90000"/>
              </a:lnSpc>
              <a:spcBef>
                <a:spcPct val="50000"/>
              </a:spcBef>
              <a:buClr>
                <a:srgbClr val="002060"/>
              </a:buClr>
              <a:buFontTx/>
              <a:buAutoNum type="arabicPeriod"/>
            </a:pPr>
            <a:r>
              <a:rPr lang="en-US">
                <a:solidFill>
                  <a:schemeClr val="bg1"/>
                </a:solidFill>
                <a:latin typeface="Myriad Pro"/>
              </a:rPr>
              <a:t>Complete the list of Aspects using the </a:t>
            </a:r>
            <a:r>
              <a:rPr lang="en-US" b="1">
                <a:solidFill>
                  <a:schemeClr val="bg1"/>
                </a:solidFill>
                <a:latin typeface="Myriad Pro"/>
              </a:rPr>
              <a:t>Sustainability Context Principle.</a:t>
            </a:r>
            <a:endParaRPr lang="en-US">
              <a:solidFill>
                <a:schemeClr val="bg1"/>
              </a:solidFill>
              <a:latin typeface="Myriad Pro"/>
            </a:endParaRPr>
          </a:p>
          <a:p>
            <a:pPr marL="381000" indent="-381000">
              <a:lnSpc>
                <a:spcPct val="90000"/>
              </a:lnSpc>
              <a:spcBef>
                <a:spcPct val="50000"/>
              </a:spcBef>
              <a:buClr>
                <a:srgbClr val="002060"/>
              </a:buClr>
              <a:buFontTx/>
              <a:buAutoNum type="arabicPeriod"/>
            </a:pPr>
            <a:r>
              <a:rPr lang="en-US">
                <a:solidFill>
                  <a:schemeClr val="bg1"/>
                </a:solidFill>
                <a:latin typeface="Myriad Pro"/>
              </a:rPr>
              <a:t>Prepare the related list of </a:t>
            </a:r>
            <a:r>
              <a:rPr lang="en-US" b="1">
                <a:solidFill>
                  <a:schemeClr val="bg1"/>
                </a:solidFill>
                <a:latin typeface="Myriad Pro"/>
              </a:rPr>
              <a:t>GRI indicators.</a:t>
            </a:r>
          </a:p>
          <a:p>
            <a:pPr marL="381000" indent="-381000">
              <a:lnSpc>
                <a:spcPct val="90000"/>
              </a:lnSpc>
              <a:spcBef>
                <a:spcPct val="50000"/>
              </a:spcBef>
              <a:buClr>
                <a:srgbClr val="002060"/>
              </a:buClr>
              <a:buFontTx/>
              <a:buAutoNum type="arabicPeriod"/>
            </a:pPr>
            <a:r>
              <a:rPr lang="en-US">
                <a:solidFill>
                  <a:schemeClr val="bg1"/>
                </a:solidFill>
                <a:latin typeface="Myriad Pro"/>
              </a:rPr>
              <a:t>Apply the questions from the </a:t>
            </a:r>
            <a:r>
              <a:rPr lang="en-US" b="1">
                <a:solidFill>
                  <a:schemeClr val="bg1"/>
                </a:solidFill>
                <a:latin typeface="Myriad Pro"/>
              </a:rPr>
              <a:t>Materiality Principle </a:t>
            </a:r>
            <a:r>
              <a:rPr lang="en-US">
                <a:solidFill>
                  <a:schemeClr val="bg1"/>
                </a:solidFill>
                <a:latin typeface="Myriad Pro"/>
              </a:rPr>
              <a:t>to each GRI core indicator.</a:t>
            </a:r>
          </a:p>
          <a:p>
            <a:pPr marL="381000" indent="-381000">
              <a:lnSpc>
                <a:spcPct val="90000"/>
              </a:lnSpc>
              <a:spcBef>
                <a:spcPct val="50000"/>
              </a:spcBef>
              <a:buClr>
                <a:srgbClr val="002060"/>
              </a:buClr>
              <a:buFontTx/>
              <a:buAutoNum type="arabicPeriod"/>
            </a:pPr>
            <a:r>
              <a:rPr lang="en-US">
                <a:solidFill>
                  <a:schemeClr val="bg1"/>
                </a:solidFill>
                <a:latin typeface="Myriad Pro"/>
              </a:rPr>
              <a:t>Identify most </a:t>
            </a:r>
            <a:r>
              <a:rPr lang="en-US" b="1">
                <a:solidFill>
                  <a:schemeClr val="bg1"/>
                </a:solidFill>
                <a:latin typeface="Myriad Pro"/>
              </a:rPr>
              <a:t>Material</a:t>
            </a:r>
            <a:r>
              <a:rPr lang="en-US">
                <a:solidFill>
                  <a:schemeClr val="bg1"/>
                </a:solidFill>
                <a:latin typeface="Myriad Pro"/>
              </a:rPr>
              <a:t> </a:t>
            </a:r>
            <a:r>
              <a:rPr lang="en-US" b="1">
                <a:solidFill>
                  <a:schemeClr val="bg1"/>
                </a:solidFill>
                <a:latin typeface="Myriad Pro"/>
              </a:rPr>
              <a:t>Indicators</a:t>
            </a:r>
            <a:r>
              <a:rPr lang="en-US">
                <a:solidFill>
                  <a:schemeClr val="bg1"/>
                </a:solidFill>
                <a:latin typeface="Myriad Pro"/>
              </a:rPr>
              <a:t>.</a:t>
            </a:r>
          </a:p>
        </p:txBody>
      </p:sp>
      <p:sp>
        <p:nvSpPr>
          <p:cNvPr id="37892" name="Rectangle 2"/>
          <p:cNvSpPr>
            <a:spLocks noChangeArrowheads="1"/>
          </p:cNvSpPr>
          <p:nvPr/>
        </p:nvSpPr>
        <p:spPr bwMode="auto">
          <a:xfrm>
            <a:off x="838200" y="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37893" name="AutoShape 8" descr="https://mail.globalreporting.org/exchange/torres/Inbox/1_multipart/1_multipart/image001.gif?Security=2"/>
          <p:cNvSpPr>
            <a:spLocks noChangeAspect="1" noChangeArrowheads="1"/>
          </p:cNvSpPr>
          <p:nvPr/>
        </p:nvSpPr>
        <p:spPr bwMode="auto">
          <a:xfrm>
            <a:off x="2635250" y="982663"/>
            <a:ext cx="3875088" cy="4892675"/>
          </a:xfrm>
          <a:prstGeom prst="rect">
            <a:avLst/>
          </a:prstGeom>
          <a:noFill/>
          <a:ln w="9525">
            <a:noFill/>
            <a:miter lim="800000"/>
            <a:headEnd/>
            <a:tailEnd/>
          </a:ln>
        </p:spPr>
        <p:txBody>
          <a:bodyPr/>
          <a:lstStyle/>
          <a:p>
            <a:pPr>
              <a:spcBef>
                <a:spcPct val="50000"/>
              </a:spcBef>
            </a:pPr>
            <a:endParaRPr lang="es-ES" sz="1000"/>
          </a:p>
        </p:txBody>
      </p:sp>
      <p:sp>
        <p:nvSpPr>
          <p:cNvPr id="37894" name="AutoShape 10"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37895" name="AutoShape 12"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37896" name="Rectangle 16"/>
          <p:cNvSpPr>
            <a:spLocks noChangeArrowheads="1"/>
          </p:cNvSpPr>
          <p:nvPr/>
        </p:nvSpPr>
        <p:spPr bwMode="auto">
          <a:xfrm>
            <a:off x="2947988" y="1420813"/>
            <a:ext cx="9144000" cy="244475"/>
          </a:xfrm>
          <a:prstGeom prst="rect">
            <a:avLst/>
          </a:prstGeom>
          <a:noFill/>
          <a:ln w="9525">
            <a:noFill/>
            <a:miter lim="800000"/>
            <a:headEnd/>
            <a:tailEnd/>
          </a:ln>
        </p:spPr>
        <p:txBody>
          <a:bodyPr>
            <a:spAutoFit/>
          </a:bodyPr>
          <a:lstStyle/>
          <a:p>
            <a:pPr>
              <a:spcBef>
                <a:spcPct val="50000"/>
              </a:spcBef>
            </a:pPr>
            <a:endParaRPr lang="es-ES" sz="1000"/>
          </a:p>
        </p:txBody>
      </p:sp>
      <p:sp>
        <p:nvSpPr>
          <p:cNvPr id="37897" name="Rectangle 7"/>
          <p:cNvSpPr>
            <a:spLocks noChangeArrowheads="1"/>
          </p:cNvSpPr>
          <p:nvPr/>
        </p:nvSpPr>
        <p:spPr bwMode="auto">
          <a:xfrm>
            <a:off x="214313" y="5805488"/>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42.</a:t>
            </a:r>
          </a:p>
        </p:txBody>
      </p:sp>
      <p:pic>
        <p:nvPicPr>
          <p:cNvPr id="37898" name="Picture 14" descr="p 42 GRI Pathways-ES"/>
          <p:cNvPicPr>
            <a:picLocks noChangeAspect="1" noChangeArrowheads="1"/>
          </p:cNvPicPr>
          <p:nvPr/>
        </p:nvPicPr>
        <p:blipFill>
          <a:blip r:embed="rId3" cstate="print"/>
          <a:srcRect/>
          <a:stretch>
            <a:fillRect/>
          </a:stretch>
        </p:blipFill>
        <p:spPr bwMode="auto">
          <a:xfrm>
            <a:off x="179388" y="765175"/>
            <a:ext cx="4679950" cy="4895850"/>
          </a:xfrm>
          <a:prstGeom prst="rect">
            <a:avLst/>
          </a:prstGeom>
          <a:noFill/>
          <a:ln w="9525">
            <a:noFill/>
            <a:miter lim="800000"/>
            <a:headEnd/>
            <a:tailEnd/>
          </a:ln>
        </p:spPr>
      </p:pic>
      <p:sp>
        <p:nvSpPr>
          <p:cNvPr id="37899" name="Oval 12"/>
          <p:cNvSpPr>
            <a:spLocks noChangeArrowheads="1"/>
          </p:cNvSpPr>
          <p:nvPr/>
        </p:nvSpPr>
        <p:spPr bwMode="auto">
          <a:xfrm>
            <a:off x="250825" y="765175"/>
            <a:ext cx="1584325"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
        <p:nvSpPr>
          <p:cNvPr id="37900" name="Oval 12"/>
          <p:cNvSpPr>
            <a:spLocks noChangeArrowheads="1"/>
          </p:cNvSpPr>
          <p:nvPr/>
        </p:nvSpPr>
        <p:spPr bwMode="auto">
          <a:xfrm>
            <a:off x="1693863" y="801688"/>
            <a:ext cx="1582737"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ctrTitle" idx="4294967295"/>
          </p:nvPr>
        </p:nvSpPr>
        <p:spPr>
          <a:xfrm>
            <a:off x="1187450" y="260350"/>
            <a:ext cx="7772400" cy="533400"/>
          </a:xfrm>
        </p:spPr>
        <p:txBody>
          <a:bodyPr/>
          <a:lstStyle/>
          <a:p>
            <a:pPr eaLnBrk="1" hangingPunct="1"/>
            <a:r>
              <a:rPr lang="en-US" smtClean="0"/>
              <a:t>Estructura de la Guía G3 de GRI</a:t>
            </a:r>
          </a:p>
        </p:txBody>
      </p:sp>
      <p:sp>
        <p:nvSpPr>
          <p:cNvPr id="38915" name="Text Box 4"/>
          <p:cNvSpPr txBox="1">
            <a:spLocks noChangeArrowheads="1"/>
          </p:cNvSpPr>
          <p:nvPr/>
        </p:nvSpPr>
        <p:spPr bwMode="auto">
          <a:xfrm>
            <a:off x="539750" y="981075"/>
            <a:ext cx="8280400" cy="4586288"/>
          </a:xfrm>
          <a:prstGeom prst="rect">
            <a:avLst/>
          </a:prstGeom>
          <a:noFill/>
          <a:ln w="9525" algn="ctr">
            <a:noFill/>
            <a:miter lim="800000"/>
            <a:headEnd/>
            <a:tailEnd/>
          </a:ln>
        </p:spPr>
        <p:txBody>
          <a:bodyPr>
            <a:spAutoFit/>
          </a:bodyPr>
          <a:lstStyle/>
          <a:p>
            <a:pPr algn="ctr">
              <a:lnSpc>
                <a:spcPct val="130000"/>
              </a:lnSpc>
            </a:pPr>
            <a:r>
              <a:rPr lang="es-ES" sz="2400" b="1">
                <a:solidFill>
                  <a:srgbClr val="B44326"/>
                </a:solidFill>
              </a:rPr>
              <a:t>Categoría</a:t>
            </a:r>
            <a:r>
              <a:rPr lang="es-ES" sz="2400">
                <a:solidFill>
                  <a:srgbClr val="B44326"/>
                </a:solidFill>
              </a:rPr>
              <a:t>:</a:t>
            </a:r>
            <a:r>
              <a:rPr lang="es-ES" sz="2400"/>
              <a:t> </a:t>
            </a:r>
          </a:p>
          <a:p>
            <a:pPr algn="ctr"/>
            <a:r>
              <a:rPr lang="es-ES">
                <a:solidFill>
                  <a:srgbClr val="002060"/>
                </a:solidFill>
              </a:rPr>
              <a:t>Ej.</a:t>
            </a:r>
            <a:r>
              <a:rPr lang="es-ES"/>
              <a:t> </a:t>
            </a:r>
            <a:r>
              <a:rPr lang="es-ES">
                <a:solidFill>
                  <a:srgbClr val="002060"/>
                </a:solidFill>
              </a:rPr>
              <a:t>Económico</a:t>
            </a:r>
            <a:endParaRPr lang="es-ES" b="1">
              <a:solidFill>
                <a:srgbClr val="002060"/>
              </a:solidFill>
            </a:endParaRPr>
          </a:p>
          <a:p>
            <a:pPr algn="ctr"/>
            <a:endParaRPr lang="es-ES" b="1"/>
          </a:p>
          <a:p>
            <a:pPr algn="ctr"/>
            <a:endParaRPr lang="es-ES" sz="2400" b="1"/>
          </a:p>
          <a:p>
            <a:pPr algn="ctr"/>
            <a:r>
              <a:rPr lang="es-ES" sz="2400" b="1">
                <a:solidFill>
                  <a:srgbClr val="B44326"/>
                </a:solidFill>
              </a:rPr>
              <a:t>Aspecto:</a:t>
            </a:r>
            <a:r>
              <a:rPr lang="es-ES" sz="2400"/>
              <a:t> </a:t>
            </a:r>
          </a:p>
          <a:p>
            <a:pPr algn="ctr"/>
            <a:r>
              <a:rPr lang="es-ES">
                <a:solidFill>
                  <a:srgbClr val="002060"/>
                </a:solidFill>
              </a:rPr>
              <a:t>Ej. Desempeño económico</a:t>
            </a:r>
          </a:p>
          <a:p>
            <a:pPr algn="ctr"/>
            <a:endParaRPr lang="es-ES"/>
          </a:p>
          <a:p>
            <a:pPr algn="ctr"/>
            <a:endParaRPr lang="es-ES" sz="2400"/>
          </a:p>
          <a:p>
            <a:pPr algn="ctr"/>
            <a:r>
              <a:rPr lang="es-ES" sz="2400" b="1">
                <a:solidFill>
                  <a:srgbClr val="B44326"/>
                </a:solidFill>
              </a:rPr>
              <a:t>Indicadores:</a:t>
            </a:r>
            <a:endParaRPr lang="es-ES" sz="2400">
              <a:solidFill>
                <a:srgbClr val="B44326"/>
              </a:solidFill>
            </a:endParaRPr>
          </a:p>
          <a:p>
            <a:pPr algn="ctr"/>
            <a:r>
              <a:rPr lang="es-ES">
                <a:solidFill>
                  <a:srgbClr val="002060"/>
                </a:solidFill>
              </a:rPr>
              <a:t>Ej. EC1, EC2, etc…</a:t>
            </a:r>
          </a:p>
          <a:p>
            <a:endParaRPr lang="es-ES" sz="2400"/>
          </a:p>
          <a:p>
            <a:pPr algn="ctr"/>
            <a:r>
              <a:rPr lang="es-ES">
                <a:solidFill>
                  <a:srgbClr val="002060"/>
                </a:solidFill>
              </a:rPr>
              <a:t>Importante cuando define los temas para la participación de los grupos de interés y la aplicación del </a:t>
            </a:r>
            <a:r>
              <a:rPr lang="es-ES" b="1">
                <a:solidFill>
                  <a:srgbClr val="002060"/>
                </a:solidFill>
              </a:rPr>
              <a:t>“Principio de Materialidad de GRI</a:t>
            </a:r>
            <a:r>
              <a:rPr lang="es-ES" b="1"/>
              <a:t>”.</a:t>
            </a:r>
            <a:r>
              <a:rPr lang="es-ES" sz="2400">
                <a:solidFill>
                  <a:srgbClr val="002060"/>
                </a:solidFill>
              </a:rPr>
              <a:t> </a:t>
            </a:r>
          </a:p>
        </p:txBody>
      </p:sp>
      <p:sp>
        <p:nvSpPr>
          <p:cNvPr id="7" name="Rectangle 6"/>
          <p:cNvSpPr/>
          <p:nvPr/>
        </p:nvSpPr>
        <p:spPr>
          <a:xfrm>
            <a:off x="2987675" y="2205038"/>
            <a:ext cx="3365500" cy="1152525"/>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50000"/>
              </a:spcBef>
              <a:defRPr/>
            </a:pPr>
            <a:endParaRPr lang="en-US">
              <a:solidFill>
                <a:srgbClr val="FFFFFF"/>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txBox="1">
            <a:spLocks noGrp="1"/>
          </p:cNvSpPr>
          <p:nvPr/>
        </p:nvSpPr>
        <p:spPr bwMode="auto">
          <a:xfrm>
            <a:off x="6781800" y="6381750"/>
            <a:ext cx="2133600" cy="476250"/>
          </a:xfrm>
          <a:prstGeom prst="rect">
            <a:avLst/>
          </a:prstGeom>
          <a:noFill/>
          <a:ln w="9525">
            <a:noFill/>
            <a:miter lim="800000"/>
            <a:headEnd/>
            <a:tailEnd/>
          </a:ln>
        </p:spPr>
        <p:txBody>
          <a:bodyPr/>
          <a:lstStyle/>
          <a:p>
            <a:pPr>
              <a:spcBef>
                <a:spcPct val="50000"/>
              </a:spcBef>
            </a:pPr>
            <a:fld id="{9D757EA1-8745-4B04-B807-C4FC108A2DC7}" type="slidenum">
              <a:rPr lang="en-US"/>
              <a:pPr>
                <a:spcBef>
                  <a:spcPct val="50000"/>
                </a:spcBef>
              </a:pPr>
              <a:t>36</a:t>
            </a:fld>
            <a:endParaRPr lang="en-US"/>
          </a:p>
        </p:txBody>
      </p:sp>
      <p:sp>
        <p:nvSpPr>
          <p:cNvPr id="39939" name="Text Box 3"/>
          <p:cNvSpPr txBox="1">
            <a:spLocks noChangeArrowheads="1"/>
          </p:cNvSpPr>
          <p:nvPr/>
        </p:nvSpPr>
        <p:spPr bwMode="auto">
          <a:xfrm>
            <a:off x="5214938" y="785813"/>
            <a:ext cx="3689350" cy="4699000"/>
          </a:xfrm>
          <a:prstGeom prst="rect">
            <a:avLst/>
          </a:prstGeom>
          <a:noFill/>
          <a:ln w="9525" algn="ctr">
            <a:noFill/>
            <a:miter lim="800000"/>
            <a:headEnd/>
            <a:tailEnd/>
          </a:ln>
        </p:spPr>
        <p:txBody>
          <a:bodyPr>
            <a:spAutoFit/>
          </a:bodyPr>
          <a:lstStyle/>
          <a:p>
            <a:pPr marL="381000" indent="-381000">
              <a:lnSpc>
                <a:spcPct val="90000"/>
              </a:lnSpc>
              <a:spcBef>
                <a:spcPct val="50000"/>
              </a:spcBef>
              <a:buClr>
                <a:schemeClr val="tx1"/>
              </a:buClr>
            </a:pPr>
            <a:r>
              <a:rPr lang="en-US" b="1">
                <a:latin typeface="Myriad Pro"/>
              </a:rPr>
              <a:t>	</a:t>
            </a:r>
            <a:r>
              <a:rPr lang="es-ES" b="1">
                <a:solidFill>
                  <a:srgbClr val="B44326"/>
                </a:solidFill>
                <a:latin typeface="Myriad Pro"/>
              </a:rPr>
              <a:t>Actividades</a:t>
            </a:r>
          </a:p>
          <a:p>
            <a:pPr marL="381000" indent="-381000">
              <a:lnSpc>
                <a:spcPct val="90000"/>
              </a:lnSpc>
              <a:spcBef>
                <a:spcPct val="50000"/>
              </a:spcBef>
              <a:buClr>
                <a:srgbClr val="002060"/>
              </a:buClr>
              <a:buFontTx/>
              <a:buAutoNum type="arabicPeriod"/>
            </a:pPr>
            <a:r>
              <a:rPr lang="es-ES">
                <a:solidFill>
                  <a:schemeClr val="accent1"/>
                </a:solidFill>
                <a:latin typeface="Myriad Pro"/>
              </a:rPr>
              <a:t>Prepare una lista de todos los </a:t>
            </a:r>
            <a:r>
              <a:rPr lang="es-ES" b="1">
                <a:solidFill>
                  <a:schemeClr val="accent1"/>
                </a:solidFill>
                <a:latin typeface="Myriad Pro"/>
              </a:rPr>
              <a:t>Aspectos</a:t>
            </a:r>
            <a:r>
              <a:rPr lang="es-ES">
                <a:solidFill>
                  <a:schemeClr val="accent1"/>
                </a:solidFill>
                <a:latin typeface="Myriad Pro"/>
              </a:rPr>
              <a:t> identificados en las Fases 1 y 2; Preparación y contactos.</a:t>
            </a:r>
          </a:p>
          <a:p>
            <a:pPr marL="381000" indent="-381000">
              <a:lnSpc>
                <a:spcPct val="90000"/>
              </a:lnSpc>
              <a:spcBef>
                <a:spcPct val="50000"/>
              </a:spcBef>
              <a:buClr>
                <a:srgbClr val="002060"/>
              </a:buClr>
              <a:buFontTx/>
              <a:buAutoNum type="arabicPeriod"/>
            </a:pPr>
            <a:r>
              <a:rPr lang="es-ES">
                <a:solidFill>
                  <a:srgbClr val="002060"/>
                </a:solidFill>
              </a:rPr>
              <a:t>Complete la Lista de Aspectos.</a:t>
            </a:r>
          </a:p>
          <a:p>
            <a:pPr marL="381000" indent="-381000">
              <a:lnSpc>
                <a:spcPct val="90000"/>
              </a:lnSpc>
              <a:spcBef>
                <a:spcPct val="50000"/>
              </a:spcBef>
              <a:buClr>
                <a:srgbClr val="002060"/>
              </a:buClr>
              <a:buFontTx/>
              <a:buAutoNum type="arabicPeriod"/>
            </a:pPr>
            <a:r>
              <a:rPr lang="en-US">
                <a:solidFill>
                  <a:schemeClr val="bg1"/>
                </a:solidFill>
                <a:latin typeface="Myriad Pro"/>
              </a:rPr>
              <a:t>Prepare the related list of </a:t>
            </a:r>
            <a:r>
              <a:rPr lang="en-US" b="1">
                <a:solidFill>
                  <a:schemeClr val="bg1"/>
                </a:solidFill>
                <a:latin typeface="Myriad Pro"/>
              </a:rPr>
              <a:t>GRI indicators.</a:t>
            </a:r>
          </a:p>
          <a:p>
            <a:pPr marL="381000" indent="-381000">
              <a:lnSpc>
                <a:spcPct val="90000"/>
              </a:lnSpc>
              <a:spcBef>
                <a:spcPct val="50000"/>
              </a:spcBef>
              <a:buClr>
                <a:srgbClr val="002060"/>
              </a:buClr>
              <a:buFontTx/>
              <a:buAutoNum type="arabicPeriod"/>
            </a:pPr>
            <a:r>
              <a:rPr lang="en-US">
                <a:solidFill>
                  <a:schemeClr val="bg1"/>
                </a:solidFill>
                <a:latin typeface="Myriad Pro"/>
              </a:rPr>
              <a:t>Apply the questions from the </a:t>
            </a:r>
            <a:r>
              <a:rPr lang="en-US" b="1">
                <a:solidFill>
                  <a:schemeClr val="bg1"/>
                </a:solidFill>
                <a:latin typeface="Myriad Pro"/>
              </a:rPr>
              <a:t>Materiality Principle </a:t>
            </a:r>
            <a:r>
              <a:rPr lang="en-US">
                <a:solidFill>
                  <a:schemeClr val="bg1"/>
                </a:solidFill>
                <a:latin typeface="Myriad Pro"/>
              </a:rPr>
              <a:t>to each GRI core indicator.</a:t>
            </a:r>
          </a:p>
          <a:p>
            <a:pPr marL="381000" indent="-381000">
              <a:lnSpc>
                <a:spcPct val="90000"/>
              </a:lnSpc>
              <a:spcBef>
                <a:spcPct val="50000"/>
              </a:spcBef>
              <a:buClr>
                <a:srgbClr val="002060"/>
              </a:buClr>
              <a:buFontTx/>
              <a:buAutoNum type="arabicPeriod"/>
            </a:pPr>
            <a:r>
              <a:rPr lang="en-US">
                <a:solidFill>
                  <a:schemeClr val="bg1"/>
                </a:solidFill>
                <a:latin typeface="Myriad Pro"/>
              </a:rPr>
              <a:t>Identify most </a:t>
            </a:r>
            <a:r>
              <a:rPr lang="en-US" b="1">
                <a:solidFill>
                  <a:schemeClr val="bg1"/>
                </a:solidFill>
                <a:latin typeface="Myriad Pro"/>
              </a:rPr>
              <a:t>Material</a:t>
            </a:r>
            <a:r>
              <a:rPr lang="en-US">
                <a:solidFill>
                  <a:schemeClr val="bg1"/>
                </a:solidFill>
                <a:latin typeface="Myriad Pro"/>
              </a:rPr>
              <a:t> </a:t>
            </a:r>
            <a:r>
              <a:rPr lang="en-US" b="1">
                <a:solidFill>
                  <a:schemeClr val="bg1"/>
                </a:solidFill>
                <a:latin typeface="Myriad Pro"/>
              </a:rPr>
              <a:t>Indicators</a:t>
            </a:r>
            <a:r>
              <a:rPr lang="en-US">
                <a:solidFill>
                  <a:schemeClr val="bg1"/>
                </a:solidFill>
                <a:latin typeface="Myriad Pro"/>
              </a:rPr>
              <a:t>.</a:t>
            </a:r>
          </a:p>
        </p:txBody>
      </p:sp>
      <p:sp>
        <p:nvSpPr>
          <p:cNvPr id="39940" name="Rectangle 2"/>
          <p:cNvSpPr>
            <a:spLocks noChangeArrowheads="1"/>
          </p:cNvSpPr>
          <p:nvPr/>
        </p:nvSpPr>
        <p:spPr bwMode="auto">
          <a:xfrm>
            <a:off x="838200" y="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39941" name="AutoShape 10"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39942" name="AutoShape 12"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39943" name="Rectangle 16"/>
          <p:cNvSpPr>
            <a:spLocks noChangeArrowheads="1"/>
          </p:cNvSpPr>
          <p:nvPr/>
        </p:nvSpPr>
        <p:spPr bwMode="auto">
          <a:xfrm>
            <a:off x="2947988" y="1420813"/>
            <a:ext cx="9144000" cy="244475"/>
          </a:xfrm>
          <a:prstGeom prst="rect">
            <a:avLst/>
          </a:prstGeom>
          <a:noFill/>
          <a:ln w="9525">
            <a:noFill/>
            <a:miter lim="800000"/>
            <a:headEnd/>
            <a:tailEnd/>
          </a:ln>
        </p:spPr>
        <p:txBody>
          <a:bodyPr>
            <a:spAutoFit/>
          </a:bodyPr>
          <a:lstStyle/>
          <a:p>
            <a:pPr>
              <a:spcBef>
                <a:spcPct val="50000"/>
              </a:spcBef>
            </a:pPr>
            <a:endParaRPr lang="es-ES" sz="1000"/>
          </a:p>
        </p:txBody>
      </p:sp>
      <p:sp>
        <p:nvSpPr>
          <p:cNvPr id="39944" name="Rectangle 7"/>
          <p:cNvSpPr>
            <a:spLocks noChangeArrowheads="1"/>
          </p:cNvSpPr>
          <p:nvPr/>
        </p:nvSpPr>
        <p:spPr bwMode="auto">
          <a:xfrm>
            <a:off x="214313" y="5805488"/>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42.</a:t>
            </a:r>
          </a:p>
        </p:txBody>
      </p:sp>
      <p:pic>
        <p:nvPicPr>
          <p:cNvPr id="39945" name="Picture 10" descr="p 42 GRI Pathways-ES"/>
          <p:cNvPicPr>
            <a:picLocks noChangeAspect="1" noChangeArrowheads="1"/>
          </p:cNvPicPr>
          <p:nvPr/>
        </p:nvPicPr>
        <p:blipFill>
          <a:blip r:embed="rId3" cstate="print"/>
          <a:srcRect/>
          <a:stretch>
            <a:fillRect/>
          </a:stretch>
        </p:blipFill>
        <p:spPr bwMode="auto">
          <a:xfrm>
            <a:off x="179388" y="765175"/>
            <a:ext cx="4679950" cy="4895850"/>
          </a:xfrm>
          <a:prstGeom prst="rect">
            <a:avLst/>
          </a:prstGeom>
          <a:noFill/>
          <a:ln w="9525">
            <a:noFill/>
            <a:miter lim="800000"/>
            <a:headEnd/>
            <a:tailEnd/>
          </a:ln>
        </p:spPr>
      </p:pic>
      <p:sp>
        <p:nvSpPr>
          <p:cNvPr id="39946" name="Oval 12"/>
          <p:cNvSpPr>
            <a:spLocks noChangeArrowheads="1"/>
          </p:cNvSpPr>
          <p:nvPr/>
        </p:nvSpPr>
        <p:spPr bwMode="auto">
          <a:xfrm>
            <a:off x="539750" y="1844675"/>
            <a:ext cx="4032250"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
        <p:nvSpPr>
          <p:cNvPr id="39947" name="Oval 12"/>
          <p:cNvSpPr>
            <a:spLocks noChangeArrowheads="1"/>
          </p:cNvSpPr>
          <p:nvPr/>
        </p:nvSpPr>
        <p:spPr bwMode="auto">
          <a:xfrm>
            <a:off x="3203575" y="765175"/>
            <a:ext cx="1582738"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1"/>
          <p:cNvSpPr txBox="1">
            <a:spLocks noGrp="1"/>
          </p:cNvSpPr>
          <p:nvPr/>
        </p:nvSpPr>
        <p:spPr bwMode="auto">
          <a:xfrm>
            <a:off x="6781800" y="6381750"/>
            <a:ext cx="2133600" cy="476250"/>
          </a:xfrm>
          <a:prstGeom prst="rect">
            <a:avLst/>
          </a:prstGeom>
          <a:noFill/>
          <a:ln w="9525">
            <a:noFill/>
            <a:miter lim="800000"/>
            <a:headEnd/>
            <a:tailEnd/>
          </a:ln>
        </p:spPr>
        <p:txBody>
          <a:bodyPr/>
          <a:lstStyle/>
          <a:p>
            <a:pPr>
              <a:spcBef>
                <a:spcPct val="50000"/>
              </a:spcBef>
            </a:pPr>
            <a:fld id="{587CAD3B-B6ED-4902-8630-DF28CD63771A}" type="slidenum">
              <a:rPr lang="en-US"/>
              <a:pPr>
                <a:spcBef>
                  <a:spcPct val="50000"/>
                </a:spcBef>
              </a:pPr>
              <a:t>37</a:t>
            </a:fld>
            <a:endParaRPr lang="en-US"/>
          </a:p>
        </p:txBody>
      </p:sp>
      <p:sp>
        <p:nvSpPr>
          <p:cNvPr id="40963" name="Text Box 3"/>
          <p:cNvSpPr txBox="1">
            <a:spLocks noChangeArrowheads="1"/>
          </p:cNvSpPr>
          <p:nvPr/>
        </p:nvSpPr>
        <p:spPr bwMode="auto">
          <a:xfrm>
            <a:off x="5003800" y="620713"/>
            <a:ext cx="3833813" cy="5194300"/>
          </a:xfrm>
          <a:prstGeom prst="rect">
            <a:avLst/>
          </a:prstGeom>
          <a:noFill/>
          <a:ln w="9525" algn="ctr">
            <a:noFill/>
            <a:miter lim="800000"/>
            <a:headEnd/>
            <a:tailEnd/>
          </a:ln>
        </p:spPr>
        <p:txBody>
          <a:bodyPr>
            <a:spAutoFit/>
          </a:bodyPr>
          <a:lstStyle/>
          <a:p>
            <a:pPr marL="381000" indent="-381000">
              <a:lnSpc>
                <a:spcPct val="90000"/>
              </a:lnSpc>
              <a:spcBef>
                <a:spcPct val="50000"/>
              </a:spcBef>
              <a:buClr>
                <a:schemeClr val="tx1"/>
              </a:buClr>
            </a:pPr>
            <a:r>
              <a:rPr lang="en-US" b="1">
                <a:latin typeface="Myriad Pro"/>
              </a:rPr>
              <a:t>	</a:t>
            </a:r>
            <a:r>
              <a:rPr lang="es-ES" b="1">
                <a:solidFill>
                  <a:srgbClr val="B44326"/>
                </a:solidFill>
                <a:latin typeface="Myriad Pro"/>
              </a:rPr>
              <a:t>Actividades</a:t>
            </a:r>
          </a:p>
          <a:p>
            <a:pPr marL="381000" indent="-381000">
              <a:lnSpc>
                <a:spcPct val="90000"/>
              </a:lnSpc>
              <a:spcBef>
                <a:spcPct val="50000"/>
              </a:spcBef>
              <a:buClr>
                <a:srgbClr val="002060"/>
              </a:buClr>
              <a:buFontTx/>
              <a:buAutoNum type="arabicPeriod"/>
            </a:pPr>
            <a:r>
              <a:rPr lang="es-ES">
                <a:solidFill>
                  <a:schemeClr val="accent1"/>
                </a:solidFill>
                <a:latin typeface="Myriad Pro"/>
              </a:rPr>
              <a:t>Prepare una lista de todos los </a:t>
            </a:r>
            <a:r>
              <a:rPr lang="es-ES" b="1">
                <a:solidFill>
                  <a:schemeClr val="accent1"/>
                </a:solidFill>
                <a:latin typeface="Myriad Pro"/>
              </a:rPr>
              <a:t>Aspectos</a:t>
            </a:r>
            <a:r>
              <a:rPr lang="es-ES">
                <a:solidFill>
                  <a:schemeClr val="accent1"/>
                </a:solidFill>
                <a:latin typeface="Myriad Pro"/>
              </a:rPr>
              <a:t> identificados en las Fases 1 y 2; Preparación y contactos.</a:t>
            </a:r>
          </a:p>
          <a:p>
            <a:pPr marL="381000" indent="-381000">
              <a:lnSpc>
                <a:spcPct val="90000"/>
              </a:lnSpc>
              <a:spcBef>
                <a:spcPct val="50000"/>
              </a:spcBef>
              <a:buClr>
                <a:srgbClr val="002060"/>
              </a:buClr>
              <a:buFontTx/>
              <a:buAutoNum type="arabicPeriod"/>
            </a:pPr>
            <a:r>
              <a:rPr lang="es-ES">
                <a:solidFill>
                  <a:schemeClr val="accent1"/>
                </a:solidFill>
              </a:rPr>
              <a:t>Complete la Lista de Aspectos.</a:t>
            </a:r>
          </a:p>
          <a:p>
            <a:pPr marL="381000" indent="-381000">
              <a:lnSpc>
                <a:spcPct val="90000"/>
              </a:lnSpc>
              <a:spcBef>
                <a:spcPct val="50000"/>
              </a:spcBef>
              <a:buClr>
                <a:srgbClr val="002060"/>
              </a:buClr>
              <a:buFontTx/>
              <a:buAutoNum type="arabicPeriod"/>
            </a:pPr>
            <a:r>
              <a:rPr lang="es-ES">
                <a:solidFill>
                  <a:srgbClr val="2D2D8A"/>
                </a:solidFill>
              </a:rPr>
              <a:t>Prepare una lista de </a:t>
            </a:r>
            <a:r>
              <a:rPr lang="es-ES" b="1">
                <a:solidFill>
                  <a:srgbClr val="2D2D8A"/>
                </a:solidFill>
              </a:rPr>
              <a:t>Indicadores GRI </a:t>
            </a:r>
            <a:r>
              <a:rPr lang="es-ES">
                <a:solidFill>
                  <a:srgbClr val="2D2D8A"/>
                </a:solidFill>
              </a:rPr>
              <a:t>relacionados con los aspectos, </a:t>
            </a:r>
            <a:r>
              <a:rPr lang="es-ES" sz="1800">
                <a:solidFill>
                  <a:srgbClr val="2D2D8A"/>
                </a:solidFill>
              </a:rPr>
              <a:t>(véase la sección Indicadores de Desempeño en la G3)</a:t>
            </a:r>
            <a:r>
              <a:rPr lang="es-ES" sz="1800" b="1">
                <a:solidFill>
                  <a:srgbClr val="2D2D8A"/>
                </a:solidFill>
              </a:rPr>
              <a:t>.</a:t>
            </a:r>
          </a:p>
          <a:p>
            <a:pPr marL="381000" indent="-381000">
              <a:lnSpc>
                <a:spcPct val="90000"/>
              </a:lnSpc>
              <a:spcBef>
                <a:spcPct val="50000"/>
              </a:spcBef>
              <a:buClr>
                <a:srgbClr val="002060"/>
              </a:buClr>
              <a:buFontTx/>
              <a:buAutoNum type="arabicPeriod"/>
            </a:pPr>
            <a:r>
              <a:rPr lang="en-US">
                <a:solidFill>
                  <a:schemeClr val="bg1"/>
                </a:solidFill>
                <a:latin typeface="Myriad Pro"/>
              </a:rPr>
              <a:t>Apply the questions from the </a:t>
            </a:r>
            <a:r>
              <a:rPr lang="en-US" b="1">
                <a:solidFill>
                  <a:schemeClr val="bg1"/>
                </a:solidFill>
                <a:latin typeface="Myriad Pro"/>
              </a:rPr>
              <a:t>Materiality Principle </a:t>
            </a:r>
            <a:endParaRPr lang="en-US">
              <a:solidFill>
                <a:schemeClr val="bg1"/>
              </a:solidFill>
              <a:latin typeface="Myriad Pro"/>
            </a:endParaRPr>
          </a:p>
          <a:p>
            <a:pPr marL="381000" indent="-381000">
              <a:lnSpc>
                <a:spcPct val="90000"/>
              </a:lnSpc>
              <a:spcBef>
                <a:spcPct val="50000"/>
              </a:spcBef>
              <a:buClr>
                <a:srgbClr val="002060"/>
              </a:buClr>
              <a:buFontTx/>
              <a:buAutoNum type="arabicPeriod"/>
            </a:pPr>
            <a:r>
              <a:rPr lang="en-US">
                <a:solidFill>
                  <a:schemeClr val="bg1"/>
                </a:solidFill>
                <a:latin typeface="Myriad Pro"/>
              </a:rPr>
              <a:t>Identify most </a:t>
            </a:r>
            <a:r>
              <a:rPr lang="en-US" b="1">
                <a:solidFill>
                  <a:schemeClr val="bg1"/>
                </a:solidFill>
                <a:latin typeface="Myriad Pro"/>
              </a:rPr>
              <a:t>Material</a:t>
            </a:r>
            <a:endParaRPr lang="en-US">
              <a:solidFill>
                <a:schemeClr val="bg1"/>
              </a:solidFill>
              <a:latin typeface="Myriad Pro"/>
            </a:endParaRPr>
          </a:p>
        </p:txBody>
      </p:sp>
      <p:sp>
        <p:nvSpPr>
          <p:cNvPr id="40964" name="Rectangle 2"/>
          <p:cNvSpPr>
            <a:spLocks noChangeArrowheads="1"/>
          </p:cNvSpPr>
          <p:nvPr/>
        </p:nvSpPr>
        <p:spPr bwMode="auto">
          <a:xfrm>
            <a:off x="838200" y="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40965" name="AutoShape 10"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0966" name="AutoShape 12"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0967" name="Rectangle 16"/>
          <p:cNvSpPr>
            <a:spLocks noChangeArrowheads="1"/>
          </p:cNvSpPr>
          <p:nvPr/>
        </p:nvSpPr>
        <p:spPr bwMode="auto">
          <a:xfrm>
            <a:off x="2947988" y="1420813"/>
            <a:ext cx="9144000" cy="244475"/>
          </a:xfrm>
          <a:prstGeom prst="rect">
            <a:avLst/>
          </a:prstGeom>
          <a:noFill/>
          <a:ln w="9525">
            <a:noFill/>
            <a:miter lim="800000"/>
            <a:headEnd/>
            <a:tailEnd/>
          </a:ln>
        </p:spPr>
        <p:txBody>
          <a:bodyPr>
            <a:spAutoFit/>
          </a:bodyPr>
          <a:lstStyle/>
          <a:p>
            <a:pPr>
              <a:spcBef>
                <a:spcPct val="50000"/>
              </a:spcBef>
            </a:pPr>
            <a:endParaRPr lang="es-ES" sz="1000"/>
          </a:p>
        </p:txBody>
      </p:sp>
      <p:sp>
        <p:nvSpPr>
          <p:cNvPr id="40968" name="Rectangle 7"/>
          <p:cNvSpPr>
            <a:spLocks noChangeArrowheads="1"/>
          </p:cNvSpPr>
          <p:nvPr/>
        </p:nvSpPr>
        <p:spPr bwMode="auto">
          <a:xfrm>
            <a:off x="214313" y="5805488"/>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42.</a:t>
            </a:r>
          </a:p>
        </p:txBody>
      </p:sp>
      <p:pic>
        <p:nvPicPr>
          <p:cNvPr id="40969" name="Picture 9" descr="p 42 GRI Pathways-ES"/>
          <p:cNvPicPr>
            <a:picLocks noChangeAspect="1" noChangeArrowheads="1"/>
          </p:cNvPicPr>
          <p:nvPr/>
        </p:nvPicPr>
        <p:blipFill>
          <a:blip r:embed="rId3" cstate="print"/>
          <a:srcRect/>
          <a:stretch>
            <a:fillRect/>
          </a:stretch>
        </p:blipFill>
        <p:spPr bwMode="auto">
          <a:xfrm>
            <a:off x="179388" y="765175"/>
            <a:ext cx="4679950" cy="4895850"/>
          </a:xfrm>
          <a:prstGeom prst="rect">
            <a:avLst/>
          </a:prstGeom>
          <a:noFill/>
          <a:ln w="9525">
            <a:noFill/>
            <a:miter lim="800000"/>
            <a:headEnd/>
            <a:tailEnd/>
          </a:ln>
        </p:spPr>
      </p:pic>
      <p:sp>
        <p:nvSpPr>
          <p:cNvPr id="40970" name="Oval 12"/>
          <p:cNvSpPr>
            <a:spLocks noChangeArrowheads="1"/>
          </p:cNvSpPr>
          <p:nvPr/>
        </p:nvSpPr>
        <p:spPr bwMode="auto">
          <a:xfrm>
            <a:off x="539750" y="2349500"/>
            <a:ext cx="4032250"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1"/>
          <p:cNvSpPr txBox="1">
            <a:spLocks noGrp="1"/>
          </p:cNvSpPr>
          <p:nvPr/>
        </p:nvSpPr>
        <p:spPr bwMode="auto">
          <a:xfrm>
            <a:off x="6781800" y="6381750"/>
            <a:ext cx="2133600" cy="476250"/>
          </a:xfrm>
          <a:prstGeom prst="rect">
            <a:avLst/>
          </a:prstGeom>
          <a:noFill/>
          <a:ln w="9525">
            <a:noFill/>
            <a:miter lim="800000"/>
            <a:headEnd/>
            <a:tailEnd/>
          </a:ln>
        </p:spPr>
        <p:txBody>
          <a:bodyPr/>
          <a:lstStyle/>
          <a:p>
            <a:pPr>
              <a:spcBef>
                <a:spcPct val="50000"/>
              </a:spcBef>
            </a:pPr>
            <a:fld id="{B587B228-70D2-4490-A2AD-828CC0A3ED61}" type="slidenum">
              <a:rPr lang="en-US"/>
              <a:pPr>
                <a:spcBef>
                  <a:spcPct val="50000"/>
                </a:spcBef>
              </a:pPr>
              <a:t>38</a:t>
            </a:fld>
            <a:endParaRPr lang="en-US"/>
          </a:p>
        </p:txBody>
      </p:sp>
      <p:sp>
        <p:nvSpPr>
          <p:cNvPr id="41987" name="Text Box 3"/>
          <p:cNvSpPr txBox="1">
            <a:spLocks noChangeArrowheads="1"/>
          </p:cNvSpPr>
          <p:nvPr/>
        </p:nvSpPr>
        <p:spPr bwMode="auto">
          <a:xfrm>
            <a:off x="5003800" y="620713"/>
            <a:ext cx="3833813" cy="5248275"/>
          </a:xfrm>
          <a:prstGeom prst="rect">
            <a:avLst/>
          </a:prstGeom>
          <a:noFill/>
          <a:ln w="9525" algn="ctr">
            <a:noFill/>
            <a:miter lim="800000"/>
            <a:headEnd/>
            <a:tailEnd/>
          </a:ln>
        </p:spPr>
        <p:txBody>
          <a:bodyPr>
            <a:spAutoFit/>
          </a:bodyPr>
          <a:lstStyle/>
          <a:p>
            <a:pPr marL="381000" indent="-381000">
              <a:lnSpc>
                <a:spcPct val="90000"/>
              </a:lnSpc>
              <a:spcBef>
                <a:spcPct val="50000"/>
              </a:spcBef>
              <a:buClr>
                <a:schemeClr val="tx1"/>
              </a:buClr>
            </a:pPr>
            <a:r>
              <a:rPr lang="en-US" b="1">
                <a:latin typeface="Myriad Pro"/>
              </a:rPr>
              <a:t>	</a:t>
            </a:r>
            <a:r>
              <a:rPr lang="es-ES" b="1">
                <a:solidFill>
                  <a:srgbClr val="B44326"/>
                </a:solidFill>
                <a:latin typeface="Myriad Pro"/>
              </a:rPr>
              <a:t>Actividades</a:t>
            </a:r>
          </a:p>
          <a:p>
            <a:pPr marL="381000" indent="-381000">
              <a:lnSpc>
                <a:spcPct val="90000"/>
              </a:lnSpc>
              <a:spcBef>
                <a:spcPct val="50000"/>
              </a:spcBef>
              <a:buClr>
                <a:srgbClr val="002060"/>
              </a:buClr>
              <a:buFontTx/>
              <a:buAutoNum type="arabicPeriod"/>
            </a:pPr>
            <a:r>
              <a:rPr lang="es-ES">
                <a:solidFill>
                  <a:schemeClr val="accent1"/>
                </a:solidFill>
                <a:latin typeface="Myriad Pro"/>
              </a:rPr>
              <a:t>Prepare una lista de todos los </a:t>
            </a:r>
            <a:r>
              <a:rPr lang="es-ES" b="1">
                <a:solidFill>
                  <a:schemeClr val="accent1"/>
                </a:solidFill>
                <a:latin typeface="Myriad Pro"/>
              </a:rPr>
              <a:t>Aspectos</a:t>
            </a:r>
            <a:r>
              <a:rPr lang="es-ES">
                <a:solidFill>
                  <a:schemeClr val="accent1"/>
                </a:solidFill>
                <a:latin typeface="Myriad Pro"/>
              </a:rPr>
              <a:t> identificados en las Fases 1 y 2; Preparación y contactos.</a:t>
            </a:r>
          </a:p>
          <a:p>
            <a:pPr marL="381000" indent="-381000">
              <a:lnSpc>
                <a:spcPct val="90000"/>
              </a:lnSpc>
              <a:spcBef>
                <a:spcPct val="50000"/>
              </a:spcBef>
              <a:buClr>
                <a:srgbClr val="002060"/>
              </a:buClr>
              <a:buFontTx/>
              <a:buAutoNum type="arabicPeriod"/>
            </a:pPr>
            <a:r>
              <a:rPr lang="es-ES">
                <a:solidFill>
                  <a:schemeClr val="accent1"/>
                </a:solidFill>
              </a:rPr>
              <a:t>Complete la Lista de Aspectos.</a:t>
            </a:r>
          </a:p>
          <a:p>
            <a:pPr marL="381000" indent="-381000">
              <a:lnSpc>
                <a:spcPct val="90000"/>
              </a:lnSpc>
              <a:spcBef>
                <a:spcPct val="50000"/>
              </a:spcBef>
              <a:buClr>
                <a:srgbClr val="002060"/>
              </a:buClr>
              <a:buFontTx/>
              <a:buAutoNum type="arabicPeriod"/>
            </a:pPr>
            <a:r>
              <a:rPr lang="es-ES">
                <a:solidFill>
                  <a:schemeClr val="accent1"/>
                </a:solidFill>
              </a:rPr>
              <a:t>Prepare una lista de </a:t>
            </a:r>
            <a:r>
              <a:rPr lang="es-ES" b="1">
                <a:solidFill>
                  <a:schemeClr val="accent1"/>
                </a:solidFill>
              </a:rPr>
              <a:t>Indicadores GRI </a:t>
            </a:r>
            <a:r>
              <a:rPr lang="es-ES">
                <a:solidFill>
                  <a:schemeClr val="accent1"/>
                </a:solidFill>
              </a:rPr>
              <a:t>relacionados con los aspectos.</a:t>
            </a:r>
            <a:endParaRPr lang="es-ES" sz="1800" b="1">
              <a:solidFill>
                <a:schemeClr val="accent1"/>
              </a:solidFill>
            </a:endParaRPr>
          </a:p>
          <a:p>
            <a:pPr marL="381000" indent="-381000">
              <a:lnSpc>
                <a:spcPct val="90000"/>
              </a:lnSpc>
              <a:spcBef>
                <a:spcPct val="50000"/>
              </a:spcBef>
              <a:buClr>
                <a:srgbClr val="002060"/>
              </a:buClr>
              <a:buFontTx/>
              <a:buAutoNum type="arabicPeriod"/>
            </a:pPr>
            <a:r>
              <a:rPr lang="es-ES">
                <a:solidFill>
                  <a:srgbClr val="002060"/>
                </a:solidFill>
              </a:rPr>
              <a:t>Aplique las preguntas del </a:t>
            </a:r>
            <a:r>
              <a:rPr lang="es-ES" b="1">
                <a:solidFill>
                  <a:srgbClr val="002060"/>
                </a:solidFill>
              </a:rPr>
              <a:t>Principio de Materialidad </a:t>
            </a:r>
            <a:r>
              <a:rPr lang="es-ES">
                <a:solidFill>
                  <a:srgbClr val="002060"/>
                </a:solidFill>
              </a:rPr>
              <a:t>a cada indicador básico de GRI, (véase G3 pp. 9-10) </a:t>
            </a:r>
            <a:endParaRPr lang="es-ES">
              <a:solidFill>
                <a:schemeClr val="bg1"/>
              </a:solidFill>
              <a:latin typeface="Myriad Pro"/>
            </a:endParaRPr>
          </a:p>
          <a:p>
            <a:pPr marL="381000" indent="-381000">
              <a:lnSpc>
                <a:spcPct val="90000"/>
              </a:lnSpc>
              <a:spcBef>
                <a:spcPct val="50000"/>
              </a:spcBef>
              <a:buClr>
                <a:srgbClr val="002060"/>
              </a:buClr>
              <a:buFontTx/>
              <a:buAutoNum type="arabicPeriod"/>
            </a:pPr>
            <a:r>
              <a:rPr lang="en-US">
                <a:solidFill>
                  <a:schemeClr val="bg1"/>
                </a:solidFill>
                <a:latin typeface="Myriad Pro"/>
              </a:rPr>
              <a:t>Identify most </a:t>
            </a:r>
            <a:r>
              <a:rPr lang="en-US" b="1">
                <a:solidFill>
                  <a:schemeClr val="bg1"/>
                </a:solidFill>
                <a:latin typeface="Myriad Pro"/>
              </a:rPr>
              <a:t>Material</a:t>
            </a:r>
          </a:p>
        </p:txBody>
      </p:sp>
      <p:sp>
        <p:nvSpPr>
          <p:cNvPr id="41988" name="Rectangle 2"/>
          <p:cNvSpPr>
            <a:spLocks noChangeArrowheads="1"/>
          </p:cNvSpPr>
          <p:nvPr/>
        </p:nvSpPr>
        <p:spPr bwMode="auto">
          <a:xfrm>
            <a:off x="838200" y="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41989" name="AutoShape 10"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1990" name="AutoShape 12"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1991" name="Rectangle 16"/>
          <p:cNvSpPr>
            <a:spLocks noChangeArrowheads="1"/>
          </p:cNvSpPr>
          <p:nvPr/>
        </p:nvSpPr>
        <p:spPr bwMode="auto">
          <a:xfrm>
            <a:off x="2947988" y="1420813"/>
            <a:ext cx="9144000" cy="244475"/>
          </a:xfrm>
          <a:prstGeom prst="rect">
            <a:avLst/>
          </a:prstGeom>
          <a:noFill/>
          <a:ln w="9525">
            <a:noFill/>
            <a:miter lim="800000"/>
            <a:headEnd/>
            <a:tailEnd/>
          </a:ln>
        </p:spPr>
        <p:txBody>
          <a:bodyPr>
            <a:spAutoFit/>
          </a:bodyPr>
          <a:lstStyle/>
          <a:p>
            <a:pPr>
              <a:spcBef>
                <a:spcPct val="50000"/>
              </a:spcBef>
            </a:pPr>
            <a:endParaRPr lang="es-ES" sz="1000"/>
          </a:p>
        </p:txBody>
      </p:sp>
      <p:sp>
        <p:nvSpPr>
          <p:cNvPr id="41992" name="Rectangle 7"/>
          <p:cNvSpPr>
            <a:spLocks noChangeArrowheads="1"/>
          </p:cNvSpPr>
          <p:nvPr/>
        </p:nvSpPr>
        <p:spPr bwMode="auto">
          <a:xfrm>
            <a:off x="214313" y="5805488"/>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42.</a:t>
            </a:r>
          </a:p>
        </p:txBody>
      </p:sp>
      <p:pic>
        <p:nvPicPr>
          <p:cNvPr id="41993" name="Picture 9" descr="p 42 GRI Pathways-ES"/>
          <p:cNvPicPr>
            <a:picLocks noChangeAspect="1" noChangeArrowheads="1"/>
          </p:cNvPicPr>
          <p:nvPr/>
        </p:nvPicPr>
        <p:blipFill>
          <a:blip r:embed="rId3" cstate="print"/>
          <a:srcRect/>
          <a:stretch>
            <a:fillRect/>
          </a:stretch>
        </p:blipFill>
        <p:spPr bwMode="auto">
          <a:xfrm>
            <a:off x="179388" y="765175"/>
            <a:ext cx="4679950" cy="4895850"/>
          </a:xfrm>
          <a:prstGeom prst="rect">
            <a:avLst/>
          </a:prstGeom>
          <a:noFill/>
          <a:ln w="9525">
            <a:noFill/>
            <a:miter lim="800000"/>
            <a:headEnd/>
            <a:tailEnd/>
          </a:ln>
        </p:spPr>
      </p:pic>
      <p:sp>
        <p:nvSpPr>
          <p:cNvPr id="41994" name="Oval 12"/>
          <p:cNvSpPr>
            <a:spLocks noChangeArrowheads="1"/>
          </p:cNvSpPr>
          <p:nvPr/>
        </p:nvSpPr>
        <p:spPr bwMode="auto">
          <a:xfrm>
            <a:off x="539750" y="3357563"/>
            <a:ext cx="4032250"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body" idx="4294967295"/>
          </p:nvPr>
        </p:nvSpPr>
        <p:spPr>
          <a:xfrm>
            <a:off x="260350" y="981075"/>
            <a:ext cx="8883650" cy="4624388"/>
          </a:xfrm>
        </p:spPr>
        <p:txBody>
          <a:bodyPr/>
          <a:lstStyle/>
          <a:p>
            <a:pPr marL="533400" indent="-533400" eaLnBrk="1" hangingPunct="1">
              <a:buClr>
                <a:srgbClr val="13467B"/>
              </a:buClr>
              <a:buSzTx/>
              <a:buFont typeface="Wingdings" pitchFamily="2" charset="2"/>
              <a:buAutoNum type="arabicPeriod"/>
            </a:pPr>
            <a:r>
              <a:rPr lang="en-US" sz="1800" smtClean="0">
                <a:solidFill>
                  <a:srgbClr val="002060"/>
                </a:solidFill>
              </a:rPr>
              <a:t>¿Lo han mencionado ya los grupos de interés como indicador importante?</a:t>
            </a:r>
          </a:p>
          <a:p>
            <a:pPr marL="533400" indent="-533400" eaLnBrk="1" hangingPunct="1">
              <a:buClr>
                <a:srgbClr val="13467B"/>
              </a:buClr>
              <a:buSzTx/>
              <a:buFont typeface="Wingdings" pitchFamily="2" charset="2"/>
              <a:buAutoNum type="arabicPeriod"/>
            </a:pPr>
            <a:r>
              <a:rPr lang="en-US" sz="1800" smtClean="0">
                <a:solidFill>
                  <a:srgbClr val="002060"/>
                </a:solidFill>
              </a:rPr>
              <a:t>¿Constituye un reto de futuro para su sector? ¿Está siendo discutido por sus compañeros?</a:t>
            </a:r>
          </a:p>
          <a:p>
            <a:pPr marL="533400" indent="-533400" eaLnBrk="1" hangingPunct="1">
              <a:buClr>
                <a:srgbClr val="13467B"/>
              </a:buClr>
              <a:buSzTx/>
              <a:buFont typeface="Wingdings" pitchFamily="2" charset="2"/>
              <a:buAutoNum type="arabicPeriod"/>
            </a:pPr>
            <a:r>
              <a:rPr lang="en-US" sz="1800" smtClean="0">
                <a:solidFill>
                  <a:srgbClr val="002060"/>
                </a:solidFill>
              </a:rPr>
              <a:t>¿Tiene relación con leyes, normas, acuerdos internacionales o pactos voluntarios de importancia estretégica para su organización o para sus grupos de interés?</a:t>
            </a:r>
          </a:p>
          <a:p>
            <a:pPr marL="533400" indent="-533400" eaLnBrk="1" hangingPunct="1">
              <a:buClr>
                <a:srgbClr val="13467B"/>
              </a:buClr>
              <a:buSzTx/>
              <a:buFont typeface="Wingdings" pitchFamily="2" charset="2"/>
              <a:buAutoNum type="arabicPeriod"/>
            </a:pPr>
            <a:r>
              <a:rPr lang="en-US" sz="1800" smtClean="0">
                <a:solidFill>
                  <a:srgbClr val="002060"/>
                </a:solidFill>
              </a:rPr>
              <a:t>¿Constituye una oportunidad para su organización?</a:t>
            </a:r>
          </a:p>
          <a:p>
            <a:pPr marL="533400" indent="-533400" eaLnBrk="1" hangingPunct="1">
              <a:buClr>
                <a:srgbClr val="13467B"/>
              </a:buClr>
              <a:buSzTx/>
              <a:buFont typeface="Wingdings" pitchFamily="2" charset="2"/>
              <a:buAutoNum type="arabicPeriod"/>
            </a:pPr>
            <a:r>
              <a:rPr lang="en-US" sz="1800" smtClean="0">
                <a:solidFill>
                  <a:srgbClr val="002060"/>
                </a:solidFill>
              </a:rPr>
              <a:t>¿Aumenta las probabilidades de que su organización corra un riesgo importante?</a:t>
            </a:r>
          </a:p>
          <a:p>
            <a:pPr marL="533400" indent="-533400" eaLnBrk="1" hangingPunct="1">
              <a:buClr>
                <a:srgbClr val="13467B"/>
              </a:buClr>
              <a:buSzTx/>
              <a:buFont typeface="Wingdings" pitchFamily="2" charset="2"/>
              <a:buAutoNum type="arabicPeriod"/>
            </a:pPr>
            <a:r>
              <a:rPr lang="en-US" sz="1800" smtClean="0">
                <a:solidFill>
                  <a:srgbClr val="002060"/>
                </a:solidFill>
              </a:rPr>
              <a:t>¿Está reconocido por los científicos/expertos como riesgo para la sostenibilidad?</a:t>
            </a:r>
          </a:p>
          <a:p>
            <a:pPr marL="533400" indent="-533400" eaLnBrk="1" hangingPunct="1">
              <a:buClr>
                <a:srgbClr val="13467B"/>
              </a:buClr>
              <a:buSzTx/>
              <a:buFont typeface="Wingdings" pitchFamily="2" charset="2"/>
              <a:buAutoNum type="arabicPeriod"/>
            </a:pPr>
            <a:r>
              <a:rPr lang="en-US" sz="1800" smtClean="0">
                <a:solidFill>
                  <a:srgbClr val="002060"/>
                </a:solidFill>
              </a:rPr>
              <a:t>¿Posee su organización conocimientos o competencias especializadas para contribuir a la sostenibilidad en esta área?</a:t>
            </a:r>
          </a:p>
          <a:p>
            <a:pPr marL="533400" indent="-533400" eaLnBrk="1" hangingPunct="1">
              <a:lnSpc>
                <a:spcPct val="110000"/>
              </a:lnSpc>
              <a:buClr>
                <a:srgbClr val="13467B"/>
              </a:buClr>
              <a:buSzTx/>
              <a:buFont typeface="Wingdings" pitchFamily="2" charset="2"/>
              <a:buAutoNum type="arabicPeriod"/>
            </a:pPr>
            <a:r>
              <a:rPr lang="en-US" sz="1800" smtClean="0">
                <a:solidFill>
                  <a:srgbClr val="002060"/>
                </a:solidFill>
              </a:rPr>
              <a:t>¿Contribuye al éxito de la ejecución de su estrategia o fortalece los “valores de su organización?</a:t>
            </a:r>
          </a:p>
        </p:txBody>
      </p:sp>
      <p:sp>
        <p:nvSpPr>
          <p:cNvPr id="43011" name="Rectangle 3"/>
          <p:cNvSpPr>
            <a:spLocks noGrp="1" noChangeArrowheads="1"/>
          </p:cNvSpPr>
          <p:nvPr>
            <p:ph type="title" idx="4294967295"/>
          </p:nvPr>
        </p:nvSpPr>
        <p:spPr>
          <a:xfrm>
            <a:off x="1403350" y="188913"/>
            <a:ext cx="7543800" cy="576262"/>
          </a:xfrm>
        </p:spPr>
        <p:txBody>
          <a:bodyPr/>
          <a:lstStyle/>
          <a:p>
            <a:pPr eaLnBrk="1" hangingPunct="1"/>
            <a:r>
              <a:rPr lang="es-ES" smtClean="0"/>
              <a:t>Preguntas del Test de Materialidad</a:t>
            </a:r>
          </a:p>
        </p:txBody>
      </p:sp>
      <p:sp>
        <p:nvSpPr>
          <p:cNvPr id="43012" name="Rectangle 7"/>
          <p:cNvSpPr>
            <a:spLocks noChangeArrowheads="1"/>
          </p:cNvSpPr>
          <p:nvPr/>
        </p:nvSpPr>
        <p:spPr bwMode="auto">
          <a:xfrm>
            <a:off x="214313" y="5734050"/>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37.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78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457200" y="2133600"/>
            <a:ext cx="8382000" cy="4459288"/>
          </a:xfrm>
        </p:spPr>
        <p:txBody>
          <a:bodyPr/>
          <a:lstStyle/>
          <a:p>
            <a:pPr>
              <a:buFontTx/>
              <a:buNone/>
            </a:pPr>
            <a:endParaRPr lang="pt-BR" smtClean="0"/>
          </a:p>
          <a:p>
            <a:pPr>
              <a:buFontTx/>
              <a:buNone/>
            </a:pPr>
            <a:endParaRPr lang="pt-BR" b="1" smtClean="0"/>
          </a:p>
          <a:p>
            <a:pPr>
              <a:buFontTx/>
              <a:buNone/>
            </a:pPr>
            <a:r>
              <a:rPr lang="pt-BR" b="1" smtClean="0"/>
              <a:t> Película</a:t>
            </a:r>
            <a:endParaRPr lang="en-US" b="1" smtClean="0">
              <a:solidFill>
                <a:schemeClr val="tx1"/>
              </a:solidFill>
            </a:endParaRPr>
          </a:p>
        </p:txBody>
      </p:sp>
      <p:pic>
        <p:nvPicPr>
          <p:cNvPr id="6" name="Imagem 5" descr="footprint.jpg"/>
          <p:cNvPicPr>
            <a:picLocks noChangeAspect="1"/>
          </p:cNvPicPr>
          <p:nvPr/>
        </p:nvPicPr>
        <p:blipFill>
          <a:blip r:embed="rId3" cstate="print"/>
          <a:stretch>
            <a:fillRect/>
          </a:stretch>
        </p:blipFill>
        <p:spPr>
          <a:xfrm>
            <a:off x="4143372" y="2143116"/>
            <a:ext cx="3318035" cy="2436683"/>
          </a:xfrm>
          <a:prstGeom prst="rect">
            <a:avLst/>
          </a:prstGeom>
          <a:effectLst>
            <a:softEdge rad="63500"/>
          </a:effectLst>
        </p:spPr>
      </p:pic>
      <p:sp>
        <p:nvSpPr>
          <p:cNvPr id="12292" name="Título 9"/>
          <p:cNvSpPr>
            <a:spLocks noGrp="1"/>
          </p:cNvSpPr>
          <p:nvPr>
            <p:ph type="title"/>
          </p:nvPr>
        </p:nvSpPr>
        <p:spPr/>
        <p:txBody>
          <a:bodyPr/>
          <a:lstStyle/>
          <a:p>
            <a:endParaRPr lang="es-E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1"/>
          <p:cNvSpPr txBox="1">
            <a:spLocks noGrp="1"/>
          </p:cNvSpPr>
          <p:nvPr/>
        </p:nvSpPr>
        <p:spPr bwMode="auto">
          <a:xfrm>
            <a:off x="6781800" y="6381750"/>
            <a:ext cx="2133600" cy="476250"/>
          </a:xfrm>
          <a:prstGeom prst="rect">
            <a:avLst/>
          </a:prstGeom>
          <a:noFill/>
          <a:ln w="9525">
            <a:noFill/>
            <a:miter lim="800000"/>
            <a:headEnd/>
            <a:tailEnd/>
          </a:ln>
        </p:spPr>
        <p:txBody>
          <a:bodyPr/>
          <a:lstStyle/>
          <a:p>
            <a:pPr>
              <a:spcBef>
                <a:spcPct val="50000"/>
              </a:spcBef>
            </a:pPr>
            <a:fld id="{DB4CEED3-6FAE-484C-955B-3F7D43A8315E}" type="slidenum">
              <a:rPr lang="en-US"/>
              <a:pPr>
                <a:spcBef>
                  <a:spcPct val="50000"/>
                </a:spcBef>
              </a:pPr>
              <a:t>40</a:t>
            </a:fld>
            <a:endParaRPr lang="en-US"/>
          </a:p>
        </p:txBody>
      </p:sp>
      <p:sp>
        <p:nvSpPr>
          <p:cNvPr id="47107" name="Text Box 3"/>
          <p:cNvSpPr txBox="1">
            <a:spLocks noChangeArrowheads="1"/>
          </p:cNvSpPr>
          <p:nvPr/>
        </p:nvSpPr>
        <p:spPr bwMode="auto">
          <a:xfrm>
            <a:off x="4787900" y="620713"/>
            <a:ext cx="4049713" cy="4973637"/>
          </a:xfrm>
          <a:prstGeom prst="rect">
            <a:avLst/>
          </a:prstGeom>
          <a:noFill/>
          <a:ln w="9525" algn="ctr">
            <a:noFill/>
            <a:miter lim="800000"/>
            <a:headEnd/>
            <a:tailEnd/>
          </a:ln>
        </p:spPr>
        <p:txBody>
          <a:bodyPr>
            <a:spAutoFit/>
          </a:bodyPr>
          <a:lstStyle/>
          <a:p>
            <a:pPr marL="381000" indent="-381000">
              <a:lnSpc>
                <a:spcPct val="90000"/>
              </a:lnSpc>
              <a:spcBef>
                <a:spcPct val="50000"/>
              </a:spcBef>
              <a:buClr>
                <a:schemeClr val="tx1"/>
              </a:buClr>
            </a:pPr>
            <a:r>
              <a:rPr lang="en-US" b="1">
                <a:latin typeface="Myriad Pro"/>
              </a:rPr>
              <a:t>	</a:t>
            </a:r>
            <a:r>
              <a:rPr lang="es-ES" b="1">
                <a:solidFill>
                  <a:srgbClr val="B44326"/>
                </a:solidFill>
                <a:latin typeface="Myriad Pro"/>
              </a:rPr>
              <a:t>Actividades</a:t>
            </a:r>
          </a:p>
          <a:p>
            <a:pPr marL="381000" indent="-381000">
              <a:lnSpc>
                <a:spcPct val="90000"/>
              </a:lnSpc>
              <a:spcBef>
                <a:spcPct val="50000"/>
              </a:spcBef>
              <a:buClr>
                <a:srgbClr val="002060"/>
              </a:buClr>
              <a:buFontTx/>
              <a:buAutoNum type="arabicPeriod"/>
            </a:pPr>
            <a:r>
              <a:rPr lang="es-ES">
                <a:solidFill>
                  <a:schemeClr val="accent1"/>
                </a:solidFill>
                <a:latin typeface="Myriad Pro"/>
              </a:rPr>
              <a:t>Prepare una lista de todos los </a:t>
            </a:r>
            <a:r>
              <a:rPr lang="es-ES" b="1">
                <a:solidFill>
                  <a:schemeClr val="accent1"/>
                </a:solidFill>
                <a:latin typeface="Myriad Pro"/>
              </a:rPr>
              <a:t>Aspectos</a:t>
            </a:r>
            <a:r>
              <a:rPr lang="es-ES">
                <a:solidFill>
                  <a:schemeClr val="accent1"/>
                </a:solidFill>
                <a:latin typeface="Myriad Pro"/>
              </a:rPr>
              <a:t> identificados en las Fases 1 y 2; Preparación y contactos.</a:t>
            </a:r>
          </a:p>
          <a:p>
            <a:pPr marL="381000" indent="-381000">
              <a:lnSpc>
                <a:spcPct val="90000"/>
              </a:lnSpc>
              <a:spcBef>
                <a:spcPct val="50000"/>
              </a:spcBef>
              <a:buClr>
                <a:srgbClr val="002060"/>
              </a:buClr>
              <a:buFontTx/>
              <a:buAutoNum type="arabicPeriod"/>
            </a:pPr>
            <a:r>
              <a:rPr lang="es-ES">
                <a:solidFill>
                  <a:schemeClr val="accent1"/>
                </a:solidFill>
              </a:rPr>
              <a:t>Complete la Lista de Aspectos.</a:t>
            </a:r>
          </a:p>
          <a:p>
            <a:pPr marL="381000" indent="-381000">
              <a:lnSpc>
                <a:spcPct val="90000"/>
              </a:lnSpc>
              <a:spcBef>
                <a:spcPct val="50000"/>
              </a:spcBef>
              <a:buClr>
                <a:srgbClr val="002060"/>
              </a:buClr>
              <a:buFontTx/>
              <a:buAutoNum type="arabicPeriod"/>
            </a:pPr>
            <a:r>
              <a:rPr lang="es-ES">
                <a:solidFill>
                  <a:schemeClr val="accent1"/>
                </a:solidFill>
              </a:rPr>
              <a:t>Prepare una lista de </a:t>
            </a:r>
            <a:r>
              <a:rPr lang="es-ES" b="1">
                <a:solidFill>
                  <a:schemeClr val="accent1"/>
                </a:solidFill>
              </a:rPr>
              <a:t>Indicadores GRI </a:t>
            </a:r>
            <a:r>
              <a:rPr lang="es-ES">
                <a:solidFill>
                  <a:schemeClr val="accent1"/>
                </a:solidFill>
              </a:rPr>
              <a:t>relacionados con los aspectos.</a:t>
            </a:r>
            <a:endParaRPr lang="es-ES" sz="1800" b="1">
              <a:solidFill>
                <a:schemeClr val="accent1"/>
              </a:solidFill>
            </a:endParaRPr>
          </a:p>
          <a:p>
            <a:pPr marL="381000" indent="-381000">
              <a:lnSpc>
                <a:spcPct val="90000"/>
              </a:lnSpc>
              <a:spcBef>
                <a:spcPct val="50000"/>
              </a:spcBef>
              <a:buClr>
                <a:srgbClr val="002060"/>
              </a:buClr>
              <a:buFontTx/>
              <a:buAutoNum type="arabicPeriod"/>
            </a:pPr>
            <a:r>
              <a:rPr lang="es-ES">
                <a:solidFill>
                  <a:schemeClr val="accent1"/>
                </a:solidFill>
              </a:rPr>
              <a:t>Aplique las preguntas del </a:t>
            </a:r>
            <a:r>
              <a:rPr lang="es-ES" b="1">
                <a:solidFill>
                  <a:schemeClr val="accent1"/>
                </a:solidFill>
              </a:rPr>
              <a:t>Principio de Materialidad </a:t>
            </a:r>
            <a:r>
              <a:rPr lang="es-ES">
                <a:solidFill>
                  <a:schemeClr val="accent1"/>
                </a:solidFill>
              </a:rPr>
              <a:t>a cada indicador básico de GRI.</a:t>
            </a:r>
            <a:endParaRPr lang="es-ES">
              <a:solidFill>
                <a:schemeClr val="accent1"/>
              </a:solidFill>
              <a:latin typeface="Myriad Pro"/>
            </a:endParaRPr>
          </a:p>
          <a:p>
            <a:pPr marL="381000" indent="-381000">
              <a:lnSpc>
                <a:spcPct val="90000"/>
              </a:lnSpc>
              <a:spcBef>
                <a:spcPct val="50000"/>
              </a:spcBef>
              <a:buClr>
                <a:srgbClr val="002060"/>
              </a:buClr>
              <a:buFontTx/>
              <a:buAutoNum type="arabicPeriod"/>
            </a:pPr>
            <a:r>
              <a:rPr lang="es-ES">
                <a:solidFill>
                  <a:srgbClr val="002060"/>
                </a:solidFill>
              </a:rPr>
              <a:t>Identifique los </a:t>
            </a:r>
            <a:r>
              <a:rPr lang="es-ES" b="1">
                <a:solidFill>
                  <a:srgbClr val="002060"/>
                </a:solidFill>
              </a:rPr>
              <a:t>Indicadores materiales, </a:t>
            </a:r>
            <a:r>
              <a:rPr lang="es-ES" sz="1800">
                <a:solidFill>
                  <a:srgbClr val="002060"/>
                </a:solidFill>
              </a:rPr>
              <a:t>(véase G3 pp. 9-10)</a:t>
            </a:r>
          </a:p>
        </p:txBody>
      </p:sp>
      <p:sp>
        <p:nvSpPr>
          <p:cNvPr id="47108" name="Rectangle 2"/>
          <p:cNvSpPr>
            <a:spLocks noChangeArrowheads="1"/>
          </p:cNvSpPr>
          <p:nvPr/>
        </p:nvSpPr>
        <p:spPr bwMode="auto">
          <a:xfrm>
            <a:off x="838200" y="0"/>
            <a:ext cx="8305800" cy="685800"/>
          </a:xfrm>
          <a:prstGeom prst="rect">
            <a:avLst/>
          </a:prstGeom>
          <a:noFill/>
          <a:ln w="9525">
            <a:noFill/>
            <a:miter lim="800000"/>
            <a:headEnd/>
            <a:tailEnd/>
          </a:ln>
        </p:spPr>
        <p:txBody>
          <a:bodyPr anchor="ctr"/>
          <a:lstStyle/>
          <a:p>
            <a:pPr algn="r">
              <a:spcBef>
                <a:spcPct val="50000"/>
              </a:spcBef>
            </a:pPr>
            <a:r>
              <a:rPr lang="es-ES" sz="2800">
                <a:solidFill>
                  <a:srgbClr val="002060"/>
                </a:solidFill>
                <a:latin typeface="Arial Black" pitchFamily="34" charset="0"/>
              </a:rPr>
              <a:t>Definir los indicadores materiales</a:t>
            </a:r>
          </a:p>
        </p:txBody>
      </p:sp>
      <p:sp>
        <p:nvSpPr>
          <p:cNvPr id="47109" name="AutoShape 10"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7110" name="AutoShape 12" descr="https://mail.globalreporting.org/exchange/torres/Inbox/MT%20-%20without.EML/Materiality%20test%20graph%20-%20without.JPG/C58EA28C-18C0-4a97-9AF2-036E93DDAFB3/Materiality%20test%20graph%20-%20without.JPG?attach=1"/>
          <p:cNvSpPr>
            <a:spLocks noChangeAspect="1" noChangeArrowheads="1"/>
          </p:cNvSpPr>
          <p:nvPr/>
        </p:nvSpPr>
        <p:spPr bwMode="auto">
          <a:xfrm>
            <a:off x="4424363" y="3281363"/>
            <a:ext cx="296862" cy="296862"/>
          </a:xfrm>
          <a:prstGeom prst="rect">
            <a:avLst/>
          </a:prstGeom>
          <a:noFill/>
          <a:ln w="9525">
            <a:noFill/>
            <a:miter lim="800000"/>
            <a:headEnd/>
            <a:tailEnd/>
          </a:ln>
        </p:spPr>
        <p:txBody>
          <a:bodyPr/>
          <a:lstStyle/>
          <a:p>
            <a:pPr>
              <a:spcBef>
                <a:spcPct val="50000"/>
              </a:spcBef>
            </a:pPr>
            <a:endParaRPr lang="es-ES" sz="1000"/>
          </a:p>
        </p:txBody>
      </p:sp>
      <p:sp>
        <p:nvSpPr>
          <p:cNvPr id="47111" name="Rectangle 16"/>
          <p:cNvSpPr>
            <a:spLocks noChangeArrowheads="1"/>
          </p:cNvSpPr>
          <p:nvPr/>
        </p:nvSpPr>
        <p:spPr bwMode="auto">
          <a:xfrm>
            <a:off x="2947988" y="1420813"/>
            <a:ext cx="9144000" cy="244475"/>
          </a:xfrm>
          <a:prstGeom prst="rect">
            <a:avLst/>
          </a:prstGeom>
          <a:noFill/>
          <a:ln w="9525">
            <a:noFill/>
            <a:miter lim="800000"/>
            <a:headEnd/>
            <a:tailEnd/>
          </a:ln>
        </p:spPr>
        <p:txBody>
          <a:bodyPr>
            <a:spAutoFit/>
          </a:bodyPr>
          <a:lstStyle/>
          <a:p>
            <a:pPr>
              <a:spcBef>
                <a:spcPct val="50000"/>
              </a:spcBef>
            </a:pPr>
            <a:endParaRPr lang="es-ES" sz="1000"/>
          </a:p>
        </p:txBody>
      </p:sp>
      <p:sp>
        <p:nvSpPr>
          <p:cNvPr id="47112" name="Rectangle 7"/>
          <p:cNvSpPr>
            <a:spLocks noChangeArrowheads="1"/>
          </p:cNvSpPr>
          <p:nvPr/>
        </p:nvSpPr>
        <p:spPr bwMode="auto">
          <a:xfrm>
            <a:off x="214313" y="5805488"/>
            <a:ext cx="8929687" cy="260350"/>
          </a:xfrm>
          <a:prstGeom prst="rect">
            <a:avLst/>
          </a:prstGeom>
          <a:noFill/>
          <a:ln w="9525" algn="ctr">
            <a:noFill/>
            <a:miter lim="800000"/>
            <a:headEnd/>
            <a:tailEnd/>
          </a:ln>
        </p:spPr>
        <p:txBody>
          <a:bodyPr anchor="ctr">
            <a:spAutoFit/>
          </a:bodyPr>
          <a:lstStyle/>
          <a:p>
            <a:pPr>
              <a:spcBef>
                <a:spcPct val="50000"/>
              </a:spcBef>
            </a:pPr>
            <a:r>
              <a:rPr lang="es-ES" sz="1100" b="1"/>
              <a:t>Referencia:</a:t>
            </a:r>
            <a:r>
              <a:rPr lang="es-ES" sz="1100"/>
              <a:t> 	Ciclo preparatorio para la elaboración de memorias de sostenibilidad:  Guía para organizaciones pequeñas y medianas, p. 42.</a:t>
            </a:r>
          </a:p>
        </p:txBody>
      </p:sp>
      <p:pic>
        <p:nvPicPr>
          <p:cNvPr id="47113" name="Picture 9" descr="p 42 GRI Pathways-ES"/>
          <p:cNvPicPr>
            <a:picLocks noChangeAspect="1" noChangeArrowheads="1"/>
          </p:cNvPicPr>
          <p:nvPr/>
        </p:nvPicPr>
        <p:blipFill>
          <a:blip r:embed="rId3" cstate="print"/>
          <a:srcRect/>
          <a:stretch>
            <a:fillRect/>
          </a:stretch>
        </p:blipFill>
        <p:spPr bwMode="auto">
          <a:xfrm>
            <a:off x="179388" y="765175"/>
            <a:ext cx="4679950" cy="4895850"/>
          </a:xfrm>
          <a:prstGeom prst="rect">
            <a:avLst/>
          </a:prstGeom>
          <a:noFill/>
          <a:ln w="9525">
            <a:noFill/>
            <a:miter lim="800000"/>
            <a:headEnd/>
            <a:tailEnd/>
          </a:ln>
        </p:spPr>
      </p:pic>
      <p:sp>
        <p:nvSpPr>
          <p:cNvPr id="47114" name="Oval 12"/>
          <p:cNvSpPr>
            <a:spLocks noChangeArrowheads="1"/>
          </p:cNvSpPr>
          <p:nvPr/>
        </p:nvSpPr>
        <p:spPr bwMode="auto">
          <a:xfrm>
            <a:off x="539750" y="4437063"/>
            <a:ext cx="4032250" cy="533400"/>
          </a:xfrm>
          <a:prstGeom prst="ellipse">
            <a:avLst/>
          </a:prstGeom>
          <a:noFill/>
          <a:ln w="9525" algn="ctr">
            <a:solidFill>
              <a:schemeClr val="tx1"/>
            </a:solidFill>
            <a:round/>
            <a:headEnd/>
            <a:tailEnd/>
          </a:ln>
        </p:spPr>
        <p:txBody>
          <a:bodyPr anchor="ctr">
            <a:spAutoFit/>
          </a:bodyPr>
          <a:lstStyle/>
          <a:p>
            <a:pPr>
              <a:spcBef>
                <a:spcPct val="50000"/>
              </a:spcBef>
            </a:pPr>
            <a:endParaRPr lang="nl-NL"/>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ChangeAspect="1" noChangeArrowheads="1"/>
          </p:cNvPicPr>
          <p:nvPr/>
        </p:nvPicPr>
        <p:blipFill>
          <a:blip r:embed="rId3" cstate="print"/>
          <a:srcRect/>
          <a:stretch>
            <a:fillRect/>
          </a:stretch>
        </p:blipFill>
        <p:spPr bwMode="auto">
          <a:xfrm>
            <a:off x="539750" y="1341438"/>
            <a:ext cx="2644775" cy="3556000"/>
          </a:xfrm>
          <a:prstGeom prst="rect">
            <a:avLst/>
          </a:prstGeom>
          <a:noFill/>
          <a:ln w="9525">
            <a:noFill/>
            <a:miter lim="800000"/>
            <a:headEnd/>
            <a:tailEnd/>
          </a:ln>
        </p:spPr>
      </p:pic>
      <p:sp>
        <p:nvSpPr>
          <p:cNvPr id="48131" name="Rectangle 2"/>
          <p:cNvSpPr>
            <a:spLocks noChangeArrowheads="1"/>
          </p:cNvSpPr>
          <p:nvPr/>
        </p:nvSpPr>
        <p:spPr bwMode="auto">
          <a:xfrm>
            <a:off x="3924300" y="2492375"/>
            <a:ext cx="4968875" cy="1368425"/>
          </a:xfrm>
          <a:prstGeom prst="rect">
            <a:avLst/>
          </a:prstGeom>
          <a:noFill/>
          <a:ln w="9525">
            <a:noFill/>
            <a:miter lim="800000"/>
            <a:headEnd/>
            <a:tailEnd/>
          </a:ln>
        </p:spPr>
        <p:txBody>
          <a:bodyPr anchor="ctr"/>
          <a:lstStyle/>
          <a:p>
            <a:pPr algn="ctr"/>
            <a:r>
              <a:rPr lang="es-ES" sz="2800">
                <a:latin typeface="Arial Black" pitchFamily="34" charset="0"/>
              </a:rPr>
              <a:t>Fase de comunicación: </a:t>
            </a:r>
            <a:br>
              <a:rPr lang="es-ES" sz="2800">
                <a:latin typeface="Arial Black" pitchFamily="34" charset="0"/>
              </a:rPr>
            </a:br>
            <a:r>
              <a:rPr lang="es-ES" sz="2800">
                <a:latin typeface="Arial Black" pitchFamily="34" charset="0"/>
              </a:rPr>
              <a:t>Niveles de Aplicación y Verificación externa</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chor="t"/>
          <a:lstStyle/>
          <a:p>
            <a:r>
              <a:rPr lang="en-US" sz="2000" smtClean="0"/>
              <a:t/>
            </a:r>
            <a:br>
              <a:rPr lang="en-US" sz="2000" smtClean="0"/>
            </a:br>
            <a:r>
              <a:rPr lang="en-US" sz="2000" smtClean="0"/>
              <a:t>Verifique quais itens você consegue relatar:</a:t>
            </a:r>
          </a:p>
        </p:txBody>
      </p:sp>
      <p:sp>
        <p:nvSpPr>
          <p:cNvPr id="53251" name="Oval 3"/>
          <p:cNvSpPr>
            <a:spLocks noChangeArrowheads="1"/>
          </p:cNvSpPr>
          <p:nvPr/>
        </p:nvSpPr>
        <p:spPr bwMode="auto">
          <a:xfrm>
            <a:off x="0" y="1358900"/>
            <a:ext cx="2819400" cy="438150"/>
          </a:xfrm>
          <a:prstGeom prst="ellipse">
            <a:avLst/>
          </a:prstGeom>
          <a:noFill/>
          <a:ln w="9525">
            <a:noFill/>
            <a:round/>
            <a:headEnd/>
            <a:tailEnd/>
          </a:ln>
        </p:spPr>
        <p:txBody>
          <a:bodyPr anchor="ctr">
            <a:spAutoFit/>
          </a:bodyPr>
          <a:lstStyle/>
          <a:p>
            <a:pPr algn="ctr" eaLnBrk="0" hangingPunct="0"/>
            <a:endParaRPr lang="pt-BR" sz="1600">
              <a:solidFill>
                <a:srgbClr val="B44326"/>
              </a:solidFill>
              <a:latin typeface="Arial Black" pitchFamily="34" charset="0"/>
            </a:endParaRPr>
          </a:p>
        </p:txBody>
      </p:sp>
      <p:sp>
        <p:nvSpPr>
          <p:cNvPr id="53252" name="Rectangle 4"/>
          <p:cNvSpPr>
            <a:spLocks noChangeArrowheads="1"/>
          </p:cNvSpPr>
          <p:nvPr/>
        </p:nvSpPr>
        <p:spPr bwMode="auto">
          <a:xfrm>
            <a:off x="-1600200" y="-1905000"/>
            <a:ext cx="4572000" cy="1465262"/>
          </a:xfrm>
          <a:prstGeom prst="rect">
            <a:avLst/>
          </a:prstGeom>
          <a:noFill/>
          <a:ln w="9525">
            <a:noFill/>
            <a:miter lim="800000"/>
            <a:headEnd/>
            <a:tailEnd/>
          </a:ln>
        </p:spPr>
        <p:txBody>
          <a:bodyPr>
            <a:spAutoFit/>
          </a:bodyPr>
          <a:lstStyle/>
          <a:p>
            <a:endParaRPr lang="pt-BR" b="1" i="1"/>
          </a:p>
          <a:p>
            <a:endParaRPr lang="pt-BR" b="1" i="1"/>
          </a:p>
          <a:p>
            <a:endParaRPr lang="pt-BR" b="1" i="1"/>
          </a:p>
          <a:p>
            <a:endParaRPr lang="pt-BR" b="1" i="1"/>
          </a:p>
          <a:p>
            <a:endParaRPr lang="pt-BR" b="1" i="1"/>
          </a:p>
        </p:txBody>
      </p:sp>
      <p:sp>
        <p:nvSpPr>
          <p:cNvPr id="53253" name="Rectangle 5"/>
          <p:cNvSpPr>
            <a:spLocks noChangeArrowheads="1"/>
          </p:cNvSpPr>
          <p:nvPr/>
        </p:nvSpPr>
        <p:spPr bwMode="auto">
          <a:xfrm>
            <a:off x="3175" y="6761163"/>
            <a:ext cx="9144000" cy="671512"/>
          </a:xfrm>
          <a:prstGeom prst="rect">
            <a:avLst/>
          </a:prstGeom>
          <a:noFill/>
          <a:ln w="9525">
            <a:noFill/>
            <a:miter lim="800000"/>
            <a:headEnd/>
            <a:tailEnd/>
          </a:ln>
        </p:spPr>
        <p:txBody>
          <a:bodyPr>
            <a:spAutoFit/>
          </a:bodyPr>
          <a:lstStyle/>
          <a:p>
            <a:r>
              <a:rPr lang="en-US">
                <a:solidFill>
                  <a:srgbClr val="FF00FF"/>
                </a:solidFill>
                <a:latin typeface="Tahoma" pitchFamily="34" charset="0"/>
                <a:cs typeface="Tahoma" pitchFamily="34" charset="0"/>
              </a:rPr>
              <a:t> </a:t>
            </a:r>
            <a:endParaRPr lang="en-US" sz="1100">
              <a:solidFill>
                <a:srgbClr val="FF00FF"/>
              </a:solidFill>
              <a:latin typeface="Tahoma" pitchFamily="34" charset="0"/>
              <a:cs typeface="Tahoma" pitchFamily="34" charset="0"/>
            </a:endParaRPr>
          </a:p>
          <a:p>
            <a:pPr eaLnBrk="0" hangingPunct="0"/>
            <a:endParaRPr lang="en-US"/>
          </a:p>
        </p:txBody>
      </p:sp>
      <p:grpSp>
        <p:nvGrpSpPr>
          <p:cNvPr id="53254" name="Group 81"/>
          <p:cNvGrpSpPr>
            <a:grpSpLocks/>
          </p:cNvGrpSpPr>
          <p:nvPr/>
        </p:nvGrpSpPr>
        <p:grpSpPr bwMode="auto">
          <a:xfrm>
            <a:off x="1357313" y="1071563"/>
            <a:ext cx="5486400" cy="5257800"/>
            <a:chOff x="-3" y="-3"/>
            <a:chExt cx="1166" cy="3590"/>
          </a:xfrm>
        </p:grpSpPr>
        <p:grpSp>
          <p:nvGrpSpPr>
            <p:cNvPr id="53256" name="Group 79"/>
            <p:cNvGrpSpPr>
              <a:grpSpLocks/>
            </p:cNvGrpSpPr>
            <p:nvPr/>
          </p:nvGrpSpPr>
          <p:grpSpPr bwMode="auto">
            <a:xfrm>
              <a:off x="0" y="0"/>
              <a:ext cx="1160" cy="3584"/>
              <a:chOff x="0" y="0"/>
              <a:chExt cx="1160" cy="3584"/>
            </a:xfrm>
          </p:grpSpPr>
          <p:grpSp>
            <p:nvGrpSpPr>
              <p:cNvPr id="53258" name="Group 74"/>
              <p:cNvGrpSpPr>
                <a:grpSpLocks/>
              </p:cNvGrpSpPr>
              <p:nvPr/>
            </p:nvGrpSpPr>
            <p:grpSpPr bwMode="auto">
              <a:xfrm>
                <a:off x="0" y="0"/>
                <a:ext cx="1160" cy="1150"/>
                <a:chOff x="0" y="0"/>
                <a:chExt cx="1160" cy="1150"/>
              </a:xfrm>
            </p:grpSpPr>
            <p:sp>
              <p:nvSpPr>
                <p:cNvPr id="53265" name="Rectangle 70"/>
                <p:cNvSpPr>
                  <a:spLocks noChangeArrowheads="1"/>
                </p:cNvSpPr>
                <p:nvPr/>
              </p:nvSpPr>
              <p:spPr bwMode="auto">
                <a:xfrm>
                  <a:off x="43" y="0"/>
                  <a:ext cx="1074" cy="1150"/>
                </a:xfrm>
                <a:prstGeom prst="rect">
                  <a:avLst/>
                </a:prstGeom>
                <a:noFill/>
                <a:ln w="9525">
                  <a:noFill/>
                  <a:miter lim="800000"/>
                  <a:headEnd/>
                  <a:tailEnd/>
                </a:ln>
              </p:spPr>
              <p:txBody>
                <a:bodyPr/>
                <a:lstStyle/>
                <a:p>
                  <a:r>
                    <a:rPr lang="en-US" b="1">
                      <a:cs typeface="Times New Roman" pitchFamily="18" charset="0"/>
                    </a:rPr>
                    <a:t>Itens:</a:t>
                  </a:r>
                </a:p>
                <a:p>
                  <a:pPr eaLnBrk="0" hangingPunct="0"/>
                  <a:r>
                    <a:rPr lang="pt-BR" b="1">
                      <a:latin typeface="Arial Narrow" pitchFamily="34" charset="0"/>
                      <a:cs typeface="Times New Roman" pitchFamily="18" charset="0"/>
                    </a:rPr>
                    <a:t>1.1 – 1.2</a:t>
                  </a:r>
                  <a:endParaRPr lang="en-US" b="1">
                    <a:cs typeface="Times New Roman" pitchFamily="18" charset="0"/>
                  </a:endParaRPr>
                </a:p>
                <a:p>
                  <a:pPr eaLnBrk="0" hangingPunct="0"/>
                  <a:r>
                    <a:rPr lang="pt-BR" b="1">
                      <a:latin typeface="Arial Narrow" pitchFamily="34" charset="0"/>
                      <a:cs typeface="Times New Roman" pitchFamily="18" charset="0"/>
                    </a:rPr>
                    <a:t>2.1-2.10</a:t>
                  </a:r>
                  <a:endParaRPr lang="en-US" b="1">
                    <a:cs typeface="Times New Roman" pitchFamily="18" charset="0"/>
                  </a:endParaRPr>
                </a:p>
                <a:p>
                  <a:pPr eaLnBrk="0" hangingPunct="0"/>
                  <a:r>
                    <a:rPr lang="pt-BR" b="1">
                      <a:latin typeface="Arial Narrow" pitchFamily="34" charset="0"/>
                      <a:cs typeface="Times New Roman" pitchFamily="18" charset="0"/>
                    </a:rPr>
                    <a:t>3.1-3.8, 3.10-3.12</a:t>
                  </a:r>
                  <a:endParaRPr lang="en-US" b="1">
                    <a:cs typeface="Times New Roman" pitchFamily="18" charset="0"/>
                  </a:endParaRPr>
                </a:p>
                <a:p>
                  <a:pPr eaLnBrk="0" hangingPunct="0"/>
                  <a:r>
                    <a:rPr lang="pt-BR" b="1">
                      <a:latin typeface="Arial Narrow" pitchFamily="34" charset="0"/>
                      <a:cs typeface="Times New Roman" pitchFamily="18" charset="0"/>
                    </a:rPr>
                    <a:t>4.1-4.4, 4.13-4.15</a:t>
                  </a:r>
                  <a:r>
                    <a:rPr lang="en-US" sz="1200">
                      <a:cs typeface="Times New Roman" pitchFamily="18" charset="0"/>
                    </a:rPr>
                    <a:t> </a:t>
                  </a:r>
                </a:p>
                <a:p>
                  <a:pPr eaLnBrk="0" hangingPunct="0"/>
                  <a:endParaRPr lang="en-US"/>
                </a:p>
              </p:txBody>
            </p:sp>
            <p:sp>
              <p:nvSpPr>
                <p:cNvPr id="53266" name="Rectangle 73"/>
                <p:cNvSpPr>
                  <a:spLocks noChangeArrowheads="1"/>
                </p:cNvSpPr>
                <p:nvPr/>
              </p:nvSpPr>
              <p:spPr bwMode="auto">
                <a:xfrm>
                  <a:off x="0" y="0"/>
                  <a:ext cx="1160" cy="1150"/>
                </a:xfrm>
                <a:prstGeom prst="rect">
                  <a:avLst/>
                </a:prstGeom>
                <a:noFill/>
                <a:ln w="7">
                  <a:solidFill>
                    <a:srgbClr val="A0A0A0"/>
                  </a:solidFill>
                  <a:miter lim="800000"/>
                  <a:headEnd/>
                  <a:tailEnd/>
                </a:ln>
              </p:spPr>
              <p:txBody>
                <a:bodyPr/>
                <a:lstStyle/>
                <a:p>
                  <a:endParaRPr lang="pt-BR"/>
                </a:p>
              </p:txBody>
            </p:sp>
          </p:grpSp>
          <p:grpSp>
            <p:nvGrpSpPr>
              <p:cNvPr id="53259" name="Group 76"/>
              <p:cNvGrpSpPr>
                <a:grpSpLocks/>
              </p:cNvGrpSpPr>
              <p:nvPr/>
            </p:nvGrpSpPr>
            <p:grpSpPr bwMode="auto">
              <a:xfrm>
                <a:off x="0" y="1150"/>
                <a:ext cx="1160" cy="1016"/>
                <a:chOff x="0" y="1150"/>
                <a:chExt cx="1160" cy="1016"/>
              </a:xfrm>
            </p:grpSpPr>
            <p:sp>
              <p:nvSpPr>
                <p:cNvPr id="53263" name="Rectangle 71"/>
                <p:cNvSpPr>
                  <a:spLocks noChangeArrowheads="1"/>
                </p:cNvSpPr>
                <p:nvPr/>
              </p:nvSpPr>
              <p:spPr bwMode="auto">
                <a:xfrm>
                  <a:off x="43" y="1150"/>
                  <a:ext cx="1074" cy="1016"/>
                </a:xfrm>
                <a:prstGeom prst="rect">
                  <a:avLst/>
                </a:prstGeom>
                <a:noFill/>
                <a:ln w="9525">
                  <a:noFill/>
                  <a:miter lim="800000"/>
                  <a:headEnd/>
                  <a:tailEnd/>
                </a:ln>
              </p:spPr>
              <p:txBody>
                <a:bodyPr/>
                <a:lstStyle/>
                <a:p>
                  <a:endParaRPr lang="en-US" sz="1200">
                    <a:cs typeface="Times New Roman" pitchFamily="18" charset="0"/>
                  </a:endParaRPr>
                </a:p>
                <a:p>
                  <a:pPr eaLnBrk="0" hangingPunct="0"/>
                  <a:r>
                    <a:rPr lang="pt-BR" b="1">
                      <a:latin typeface="Arial Narrow" pitchFamily="34" charset="0"/>
                      <a:cs typeface="Times New Roman" pitchFamily="18" charset="0"/>
                    </a:rPr>
                    <a:t> </a:t>
                  </a:r>
                  <a:endParaRPr lang="en-US" b="1">
                    <a:cs typeface="Times New Roman" pitchFamily="18" charset="0"/>
                  </a:endParaRPr>
                </a:p>
                <a:p>
                  <a:pPr eaLnBrk="0" hangingPunct="0"/>
                  <a:r>
                    <a:rPr lang="pt-BR" b="1">
                      <a:latin typeface="Arial Narrow" pitchFamily="34" charset="0"/>
                      <a:cs typeface="Times New Roman" pitchFamily="18" charset="0"/>
                    </a:rPr>
                    <a:t> </a:t>
                  </a:r>
                  <a:endParaRPr lang="en-US" b="1">
                    <a:cs typeface="Times New Roman" pitchFamily="18" charset="0"/>
                  </a:endParaRPr>
                </a:p>
                <a:p>
                  <a:pPr eaLnBrk="0" hangingPunct="0"/>
                  <a:r>
                    <a:rPr lang="pt-BR" b="1">
                      <a:latin typeface="Arial Narrow" pitchFamily="34" charset="0"/>
                      <a:cs typeface="Times New Roman" pitchFamily="18" charset="0"/>
                    </a:rPr>
                    <a:t> </a:t>
                  </a:r>
                  <a:endParaRPr lang="en-US" b="1">
                    <a:cs typeface="Times New Roman" pitchFamily="18" charset="0"/>
                  </a:endParaRPr>
                </a:p>
                <a:p>
                  <a:pPr eaLnBrk="0" hangingPunct="0"/>
                  <a:r>
                    <a:rPr lang="en-US" sz="1200">
                      <a:cs typeface="Times New Roman" pitchFamily="18" charset="0"/>
                    </a:rPr>
                    <a:t> </a:t>
                  </a:r>
                </a:p>
                <a:p>
                  <a:pPr eaLnBrk="0" hangingPunct="0"/>
                  <a:endParaRPr lang="en-US"/>
                </a:p>
              </p:txBody>
            </p:sp>
            <p:sp>
              <p:nvSpPr>
                <p:cNvPr id="53264" name="Rectangle 75"/>
                <p:cNvSpPr>
                  <a:spLocks noChangeArrowheads="1"/>
                </p:cNvSpPr>
                <p:nvPr/>
              </p:nvSpPr>
              <p:spPr bwMode="auto">
                <a:xfrm>
                  <a:off x="0" y="1150"/>
                  <a:ext cx="1160" cy="1016"/>
                </a:xfrm>
                <a:prstGeom prst="rect">
                  <a:avLst/>
                </a:prstGeom>
                <a:noFill/>
                <a:ln w="7">
                  <a:solidFill>
                    <a:srgbClr val="A0A0A0"/>
                  </a:solidFill>
                  <a:miter lim="800000"/>
                  <a:headEnd/>
                  <a:tailEnd/>
                </a:ln>
              </p:spPr>
              <p:txBody>
                <a:bodyPr/>
                <a:lstStyle/>
                <a:p>
                  <a:endParaRPr lang="pt-BR"/>
                </a:p>
              </p:txBody>
            </p:sp>
          </p:grpSp>
          <p:grpSp>
            <p:nvGrpSpPr>
              <p:cNvPr id="53260" name="Group 78"/>
              <p:cNvGrpSpPr>
                <a:grpSpLocks/>
              </p:cNvGrpSpPr>
              <p:nvPr/>
            </p:nvGrpSpPr>
            <p:grpSpPr bwMode="auto">
              <a:xfrm>
                <a:off x="0" y="2166"/>
                <a:ext cx="1160" cy="1418"/>
                <a:chOff x="0" y="2166"/>
                <a:chExt cx="1160" cy="1418"/>
              </a:xfrm>
            </p:grpSpPr>
            <p:sp>
              <p:nvSpPr>
                <p:cNvPr id="53261" name="Rectangle 72"/>
                <p:cNvSpPr>
                  <a:spLocks noChangeArrowheads="1"/>
                </p:cNvSpPr>
                <p:nvPr/>
              </p:nvSpPr>
              <p:spPr bwMode="auto">
                <a:xfrm>
                  <a:off x="43" y="2166"/>
                  <a:ext cx="1074" cy="1418"/>
                </a:xfrm>
                <a:prstGeom prst="rect">
                  <a:avLst/>
                </a:prstGeom>
                <a:noFill/>
                <a:ln w="9525">
                  <a:noFill/>
                  <a:miter lim="800000"/>
                  <a:headEnd/>
                  <a:tailEnd/>
                </a:ln>
              </p:spPr>
              <p:txBody>
                <a:bodyPr/>
                <a:lstStyle/>
                <a:p>
                  <a:r>
                    <a:rPr lang="pt-BR">
                      <a:latin typeface="Arial Narrow" pitchFamily="34" charset="0"/>
                      <a:cs typeface="Times New Roman" pitchFamily="18" charset="0"/>
                    </a:rPr>
                    <a:t> </a:t>
                  </a:r>
                  <a:endParaRPr lang="en-US">
                    <a:cs typeface="Times New Roman" pitchFamily="18" charset="0"/>
                  </a:endParaRPr>
                </a:p>
                <a:p>
                  <a:pPr eaLnBrk="0" hangingPunct="0"/>
                  <a:r>
                    <a:rPr lang="pt-BR"/>
                    <a:t>10 Indicadores de Desempeño, al menos uno de cada tema: económico, ambiental, derechos humanos, trabajo, sociedad, responsabilidad por el producto</a:t>
                  </a:r>
                  <a:endParaRPr lang="en-US"/>
                </a:p>
                <a:p>
                  <a:pPr eaLnBrk="0" hangingPunct="0"/>
                  <a:r>
                    <a:rPr lang="en-US" sz="1200" b="1">
                      <a:cs typeface="Times New Roman" pitchFamily="18" charset="0"/>
                    </a:rPr>
                    <a:t> </a:t>
                  </a:r>
                </a:p>
                <a:p>
                  <a:pPr eaLnBrk="0" hangingPunct="0"/>
                  <a:endParaRPr lang="en-US" b="1"/>
                </a:p>
              </p:txBody>
            </p:sp>
            <p:sp>
              <p:nvSpPr>
                <p:cNvPr id="53262" name="Rectangle 77"/>
                <p:cNvSpPr>
                  <a:spLocks noChangeArrowheads="1"/>
                </p:cNvSpPr>
                <p:nvPr/>
              </p:nvSpPr>
              <p:spPr bwMode="auto">
                <a:xfrm>
                  <a:off x="0" y="2166"/>
                  <a:ext cx="1160" cy="1418"/>
                </a:xfrm>
                <a:prstGeom prst="rect">
                  <a:avLst/>
                </a:prstGeom>
                <a:noFill/>
                <a:ln w="7">
                  <a:solidFill>
                    <a:srgbClr val="A0A0A0"/>
                  </a:solidFill>
                  <a:miter lim="800000"/>
                  <a:headEnd/>
                  <a:tailEnd/>
                </a:ln>
              </p:spPr>
              <p:txBody>
                <a:bodyPr/>
                <a:lstStyle/>
                <a:p>
                  <a:endParaRPr lang="pt-BR"/>
                </a:p>
              </p:txBody>
            </p:sp>
          </p:grpSp>
        </p:grpSp>
        <p:sp>
          <p:nvSpPr>
            <p:cNvPr id="53257" name="Rectangle 80"/>
            <p:cNvSpPr>
              <a:spLocks noChangeArrowheads="1"/>
            </p:cNvSpPr>
            <p:nvPr/>
          </p:nvSpPr>
          <p:spPr bwMode="auto">
            <a:xfrm>
              <a:off x="-3" y="-3"/>
              <a:ext cx="1166" cy="3590"/>
            </a:xfrm>
            <a:prstGeom prst="rect">
              <a:avLst/>
            </a:prstGeom>
            <a:noFill/>
            <a:ln w="11112">
              <a:solidFill>
                <a:srgbClr val="A0A0A0"/>
              </a:solidFill>
              <a:miter lim="800000"/>
              <a:headEnd/>
              <a:tailEnd/>
            </a:ln>
          </p:spPr>
          <p:txBody>
            <a:bodyPr/>
            <a:lstStyle/>
            <a:p>
              <a:endParaRPr lang="pt-BR"/>
            </a:p>
          </p:txBody>
        </p:sp>
      </p:grpSp>
      <p:sp>
        <p:nvSpPr>
          <p:cNvPr id="53255" name="Rectangle 82"/>
          <p:cNvSpPr>
            <a:spLocks noChangeArrowheads="1"/>
          </p:cNvSpPr>
          <p:nvPr/>
        </p:nvSpPr>
        <p:spPr bwMode="auto">
          <a:xfrm>
            <a:off x="1511300" y="1358900"/>
            <a:ext cx="184150" cy="396875"/>
          </a:xfrm>
          <a:prstGeom prst="rect">
            <a:avLst/>
          </a:prstGeom>
          <a:noFill/>
          <a:ln w="9525">
            <a:noFill/>
            <a:miter lim="800000"/>
            <a:headEnd/>
            <a:tailEnd/>
          </a:ln>
        </p:spPr>
        <p:txBody>
          <a:bodyPr wrap="none">
            <a:spAutoFit/>
          </a:bodyPr>
          <a:lstStyle/>
          <a:p>
            <a:pPr eaLnBrk="0" hangingPunct="0"/>
            <a:endParaRPr lang="pt-BR" b="1">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2"/>
          <p:cNvSpPr txBox="1">
            <a:spLocks noChangeArrowheads="1"/>
          </p:cNvSpPr>
          <p:nvPr/>
        </p:nvSpPr>
        <p:spPr bwMode="auto">
          <a:xfrm rot="-5400000">
            <a:off x="3418681" y="-2809081"/>
            <a:ext cx="733425" cy="6808788"/>
          </a:xfrm>
          <a:prstGeom prst="rect">
            <a:avLst/>
          </a:prstGeom>
          <a:noFill/>
          <a:ln w="9525">
            <a:noFill/>
            <a:miter lim="800000"/>
            <a:headEnd/>
            <a:tailEnd/>
          </a:ln>
        </p:spPr>
        <p:txBody>
          <a:bodyPr vert="eaVert">
            <a:spAutoFit/>
          </a:bodyPr>
          <a:lstStyle/>
          <a:p>
            <a:pPr algn="r">
              <a:spcBef>
                <a:spcPct val="50000"/>
              </a:spcBef>
            </a:pPr>
            <a:r>
              <a:rPr lang="pt-BR" sz="3600">
                <a:solidFill>
                  <a:schemeClr val="accent2"/>
                </a:solidFill>
                <a:latin typeface="Lucida Sans Unicode" pitchFamily="34" charset="0"/>
              </a:rPr>
              <a:t>Verificación del informe</a:t>
            </a:r>
          </a:p>
        </p:txBody>
      </p:sp>
      <p:sp>
        <p:nvSpPr>
          <p:cNvPr id="7172" name="Rectangle 3"/>
          <p:cNvSpPr>
            <a:spLocks noChangeArrowheads="1"/>
          </p:cNvSpPr>
          <p:nvPr/>
        </p:nvSpPr>
        <p:spPr bwMode="auto">
          <a:xfrm>
            <a:off x="6084888" y="6453188"/>
            <a:ext cx="2835275" cy="274637"/>
          </a:xfrm>
          <a:prstGeom prst="rect">
            <a:avLst/>
          </a:prstGeom>
          <a:noFill/>
          <a:ln w="9525">
            <a:noFill/>
            <a:miter lim="800000"/>
            <a:headEnd/>
            <a:tailEnd/>
          </a:ln>
        </p:spPr>
        <p:txBody>
          <a:bodyPr wrap="none" anchor="ctr">
            <a:spAutoFit/>
          </a:bodyPr>
          <a:lstStyle/>
          <a:p>
            <a:r>
              <a:rPr lang="pt-BR" sz="1200"/>
              <a:t>* Suplementos Setoriais na versão final</a:t>
            </a:r>
          </a:p>
        </p:txBody>
      </p:sp>
      <p:graphicFrame>
        <p:nvGraphicFramePr>
          <p:cNvPr id="7170" name="Object 4"/>
          <p:cNvGraphicFramePr>
            <a:graphicFrameLocks noGrp="1" noChangeAspect="1"/>
          </p:cNvGraphicFramePr>
          <p:nvPr>
            <p:ph/>
          </p:nvPr>
        </p:nvGraphicFramePr>
        <p:xfrm>
          <a:off x="285750" y="1004888"/>
          <a:ext cx="8040688" cy="5413375"/>
        </p:xfrm>
        <a:graphic>
          <a:graphicData uri="http://schemas.openxmlformats.org/presentationml/2006/ole">
            <p:oleObj spid="_x0000_s7170" name="Document" r:id="rId4" imgW="9028293" imgH="6078190" progId="Word.Document.8">
              <p:embed/>
            </p:oleObj>
          </a:graphicData>
        </a:graphic>
      </p:graphicFrame>
    </p:spTree>
  </p:cSld>
  <p:clrMapOvr>
    <a:masterClrMapping/>
  </p:clrMapOvr>
  <p:transition>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rot="-5400000">
            <a:off x="5087144" y="-2783681"/>
            <a:ext cx="739775" cy="6808787"/>
          </a:xfrm>
          <a:prstGeom prst="rect">
            <a:avLst/>
          </a:prstGeom>
          <a:noFill/>
          <a:ln w="9525">
            <a:noFill/>
            <a:miter lim="800000"/>
            <a:headEnd/>
            <a:tailEnd/>
          </a:ln>
        </p:spPr>
        <p:txBody>
          <a:bodyPr vert="eaVert">
            <a:spAutoFit/>
          </a:bodyPr>
          <a:lstStyle/>
          <a:p>
            <a:pPr algn="r">
              <a:spcBef>
                <a:spcPct val="50000"/>
              </a:spcBef>
            </a:pPr>
            <a:r>
              <a:rPr lang="pt-BR" sz="3600">
                <a:solidFill>
                  <a:schemeClr val="accent2"/>
                </a:solidFill>
                <a:latin typeface="Lucida Sans Unicode" pitchFamily="34" charset="0"/>
              </a:rPr>
              <a:t>Verificación del informe</a:t>
            </a:r>
          </a:p>
        </p:txBody>
      </p:sp>
      <p:sp>
        <p:nvSpPr>
          <p:cNvPr id="54275" name="Rectangle 3"/>
          <p:cNvSpPr>
            <a:spLocks noChangeArrowheads="1"/>
          </p:cNvSpPr>
          <p:nvPr/>
        </p:nvSpPr>
        <p:spPr bwMode="auto">
          <a:xfrm>
            <a:off x="611188" y="1700213"/>
            <a:ext cx="6840537" cy="576262"/>
          </a:xfrm>
          <a:prstGeom prst="rect">
            <a:avLst/>
          </a:prstGeom>
          <a:solidFill>
            <a:srgbClr val="FFFFFF"/>
          </a:solidFill>
          <a:ln w="9525">
            <a:noFill/>
            <a:miter lim="800000"/>
            <a:headEnd/>
            <a:tailEnd/>
          </a:ln>
        </p:spPr>
        <p:txBody>
          <a:bodyPr/>
          <a:lstStyle/>
          <a:p>
            <a:r>
              <a:rPr lang="pt-BR" b="1" i="1">
                <a:latin typeface="Arial Narrow" pitchFamily="34" charset="0"/>
              </a:rPr>
              <a:t>GRI ofrece 3 tipos de sellos para todos los níveles:</a:t>
            </a:r>
            <a:endParaRPr lang="pt-BR" b="1">
              <a:latin typeface="Arial Narrow" pitchFamily="34" charset="0"/>
            </a:endParaRPr>
          </a:p>
        </p:txBody>
      </p:sp>
      <p:pic>
        <p:nvPicPr>
          <p:cNvPr id="54276" name="Picture 4" descr="selfDeclaredCplus"/>
          <p:cNvPicPr>
            <a:picLocks noChangeAspect="1" noChangeArrowheads="1"/>
          </p:cNvPicPr>
          <p:nvPr/>
        </p:nvPicPr>
        <p:blipFill>
          <a:blip r:embed="rId3" cstate="print"/>
          <a:srcRect/>
          <a:stretch>
            <a:fillRect/>
          </a:stretch>
        </p:blipFill>
        <p:spPr bwMode="auto">
          <a:xfrm>
            <a:off x="755650" y="3141663"/>
            <a:ext cx="1552575" cy="1584325"/>
          </a:xfrm>
          <a:prstGeom prst="rect">
            <a:avLst/>
          </a:prstGeom>
          <a:noFill/>
          <a:ln w="9525">
            <a:noFill/>
            <a:miter lim="800000"/>
            <a:headEnd/>
            <a:tailEnd/>
          </a:ln>
        </p:spPr>
      </p:pic>
      <p:pic>
        <p:nvPicPr>
          <p:cNvPr id="54277" name="Picture 5" descr="3rdPartyCplus"/>
          <p:cNvPicPr>
            <a:picLocks noChangeAspect="1" noChangeArrowheads="1"/>
          </p:cNvPicPr>
          <p:nvPr/>
        </p:nvPicPr>
        <p:blipFill>
          <a:blip r:embed="rId4" cstate="print"/>
          <a:srcRect/>
          <a:stretch>
            <a:fillRect/>
          </a:stretch>
        </p:blipFill>
        <p:spPr bwMode="auto">
          <a:xfrm>
            <a:off x="3733800" y="3200400"/>
            <a:ext cx="1552575" cy="1584325"/>
          </a:xfrm>
          <a:prstGeom prst="rect">
            <a:avLst/>
          </a:prstGeom>
          <a:noFill/>
          <a:ln w="9525">
            <a:noFill/>
            <a:miter lim="800000"/>
            <a:headEnd/>
            <a:tailEnd/>
          </a:ln>
        </p:spPr>
      </p:pic>
      <p:pic>
        <p:nvPicPr>
          <p:cNvPr id="54278" name="Picture 6" descr="GRI_application_levels_sml100"/>
          <p:cNvPicPr>
            <a:picLocks noChangeAspect="1" noChangeArrowheads="1"/>
          </p:cNvPicPr>
          <p:nvPr/>
        </p:nvPicPr>
        <p:blipFill>
          <a:blip r:embed="rId5" cstate="print"/>
          <a:srcRect/>
          <a:stretch>
            <a:fillRect/>
          </a:stretch>
        </p:blipFill>
        <p:spPr bwMode="auto">
          <a:xfrm>
            <a:off x="6588125" y="3068638"/>
            <a:ext cx="1492250" cy="1584325"/>
          </a:xfrm>
          <a:prstGeom prst="rect">
            <a:avLst/>
          </a:prstGeom>
          <a:noFill/>
          <a:ln w="9525">
            <a:noFill/>
            <a:miter lim="800000"/>
            <a:headEnd/>
            <a:tailEnd/>
          </a:ln>
        </p:spPr>
      </p:pic>
      <p:sp>
        <p:nvSpPr>
          <p:cNvPr id="54279" name="Rectangle 7"/>
          <p:cNvSpPr>
            <a:spLocks noChangeArrowheads="1"/>
          </p:cNvSpPr>
          <p:nvPr/>
        </p:nvSpPr>
        <p:spPr bwMode="auto">
          <a:xfrm>
            <a:off x="611188" y="2420938"/>
            <a:ext cx="8137525" cy="504825"/>
          </a:xfrm>
          <a:prstGeom prst="rect">
            <a:avLst/>
          </a:prstGeom>
          <a:solidFill>
            <a:srgbClr val="FFFFFF"/>
          </a:solidFill>
          <a:ln w="9525">
            <a:noFill/>
            <a:miter lim="800000"/>
            <a:headEnd/>
            <a:tailEnd/>
          </a:ln>
        </p:spPr>
        <p:txBody>
          <a:bodyPr/>
          <a:lstStyle/>
          <a:p>
            <a:r>
              <a:rPr lang="pt-BR">
                <a:latin typeface="Arial Narrow" pitchFamily="34" charset="0"/>
              </a:rPr>
              <a:t>Auto-declaración		     Verificado por 3ª parte	       GRI Check</a:t>
            </a:r>
          </a:p>
        </p:txBody>
      </p:sp>
      <p:sp>
        <p:nvSpPr>
          <p:cNvPr id="54280" name="Rectangle 8"/>
          <p:cNvSpPr>
            <a:spLocks noChangeArrowheads="1"/>
          </p:cNvSpPr>
          <p:nvPr/>
        </p:nvSpPr>
        <p:spPr bwMode="auto">
          <a:xfrm>
            <a:off x="755650" y="5013325"/>
            <a:ext cx="8137525" cy="1152525"/>
          </a:xfrm>
          <a:prstGeom prst="rect">
            <a:avLst/>
          </a:prstGeom>
          <a:solidFill>
            <a:srgbClr val="FFFFFF"/>
          </a:solidFill>
          <a:ln w="9525">
            <a:noFill/>
            <a:miter lim="800000"/>
            <a:headEnd/>
            <a:tailEnd/>
          </a:ln>
        </p:spPr>
        <p:txBody>
          <a:bodyPr/>
          <a:lstStyle/>
          <a:p>
            <a:r>
              <a:rPr lang="pt-BR" sz="1300">
                <a:latin typeface="Arial Narrow" pitchFamily="34" charset="0"/>
              </a:rPr>
              <a:t>Los sellos de la auto declaración y de  verificación  están disponíbles via download em el  site del  GRI, para obter el sello  “GRI Checked”  es necesario enviar el reporte para el  GRI (costo: Euro 1400,00  o gratis para los miembros del  GRI). El reporte entra en la base de dados del GRI como “checado por el GRI”.</a:t>
            </a:r>
          </a:p>
        </p:txBody>
      </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1"/>
          <p:cNvSpPr>
            <a:spLocks noGrp="1"/>
          </p:cNvSpPr>
          <p:nvPr>
            <p:ph type="sldNum" sz="quarter" idx="4294967295"/>
          </p:nvPr>
        </p:nvSpPr>
        <p:spPr bwMode="auto">
          <a:xfrm>
            <a:off x="6781800" y="6381750"/>
            <a:ext cx="2133600" cy="476250"/>
          </a:xfrm>
          <a:prstGeom prst="rect">
            <a:avLst/>
          </a:prstGeom>
          <a:noFill/>
          <a:ln>
            <a:miter lim="800000"/>
            <a:headEnd/>
            <a:tailEnd/>
          </a:ln>
        </p:spPr>
        <p:txBody>
          <a:bodyPr/>
          <a:lstStyle/>
          <a:p>
            <a:pPr>
              <a:spcBef>
                <a:spcPct val="50000"/>
              </a:spcBef>
            </a:pPr>
            <a:fld id="{719C27F6-6FBF-487E-A377-EA49E8670D6B}" type="slidenum">
              <a:rPr lang="en-US"/>
              <a:pPr>
                <a:spcBef>
                  <a:spcPct val="50000"/>
                </a:spcBef>
              </a:pPr>
              <a:t>45</a:t>
            </a:fld>
            <a:endParaRPr lang="en-US"/>
          </a:p>
        </p:txBody>
      </p:sp>
      <p:sp>
        <p:nvSpPr>
          <p:cNvPr id="51203" name="Rectangle 3"/>
          <p:cNvSpPr>
            <a:spLocks noChangeArrowheads="1"/>
          </p:cNvSpPr>
          <p:nvPr/>
        </p:nvSpPr>
        <p:spPr bwMode="auto">
          <a:xfrm>
            <a:off x="250825" y="790575"/>
            <a:ext cx="8643938" cy="5097463"/>
          </a:xfrm>
          <a:prstGeom prst="rect">
            <a:avLst/>
          </a:prstGeom>
          <a:noFill/>
          <a:ln w="9525" algn="ctr">
            <a:noFill/>
            <a:miter lim="800000"/>
            <a:headEnd/>
            <a:tailEnd/>
          </a:ln>
        </p:spPr>
        <p:txBody>
          <a:bodyPr anchor="ctr">
            <a:spAutoFit/>
          </a:bodyPr>
          <a:lstStyle/>
          <a:p>
            <a:pPr marL="342900" indent="-342900">
              <a:lnSpc>
                <a:spcPct val="125000"/>
              </a:lnSpc>
              <a:spcBef>
                <a:spcPct val="60000"/>
              </a:spcBef>
              <a:buFontTx/>
              <a:buChar char="•"/>
            </a:pPr>
            <a:r>
              <a:rPr lang="es-ES">
                <a:latin typeface="Myriad Pro"/>
              </a:rPr>
              <a:t>La </a:t>
            </a:r>
            <a:r>
              <a:rPr lang="es-ES"/>
              <a:t>verificación del nivel de aplicación de GRI p</a:t>
            </a:r>
            <a:r>
              <a:rPr lang="es-ES">
                <a:latin typeface="Myriad Pro"/>
              </a:rPr>
              <a:t>uede solicitarse a un </a:t>
            </a:r>
            <a:r>
              <a:rPr lang="es-ES" b="1">
                <a:latin typeface="Myriad Pro"/>
              </a:rPr>
              <a:t>experto externo</a:t>
            </a:r>
            <a:r>
              <a:rPr lang="es-ES">
                <a:latin typeface="Myriad Pro"/>
              </a:rPr>
              <a:t>, pero también directamente al </a:t>
            </a:r>
            <a:r>
              <a:rPr lang="es-ES" b="1">
                <a:latin typeface="Myriad Pro"/>
              </a:rPr>
              <a:t>área técnica de GRI</a:t>
            </a:r>
            <a:r>
              <a:rPr lang="es-ES">
                <a:latin typeface="Myriad Pro"/>
              </a:rPr>
              <a:t>. Es un servicio </a:t>
            </a:r>
            <a:r>
              <a:rPr lang="es-ES" b="1">
                <a:latin typeface="Myriad Pro"/>
              </a:rPr>
              <a:t>gratuito </a:t>
            </a:r>
            <a:r>
              <a:rPr lang="es-ES">
                <a:latin typeface="Myriad Pro"/>
              </a:rPr>
              <a:t>para los “Organizational Stakeholders” de GRI. Para los que no son </a:t>
            </a:r>
            <a:r>
              <a:rPr lang="es-ES"/>
              <a:t>“Organizational Stakeholders”</a:t>
            </a:r>
            <a:r>
              <a:rPr lang="es-ES">
                <a:latin typeface="Myriad Pro"/>
              </a:rPr>
              <a:t>, el precio es de        </a:t>
            </a:r>
            <a:r>
              <a:rPr lang="es-ES" b="1">
                <a:latin typeface="Myriad Pro"/>
              </a:rPr>
              <a:t>€1.400.</a:t>
            </a:r>
            <a:r>
              <a:rPr lang="es-ES">
                <a:latin typeface="Myriad Pro"/>
              </a:rPr>
              <a:t> </a:t>
            </a:r>
          </a:p>
          <a:p>
            <a:pPr marL="342900" indent="-342900">
              <a:lnSpc>
                <a:spcPct val="125000"/>
              </a:lnSpc>
              <a:spcBef>
                <a:spcPct val="60000"/>
              </a:spcBef>
              <a:buFontTx/>
              <a:buChar char="•"/>
            </a:pPr>
            <a:r>
              <a:rPr lang="es-ES">
                <a:latin typeface="Myriad Pro"/>
              </a:rPr>
              <a:t>La verificación del nivel de aplicación de GRI </a:t>
            </a:r>
            <a:r>
              <a:rPr lang="es-ES" b="1">
                <a:latin typeface="Myriad Pro"/>
              </a:rPr>
              <a:t>NO </a:t>
            </a:r>
            <a:r>
              <a:rPr lang="es-ES">
                <a:latin typeface="Myriad Pro"/>
              </a:rPr>
              <a:t>es lo mismo que “Verificación Externa”. La verificación del nivel de GRI se refiere UNICAMENTE  a la medida en que la Guía de GRI ha sido aplicada.</a:t>
            </a:r>
          </a:p>
          <a:p>
            <a:pPr marL="342900" indent="-342900">
              <a:lnSpc>
                <a:spcPct val="125000"/>
              </a:lnSpc>
              <a:spcBef>
                <a:spcPct val="60000"/>
              </a:spcBef>
              <a:buFontTx/>
              <a:buChar char="•"/>
            </a:pPr>
            <a:r>
              <a:rPr lang="es-ES">
                <a:latin typeface="Myriad Pro"/>
              </a:rPr>
              <a:t>GRI </a:t>
            </a:r>
            <a:r>
              <a:rPr lang="es-ES" b="1">
                <a:latin typeface="Myriad Pro"/>
              </a:rPr>
              <a:t>NO</a:t>
            </a:r>
            <a:r>
              <a:rPr lang="es-ES">
                <a:latin typeface="Myriad Pro"/>
              </a:rPr>
              <a:t> ofrece un servicio de Verificación Externa.</a:t>
            </a:r>
          </a:p>
          <a:p>
            <a:pPr marL="342900" indent="-342900">
              <a:lnSpc>
                <a:spcPct val="125000"/>
              </a:lnSpc>
              <a:spcBef>
                <a:spcPct val="60000"/>
              </a:spcBef>
              <a:buFontTx/>
              <a:buChar char="•"/>
            </a:pPr>
            <a:r>
              <a:rPr lang="es-ES">
                <a:latin typeface="Myriad Pro"/>
              </a:rPr>
              <a:t>Consulte </a:t>
            </a:r>
            <a:r>
              <a:rPr lang="es-ES"/>
              <a:t>en la web GRI </a:t>
            </a:r>
            <a:r>
              <a:rPr lang="es-ES">
                <a:latin typeface="Myriad Pro"/>
              </a:rPr>
              <a:t>las respuestas a las preguntas más frecuentes sobre este tema (“FAQs”).</a:t>
            </a:r>
            <a:r>
              <a:rPr lang="es-ES" sz="1400">
                <a:latin typeface="Myriad Pro"/>
              </a:rPr>
              <a:t> (</a:t>
            </a:r>
            <a:r>
              <a:rPr lang="es-ES" sz="1400">
                <a:latin typeface="Myriad Pro"/>
                <a:hlinkClick r:id="rId3"/>
              </a:rPr>
              <a:t>http://www.globalreporting.org/GRIReports/ApplicationLevels/FAQs/FAQsALCheck.htm</a:t>
            </a:r>
            <a:r>
              <a:rPr lang="es-ES" sz="1400">
                <a:latin typeface="Myriad Pro"/>
              </a:rPr>
              <a:t>)</a:t>
            </a:r>
          </a:p>
        </p:txBody>
      </p:sp>
      <p:sp>
        <p:nvSpPr>
          <p:cNvPr id="52228" name="Rectangle 2"/>
          <p:cNvSpPr>
            <a:spLocks noChangeArrowheads="1"/>
          </p:cNvSpPr>
          <p:nvPr/>
        </p:nvSpPr>
        <p:spPr bwMode="auto">
          <a:xfrm>
            <a:off x="838200" y="152400"/>
            <a:ext cx="8229600" cy="609600"/>
          </a:xfrm>
          <a:prstGeom prst="rect">
            <a:avLst/>
          </a:prstGeom>
          <a:noFill/>
          <a:ln w="9525">
            <a:noFill/>
            <a:miter lim="800000"/>
            <a:headEnd/>
            <a:tailEnd/>
          </a:ln>
        </p:spPr>
        <p:txBody>
          <a:bodyPr anchor="ctr"/>
          <a:lstStyle/>
          <a:p>
            <a:pPr algn="r">
              <a:spcBef>
                <a:spcPct val="50000"/>
              </a:spcBef>
            </a:pPr>
            <a:r>
              <a:rPr lang="en-US" sz="2800">
                <a:solidFill>
                  <a:schemeClr val="bg1"/>
                </a:solidFill>
                <a:latin typeface="Myriad Pro"/>
              </a:rPr>
              <a:t>5.1 Finalization of your Report</a:t>
            </a:r>
          </a:p>
        </p:txBody>
      </p:sp>
      <p:sp>
        <p:nvSpPr>
          <p:cNvPr id="52229" name="Text Box 6"/>
          <p:cNvSpPr txBox="1">
            <a:spLocks noChangeArrowheads="1"/>
          </p:cNvSpPr>
          <p:nvPr/>
        </p:nvSpPr>
        <p:spPr bwMode="auto">
          <a:xfrm>
            <a:off x="500063" y="285750"/>
            <a:ext cx="8643937" cy="519113"/>
          </a:xfrm>
          <a:prstGeom prst="rect">
            <a:avLst/>
          </a:prstGeom>
          <a:noFill/>
          <a:ln w="9525" algn="ctr">
            <a:noFill/>
            <a:miter lim="800000"/>
            <a:headEnd/>
            <a:tailEnd/>
          </a:ln>
        </p:spPr>
        <p:txBody>
          <a:bodyPr>
            <a:spAutoFit/>
          </a:bodyPr>
          <a:lstStyle/>
          <a:p>
            <a:pPr algn="ctr">
              <a:spcBef>
                <a:spcPct val="50000"/>
              </a:spcBef>
            </a:pPr>
            <a:r>
              <a:rPr lang="es-ES" sz="2800">
                <a:solidFill>
                  <a:srgbClr val="002060"/>
                </a:solidFill>
                <a:latin typeface="Arial Black" pitchFamily="34" charset="0"/>
              </a:rPr>
              <a:t>Nivel de Aplicación y Verificación externa</a:t>
            </a:r>
            <a:r>
              <a:rPr lang="en-US" sz="2800" b="1">
                <a:solidFill>
                  <a:srgbClr val="002060"/>
                </a:solidFill>
                <a:latin typeface="Arial Black"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1203">
                                            <p:txEl>
                                              <p:pRg st="0" end="0"/>
                                            </p:txEl>
                                          </p:spTgt>
                                        </p:tgtEl>
                                        <p:attrNameLst>
                                          <p:attrName>ppt_c</p:attrName>
                                        </p:attrNameLst>
                                      </p:cBhvr>
                                      <p:to>
                                        <a:schemeClr val="bg2"/>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51203">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0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1203">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0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51203">
                                            <p:txEl>
                                              <p:pRg st="3" end="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26"/>
          <p:cNvSpPr>
            <a:spLocks noGrp="1" noChangeArrowheads="1"/>
          </p:cNvSpPr>
          <p:nvPr>
            <p:ph type="title" idx="4294967295"/>
          </p:nvPr>
        </p:nvSpPr>
        <p:spPr>
          <a:xfrm>
            <a:off x="1066800" y="188913"/>
            <a:ext cx="8077200" cy="647700"/>
          </a:xfrm>
        </p:spPr>
        <p:txBody>
          <a:bodyPr/>
          <a:lstStyle/>
          <a:p>
            <a:pPr eaLnBrk="1" hangingPunct="1"/>
            <a:r>
              <a:rPr lang="en-GB" smtClean="0"/>
              <a:t>Objetivos del taller</a:t>
            </a:r>
          </a:p>
        </p:txBody>
      </p:sp>
      <p:sp>
        <p:nvSpPr>
          <p:cNvPr id="55299" name="Rectangle 1027"/>
          <p:cNvSpPr>
            <a:spLocks noGrp="1" noChangeArrowheads="1"/>
          </p:cNvSpPr>
          <p:nvPr>
            <p:ph type="body" idx="4294967295"/>
          </p:nvPr>
        </p:nvSpPr>
        <p:spPr>
          <a:xfrm>
            <a:off x="0" y="1341438"/>
            <a:ext cx="8458200" cy="4032250"/>
          </a:xfrm>
        </p:spPr>
        <p:txBody>
          <a:bodyPr/>
          <a:lstStyle/>
          <a:p>
            <a:endParaRPr lang="en-US" b="1" smtClean="0">
              <a:solidFill>
                <a:srgbClr val="13467B"/>
              </a:solidFill>
            </a:endParaRPr>
          </a:p>
          <a:p>
            <a:endParaRPr lang="en-GB" smtClean="0">
              <a:solidFill>
                <a:srgbClr val="13467B"/>
              </a:solidFill>
            </a:endParaRPr>
          </a:p>
        </p:txBody>
      </p:sp>
      <p:sp>
        <p:nvSpPr>
          <p:cNvPr id="448516" name="Text Box 4"/>
          <p:cNvSpPr txBox="1">
            <a:spLocks noChangeArrowheads="1"/>
          </p:cNvSpPr>
          <p:nvPr/>
        </p:nvSpPr>
        <p:spPr bwMode="auto">
          <a:xfrm>
            <a:off x="214313" y="1214438"/>
            <a:ext cx="8569325" cy="4740275"/>
          </a:xfrm>
          <a:prstGeom prst="rect">
            <a:avLst/>
          </a:prstGeom>
          <a:noFill/>
          <a:ln w="9525">
            <a:noFill/>
            <a:miter lim="800000"/>
            <a:headEnd/>
            <a:tailEnd/>
          </a:ln>
        </p:spPr>
        <p:txBody>
          <a:bodyPr>
            <a:spAutoFit/>
          </a:bodyPr>
          <a:lstStyle/>
          <a:p>
            <a:pPr marL="344488" indent="-344488">
              <a:spcBef>
                <a:spcPct val="50000"/>
              </a:spcBef>
              <a:buFontTx/>
              <a:buAutoNum type="arabicPeriod"/>
            </a:pPr>
            <a:r>
              <a:rPr lang="en-GB" sz="2200" b="1">
                <a:solidFill>
                  <a:srgbClr val="002060"/>
                </a:solidFill>
              </a:rPr>
              <a:t>Explicar </a:t>
            </a:r>
            <a:r>
              <a:rPr lang="en-GB" sz="2200">
                <a:solidFill>
                  <a:srgbClr val="002060"/>
                </a:solidFill>
              </a:rPr>
              <a:t>los elementos básicos de lo que es GRI y la Guía G3</a:t>
            </a:r>
            <a:r>
              <a:rPr lang="en-US" sz="2200">
                <a:solidFill>
                  <a:srgbClr val="002060"/>
                </a:solidFill>
              </a:rPr>
              <a:t>.</a:t>
            </a:r>
            <a:endParaRPr lang="en-US" sz="2200" b="1">
              <a:solidFill>
                <a:srgbClr val="002060"/>
              </a:solidFill>
            </a:endParaRPr>
          </a:p>
          <a:p>
            <a:pPr marL="344488" indent="-344488">
              <a:spcBef>
                <a:spcPct val="50000"/>
              </a:spcBef>
              <a:buFontTx/>
              <a:buAutoNum type="arabicPeriod"/>
            </a:pPr>
            <a:r>
              <a:rPr lang="en-GB" sz="2200" b="1">
                <a:solidFill>
                  <a:srgbClr val="002060"/>
                </a:solidFill>
              </a:rPr>
              <a:t>Ofrecer </a:t>
            </a:r>
            <a:r>
              <a:rPr lang="en-GB" sz="2200">
                <a:solidFill>
                  <a:srgbClr val="002060"/>
                </a:solidFill>
              </a:rPr>
              <a:t> las razones por las que organizaciones de todo tipo y tamaño elaboran memorias de sostenibilidad.</a:t>
            </a:r>
            <a:endParaRPr lang="en-US" sz="2200" b="1">
              <a:solidFill>
                <a:srgbClr val="002060"/>
              </a:solidFill>
            </a:endParaRPr>
          </a:p>
          <a:p>
            <a:pPr marL="344488" indent="-344488">
              <a:spcBef>
                <a:spcPct val="50000"/>
              </a:spcBef>
              <a:buFontTx/>
              <a:buAutoNum type="arabicPeriod"/>
            </a:pPr>
            <a:r>
              <a:rPr lang="en-US" sz="2200" b="1">
                <a:solidFill>
                  <a:srgbClr val="002060"/>
                </a:solidFill>
              </a:rPr>
              <a:t>Identificar</a:t>
            </a:r>
            <a:r>
              <a:rPr lang="en-US" sz="2200">
                <a:solidFill>
                  <a:srgbClr val="002060"/>
                </a:solidFill>
              </a:rPr>
              <a:t> las principales actividades que las organizaciones deberán  realizar y los retos que deberán afrontar durante el Proceso de Elaboración de la Memoria.</a:t>
            </a:r>
          </a:p>
          <a:p>
            <a:pPr marL="344488" indent="-344488">
              <a:spcBef>
                <a:spcPct val="50000"/>
              </a:spcBef>
            </a:pPr>
            <a:r>
              <a:rPr lang="en-GB" sz="2200">
                <a:solidFill>
                  <a:srgbClr val="002060"/>
                </a:solidFill>
              </a:rPr>
              <a:t>4. </a:t>
            </a:r>
            <a:r>
              <a:rPr lang="en-GB" sz="2200" b="1">
                <a:solidFill>
                  <a:srgbClr val="002060"/>
                </a:solidFill>
              </a:rPr>
              <a:t>Explicar</a:t>
            </a:r>
            <a:r>
              <a:rPr lang="en-GB" sz="2200">
                <a:solidFill>
                  <a:srgbClr val="002060"/>
                </a:solidFill>
              </a:rPr>
              <a:t> el Test de Materialidad de GRI para elegir los “Indicadores materiales” de su memoria de sostenibilidad.</a:t>
            </a:r>
            <a:endParaRPr lang="en-US" sz="2200">
              <a:solidFill>
                <a:srgbClr val="002060"/>
              </a:solidFill>
            </a:endParaRPr>
          </a:p>
          <a:p>
            <a:pPr marL="344488" lvl="1" indent="-344488">
              <a:spcBef>
                <a:spcPct val="50000"/>
              </a:spcBef>
            </a:pPr>
            <a:r>
              <a:rPr lang="en-US" sz="2200">
                <a:solidFill>
                  <a:srgbClr val="002060"/>
                </a:solidFill>
              </a:rPr>
              <a:t>5. </a:t>
            </a:r>
            <a:r>
              <a:rPr lang="en-US" sz="2200" b="1">
                <a:solidFill>
                  <a:srgbClr val="002060"/>
                </a:solidFill>
              </a:rPr>
              <a:t>Reconocer</a:t>
            </a:r>
            <a:r>
              <a:rPr lang="en-US" sz="2200">
                <a:solidFill>
                  <a:srgbClr val="002060"/>
                </a:solidFill>
              </a:rPr>
              <a:t> la diferencia entre los Niveles de Aplicación de GRI y la Verificación Externa del contenido de la memoria.</a:t>
            </a:r>
            <a:r>
              <a:rPr lang="en-US" sz="2400">
                <a:solidFill>
                  <a:srgbClr val="002060"/>
                </a:solidFill>
              </a:rPr>
              <a:t> </a:t>
            </a:r>
          </a:p>
          <a:p>
            <a:pPr marL="344488" lvl="1" indent="-344488">
              <a:spcBef>
                <a:spcPct val="50000"/>
              </a:spcBef>
            </a:pPr>
            <a:r>
              <a:rPr lang="en-US" sz="2400" b="1">
                <a:solidFill>
                  <a:srgbClr val="FF0000"/>
                </a:solidFill>
              </a:rPr>
              <a:t>No es complicado y no es caro!!!!!</a:t>
            </a:r>
            <a:endParaRPr lang="en-GB"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8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chor="t"/>
          <a:lstStyle/>
          <a:p>
            <a:pPr eaLnBrk="1" hangingPunct="1"/>
            <a:r>
              <a:rPr lang="en-US" smtClean="0"/>
              <a:t>Haga parte de la Red GRI! Como?</a:t>
            </a:r>
          </a:p>
        </p:txBody>
      </p:sp>
      <p:sp>
        <p:nvSpPr>
          <p:cNvPr id="56323" name="Rectangle 3"/>
          <p:cNvSpPr>
            <a:spLocks noGrp="1" noChangeArrowheads="1"/>
          </p:cNvSpPr>
          <p:nvPr>
            <p:ph type="body" idx="1"/>
          </p:nvPr>
        </p:nvSpPr>
        <p:spPr>
          <a:xfrm>
            <a:off x="357188" y="1071563"/>
            <a:ext cx="4572000" cy="2692400"/>
          </a:xfrm>
        </p:spPr>
        <p:txBody>
          <a:bodyPr/>
          <a:lstStyle/>
          <a:p>
            <a:pPr eaLnBrk="1" hangingPunct="1">
              <a:lnSpc>
                <a:spcPct val="80000"/>
              </a:lnSpc>
            </a:pPr>
            <a:r>
              <a:rPr lang="en-GB" sz="2400" b="1" dirty="0" smtClean="0"/>
              <a:t>Utilize </a:t>
            </a:r>
            <a:r>
              <a:rPr lang="en-GB" sz="2400" b="1" dirty="0" err="1" smtClean="0"/>
              <a:t>las</a:t>
            </a:r>
            <a:r>
              <a:rPr lang="en-GB" sz="2400" b="1" dirty="0" smtClean="0"/>
              <a:t> </a:t>
            </a:r>
            <a:r>
              <a:rPr lang="en-GB" sz="2400" b="1" dirty="0" err="1" smtClean="0"/>
              <a:t>directrices</a:t>
            </a:r>
            <a:r>
              <a:rPr lang="en-GB" sz="2400" b="1" dirty="0" smtClean="0"/>
              <a:t> e</a:t>
            </a:r>
          </a:p>
          <a:p>
            <a:pPr eaLnBrk="1" hangingPunct="1">
              <a:lnSpc>
                <a:spcPct val="80000"/>
              </a:lnSpc>
            </a:pPr>
            <a:r>
              <a:rPr lang="en-GB" sz="2400" b="1" dirty="0" err="1" smtClean="0"/>
              <a:t>Informe</a:t>
            </a:r>
            <a:r>
              <a:rPr lang="en-GB" sz="2400" b="1" dirty="0" smtClean="0"/>
              <a:t> la GRI</a:t>
            </a:r>
          </a:p>
          <a:p>
            <a:pPr eaLnBrk="1" hangingPunct="1">
              <a:lnSpc>
                <a:spcPct val="80000"/>
              </a:lnSpc>
            </a:pPr>
            <a:r>
              <a:rPr lang="en-GB" sz="2400" b="1" dirty="0" smtClean="0"/>
              <a:t>Sea un OS</a:t>
            </a:r>
          </a:p>
          <a:p>
            <a:pPr eaLnBrk="1" hangingPunct="1">
              <a:lnSpc>
                <a:spcPct val="80000"/>
              </a:lnSpc>
            </a:pPr>
            <a:r>
              <a:rPr lang="en-GB" sz="2400" b="1" dirty="0" err="1" smtClean="0"/>
              <a:t>Registrese</a:t>
            </a:r>
            <a:r>
              <a:rPr lang="en-GB" sz="2400" b="1" dirty="0" smtClean="0"/>
              <a:t> </a:t>
            </a:r>
            <a:r>
              <a:rPr lang="en-GB" sz="2400" b="1" dirty="0" err="1" smtClean="0"/>
              <a:t>para</a:t>
            </a:r>
            <a:r>
              <a:rPr lang="en-GB" sz="2400" b="1" dirty="0" smtClean="0"/>
              <a:t> </a:t>
            </a:r>
            <a:r>
              <a:rPr lang="en-GB" sz="2400" b="1" dirty="0" err="1" smtClean="0"/>
              <a:t>recibir</a:t>
            </a:r>
            <a:r>
              <a:rPr lang="en-GB" sz="2400" b="1" dirty="0" smtClean="0"/>
              <a:t> </a:t>
            </a:r>
            <a:r>
              <a:rPr lang="en-GB" sz="2400" b="1" dirty="0" err="1" smtClean="0"/>
              <a:t>informaciones</a:t>
            </a:r>
            <a:r>
              <a:rPr lang="en-GB" sz="2400" b="1" dirty="0" smtClean="0"/>
              <a:t> en el </a:t>
            </a:r>
            <a:r>
              <a:rPr lang="en-GB" sz="2400" b="1" dirty="0" err="1" smtClean="0"/>
              <a:t>sitio</a:t>
            </a:r>
            <a:r>
              <a:rPr lang="en-GB" sz="2400" b="1" dirty="0" smtClean="0"/>
              <a:t> de GRI</a:t>
            </a:r>
          </a:p>
          <a:p>
            <a:pPr eaLnBrk="1" hangingPunct="1">
              <a:lnSpc>
                <a:spcPct val="80000"/>
              </a:lnSpc>
            </a:pPr>
            <a:r>
              <a:rPr lang="en-GB" sz="2400" b="1" dirty="0" err="1" smtClean="0"/>
              <a:t>Comente</a:t>
            </a:r>
            <a:r>
              <a:rPr lang="en-GB" sz="2400" b="1" dirty="0" smtClean="0"/>
              <a:t> la G3.1 </a:t>
            </a:r>
          </a:p>
          <a:p>
            <a:pPr eaLnBrk="1" hangingPunct="1">
              <a:lnSpc>
                <a:spcPct val="80000"/>
              </a:lnSpc>
            </a:pPr>
            <a:endParaRPr lang="en-GB" sz="2400" b="1" dirty="0" smtClean="0"/>
          </a:p>
          <a:p>
            <a:pPr eaLnBrk="1" hangingPunct="1">
              <a:lnSpc>
                <a:spcPct val="80000"/>
              </a:lnSpc>
            </a:pPr>
            <a:r>
              <a:rPr lang="en-GB" sz="2400" b="1" dirty="0" smtClean="0">
                <a:hlinkClick r:id="rId3"/>
              </a:rPr>
              <a:t>www.globalreporting.org</a:t>
            </a:r>
            <a:endParaRPr lang="en-GB" sz="2400" b="1" dirty="0" smtClean="0"/>
          </a:p>
          <a:p>
            <a:pPr eaLnBrk="1" hangingPunct="1">
              <a:lnSpc>
                <a:spcPct val="80000"/>
              </a:lnSpc>
              <a:buFont typeface="Wingdings" pitchFamily="2" charset="2"/>
              <a:buNone/>
            </a:pPr>
            <a:endParaRPr lang="en-GB" sz="2400" b="1" dirty="0" smtClean="0"/>
          </a:p>
          <a:p>
            <a:pPr eaLnBrk="1" hangingPunct="1">
              <a:lnSpc>
                <a:spcPct val="80000"/>
              </a:lnSpc>
              <a:buFont typeface="Wingdings" pitchFamily="2" charset="2"/>
              <a:buNone/>
            </a:pPr>
            <a:r>
              <a:rPr lang="en-GB" sz="2400" b="1" dirty="0" smtClean="0">
                <a:solidFill>
                  <a:srgbClr val="6666FF"/>
                </a:solidFill>
              </a:rPr>
              <a:t>terreo@globalreporting.org</a:t>
            </a:r>
            <a:endParaRPr lang="pt-BR" sz="2400" b="1" dirty="0" smtClean="0">
              <a:solidFill>
                <a:srgbClr val="6666FF"/>
              </a:solidFill>
            </a:endParaRPr>
          </a:p>
          <a:p>
            <a:pPr eaLnBrk="1" hangingPunct="1">
              <a:lnSpc>
                <a:spcPct val="80000"/>
              </a:lnSpc>
            </a:pPr>
            <a:r>
              <a:rPr lang="pt-BR" sz="2400" b="1" dirty="0" smtClean="0">
                <a:solidFill>
                  <a:srgbClr val="6666FF"/>
                </a:solidFill>
              </a:rPr>
              <a:t>55 - 011 – 8108-3952</a:t>
            </a:r>
          </a:p>
          <a:p>
            <a:pPr eaLnBrk="1" hangingPunct="1">
              <a:lnSpc>
                <a:spcPct val="80000"/>
              </a:lnSpc>
            </a:pPr>
            <a:r>
              <a:rPr lang="pt-BR" sz="2400" b="1" dirty="0" err="1" smtClean="0">
                <a:solidFill>
                  <a:srgbClr val="6666FF"/>
                </a:solidFill>
              </a:rPr>
              <a:t>Skype</a:t>
            </a:r>
            <a:r>
              <a:rPr lang="pt-BR" sz="2400" b="1" dirty="0" smtClean="0">
                <a:solidFill>
                  <a:srgbClr val="6666FF"/>
                </a:solidFill>
              </a:rPr>
              <a:t>: </a:t>
            </a:r>
            <a:r>
              <a:rPr lang="pt-BR" sz="2400" b="1" dirty="0" err="1" smtClean="0">
                <a:solidFill>
                  <a:srgbClr val="6666FF"/>
                </a:solidFill>
              </a:rPr>
              <a:t>glaucia</a:t>
            </a:r>
            <a:r>
              <a:rPr lang="pt-BR" sz="2400" b="1" dirty="0" smtClean="0">
                <a:solidFill>
                  <a:srgbClr val="6666FF"/>
                </a:solidFill>
              </a:rPr>
              <a:t>.</a:t>
            </a:r>
            <a:r>
              <a:rPr lang="pt-BR" sz="2400" b="1" dirty="0" err="1" smtClean="0">
                <a:solidFill>
                  <a:srgbClr val="6666FF"/>
                </a:solidFill>
              </a:rPr>
              <a:t>terreo</a:t>
            </a:r>
            <a:endParaRPr lang="en-US" sz="2400" b="1" dirty="0" smtClean="0">
              <a:solidFill>
                <a:srgbClr val="6666FF"/>
              </a:solidFill>
            </a:endParaRPr>
          </a:p>
        </p:txBody>
      </p:sp>
      <p:pic>
        <p:nvPicPr>
          <p:cNvPr id="56324" name="Picture 4" descr="IMG_1370"/>
          <p:cNvPicPr>
            <a:picLocks noChangeAspect="1" noChangeArrowheads="1"/>
          </p:cNvPicPr>
          <p:nvPr/>
        </p:nvPicPr>
        <p:blipFill>
          <a:blip r:embed="rId4" cstate="print"/>
          <a:srcRect/>
          <a:stretch>
            <a:fillRect/>
          </a:stretch>
        </p:blipFill>
        <p:spPr bwMode="auto">
          <a:xfrm>
            <a:off x="5105400" y="1219200"/>
            <a:ext cx="3816350" cy="352742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chor="t"/>
          <a:lstStyle/>
          <a:p>
            <a:pPr eaLnBrk="1" hangingPunct="1"/>
            <a:r>
              <a:rPr lang="en-US" smtClean="0"/>
              <a:t>	LEARNING SERVICES DE GRI</a:t>
            </a:r>
          </a:p>
        </p:txBody>
      </p:sp>
      <p:sp>
        <p:nvSpPr>
          <p:cNvPr id="57347" name="Text Box 3"/>
          <p:cNvSpPr txBox="1">
            <a:spLocks noChangeArrowheads="1"/>
          </p:cNvSpPr>
          <p:nvPr/>
        </p:nvSpPr>
        <p:spPr bwMode="auto">
          <a:xfrm>
            <a:off x="152400" y="2170113"/>
            <a:ext cx="2301875" cy="830262"/>
          </a:xfrm>
          <a:prstGeom prst="rect">
            <a:avLst/>
          </a:prstGeom>
          <a:noFill/>
          <a:ln w="9525">
            <a:noFill/>
            <a:miter lim="800000"/>
            <a:headEnd/>
            <a:tailEnd/>
          </a:ln>
        </p:spPr>
        <p:txBody>
          <a:bodyPr>
            <a:spAutoFit/>
          </a:bodyPr>
          <a:lstStyle/>
          <a:p>
            <a:r>
              <a:rPr lang="en-US" sz="2400"/>
              <a:t>Publicaciones</a:t>
            </a:r>
            <a:endParaRPr lang="en-US" sz="2400" dirty="0"/>
          </a:p>
          <a:p>
            <a:r>
              <a:rPr lang="en-US" sz="2400" dirty="0"/>
              <a:t>GRI</a:t>
            </a:r>
          </a:p>
        </p:txBody>
      </p:sp>
      <p:sp>
        <p:nvSpPr>
          <p:cNvPr id="57348" name="Text Box 4"/>
          <p:cNvSpPr txBox="1">
            <a:spLocks noChangeArrowheads="1"/>
          </p:cNvSpPr>
          <p:nvPr/>
        </p:nvSpPr>
        <p:spPr bwMode="auto">
          <a:xfrm>
            <a:off x="6019800" y="2322513"/>
            <a:ext cx="2895600" cy="1917700"/>
          </a:xfrm>
          <a:prstGeom prst="rect">
            <a:avLst/>
          </a:prstGeom>
          <a:noFill/>
          <a:ln w="9525">
            <a:noFill/>
            <a:miter lim="800000"/>
            <a:headEnd/>
            <a:tailEnd/>
          </a:ln>
        </p:spPr>
        <p:txBody>
          <a:bodyPr>
            <a:spAutoFit/>
          </a:bodyPr>
          <a:lstStyle/>
          <a:p>
            <a:r>
              <a:rPr lang="en-US" sz="2400"/>
              <a:t>GRI </a:t>
            </a:r>
          </a:p>
          <a:p>
            <a:r>
              <a:rPr lang="en-US" sz="2400"/>
              <a:t>Programas</a:t>
            </a:r>
          </a:p>
          <a:p>
            <a:r>
              <a:rPr lang="en-US" sz="2400"/>
              <a:t>de entrenamientos locales</a:t>
            </a:r>
          </a:p>
          <a:p>
            <a:endParaRPr lang="en-US" sz="2400"/>
          </a:p>
        </p:txBody>
      </p:sp>
      <p:pic>
        <p:nvPicPr>
          <p:cNvPr id="57349" name="Picture 5"/>
          <p:cNvPicPr>
            <a:picLocks noChangeAspect="1" noChangeArrowheads="1"/>
          </p:cNvPicPr>
          <p:nvPr/>
        </p:nvPicPr>
        <p:blipFill>
          <a:blip r:embed="rId3" cstate="print"/>
          <a:srcRect/>
          <a:stretch>
            <a:fillRect/>
          </a:stretch>
        </p:blipFill>
        <p:spPr bwMode="auto">
          <a:xfrm>
            <a:off x="1857375" y="3000375"/>
            <a:ext cx="2492375" cy="3078163"/>
          </a:xfrm>
          <a:prstGeom prst="rect">
            <a:avLst/>
          </a:prstGeom>
          <a:noFill/>
          <a:ln w="9525">
            <a:noFill/>
            <a:miter lim="800000"/>
            <a:headEnd/>
            <a:tailEnd/>
          </a:ln>
        </p:spPr>
      </p:pic>
      <p:pic>
        <p:nvPicPr>
          <p:cNvPr id="57350" name="Picture 6"/>
          <p:cNvPicPr>
            <a:picLocks noChangeAspect="1" noChangeArrowheads="1"/>
          </p:cNvPicPr>
          <p:nvPr/>
        </p:nvPicPr>
        <p:blipFill>
          <a:blip r:embed="rId4" cstate="print"/>
          <a:srcRect/>
          <a:stretch>
            <a:fillRect/>
          </a:stretch>
        </p:blipFill>
        <p:spPr bwMode="auto">
          <a:xfrm>
            <a:off x="3357563" y="1071563"/>
            <a:ext cx="2427287" cy="3025775"/>
          </a:xfrm>
          <a:prstGeom prst="rect">
            <a:avLst/>
          </a:prstGeom>
          <a:noFill/>
          <a:ln w="9525">
            <a:noFill/>
            <a:miter lim="800000"/>
            <a:headEnd/>
            <a:tailEnd/>
          </a:ln>
        </p:spPr>
      </p:pic>
      <p:pic>
        <p:nvPicPr>
          <p:cNvPr id="57351" name="Picture 5"/>
          <p:cNvPicPr>
            <a:picLocks noChangeAspect="1" noChangeArrowheads="1"/>
          </p:cNvPicPr>
          <p:nvPr/>
        </p:nvPicPr>
        <p:blipFill>
          <a:blip r:embed="rId5" cstate="print"/>
          <a:srcRect/>
          <a:stretch>
            <a:fillRect/>
          </a:stretch>
        </p:blipFill>
        <p:spPr bwMode="auto">
          <a:xfrm>
            <a:off x="500063" y="3286125"/>
            <a:ext cx="2247900" cy="28098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5" descr="Capitalism at the Crossroads: The Unlimited Business Opportunities in Solving the World's Most Difficult Problems">
            <a:hlinkClick r:id="rId3"/>
          </p:cNvPr>
          <p:cNvPicPr>
            <a:picLocks noChangeAspect="1" noChangeArrowheads="1"/>
          </p:cNvPicPr>
          <p:nvPr/>
        </p:nvPicPr>
        <p:blipFill>
          <a:blip r:embed="rId4" cstate="print"/>
          <a:srcRect l="13333" t="10001" r="23686"/>
          <a:stretch>
            <a:fillRect/>
          </a:stretch>
        </p:blipFill>
        <p:spPr bwMode="auto">
          <a:xfrm>
            <a:off x="3840163" y="762000"/>
            <a:ext cx="2027237" cy="2895600"/>
          </a:xfrm>
          <a:prstGeom prst="rect">
            <a:avLst/>
          </a:prstGeom>
          <a:noFill/>
          <a:ln w="9525">
            <a:noFill/>
            <a:miter lim="800000"/>
            <a:headEnd/>
            <a:tailEnd/>
          </a:ln>
        </p:spPr>
      </p:pic>
      <p:pic>
        <p:nvPicPr>
          <p:cNvPr id="58371" name="Picture 2" descr="rhino.jpg">
            <a:hlinkClick r:id="rId5" tooltip="rhino.jpg"/>
          </p:cNvPr>
          <p:cNvPicPr>
            <a:picLocks noChangeAspect="1" noChangeArrowheads="1"/>
          </p:cNvPicPr>
          <p:nvPr/>
        </p:nvPicPr>
        <p:blipFill>
          <a:blip r:embed="rId6" cstate="print"/>
          <a:srcRect/>
          <a:stretch>
            <a:fillRect/>
          </a:stretch>
        </p:blipFill>
        <p:spPr bwMode="auto">
          <a:xfrm>
            <a:off x="5940152" y="3284984"/>
            <a:ext cx="2154840" cy="2903984"/>
          </a:xfrm>
          <a:prstGeom prst="rect">
            <a:avLst/>
          </a:prstGeom>
          <a:noFill/>
          <a:ln w="9525">
            <a:solidFill>
              <a:srgbClr val="13467B"/>
            </a:solidFill>
            <a:miter lim="800000"/>
            <a:headEnd/>
            <a:tailEnd/>
          </a:ln>
        </p:spPr>
      </p:pic>
      <p:sp>
        <p:nvSpPr>
          <p:cNvPr id="58372" name="Text Box 3"/>
          <p:cNvSpPr txBox="1">
            <a:spLocks noChangeArrowheads="1"/>
          </p:cNvSpPr>
          <p:nvPr/>
        </p:nvSpPr>
        <p:spPr bwMode="auto">
          <a:xfrm>
            <a:off x="685800" y="228600"/>
            <a:ext cx="8731250" cy="579438"/>
          </a:xfrm>
          <a:prstGeom prst="rect">
            <a:avLst/>
          </a:prstGeom>
          <a:noFill/>
          <a:ln w="9525">
            <a:noFill/>
            <a:miter lim="800000"/>
            <a:headEnd/>
            <a:tailEnd/>
          </a:ln>
        </p:spPr>
        <p:txBody>
          <a:bodyPr>
            <a:spAutoFit/>
          </a:bodyPr>
          <a:lstStyle/>
          <a:p>
            <a:pPr algn="ctr"/>
            <a:r>
              <a:rPr lang="de-CH" sz="3200" b="1">
                <a:solidFill>
                  <a:schemeClr val="accent2"/>
                </a:solidFill>
                <a:latin typeface="Arial Black" pitchFamily="34" charset="0"/>
              </a:rPr>
              <a:t>Recomendaciones</a:t>
            </a:r>
          </a:p>
        </p:txBody>
      </p:sp>
      <p:pic>
        <p:nvPicPr>
          <p:cNvPr id="58373" name="Picture 4"/>
          <p:cNvPicPr>
            <a:picLocks noChangeAspect="1" noChangeArrowheads="1"/>
          </p:cNvPicPr>
          <p:nvPr/>
        </p:nvPicPr>
        <p:blipFill>
          <a:blip r:embed="rId7" cstate="print"/>
          <a:srcRect/>
          <a:stretch>
            <a:fillRect/>
          </a:stretch>
        </p:blipFill>
        <p:spPr bwMode="auto">
          <a:xfrm>
            <a:off x="1763688" y="3501008"/>
            <a:ext cx="1976437" cy="3040063"/>
          </a:xfrm>
          <a:prstGeom prst="rect">
            <a:avLst/>
          </a:prstGeom>
          <a:noFill/>
          <a:ln w="9525">
            <a:solidFill>
              <a:schemeClr val="tx1"/>
            </a:solidFill>
            <a:miter lim="800000"/>
            <a:headEnd/>
            <a:tailEnd/>
          </a:ln>
        </p:spPr>
      </p:pic>
      <p:pic>
        <p:nvPicPr>
          <p:cNvPr id="58374" name="Picture 6"/>
          <p:cNvPicPr>
            <a:picLocks noChangeAspect="1" noChangeArrowheads="1"/>
          </p:cNvPicPr>
          <p:nvPr/>
        </p:nvPicPr>
        <p:blipFill>
          <a:blip r:embed="rId8" cstate="print"/>
          <a:srcRect/>
          <a:stretch>
            <a:fillRect/>
          </a:stretch>
        </p:blipFill>
        <p:spPr bwMode="auto">
          <a:xfrm>
            <a:off x="1524000" y="762000"/>
            <a:ext cx="1981200" cy="2933700"/>
          </a:xfrm>
          <a:prstGeom prst="rect">
            <a:avLst/>
          </a:prstGeom>
          <a:noFill/>
          <a:ln w="9525">
            <a:solidFill>
              <a:schemeClr val="tx1"/>
            </a:solidFill>
            <a:miter lim="800000"/>
            <a:headEnd/>
            <a:tailEnd/>
          </a:ln>
        </p:spPr>
      </p:pic>
      <p:pic>
        <p:nvPicPr>
          <p:cNvPr id="58375" name="Imagem 10" descr="stakeholder engagement manual.jpg"/>
          <p:cNvPicPr>
            <a:picLocks noChangeAspect="1"/>
          </p:cNvPicPr>
          <p:nvPr/>
        </p:nvPicPr>
        <p:blipFill>
          <a:blip r:embed="rId9" cstate="print"/>
          <a:srcRect/>
          <a:stretch>
            <a:fillRect/>
          </a:stretch>
        </p:blipFill>
        <p:spPr bwMode="auto">
          <a:xfrm>
            <a:off x="6248400" y="739775"/>
            <a:ext cx="2057400" cy="2460625"/>
          </a:xfrm>
          <a:prstGeom prst="rect">
            <a:avLst/>
          </a:prstGeom>
          <a:noFill/>
          <a:ln w="9525">
            <a:solidFill>
              <a:srgbClr val="13467B"/>
            </a:solidFill>
            <a:miter lim="800000"/>
            <a:headEnd/>
            <a:tailEnd/>
          </a:ln>
        </p:spPr>
      </p:pic>
      <p:pic>
        <p:nvPicPr>
          <p:cNvPr id="9" name="Imagem 8" descr="one report.jpg"/>
          <p:cNvPicPr>
            <a:picLocks noChangeAspect="1"/>
          </p:cNvPicPr>
          <p:nvPr/>
        </p:nvPicPr>
        <p:blipFill>
          <a:blip r:embed="rId10" cstate="print"/>
          <a:stretch>
            <a:fillRect/>
          </a:stretch>
        </p:blipFill>
        <p:spPr>
          <a:xfrm>
            <a:off x="3995936" y="3573016"/>
            <a:ext cx="1948944" cy="246866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7"/>
          <p:cNvSpPr>
            <a:spLocks noGrp="1" noChangeArrowheads="1"/>
          </p:cNvSpPr>
          <p:nvPr>
            <p:ph type="body" idx="4294967295"/>
          </p:nvPr>
        </p:nvSpPr>
        <p:spPr>
          <a:xfrm>
            <a:off x="0" y="1341438"/>
            <a:ext cx="8458200" cy="4032250"/>
          </a:xfrm>
        </p:spPr>
        <p:txBody>
          <a:bodyPr/>
          <a:lstStyle/>
          <a:p>
            <a:endParaRPr lang="en-US" b="1" smtClean="0">
              <a:solidFill>
                <a:srgbClr val="13467B"/>
              </a:solidFill>
            </a:endParaRPr>
          </a:p>
          <a:p>
            <a:endParaRPr lang="en-GB" smtClean="0">
              <a:solidFill>
                <a:srgbClr val="13467B"/>
              </a:solidFill>
            </a:endParaRPr>
          </a:p>
        </p:txBody>
      </p:sp>
      <p:sp>
        <p:nvSpPr>
          <p:cNvPr id="448516" name="Text Box 4"/>
          <p:cNvSpPr txBox="1">
            <a:spLocks noChangeArrowheads="1"/>
          </p:cNvSpPr>
          <p:nvPr/>
        </p:nvSpPr>
        <p:spPr bwMode="auto">
          <a:xfrm>
            <a:off x="0" y="285750"/>
            <a:ext cx="8569325" cy="5324475"/>
          </a:xfrm>
          <a:prstGeom prst="rect">
            <a:avLst/>
          </a:prstGeom>
          <a:noFill/>
          <a:ln w="9525">
            <a:noFill/>
            <a:miter lim="800000"/>
            <a:headEnd/>
            <a:tailEnd/>
          </a:ln>
        </p:spPr>
        <p:txBody>
          <a:bodyPr>
            <a:spAutoFit/>
          </a:bodyPr>
          <a:lstStyle/>
          <a:p>
            <a:pPr marL="344488" indent="-344488">
              <a:spcBef>
                <a:spcPct val="50000"/>
              </a:spcBef>
            </a:pPr>
            <a:r>
              <a:rPr lang="es-ES" sz="2400"/>
              <a:t>	Empezando!</a:t>
            </a:r>
          </a:p>
          <a:p>
            <a:pPr marL="344488" indent="-344488">
              <a:spcBef>
                <a:spcPct val="50000"/>
              </a:spcBef>
            </a:pPr>
            <a:r>
              <a:rPr lang="es-ES" sz="2400"/>
              <a:t>	</a:t>
            </a:r>
            <a:r>
              <a:rPr lang="es-ES"/>
              <a:t>1-  Escriba su misión en la vida: hacer parte de la solución o del problema?</a:t>
            </a:r>
            <a:br>
              <a:rPr lang="es-ES"/>
            </a:br>
            <a:r>
              <a:rPr lang="es-ES"/>
              <a:t>2 - ¿Cuáles son sus stakeholders?</a:t>
            </a:r>
            <a:br>
              <a:rPr lang="es-ES"/>
            </a:br>
            <a:r>
              <a:rPr lang="es-ES"/>
              <a:t>3 - ¿Cuáles son sus políticas sobre las relaciones con las partes interesadas?</a:t>
            </a:r>
            <a:br>
              <a:rPr lang="es-ES"/>
            </a:br>
            <a:r>
              <a:rPr lang="es-ES" b="1"/>
              <a:t/>
            </a:r>
            <a:br>
              <a:rPr lang="es-ES" b="1"/>
            </a:br>
            <a:r>
              <a:rPr lang="es-ES" b="1"/>
              <a:t>Indicadores</a:t>
            </a:r>
            <a:r>
              <a:rPr lang="es-ES"/>
              <a:t/>
            </a:r>
            <a:br>
              <a:rPr lang="es-ES"/>
            </a:br>
            <a:r>
              <a:rPr lang="es-ES"/>
              <a:t>De generación y distribución de los valores</a:t>
            </a:r>
            <a:br>
              <a:rPr lang="es-ES"/>
            </a:br>
            <a:r>
              <a:rPr lang="es-ES"/>
              <a:t>El consumo de electricidad</a:t>
            </a:r>
            <a:br>
              <a:rPr lang="es-ES"/>
            </a:br>
            <a:r>
              <a:rPr lang="es-ES"/>
              <a:t>El consumo de combustibles fósiles</a:t>
            </a:r>
            <a:br>
              <a:rPr lang="es-ES"/>
            </a:br>
            <a:r>
              <a:rPr lang="es-ES"/>
              <a:t>El consumo de agua</a:t>
            </a:r>
            <a:br>
              <a:rPr lang="es-ES"/>
            </a:br>
            <a:r>
              <a:rPr lang="es-ES"/>
              <a:t>Cantidad (kg) de residuos domiciliarios y porcentaje de reciclado de residuos</a:t>
            </a:r>
            <a:br>
              <a:rPr lang="es-ES"/>
            </a:br>
            <a:r>
              <a:rPr lang="es-ES"/>
              <a:t>Políticas de compras sostenibles</a:t>
            </a:r>
            <a:br>
              <a:rPr lang="es-ES"/>
            </a:br>
            <a:r>
              <a:rPr lang="es-ES"/>
              <a:t>Etc. ..</a:t>
            </a:r>
            <a:endParaRPr lang="en-GB">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8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3"/>
          <p:cNvSpPr txBox="1">
            <a:spLocks noChangeArrowheads="1"/>
          </p:cNvSpPr>
          <p:nvPr/>
        </p:nvSpPr>
        <p:spPr bwMode="auto">
          <a:xfrm>
            <a:off x="685800" y="228600"/>
            <a:ext cx="8731250" cy="579438"/>
          </a:xfrm>
          <a:prstGeom prst="rect">
            <a:avLst/>
          </a:prstGeom>
          <a:noFill/>
          <a:ln w="9525">
            <a:noFill/>
            <a:miter lim="800000"/>
            <a:headEnd/>
            <a:tailEnd/>
          </a:ln>
        </p:spPr>
        <p:txBody>
          <a:bodyPr>
            <a:spAutoFit/>
          </a:bodyPr>
          <a:lstStyle/>
          <a:p>
            <a:pPr algn="ctr"/>
            <a:r>
              <a:rPr lang="de-CH" sz="3200" b="1">
                <a:solidFill>
                  <a:schemeClr val="accent2"/>
                </a:solidFill>
                <a:latin typeface="Arial Black" pitchFamily="34" charset="0"/>
              </a:rPr>
              <a:t>Recomendaciones</a:t>
            </a:r>
          </a:p>
        </p:txBody>
      </p:sp>
      <p:sp>
        <p:nvSpPr>
          <p:cNvPr id="59395" name="Retângulo 8"/>
          <p:cNvSpPr>
            <a:spLocks noChangeArrowheads="1"/>
          </p:cNvSpPr>
          <p:nvPr/>
        </p:nvSpPr>
        <p:spPr bwMode="auto">
          <a:xfrm>
            <a:off x="357188" y="785813"/>
            <a:ext cx="4572000" cy="3170237"/>
          </a:xfrm>
          <a:prstGeom prst="rect">
            <a:avLst/>
          </a:prstGeom>
          <a:noFill/>
          <a:ln w="9525">
            <a:noFill/>
            <a:miter lim="800000"/>
            <a:headEnd/>
            <a:tailEnd/>
          </a:ln>
        </p:spPr>
        <p:txBody>
          <a:bodyPr>
            <a:spAutoFit/>
          </a:bodyPr>
          <a:lstStyle/>
          <a:p>
            <a:r>
              <a:rPr lang="en-US" dirty="0" err="1"/>
              <a:t>Películas</a:t>
            </a:r>
            <a:r>
              <a:rPr lang="en-US" dirty="0"/>
              <a:t> </a:t>
            </a:r>
            <a:r>
              <a:rPr lang="en-US" dirty="0" err="1"/>
              <a:t>interesantes</a:t>
            </a:r>
            <a:r>
              <a:rPr lang="en-US" dirty="0"/>
              <a:t>:</a:t>
            </a:r>
          </a:p>
          <a:p>
            <a:endParaRPr lang="en-US" dirty="0"/>
          </a:p>
          <a:p>
            <a:r>
              <a:rPr lang="en-US" dirty="0"/>
              <a:t>The Corporation</a:t>
            </a:r>
          </a:p>
          <a:p>
            <a:r>
              <a:rPr lang="en-US" dirty="0"/>
              <a:t>The 11</a:t>
            </a:r>
            <a:r>
              <a:rPr lang="en-US" baseline="30000" dirty="0"/>
              <a:t>th</a:t>
            </a:r>
            <a:r>
              <a:rPr lang="en-US" dirty="0"/>
              <a:t> Hour (La </a:t>
            </a:r>
            <a:r>
              <a:rPr lang="en-US" dirty="0" err="1"/>
              <a:t>última</a:t>
            </a:r>
            <a:r>
              <a:rPr lang="en-US" dirty="0"/>
              <a:t> </a:t>
            </a:r>
            <a:r>
              <a:rPr lang="en-US" dirty="0" err="1"/>
              <a:t>hora</a:t>
            </a:r>
            <a:r>
              <a:rPr lang="en-US" dirty="0"/>
              <a:t>)</a:t>
            </a:r>
          </a:p>
          <a:p>
            <a:r>
              <a:rPr lang="en-US" dirty="0"/>
              <a:t>El </a:t>
            </a:r>
            <a:r>
              <a:rPr lang="en-US" dirty="0" err="1"/>
              <a:t>Jardinero</a:t>
            </a:r>
            <a:r>
              <a:rPr lang="en-US" dirty="0"/>
              <a:t> </a:t>
            </a:r>
            <a:r>
              <a:rPr lang="en-US" dirty="0" err="1"/>
              <a:t>Fiel</a:t>
            </a:r>
            <a:endParaRPr lang="en-US" dirty="0"/>
          </a:p>
          <a:p>
            <a:r>
              <a:rPr lang="en-US" dirty="0" smtClean="0"/>
              <a:t>Home Project </a:t>
            </a:r>
            <a:endParaRPr lang="en-US" dirty="0"/>
          </a:p>
          <a:p>
            <a:r>
              <a:rPr lang="en-US" dirty="0" err="1"/>
              <a:t>Una</a:t>
            </a:r>
            <a:r>
              <a:rPr lang="en-US" dirty="0"/>
              <a:t> </a:t>
            </a:r>
            <a:r>
              <a:rPr lang="en-US" dirty="0" err="1"/>
              <a:t>verdad</a:t>
            </a:r>
            <a:r>
              <a:rPr lang="en-US" dirty="0"/>
              <a:t> </a:t>
            </a:r>
            <a:r>
              <a:rPr lang="en-US" dirty="0" err="1"/>
              <a:t>inconveniente</a:t>
            </a:r>
            <a:endParaRPr lang="en-US" dirty="0"/>
          </a:p>
          <a:p>
            <a:r>
              <a:rPr lang="en-US" dirty="0" err="1"/>
              <a:t>Siriana</a:t>
            </a:r>
            <a:endParaRPr lang="en-US" dirty="0"/>
          </a:p>
          <a:p>
            <a:r>
              <a:rPr lang="en-US" dirty="0"/>
              <a:t>El senor de </a:t>
            </a:r>
            <a:r>
              <a:rPr lang="en-US" dirty="0" smtClean="0"/>
              <a:t>la </a:t>
            </a:r>
            <a:r>
              <a:rPr lang="en-US" dirty="0" err="1" smtClean="0"/>
              <a:t>guerra</a:t>
            </a:r>
            <a:endParaRPr lang="en-US" dirty="0"/>
          </a:p>
          <a:p>
            <a:endParaRPr lang="en-US" dirty="0"/>
          </a:p>
        </p:txBody>
      </p:sp>
      <p:sp>
        <p:nvSpPr>
          <p:cNvPr id="59396" name="Retângulo 9"/>
          <p:cNvSpPr>
            <a:spLocks noChangeArrowheads="1"/>
          </p:cNvSpPr>
          <p:nvPr/>
        </p:nvSpPr>
        <p:spPr bwMode="auto">
          <a:xfrm>
            <a:off x="3714750" y="3929063"/>
            <a:ext cx="4572000" cy="1323439"/>
          </a:xfrm>
          <a:prstGeom prst="rect">
            <a:avLst/>
          </a:prstGeom>
          <a:noFill/>
          <a:ln w="9525">
            <a:noFill/>
            <a:miter lim="800000"/>
            <a:headEnd/>
            <a:tailEnd/>
          </a:ln>
        </p:spPr>
        <p:txBody>
          <a:bodyPr>
            <a:spAutoFit/>
          </a:bodyPr>
          <a:lstStyle/>
          <a:p>
            <a:r>
              <a:rPr lang="en-US" dirty="0" smtClean="0"/>
              <a:t>LinkedIn/Wikipedia</a:t>
            </a:r>
            <a:endParaRPr lang="en-US" dirty="0"/>
          </a:p>
          <a:p>
            <a:r>
              <a:rPr lang="en-US" dirty="0" smtClean="0"/>
              <a:t>Hay </a:t>
            </a:r>
            <a:r>
              <a:rPr lang="en-US" dirty="0" err="1"/>
              <a:t>grupos</a:t>
            </a:r>
            <a:r>
              <a:rPr lang="en-US" dirty="0"/>
              <a:t> de discussion </a:t>
            </a:r>
            <a:r>
              <a:rPr lang="en-US" dirty="0" err="1"/>
              <a:t>muy</a:t>
            </a:r>
            <a:r>
              <a:rPr lang="en-US" dirty="0"/>
              <a:t> </a:t>
            </a:r>
            <a:r>
              <a:rPr lang="en-US" dirty="0" err="1"/>
              <a:t>interesantes</a:t>
            </a:r>
            <a:r>
              <a:rPr lang="en-US" dirty="0"/>
              <a:t> </a:t>
            </a:r>
            <a:r>
              <a:rPr lang="en-US" dirty="0" err="1"/>
              <a:t>sobre</a:t>
            </a:r>
            <a:r>
              <a:rPr lang="en-US" dirty="0"/>
              <a:t> </a:t>
            </a:r>
            <a:r>
              <a:rPr lang="en-US" dirty="0" err="1"/>
              <a:t>informes</a:t>
            </a:r>
            <a:endParaRPr lang="en-US" dirty="0"/>
          </a:p>
          <a:p>
            <a:r>
              <a:rPr lang="en-US" dirty="0" smtClean="0"/>
              <a:t>YouTube – </a:t>
            </a:r>
            <a:r>
              <a:rPr lang="en-US" dirty="0" err="1" smtClean="0"/>
              <a:t>conferencia</a:t>
            </a:r>
            <a:r>
              <a:rPr lang="en-US" dirty="0" smtClean="0"/>
              <a:t> GRI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title" idx="4294967295"/>
          </p:nvPr>
        </p:nvSpPr>
        <p:spPr>
          <a:xfrm>
            <a:off x="1066800" y="188913"/>
            <a:ext cx="8077200" cy="647700"/>
          </a:xfrm>
        </p:spPr>
        <p:txBody>
          <a:bodyPr/>
          <a:lstStyle/>
          <a:p>
            <a:pPr eaLnBrk="1" hangingPunct="1"/>
            <a:r>
              <a:rPr lang="en-GB" smtClean="0"/>
              <a:t>Objetivos del taller</a:t>
            </a:r>
          </a:p>
        </p:txBody>
      </p:sp>
      <p:sp>
        <p:nvSpPr>
          <p:cNvPr id="14339" name="Rectangle 1027"/>
          <p:cNvSpPr>
            <a:spLocks noGrp="1" noChangeArrowheads="1"/>
          </p:cNvSpPr>
          <p:nvPr>
            <p:ph type="body" idx="4294967295"/>
          </p:nvPr>
        </p:nvSpPr>
        <p:spPr>
          <a:xfrm>
            <a:off x="0" y="1341438"/>
            <a:ext cx="8458200" cy="4032250"/>
          </a:xfrm>
        </p:spPr>
        <p:txBody>
          <a:bodyPr/>
          <a:lstStyle/>
          <a:p>
            <a:endParaRPr lang="en-US" b="1" smtClean="0">
              <a:solidFill>
                <a:srgbClr val="13467B"/>
              </a:solidFill>
            </a:endParaRPr>
          </a:p>
          <a:p>
            <a:endParaRPr lang="en-GB" smtClean="0">
              <a:solidFill>
                <a:srgbClr val="13467B"/>
              </a:solidFill>
            </a:endParaRPr>
          </a:p>
        </p:txBody>
      </p:sp>
      <p:sp>
        <p:nvSpPr>
          <p:cNvPr id="448516" name="Text Box 4"/>
          <p:cNvSpPr txBox="1">
            <a:spLocks noChangeArrowheads="1"/>
          </p:cNvSpPr>
          <p:nvPr/>
        </p:nvSpPr>
        <p:spPr bwMode="auto">
          <a:xfrm>
            <a:off x="214313" y="1214438"/>
            <a:ext cx="8569325" cy="4740275"/>
          </a:xfrm>
          <a:prstGeom prst="rect">
            <a:avLst/>
          </a:prstGeom>
          <a:noFill/>
          <a:ln w="9525">
            <a:noFill/>
            <a:miter lim="800000"/>
            <a:headEnd/>
            <a:tailEnd/>
          </a:ln>
        </p:spPr>
        <p:txBody>
          <a:bodyPr>
            <a:spAutoFit/>
          </a:bodyPr>
          <a:lstStyle/>
          <a:p>
            <a:pPr marL="344488" indent="-344488">
              <a:spcBef>
                <a:spcPct val="50000"/>
              </a:spcBef>
              <a:buFontTx/>
              <a:buAutoNum type="arabicPeriod"/>
            </a:pPr>
            <a:r>
              <a:rPr lang="en-GB" sz="2200" b="1" dirty="0" err="1">
                <a:solidFill>
                  <a:srgbClr val="002060"/>
                </a:solidFill>
              </a:rPr>
              <a:t>Explicar</a:t>
            </a:r>
            <a:r>
              <a:rPr lang="en-GB" sz="2200" b="1" dirty="0">
                <a:solidFill>
                  <a:srgbClr val="002060"/>
                </a:solidFill>
              </a:rPr>
              <a:t> </a:t>
            </a:r>
            <a:r>
              <a:rPr lang="en-GB" sz="2200" dirty="0">
                <a:solidFill>
                  <a:srgbClr val="002060"/>
                </a:solidFill>
              </a:rPr>
              <a:t>los </a:t>
            </a:r>
            <a:r>
              <a:rPr lang="en-GB" sz="2200" dirty="0" err="1">
                <a:solidFill>
                  <a:srgbClr val="002060"/>
                </a:solidFill>
              </a:rPr>
              <a:t>elementos</a:t>
            </a:r>
            <a:r>
              <a:rPr lang="en-GB" sz="2200" dirty="0">
                <a:solidFill>
                  <a:srgbClr val="002060"/>
                </a:solidFill>
              </a:rPr>
              <a:t> </a:t>
            </a:r>
            <a:r>
              <a:rPr lang="en-GB" sz="2200" dirty="0" err="1">
                <a:solidFill>
                  <a:srgbClr val="002060"/>
                </a:solidFill>
              </a:rPr>
              <a:t>básicos</a:t>
            </a:r>
            <a:r>
              <a:rPr lang="en-GB" sz="2200" dirty="0">
                <a:solidFill>
                  <a:srgbClr val="002060"/>
                </a:solidFill>
              </a:rPr>
              <a:t> de lo </a:t>
            </a:r>
            <a:r>
              <a:rPr lang="en-GB" sz="2200" dirty="0" err="1">
                <a:solidFill>
                  <a:srgbClr val="002060"/>
                </a:solidFill>
              </a:rPr>
              <a:t>que</a:t>
            </a:r>
            <a:r>
              <a:rPr lang="en-GB" sz="2200" dirty="0">
                <a:solidFill>
                  <a:srgbClr val="002060"/>
                </a:solidFill>
              </a:rPr>
              <a:t> </a:t>
            </a:r>
            <a:r>
              <a:rPr lang="en-GB" sz="2200" dirty="0" err="1">
                <a:solidFill>
                  <a:srgbClr val="002060"/>
                </a:solidFill>
              </a:rPr>
              <a:t>es</a:t>
            </a:r>
            <a:r>
              <a:rPr lang="en-GB" sz="2200" dirty="0">
                <a:solidFill>
                  <a:srgbClr val="002060"/>
                </a:solidFill>
              </a:rPr>
              <a:t> GRI y la </a:t>
            </a:r>
            <a:r>
              <a:rPr lang="en-GB" sz="2200" dirty="0" err="1">
                <a:solidFill>
                  <a:srgbClr val="002060"/>
                </a:solidFill>
              </a:rPr>
              <a:t>Guía</a:t>
            </a:r>
            <a:r>
              <a:rPr lang="en-GB" sz="2200" dirty="0">
                <a:solidFill>
                  <a:srgbClr val="002060"/>
                </a:solidFill>
              </a:rPr>
              <a:t> G3</a:t>
            </a:r>
            <a:r>
              <a:rPr lang="en-US" sz="2200" dirty="0">
                <a:solidFill>
                  <a:srgbClr val="002060"/>
                </a:solidFill>
              </a:rPr>
              <a:t>.</a:t>
            </a:r>
            <a:endParaRPr lang="en-US" sz="2200" b="1" dirty="0">
              <a:solidFill>
                <a:srgbClr val="002060"/>
              </a:solidFill>
            </a:endParaRPr>
          </a:p>
          <a:p>
            <a:pPr marL="344488" indent="-344488">
              <a:spcBef>
                <a:spcPct val="50000"/>
              </a:spcBef>
              <a:buFontTx/>
              <a:buAutoNum type="arabicPeriod"/>
            </a:pPr>
            <a:r>
              <a:rPr lang="en-GB" sz="2200" b="1" dirty="0" err="1">
                <a:solidFill>
                  <a:srgbClr val="002060"/>
                </a:solidFill>
              </a:rPr>
              <a:t>Ofrecer</a:t>
            </a:r>
            <a:r>
              <a:rPr lang="en-GB" sz="2200" b="1" dirty="0">
                <a:solidFill>
                  <a:srgbClr val="002060"/>
                </a:solidFill>
              </a:rPr>
              <a:t> </a:t>
            </a:r>
            <a:r>
              <a:rPr lang="en-GB" sz="2200" dirty="0">
                <a:solidFill>
                  <a:srgbClr val="002060"/>
                </a:solidFill>
              </a:rPr>
              <a:t> </a:t>
            </a:r>
            <a:r>
              <a:rPr lang="en-GB" sz="2200" dirty="0" err="1">
                <a:solidFill>
                  <a:srgbClr val="002060"/>
                </a:solidFill>
              </a:rPr>
              <a:t>las</a:t>
            </a:r>
            <a:r>
              <a:rPr lang="en-GB" sz="2200" dirty="0">
                <a:solidFill>
                  <a:srgbClr val="002060"/>
                </a:solidFill>
              </a:rPr>
              <a:t> </a:t>
            </a:r>
            <a:r>
              <a:rPr lang="en-GB" sz="2200" dirty="0" err="1">
                <a:solidFill>
                  <a:srgbClr val="002060"/>
                </a:solidFill>
              </a:rPr>
              <a:t>razones</a:t>
            </a:r>
            <a:r>
              <a:rPr lang="en-GB" sz="2200" dirty="0">
                <a:solidFill>
                  <a:srgbClr val="002060"/>
                </a:solidFill>
              </a:rPr>
              <a:t> </a:t>
            </a:r>
            <a:r>
              <a:rPr lang="en-GB" sz="2200" dirty="0" err="1">
                <a:solidFill>
                  <a:srgbClr val="002060"/>
                </a:solidFill>
              </a:rPr>
              <a:t>por</a:t>
            </a:r>
            <a:r>
              <a:rPr lang="en-GB" sz="2200" dirty="0">
                <a:solidFill>
                  <a:srgbClr val="002060"/>
                </a:solidFill>
              </a:rPr>
              <a:t> </a:t>
            </a:r>
            <a:r>
              <a:rPr lang="en-GB" sz="2200" dirty="0" err="1">
                <a:solidFill>
                  <a:srgbClr val="002060"/>
                </a:solidFill>
              </a:rPr>
              <a:t>las</a:t>
            </a:r>
            <a:r>
              <a:rPr lang="en-GB" sz="2200" dirty="0">
                <a:solidFill>
                  <a:srgbClr val="002060"/>
                </a:solidFill>
              </a:rPr>
              <a:t> </a:t>
            </a:r>
            <a:r>
              <a:rPr lang="en-GB" sz="2200" dirty="0" err="1">
                <a:solidFill>
                  <a:srgbClr val="002060"/>
                </a:solidFill>
              </a:rPr>
              <a:t>que</a:t>
            </a:r>
            <a:r>
              <a:rPr lang="en-GB" sz="2200" dirty="0">
                <a:solidFill>
                  <a:srgbClr val="002060"/>
                </a:solidFill>
              </a:rPr>
              <a:t> </a:t>
            </a:r>
            <a:r>
              <a:rPr lang="en-GB" sz="2200" dirty="0" err="1">
                <a:solidFill>
                  <a:srgbClr val="002060"/>
                </a:solidFill>
              </a:rPr>
              <a:t>organizaciones</a:t>
            </a:r>
            <a:r>
              <a:rPr lang="en-GB" sz="2200" dirty="0">
                <a:solidFill>
                  <a:srgbClr val="002060"/>
                </a:solidFill>
              </a:rPr>
              <a:t> de </a:t>
            </a:r>
            <a:r>
              <a:rPr lang="en-GB" sz="2200" dirty="0" err="1">
                <a:solidFill>
                  <a:srgbClr val="002060"/>
                </a:solidFill>
              </a:rPr>
              <a:t>todo</a:t>
            </a:r>
            <a:r>
              <a:rPr lang="en-GB" sz="2200" dirty="0">
                <a:solidFill>
                  <a:srgbClr val="002060"/>
                </a:solidFill>
              </a:rPr>
              <a:t> </a:t>
            </a:r>
            <a:r>
              <a:rPr lang="en-GB" sz="2200" dirty="0" err="1">
                <a:solidFill>
                  <a:srgbClr val="002060"/>
                </a:solidFill>
              </a:rPr>
              <a:t>tipo</a:t>
            </a:r>
            <a:r>
              <a:rPr lang="en-GB" sz="2200" dirty="0">
                <a:solidFill>
                  <a:srgbClr val="002060"/>
                </a:solidFill>
              </a:rPr>
              <a:t> y </a:t>
            </a:r>
            <a:r>
              <a:rPr lang="en-GB" sz="2200" dirty="0" err="1">
                <a:solidFill>
                  <a:srgbClr val="002060"/>
                </a:solidFill>
              </a:rPr>
              <a:t>tamaño</a:t>
            </a:r>
            <a:r>
              <a:rPr lang="en-GB" sz="2200" dirty="0">
                <a:solidFill>
                  <a:srgbClr val="002060"/>
                </a:solidFill>
              </a:rPr>
              <a:t> </a:t>
            </a:r>
            <a:r>
              <a:rPr lang="en-GB" sz="2200" dirty="0" err="1">
                <a:solidFill>
                  <a:srgbClr val="002060"/>
                </a:solidFill>
              </a:rPr>
              <a:t>elaboran</a:t>
            </a:r>
            <a:r>
              <a:rPr lang="en-GB" sz="2200" dirty="0">
                <a:solidFill>
                  <a:srgbClr val="002060"/>
                </a:solidFill>
              </a:rPr>
              <a:t> </a:t>
            </a:r>
            <a:r>
              <a:rPr lang="en-GB" sz="2200" dirty="0" err="1">
                <a:solidFill>
                  <a:srgbClr val="002060"/>
                </a:solidFill>
              </a:rPr>
              <a:t>memorias</a:t>
            </a:r>
            <a:r>
              <a:rPr lang="en-GB" sz="2200" dirty="0">
                <a:solidFill>
                  <a:srgbClr val="002060"/>
                </a:solidFill>
              </a:rPr>
              <a:t> de </a:t>
            </a:r>
            <a:r>
              <a:rPr lang="en-GB" sz="2200" dirty="0" err="1">
                <a:solidFill>
                  <a:srgbClr val="002060"/>
                </a:solidFill>
              </a:rPr>
              <a:t>sostenibilidad</a:t>
            </a:r>
            <a:r>
              <a:rPr lang="en-GB" sz="2200" dirty="0">
                <a:solidFill>
                  <a:srgbClr val="002060"/>
                </a:solidFill>
              </a:rPr>
              <a:t>.</a:t>
            </a:r>
            <a:endParaRPr lang="en-US" sz="2200" b="1" dirty="0">
              <a:solidFill>
                <a:srgbClr val="002060"/>
              </a:solidFill>
            </a:endParaRPr>
          </a:p>
          <a:p>
            <a:pPr marL="344488" indent="-344488">
              <a:spcBef>
                <a:spcPct val="50000"/>
              </a:spcBef>
              <a:buFontTx/>
              <a:buAutoNum type="arabicPeriod"/>
            </a:pPr>
            <a:r>
              <a:rPr lang="en-US" sz="2200" b="1" dirty="0" err="1">
                <a:solidFill>
                  <a:srgbClr val="002060"/>
                </a:solidFill>
              </a:rPr>
              <a:t>Identificar</a:t>
            </a:r>
            <a:r>
              <a:rPr lang="en-US" sz="2200" dirty="0">
                <a:solidFill>
                  <a:srgbClr val="002060"/>
                </a:solidFill>
              </a:rPr>
              <a:t> </a:t>
            </a:r>
            <a:r>
              <a:rPr lang="en-US" sz="2200" dirty="0" err="1">
                <a:solidFill>
                  <a:srgbClr val="002060"/>
                </a:solidFill>
              </a:rPr>
              <a:t>las</a:t>
            </a:r>
            <a:r>
              <a:rPr lang="en-US" sz="2200" dirty="0">
                <a:solidFill>
                  <a:srgbClr val="002060"/>
                </a:solidFill>
              </a:rPr>
              <a:t> </a:t>
            </a:r>
            <a:r>
              <a:rPr lang="en-US" sz="2200" dirty="0" err="1">
                <a:solidFill>
                  <a:srgbClr val="002060"/>
                </a:solidFill>
              </a:rPr>
              <a:t>principales</a:t>
            </a:r>
            <a:r>
              <a:rPr lang="en-US" sz="2200" dirty="0">
                <a:solidFill>
                  <a:srgbClr val="002060"/>
                </a:solidFill>
              </a:rPr>
              <a:t> </a:t>
            </a:r>
            <a:r>
              <a:rPr lang="en-US" sz="2200" dirty="0" err="1">
                <a:solidFill>
                  <a:srgbClr val="002060"/>
                </a:solidFill>
              </a:rPr>
              <a:t>actividades</a:t>
            </a:r>
            <a:r>
              <a:rPr lang="en-US" sz="2200" dirty="0">
                <a:solidFill>
                  <a:srgbClr val="002060"/>
                </a:solidFill>
              </a:rPr>
              <a:t> </a:t>
            </a:r>
            <a:r>
              <a:rPr lang="en-US" sz="2200" dirty="0" err="1">
                <a:solidFill>
                  <a:srgbClr val="002060"/>
                </a:solidFill>
              </a:rPr>
              <a:t>que</a:t>
            </a:r>
            <a:r>
              <a:rPr lang="en-US" sz="2200" dirty="0">
                <a:solidFill>
                  <a:srgbClr val="002060"/>
                </a:solidFill>
              </a:rPr>
              <a:t> </a:t>
            </a:r>
            <a:r>
              <a:rPr lang="en-US" sz="2200" dirty="0" err="1">
                <a:solidFill>
                  <a:srgbClr val="002060"/>
                </a:solidFill>
              </a:rPr>
              <a:t>las</a:t>
            </a:r>
            <a:r>
              <a:rPr lang="en-US" sz="2200" dirty="0">
                <a:solidFill>
                  <a:srgbClr val="002060"/>
                </a:solidFill>
              </a:rPr>
              <a:t> </a:t>
            </a:r>
            <a:r>
              <a:rPr lang="en-US" sz="2200" dirty="0" err="1">
                <a:solidFill>
                  <a:srgbClr val="002060"/>
                </a:solidFill>
              </a:rPr>
              <a:t>organizaciones</a:t>
            </a:r>
            <a:r>
              <a:rPr lang="en-US" sz="2200" dirty="0">
                <a:solidFill>
                  <a:srgbClr val="002060"/>
                </a:solidFill>
              </a:rPr>
              <a:t> </a:t>
            </a:r>
            <a:r>
              <a:rPr lang="en-US" sz="2200" dirty="0" err="1">
                <a:solidFill>
                  <a:srgbClr val="002060"/>
                </a:solidFill>
              </a:rPr>
              <a:t>deberán</a:t>
            </a:r>
            <a:r>
              <a:rPr lang="en-US" sz="2200" dirty="0">
                <a:solidFill>
                  <a:srgbClr val="002060"/>
                </a:solidFill>
              </a:rPr>
              <a:t>  </a:t>
            </a:r>
            <a:r>
              <a:rPr lang="en-US" sz="2200" dirty="0" err="1">
                <a:solidFill>
                  <a:srgbClr val="002060"/>
                </a:solidFill>
              </a:rPr>
              <a:t>realizar</a:t>
            </a:r>
            <a:r>
              <a:rPr lang="en-US" sz="2200" dirty="0">
                <a:solidFill>
                  <a:srgbClr val="002060"/>
                </a:solidFill>
              </a:rPr>
              <a:t> y los </a:t>
            </a:r>
            <a:r>
              <a:rPr lang="en-US" sz="2200" dirty="0" err="1">
                <a:solidFill>
                  <a:srgbClr val="002060"/>
                </a:solidFill>
              </a:rPr>
              <a:t>retos</a:t>
            </a:r>
            <a:r>
              <a:rPr lang="en-US" sz="2200" dirty="0">
                <a:solidFill>
                  <a:srgbClr val="002060"/>
                </a:solidFill>
              </a:rPr>
              <a:t> </a:t>
            </a:r>
            <a:r>
              <a:rPr lang="en-US" sz="2200" dirty="0" err="1">
                <a:solidFill>
                  <a:srgbClr val="002060"/>
                </a:solidFill>
              </a:rPr>
              <a:t>que</a:t>
            </a:r>
            <a:r>
              <a:rPr lang="en-US" sz="2200" dirty="0">
                <a:solidFill>
                  <a:srgbClr val="002060"/>
                </a:solidFill>
              </a:rPr>
              <a:t> </a:t>
            </a:r>
            <a:r>
              <a:rPr lang="en-US" sz="2200" dirty="0" err="1">
                <a:solidFill>
                  <a:srgbClr val="002060"/>
                </a:solidFill>
              </a:rPr>
              <a:t>deberán</a:t>
            </a:r>
            <a:r>
              <a:rPr lang="en-US" sz="2200" dirty="0">
                <a:solidFill>
                  <a:srgbClr val="002060"/>
                </a:solidFill>
              </a:rPr>
              <a:t> </a:t>
            </a:r>
            <a:r>
              <a:rPr lang="en-US" sz="2200" dirty="0" err="1">
                <a:solidFill>
                  <a:srgbClr val="002060"/>
                </a:solidFill>
              </a:rPr>
              <a:t>afrontar</a:t>
            </a:r>
            <a:r>
              <a:rPr lang="en-US" sz="2200" dirty="0">
                <a:solidFill>
                  <a:srgbClr val="002060"/>
                </a:solidFill>
              </a:rPr>
              <a:t> </a:t>
            </a:r>
            <a:r>
              <a:rPr lang="en-US" sz="2200" dirty="0" err="1">
                <a:solidFill>
                  <a:srgbClr val="002060"/>
                </a:solidFill>
              </a:rPr>
              <a:t>durante</a:t>
            </a:r>
            <a:r>
              <a:rPr lang="en-US" sz="2200" dirty="0">
                <a:solidFill>
                  <a:srgbClr val="002060"/>
                </a:solidFill>
              </a:rPr>
              <a:t> el </a:t>
            </a:r>
            <a:r>
              <a:rPr lang="en-US" sz="2200" dirty="0" err="1">
                <a:solidFill>
                  <a:srgbClr val="002060"/>
                </a:solidFill>
              </a:rPr>
              <a:t>Proceso</a:t>
            </a:r>
            <a:r>
              <a:rPr lang="en-US" sz="2200" dirty="0">
                <a:solidFill>
                  <a:srgbClr val="002060"/>
                </a:solidFill>
              </a:rPr>
              <a:t> de </a:t>
            </a:r>
            <a:r>
              <a:rPr lang="en-US" sz="2200" dirty="0" err="1">
                <a:solidFill>
                  <a:srgbClr val="002060"/>
                </a:solidFill>
              </a:rPr>
              <a:t>Elaboración</a:t>
            </a:r>
            <a:r>
              <a:rPr lang="en-US" sz="2200" dirty="0">
                <a:solidFill>
                  <a:srgbClr val="002060"/>
                </a:solidFill>
              </a:rPr>
              <a:t> de la </a:t>
            </a:r>
            <a:r>
              <a:rPr lang="en-US" sz="2200" dirty="0" err="1">
                <a:solidFill>
                  <a:srgbClr val="002060"/>
                </a:solidFill>
              </a:rPr>
              <a:t>Memoria</a:t>
            </a:r>
            <a:r>
              <a:rPr lang="en-US" sz="2200" dirty="0">
                <a:solidFill>
                  <a:srgbClr val="002060"/>
                </a:solidFill>
              </a:rPr>
              <a:t>.</a:t>
            </a:r>
          </a:p>
          <a:p>
            <a:pPr marL="344488" indent="-344488">
              <a:spcBef>
                <a:spcPct val="50000"/>
              </a:spcBef>
            </a:pPr>
            <a:r>
              <a:rPr lang="en-GB" sz="2200" dirty="0">
                <a:solidFill>
                  <a:srgbClr val="002060"/>
                </a:solidFill>
              </a:rPr>
              <a:t>4. </a:t>
            </a:r>
            <a:r>
              <a:rPr lang="en-GB" sz="2200" b="1" dirty="0" err="1">
                <a:solidFill>
                  <a:srgbClr val="002060"/>
                </a:solidFill>
              </a:rPr>
              <a:t>Explicar</a:t>
            </a:r>
            <a:r>
              <a:rPr lang="en-GB" sz="2200" dirty="0">
                <a:solidFill>
                  <a:srgbClr val="002060"/>
                </a:solidFill>
              </a:rPr>
              <a:t> el Test de </a:t>
            </a:r>
            <a:r>
              <a:rPr lang="en-GB" sz="2200" dirty="0" err="1">
                <a:solidFill>
                  <a:srgbClr val="002060"/>
                </a:solidFill>
              </a:rPr>
              <a:t>Materialidad</a:t>
            </a:r>
            <a:r>
              <a:rPr lang="en-GB" sz="2200" dirty="0">
                <a:solidFill>
                  <a:srgbClr val="002060"/>
                </a:solidFill>
              </a:rPr>
              <a:t> de GRI </a:t>
            </a:r>
            <a:r>
              <a:rPr lang="en-GB" sz="2200" dirty="0" err="1">
                <a:solidFill>
                  <a:srgbClr val="002060"/>
                </a:solidFill>
              </a:rPr>
              <a:t>para</a:t>
            </a:r>
            <a:r>
              <a:rPr lang="en-GB" sz="2200" dirty="0">
                <a:solidFill>
                  <a:srgbClr val="002060"/>
                </a:solidFill>
              </a:rPr>
              <a:t> </a:t>
            </a:r>
            <a:r>
              <a:rPr lang="en-GB" sz="2200" dirty="0" err="1">
                <a:solidFill>
                  <a:srgbClr val="002060"/>
                </a:solidFill>
              </a:rPr>
              <a:t>elegir</a:t>
            </a:r>
            <a:r>
              <a:rPr lang="en-GB" sz="2200" dirty="0">
                <a:solidFill>
                  <a:srgbClr val="002060"/>
                </a:solidFill>
              </a:rPr>
              <a:t> los “</a:t>
            </a:r>
            <a:r>
              <a:rPr lang="en-GB" sz="2200" dirty="0" err="1">
                <a:solidFill>
                  <a:srgbClr val="002060"/>
                </a:solidFill>
              </a:rPr>
              <a:t>Indicadores</a:t>
            </a:r>
            <a:r>
              <a:rPr lang="en-GB" sz="2200" dirty="0">
                <a:solidFill>
                  <a:srgbClr val="002060"/>
                </a:solidFill>
              </a:rPr>
              <a:t> </a:t>
            </a:r>
            <a:r>
              <a:rPr lang="en-GB" sz="2200" dirty="0" err="1">
                <a:solidFill>
                  <a:srgbClr val="002060"/>
                </a:solidFill>
              </a:rPr>
              <a:t>materiales</a:t>
            </a:r>
            <a:r>
              <a:rPr lang="en-GB" sz="2200" dirty="0">
                <a:solidFill>
                  <a:srgbClr val="002060"/>
                </a:solidFill>
              </a:rPr>
              <a:t>” de </a:t>
            </a:r>
            <a:r>
              <a:rPr lang="en-GB" sz="2200" dirty="0" err="1">
                <a:solidFill>
                  <a:srgbClr val="002060"/>
                </a:solidFill>
              </a:rPr>
              <a:t>su</a:t>
            </a:r>
            <a:r>
              <a:rPr lang="en-GB" sz="2200" dirty="0">
                <a:solidFill>
                  <a:srgbClr val="002060"/>
                </a:solidFill>
              </a:rPr>
              <a:t> </a:t>
            </a:r>
            <a:r>
              <a:rPr lang="en-GB" sz="2200" dirty="0" err="1">
                <a:solidFill>
                  <a:srgbClr val="002060"/>
                </a:solidFill>
              </a:rPr>
              <a:t>memoria</a:t>
            </a:r>
            <a:r>
              <a:rPr lang="en-GB" sz="2200" dirty="0">
                <a:solidFill>
                  <a:srgbClr val="002060"/>
                </a:solidFill>
              </a:rPr>
              <a:t> de </a:t>
            </a:r>
            <a:r>
              <a:rPr lang="en-GB" sz="2200" dirty="0" err="1">
                <a:solidFill>
                  <a:srgbClr val="002060"/>
                </a:solidFill>
              </a:rPr>
              <a:t>sostenibilidad</a:t>
            </a:r>
            <a:r>
              <a:rPr lang="en-GB" sz="2200" dirty="0">
                <a:solidFill>
                  <a:srgbClr val="002060"/>
                </a:solidFill>
              </a:rPr>
              <a:t>.</a:t>
            </a:r>
            <a:endParaRPr lang="en-US" sz="2200" dirty="0">
              <a:solidFill>
                <a:srgbClr val="002060"/>
              </a:solidFill>
            </a:endParaRPr>
          </a:p>
          <a:p>
            <a:pPr marL="344488" lvl="1" indent="-344488">
              <a:spcBef>
                <a:spcPct val="50000"/>
              </a:spcBef>
            </a:pPr>
            <a:r>
              <a:rPr lang="en-US" sz="2200" dirty="0">
                <a:solidFill>
                  <a:srgbClr val="002060"/>
                </a:solidFill>
              </a:rPr>
              <a:t>5. </a:t>
            </a:r>
            <a:r>
              <a:rPr lang="en-US" sz="2200" b="1" dirty="0" err="1">
                <a:solidFill>
                  <a:srgbClr val="002060"/>
                </a:solidFill>
              </a:rPr>
              <a:t>Reconocer</a:t>
            </a:r>
            <a:r>
              <a:rPr lang="en-US" sz="2200" dirty="0">
                <a:solidFill>
                  <a:srgbClr val="002060"/>
                </a:solidFill>
              </a:rPr>
              <a:t> la </a:t>
            </a:r>
            <a:r>
              <a:rPr lang="en-US" sz="2200" dirty="0" err="1">
                <a:solidFill>
                  <a:srgbClr val="002060"/>
                </a:solidFill>
              </a:rPr>
              <a:t>diferencia</a:t>
            </a:r>
            <a:r>
              <a:rPr lang="en-US" sz="2200" dirty="0">
                <a:solidFill>
                  <a:srgbClr val="002060"/>
                </a:solidFill>
              </a:rPr>
              <a:t> entre los </a:t>
            </a:r>
            <a:r>
              <a:rPr lang="en-US" sz="2200" dirty="0" err="1">
                <a:solidFill>
                  <a:srgbClr val="002060"/>
                </a:solidFill>
              </a:rPr>
              <a:t>Niveles</a:t>
            </a:r>
            <a:r>
              <a:rPr lang="en-US" sz="2200" dirty="0">
                <a:solidFill>
                  <a:srgbClr val="002060"/>
                </a:solidFill>
              </a:rPr>
              <a:t> de </a:t>
            </a:r>
            <a:r>
              <a:rPr lang="en-US" sz="2200" dirty="0" err="1">
                <a:solidFill>
                  <a:srgbClr val="002060"/>
                </a:solidFill>
              </a:rPr>
              <a:t>Aplicación</a:t>
            </a:r>
            <a:r>
              <a:rPr lang="en-US" sz="2200" dirty="0">
                <a:solidFill>
                  <a:srgbClr val="002060"/>
                </a:solidFill>
              </a:rPr>
              <a:t> de GRI y la </a:t>
            </a:r>
            <a:r>
              <a:rPr lang="en-US" sz="2200" dirty="0" err="1">
                <a:solidFill>
                  <a:srgbClr val="002060"/>
                </a:solidFill>
              </a:rPr>
              <a:t>Verificación</a:t>
            </a:r>
            <a:r>
              <a:rPr lang="en-US" sz="2200" dirty="0">
                <a:solidFill>
                  <a:srgbClr val="002060"/>
                </a:solidFill>
              </a:rPr>
              <a:t> </a:t>
            </a:r>
            <a:r>
              <a:rPr lang="en-US" sz="2200" dirty="0" err="1">
                <a:solidFill>
                  <a:srgbClr val="002060"/>
                </a:solidFill>
              </a:rPr>
              <a:t>Externa</a:t>
            </a:r>
            <a:r>
              <a:rPr lang="en-US" sz="2200" dirty="0">
                <a:solidFill>
                  <a:srgbClr val="002060"/>
                </a:solidFill>
              </a:rPr>
              <a:t> del </a:t>
            </a:r>
            <a:r>
              <a:rPr lang="en-US" sz="2200" dirty="0" err="1">
                <a:solidFill>
                  <a:srgbClr val="002060"/>
                </a:solidFill>
              </a:rPr>
              <a:t>contenido</a:t>
            </a:r>
            <a:r>
              <a:rPr lang="en-US" sz="2200" dirty="0">
                <a:solidFill>
                  <a:srgbClr val="002060"/>
                </a:solidFill>
              </a:rPr>
              <a:t> de la </a:t>
            </a:r>
            <a:r>
              <a:rPr lang="en-US" sz="2200" dirty="0" err="1">
                <a:solidFill>
                  <a:srgbClr val="002060"/>
                </a:solidFill>
              </a:rPr>
              <a:t>memoria</a:t>
            </a:r>
            <a:r>
              <a:rPr lang="en-US" sz="2200" dirty="0">
                <a:solidFill>
                  <a:srgbClr val="002060"/>
                </a:solidFill>
              </a:rPr>
              <a:t>.</a:t>
            </a:r>
            <a:r>
              <a:rPr lang="en-US" sz="2400" dirty="0">
                <a:solidFill>
                  <a:srgbClr val="002060"/>
                </a:solidFill>
              </a:rPr>
              <a:t> </a:t>
            </a:r>
          </a:p>
          <a:p>
            <a:pPr marL="344488" lvl="1" indent="-344488">
              <a:spcBef>
                <a:spcPct val="50000"/>
              </a:spcBef>
            </a:pPr>
            <a:r>
              <a:rPr lang="en-US" sz="2400" b="1" dirty="0">
                <a:solidFill>
                  <a:srgbClr val="FF0000"/>
                </a:solidFill>
              </a:rPr>
              <a:t>No </a:t>
            </a:r>
            <a:r>
              <a:rPr lang="en-US" sz="2400" b="1" dirty="0" err="1">
                <a:solidFill>
                  <a:srgbClr val="FF0000"/>
                </a:solidFill>
              </a:rPr>
              <a:t>es</a:t>
            </a:r>
            <a:r>
              <a:rPr lang="en-US" sz="2400" b="1" dirty="0">
                <a:solidFill>
                  <a:srgbClr val="FF0000"/>
                </a:solidFill>
              </a:rPr>
              <a:t> </a:t>
            </a:r>
            <a:r>
              <a:rPr lang="en-US" sz="2400" b="1" dirty="0" err="1">
                <a:solidFill>
                  <a:srgbClr val="FF0000"/>
                </a:solidFill>
              </a:rPr>
              <a:t>complicado</a:t>
            </a:r>
            <a:r>
              <a:rPr lang="en-US" sz="2400" b="1" dirty="0">
                <a:solidFill>
                  <a:srgbClr val="FF0000"/>
                </a:solidFill>
              </a:rPr>
              <a:t> y no </a:t>
            </a:r>
            <a:r>
              <a:rPr lang="en-US" sz="2400" b="1" dirty="0" err="1">
                <a:solidFill>
                  <a:srgbClr val="FF0000"/>
                </a:solidFill>
              </a:rPr>
              <a:t>es</a:t>
            </a:r>
            <a:r>
              <a:rPr lang="en-US" sz="2400" b="1" dirty="0">
                <a:solidFill>
                  <a:srgbClr val="FF0000"/>
                </a:solidFill>
              </a:rPr>
              <a:t> </a:t>
            </a:r>
            <a:r>
              <a:rPr lang="en-US" sz="2400" b="1" dirty="0" err="1">
                <a:solidFill>
                  <a:srgbClr val="FF0000"/>
                </a:solidFill>
              </a:rPr>
              <a:t>caro</a:t>
            </a:r>
            <a:r>
              <a:rPr lang="en-US" sz="2400" b="1" dirty="0">
                <a:solidFill>
                  <a:srgbClr val="FF0000"/>
                </a:solidFill>
              </a:rPr>
              <a:t>!!!!!</a:t>
            </a:r>
            <a:endParaRPr lang="en-GB"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8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914400" y="188913"/>
            <a:ext cx="8229600" cy="765175"/>
          </a:xfrm>
        </p:spPr>
        <p:txBody>
          <a:bodyPr/>
          <a:lstStyle/>
          <a:p>
            <a:pPr eaLnBrk="1" hangingPunct="1"/>
            <a:r>
              <a:rPr lang="en-US" smtClean="0"/>
              <a:t>Informes de Sostenibilidad</a:t>
            </a:r>
          </a:p>
        </p:txBody>
      </p:sp>
      <p:sp>
        <p:nvSpPr>
          <p:cNvPr id="15363" name="Rectangle 2"/>
          <p:cNvSpPr>
            <a:spLocks noChangeArrowheads="1"/>
          </p:cNvSpPr>
          <p:nvPr/>
        </p:nvSpPr>
        <p:spPr bwMode="auto">
          <a:xfrm>
            <a:off x="2235200" y="2066925"/>
            <a:ext cx="452438" cy="274638"/>
          </a:xfrm>
          <a:prstGeom prst="rect">
            <a:avLst/>
          </a:prstGeom>
          <a:noFill/>
          <a:ln w="9525">
            <a:noFill/>
            <a:miter lim="800000"/>
            <a:headEnd/>
            <a:tailEnd/>
          </a:ln>
        </p:spPr>
        <p:txBody>
          <a:bodyPr wrap="none" anchor="ctr">
            <a:spAutoFit/>
          </a:bodyPr>
          <a:lstStyle/>
          <a:p>
            <a:r>
              <a:rPr lang="en-US" sz="1200">
                <a:solidFill>
                  <a:schemeClr val="tx1"/>
                </a:solidFill>
                <a:latin typeface="Verdana" pitchFamily="34" charset="0"/>
                <a:cs typeface="Times New Roman" pitchFamily="18" charset="0"/>
              </a:rPr>
              <a:t>     </a:t>
            </a:r>
            <a:endParaRPr lang="en-US" sz="1800">
              <a:solidFill>
                <a:schemeClr val="tx1"/>
              </a:solidFill>
            </a:endParaRPr>
          </a:p>
        </p:txBody>
      </p:sp>
      <p:sp>
        <p:nvSpPr>
          <p:cNvPr id="15364" name="Rectangle 3"/>
          <p:cNvSpPr>
            <a:spLocks noChangeArrowheads="1"/>
          </p:cNvSpPr>
          <p:nvPr/>
        </p:nvSpPr>
        <p:spPr bwMode="auto">
          <a:xfrm>
            <a:off x="2092325" y="2462213"/>
            <a:ext cx="184150" cy="396875"/>
          </a:xfrm>
          <a:prstGeom prst="rect">
            <a:avLst/>
          </a:prstGeom>
          <a:noFill/>
          <a:ln w="9525">
            <a:noFill/>
            <a:miter lim="800000"/>
            <a:headEnd/>
            <a:tailEnd/>
          </a:ln>
        </p:spPr>
        <p:txBody>
          <a:bodyPr wrap="none" anchor="ctr">
            <a:spAutoFit/>
          </a:bodyPr>
          <a:lstStyle/>
          <a:p>
            <a:pPr algn="ctr"/>
            <a:endParaRPr lang="en-GB">
              <a:solidFill>
                <a:schemeClr val="tx1"/>
              </a:solidFill>
              <a:latin typeface="Myriad Pro"/>
            </a:endParaRPr>
          </a:p>
        </p:txBody>
      </p:sp>
      <p:pic>
        <p:nvPicPr>
          <p:cNvPr id="15365" name="Picture 4" descr="brxbxp71313_mod"/>
          <p:cNvPicPr>
            <a:picLocks noChangeAspect="1" noChangeArrowheads="1"/>
          </p:cNvPicPr>
          <p:nvPr/>
        </p:nvPicPr>
        <p:blipFill>
          <a:blip r:embed="rId3" cstate="print"/>
          <a:srcRect/>
          <a:stretch>
            <a:fillRect/>
          </a:stretch>
        </p:blipFill>
        <p:spPr bwMode="auto">
          <a:xfrm>
            <a:off x="2900363" y="2917825"/>
            <a:ext cx="1219200" cy="1219200"/>
          </a:xfrm>
          <a:prstGeom prst="rect">
            <a:avLst/>
          </a:prstGeom>
          <a:noFill/>
          <a:ln w="9525">
            <a:noFill/>
            <a:miter lim="800000"/>
            <a:headEnd/>
            <a:tailEnd/>
          </a:ln>
        </p:spPr>
      </p:pic>
      <p:pic>
        <p:nvPicPr>
          <p:cNvPr id="15366" name="Picture 5"/>
          <p:cNvPicPr>
            <a:picLocks noChangeAspect="1" noChangeArrowheads="1"/>
          </p:cNvPicPr>
          <p:nvPr/>
        </p:nvPicPr>
        <p:blipFill>
          <a:blip r:embed="rId4" cstate="print"/>
          <a:srcRect/>
          <a:stretch>
            <a:fillRect/>
          </a:stretch>
        </p:blipFill>
        <p:spPr bwMode="auto">
          <a:xfrm rot="-517885">
            <a:off x="1116013" y="1844675"/>
            <a:ext cx="1323975" cy="1323975"/>
          </a:xfrm>
          <a:prstGeom prst="rect">
            <a:avLst/>
          </a:prstGeom>
          <a:noFill/>
          <a:ln w="9525">
            <a:noFill/>
            <a:miter lim="800000"/>
            <a:headEnd/>
            <a:tailEnd/>
          </a:ln>
        </p:spPr>
      </p:pic>
      <p:sp>
        <p:nvSpPr>
          <p:cNvPr id="15367" name="Oval 6"/>
          <p:cNvSpPr>
            <a:spLocks noChangeArrowheads="1"/>
          </p:cNvSpPr>
          <p:nvPr/>
        </p:nvSpPr>
        <p:spPr bwMode="auto">
          <a:xfrm>
            <a:off x="6084888" y="2351088"/>
            <a:ext cx="2482850" cy="909637"/>
          </a:xfrm>
          <a:prstGeom prst="ellipse">
            <a:avLst/>
          </a:prstGeom>
          <a:noFill/>
          <a:ln w="9525">
            <a:noFill/>
            <a:round/>
            <a:headEnd/>
            <a:tailEnd/>
          </a:ln>
        </p:spPr>
        <p:txBody>
          <a:bodyPr anchor="ctr">
            <a:spAutoFit/>
          </a:bodyPr>
          <a:lstStyle/>
          <a:p>
            <a:pPr algn="ctr" eaLnBrk="0" hangingPunct="0"/>
            <a:r>
              <a:rPr lang="es-ES" sz="1800" b="1">
                <a:solidFill>
                  <a:srgbClr val="B44326"/>
                </a:solidFill>
              </a:rPr>
              <a:t>Económicos/</a:t>
            </a:r>
          </a:p>
          <a:p>
            <a:pPr algn="ctr" eaLnBrk="0" hangingPunct="0"/>
            <a:r>
              <a:rPr lang="es-ES" sz="1800" b="1">
                <a:solidFill>
                  <a:srgbClr val="B44326"/>
                </a:solidFill>
              </a:rPr>
              <a:t>financieros</a:t>
            </a:r>
          </a:p>
        </p:txBody>
      </p:sp>
      <p:sp>
        <p:nvSpPr>
          <p:cNvPr id="15368" name="Oval 8"/>
          <p:cNvSpPr>
            <a:spLocks noChangeArrowheads="1"/>
          </p:cNvSpPr>
          <p:nvPr/>
        </p:nvSpPr>
        <p:spPr bwMode="auto">
          <a:xfrm>
            <a:off x="4716463" y="4292600"/>
            <a:ext cx="2141537" cy="481013"/>
          </a:xfrm>
          <a:prstGeom prst="ellipse">
            <a:avLst/>
          </a:prstGeom>
          <a:noFill/>
          <a:ln w="9525">
            <a:noFill/>
            <a:round/>
            <a:headEnd/>
            <a:tailEnd/>
          </a:ln>
        </p:spPr>
        <p:txBody>
          <a:bodyPr anchor="ctr">
            <a:spAutoFit/>
          </a:bodyPr>
          <a:lstStyle/>
          <a:p>
            <a:pPr algn="ctr" eaLnBrk="0" hangingPunct="0"/>
            <a:r>
              <a:rPr lang="es-ES" sz="1800" b="1">
                <a:solidFill>
                  <a:srgbClr val="B44326"/>
                </a:solidFill>
              </a:rPr>
              <a:t>Sociales</a:t>
            </a:r>
          </a:p>
        </p:txBody>
      </p:sp>
      <p:pic>
        <p:nvPicPr>
          <p:cNvPr id="15369" name="Picture 9" descr="globe"/>
          <p:cNvPicPr>
            <a:picLocks noChangeAspect="1" noChangeArrowheads="1"/>
          </p:cNvPicPr>
          <p:nvPr/>
        </p:nvPicPr>
        <p:blipFill>
          <a:blip r:embed="rId5" cstate="print"/>
          <a:srcRect/>
          <a:stretch>
            <a:fillRect/>
          </a:stretch>
        </p:blipFill>
        <p:spPr bwMode="auto">
          <a:xfrm>
            <a:off x="5049838" y="2209800"/>
            <a:ext cx="1123950" cy="1123950"/>
          </a:xfrm>
          <a:prstGeom prst="rect">
            <a:avLst/>
          </a:prstGeom>
          <a:noFill/>
          <a:ln w="9525">
            <a:noFill/>
            <a:miter lim="800000"/>
            <a:headEnd/>
            <a:tailEnd/>
          </a:ln>
        </p:spPr>
      </p:pic>
      <p:pic>
        <p:nvPicPr>
          <p:cNvPr id="15370" name="Picture 10"/>
          <p:cNvPicPr>
            <a:picLocks noChangeAspect="1" noChangeArrowheads="1"/>
          </p:cNvPicPr>
          <p:nvPr/>
        </p:nvPicPr>
        <p:blipFill>
          <a:blip r:embed="rId6" cstate="print"/>
          <a:srcRect/>
          <a:stretch>
            <a:fillRect/>
          </a:stretch>
        </p:blipFill>
        <p:spPr bwMode="auto">
          <a:xfrm rot="753659">
            <a:off x="6659563" y="1196975"/>
            <a:ext cx="1225550" cy="1225550"/>
          </a:xfrm>
          <a:prstGeom prst="rect">
            <a:avLst/>
          </a:prstGeom>
          <a:noFill/>
          <a:ln w="9525">
            <a:noFill/>
            <a:miter lim="800000"/>
            <a:headEnd/>
            <a:tailEnd/>
          </a:ln>
        </p:spPr>
      </p:pic>
      <p:pic>
        <p:nvPicPr>
          <p:cNvPr id="15371" name="Picture 11" descr="social_circle"/>
          <p:cNvPicPr>
            <a:picLocks noChangeAspect="1" noChangeArrowheads="1"/>
          </p:cNvPicPr>
          <p:nvPr/>
        </p:nvPicPr>
        <p:blipFill>
          <a:blip r:embed="rId7" cstate="print"/>
          <a:srcRect/>
          <a:stretch>
            <a:fillRect/>
          </a:stretch>
        </p:blipFill>
        <p:spPr bwMode="auto">
          <a:xfrm>
            <a:off x="6372225" y="3284538"/>
            <a:ext cx="1800225" cy="1800225"/>
          </a:xfrm>
          <a:prstGeom prst="rect">
            <a:avLst/>
          </a:prstGeom>
          <a:noFill/>
          <a:ln w="9525">
            <a:noFill/>
            <a:miter lim="800000"/>
            <a:headEnd/>
            <a:tailEnd/>
          </a:ln>
        </p:spPr>
      </p:pic>
      <p:grpSp>
        <p:nvGrpSpPr>
          <p:cNvPr id="15372" name="Group 13"/>
          <p:cNvGrpSpPr>
            <a:grpSpLocks/>
          </p:cNvGrpSpPr>
          <p:nvPr/>
        </p:nvGrpSpPr>
        <p:grpSpPr bwMode="auto">
          <a:xfrm rot="-1212517">
            <a:off x="3021013" y="1797050"/>
            <a:ext cx="3098800" cy="2640013"/>
            <a:chOff x="1714" y="1647"/>
            <a:chExt cx="2530" cy="1895"/>
          </a:xfrm>
        </p:grpSpPr>
        <p:sp>
          <p:nvSpPr>
            <p:cNvPr id="15374" name="AutoShape 14"/>
            <p:cNvSpPr>
              <a:spLocks noChangeArrowheads="1"/>
            </p:cNvSpPr>
            <p:nvPr/>
          </p:nvSpPr>
          <p:spPr bwMode="auto">
            <a:xfrm rot="-5400000">
              <a:off x="2866" y="700"/>
              <a:ext cx="431" cy="2325"/>
            </a:xfrm>
            <a:prstGeom prst="curvedLeftArrow">
              <a:avLst>
                <a:gd name="adj1" fmla="val 107889"/>
                <a:gd name="adj2" fmla="val 215777"/>
                <a:gd name="adj3" fmla="val 33333"/>
              </a:avLst>
            </a:prstGeom>
            <a:solidFill>
              <a:schemeClr val="bg2"/>
            </a:solidFill>
            <a:ln w="9525">
              <a:noFill/>
              <a:miter lim="800000"/>
              <a:headEnd/>
              <a:tailEnd/>
            </a:ln>
          </p:spPr>
          <p:txBody>
            <a:bodyPr vert="eaVert" anchor="ctr">
              <a:spAutoFit/>
            </a:bodyPr>
            <a:lstStyle/>
            <a:p>
              <a:pPr algn="ctr"/>
              <a:endParaRPr lang="en-GB">
                <a:solidFill>
                  <a:schemeClr val="tx1"/>
                </a:solidFill>
                <a:latin typeface="Myriad Pro"/>
              </a:endParaRPr>
            </a:p>
          </p:txBody>
        </p:sp>
        <p:sp>
          <p:nvSpPr>
            <p:cNvPr id="15375" name="AutoShape 15"/>
            <p:cNvSpPr>
              <a:spLocks noChangeArrowheads="1"/>
            </p:cNvSpPr>
            <p:nvPr/>
          </p:nvSpPr>
          <p:spPr bwMode="auto">
            <a:xfrm rot="5400000">
              <a:off x="2661" y="2164"/>
              <a:ext cx="431" cy="2325"/>
            </a:xfrm>
            <a:prstGeom prst="curvedLeftArrow">
              <a:avLst>
                <a:gd name="adj1" fmla="val 107889"/>
                <a:gd name="adj2" fmla="val 215777"/>
                <a:gd name="adj3" fmla="val 33333"/>
              </a:avLst>
            </a:prstGeom>
            <a:solidFill>
              <a:schemeClr val="bg2"/>
            </a:solidFill>
            <a:ln w="9525">
              <a:noFill/>
              <a:miter lim="800000"/>
              <a:headEnd/>
              <a:tailEnd/>
            </a:ln>
          </p:spPr>
          <p:txBody>
            <a:bodyPr rot="10800000" vert="eaVert" anchor="ctr">
              <a:spAutoFit/>
            </a:bodyPr>
            <a:lstStyle/>
            <a:p>
              <a:pPr algn="ctr"/>
              <a:endParaRPr lang="en-GB">
                <a:solidFill>
                  <a:schemeClr val="tx1"/>
                </a:solidFill>
                <a:latin typeface="Myriad Pro"/>
              </a:endParaRPr>
            </a:p>
          </p:txBody>
        </p:sp>
      </p:grpSp>
      <p:sp>
        <p:nvSpPr>
          <p:cNvPr id="15373" name="Oval 7"/>
          <p:cNvSpPr>
            <a:spLocks noChangeArrowheads="1"/>
          </p:cNvSpPr>
          <p:nvPr/>
        </p:nvSpPr>
        <p:spPr bwMode="auto">
          <a:xfrm>
            <a:off x="0" y="3255963"/>
            <a:ext cx="3214688" cy="481012"/>
          </a:xfrm>
          <a:prstGeom prst="ellipse">
            <a:avLst/>
          </a:prstGeom>
          <a:noFill/>
          <a:ln w="9525">
            <a:noFill/>
            <a:round/>
            <a:headEnd/>
            <a:tailEnd/>
          </a:ln>
        </p:spPr>
        <p:txBody>
          <a:bodyPr anchor="ctr">
            <a:spAutoFit/>
          </a:bodyPr>
          <a:lstStyle/>
          <a:p>
            <a:pPr algn="ctr" eaLnBrk="0" hangingPunct="0"/>
            <a:r>
              <a:rPr lang="es-ES" sz="1800" b="1">
                <a:solidFill>
                  <a:srgbClr val="B44326"/>
                </a:solidFill>
              </a:rPr>
              <a:t>Medioambientales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026" descr="iceberg"/>
          <p:cNvPicPr>
            <a:picLocks noChangeAspect="1" noChangeArrowheads="1"/>
          </p:cNvPicPr>
          <p:nvPr/>
        </p:nvPicPr>
        <p:blipFill>
          <a:blip r:embed="rId3" cstate="print"/>
          <a:srcRect/>
          <a:stretch>
            <a:fillRect/>
          </a:stretch>
        </p:blipFill>
        <p:spPr bwMode="auto">
          <a:xfrm>
            <a:off x="1981200" y="0"/>
            <a:ext cx="5186363" cy="6858000"/>
          </a:xfrm>
          <a:prstGeom prst="rect">
            <a:avLst/>
          </a:prstGeom>
          <a:noFill/>
          <a:ln w="9525">
            <a:noFill/>
            <a:miter lim="800000"/>
            <a:headEnd/>
            <a:tailEnd/>
          </a:ln>
        </p:spPr>
      </p:pic>
      <p:sp>
        <p:nvSpPr>
          <p:cNvPr id="16387" name="Line 1034"/>
          <p:cNvSpPr>
            <a:spLocks noChangeShapeType="1"/>
          </p:cNvSpPr>
          <p:nvPr/>
        </p:nvSpPr>
        <p:spPr bwMode="auto">
          <a:xfrm>
            <a:off x="609600" y="2133600"/>
            <a:ext cx="7848600" cy="0"/>
          </a:xfrm>
          <a:prstGeom prst="line">
            <a:avLst/>
          </a:prstGeom>
          <a:noFill/>
          <a:ln w="28575">
            <a:solidFill>
              <a:srgbClr val="FF0000"/>
            </a:solidFill>
            <a:prstDash val="dash"/>
            <a:round/>
            <a:headEnd/>
            <a:tailEnd/>
          </a:ln>
        </p:spPr>
        <p:txBody>
          <a:bodyPr wrap="none" anchor="ctr"/>
          <a:lstStyle/>
          <a:p>
            <a:endParaRPr lang="es-ES"/>
          </a:p>
        </p:txBody>
      </p:sp>
      <p:sp>
        <p:nvSpPr>
          <p:cNvPr id="16388" name="CaixaDeTexto 14"/>
          <p:cNvSpPr txBox="1">
            <a:spLocks noChangeArrowheads="1"/>
          </p:cNvSpPr>
          <p:nvPr/>
        </p:nvSpPr>
        <p:spPr bwMode="auto">
          <a:xfrm>
            <a:off x="7143750" y="214313"/>
            <a:ext cx="1747838" cy="1816100"/>
          </a:xfrm>
          <a:prstGeom prst="rect">
            <a:avLst/>
          </a:prstGeom>
          <a:noFill/>
          <a:ln w="9525">
            <a:noFill/>
            <a:miter lim="800000"/>
            <a:headEnd/>
            <a:tailEnd/>
          </a:ln>
        </p:spPr>
        <p:txBody>
          <a:bodyPr wrap="none">
            <a:spAutoFit/>
          </a:bodyPr>
          <a:lstStyle/>
          <a:p>
            <a:r>
              <a:rPr lang="pt-BR" sz="1600"/>
              <a:t>Tangíbles </a:t>
            </a:r>
          </a:p>
          <a:p>
            <a:r>
              <a:rPr lang="pt-BR" sz="1600"/>
              <a:t>contabilizados: </a:t>
            </a:r>
          </a:p>
          <a:p>
            <a:r>
              <a:rPr lang="pt-BR" sz="1600"/>
              <a:t>balances </a:t>
            </a:r>
          </a:p>
          <a:p>
            <a:r>
              <a:rPr lang="pt-BR" sz="1600"/>
              <a:t>patrimoniales </a:t>
            </a:r>
          </a:p>
          <a:p>
            <a:r>
              <a:rPr lang="pt-BR" sz="1600"/>
              <a:t>y demonstración </a:t>
            </a:r>
          </a:p>
          <a:p>
            <a:r>
              <a:rPr lang="pt-BR" sz="1600"/>
              <a:t>de resultados</a:t>
            </a:r>
          </a:p>
          <a:p>
            <a:r>
              <a:rPr lang="pt-BR" sz="1600"/>
              <a:t>financieros</a:t>
            </a:r>
          </a:p>
        </p:txBody>
      </p:sp>
      <p:sp>
        <p:nvSpPr>
          <p:cNvPr id="16389" name="CaixaDeTexto 15"/>
          <p:cNvSpPr txBox="1">
            <a:spLocks noChangeArrowheads="1"/>
          </p:cNvSpPr>
          <p:nvPr/>
        </p:nvSpPr>
        <p:spPr bwMode="auto">
          <a:xfrm>
            <a:off x="381000" y="3048000"/>
            <a:ext cx="1600200" cy="2616200"/>
          </a:xfrm>
          <a:prstGeom prst="rect">
            <a:avLst/>
          </a:prstGeom>
          <a:noFill/>
          <a:ln w="9525">
            <a:noFill/>
            <a:miter lim="800000"/>
            <a:headEnd/>
            <a:tailEnd/>
          </a:ln>
        </p:spPr>
        <p:txBody>
          <a:bodyPr wrap="none">
            <a:spAutoFit/>
          </a:bodyPr>
          <a:lstStyle/>
          <a:p>
            <a:pPr>
              <a:buFont typeface="Wingdings" pitchFamily="2" charset="2"/>
              <a:buChar char="§"/>
            </a:pPr>
            <a:r>
              <a:rPr lang="pt-BR" sz="1600"/>
              <a:t>Marca</a:t>
            </a:r>
          </a:p>
          <a:p>
            <a:pPr>
              <a:buFont typeface="Wingdings" pitchFamily="2" charset="2"/>
              <a:buChar char="§"/>
            </a:pPr>
            <a:r>
              <a:rPr lang="pt-BR" sz="1600"/>
              <a:t>Reputación</a:t>
            </a:r>
          </a:p>
          <a:p>
            <a:pPr>
              <a:buFont typeface="Wingdings" pitchFamily="2" charset="2"/>
              <a:buChar char="§"/>
            </a:pPr>
            <a:r>
              <a:rPr lang="pt-BR" sz="1600"/>
              <a:t>Credibilidad</a:t>
            </a:r>
          </a:p>
          <a:p>
            <a:pPr>
              <a:buFont typeface="Wingdings" pitchFamily="2" charset="2"/>
              <a:buChar char="§"/>
            </a:pPr>
            <a:r>
              <a:rPr lang="pt-BR" sz="1600"/>
              <a:t>Qualidad de la</a:t>
            </a:r>
          </a:p>
          <a:p>
            <a:r>
              <a:rPr lang="pt-BR" sz="1600"/>
              <a:t>gestión</a:t>
            </a:r>
          </a:p>
          <a:p>
            <a:pPr>
              <a:buFont typeface="Arial" pitchFamily="34" charset="0"/>
              <a:buChar char="•"/>
            </a:pPr>
            <a:r>
              <a:rPr lang="pt-BR" sz="1600"/>
              <a:t>Qualidad del </a:t>
            </a:r>
          </a:p>
          <a:p>
            <a:r>
              <a:rPr lang="pt-BR" sz="1600"/>
              <a:t>Gobierno</a:t>
            </a:r>
          </a:p>
          <a:p>
            <a:r>
              <a:rPr lang="pt-BR" sz="1600"/>
              <a:t>corporativo</a:t>
            </a:r>
          </a:p>
          <a:p>
            <a:endParaRPr lang="pt-BR" sz="1600"/>
          </a:p>
          <a:p>
            <a:endParaRPr lang="pt-BR"/>
          </a:p>
        </p:txBody>
      </p:sp>
      <p:sp>
        <p:nvSpPr>
          <p:cNvPr id="16390" name="CaixaDeTexto 17"/>
          <p:cNvSpPr txBox="1">
            <a:spLocks noChangeArrowheads="1"/>
          </p:cNvSpPr>
          <p:nvPr/>
        </p:nvSpPr>
        <p:spPr bwMode="auto">
          <a:xfrm>
            <a:off x="7126288" y="2895600"/>
            <a:ext cx="2090737" cy="2616200"/>
          </a:xfrm>
          <a:prstGeom prst="rect">
            <a:avLst/>
          </a:prstGeom>
          <a:noFill/>
          <a:ln w="9525">
            <a:noFill/>
            <a:miter lim="800000"/>
            <a:headEnd/>
            <a:tailEnd/>
          </a:ln>
        </p:spPr>
        <p:txBody>
          <a:bodyPr wrap="none">
            <a:spAutoFit/>
          </a:bodyPr>
          <a:lstStyle/>
          <a:p>
            <a:pPr>
              <a:buFont typeface="Wingdings" pitchFamily="2" charset="2"/>
              <a:buChar char="§"/>
            </a:pPr>
            <a:r>
              <a:rPr lang="pt-BR" sz="1600"/>
              <a:t>Goodwill</a:t>
            </a:r>
          </a:p>
          <a:p>
            <a:pPr>
              <a:buFont typeface="Wingdings" pitchFamily="2" charset="2"/>
              <a:buChar char="§"/>
            </a:pPr>
            <a:r>
              <a:rPr lang="pt-BR" sz="1600"/>
              <a:t>Respeto a los </a:t>
            </a:r>
          </a:p>
          <a:p>
            <a:r>
              <a:rPr lang="pt-BR" sz="1600"/>
              <a:t>Derechos Humanos</a:t>
            </a:r>
          </a:p>
          <a:p>
            <a:pPr>
              <a:buFont typeface="Wingdings" pitchFamily="2" charset="2"/>
              <a:buChar char="§"/>
            </a:pPr>
            <a:r>
              <a:rPr lang="pt-BR" sz="1600"/>
              <a:t>Respeto al </a:t>
            </a:r>
          </a:p>
          <a:p>
            <a:r>
              <a:rPr lang="pt-BR" sz="1600"/>
              <a:t>Medio ambiente</a:t>
            </a:r>
          </a:p>
          <a:p>
            <a:pPr>
              <a:buFont typeface="Wingdings" pitchFamily="2" charset="2"/>
              <a:buChar char="§"/>
            </a:pPr>
            <a:r>
              <a:rPr lang="pt-BR" sz="1600"/>
              <a:t>Buena relación con </a:t>
            </a:r>
          </a:p>
          <a:p>
            <a:r>
              <a:rPr lang="pt-BR" sz="1600"/>
              <a:t>la comunidad</a:t>
            </a:r>
          </a:p>
          <a:p>
            <a:pPr>
              <a:buFont typeface="Arial" pitchFamily="34" charset="0"/>
              <a:buChar char="•"/>
            </a:pPr>
            <a:r>
              <a:rPr lang="pt-BR" sz="1600"/>
              <a:t>Buena relación com</a:t>
            </a:r>
          </a:p>
          <a:p>
            <a:r>
              <a:rPr lang="pt-BR" sz="1600"/>
              <a:t>los trabajadores</a:t>
            </a:r>
          </a:p>
          <a:p>
            <a:endParaRPr lang="pt-BR"/>
          </a:p>
        </p:txBody>
      </p:sp>
      <p:sp>
        <p:nvSpPr>
          <p:cNvPr id="16391" name="CaixaDeTexto 18"/>
          <p:cNvSpPr txBox="1">
            <a:spLocks noChangeArrowheads="1"/>
          </p:cNvSpPr>
          <p:nvPr/>
        </p:nvSpPr>
        <p:spPr bwMode="auto">
          <a:xfrm>
            <a:off x="914400" y="609600"/>
            <a:ext cx="2273300" cy="461963"/>
          </a:xfrm>
          <a:prstGeom prst="rect">
            <a:avLst/>
          </a:prstGeom>
          <a:noFill/>
          <a:ln w="9525">
            <a:noFill/>
            <a:miter lim="800000"/>
            <a:headEnd/>
            <a:tailEnd/>
          </a:ln>
        </p:spPr>
        <p:txBody>
          <a:bodyPr wrap="none">
            <a:spAutoFit/>
          </a:bodyPr>
          <a:lstStyle/>
          <a:p>
            <a:r>
              <a:rPr lang="pt-BR" sz="2400"/>
              <a:t>“Efeto Iceberg”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026" descr="iceberg"/>
          <p:cNvPicPr>
            <a:picLocks noChangeAspect="1" noChangeArrowheads="1"/>
          </p:cNvPicPr>
          <p:nvPr/>
        </p:nvPicPr>
        <p:blipFill>
          <a:blip r:embed="rId3" cstate="print"/>
          <a:srcRect/>
          <a:stretch>
            <a:fillRect/>
          </a:stretch>
        </p:blipFill>
        <p:spPr bwMode="auto">
          <a:xfrm>
            <a:off x="0" y="0"/>
            <a:ext cx="5186363" cy="6858000"/>
          </a:xfrm>
          <a:prstGeom prst="rect">
            <a:avLst/>
          </a:prstGeom>
          <a:noFill/>
          <a:ln w="9525">
            <a:noFill/>
            <a:miter lim="800000"/>
            <a:headEnd/>
            <a:tailEnd/>
          </a:ln>
        </p:spPr>
      </p:pic>
      <p:sp>
        <p:nvSpPr>
          <p:cNvPr id="17411" name="Line 1034"/>
          <p:cNvSpPr>
            <a:spLocks noChangeShapeType="1"/>
          </p:cNvSpPr>
          <p:nvPr/>
        </p:nvSpPr>
        <p:spPr bwMode="auto">
          <a:xfrm>
            <a:off x="0" y="2133600"/>
            <a:ext cx="7848600" cy="0"/>
          </a:xfrm>
          <a:prstGeom prst="line">
            <a:avLst/>
          </a:prstGeom>
          <a:noFill/>
          <a:ln w="28575">
            <a:solidFill>
              <a:srgbClr val="FF0000"/>
            </a:solidFill>
            <a:prstDash val="dash"/>
            <a:round/>
            <a:headEnd/>
            <a:tailEnd/>
          </a:ln>
        </p:spPr>
        <p:txBody>
          <a:bodyPr wrap="none" anchor="ctr"/>
          <a:lstStyle/>
          <a:p>
            <a:endParaRPr lang="es-ES"/>
          </a:p>
        </p:txBody>
      </p:sp>
      <p:sp>
        <p:nvSpPr>
          <p:cNvPr id="17412" name="CaixaDeTexto 8"/>
          <p:cNvSpPr txBox="1">
            <a:spLocks noChangeArrowheads="1"/>
          </p:cNvSpPr>
          <p:nvPr/>
        </p:nvSpPr>
        <p:spPr bwMode="auto">
          <a:xfrm>
            <a:off x="5334000" y="2971800"/>
            <a:ext cx="3492500" cy="2246313"/>
          </a:xfrm>
          <a:prstGeom prst="rect">
            <a:avLst/>
          </a:prstGeom>
          <a:noFill/>
          <a:ln w="9525">
            <a:noFill/>
            <a:miter lim="800000"/>
            <a:headEnd/>
            <a:tailEnd/>
          </a:ln>
        </p:spPr>
        <p:txBody>
          <a:bodyPr wrap="none">
            <a:spAutoFit/>
          </a:bodyPr>
          <a:lstStyle/>
          <a:p>
            <a:r>
              <a:rPr lang="pt-BR"/>
              <a:t>Aspectos relacionados a la </a:t>
            </a:r>
          </a:p>
          <a:p>
            <a:r>
              <a:rPr lang="pt-BR"/>
              <a:t>sostenibilidad pueden</a:t>
            </a:r>
          </a:p>
          <a:p>
            <a:r>
              <a:rPr lang="pt-BR"/>
              <a:t>tornarse grandes fatores de </a:t>
            </a:r>
          </a:p>
          <a:p>
            <a:r>
              <a:rPr lang="pt-BR"/>
              <a:t>riesgos y oportunidades!!!</a:t>
            </a:r>
          </a:p>
          <a:p>
            <a:endParaRPr lang="pt-BR"/>
          </a:p>
          <a:p>
            <a:r>
              <a:rPr lang="pt-BR"/>
              <a:t>Todo lo depiende de la</a:t>
            </a:r>
          </a:p>
          <a:p>
            <a:r>
              <a:rPr lang="pt-BR"/>
              <a:t>organización.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14124</TotalTime>
  <Words>4643</Words>
  <Application>Microsoft Office PowerPoint</Application>
  <PresentationFormat>Presentación en pantalla (4:3)</PresentationFormat>
  <Paragraphs>712</Paragraphs>
  <Slides>50</Slides>
  <Notes>50</Notes>
  <HiddenSlides>0</HiddenSlides>
  <MMClips>0</MMClips>
  <ScaleCrop>false</ScaleCrop>
  <HeadingPairs>
    <vt:vector size="6" baseType="variant">
      <vt:variant>
        <vt:lpstr>Tema</vt:lpstr>
      </vt:variant>
      <vt:variant>
        <vt:i4>1</vt:i4>
      </vt:variant>
      <vt:variant>
        <vt:lpstr>Servidores OLE incrustados</vt:lpstr>
      </vt:variant>
      <vt:variant>
        <vt:i4>4</vt:i4>
      </vt:variant>
      <vt:variant>
        <vt:lpstr>Títulos de diapositiva</vt:lpstr>
      </vt:variant>
      <vt:variant>
        <vt:i4>50</vt:i4>
      </vt:variant>
    </vt:vector>
  </HeadingPairs>
  <TitlesOfParts>
    <vt:vector size="55" baseType="lpstr">
      <vt:lpstr>Default Design</vt:lpstr>
      <vt:lpstr>Image</vt:lpstr>
      <vt:lpstr>Hoja de cálculo de Microsoft Office Excel 97-2003</vt:lpstr>
      <vt:lpstr>Gráfico</vt:lpstr>
      <vt:lpstr>Document</vt:lpstr>
      <vt:lpstr>Global Reporting Initiative: Elaboración de memorias de sostenibilidad a escala internacional </vt:lpstr>
      <vt:lpstr>Muchas gracias por venir!!!</vt:lpstr>
      <vt:lpstr>  Una definición, una analogía y una pregunta: </vt:lpstr>
      <vt:lpstr>Diapositiva 4</vt:lpstr>
      <vt:lpstr>Diapositiva 5</vt:lpstr>
      <vt:lpstr>Objetivos del taller</vt:lpstr>
      <vt:lpstr>Informes de Sostenibilidad</vt:lpstr>
      <vt:lpstr>Diapositiva 8</vt:lpstr>
      <vt:lpstr>Diapositiva 9</vt:lpstr>
      <vt:lpstr>Diapositiva 10</vt:lpstr>
      <vt:lpstr>Memorias GRI - Tendencias</vt:lpstr>
      <vt:lpstr>Memorias GRI - Regiones</vt:lpstr>
      <vt:lpstr>Marco G3</vt:lpstr>
      <vt:lpstr>Diapositiva 14</vt:lpstr>
      <vt:lpstr>Estructura de la Guía G3 de GRI</vt:lpstr>
      <vt:lpstr>Estructura de la Guía G3 de GRI</vt:lpstr>
      <vt:lpstr>Estructura de la Guía G3 de GRI</vt:lpstr>
      <vt:lpstr>Diapositiva 18</vt:lpstr>
      <vt:lpstr>Estructura de la Guía G3 de GRI</vt:lpstr>
      <vt:lpstr>Ejercício  Cuales princípios se encuentran en el informe?</vt:lpstr>
      <vt:lpstr>Diapositiva 21</vt:lpstr>
      <vt:lpstr>Diapositiva 22</vt:lpstr>
      <vt:lpstr>Diapositiva 23</vt:lpstr>
      <vt:lpstr>Diapositiva 24</vt:lpstr>
      <vt:lpstr>Informe de sostenibilidad es proceso!</vt:lpstr>
      <vt:lpstr>Diapositiva 26</vt:lpstr>
      <vt:lpstr>Diapositiva 27</vt:lpstr>
      <vt:lpstr>Diapositiva 28</vt:lpstr>
      <vt:lpstr>Diapositiva 29</vt:lpstr>
      <vt:lpstr>Diapositiva 30</vt:lpstr>
      <vt:lpstr>Diapositiva 31</vt:lpstr>
      <vt:lpstr>Diapositiva 32</vt:lpstr>
      <vt:lpstr>Diapositiva 33</vt:lpstr>
      <vt:lpstr>Diapositiva 34</vt:lpstr>
      <vt:lpstr>Estructura de la Guía G3 de GRI</vt:lpstr>
      <vt:lpstr>Diapositiva 36</vt:lpstr>
      <vt:lpstr>Diapositiva 37</vt:lpstr>
      <vt:lpstr>Diapositiva 38</vt:lpstr>
      <vt:lpstr>Preguntas del Test de Materialidad</vt:lpstr>
      <vt:lpstr>Diapositiva 40</vt:lpstr>
      <vt:lpstr>Diapositiva 41</vt:lpstr>
      <vt:lpstr> Verifique quais itens você consegue relatar:</vt:lpstr>
      <vt:lpstr>Diapositiva 43</vt:lpstr>
      <vt:lpstr>Diapositiva 44</vt:lpstr>
      <vt:lpstr>Diapositiva 45</vt:lpstr>
      <vt:lpstr>Objetivos del taller</vt:lpstr>
      <vt:lpstr>Haga parte de la Red GRI! Como?</vt:lpstr>
      <vt:lpstr> LEARNING SERVICES DE GRI</vt:lpstr>
      <vt:lpstr>Diapositiva 49</vt:lpstr>
      <vt:lpstr>Diapositiva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page</dc:title>
  <dc:creator>debbie</dc:creator>
  <cp:lastModifiedBy>Usuario</cp:lastModifiedBy>
  <cp:revision>808</cp:revision>
  <dcterms:created xsi:type="dcterms:W3CDTF">2006-10-12T14:18:47Z</dcterms:created>
  <dcterms:modified xsi:type="dcterms:W3CDTF">2010-07-30T12:27:01Z</dcterms:modified>
</cp:coreProperties>
</file>