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72" r:id="rId3"/>
    <p:sldId id="271" r:id="rId4"/>
    <p:sldId id="262" r:id="rId5"/>
    <p:sldId id="263" r:id="rId6"/>
    <p:sldId id="273" r:id="rId7"/>
    <p:sldId id="274" r:id="rId8"/>
    <p:sldId id="27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1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21B9E3-D426-407C-A384-87C56B04B1C5}" type="datetimeFigureOut">
              <a:rPr lang="es-AR" smtClean="0"/>
              <a:t>12/05/2014</a:t>
            </a:fld>
            <a:endParaRPr lang="es-A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786FC6-DFB9-4EEA-BAC6-1C3CA8900782}" type="slidenum">
              <a:rPr lang="es-AR" smtClean="0"/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AR" smtClean="0"/>
              <a:t>15/5/2014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Dra. Graciela Braga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BB7F0-6078-4582-94EE-79B76927A7C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23135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AR" smtClean="0"/>
              <a:t>15/5/2014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Dra. Graciela Braga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BB7F0-6078-4582-94EE-79B76927A7C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35878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AR" smtClean="0"/>
              <a:t>15/5/2014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Dra. Graciela Braga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BB7F0-6078-4582-94EE-79B76927A7C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35389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AR" smtClean="0"/>
              <a:t>15/5/2014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Dra. Graciela Braga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BB7F0-6078-4582-94EE-79B76927A7C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54326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AR" smtClean="0"/>
              <a:t>15/5/2014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Dra. Graciela Braga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BB7F0-6078-4582-94EE-79B76927A7C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13918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AR" smtClean="0"/>
              <a:t>15/5/2014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Dra. Graciela Braga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BB7F0-6078-4582-94EE-79B76927A7C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05416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AR" smtClean="0"/>
              <a:t>15/5/2014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Dra. Graciela Braga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BB7F0-6078-4582-94EE-79B76927A7C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94041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AR" smtClean="0"/>
              <a:t>15/5/2014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Dra. Graciela Braga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BB7F0-6078-4582-94EE-79B76927A7C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19831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AR" smtClean="0"/>
              <a:t>15/5/2014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Dra. Graciela Braga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BB7F0-6078-4582-94EE-79B76927A7C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75298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AR" smtClean="0"/>
              <a:t>15/5/2014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Dra. Graciela Braga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BB7F0-6078-4582-94EE-79B76927A7C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39958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AR" smtClean="0"/>
              <a:t>15/5/2014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Dra. Graciela Braga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BB7F0-6078-4582-94EE-79B76927A7C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12900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AR" smtClean="0"/>
              <a:t>15/5/2014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Dra. Graciela Braga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3BB7F0-6078-4582-94EE-79B76927A7C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43558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836712"/>
            <a:ext cx="7772400" cy="2016224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/>
            </a:r>
            <a:br>
              <a:rPr lang="es-ES" dirty="0" smtClean="0"/>
            </a:br>
            <a:r>
              <a:rPr lang="es-ES" b="1" dirty="0"/>
              <a:t>Jornadas sobre Legalidad y Licitud del Sistema de Registro</a:t>
            </a:r>
            <a:br>
              <a:rPr lang="es-ES" b="1" dirty="0"/>
            </a:br>
            <a:r>
              <a:rPr lang="es-ES" b="1" dirty="0"/>
              <a:t>y su Documentación</a:t>
            </a:r>
            <a:br>
              <a:rPr lang="es-ES" b="1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s-AR" b="1" dirty="0" smtClean="0"/>
              <a:t>“Como preservar la integridad y prevenir los fraudes al sistema de registro y su documentación respaldatoria”</a:t>
            </a:r>
            <a:r>
              <a:rPr lang="es-AR" dirty="0" smtClean="0"/>
              <a:t/>
            </a:r>
            <a:br>
              <a:rPr lang="es-AR" dirty="0" smtClean="0"/>
            </a:br>
            <a:r>
              <a:rPr lang="es-ES" dirty="0" smtClean="0"/>
              <a:t>Dra. Graciela Braga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517232"/>
            <a:ext cx="1099889" cy="1099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BB7F0-6078-4582-94EE-79B76927A7C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495667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Sistema de Registros: Definición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AR" sz="4000" b="1" dirty="0" smtClean="0"/>
              <a:t>Art 280 Res. IGJ 07/2005</a:t>
            </a:r>
          </a:p>
          <a:p>
            <a:pPr marL="0" indent="0">
              <a:buNone/>
            </a:pPr>
            <a:endParaRPr lang="es-AR" sz="2200" b="1" dirty="0" smtClean="0"/>
          </a:p>
          <a:p>
            <a:pPr>
              <a:buNone/>
            </a:pPr>
            <a:r>
              <a:rPr lang="es-AR" i="1" dirty="0" smtClean="0"/>
              <a:t>	Conjunto de elementos interrelacionados, destinados al registro de las operaciones y hechos económico–financieros. El mismo comprende los elementos de organización, control, guarda o conservación, exposición y análisis.</a:t>
            </a:r>
            <a:endParaRPr lang="en-US" b="1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AR" smtClean="0"/>
              <a:t>15/5/2014</a:t>
            </a:r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BB7F0-6078-4582-94EE-79B76927A7C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Dra. Graciela Braga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417925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AR" dirty="0" smtClean="0"/>
              <a:t>Registro contable y soporte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s-AR" b="1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 l="16071" t="24285" r="24107" b="15714"/>
          <a:stretch>
            <a:fillRect/>
          </a:stretch>
        </p:blipFill>
        <p:spPr bwMode="auto">
          <a:xfrm>
            <a:off x="903147" y="1500173"/>
            <a:ext cx="7455067" cy="467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AR" smtClean="0"/>
              <a:t>15/5/2014</a:t>
            </a: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BB7F0-6078-4582-94EE-79B76927A7C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Dra. Graciela Braga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42763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Requisitos</a:t>
            </a:r>
            <a:endParaRPr lang="en-US" dirty="0"/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8432" t="18309" r="26324" b="12241"/>
          <a:stretch>
            <a:fillRect/>
          </a:stretch>
        </p:blipFill>
        <p:spPr bwMode="auto">
          <a:xfrm>
            <a:off x="357158" y="714356"/>
            <a:ext cx="8572560" cy="5760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AR" smtClean="0"/>
              <a:t>15/5/2014</a:t>
            </a:r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BB7F0-6078-4582-94EE-79B76927A7C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Dra. Graciela Braga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26037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Documentos digitales seguros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s-AR" sz="2200" dirty="0" smtClean="0"/>
              <a:t>ISO 27002 : los registros deben protegerse contra pérdida, destrucción y falsificación.   </a:t>
            </a:r>
          </a:p>
          <a:p>
            <a:endParaRPr lang="es-AR" sz="2200" dirty="0" smtClean="0"/>
          </a:p>
          <a:p>
            <a:r>
              <a:rPr lang="es-AR" sz="2200" dirty="0" smtClean="0"/>
              <a:t>art 183 del  Código Penal  sanciona a aquel que alterare, destruyere o inutilizare datos, documentos, programas o sistemas informáticos </a:t>
            </a:r>
          </a:p>
          <a:p>
            <a:pPr>
              <a:buNone/>
            </a:pPr>
            <a:r>
              <a:rPr lang="es-AR" sz="2200" dirty="0" smtClean="0"/>
              <a:t> </a:t>
            </a:r>
          </a:p>
          <a:p>
            <a:r>
              <a:rPr lang="es-AR" sz="2200" dirty="0" smtClean="0"/>
              <a:t>Sin la aplicación de determinados controles técnicos el contenido de los documentos digitales puede ser fácilmente modificable a través de la utilización de simples comandos de edición.  </a:t>
            </a:r>
          </a:p>
          <a:p>
            <a:pPr>
              <a:buNone/>
            </a:pPr>
            <a:r>
              <a:rPr lang="es-AR" sz="2200" dirty="0" smtClean="0"/>
              <a:t>	Por ejemplo, </a:t>
            </a:r>
            <a:r>
              <a:rPr lang="es-AR" sz="2200" dirty="0" err="1" smtClean="0"/>
              <a:t>opcion</a:t>
            </a:r>
            <a:r>
              <a:rPr lang="es-AR" sz="2200" dirty="0" smtClean="0"/>
              <a:t> reenviar un mail, editar su contenido y al ser reenviado no se apreciara a simple vista la modificación de su contenido.  </a:t>
            </a:r>
            <a:endParaRPr lang="en-US" sz="2200" dirty="0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AR" smtClean="0"/>
              <a:t>15/5/2014</a:t>
            </a:r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BB7F0-6078-4582-94EE-79B76927A7C1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Dra. Graciela Braga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0506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en-US" dirty="0" err="1" smtClean="0"/>
              <a:t>Soluciones</a:t>
            </a:r>
            <a:r>
              <a:rPr lang="en-US" dirty="0" smtClean="0"/>
              <a:t> despapelización </a:t>
            </a:r>
            <a:r>
              <a:rPr lang="en-US" dirty="0" err="1" smtClean="0"/>
              <a:t>segura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5860"/>
            <a:ext cx="8543956" cy="4840303"/>
          </a:xfrm>
        </p:spPr>
        <p:txBody>
          <a:bodyPr>
            <a:normAutofit fontScale="92500"/>
          </a:bodyPr>
          <a:lstStyle/>
          <a:p>
            <a:pPr lvl="0"/>
            <a:r>
              <a:rPr lang="es-AR" dirty="0" smtClean="0"/>
              <a:t>Protección a través de contraseñas (seguras)</a:t>
            </a:r>
          </a:p>
          <a:p>
            <a:r>
              <a:rPr lang="es-AR" dirty="0" smtClean="0"/>
              <a:t>Encriptación o cifrado (clave </a:t>
            </a:r>
            <a:r>
              <a:rPr lang="es-AR" dirty="0" smtClean="0"/>
              <a:t>simétrica </a:t>
            </a:r>
            <a:r>
              <a:rPr lang="es-AR" dirty="0" smtClean="0"/>
              <a:t>o </a:t>
            </a:r>
            <a:r>
              <a:rPr lang="es-AR" dirty="0" smtClean="0"/>
              <a:t>asimétrica) </a:t>
            </a:r>
            <a:endParaRPr lang="es-AR" dirty="0" smtClean="0"/>
          </a:p>
          <a:p>
            <a:r>
              <a:rPr lang="es-AR" dirty="0" smtClean="0"/>
              <a:t>Firma electrónica</a:t>
            </a:r>
          </a:p>
          <a:p>
            <a:r>
              <a:rPr lang="es-AR" dirty="0" smtClean="0"/>
              <a:t>Firma digital </a:t>
            </a:r>
          </a:p>
          <a:p>
            <a:pPr>
              <a:buNone/>
            </a:pPr>
            <a:r>
              <a:rPr lang="es-AR" dirty="0" smtClean="0"/>
              <a:t>	</a:t>
            </a:r>
            <a:r>
              <a:rPr lang="es-AR" sz="2800" dirty="0" smtClean="0"/>
              <a:t>es una solución tecnológica que reemplaza a la firma manuscrita en los documentos electrónicos y tiene su mismo valor legal.</a:t>
            </a:r>
          </a:p>
          <a:p>
            <a:pPr>
              <a:buNone/>
            </a:pPr>
            <a:r>
              <a:rPr lang="es-AR" sz="2800" dirty="0" smtClean="0"/>
              <a:t>	Permite determinar la identidad del firmante (autoría) y asegurar los contenidos enviados no fueron modificados desde el momento de su firma (integridad).</a:t>
            </a:r>
          </a:p>
          <a:p>
            <a:endParaRPr lang="en-US" sz="2800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AR" smtClean="0"/>
              <a:t>15/5/2014</a:t>
            </a:r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BB7F0-6078-4582-94EE-79B76927A7C1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Dra. Graciela Braga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79890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Uso</a:t>
            </a:r>
            <a:r>
              <a:rPr lang="en-US" dirty="0" smtClean="0"/>
              <a:t> </a:t>
            </a:r>
            <a:r>
              <a:rPr lang="en-US" dirty="0" err="1" smtClean="0"/>
              <a:t>criptografia</a:t>
            </a:r>
            <a:r>
              <a:rPr lang="en-US" dirty="0" smtClean="0"/>
              <a:t> </a:t>
            </a:r>
            <a:r>
              <a:rPr lang="en-US" dirty="0" err="1" smtClean="0"/>
              <a:t>asimetrica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5" name="4 Imagen"/>
          <p:cNvPicPr/>
          <p:nvPr/>
        </p:nvPicPr>
        <p:blipFill>
          <a:blip r:embed="rId2" cstate="print"/>
          <a:srcRect l="13085" t="20483" r="10540" b="7230"/>
          <a:stretch>
            <a:fillRect/>
          </a:stretch>
        </p:blipFill>
        <p:spPr bwMode="auto">
          <a:xfrm>
            <a:off x="214282" y="1357298"/>
            <a:ext cx="8786874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AR" smtClean="0"/>
              <a:t>15/5/2014</a:t>
            </a:r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BB7F0-6078-4582-94EE-79B76927A7C1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Dra. Graciela Braga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79890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dirty="0" smtClean="0"/>
              <a:t>Es seguro?? 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 rtlCol="0">
            <a:normAutofit fontScale="92500" lnSpcReduction="20000"/>
          </a:bodyPr>
          <a:lstStyle/>
          <a:p>
            <a:r>
              <a:rPr lang="es-AR" sz="2400" dirty="0" smtClean="0"/>
              <a:t>Estándares Tecnológicos para la Administración Pública Nacional (ETAP) Versión 19.0, (www. jefatura.gov.ar) </a:t>
            </a:r>
            <a:r>
              <a:rPr lang="es-ES" sz="2400" dirty="0" smtClean="0"/>
              <a:t> </a:t>
            </a:r>
            <a:endParaRPr lang="es-AR" sz="2400" dirty="0" smtClean="0"/>
          </a:p>
          <a:p>
            <a:pPr lvl="2"/>
            <a:r>
              <a:rPr lang="es-ES" dirty="0" smtClean="0"/>
              <a:t>Encriptación con claves asimétricas: RSA 1024-bit o superior.</a:t>
            </a:r>
            <a:endParaRPr lang="es-AR" dirty="0" smtClean="0"/>
          </a:p>
          <a:p>
            <a:pPr lvl="2"/>
            <a:r>
              <a:rPr lang="es-ES" dirty="0" smtClean="0"/>
              <a:t>Firma Digital: RSA 1024-bit o superior.</a:t>
            </a:r>
            <a:endParaRPr lang="es-AR" dirty="0" smtClean="0"/>
          </a:p>
          <a:p>
            <a:pPr lvl="2"/>
            <a:r>
              <a:rPr lang="es-ES" dirty="0" smtClean="0"/>
              <a:t>Algoritmo de Hash: SHA-1 o superior</a:t>
            </a:r>
          </a:p>
          <a:p>
            <a:pPr>
              <a:buNone/>
            </a:pPr>
            <a:r>
              <a:rPr lang="es-AR" sz="2400" dirty="0" smtClean="0"/>
              <a:t>	NIST Special Publication 800-131A USO SHA-1 Digital signature generation </a:t>
            </a:r>
            <a:r>
              <a:rPr lang="es-AR" sz="2000" dirty="0" smtClean="0"/>
              <a:t>Disallowed after 2013 	</a:t>
            </a:r>
          </a:p>
          <a:p>
            <a:pPr>
              <a:buNone/>
            </a:pPr>
            <a:endParaRPr lang="es-AR" sz="24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2400" dirty="0" smtClean="0"/>
              <a:t>Deducir </a:t>
            </a:r>
            <a:r>
              <a:rPr lang="es-ES_tradnl" sz="2400" dirty="0"/>
              <a:t>una clave a partir de la otra es computacionalmente irrealizable, aún disponiendo de recursos extremos </a:t>
            </a:r>
            <a:endParaRPr lang="es-ES_tradnl" sz="2400" dirty="0" smtClean="0"/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s-ES_tradnl" sz="2400" dirty="0" smtClean="0"/>
              <a:t>	se </a:t>
            </a:r>
            <a:r>
              <a:rPr lang="es-ES_tradnl" sz="2400" dirty="0"/>
              <a:t>presume que se requieren 30.000.000 de años de una computadora que opere a razón de (1MFlop = 1.000.000 de multiplicaciones y divisiones por segundo con números de 309 dígitos decimales) para deducir una sola clave privada RSA 1024-bits a partir de la pública, usando el algoritmo más eficiente conocido - </a:t>
            </a:r>
            <a:r>
              <a:rPr lang="es-ES_tradnl" sz="2400" dirty="0" smtClean="0"/>
              <a:t>SNFT</a:t>
            </a:r>
            <a:endParaRPr lang="es-ES" sz="240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S" sz="2400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AR" smtClean="0"/>
              <a:t>15/5/2014</a:t>
            </a:r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BB7F0-6078-4582-94EE-79B76927A7C1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Dra. Graciela Braga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164</Words>
  <Application>Microsoft Office PowerPoint</Application>
  <PresentationFormat>Presentación en pantalla (4:3)</PresentationFormat>
  <Paragraphs>54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Office Theme</vt:lpstr>
      <vt:lpstr> Jornadas sobre Legalidad y Licitud del Sistema de Registro y su Documentación </vt:lpstr>
      <vt:lpstr>Sistema de Registros: Definición </vt:lpstr>
      <vt:lpstr>Registro contable y soporte</vt:lpstr>
      <vt:lpstr>Requisitos</vt:lpstr>
      <vt:lpstr>Documentos digitales seguros</vt:lpstr>
      <vt:lpstr>Soluciones despapelización segura</vt:lpstr>
      <vt:lpstr>Uso criptografia asimetrica</vt:lpstr>
      <vt:lpstr>Es seguro?? 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Jornadas sobre Legalidad y Licitud del Sistema de Registro y su Documentación</dc:title>
  <dc:creator>Sil</dc:creator>
  <cp:lastModifiedBy>A983336</cp:lastModifiedBy>
  <cp:revision>16</cp:revision>
  <dcterms:created xsi:type="dcterms:W3CDTF">2014-05-06T16:22:39Z</dcterms:created>
  <dcterms:modified xsi:type="dcterms:W3CDTF">2014-05-12T14:36:23Z</dcterms:modified>
</cp:coreProperties>
</file>