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handoutMasterIdLst>
    <p:handoutMasterId r:id="rId50"/>
  </p:handoutMasterIdLst>
  <p:sldIdLst>
    <p:sldId id="256" r:id="rId2"/>
    <p:sldId id="1093" r:id="rId3"/>
    <p:sldId id="1216" r:id="rId4"/>
    <p:sldId id="738" r:id="rId5"/>
    <p:sldId id="740" r:id="rId6"/>
    <p:sldId id="755" r:id="rId7"/>
    <p:sldId id="1217" r:id="rId8"/>
    <p:sldId id="756" r:id="rId9"/>
    <p:sldId id="757" r:id="rId10"/>
    <p:sldId id="758" r:id="rId11"/>
    <p:sldId id="759" r:id="rId12"/>
    <p:sldId id="622" r:id="rId13"/>
    <p:sldId id="1218" r:id="rId14"/>
    <p:sldId id="942" r:id="rId15"/>
    <p:sldId id="945" r:id="rId16"/>
    <p:sldId id="946" r:id="rId17"/>
    <p:sldId id="947" r:id="rId18"/>
    <p:sldId id="1219" r:id="rId19"/>
    <p:sldId id="1220" r:id="rId20"/>
    <p:sldId id="1221" r:id="rId21"/>
    <p:sldId id="1222" r:id="rId22"/>
    <p:sldId id="1224" r:id="rId23"/>
    <p:sldId id="1223" r:id="rId24"/>
    <p:sldId id="1225" r:id="rId25"/>
    <p:sldId id="1226" r:id="rId26"/>
    <p:sldId id="1227" r:id="rId27"/>
    <p:sldId id="1228" r:id="rId28"/>
    <p:sldId id="1229" r:id="rId29"/>
    <p:sldId id="1230" r:id="rId30"/>
    <p:sldId id="1231" r:id="rId31"/>
    <p:sldId id="1232" r:id="rId32"/>
    <p:sldId id="1233" r:id="rId33"/>
    <p:sldId id="1234" r:id="rId34"/>
    <p:sldId id="1236" r:id="rId35"/>
    <p:sldId id="1237" r:id="rId36"/>
    <p:sldId id="1242" r:id="rId37"/>
    <p:sldId id="1239" r:id="rId38"/>
    <p:sldId id="1241" r:id="rId39"/>
    <p:sldId id="1240" r:id="rId40"/>
    <p:sldId id="1244" r:id="rId41"/>
    <p:sldId id="1245" r:id="rId42"/>
    <p:sldId id="1246" r:id="rId43"/>
    <p:sldId id="1247" r:id="rId44"/>
    <p:sldId id="1248" r:id="rId45"/>
    <p:sldId id="972" r:id="rId46"/>
    <p:sldId id="973" r:id="rId47"/>
    <p:sldId id="258" r:id="rId48"/>
  </p:sldIdLst>
  <p:sldSz cx="9144000" cy="6858000" type="screen4x3"/>
  <p:notesSz cx="7010400" cy="9296400"/>
  <p:defaultTextStyle>
    <a:defPPr>
      <a:defRPr lang="es-ES"/>
    </a:defPPr>
    <a:lvl1pPr algn="l" rtl="0" fontAlgn="base">
      <a:spcBef>
        <a:spcPct val="0"/>
      </a:spcBef>
      <a:spcAft>
        <a:spcPct val="0"/>
      </a:spcAft>
      <a:defRPr sz="1000" kern="1200">
        <a:solidFill>
          <a:schemeClr val="tx1"/>
        </a:solidFill>
        <a:latin typeface="Verdana" pitchFamily="34" charset="0"/>
        <a:ea typeface="+mn-ea"/>
        <a:cs typeface="Arial" charset="0"/>
      </a:defRPr>
    </a:lvl1pPr>
    <a:lvl2pPr marL="457200" algn="l" rtl="0" fontAlgn="base">
      <a:spcBef>
        <a:spcPct val="0"/>
      </a:spcBef>
      <a:spcAft>
        <a:spcPct val="0"/>
      </a:spcAft>
      <a:defRPr sz="1000" kern="1200">
        <a:solidFill>
          <a:schemeClr val="tx1"/>
        </a:solidFill>
        <a:latin typeface="Verdana" pitchFamily="34" charset="0"/>
        <a:ea typeface="+mn-ea"/>
        <a:cs typeface="Arial" charset="0"/>
      </a:defRPr>
    </a:lvl2pPr>
    <a:lvl3pPr marL="914400" algn="l" rtl="0" fontAlgn="base">
      <a:spcBef>
        <a:spcPct val="0"/>
      </a:spcBef>
      <a:spcAft>
        <a:spcPct val="0"/>
      </a:spcAft>
      <a:defRPr sz="1000" kern="1200">
        <a:solidFill>
          <a:schemeClr val="tx1"/>
        </a:solidFill>
        <a:latin typeface="Verdana" pitchFamily="34" charset="0"/>
        <a:ea typeface="+mn-ea"/>
        <a:cs typeface="Arial" charset="0"/>
      </a:defRPr>
    </a:lvl3pPr>
    <a:lvl4pPr marL="1371600" algn="l" rtl="0" fontAlgn="base">
      <a:spcBef>
        <a:spcPct val="0"/>
      </a:spcBef>
      <a:spcAft>
        <a:spcPct val="0"/>
      </a:spcAft>
      <a:defRPr sz="1000" kern="1200">
        <a:solidFill>
          <a:schemeClr val="tx1"/>
        </a:solidFill>
        <a:latin typeface="Verdana" pitchFamily="34" charset="0"/>
        <a:ea typeface="+mn-ea"/>
        <a:cs typeface="Arial" charset="0"/>
      </a:defRPr>
    </a:lvl4pPr>
    <a:lvl5pPr marL="1828800" algn="l" rtl="0" fontAlgn="base">
      <a:spcBef>
        <a:spcPct val="0"/>
      </a:spcBef>
      <a:spcAft>
        <a:spcPct val="0"/>
      </a:spcAft>
      <a:defRPr sz="1000" kern="1200">
        <a:solidFill>
          <a:schemeClr val="tx1"/>
        </a:solidFill>
        <a:latin typeface="Verdana" pitchFamily="34" charset="0"/>
        <a:ea typeface="+mn-ea"/>
        <a:cs typeface="Arial" charset="0"/>
      </a:defRPr>
    </a:lvl5pPr>
    <a:lvl6pPr marL="2286000" algn="l" defTabSz="914400" rtl="0" eaLnBrk="1" latinLnBrk="0" hangingPunct="1">
      <a:defRPr sz="1000" kern="1200">
        <a:solidFill>
          <a:schemeClr val="tx1"/>
        </a:solidFill>
        <a:latin typeface="Verdana" pitchFamily="34" charset="0"/>
        <a:ea typeface="+mn-ea"/>
        <a:cs typeface="Arial" charset="0"/>
      </a:defRPr>
    </a:lvl6pPr>
    <a:lvl7pPr marL="2743200" algn="l" defTabSz="914400" rtl="0" eaLnBrk="1" latinLnBrk="0" hangingPunct="1">
      <a:defRPr sz="1000" kern="1200">
        <a:solidFill>
          <a:schemeClr val="tx1"/>
        </a:solidFill>
        <a:latin typeface="Verdana" pitchFamily="34" charset="0"/>
        <a:ea typeface="+mn-ea"/>
        <a:cs typeface="Arial" charset="0"/>
      </a:defRPr>
    </a:lvl7pPr>
    <a:lvl8pPr marL="3200400" algn="l" defTabSz="914400" rtl="0" eaLnBrk="1" latinLnBrk="0" hangingPunct="1">
      <a:defRPr sz="1000" kern="1200">
        <a:solidFill>
          <a:schemeClr val="tx1"/>
        </a:solidFill>
        <a:latin typeface="Verdana" pitchFamily="34" charset="0"/>
        <a:ea typeface="+mn-ea"/>
        <a:cs typeface="Arial" charset="0"/>
      </a:defRPr>
    </a:lvl8pPr>
    <a:lvl9pPr marL="3657600" algn="l" defTabSz="914400" rtl="0" eaLnBrk="1" latinLnBrk="0" hangingPunct="1">
      <a:defRPr sz="1000" kern="1200">
        <a:solidFill>
          <a:schemeClr val="tx1"/>
        </a:solidFill>
        <a:latin typeface="Verdana"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1C03"/>
    <a:srgbClr val="DB1D03"/>
    <a:srgbClr val="B5171A"/>
    <a:srgbClr val="568523"/>
    <a:srgbClr val="6CA62C"/>
    <a:srgbClr val="00A1DA"/>
    <a:srgbClr val="171C03"/>
    <a:srgbClr val="858585"/>
  </p:clrMru>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Estilo claro 1 - Acento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83" autoAdjust="0"/>
    <p:restoredTop sz="78112" autoAdjust="0"/>
  </p:normalViewPr>
  <p:slideViewPr>
    <p:cSldViewPr>
      <p:cViewPr>
        <p:scale>
          <a:sx n="70" d="100"/>
          <a:sy n="70" d="100"/>
        </p:scale>
        <p:origin x="-1092" y="-42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4" d="100"/>
          <a:sy n="74" d="100"/>
        </p:scale>
        <p:origin x="-2172" y="-84"/>
      </p:cViewPr>
      <p:guideLst>
        <p:guide orient="horz" pos="2928"/>
        <p:guide pos="2208"/>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3038475" cy="465138"/>
          </a:xfrm>
          <a:prstGeom prst="rect">
            <a:avLst/>
          </a:prstGeom>
        </p:spPr>
        <p:txBody>
          <a:bodyPr vert="horz" lIns="91321" tIns="45661" rIns="91321" bIns="45661" rtlCol="0"/>
          <a:lstStyle>
            <a:lvl1pPr algn="l">
              <a:defRPr sz="1200">
                <a:latin typeface="Verdana" pitchFamily="34" charset="0"/>
              </a:defRPr>
            </a:lvl1pPr>
          </a:lstStyle>
          <a:p>
            <a:pPr>
              <a:defRPr/>
            </a:pPr>
            <a:endParaRPr lang="es-ES"/>
          </a:p>
        </p:txBody>
      </p:sp>
      <p:sp>
        <p:nvSpPr>
          <p:cNvPr id="3" name="2 Marcador de fecha"/>
          <p:cNvSpPr>
            <a:spLocks noGrp="1"/>
          </p:cNvSpPr>
          <p:nvPr>
            <p:ph type="dt" sz="quarter" idx="1"/>
          </p:nvPr>
        </p:nvSpPr>
        <p:spPr>
          <a:xfrm>
            <a:off x="3970338" y="0"/>
            <a:ext cx="3038475" cy="465138"/>
          </a:xfrm>
          <a:prstGeom prst="rect">
            <a:avLst/>
          </a:prstGeom>
        </p:spPr>
        <p:txBody>
          <a:bodyPr vert="horz" lIns="91321" tIns="45661" rIns="91321" bIns="45661" rtlCol="0"/>
          <a:lstStyle>
            <a:lvl1pPr algn="r">
              <a:defRPr sz="1200">
                <a:latin typeface="Verdana" pitchFamily="34" charset="0"/>
              </a:defRPr>
            </a:lvl1pPr>
          </a:lstStyle>
          <a:p>
            <a:pPr>
              <a:defRPr/>
            </a:pPr>
            <a:fld id="{0E6B0893-A531-49EB-8968-5485D19FBD93}" type="datetimeFigureOut">
              <a:rPr lang="es-ES"/>
              <a:pPr>
                <a:defRPr/>
              </a:pPr>
              <a:t>31/10/2011</a:t>
            </a:fld>
            <a:endParaRPr lang="es-ES"/>
          </a:p>
        </p:txBody>
      </p:sp>
      <p:sp>
        <p:nvSpPr>
          <p:cNvPr id="4" name="3 Marcador de pie de página"/>
          <p:cNvSpPr>
            <a:spLocks noGrp="1"/>
          </p:cNvSpPr>
          <p:nvPr>
            <p:ph type="ftr" sz="quarter" idx="2"/>
          </p:nvPr>
        </p:nvSpPr>
        <p:spPr>
          <a:xfrm>
            <a:off x="0" y="8829675"/>
            <a:ext cx="3038475" cy="465138"/>
          </a:xfrm>
          <a:prstGeom prst="rect">
            <a:avLst/>
          </a:prstGeom>
        </p:spPr>
        <p:txBody>
          <a:bodyPr vert="horz" lIns="91321" tIns="45661" rIns="91321" bIns="45661" rtlCol="0" anchor="b"/>
          <a:lstStyle>
            <a:lvl1pPr algn="l">
              <a:defRPr sz="1200">
                <a:latin typeface="Verdana" pitchFamily="34" charset="0"/>
              </a:defRPr>
            </a:lvl1pPr>
          </a:lstStyle>
          <a:p>
            <a:pPr>
              <a:defRPr/>
            </a:pPr>
            <a:endParaRPr lang="es-ES"/>
          </a:p>
        </p:txBody>
      </p:sp>
      <p:sp>
        <p:nvSpPr>
          <p:cNvPr id="5" name="4 Marcador de número de diapositiva"/>
          <p:cNvSpPr>
            <a:spLocks noGrp="1"/>
          </p:cNvSpPr>
          <p:nvPr>
            <p:ph type="sldNum" sz="quarter" idx="3"/>
          </p:nvPr>
        </p:nvSpPr>
        <p:spPr>
          <a:xfrm>
            <a:off x="3970338" y="8829675"/>
            <a:ext cx="3038475" cy="465138"/>
          </a:xfrm>
          <a:prstGeom prst="rect">
            <a:avLst/>
          </a:prstGeom>
        </p:spPr>
        <p:txBody>
          <a:bodyPr vert="horz" lIns="91321" tIns="45661" rIns="91321" bIns="45661" rtlCol="0" anchor="b"/>
          <a:lstStyle>
            <a:lvl1pPr algn="r">
              <a:defRPr sz="1200">
                <a:latin typeface="Verdana" pitchFamily="34" charset="0"/>
              </a:defRPr>
            </a:lvl1pPr>
          </a:lstStyle>
          <a:p>
            <a:pPr>
              <a:defRPr/>
            </a:pPr>
            <a:fld id="{3E05B03F-813A-407B-84F8-46DA9129D567}" type="slidenum">
              <a:rPr lang="es-ES"/>
              <a:pPr>
                <a:defRPr/>
              </a:pPr>
              <a:t>‹Nº›</a:t>
            </a:fld>
            <a:endParaRPr lang="es-E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1321" tIns="45661" rIns="91321" bIns="45661" numCol="1" anchor="t" anchorCtr="0" compatLnSpc="1">
            <a:prstTxWarp prst="textNoShape">
              <a:avLst/>
            </a:prstTxWarp>
          </a:bodyPr>
          <a:lstStyle>
            <a:lvl1pPr>
              <a:defRPr sz="1200">
                <a:latin typeface="Arial" charset="0"/>
                <a:cs typeface="Arial" charset="0"/>
              </a:defRPr>
            </a:lvl1pPr>
          </a:lstStyle>
          <a:p>
            <a:pPr>
              <a:defRPr/>
            </a:pPr>
            <a:endParaRPr lang="es-ES"/>
          </a:p>
        </p:txBody>
      </p:sp>
      <p:sp>
        <p:nvSpPr>
          <p:cNvPr id="5123"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1321" tIns="45661" rIns="91321" bIns="45661" numCol="1" anchor="t" anchorCtr="0" compatLnSpc="1">
            <a:prstTxWarp prst="textNoShape">
              <a:avLst/>
            </a:prstTxWarp>
          </a:bodyPr>
          <a:lstStyle>
            <a:lvl1pPr algn="r">
              <a:defRPr sz="1200">
                <a:latin typeface="Arial" charset="0"/>
                <a:cs typeface="Arial" charset="0"/>
              </a:defRPr>
            </a:lvl1pPr>
          </a:lstStyle>
          <a:p>
            <a:pPr>
              <a:defRPr/>
            </a:pPr>
            <a:endParaRPr lang="es-ES"/>
          </a:p>
        </p:txBody>
      </p:sp>
      <p:sp>
        <p:nvSpPr>
          <p:cNvPr id="50180" name="Rectangle 4"/>
          <p:cNvSpPr>
            <a:spLocks noGrp="1" noRot="1" noChangeAspect="1" noChangeArrowheads="1" noTextEdit="1"/>
          </p:cNvSpPr>
          <p:nvPr>
            <p:ph type="sldImg" idx="2"/>
          </p:nvPr>
        </p:nvSpPr>
        <p:spPr bwMode="auto">
          <a:xfrm>
            <a:off x="1182688" y="696913"/>
            <a:ext cx="4646612" cy="3484562"/>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701675" y="4414838"/>
            <a:ext cx="5608638" cy="4184650"/>
          </a:xfrm>
          <a:prstGeom prst="rect">
            <a:avLst/>
          </a:prstGeom>
          <a:noFill/>
          <a:ln w="9525">
            <a:noFill/>
            <a:miter lim="800000"/>
            <a:headEnd/>
            <a:tailEnd/>
          </a:ln>
          <a:effectLst/>
        </p:spPr>
        <p:txBody>
          <a:bodyPr vert="horz" wrap="square" lIns="91321" tIns="45661" rIns="91321" bIns="45661" numCol="1" anchor="t" anchorCtr="0" compatLnSpc="1">
            <a:prstTxWarp prst="textNoShape">
              <a:avLst/>
            </a:prstTxWarp>
          </a:bodyPr>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p>
        </p:txBody>
      </p:sp>
      <p:sp>
        <p:nvSpPr>
          <p:cNvPr id="5126"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1321" tIns="45661" rIns="91321" bIns="45661" numCol="1" anchor="b" anchorCtr="0" compatLnSpc="1">
            <a:prstTxWarp prst="textNoShape">
              <a:avLst/>
            </a:prstTxWarp>
          </a:bodyPr>
          <a:lstStyle>
            <a:lvl1pPr>
              <a:defRPr sz="1200">
                <a:latin typeface="Arial" charset="0"/>
                <a:cs typeface="Arial" charset="0"/>
              </a:defRPr>
            </a:lvl1pPr>
          </a:lstStyle>
          <a:p>
            <a:pPr>
              <a:defRPr/>
            </a:pPr>
            <a:endParaRPr lang="es-ES"/>
          </a:p>
        </p:txBody>
      </p:sp>
      <p:sp>
        <p:nvSpPr>
          <p:cNvPr id="5127"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1321" tIns="45661" rIns="91321" bIns="45661" numCol="1" anchor="b" anchorCtr="0" compatLnSpc="1">
            <a:prstTxWarp prst="textNoShape">
              <a:avLst/>
            </a:prstTxWarp>
          </a:bodyPr>
          <a:lstStyle>
            <a:lvl1pPr algn="r">
              <a:defRPr sz="1200">
                <a:latin typeface="Arial" charset="0"/>
                <a:cs typeface="Arial" charset="0"/>
              </a:defRPr>
            </a:lvl1pPr>
          </a:lstStyle>
          <a:p>
            <a:pPr>
              <a:defRPr/>
            </a:pPr>
            <a:fld id="{F69DCAEA-D888-42C8-A8EC-5E6F71E022CB}" type="slidenum">
              <a:rPr lang="es-ES"/>
              <a:pPr>
                <a:defRPr/>
              </a:pPr>
              <a:t>‹Nº›</a:t>
            </a:fld>
            <a:endParaRPr lang="es-E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93F19484-504E-4755-9E36-370BEDBCBDEB}" type="slidenum">
              <a:rPr lang="es-ES" smtClean="0"/>
              <a:pPr/>
              <a:t>1</a:t>
            </a:fld>
            <a:endParaRPr lang="es-ES" smtClean="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pPr eaLnBrk="1" hangingPunct="1"/>
            <a:r>
              <a:rPr lang="es-ES" smtClean="0"/>
              <a:t>El objeto de esta prsentación es mostrarles la estrategia de marketing de España como destino turístico internacional.</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noFill/>
          <a:ln/>
        </p:spPr>
        <p:txBody>
          <a:bodyPr/>
          <a:lstStyle/>
          <a:p>
            <a:endParaRPr lang="es-E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endParaRPr lang="es-E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r>
              <a:rPr lang="es-ES" sz="1000" smtClean="0"/>
              <a:t>El Plan del Turismo Español Horizonte 2020 fija como visión de futuro convertir al sistema turístico español en el más competitivo y al mismo tiempo sostenible en el año 2020. Para su consecución Turespaña ha comenzado a desarrollar una nueva estrategia de marketing con un claro objetivo: convertir a España en un destino turístico:</a:t>
            </a:r>
          </a:p>
          <a:p>
            <a:pPr>
              <a:buFontTx/>
              <a:buChar char="-"/>
            </a:pPr>
            <a:r>
              <a:rPr lang="es-ES" sz="1000" smtClean="0"/>
              <a:t>líder: como viene siendo en las últimas décadas, en las que es considerado uno de los referentes mundiales en el sector</a:t>
            </a:r>
          </a:p>
          <a:p>
            <a:pPr>
              <a:buFontTx/>
              <a:buChar char="-"/>
            </a:pPr>
            <a:r>
              <a:rPr lang="es-ES" sz="1000" smtClean="0"/>
              <a:t>Único: pues solo a través de la diferenciación se puede conseguir estar en la mente del consumidor y generar un deseo por venir a un destino distintos a los demás. Lo contrario supone convertir a España en una marca blanca, perdiendo oportunidades de generar mayor valor al conjunto de la economía</a:t>
            </a:r>
          </a:p>
          <a:p>
            <a:pPr>
              <a:buFontTx/>
              <a:buChar char="-"/>
            </a:pPr>
            <a:r>
              <a:rPr lang="es-ES" sz="1000" smtClean="0"/>
              <a:t>Global: porque quieres ser un destino deseado en todo el mundo, no solo en los mercados europeos, mercados tradicionalmente emisores de turismo a nuestro país</a:t>
            </a:r>
          </a:p>
          <a:p>
            <a:pPr>
              <a:buFontTx/>
              <a:buChar char="-"/>
            </a:pPr>
            <a:r>
              <a:rPr lang="es-ES" sz="1000" smtClean="0"/>
              <a:t>Aspiracional, generando un mayor deseo por el consumo del destino España</a:t>
            </a:r>
          </a:p>
          <a:p>
            <a:pPr>
              <a:buFontTx/>
              <a:buChar char="-"/>
            </a:pPr>
            <a:r>
              <a:rPr lang="es-ES" sz="1000" smtClean="0"/>
              <a:t>Experiencial, porque la experiencia contada a la vuelta de las vacaciones en la mejor herramienta de marketing que pueda existir, y porque esa experiencia grata hace de España el destino con mayor nivel de fidelidad</a:t>
            </a:r>
          </a:p>
          <a:p>
            <a:pPr>
              <a:buFontTx/>
              <a:buChar char="-"/>
            </a:pPr>
            <a:r>
              <a:rPr lang="es-ES" sz="1000" smtClean="0"/>
              <a:t>Premiun, porque si conseguimos todo lo anterior, aquel que nos visite estará dispuesto a pagar un precio superior, un precio premiun, por los productos y servicios turísticos, generando un mayor valor y por tanto bienestar.</a:t>
            </a:r>
          </a:p>
          <a:p>
            <a:pPr>
              <a:buFontTx/>
              <a:buChar char="-"/>
            </a:pPr>
            <a:endParaRPr lang="es-ES" sz="1000" smtClean="0"/>
          </a:p>
          <a:p>
            <a:pPr>
              <a:buFontTx/>
              <a:buChar char="-"/>
            </a:pPr>
            <a:r>
              <a:rPr lang="es-ES" sz="1000" smtClean="0"/>
              <a:t>Para conseguirlo, Turespaña ha basado su estrategia en cuatro principios:</a:t>
            </a:r>
          </a:p>
          <a:p>
            <a:pPr>
              <a:buFontTx/>
              <a:buChar char="-"/>
            </a:pPr>
            <a:r>
              <a:rPr lang="es-ES" sz="1000" smtClean="0"/>
              <a:t>El liderazgo en la promoción</a:t>
            </a:r>
          </a:p>
          <a:p>
            <a:pPr>
              <a:buFontTx/>
              <a:buChar char="-"/>
            </a:pPr>
            <a:r>
              <a:rPr lang="es-ES" sz="1000" smtClean="0"/>
              <a:t>La orientación al consumidor final, pero sin ignorar el papel que juegan los tour operadores</a:t>
            </a:r>
          </a:p>
          <a:p>
            <a:pPr>
              <a:buFontTx/>
              <a:buChar char="-"/>
            </a:pPr>
            <a:r>
              <a:rPr lang="es-ES" sz="1000" smtClean="0"/>
              <a:t>La cultura de la innovación, replanteando continuamente sus acciones</a:t>
            </a:r>
          </a:p>
          <a:p>
            <a:pPr>
              <a:buFontTx/>
              <a:buChar char="-"/>
            </a:pPr>
            <a:r>
              <a:rPr lang="es-ES" sz="1000" smtClean="0"/>
              <a:t>Una mayor eficiencia y eficacia, buscando la excelencia en la gestión</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ln/>
        </p:spPr>
      </p:sp>
      <p:sp>
        <p:nvSpPr>
          <p:cNvPr id="63491" name="Rectangle 3"/>
          <p:cNvSpPr>
            <a:spLocks noGrp="1" noChangeArrowheads="1"/>
          </p:cNvSpPr>
          <p:nvPr>
            <p:ph type="body" idx="1"/>
          </p:nvPr>
        </p:nvSpPr>
        <p:spPr>
          <a:noFill/>
          <a:ln/>
        </p:spPr>
        <p:txBody>
          <a:bodyPr/>
          <a:lstStyle/>
          <a:p>
            <a:endParaRPr lang="es-E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1 Marcador de imagen de diapositiva"/>
          <p:cNvSpPr>
            <a:spLocks noGrp="1" noRot="1" noChangeAspect="1" noTextEdit="1"/>
          </p:cNvSpPr>
          <p:nvPr>
            <p:ph type="sldImg"/>
          </p:nvPr>
        </p:nvSpPr>
        <p:spPr>
          <a:ln/>
        </p:spPr>
      </p:sp>
      <p:sp>
        <p:nvSpPr>
          <p:cNvPr id="64515" name="2 Marcador de notas"/>
          <p:cNvSpPr>
            <a:spLocks noGrp="1"/>
          </p:cNvSpPr>
          <p:nvPr>
            <p:ph type="body" idx="1"/>
          </p:nvPr>
        </p:nvSpPr>
        <p:spPr>
          <a:noFill/>
          <a:ln/>
        </p:spPr>
        <p:txBody>
          <a:bodyPr/>
          <a:lstStyle/>
          <a:p>
            <a:r>
              <a:rPr lang="es-ES" smtClean="0"/>
              <a:t>Volviendo a la campaña de publicidad, debe señalarse que el objetivo básico de la misma es convertir a la marca turística España en una marca experiencial, aspiracionesl y global:</a:t>
            </a:r>
          </a:p>
          <a:p>
            <a:r>
              <a:rPr lang="es-ES" smtClean="0"/>
              <a:t>- Reposicionando la marca en los mercados maduros europeos, a través de un campaña de segmentación y diferenciación</a:t>
            </a:r>
          </a:p>
          <a:p>
            <a:r>
              <a:rPr lang="es-ES" smtClean="0"/>
              <a:t>Posicionando la marca en los mercados emergetes a través de una campaña de captación</a:t>
            </a:r>
          </a:p>
          <a:p>
            <a:endParaRPr lang="es-ES" smtClean="0"/>
          </a:p>
          <a:p>
            <a:r>
              <a:rPr lang="es-ES" smtClean="0"/>
              <a:t>Los objetivos y las promesas de venta han condicionado el tratamiento visual de los elementos de la campaña y el contenido de los mismos. Por ello, por primera vez se han realizado visuales y spots específicos para el mercado asiático o se han incluido nuevos productos como la alta gastronomía o el nightlife. Todos ellos tendremos ocasión de verlos a continuación.</a:t>
            </a:r>
          </a:p>
          <a:p>
            <a:r>
              <a:rPr lang="es-ES" smtClean="0"/>
              <a:t>Para llegar adecuadamente a un público objetivo de casi 400 millones de personas en más de 40 países, se ha elevado el tono de las creatividades.</a:t>
            </a:r>
          </a:p>
        </p:txBody>
      </p:sp>
      <p:sp>
        <p:nvSpPr>
          <p:cNvPr id="64516" name="3 Marcador de número de diapositiva"/>
          <p:cNvSpPr>
            <a:spLocks noGrp="1"/>
          </p:cNvSpPr>
          <p:nvPr>
            <p:ph type="sldNum" sz="quarter" idx="5"/>
          </p:nvPr>
        </p:nvSpPr>
        <p:spPr>
          <a:noFill/>
        </p:spPr>
        <p:txBody>
          <a:bodyPr/>
          <a:lstStyle/>
          <a:p>
            <a:fld id="{57DDEAE0-AB3F-4105-9C2A-5AA16144BC85}" type="slidenum">
              <a:rPr lang="es-ES" smtClean="0"/>
              <a:pPr/>
              <a:t>14</a:t>
            </a:fld>
            <a:endParaRPr lang="es-E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a:noFill/>
          <a:ln/>
        </p:spPr>
        <p:txBody>
          <a:bodyPr/>
          <a:lstStyle/>
          <a:p>
            <a:r>
              <a:rPr lang="es-ES" smtClean="0"/>
              <a:t>El spot de televisión está basado en la técnica del “storytelling”. Las historias que se narran en los distintos spots tienen un espíritu de “road movie” en las que los protagonistas nos cuentas sus experiencias en sus viajes a España, en los que disfrutan del estilo de vida español.</a:t>
            </a:r>
          </a:p>
          <a:p>
            <a:endParaRPr lang="es-ES" smtClean="0"/>
          </a:p>
          <a:p>
            <a:r>
              <a:rPr lang="es-ES" smtClean="0"/>
              <a:t>En la realización de ha contado con Julio Medem, director de cine español. Su lenguaje fotográfico intimista, su sensibilidad para captar momentos que no se explican con palabras y su cálido estilo para contar historias, han hecho de Julio Medem el cineasta perfecto para contar al mundo la propusta de venta.</a:t>
            </a:r>
          </a:p>
          <a:p>
            <a:endParaRPr lang="es-ES" smtClean="0"/>
          </a:p>
          <a:p>
            <a:r>
              <a:rPr lang="es-ES" smtClean="0"/>
              <a:t>La presencia de actrices y actores de distintas nacionalidades permite reforzar el mensaje de que España en un destino de carácter global, y permite la creación de distintas historias que permiten segmenar los mercados y públicos a los que se mostrarán cada uno de ellos. Por primera vez se ha realizado un spot específico para el mercado asiático.</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a:noFill/>
          <a:ln/>
        </p:spPr>
        <p:txBody>
          <a:bodyPr/>
          <a:lstStyle/>
          <a:p>
            <a:endParaRPr lang="es-E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a:ln/>
        </p:spPr>
      </p:sp>
      <p:sp>
        <p:nvSpPr>
          <p:cNvPr id="67587" name="Rectangle 3"/>
          <p:cNvSpPr>
            <a:spLocks noGrp="1" noChangeArrowheads="1"/>
          </p:cNvSpPr>
          <p:nvPr>
            <p:ph type="body" idx="1"/>
          </p:nvPr>
        </p:nvSpPr>
        <p:spPr>
          <a:noFill/>
          <a:ln/>
        </p:spPr>
        <p:txBody>
          <a:bodyPr/>
          <a:lstStyle/>
          <a:p>
            <a:r>
              <a:rPr lang="es-ES" smtClean="0"/>
              <a:t>El cambio de estrategia en la promoción no implica dejar de lado a nuestro público más fiel: las familias que año tras año vienen a nuestras costas a descansar.</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a:noFill/>
          <a:ln/>
        </p:spPr>
        <p:txBody>
          <a:bodyPr/>
          <a:lstStyle/>
          <a:p>
            <a:r>
              <a:rPr lang="es-ES" smtClean="0"/>
              <a:t>El cambio de estrategia en la promoción no implica dejar de lado a nuestro público más fiel: las familias que año tras año vienen a nuestras costas a descansar.</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r>
              <a:rPr lang="es-ES" smtClean="0"/>
              <a:t>El cambio de estrategia en la promoción no implica dejar de lado a nuestro público más fiel: las familias que año tras año vienen a nuestras costas a descansar.</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a:noFill/>
          <a:ln/>
        </p:spPr>
        <p:txBody>
          <a:bodyPr/>
          <a:lstStyle/>
          <a:p>
            <a:endParaRPr lang="es-E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Rot="1" noChangeAspect="1" noChangeArrowheads="1" noTextEdit="1"/>
          </p:cNvSpPr>
          <p:nvPr>
            <p:ph type="sldImg"/>
          </p:nvPr>
        </p:nvSpPr>
        <p:spPr>
          <a:ln/>
        </p:spPr>
      </p:sp>
      <p:sp>
        <p:nvSpPr>
          <p:cNvPr id="70659" name="Rectangle 3"/>
          <p:cNvSpPr>
            <a:spLocks noGrp="1" noChangeArrowheads="1"/>
          </p:cNvSpPr>
          <p:nvPr>
            <p:ph type="body" idx="1"/>
          </p:nvPr>
        </p:nvSpPr>
        <p:spPr>
          <a:noFill/>
          <a:ln/>
        </p:spPr>
        <p:txBody>
          <a:bodyPr/>
          <a:lstStyle/>
          <a:p>
            <a:r>
              <a:rPr lang="es-ES" smtClean="0"/>
              <a:t>El cambio de estrategia en la promoción no implica dejar de lado a nuestro público más fiel: las familias que año tras año vienen a nuestras costas a descansar.</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a:noFill/>
          <a:ln/>
        </p:spPr>
        <p:txBody>
          <a:bodyPr/>
          <a:lstStyle/>
          <a:p>
            <a:endParaRPr lang="es-E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1 Marcador de imagen de diapositiva"/>
          <p:cNvSpPr>
            <a:spLocks noGrp="1" noRot="1" noChangeAspect="1" noTextEdit="1"/>
          </p:cNvSpPr>
          <p:nvPr>
            <p:ph type="sldImg"/>
          </p:nvPr>
        </p:nvSpPr>
        <p:spPr>
          <a:ln/>
        </p:spPr>
      </p:sp>
      <p:sp>
        <p:nvSpPr>
          <p:cNvPr id="72707" name="2 Marcador de notas"/>
          <p:cNvSpPr>
            <a:spLocks noGrp="1"/>
          </p:cNvSpPr>
          <p:nvPr>
            <p:ph type="body" idx="1"/>
          </p:nvPr>
        </p:nvSpPr>
        <p:spPr>
          <a:noFill/>
          <a:ln/>
        </p:spPr>
        <p:txBody>
          <a:bodyPr/>
          <a:lstStyle/>
          <a:p>
            <a:endParaRPr lang="es-ES" smtClean="0"/>
          </a:p>
        </p:txBody>
      </p:sp>
      <p:sp>
        <p:nvSpPr>
          <p:cNvPr id="72708" name="3 Marcador de número de diapositiva"/>
          <p:cNvSpPr>
            <a:spLocks noGrp="1"/>
          </p:cNvSpPr>
          <p:nvPr>
            <p:ph type="sldNum" sz="quarter" idx="5"/>
          </p:nvPr>
        </p:nvSpPr>
        <p:spPr>
          <a:noFill/>
        </p:spPr>
        <p:txBody>
          <a:bodyPr/>
          <a:lstStyle/>
          <a:p>
            <a:fld id="{D3531B1A-4A6A-4494-87F6-DF28BFB1DDEF}" type="slidenum">
              <a:rPr lang="es-ES" smtClean="0"/>
              <a:pPr/>
              <a:t>24</a:t>
            </a:fld>
            <a:endParaRPr lang="es-E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1 Marcador de imagen de diapositiva"/>
          <p:cNvSpPr>
            <a:spLocks noGrp="1" noRot="1" noChangeAspect="1" noTextEdit="1"/>
          </p:cNvSpPr>
          <p:nvPr>
            <p:ph type="sldImg"/>
          </p:nvPr>
        </p:nvSpPr>
        <p:spPr>
          <a:ln/>
        </p:spPr>
      </p:sp>
      <p:sp>
        <p:nvSpPr>
          <p:cNvPr id="73731" name="2 Marcador de notas"/>
          <p:cNvSpPr>
            <a:spLocks noGrp="1"/>
          </p:cNvSpPr>
          <p:nvPr>
            <p:ph type="body" idx="1"/>
          </p:nvPr>
        </p:nvSpPr>
        <p:spPr>
          <a:noFill/>
          <a:ln/>
        </p:spPr>
        <p:txBody>
          <a:bodyPr/>
          <a:lstStyle/>
          <a:p>
            <a:pPr marL="349250" indent="-349250" algn="just" eaLnBrk="1" hangingPunct="1"/>
            <a:r>
              <a:rPr lang="es-ES" smtClean="0">
                <a:solidFill>
                  <a:schemeClr val="accent2"/>
                </a:solidFill>
                <a:latin typeface="Verdana" pitchFamily="34" charset="0"/>
              </a:rPr>
              <a:t>Otro acuerdo es el de  Dorna, que tiene una duración de tres años (hasta la temporada 2012) y aprovechará la proyección internacional del mundial de motociclismo, con circuitos en cuatro continentes y millones de espectadores en todo el mundo. </a:t>
            </a:r>
          </a:p>
          <a:p>
            <a:pPr marL="349250" indent="-349250" algn="just" eaLnBrk="1" hangingPunct="1"/>
            <a:endParaRPr lang="es-ES" smtClean="0">
              <a:solidFill>
                <a:schemeClr val="accent2"/>
              </a:solidFill>
              <a:latin typeface="Verdana" pitchFamily="34" charset="0"/>
            </a:endParaRPr>
          </a:p>
          <a:p>
            <a:pPr marL="349250" indent="-349250" algn="just" eaLnBrk="1" hangingPunct="1"/>
            <a:r>
              <a:rPr lang="es-ES" smtClean="0">
                <a:solidFill>
                  <a:schemeClr val="accent2"/>
                </a:solidFill>
                <a:latin typeface="Verdana" pitchFamily="34" charset="0"/>
              </a:rPr>
              <a:t>De esta manera, los pilotos españoles que compiten en las tres categorías que forman el mundial de motociclismo (MotoGP, Moto2 y 125cc) reforzarán la imagen de marca España, no sólo en plano deportivo, sino también en el ámbito turístico. </a:t>
            </a:r>
          </a:p>
          <a:p>
            <a:pPr marL="349250" indent="-349250" eaLnBrk="1" hangingPunct="1"/>
            <a:endParaRPr lang="es-ES" smtClean="0"/>
          </a:p>
        </p:txBody>
      </p:sp>
      <p:sp>
        <p:nvSpPr>
          <p:cNvPr id="73732" name="3 Marcador de número de diapositiva"/>
          <p:cNvSpPr txBox="1">
            <a:spLocks noGrp="1"/>
          </p:cNvSpPr>
          <p:nvPr/>
        </p:nvSpPr>
        <p:spPr bwMode="auto">
          <a:xfrm>
            <a:off x="3970338" y="8828088"/>
            <a:ext cx="3038475" cy="466725"/>
          </a:xfrm>
          <a:prstGeom prst="rect">
            <a:avLst/>
          </a:prstGeom>
          <a:noFill/>
          <a:ln w="9525">
            <a:noFill/>
            <a:miter lim="800000"/>
            <a:headEnd/>
            <a:tailEnd/>
          </a:ln>
        </p:spPr>
        <p:txBody>
          <a:bodyPr lIns="90198" tIns="45100" rIns="90198" bIns="45100" anchor="b"/>
          <a:lstStyle/>
          <a:p>
            <a:pPr algn="r"/>
            <a:fld id="{46C4BDAC-0707-47EE-B676-39FEC3A078D5}" type="slidenum">
              <a:rPr lang="es-ES" sz="1200"/>
              <a:pPr algn="r"/>
              <a:t>25</a:t>
            </a:fld>
            <a:endParaRPr lang="es-ES" sz="12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1 Marcador de imagen de diapositiva"/>
          <p:cNvSpPr>
            <a:spLocks noGrp="1" noRot="1" noChangeAspect="1" noTextEdit="1"/>
          </p:cNvSpPr>
          <p:nvPr>
            <p:ph type="sldImg"/>
          </p:nvPr>
        </p:nvSpPr>
        <p:spPr>
          <a:ln/>
        </p:spPr>
      </p:sp>
      <p:sp>
        <p:nvSpPr>
          <p:cNvPr id="74755" name="2 Marcador de notas"/>
          <p:cNvSpPr>
            <a:spLocks noGrp="1"/>
          </p:cNvSpPr>
          <p:nvPr>
            <p:ph type="body" idx="1"/>
          </p:nvPr>
        </p:nvSpPr>
        <p:spPr>
          <a:noFill/>
          <a:ln/>
        </p:spPr>
        <p:txBody>
          <a:bodyPr/>
          <a:lstStyle/>
          <a:p>
            <a:pPr marL="349250" indent="-349250" algn="just" eaLnBrk="1" hangingPunct="1"/>
            <a:r>
              <a:rPr lang="es-ES" smtClean="0">
                <a:solidFill>
                  <a:schemeClr val="accent2"/>
                </a:solidFill>
                <a:latin typeface="Verdana" pitchFamily="34" charset="0"/>
              </a:rPr>
              <a:t>Otro acuerdo es el de  Dorna, que tiene una duración de tres años (hasta la temporada 2012) y aprovechará la proyección internacional del mundial de motociclismo, con circuitos en cuatro continentes y millones de espectadores en todo el mundo. </a:t>
            </a:r>
          </a:p>
          <a:p>
            <a:pPr marL="349250" indent="-349250" algn="just" eaLnBrk="1" hangingPunct="1"/>
            <a:endParaRPr lang="es-ES" smtClean="0">
              <a:solidFill>
                <a:schemeClr val="accent2"/>
              </a:solidFill>
              <a:latin typeface="Verdana" pitchFamily="34" charset="0"/>
            </a:endParaRPr>
          </a:p>
          <a:p>
            <a:pPr marL="349250" indent="-349250" algn="just" eaLnBrk="1" hangingPunct="1"/>
            <a:r>
              <a:rPr lang="es-ES" smtClean="0">
                <a:solidFill>
                  <a:schemeClr val="accent2"/>
                </a:solidFill>
                <a:latin typeface="Verdana" pitchFamily="34" charset="0"/>
              </a:rPr>
              <a:t>De esta manera, los pilotos españoles que compiten en las tres categorías que forman el mundial de motociclismo (MotoGP, Moto2 y 125cc) reforzarán la imagen de marca España, no sólo en plano deportivo, sino también en el ámbito turístico. </a:t>
            </a:r>
          </a:p>
          <a:p>
            <a:pPr marL="349250" indent="-349250" eaLnBrk="1" hangingPunct="1"/>
            <a:endParaRPr lang="es-ES" smtClean="0"/>
          </a:p>
        </p:txBody>
      </p:sp>
      <p:sp>
        <p:nvSpPr>
          <p:cNvPr id="74756" name="3 Marcador de número de diapositiva"/>
          <p:cNvSpPr txBox="1">
            <a:spLocks noGrp="1"/>
          </p:cNvSpPr>
          <p:nvPr/>
        </p:nvSpPr>
        <p:spPr bwMode="auto">
          <a:xfrm>
            <a:off x="3970338" y="8828088"/>
            <a:ext cx="3038475" cy="466725"/>
          </a:xfrm>
          <a:prstGeom prst="rect">
            <a:avLst/>
          </a:prstGeom>
          <a:noFill/>
          <a:ln w="9525">
            <a:noFill/>
            <a:miter lim="800000"/>
            <a:headEnd/>
            <a:tailEnd/>
          </a:ln>
        </p:spPr>
        <p:txBody>
          <a:bodyPr lIns="90198" tIns="45100" rIns="90198" bIns="45100" anchor="b"/>
          <a:lstStyle/>
          <a:p>
            <a:pPr algn="r"/>
            <a:fld id="{9BC5195D-1E87-4F72-AAA5-D2148F327D47}" type="slidenum">
              <a:rPr lang="es-ES" sz="1200"/>
              <a:pPr algn="r"/>
              <a:t>26</a:t>
            </a:fld>
            <a:endParaRPr lang="es-ES" sz="12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1 Marcador de imagen de diapositiva"/>
          <p:cNvSpPr>
            <a:spLocks noGrp="1" noRot="1" noChangeAspect="1" noTextEdit="1"/>
          </p:cNvSpPr>
          <p:nvPr>
            <p:ph type="sldImg"/>
          </p:nvPr>
        </p:nvSpPr>
        <p:spPr>
          <a:ln/>
        </p:spPr>
      </p:sp>
      <p:sp>
        <p:nvSpPr>
          <p:cNvPr id="75779" name="2 Marcador de notas"/>
          <p:cNvSpPr>
            <a:spLocks noGrp="1"/>
          </p:cNvSpPr>
          <p:nvPr>
            <p:ph type="body" idx="1"/>
          </p:nvPr>
        </p:nvSpPr>
        <p:spPr>
          <a:noFill/>
          <a:ln/>
        </p:spPr>
        <p:txBody>
          <a:bodyPr/>
          <a:lstStyle/>
          <a:p>
            <a:pPr marL="349250" indent="-349250" algn="just" eaLnBrk="1" hangingPunct="1"/>
            <a:r>
              <a:rPr lang="es-ES" smtClean="0">
                <a:solidFill>
                  <a:schemeClr val="accent2"/>
                </a:solidFill>
                <a:latin typeface="Verdana" pitchFamily="34" charset="0"/>
              </a:rPr>
              <a:t>Otro acuerdo es el de  Dorna, que tiene una duración de tres años (hasta la temporada 2012) y aprovechará la proyección internacional del mundial de motociclismo, con circuitos en cuatro continentes y millones de espectadores en todo el mundo. </a:t>
            </a:r>
          </a:p>
          <a:p>
            <a:pPr marL="349250" indent="-349250" algn="just" eaLnBrk="1" hangingPunct="1"/>
            <a:endParaRPr lang="es-ES" smtClean="0">
              <a:solidFill>
                <a:schemeClr val="accent2"/>
              </a:solidFill>
              <a:latin typeface="Verdana" pitchFamily="34" charset="0"/>
            </a:endParaRPr>
          </a:p>
          <a:p>
            <a:pPr marL="349250" indent="-349250" algn="just" eaLnBrk="1" hangingPunct="1"/>
            <a:r>
              <a:rPr lang="es-ES" smtClean="0">
                <a:solidFill>
                  <a:schemeClr val="accent2"/>
                </a:solidFill>
                <a:latin typeface="Verdana" pitchFamily="34" charset="0"/>
              </a:rPr>
              <a:t>De esta manera, los pilotos españoles que compiten en las tres categorías que forman el mundial de motociclismo (MotoGP, Moto2 y 125cc) reforzarán la imagen de marca España, no sólo en plano deportivo, sino también en el ámbito turístico. </a:t>
            </a:r>
          </a:p>
          <a:p>
            <a:pPr marL="349250" indent="-349250" eaLnBrk="1" hangingPunct="1"/>
            <a:endParaRPr lang="es-ES" smtClean="0"/>
          </a:p>
        </p:txBody>
      </p:sp>
      <p:sp>
        <p:nvSpPr>
          <p:cNvPr id="75780" name="3 Marcador de número de diapositiva"/>
          <p:cNvSpPr txBox="1">
            <a:spLocks noGrp="1"/>
          </p:cNvSpPr>
          <p:nvPr/>
        </p:nvSpPr>
        <p:spPr bwMode="auto">
          <a:xfrm>
            <a:off x="3970338" y="8828088"/>
            <a:ext cx="3038475" cy="466725"/>
          </a:xfrm>
          <a:prstGeom prst="rect">
            <a:avLst/>
          </a:prstGeom>
          <a:noFill/>
          <a:ln w="9525">
            <a:noFill/>
            <a:miter lim="800000"/>
            <a:headEnd/>
            <a:tailEnd/>
          </a:ln>
        </p:spPr>
        <p:txBody>
          <a:bodyPr lIns="90198" tIns="45100" rIns="90198" bIns="45100" anchor="b"/>
          <a:lstStyle/>
          <a:p>
            <a:pPr algn="r"/>
            <a:fld id="{F45D5A0E-1D79-4902-9864-0E08F5764B1A}" type="slidenum">
              <a:rPr lang="es-ES" sz="1200"/>
              <a:pPr algn="r"/>
              <a:t>27</a:t>
            </a:fld>
            <a:endParaRPr lang="es-ES" sz="12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1 Marcador de imagen de diapositiva"/>
          <p:cNvSpPr>
            <a:spLocks noGrp="1" noRot="1" noChangeAspect="1" noTextEdit="1"/>
          </p:cNvSpPr>
          <p:nvPr>
            <p:ph type="sldImg"/>
          </p:nvPr>
        </p:nvSpPr>
        <p:spPr>
          <a:ln/>
        </p:spPr>
      </p:sp>
      <p:sp>
        <p:nvSpPr>
          <p:cNvPr id="76803" name="2 Marcador de notas"/>
          <p:cNvSpPr>
            <a:spLocks noGrp="1"/>
          </p:cNvSpPr>
          <p:nvPr>
            <p:ph type="body" idx="1"/>
          </p:nvPr>
        </p:nvSpPr>
        <p:spPr>
          <a:noFill/>
          <a:ln/>
        </p:spPr>
        <p:txBody>
          <a:bodyPr/>
          <a:lstStyle/>
          <a:p>
            <a:pPr marL="349250" indent="-349250" algn="just" eaLnBrk="1" hangingPunct="1"/>
            <a:r>
              <a:rPr lang="es-ES" smtClean="0">
                <a:solidFill>
                  <a:schemeClr val="accent2"/>
                </a:solidFill>
                <a:latin typeface="Verdana" pitchFamily="34" charset="0"/>
              </a:rPr>
              <a:t>En septiembre de 2009 se firmó un convenio de colaboración con el fin de promocionar España como destino turístico a través de la Selección Española de Baloncesto, permitiendo además que España sea la sede anfitriona del Mundial de Baloncesto de 2014 al constituirse en Socio Mundial de la FIBA.</a:t>
            </a:r>
          </a:p>
          <a:p>
            <a:pPr marL="349250" indent="-349250" algn="just" eaLnBrk="1" hangingPunct="1"/>
            <a:endParaRPr lang="es-ES" smtClean="0">
              <a:solidFill>
                <a:schemeClr val="accent2"/>
              </a:solidFill>
              <a:latin typeface="Verdana" pitchFamily="34" charset="0"/>
            </a:endParaRPr>
          </a:p>
          <a:p>
            <a:pPr marL="349250" indent="-349250" algn="just" eaLnBrk="1" hangingPunct="1"/>
            <a:r>
              <a:rPr lang="es-ES" smtClean="0">
                <a:solidFill>
                  <a:schemeClr val="accent2"/>
                </a:solidFill>
                <a:latin typeface="Verdana" pitchFamily="34" charset="0"/>
              </a:rPr>
              <a:t>Ello permitirá la explotación de espacios publicitarios en todos los torneos internacionales a celebrar desde el Mundial de Turquía 2010 hasta el Mundial España 2014 así como el derecho de uso de la imagen de los jugadores de la selección como embajadores de la marca turística España.</a:t>
            </a:r>
            <a:endParaRPr lang="es-ES" smtClean="0"/>
          </a:p>
        </p:txBody>
      </p:sp>
      <p:sp>
        <p:nvSpPr>
          <p:cNvPr id="76804" name="3 Marcador de número de diapositiva"/>
          <p:cNvSpPr txBox="1">
            <a:spLocks noGrp="1"/>
          </p:cNvSpPr>
          <p:nvPr/>
        </p:nvSpPr>
        <p:spPr bwMode="auto">
          <a:xfrm>
            <a:off x="3970338" y="8829675"/>
            <a:ext cx="3038475" cy="465138"/>
          </a:xfrm>
          <a:prstGeom prst="rect">
            <a:avLst/>
          </a:prstGeom>
          <a:noFill/>
          <a:ln w="9525">
            <a:noFill/>
            <a:miter lim="800000"/>
            <a:headEnd/>
            <a:tailEnd/>
          </a:ln>
        </p:spPr>
        <p:txBody>
          <a:bodyPr lIns="89915" tIns="44957" rIns="89915" bIns="44957" anchor="b"/>
          <a:lstStyle/>
          <a:p>
            <a:pPr algn="r"/>
            <a:fld id="{D73301E8-3C5F-4433-ADB6-B99FE19BD419}" type="slidenum">
              <a:rPr lang="es-ES" sz="1200"/>
              <a:pPr algn="r"/>
              <a:t>28</a:t>
            </a:fld>
            <a:endParaRPr lang="es-ES"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1 Marcador de imagen de diapositiva"/>
          <p:cNvSpPr>
            <a:spLocks noGrp="1" noRot="1" noChangeAspect="1" noTextEdit="1"/>
          </p:cNvSpPr>
          <p:nvPr>
            <p:ph type="sldImg"/>
          </p:nvPr>
        </p:nvSpPr>
        <p:spPr>
          <a:ln/>
        </p:spPr>
      </p:sp>
      <p:sp>
        <p:nvSpPr>
          <p:cNvPr id="77827" name="2 Marcador de notas"/>
          <p:cNvSpPr>
            <a:spLocks noGrp="1"/>
          </p:cNvSpPr>
          <p:nvPr>
            <p:ph type="body" idx="1"/>
          </p:nvPr>
        </p:nvSpPr>
        <p:spPr>
          <a:noFill/>
          <a:ln/>
        </p:spPr>
        <p:txBody>
          <a:bodyPr/>
          <a:lstStyle/>
          <a:p>
            <a:pPr marL="357188" indent="-357188" algn="just" eaLnBrk="1" hangingPunct="1"/>
            <a:r>
              <a:rPr lang="es-ES" smtClean="0">
                <a:solidFill>
                  <a:schemeClr val="accent2"/>
                </a:solidFill>
                <a:latin typeface="Verdana" pitchFamily="34" charset="0"/>
              </a:rPr>
              <a:t>En septiembre de 2009 se firmó un convenio de colaboración con el fin de promocionar España como destino turístico a través de la Selección Española de Baloncesto, permitiendo además que España sea la sede anfitriona del Mundial de Baloncesto de 2014 al constituirse en Socio Mundial de la FIBA.</a:t>
            </a:r>
          </a:p>
          <a:p>
            <a:pPr marL="357188" indent="-357188" algn="just" eaLnBrk="1" hangingPunct="1"/>
            <a:endParaRPr lang="es-ES" smtClean="0">
              <a:solidFill>
                <a:schemeClr val="accent2"/>
              </a:solidFill>
              <a:latin typeface="Verdana" pitchFamily="34" charset="0"/>
            </a:endParaRPr>
          </a:p>
          <a:p>
            <a:pPr marL="357188" indent="-357188" algn="just" eaLnBrk="1" hangingPunct="1"/>
            <a:r>
              <a:rPr lang="es-ES" smtClean="0">
                <a:solidFill>
                  <a:schemeClr val="accent2"/>
                </a:solidFill>
                <a:latin typeface="Verdana" pitchFamily="34" charset="0"/>
              </a:rPr>
              <a:t>Ello permitirá la explotación de espacios publicitarios en todos los torneos internacionales a celebrar desde el Mundial de Turquía 2010 hasta el Mundial España 2014 así como el derecho de uso de la imagen de los jugadores de la selección como embajadores de la marca turística España.</a:t>
            </a:r>
            <a:endParaRPr lang="es-ES" smtClean="0"/>
          </a:p>
        </p:txBody>
      </p:sp>
      <p:sp>
        <p:nvSpPr>
          <p:cNvPr id="77828" name="3 Marcador de número de diapositiva"/>
          <p:cNvSpPr txBox="1">
            <a:spLocks noGrp="1"/>
          </p:cNvSpPr>
          <p:nvPr/>
        </p:nvSpPr>
        <p:spPr bwMode="auto">
          <a:xfrm>
            <a:off x="3970338" y="8829675"/>
            <a:ext cx="3038475" cy="465138"/>
          </a:xfrm>
          <a:prstGeom prst="rect">
            <a:avLst/>
          </a:prstGeom>
          <a:noFill/>
          <a:ln w="9525">
            <a:noFill/>
            <a:miter lim="800000"/>
            <a:headEnd/>
            <a:tailEnd/>
          </a:ln>
        </p:spPr>
        <p:txBody>
          <a:bodyPr anchor="b"/>
          <a:lstStyle/>
          <a:p>
            <a:pPr algn="r"/>
            <a:fld id="{94108CB1-971A-43BE-AAD9-631AB34FC6E0}" type="slidenum">
              <a:rPr lang="es-ES" sz="1200"/>
              <a:pPr algn="r"/>
              <a:t>29</a:t>
            </a:fld>
            <a:endParaRPr lang="es-ES" sz="120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1 Marcador de imagen de diapositiva"/>
          <p:cNvSpPr>
            <a:spLocks noGrp="1" noRot="1" noChangeAspect="1" noTextEdit="1"/>
          </p:cNvSpPr>
          <p:nvPr>
            <p:ph type="sldImg"/>
          </p:nvPr>
        </p:nvSpPr>
        <p:spPr>
          <a:ln/>
        </p:spPr>
      </p:sp>
      <p:sp>
        <p:nvSpPr>
          <p:cNvPr id="33795" name="2 Marcador de notas"/>
          <p:cNvSpPr>
            <a:spLocks noGrp="1"/>
          </p:cNvSpPr>
          <p:nvPr>
            <p:ph type="body" idx="1"/>
          </p:nvPr>
        </p:nvSpPr>
        <p:spPr>
          <a:ln/>
        </p:spPr>
        <p:txBody>
          <a:bodyPr/>
          <a:lstStyle/>
          <a:p>
            <a:pPr marL="357188" indent="-357188" algn="just" eaLnBrk="1" hangingPunct="1">
              <a:defRPr/>
            </a:pPr>
            <a:r>
              <a:rPr lang="es-ES" dirty="0" smtClean="0">
                <a:solidFill>
                  <a:schemeClr val="accent2"/>
                </a:solidFill>
                <a:latin typeface="Verdana" pitchFamily="-105" charset="0"/>
              </a:rPr>
              <a:t>Acuerdo firmado por tres años con la Real Federación Española de Fútbol convierte a Turespaña en colaborador institucional de la Selección Española y patrocinador institucional de “ClubSelección.tv, la web oficial de la Selección”. </a:t>
            </a:r>
          </a:p>
          <a:p>
            <a:pPr marL="357188" indent="-357188" algn="just" eaLnBrk="1" hangingPunct="1">
              <a:defRPr/>
            </a:pPr>
            <a:endParaRPr lang="es-ES" dirty="0" smtClean="0">
              <a:solidFill>
                <a:schemeClr val="accent2"/>
              </a:solidFill>
              <a:latin typeface="Verdana" pitchFamily="-105" charset="0"/>
            </a:endParaRPr>
          </a:p>
          <a:p>
            <a:pPr marL="357188" indent="-357188" algn="just" eaLnBrk="1" hangingPunct="1">
              <a:defRPr/>
            </a:pPr>
            <a:r>
              <a:rPr lang="es-ES" dirty="0" smtClean="0">
                <a:solidFill>
                  <a:schemeClr val="accent2"/>
                </a:solidFill>
                <a:latin typeface="Verdana" pitchFamily="-105" charset="0"/>
              </a:rPr>
              <a:t>Ello nos permitirá estar presentes en los partidos de la selección organizados por la RFEF, utilizar la imagen de los jugadores, en un mínimo de cinco, para campañas de publicidad específicas, tal y como ha ocurrido durante el mundial de Sudáfrica</a:t>
            </a:r>
            <a:endParaRPr lang="es-ES" dirty="0" smtClean="0"/>
          </a:p>
          <a:p>
            <a:pPr marL="349250" indent="-349250" eaLnBrk="1" hangingPunct="1">
              <a:defRPr/>
            </a:pPr>
            <a:endParaRPr lang="es-ES" dirty="0" smtClean="0"/>
          </a:p>
        </p:txBody>
      </p:sp>
      <p:sp>
        <p:nvSpPr>
          <p:cNvPr id="78852" name="3 Marcador de número de diapositiva"/>
          <p:cNvSpPr txBox="1">
            <a:spLocks noGrp="1"/>
          </p:cNvSpPr>
          <p:nvPr/>
        </p:nvSpPr>
        <p:spPr bwMode="auto">
          <a:xfrm>
            <a:off x="3970338" y="8828088"/>
            <a:ext cx="3038475" cy="466725"/>
          </a:xfrm>
          <a:prstGeom prst="rect">
            <a:avLst/>
          </a:prstGeom>
          <a:noFill/>
          <a:ln w="9525">
            <a:noFill/>
            <a:miter lim="800000"/>
            <a:headEnd/>
            <a:tailEnd/>
          </a:ln>
        </p:spPr>
        <p:txBody>
          <a:bodyPr lIns="90198" tIns="45100" rIns="90198" bIns="45100" anchor="b"/>
          <a:lstStyle/>
          <a:p>
            <a:pPr algn="r"/>
            <a:fld id="{8B196D7A-1AE6-4B11-B715-9DFE3AAF5CAD}" type="slidenum">
              <a:rPr lang="es-ES" sz="1200"/>
              <a:pPr algn="r"/>
              <a:t>30</a:t>
            </a:fld>
            <a:endParaRPr lang="es-ES" sz="12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1 Marcador de imagen de diapositiva"/>
          <p:cNvSpPr>
            <a:spLocks noGrp="1" noRot="1" noChangeAspect="1" noTextEdit="1"/>
          </p:cNvSpPr>
          <p:nvPr>
            <p:ph type="sldImg"/>
          </p:nvPr>
        </p:nvSpPr>
        <p:spPr>
          <a:ln/>
        </p:spPr>
      </p:sp>
      <p:sp>
        <p:nvSpPr>
          <p:cNvPr id="33795" name="2 Marcador de notas"/>
          <p:cNvSpPr>
            <a:spLocks noGrp="1"/>
          </p:cNvSpPr>
          <p:nvPr>
            <p:ph type="body" idx="1"/>
          </p:nvPr>
        </p:nvSpPr>
        <p:spPr>
          <a:ln/>
        </p:spPr>
        <p:txBody>
          <a:bodyPr/>
          <a:lstStyle/>
          <a:p>
            <a:pPr marL="351908" indent="-351908" algn="just" eaLnBrk="1" hangingPunct="1">
              <a:defRPr/>
            </a:pPr>
            <a:r>
              <a:rPr lang="es-ES" dirty="0" smtClean="0">
                <a:solidFill>
                  <a:schemeClr val="accent2"/>
                </a:solidFill>
                <a:latin typeface="Verdana" pitchFamily="34" charset="0"/>
              </a:rPr>
              <a:t>Los </a:t>
            </a:r>
            <a:r>
              <a:rPr lang="es-ES" b="1" dirty="0" smtClean="0">
                <a:solidFill>
                  <a:schemeClr val="accent2"/>
                </a:solidFill>
                <a:latin typeface="Verdana" pitchFamily="34" charset="0"/>
              </a:rPr>
              <a:t>éxitos deportivos</a:t>
            </a:r>
            <a:r>
              <a:rPr lang="es-ES" dirty="0" smtClean="0">
                <a:solidFill>
                  <a:schemeClr val="accent2"/>
                </a:solidFill>
                <a:latin typeface="Verdana" pitchFamily="34" charset="0"/>
              </a:rPr>
              <a:t> que se vienen sucediendo en los últimos años en varios campos, están ayudando a mejorar el posicionamiento y el reconocimiento de España en el extranjero. </a:t>
            </a:r>
          </a:p>
          <a:p>
            <a:pPr marL="351908" indent="-351908" algn="just" eaLnBrk="1" hangingPunct="1">
              <a:defRPr/>
            </a:pPr>
            <a:r>
              <a:rPr lang="es-ES" dirty="0" smtClean="0">
                <a:solidFill>
                  <a:schemeClr val="accent2"/>
                </a:solidFill>
                <a:latin typeface="Verdana" pitchFamily="34" charset="0"/>
              </a:rPr>
              <a:t>Los </a:t>
            </a:r>
            <a:r>
              <a:rPr lang="es-ES" b="1" dirty="0" smtClean="0">
                <a:solidFill>
                  <a:schemeClr val="accent2"/>
                </a:solidFill>
                <a:latin typeface="Verdana" pitchFamily="34" charset="0"/>
              </a:rPr>
              <a:t>valores a los que se asocia la marca España</a:t>
            </a:r>
            <a:r>
              <a:rPr lang="es-ES" dirty="0" smtClean="0">
                <a:solidFill>
                  <a:schemeClr val="accent2"/>
                </a:solidFill>
                <a:latin typeface="Verdana" pitchFamily="34" charset="0"/>
              </a:rPr>
              <a:t> tienen ahora más credibilidad que nunca, lo que en términos comerciales supone un beneficio incalculable del que se pueden beneficiar aquellos que hayan asociado su marca a la de España. </a:t>
            </a:r>
          </a:p>
          <a:p>
            <a:pPr marL="351908" indent="-351908" algn="just" eaLnBrk="1" hangingPunct="1">
              <a:defRPr/>
            </a:pPr>
            <a:r>
              <a:rPr lang="es-ES" dirty="0" smtClean="0">
                <a:solidFill>
                  <a:schemeClr val="accent2"/>
                </a:solidFill>
                <a:latin typeface="Verdana" pitchFamily="34" charset="0"/>
              </a:rPr>
              <a:t>España está estos días en </a:t>
            </a:r>
            <a:r>
              <a:rPr lang="es-ES" b="1" dirty="0" smtClean="0">
                <a:solidFill>
                  <a:schemeClr val="accent2"/>
                </a:solidFill>
                <a:latin typeface="Verdana" pitchFamily="34" charset="0"/>
              </a:rPr>
              <a:t>portada de todos los medios de comunicación</a:t>
            </a:r>
            <a:r>
              <a:rPr lang="es-ES" dirty="0" smtClean="0">
                <a:solidFill>
                  <a:schemeClr val="accent2"/>
                </a:solidFill>
                <a:latin typeface="Verdana" pitchFamily="34" charset="0"/>
              </a:rPr>
              <a:t> del mundo y es innegable la asociación que se hace entre España y turismo, ocio y vacaciones. </a:t>
            </a:r>
          </a:p>
          <a:p>
            <a:pPr marL="349250" indent="-349250" eaLnBrk="1" hangingPunct="1">
              <a:defRPr/>
            </a:pPr>
            <a:endParaRPr lang="es-ES" dirty="0" smtClean="0"/>
          </a:p>
        </p:txBody>
      </p:sp>
      <p:sp>
        <p:nvSpPr>
          <p:cNvPr id="79876" name="3 Marcador de número de diapositiva"/>
          <p:cNvSpPr txBox="1">
            <a:spLocks noGrp="1"/>
          </p:cNvSpPr>
          <p:nvPr/>
        </p:nvSpPr>
        <p:spPr bwMode="auto">
          <a:xfrm>
            <a:off x="3970338" y="8828088"/>
            <a:ext cx="3038475" cy="466725"/>
          </a:xfrm>
          <a:prstGeom prst="rect">
            <a:avLst/>
          </a:prstGeom>
          <a:noFill/>
          <a:ln w="9525">
            <a:noFill/>
            <a:miter lim="800000"/>
            <a:headEnd/>
            <a:tailEnd/>
          </a:ln>
        </p:spPr>
        <p:txBody>
          <a:bodyPr lIns="90198" tIns="45100" rIns="90198" bIns="45100" anchor="b"/>
          <a:lstStyle/>
          <a:p>
            <a:pPr algn="r"/>
            <a:fld id="{5D9B476D-9E20-45EC-90A4-8DA07F295E52}" type="slidenum">
              <a:rPr lang="es-ES" sz="1200"/>
              <a:pPr algn="r"/>
              <a:t>31</a:t>
            </a:fld>
            <a:endParaRPr lang="es-E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a:noFill/>
          <a:ln/>
        </p:spPr>
        <p:txBody>
          <a:bodyPr/>
          <a:lstStyle/>
          <a:p>
            <a:endParaRPr lang="es-E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1 Marcador de imagen de diapositiva"/>
          <p:cNvSpPr>
            <a:spLocks noGrp="1" noRot="1" noChangeAspect="1" noTextEdit="1"/>
          </p:cNvSpPr>
          <p:nvPr>
            <p:ph type="sldImg"/>
          </p:nvPr>
        </p:nvSpPr>
        <p:spPr>
          <a:ln/>
        </p:spPr>
      </p:sp>
      <p:sp>
        <p:nvSpPr>
          <p:cNvPr id="3" name="2 Marcador de notas"/>
          <p:cNvSpPr>
            <a:spLocks noGrp="1"/>
          </p:cNvSpPr>
          <p:nvPr>
            <p:ph type="body" idx="1"/>
          </p:nvPr>
        </p:nvSpPr>
        <p:spPr/>
        <p:txBody>
          <a:bodyPr>
            <a:normAutofit lnSpcReduction="10000"/>
          </a:bodyPr>
          <a:lstStyle/>
          <a:p>
            <a:pPr marL="351908" indent="-351908" algn="just" eaLnBrk="1" hangingPunct="1">
              <a:defRPr/>
            </a:pPr>
            <a:r>
              <a:rPr lang="es-ES" dirty="0" smtClean="0">
                <a:solidFill>
                  <a:schemeClr val="accent2"/>
                </a:solidFill>
                <a:latin typeface="Verdana" pitchFamily="34" charset="0"/>
              </a:rPr>
              <a:t>Queremos estar de forma permanente en la mente de los consumidores y el mundial nos ha ofrecido un inmejorable escaparate.</a:t>
            </a:r>
          </a:p>
          <a:p>
            <a:pPr marL="351908" indent="-351908" algn="just" eaLnBrk="1" hangingPunct="1">
              <a:defRPr/>
            </a:pPr>
            <a:r>
              <a:rPr lang="es-ES" dirty="0" smtClean="0">
                <a:solidFill>
                  <a:schemeClr val="accent2"/>
                </a:solidFill>
                <a:latin typeface="Verdana" pitchFamily="34" charset="0"/>
              </a:rPr>
              <a:t>Hemos buscado colaborar con aquellos deportistas que conjugan perfectamente los ideales que queremos trasladar a nuestros potenciales turistas. Una idea de liderazgo, de esfuerzo colectivo y de juego limpio.  </a:t>
            </a:r>
          </a:p>
          <a:p>
            <a:pPr marL="349250" indent="-349250" algn="just" eaLnBrk="1" hangingPunct="1">
              <a:defRPr/>
            </a:pPr>
            <a:r>
              <a:rPr lang="es-ES" dirty="0" smtClean="0">
                <a:solidFill>
                  <a:schemeClr val="accent2"/>
                </a:solidFill>
                <a:latin typeface="Verdana" pitchFamily="-105" charset="0"/>
              </a:rPr>
              <a:t>Esta campaña, que se puso en marcha el lunes 12 de julio de 2010, día posterior a la finalización del Mundial, estaba pensada independientemente del resultado.</a:t>
            </a:r>
          </a:p>
          <a:p>
            <a:pPr marL="349250" indent="-349250" algn="just" eaLnBrk="1" hangingPunct="1">
              <a:defRPr/>
            </a:pPr>
            <a:r>
              <a:rPr lang="es-ES" dirty="0" smtClean="0">
                <a:solidFill>
                  <a:schemeClr val="accent2"/>
                </a:solidFill>
                <a:latin typeface="Verdana" pitchFamily="-105" charset="0"/>
              </a:rPr>
              <a:t>Tiene </a:t>
            </a:r>
            <a:r>
              <a:rPr lang="es-ES" b="1" dirty="0" smtClean="0">
                <a:solidFill>
                  <a:schemeClr val="accent2"/>
                </a:solidFill>
                <a:latin typeface="Verdana" pitchFamily="-105" charset="0"/>
              </a:rPr>
              <a:t>dos líneas de actuación</a:t>
            </a:r>
            <a:r>
              <a:rPr lang="es-ES" dirty="0" smtClean="0">
                <a:solidFill>
                  <a:schemeClr val="accent2"/>
                </a:solidFill>
                <a:latin typeface="Verdana" pitchFamily="-105" charset="0"/>
              </a:rPr>
              <a:t>, en prensa escrita y en medios on-line, y abarca acciones en 25 países</a:t>
            </a:r>
          </a:p>
          <a:p>
            <a:pPr marL="349250" indent="-349250" algn="just" eaLnBrk="1" hangingPunct="1">
              <a:defRPr/>
            </a:pPr>
            <a:r>
              <a:rPr lang="es-ES" dirty="0" smtClean="0">
                <a:solidFill>
                  <a:schemeClr val="accent2"/>
                </a:solidFill>
                <a:latin typeface="Verdana" pitchFamily="-105" charset="0"/>
              </a:rPr>
              <a:t>La difusión total de esta campaña es de </a:t>
            </a:r>
            <a:r>
              <a:rPr lang="es-ES" b="1" dirty="0" smtClean="0">
                <a:solidFill>
                  <a:schemeClr val="accent2"/>
                </a:solidFill>
                <a:latin typeface="Verdana" pitchFamily="-105" charset="0"/>
              </a:rPr>
              <a:t>casi 14 millones de ejemplares</a:t>
            </a:r>
            <a:r>
              <a:rPr lang="es-ES" dirty="0" smtClean="0">
                <a:solidFill>
                  <a:schemeClr val="accent2"/>
                </a:solidFill>
                <a:latin typeface="Verdana" pitchFamily="-105" charset="0"/>
              </a:rPr>
              <a:t> y también está excluido el mercado alemán</a:t>
            </a:r>
            <a:endParaRPr lang="es-ES" dirty="0" smtClean="0"/>
          </a:p>
          <a:p>
            <a:pPr marL="351908" indent="-351908" algn="just" eaLnBrk="1" hangingPunct="1">
              <a:defRPr/>
            </a:pPr>
            <a:endParaRPr lang="es-ES" dirty="0" smtClean="0">
              <a:solidFill>
                <a:schemeClr val="accent2"/>
              </a:solidFill>
              <a:latin typeface="Verdana" pitchFamily="34" charset="0"/>
            </a:endParaRPr>
          </a:p>
          <a:p>
            <a:pPr eaLnBrk="1" hangingPunct="1">
              <a:defRPr/>
            </a:pPr>
            <a:endParaRPr lang="es-ES" dirty="0"/>
          </a:p>
        </p:txBody>
      </p:sp>
      <p:sp>
        <p:nvSpPr>
          <p:cNvPr id="80900" name="3 Marcador de número de diapositiva"/>
          <p:cNvSpPr>
            <a:spLocks noGrp="1"/>
          </p:cNvSpPr>
          <p:nvPr>
            <p:ph type="sldNum" sz="quarter" idx="5"/>
          </p:nvPr>
        </p:nvSpPr>
        <p:spPr>
          <a:noFill/>
        </p:spPr>
        <p:txBody>
          <a:bodyPr/>
          <a:lstStyle/>
          <a:p>
            <a:fld id="{A08FE952-05F2-4078-9AEE-B888B8D4764D}" type="slidenum">
              <a:rPr lang="es-ES" smtClean="0"/>
              <a:pPr/>
              <a:t>32</a:t>
            </a:fld>
            <a:endParaRPr lang="es-E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1 Marcador de imagen de diapositiva"/>
          <p:cNvSpPr>
            <a:spLocks noGrp="1" noRot="1" noChangeAspect="1" noTextEdit="1"/>
          </p:cNvSpPr>
          <p:nvPr>
            <p:ph type="sldImg"/>
          </p:nvPr>
        </p:nvSpPr>
        <p:spPr>
          <a:ln/>
        </p:spPr>
      </p:sp>
      <p:sp>
        <p:nvSpPr>
          <p:cNvPr id="81923" name="2 Marcador de notas"/>
          <p:cNvSpPr>
            <a:spLocks noGrp="1"/>
          </p:cNvSpPr>
          <p:nvPr>
            <p:ph type="body" idx="1"/>
          </p:nvPr>
        </p:nvSpPr>
        <p:spPr>
          <a:noFill/>
          <a:ln/>
        </p:spPr>
        <p:txBody>
          <a:bodyPr/>
          <a:lstStyle/>
          <a:p>
            <a:pPr eaLnBrk="1" hangingPunct="1"/>
            <a:r>
              <a:rPr lang="es-ES" smtClean="0">
                <a:solidFill>
                  <a:schemeClr val="accent2"/>
                </a:solidFill>
                <a:latin typeface="Verdana" pitchFamily="34" charset="0"/>
              </a:rPr>
              <a:t>En la home del canal </a:t>
            </a:r>
            <a:r>
              <a:rPr lang="es-ES" b="1" smtClean="0">
                <a:solidFill>
                  <a:schemeClr val="accent2"/>
                </a:solidFill>
                <a:latin typeface="Verdana" pitchFamily="34" charset="0"/>
              </a:rPr>
              <a:t>Youtube</a:t>
            </a:r>
            <a:r>
              <a:rPr lang="es-ES" smtClean="0">
                <a:solidFill>
                  <a:schemeClr val="accent2"/>
                </a:solidFill>
                <a:latin typeface="Verdana" pitchFamily="34" charset="0"/>
              </a:rPr>
              <a:t> se ha insertado un vídeo de apoyo a la selección que ha alcanzado los 35 millones de impresiones.</a:t>
            </a:r>
          </a:p>
          <a:p>
            <a:pPr eaLnBrk="1" hangingPunct="1">
              <a:lnSpc>
                <a:spcPct val="120000"/>
              </a:lnSpc>
              <a:spcBef>
                <a:spcPct val="20000"/>
              </a:spcBef>
              <a:buClr>
                <a:srgbClr val="003366"/>
              </a:buClr>
            </a:pPr>
            <a:r>
              <a:rPr lang="es-ES" smtClean="0">
                <a:solidFill>
                  <a:schemeClr val="accent2"/>
                </a:solidFill>
                <a:latin typeface="Arial Narrow" pitchFamily="34" charset="0"/>
              </a:rPr>
              <a:t>La acción ha tenido resultados muy positivos en cuanto a visualizaciones. De esta forma ha sido visto </a:t>
            </a:r>
            <a:r>
              <a:rPr lang="es-ES" b="1" smtClean="0">
                <a:solidFill>
                  <a:schemeClr val="accent2"/>
                </a:solidFill>
                <a:latin typeface="Arial Narrow" pitchFamily="34" charset="0"/>
              </a:rPr>
              <a:t>83.609 veces.</a:t>
            </a:r>
            <a:endParaRPr lang="es-ES" smtClean="0">
              <a:solidFill>
                <a:schemeClr val="accent2"/>
              </a:solidFill>
              <a:latin typeface="Arial Narrow" pitchFamily="34" charset="0"/>
            </a:endParaRPr>
          </a:p>
          <a:p>
            <a:pPr eaLnBrk="1" hangingPunct="1"/>
            <a:r>
              <a:rPr lang="es-ES" smtClean="0">
                <a:solidFill>
                  <a:schemeClr val="accent2"/>
                </a:solidFill>
                <a:latin typeface="Verdana" pitchFamily="34" charset="0"/>
              </a:rPr>
              <a:t>También desarrollamos una campaña en </a:t>
            </a:r>
            <a:r>
              <a:rPr lang="es-ES" b="1" smtClean="0">
                <a:solidFill>
                  <a:schemeClr val="accent2"/>
                </a:solidFill>
                <a:latin typeface="Verdana" pitchFamily="34" charset="0"/>
              </a:rPr>
              <a:t>Facebook</a:t>
            </a:r>
            <a:r>
              <a:rPr lang="es-ES" smtClean="0">
                <a:solidFill>
                  <a:schemeClr val="accent2"/>
                </a:solidFill>
                <a:latin typeface="Verdana" pitchFamily="34" charset="0"/>
              </a:rPr>
              <a:t> para que los seguidores internacionales de la Selección puedan felicitarla por el éxito obtenido, incrementándose el número de fans de los perfiles creados por Turespaña (Spain a country to share). Se ha lanzado en Reino Unido, Suecia, Noruega, Finlandia, Dinamarca, EEUU y México.</a:t>
            </a:r>
          </a:p>
          <a:p>
            <a:pPr eaLnBrk="1" hangingPunct="1"/>
            <a:endParaRPr lang="es-ES" smtClean="0"/>
          </a:p>
          <a:p>
            <a:pPr eaLnBrk="1" hangingPunct="1">
              <a:lnSpc>
                <a:spcPct val="120000"/>
              </a:lnSpc>
              <a:spcBef>
                <a:spcPct val="20000"/>
              </a:spcBef>
              <a:buClr>
                <a:srgbClr val="003366"/>
              </a:buClr>
            </a:pPr>
            <a:r>
              <a:rPr lang="es-ES" smtClean="0">
                <a:solidFill>
                  <a:schemeClr val="accent2"/>
                </a:solidFill>
                <a:latin typeface="Arial Narrow" pitchFamily="34" charset="0"/>
              </a:rPr>
              <a:t>Se trata de una acción donde buscamos generar viralidad entre los usuarios, reclutando fans a lo largo del tiempo.</a:t>
            </a:r>
          </a:p>
          <a:p>
            <a:pPr eaLnBrk="1" hangingPunct="1">
              <a:lnSpc>
                <a:spcPct val="120000"/>
              </a:lnSpc>
              <a:spcBef>
                <a:spcPct val="20000"/>
              </a:spcBef>
              <a:buClr>
                <a:srgbClr val="003366"/>
              </a:buClr>
            </a:pPr>
            <a:r>
              <a:rPr lang="es-ES" smtClean="0">
                <a:solidFill>
                  <a:schemeClr val="accent2"/>
                </a:solidFill>
                <a:latin typeface="Arial Narrow" pitchFamily="34" charset="0"/>
              </a:rPr>
              <a:t>Esta acción se centra en los mercados de habla inglesa y española, comenzó el día 12 y se prolonga hasta el 25 de julio, con </a:t>
            </a:r>
            <a:r>
              <a:rPr lang="es-ES" b="1" smtClean="0">
                <a:solidFill>
                  <a:schemeClr val="accent2"/>
                </a:solidFill>
                <a:latin typeface="Arial Narrow" pitchFamily="34" charset="0"/>
              </a:rPr>
              <a:t>49.4 millones de impresiones contratadas.</a:t>
            </a:r>
          </a:p>
          <a:p>
            <a:pPr eaLnBrk="1" hangingPunct="1">
              <a:lnSpc>
                <a:spcPct val="120000"/>
              </a:lnSpc>
              <a:spcBef>
                <a:spcPct val="20000"/>
              </a:spcBef>
              <a:buClr>
                <a:srgbClr val="003366"/>
              </a:buClr>
            </a:pPr>
            <a:r>
              <a:rPr lang="es-ES" smtClean="0">
                <a:solidFill>
                  <a:schemeClr val="accent2"/>
                </a:solidFill>
                <a:latin typeface="Arial Narrow" pitchFamily="34" charset="0"/>
              </a:rPr>
              <a:t>Se muestra el éxito de la campaña en el número de fans de la página de Turespaña: el día 12 de Julio era de </a:t>
            </a:r>
            <a:r>
              <a:rPr lang="es-ES" b="1" smtClean="0">
                <a:solidFill>
                  <a:schemeClr val="accent2"/>
                </a:solidFill>
                <a:latin typeface="Arial Narrow" pitchFamily="34" charset="0"/>
              </a:rPr>
              <a:t>28.000</a:t>
            </a:r>
            <a:r>
              <a:rPr lang="es-ES" smtClean="0">
                <a:solidFill>
                  <a:schemeClr val="accent2"/>
                </a:solidFill>
                <a:latin typeface="Arial Narrow" pitchFamily="34" charset="0"/>
              </a:rPr>
              <a:t>, a día 16 el número de fans </a:t>
            </a:r>
            <a:r>
              <a:rPr lang="es-ES" b="1" smtClean="0">
                <a:solidFill>
                  <a:schemeClr val="accent2"/>
                </a:solidFill>
                <a:latin typeface="Arial Narrow" pitchFamily="34" charset="0"/>
              </a:rPr>
              <a:t>alcanza los 110.000</a:t>
            </a:r>
            <a:r>
              <a:rPr lang="es-ES" smtClean="0">
                <a:solidFill>
                  <a:schemeClr val="accent2"/>
                </a:solidFill>
                <a:latin typeface="Arial Narrow" pitchFamily="34" charset="0"/>
              </a:rPr>
              <a:t> (triplicándose las cifras de los días anteriores a la campaña, conseguidas por una acción desarrollada en 5 meses).</a:t>
            </a:r>
          </a:p>
          <a:p>
            <a:pPr eaLnBrk="1" hangingPunct="1"/>
            <a:endParaRPr lang="es-ES" smtClean="0"/>
          </a:p>
          <a:p>
            <a:pPr eaLnBrk="1" hangingPunct="1"/>
            <a:endParaRPr lang="es-ES" smtClean="0"/>
          </a:p>
        </p:txBody>
      </p:sp>
      <p:sp>
        <p:nvSpPr>
          <p:cNvPr id="81924" name="3 Marcador de número de diapositiva"/>
          <p:cNvSpPr>
            <a:spLocks noGrp="1"/>
          </p:cNvSpPr>
          <p:nvPr>
            <p:ph type="sldNum" sz="quarter" idx="5"/>
          </p:nvPr>
        </p:nvSpPr>
        <p:spPr>
          <a:noFill/>
        </p:spPr>
        <p:txBody>
          <a:bodyPr/>
          <a:lstStyle/>
          <a:p>
            <a:fld id="{059E035C-1795-499A-8E3D-03A6F82371B0}" type="slidenum">
              <a:rPr lang="es-ES" smtClean="0"/>
              <a:pPr/>
              <a:t>33</a:t>
            </a:fld>
            <a:endParaRPr lang="es-E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1 Marcador de imagen de diapositiva"/>
          <p:cNvSpPr>
            <a:spLocks noGrp="1" noRot="1" noChangeAspect="1" noTextEdit="1"/>
          </p:cNvSpPr>
          <p:nvPr>
            <p:ph type="sldImg"/>
          </p:nvPr>
        </p:nvSpPr>
        <p:spPr>
          <a:ln/>
        </p:spPr>
      </p:sp>
      <p:sp>
        <p:nvSpPr>
          <p:cNvPr id="82947" name="2 Marcador de notas"/>
          <p:cNvSpPr>
            <a:spLocks noGrp="1"/>
          </p:cNvSpPr>
          <p:nvPr>
            <p:ph type="body" idx="1"/>
          </p:nvPr>
        </p:nvSpPr>
        <p:spPr>
          <a:noFill/>
          <a:ln/>
        </p:spPr>
        <p:txBody>
          <a:bodyPr/>
          <a:lstStyle/>
          <a:p>
            <a:pPr marL="349250" indent="-349250" eaLnBrk="1" hangingPunct="1"/>
            <a:r>
              <a:rPr lang="es-ES" smtClean="0"/>
              <a:t>El acuerdo con el Real Madrid, alcanzado de forma tripartita por Turespaña, Comunidad de Madrid y Ayto de Madrid, lo consideramos especialmente relevante al ser uno de los clubes más importantes del planeta, con gran penetración en mercados considerados emergentes para nosotros. Los utilizamos, no sólo como canal para llegar a nuevos consumidores e incrementar nuestra notoriedad de marca, sino como producto mismo (la posibilidad de disfrutar de un evento único en Madrid – disfrutar del fútbol)</a:t>
            </a:r>
          </a:p>
        </p:txBody>
      </p:sp>
      <p:sp>
        <p:nvSpPr>
          <p:cNvPr id="82948" name="3 Marcador de número de diapositiva"/>
          <p:cNvSpPr txBox="1">
            <a:spLocks noGrp="1"/>
          </p:cNvSpPr>
          <p:nvPr/>
        </p:nvSpPr>
        <p:spPr bwMode="auto">
          <a:xfrm>
            <a:off x="3970338" y="8828088"/>
            <a:ext cx="3038475" cy="466725"/>
          </a:xfrm>
          <a:prstGeom prst="rect">
            <a:avLst/>
          </a:prstGeom>
          <a:noFill/>
          <a:ln w="9525">
            <a:noFill/>
            <a:miter lim="800000"/>
            <a:headEnd/>
            <a:tailEnd/>
          </a:ln>
        </p:spPr>
        <p:txBody>
          <a:bodyPr lIns="90198" tIns="45100" rIns="90198" bIns="45100" anchor="b"/>
          <a:lstStyle/>
          <a:p>
            <a:pPr algn="r"/>
            <a:fld id="{3FDCC36D-8D0F-4F2F-A2D1-7B54AB89E28B}" type="slidenum">
              <a:rPr lang="es-ES" sz="1200"/>
              <a:pPr algn="r"/>
              <a:t>34</a:t>
            </a:fld>
            <a:endParaRPr lang="es-ES" sz="120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1 Marcador de imagen de diapositiva"/>
          <p:cNvSpPr>
            <a:spLocks noGrp="1" noRot="1" noChangeAspect="1" noTextEdit="1"/>
          </p:cNvSpPr>
          <p:nvPr>
            <p:ph type="sldImg"/>
          </p:nvPr>
        </p:nvSpPr>
        <p:spPr>
          <a:ln/>
        </p:spPr>
      </p:sp>
      <p:sp>
        <p:nvSpPr>
          <p:cNvPr id="83971" name="2 Marcador de notas"/>
          <p:cNvSpPr>
            <a:spLocks noGrp="1"/>
          </p:cNvSpPr>
          <p:nvPr>
            <p:ph type="body" idx="1"/>
          </p:nvPr>
        </p:nvSpPr>
        <p:spPr>
          <a:noFill/>
          <a:ln/>
        </p:spPr>
        <p:txBody>
          <a:bodyPr/>
          <a:lstStyle/>
          <a:p>
            <a:pPr marL="349250" indent="-349250" eaLnBrk="1" hangingPunct="1"/>
            <a:endParaRPr lang="es-ES" smtClean="0"/>
          </a:p>
        </p:txBody>
      </p:sp>
      <p:sp>
        <p:nvSpPr>
          <p:cNvPr id="83972" name="3 Marcador de número de diapositiva"/>
          <p:cNvSpPr txBox="1">
            <a:spLocks noGrp="1"/>
          </p:cNvSpPr>
          <p:nvPr/>
        </p:nvSpPr>
        <p:spPr bwMode="auto">
          <a:xfrm>
            <a:off x="3970338" y="8828088"/>
            <a:ext cx="3038475" cy="466725"/>
          </a:xfrm>
          <a:prstGeom prst="rect">
            <a:avLst/>
          </a:prstGeom>
          <a:noFill/>
          <a:ln w="9525">
            <a:noFill/>
            <a:miter lim="800000"/>
            <a:headEnd/>
            <a:tailEnd/>
          </a:ln>
        </p:spPr>
        <p:txBody>
          <a:bodyPr lIns="90198" tIns="45100" rIns="90198" bIns="45100" anchor="b"/>
          <a:lstStyle/>
          <a:p>
            <a:pPr algn="r"/>
            <a:fld id="{90C03302-53E2-4737-8190-94EDE1009C2B}" type="slidenum">
              <a:rPr lang="es-ES" sz="1200"/>
              <a:pPr algn="r"/>
              <a:t>35</a:t>
            </a:fld>
            <a:endParaRPr lang="es-ES" sz="120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ln/>
        </p:spPr>
      </p:sp>
      <p:sp>
        <p:nvSpPr>
          <p:cNvPr id="84995" name="Rectangle 3"/>
          <p:cNvSpPr>
            <a:spLocks noGrp="1" noChangeArrowheads="1"/>
          </p:cNvSpPr>
          <p:nvPr>
            <p:ph type="body" idx="1"/>
          </p:nvPr>
        </p:nvSpPr>
        <p:spPr>
          <a:noFill/>
          <a:ln/>
        </p:spPr>
        <p:txBody>
          <a:bodyPr/>
          <a:lstStyle/>
          <a:p>
            <a:endParaRPr lang="es-E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a:noFill/>
          <a:ln/>
        </p:spPr>
        <p:txBody>
          <a:bodyPr/>
          <a:lstStyle/>
          <a:p>
            <a:pPr eaLnBrk="1" hangingPunct="1"/>
            <a:r>
              <a:rPr lang="es-ES" smtClean="0">
                <a:solidFill>
                  <a:srgbClr val="E71C03"/>
                </a:solidFill>
              </a:rPr>
              <a:t>&gt; </a:t>
            </a:r>
            <a:r>
              <a:rPr lang="es-ES" b="1" smtClean="0"/>
              <a:t>Campaña de diferenciación </a:t>
            </a:r>
            <a:r>
              <a:rPr lang="es-ES" smtClean="0">
                <a:sym typeface="Wingdings" pitchFamily="2" charset="2"/>
              </a:rPr>
              <a:t> </a:t>
            </a:r>
            <a:r>
              <a:rPr lang="es-ES" smtClean="0"/>
              <a:t>Buscar el “engagement” o la involucración del público con la propuesta de comunicación que lancemos, con la intención de que sea el público un sujeto activo de la misma y no un mero receptor pasivo.</a:t>
            </a:r>
          </a:p>
          <a:p>
            <a:pPr eaLnBrk="1" hangingPunct="1"/>
            <a:endParaRPr lang="es-ES" smtClean="0"/>
          </a:p>
          <a:p>
            <a:pPr eaLnBrk="1" hangingPunct="1"/>
            <a:r>
              <a:rPr lang="es-ES" smtClean="0"/>
              <a:t>Aspiramos a que el reforzamiento de la marca España y su reposicionamiento se hagan realidad mediante unos  niveles de </a:t>
            </a:r>
            <a:r>
              <a:rPr lang="es-ES" b="1" smtClean="0"/>
              <a:t>WOM</a:t>
            </a:r>
            <a:r>
              <a:rPr lang="es-ES" smtClean="0"/>
              <a:t> excepcionales.</a:t>
            </a:r>
          </a:p>
          <a:p>
            <a:pPr eaLnBrk="1" hangingPunct="1"/>
            <a:endParaRPr lang="es-ES" smtClean="0"/>
          </a:p>
          <a:p>
            <a:pPr eaLnBrk="1" hangingPunct="1"/>
            <a:r>
              <a:rPr lang="es-ES" smtClean="0"/>
              <a:t>Aunque las campañas de diferenciación y de segmentación se enfrentan a problemáticas específicas, nuestro planteamiento estratégico se sustenta sobre </a:t>
            </a:r>
            <a:r>
              <a:rPr lang="es-ES" b="1" smtClean="0"/>
              <a:t>cuatro pilares </a:t>
            </a:r>
            <a:r>
              <a:rPr lang="es-ES" smtClean="0"/>
              <a:t>que son esenciales para la consecución de los objetivos marcados:</a:t>
            </a:r>
          </a:p>
          <a:p>
            <a:pPr eaLnBrk="1" hangingPunct="1"/>
            <a:endParaRPr lang="es-ES" smtClean="0"/>
          </a:p>
          <a:p>
            <a:pPr eaLnBrk="1" hangingPunct="1"/>
            <a:r>
              <a:rPr lang="es-ES" smtClean="0"/>
              <a:t>1- Prescripción</a:t>
            </a:r>
          </a:p>
          <a:p>
            <a:pPr eaLnBrk="1" hangingPunct="1"/>
            <a:r>
              <a:rPr lang="es-ES" smtClean="0"/>
              <a:t>2- Participación</a:t>
            </a:r>
          </a:p>
          <a:p>
            <a:pPr eaLnBrk="1" hangingPunct="1"/>
            <a:r>
              <a:rPr lang="es-ES" smtClean="0"/>
              <a:t>3- Contenidos</a:t>
            </a:r>
          </a:p>
          <a:p>
            <a:pPr eaLnBrk="1" hangingPunct="1"/>
            <a:r>
              <a:rPr lang="es-ES" smtClean="0"/>
              <a:t>4- Tangibilización</a:t>
            </a:r>
          </a:p>
          <a:p>
            <a:pPr eaLnBrk="1" hangingPunct="1"/>
            <a:endParaRPr lang="es-E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a:ln/>
        </p:spPr>
      </p:sp>
      <p:sp>
        <p:nvSpPr>
          <p:cNvPr id="87043" name="Rectangle 3"/>
          <p:cNvSpPr>
            <a:spLocks noGrp="1" noChangeArrowheads="1"/>
          </p:cNvSpPr>
          <p:nvPr>
            <p:ph type="body" idx="1"/>
          </p:nvPr>
        </p:nvSpPr>
        <p:spPr>
          <a:noFill/>
          <a:ln/>
        </p:spPr>
        <p:txBody>
          <a:bodyPr/>
          <a:lstStyle/>
          <a:p>
            <a:pPr eaLnBrk="1" hangingPunct="1"/>
            <a:r>
              <a:rPr lang="es-ES" smtClean="0"/>
              <a:t>Este último pilar de nuestra propuesta estratégica se centra en hacer </a:t>
            </a:r>
            <a:r>
              <a:rPr lang="es-ES" b="1" smtClean="0"/>
              <a:t>tangible</a:t>
            </a:r>
            <a:r>
              <a:rPr lang="es-ES" smtClean="0"/>
              <a:t> el concepto “I need Spain”. El nuestro </a:t>
            </a:r>
            <a:r>
              <a:rPr lang="es-ES" b="1" smtClean="0"/>
              <a:t>no es otro eslogan más</a:t>
            </a:r>
            <a:r>
              <a:rPr lang="es-ES" smtClean="0"/>
              <a:t>. Es algo que </a:t>
            </a:r>
            <a:r>
              <a:rPr lang="es-ES" b="1" smtClean="0"/>
              <a:t>sienten</a:t>
            </a:r>
            <a:r>
              <a:rPr lang="es-ES" smtClean="0"/>
              <a:t> miles de personas que han visitado España y que, por un motivo u otro, echan de menos nuestro país cuando ya no están.</a:t>
            </a:r>
          </a:p>
          <a:p>
            <a:pPr eaLnBrk="1" hangingPunct="1"/>
            <a:endParaRPr lang="es-ES" smtClean="0"/>
          </a:p>
          <a:p>
            <a:pPr eaLnBrk="1" hangingPunct="1"/>
            <a:r>
              <a:rPr lang="es-ES" smtClean="0"/>
              <a:t>Por esta razón nuestra campaña de comunicación digital se va a construir como </a:t>
            </a:r>
            <a:r>
              <a:rPr lang="es-ES" b="1" smtClean="0"/>
              <a:t>una demostración de la veracidad del “I need Spain”.</a:t>
            </a:r>
          </a:p>
          <a:p>
            <a:pPr eaLnBrk="1" hangingPunct="1"/>
            <a:endParaRPr lang="es-ES" b="1" smtClean="0"/>
          </a:p>
          <a:p>
            <a:pPr eaLnBrk="1" hangingPunct="1"/>
            <a:r>
              <a:rPr lang="es-ES" smtClean="0"/>
              <a:t>Nos dicen los estudios que </a:t>
            </a:r>
            <a:r>
              <a:rPr lang="es-ES" b="1" smtClean="0"/>
              <a:t>“compartir la experiencia del viaje” </a:t>
            </a:r>
            <a:r>
              <a:rPr lang="es-ES" smtClean="0"/>
              <a:t>es una actitud generalizada, principalmente en las </a:t>
            </a:r>
            <a:r>
              <a:rPr lang="es-ES" b="1" smtClean="0"/>
              <a:t>redes sociales.</a:t>
            </a:r>
          </a:p>
          <a:p>
            <a:pPr eaLnBrk="1" hangingPunct="1"/>
            <a:endParaRPr lang="es-ES" b="1" smtClean="0"/>
          </a:p>
          <a:p>
            <a:pPr eaLnBrk="1" hangingPunct="1"/>
            <a:r>
              <a:rPr lang="es-ES" smtClean="0"/>
              <a:t>Por eso estamos creando una </a:t>
            </a:r>
            <a:r>
              <a:rPr lang="es-ES" b="1" smtClean="0"/>
              <a:t>campaña</a:t>
            </a:r>
            <a:r>
              <a:rPr lang="es-ES" smtClean="0"/>
              <a:t> y una </a:t>
            </a:r>
            <a:r>
              <a:rPr lang="es-ES" b="1" smtClean="0"/>
              <a:t>plataforma participativa online </a:t>
            </a:r>
            <a:r>
              <a:rPr lang="es-ES" smtClean="0"/>
              <a:t>para que </a:t>
            </a:r>
            <a:r>
              <a:rPr lang="es-ES" b="1" smtClean="0"/>
              <a:t>los contenidos generados por los usuarios </a:t>
            </a:r>
            <a:r>
              <a:rPr lang="es-ES" smtClean="0"/>
              <a:t>nos ayuden a </a:t>
            </a:r>
            <a:r>
              <a:rPr lang="es-ES" b="1" smtClean="0"/>
              <a:t>diferenciarnos</a:t>
            </a:r>
            <a:r>
              <a:rPr lang="es-ES" smtClean="0"/>
              <a:t> y lograr una imagen más aspiracional, cercana y creíble de España como destino turístico.</a:t>
            </a:r>
          </a:p>
          <a:p>
            <a:pPr eaLnBrk="1" hangingPunct="1"/>
            <a:endParaRPr lang="es-ES" smtClean="0"/>
          </a:p>
          <a:p>
            <a:pPr eaLnBrk="1" hangingPunct="1"/>
            <a:r>
              <a:rPr lang="es-ES" smtClean="0">
                <a:solidFill>
                  <a:srgbClr val="E71C03"/>
                </a:solidFill>
              </a:rPr>
              <a:t>&gt; </a:t>
            </a:r>
            <a:r>
              <a:rPr lang="es-ES" smtClean="0"/>
              <a:t>Existe un </a:t>
            </a:r>
            <a:r>
              <a:rPr lang="es-ES" b="1" smtClean="0"/>
              <a:t>nuevo tipo de viajero </a:t>
            </a:r>
            <a:r>
              <a:rPr lang="es-ES" smtClean="0"/>
              <a:t>cuyas decisiones se fundamentan principalmente en el </a:t>
            </a:r>
            <a:r>
              <a:rPr lang="es-ES" b="1" smtClean="0"/>
              <a:t>conocimiento de la experiencia vivida por otros</a:t>
            </a:r>
            <a:r>
              <a:rPr lang="es-ES" smtClean="0"/>
              <a:t>.</a:t>
            </a:r>
          </a:p>
          <a:p>
            <a:pPr eaLnBrk="1" hangingPunct="1"/>
            <a:r>
              <a:rPr lang="es-ES" smtClean="0">
                <a:solidFill>
                  <a:srgbClr val="E71C03"/>
                </a:solidFill>
              </a:rPr>
              <a:t>&gt; </a:t>
            </a:r>
            <a:r>
              <a:rPr lang="es-ES" smtClean="0"/>
              <a:t>Como consecuencia </a:t>
            </a:r>
            <a:r>
              <a:rPr lang="es-ES" b="1" smtClean="0"/>
              <a:t>la participación debe ser un pilar de nuestro plan </a:t>
            </a:r>
            <a:r>
              <a:rPr lang="es-ES" smtClean="0"/>
              <a:t>ya que está ligada a nuestra estrategia de usar a los influenciadores como herramienta de marketing. </a:t>
            </a:r>
          </a:p>
          <a:p>
            <a:pPr eaLnBrk="1" hangingPunct="1"/>
            <a:r>
              <a:rPr lang="es-ES" smtClean="0">
                <a:solidFill>
                  <a:srgbClr val="E71C03"/>
                </a:solidFill>
              </a:rPr>
              <a:t>&gt; </a:t>
            </a:r>
            <a:r>
              <a:rPr lang="es-ES" smtClean="0"/>
              <a:t>Ellos serán nuestros </a:t>
            </a:r>
            <a:r>
              <a:rPr lang="es-ES" b="1" smtClean="0"/>
              <a:t>E-embajadores </a:t>
            </a:r>
            <a:r>
              <a:rPr lang="es-ES" smtClean="0"/>
              <a:t>y sumaremos su participación a la de los </a:t>
            </a:r>
            <a:r>
              <a:rPr lang="es-ES" b="1" smtClean="0"/>
              <a:t>embajadores</a:t>
            </a:r>
            <a:r>
              <a:rPr lang="es-ES" smtClean="0"/>
              <a:t> para así reforzar la marca España y dar tangibilidad y proximidad a nuestra comunicación.</a:t>
            </a:r>
          </a:p>
          <a:p>
            <a:pPr eaLnBrk="1" hangingPunct="1"/>
            <a:endParaRPr lang="es-ES" smtClean="0"/>
          </a:p>
          <a:p>
            <a:pPr eaLnBrk="1" hangingPunct="1"/>
            <a:endParaRPr lang="es-E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ln/>
        </p:spPr>
      </p:sp>
      <p:sp>
        <p:nvSpPr>
          <p:cNvPr id="88067" name="Rectangle 3"/>
          <p:cNvSpPr>
            <a:spLocks noGrp="1" noChangeArrowheads="1"/>
          </p:cNvSpPr>
          <p:nvPr>
            <p:ph type="body" idx="1"/>
          </p:nvPr>
        </p:nvSpPr>
        <p:spPr>
          <a:noFill/>
          <a:ln/>
        </p:spPr>
        <p:txBody>
          <a:bodyPr/>
          <a:lstStyle/>
          <a:p>
            <a:pPr eaLnBrk="1" hangingPunct="1"/>
            <a:r>
              <a:rPr lang="es-ES" smtClean="0"/>
              <a:t>La confluencia de la estrategia digital y de marketing deportivo, da lugar a los testimoniales de nuestros “embajadores icónicos” que recomiendan sus lugares favoritos de España, con un tono cercano y distendido.</a:t>
            </a:r>
          </a:p>
          <a:p>
            <a:pPr eaLnBrk="1" hangingPunct="1"/>
            <a:endParaRPr lang="es-ES" smtClean="0"/>
          </a:p>
          <a:p>
            <a:pPr eaLnBrk="1" hangingPunct="1"/>
            <a:r>
              <a:rPr lang="es-ES" smtClean="0"/>
              <a:t>Estos vídeos han generado muchas visualizaciones y su uso, predominantemente online, hace el mensaje se transforme de manera viral. Una apuesta de Turespaña por el Branded content (o generación de contenido que guste al consumidor)</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Rot="1" noChangeAspect="1" noChangeArrowheads="1" noTextEdit="1"/>
          </p:cNvSpPr>
          <p:nvPr>
            <p:ph type="sldImg"/>
          </p:nvPr>
        </p:nvSpPr>
        <p:spPr>
          <a:ln/>
        </p:spPr>
      </p:sp>
      <p:sp>
        <p:nvSpPr>
          <p:cNvPr id="89091" name="Rectangle 3"/>
          <p:cNvSpPr>
            <a:spLocks noGrp="1" noChangeArrowheads="1"/>
          </p:cNvSpPr>
          <p:nvPr>
            <p:ph type="body" idx="1"/>
          </p:nvPr>
        </p:nvSpPr>
        <p:spPr>
          <a:noFill/>
          <a:ln/>
        </p:spPr>
        <p:txBody>
          <a:bodyPr/>
          <a:lstStyle/>
          <a:p>
            <a:endParaRPr lang="es-E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a:noFill/>
          <a:ln/>
        </p:spPr>
        <p:txBody>
          <a:bodyPr/>
          <a:lstStyle/>
          <a:p>
            <a:endParaRPr lang="es-E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a:noFill/>
          <a:ln/>
        </p:spPr>
        <p:txBody>
          <a:bodyPr/>
          <a:lstStyle/>
          <a:p>
            <a:endParaRPr lang="es-E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a:noFill/>
          <a:ln/>
        </p:spPr>
        <p:txBody>
          <a:bodyPr/>
          <a:lstStyle/>
          <a:p>
            <a:r>
              <a:rPr lang="es-ES" smtClean="0"/>
              <a:t>Podemos concluir, por tanto, señalando la importancia que la campaña de promoción internacional de publicidad de Turespaña tiene para la imagen de nuestro país y especialmente el impacto que tiene dentro del sector turístico. En este sentido podemos señalar los buenos resultados que se van obteniendo y que esperamos sigan en los meses venideros.</a:t>
            </a:r>
          </a:p>
          <a:p>
            <a:endParaRPr lang="es-E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A8C793CF-4826-4BCE-92B5-55A06D818252}" type="slidenum">
              <a:rPr lang="es-ES" smtClean="0"/>
              <a:pPr/>
              <a:t>47</a:t>
            </a:fld>
            <a:endParaRPr lang="es-ES" smtClean="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pPr eaLnBrk="1" hangingPunct="1"/>
            <a:endParaRPr lang="es-E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a:noFill/>
          <a:ln/>
        </p:spPr>
        <p:txBody>
          <a:bodyPr/>
          <a:lstStyle/>
          <a:p>
            <a:endParaRPr lang="es-E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a:noFill/>
          <a:ln/>
        </p:spPr>
        <p:txBody>
          <a:bodyPr/>
          <a:lstStyle/>
          <a:p>
            <a:endParaRPr lang="es-E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p:spPr>
        <p:txBody>
          <a:bodyPr/>
          <a:lstStyle/>
          <a:p>
            <a:endParaRPr lang="es-E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noFill/>
          <a:ln/>
        </p:spPr>
        <p:txBody>
          <a:bodyPr/>
          <a:lstStyle/>
          <a:p>
            <a:endParaRPr lang="es-E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endParaRPr lang="es-E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a:prstGeom prst="rect">
            <a:avLst/>
          </a:prstGeo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A8F970B7-4C7B-4FAB-AE4E-B6656A70EE82}" type="slidenum">
              <a:rPr lang="es-ES"/>
              <a:pPr>
                <a:defRPr/>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42610F54-F575-42C8-9E80-E0E018306738}" type="slidenum">
              <a:rPr lang="es-ES"/>
              <a:pPr>
                <a:defRPr/>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a:prstGeom prst="rect">
            <a:avLst/>
          </a:prstGeo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BCB88F86-7050-4F8F-907B-EF8164BD8973}" type="slidenum">
              <a:rPr lang="es-ES"/>
              <a:pPr>
                <a:defRPr/>
              </a:pPr>
              <a:t>‹Nº›</a:t>
            </a:fld>
            <a:endParaRPr lang="es-E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ítulo, text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s-ES"/>
          </a:p>
        </p:txBody>
      </p:sp>
      <p:sp>
        <p:nvSpPr>
          <p:cNvPr id="3" name="2 Marcador de texto"/>
          <p:cNvSpPr>
            <a:spLocks noGrp="1"/>
          </p:cNvSpPr>
          <p:nvPr>
            <p:ph type="body" sz="half" idx="1"/>
          </p:nvPr>
        </p:nvSpPr>
        <p:spPr>
          <a:xfrm>
            <a:off x="457200" y="1600200"/>
            <a:ext cx="4038600" cy="452596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C065213E-4A19-40A5-9914-DC6A3A2B61BB}" type="slidenum">
              <a:rPr lang="es-ES"/>
              <a:pPr>
                <a:defRPr/>
              </a:pPr>
              <a:t>‹Nº›</a:t>
            </a:fld>
            <a:endParaRPr lang="es-E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Media" preserve="1">
  <p:cSld name="Título, texto y clip multimedia">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s-ES"/>
          </a:p>
        </p:txBody>
      </p:sp>
      <p:sp>
        <p:nvSpPr>
          <p:cNvPr id="3" name="2 Marcador de texto"/>
          <p:cNvSpPr>
            <a:spLocks noGrp="1"/>
          </p:cNvSpPr>
          <p:nvPr>
            <p:ph type="body" sz="half" idx="1"/>
          </p:nvPr>
        </p:nvSpPr>
        <p:spPr>
          <a:xfrm>
            <a:off x="457200" y="1600200"/>
            <a:ext cx="4038600" cy="452596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medios"/>
          <p:cNvSpPr>
            <a:spLocks noGrp="1"/>
          </p:cNvSpPr>
          <p:nvPr>
            <p:ph type="media" sz="half" idx="2"/>
          </p:nvPr>
        </p:nvSpPr>
        <p:spPr>
          <a:xfrm>
            <a:off x="4648200" y="1600200"/>
            <a:ext cx="4038600" cy="4525963"/>
          </a:xfrm>
        </p:spPr>
        <p:txBody>
          <a:bodyPr/>
          <a:lstStyle/>
          <a:p>
            <a:pPr lvl="0"/>
            <a:endParaRPr lang="es-ES"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9583F542-A10A-4881-BEFD-1055F6F04879}" type="slidenum">
              <a:rPr lang="es-ES"/>
              <a:pPr>
                <a:defRPr/>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EBF8A5E9-DCC0-457B-95CB-2BE4FF3B8D08}" type="slidenum">
              <a:rPr lang="es-ES"/>
              <a:pPr>
                <a:defRPr/>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FD78E4F8-F7D4-4E9E-B983-23310341B16F}" type="slidenum">
              <a:rPr lang="es-ES"/>
              <a:pPr>
                <a:defRPr/>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8B1F7AFB-4B34-424A-8AFB-9076DC44222E}" type="slidenum">
              <a:rPr lang="es-ES"/>
              <a:pPr>
                <a:defRPr/>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Rectangle 4"/>
          <p:cNvSpPr>
            <a:spLocks noGrp="1" noChangeArrowheads="1"/>
          </p:cNvSpPr>
          <p:nvPr>
            <p:ph type="dt" sz="half" idx="10"/>
          </p:nvPr>
        </p:nvSpPr>
        <p:spPr>
          <a:ln/>
        </p:spPr>
        <p:txBody>
          <a:bodyPr/>
          <a:lstStyle>
            <a:lvl1pPr>
              <a:defRPr/>
            </a:lvl1pPr>
          </a:lstStyle>
          <a:p>
            <a:pPr>
              <a:defRPr/>
            </a:pPr>
            <a:endParaRPr lang="es-ES"/>
          </a:p>
        </p:txBody>
      </p:sp>
      <p:sp>
        <p:nvSpPr>
          <p:cNvPr id="8" name="Rectangle 5"/>
          <p:cNvSpPr>
            <a:spLocks noGrp="1" noChangeArrowheads="1"/>
          </p:cNvSpPr>
          <p:nvPr>
            <p:ph type="ftr" sz="quarter" idx="11"/>
          </p:nvPr>
        </p:nvSpPr>
        <p:spPr>
          <a:ln/>
        </p:spPr>
        <p:txBody>
          <a:bodyPr/>
          <a:lstStyle>
            <a:lvl1pPr>
              <a:defRPr/>
            </a:lvl1pPr>
          </a:lstStyle>
          <a:p>
            <a:pPr>
              <a:defRPr/>
            </a:pPr>
            <a:endParaRPr lang="es-ES"/>
          </a:p>
        </p:txBody>
      </p:sp>
      <p:sp>
        <p:nvSpPr>
          <p:cNvPr id="9" name="Rectangle 6"/>
          <p:cNvSpPr>
            <a:spLocks noGrp="1" noChangeArrowheads="1"/>
          </p:cNvSpPr>
          <p:nvPr>
            <p:ph type="sldNum" sz="quarter" idx="12"/>
          </p:nvPr>
        </p:nvSpPr>
        <p:spPr>
          <a:ln/>
        </p:spPr>
        <p:txBody>
          <a:bodyPr/>
          <a:lstStyle>
            <a:lvl1pPr>
              <a:defRPr/>
            </a:lvl1pPr>
          </a:lstStyle>
          <a:p>
            <a:pPr>
              <a:defRPr/>
            </a:pPr>
            <a:fld id="{4F7EDB9A-7AD3-416B-987F-4F7C2FF3812A}" type="slidenum">
              <a:rPr lang="es-ES"/>
              <a:pPr>
                <a:defRPr/>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s-ES"/>
          </a:p>
        </p:txBody>
      </p:sp>
      <p:sp>
        <p:nvSpPr>
          <p:cNvPr id="3" name="Rectangle 4"/>
          <p:cNvSpPr>
            <a:spLocks noGrp="1" noChangeArrowheads="1"/>
          </p:cNvSpPr>
          <p:nvPr>
            <p:ph type="dt" sz="half" idx="10"/>
          </p:nvPr>
        </p:nvSpPr>
        <p:spPr>
          <a:ln/>
        </p:spPr>
        <p:txBody>
          <a:bodyPr/>
          <a:lstStyle>
            <a:lvl1pPr>
              <a:defRPr/>
            </a:lvl1pPr>
          </a:lstStyle>
          <a:p>
            <a:pPr>
              <a:defRPr/>
            </a:pPr>
            <a:endParaRPr lang="es-ES"/>
          </a:p>
        </p:txBody>
      </p:sp>
      <p:sp>
        <p:nvSpPr>
          <p:cNvPr id="4" name="Rectangle 5"/>
          <p:cNvSpPr>
            <a:spLocks noGrp="1" noChangeArrowheads="1"/>
          </p:cNvSpPr>
          <p:nvPr>
            <p:ph type="ftr" sz="quarter" idx="11"/>
          </p:nvPr>
        </p:nvSpPr>
        <p:spPr>
          <a:ln/>
        </p:spPr>
        <p:txBody>
          <a:bodyPr/>
          <a:lstStyle>
            <a:lvl1pPr>
              <a:defRPr/>
            </a:lvl1pPr>
          </a:lstStyle>
          <a:p>
            <a:pPr>
              <a:defRPr/>
            </a:pPr>
            <a:endParaRPr lang="es-ES"/>
          </a:p>
        </p:txBody>
      </p:sp>
      <p:sp>
        <p:nvSpPr>
          <p:cNvPr id="5" name="Rectangle 6"/>
          <p:cNvSpPr>
            <a:spLocks noGrp="1" noChangeArrowheads="1"/>
          </p:cNvSpPr>
          <p:nvPr>
            <p:ph type="sldNum" sz="quarter" idx="12"/>
          </p:nvPr>
        </p:nvSpPr>
        <p:spPr>
          <a:ln/>
        </p:spPr>
        <p:txBody>
          <a:bodyPr/>
          <a:lstStyle>
            <a:lvl1pPr>
              <a:defRPr/>
            </a:lvl1pPr>
          </a:lstStyle>
          <a:p>
            <a:pPr>
              <a:defRPr/>
            </a:pPr>
            <a:fld id="{AB86D61C-5AA2-4899-889C-62CE6EA4806E}" type="slidenum">
              <a:rPr lang="es-ES"/>
              <a:pPr>
                <a:defRPr/>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s-ES"/>
          </a:p>
        </p:txBody>
      </p:sp>
      <p:sp>
        <p:nvSpPr>
          <p:cNvPr id="3" name="Rectangle 5"/>
          <p:cNvSpPr>
            <a:spLocks noGrp="1" noChangeArrowheads="1"/>
          </p:cNvSpPr>
          <p:nvPr>
            <p:ph type="ftr" sz="quarter" idx="11"/>
          </p:nvPr>
        </p:nvSpPr>
        <p:spPr>
          <a:ln/>
        </p:spPr>
        <p:txBody>
          <a:bodyPr/>
          <a:lstStyle>
            <a:lvl1pPr>
              <a:defRPr/>
            </a:lvl1pPr>
          </a:lstStyle>
          <a:p>
            <a:pPr>
              <a:defRPr/>
            </a:pPr>
            <a:endParaRPr lang="es-ES"/>
          </a:p>
        </p:txBody>
      </p:sp>
      <p:sp>
        <p:nvSpPr>
          <p:cNvPr id="4" name="Rectangle 6"/>
          <p:cNvSpPr>
            <a:spLocks noGrp="1" noChangeArrowheads="1"/>
          </p:cNvSpPr>
          <p:nvPr>
            <p:ph type="sldNum" sz="quarter" idx="12"/>
          </p:nvPr>
        </p:nvSpPr>
        <p:spPr>
          <a:ln/>
        </p:spPr>
        <p:txBody>
          <a:bodyPr/>
          <a:lstStyle>
            <a:lvl1pPr>
              <a:defRPr/>
            </a:lvl1pPr>
          </a:lstStyle>
          <a:p>
            <a:pPr>
              <a:defRPr/>
            </a:pPr>
            <a:fld id="{59A100F1-AA91-41FF-995E-5414B9125035}" type="slidenum">
              <a:rPr lang="es-ES"/>
              <a:pPr>
                <a:defRPr/>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a:prstGeom prst="rect">
            <a:avLst/>
          </a:prstGeo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CED07C22-0A4E-469A-B549-94EBE9F1612C}" type="slidenum">
              <a:rPr lang="es-ES"/>
              <a:pPr>
                <a:defRPr/>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a:prstGeom prst="rect">
            <a:avLst/>
          </a:prstGeo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DE73B3DD-F4D7-426C-A9FA-94461D533474}" type="slidenum">
              <a:rPr lang="es-ES"/>
              <a:pPr>
                <a:defRPr/>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cs typeface="Arial" charset="0"/>
              </a:defRPr>
            </a:lvl1pPr>
          </a:lstStyle>
          <a:p>
            <a:pPr>
              <a:defRPr/>
            </a:pPr>
            <a:endParaRPr lang="es-E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cs typeface="Arial" charset="0"/>
              </a:defRPr>
            </a:lvl1pPr>
          </a:lstStyle>
          <a:p>
            <a:pPr>
              <a:defRPr/>
            </a:pPr>
            <a:endParaRPr lang="es-E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cs typeface="Arial" charset="0"/>
              </a:defRPr>
            </a:lvl1pPr>
          </a:lstStyle>
          <a:p>
            <a:pPr>
              <a:defRPr/>
            </a:pPr>
            <a:fld id="{593F27C9-8B94-40CB-A68C-02D86027A779}"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GENERICO-90-ES.mov"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hyperlink" Target="AMIGOS-30-ES.mov"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hyperlink" Target="SENIORS-30-ES.mov" TargetMode="Externa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ASIATICOS-30-ES.mov" TargetMode="Externa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hyperlink" Target="FAMILIA-30-ES.mov" TargetMode="External"/></Relationships>
</file>

<file path=ppt/slides/_rels/slide18.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9.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1.jpeg"/><Relationship Id="rId7" Type="http://schemas.openxmlformats.org/officeDocument/2006/relationships/image" Target="../media/image25.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21.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image" Target="../media/image33.jpeg"/><Relationship Id="rId7" Type="http://schemas.openxmlformats.org/officeDocument/2006/relationships/image" Target="../media/image37.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hyperlink" Target="http://www.google.es/imgres?imgurl=http://ducatimonster.files.wordpress.com/2009/02/motogp_logo_2.jpg&amp;imgrefurl=http://ducatimonster.wordpress.com/2009/02/&amp;h=353&amp;w=500&amp;sz=18&amp;tbnid=pkPl2S7zYJQM_M:&amp;tbnh=92&amp;tbnw=130&amp;prev=/images?q=moto+gp+logo&amp;hl=es&amp;usg=__jXPh7KM-vRy9uCdB4cQjnS0Pf0o=&amp;sa=X&amp;ei=DEQ_TP6qIYqmvQPHsKFP&amp;ved=0CB8Q9QEwAA" TargetMode="External"/><Relationship Id="rId7" Type="http://schemas.openxmlformats.org/officeDocument/2006/relationships/image" Target="../media/image41.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40.jpeg"/><Relationship Id="rId5" Type="http://schemas.openxmlformats.org/officeDocument/2006/relationships/hyperlink" Target="http://images.google.es/imgres?imgurl=http://www.eldemonionegro.com/gallery2/d/3311-2/vert_logFEB_red.png&amp;imgrefurl=http://blogs.ua.es/ignacio/2008/01/&amp;usg=__pn3BmJlZy9D0h103OVUdRsydhT4=&amp;h=447&amp;w=288&amp;sz=133&amp;hl=es&amp;start=1&amp;um=1&amp;tbnid=CEioSE9V7JwCyM:&amp;tbnh=127&amp;tbnw=82&amp;prev=/images?q=feb&amp;hl=es&amp;rlz=1T4GFRC_esES215ES215&amp;sa=N&amp;um=1" TargetMode="External"/><Relationship Id="rId10" Type="http://schemas.openxmlformats.org/officeDocument/2006/relationships/image" Target="../media/image43.jpeg"/><Relationship Id="rId4" Type="http://schemas.openxmlformats.org/officeDocument/2006/relationships/image" Target="../media/image39.jpeg"/><Relationship Id="rId9" Type="http://schemas.openxmlformats.org/officeDocument/2006/relationships/hyperlink" Target="http://www.google.es/imgres?imgurl=http://i567.photobucket.com/albums/ss117/soccer-of-thailand/Real%20Madrid%20Home%202010/Logo.jpg&amp;imgrefurl=http://www.blingcheese.com/image/code/6/real+madrid+home+2010.htm&amp;usg=__TZjxuZ7zlkl4WblPHvl7bM93Xx8=&amp;h=200&amp;w=200&amp;sz=9&amp;hl=es&amp;start=51&amp;zoom=1&amp;um=1&amp;itbs=1&amp;tbnid=HQM_f-g0n3lUMM:&amp;tbnh=104&amp;tbnw=104&amp;prev=/images?q=real+madrid+logo&amp;start=42&amp;um=1&amp;hl=es&amp;sa=N&amp;rlz=1T4ADRA_esES355&amp;ndsp=21&amp;tbm=isch&amp;ei=Zl-bTZPuFIvc4AaIpuSFBw"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www.google.es/imgres?imgurl=http://ducatimonster.files.wordpress.com/2009/02/motogp_logo_2.jpg&amp;imgrefurl=http://ducatimonster.wordpress.com/2009/02/&amp;h=353&amp;w=500&amp;sz=18&amp;tbnid=pkPl2S7zYJQM_M:&amp;tbnh=92&amp;tbnw=130&amp;prev=/images?q=moto+gp+logo&amp;hl=es&amp;usg=__jXPh7KM-vRy9uCdB4cQjnS0Pf0o=&amp;sa=X&amp;ei=DEQ_TP6qIYqmvQPHsKFP&amp;ved=0CB8Q9QEwAA" TargetMode="External"/><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39.jpeg"/></Relationships>
</file>

<file path=ppt/slides/_rels/slide26.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hyperlink" Target="http://www.google.es/imgres?imgurl=http://ducatimonster.files.wordpress.com/2009/02/motogp_logo_2.jpg&amp;imgrefurl=http://ducatimonster.wordpress.com/2009/02/&amp;h=353&amp;w=500&amp;sz=18&amp;tbnid=pkPl2S7zYJQM_M:&amp;tbnh=92&amp;tbnw=130&amp;prev=/images?q=moto+gp+logo&amp;hl=es&amp;usg=__jXPh7KM-vRy9uCdB4cQjnS0Pf0o=&amp;sa=X&amp;ei=DEQ_TP6qIYqmvQPHsKFP&amp;ved=0CB8Q9QEwAA" TargetMode="External"/><Relationship Id="rId7" Type="http://schemas.openxmlformats.org/officeDocument/2006/relationships/image" Target="../media/image46.jpe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45.jpeg"/><Relationship Id="rId5" Type="http://schemas.openxmlformats.org/officeDocument/2006/relationships/image" Target="../media/image44.png"/><Relationship Id="rId10" Type="http://schemas.openxmlformats.org/officeDocument/2006/relationships/image" Target="../media/image49.jpeg"/><Relationship Id="rId4" Type="http://schemas.openxmlformats.org/officeDocument/2006/relationships/image" Target="../media/image39.jpeg"/><Relationship Id="rId9" Type="http://schemas.openxmlformats.org/officeDocument/2006/relationships/image" Target="../media/image48.jpeg"/></Relationships>
</file>

<file path=ppt/slides/_rels/slide27.xml.rels><?xml version="1.0" encoding="UTF-8" standalone="yes"?>
<Relationships xmlns="http://schemas.openxmlformats.org/package/2006/relationships"><Relationship Id="rId3" Type="http://schemas.openxmlformats.org/officeDocument/2006/relationships/image" Target="../media/image50.jpeg"/><Relationship Id="rId7" Type="http://schemas.openxmlformats.org/officeDocument/2006/relationships/image" Target="../media/image39.jpe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hyperlink" Target="http://www.google.es/imgres?imgurl=http://ducatimonster.files.wordpress.com/2009/02/motogp_logo_2.jpg&amp;imgrefurl=http://ducatimonster.wordpress.com/2009/02/&amp;h=353&amp;w=500&amp;sz=18&amp;tbnid=pkPl2S7zYJQM_M:&amp;tbnh=92&amp;tbnw=130&amp;prev=/images?q=moto+gp+logo&amp;hl=es&amp;usg=__jXPh7KM-vRy9uCdB4cQjnS0Pf0o=&amp;sa=X&amp;ei=DEQ_TP6qIYqmvQPHsKFP&amp;ved=0CB8Q9QEwAA" TargetMode="External"/><Relationship Id="rId5" Type="http://schemas.openxmlformats.org/officeDocument/2006/relationships/image" Target="../media/image52.png"/><Relationship Id="rId4" Type="http://schemas.openxmlformats.org/officeDocument/2006/relationships/image" Target="../media/image51.jpeg"/></Relationships>
</file>

<file path=ppt/slides/_rels/slide28.xml.rels><?xml version="1.0" encoding="UTF-8" standalone="yes"?>
<Relationships xmlns="http://schemas.openxmlformats.org/package/2006/relationships"><Relationship Id="rId3" Type="http://schemas.openxmlformats.org/officeDocument/2006/relationships/hyperlink" Target="http://images.google.es/imgres?imgurl=http://www.eldemonionegro.com/gallery2/d/3311-2/vert_logFEB_red.png&amp;imgrefurl=http://blogs.ua.es/ignacio/2008/01/&amp;usg=__pn3BmJlZy9D0h103OVUdRsydhT4=&amp;h=447&amp;w=288&amp;sz=133&amp;hl=es&amp;start=1&amp;um=1&amp;tbnid=CEioSE9V7JwCyM:&amp;tbnh=127&amp;tbnw=82&amp;prev=/images?q=feb&amp;hl=es&amp;rlz=1T4GFRC_esES215ES215&amp;sa=N&amp;um=1" TargetMode="External"/><Relationship Id="rId7" Type="http://schemas.openxmlformats.org/officeDocument/2006/relationships/image" Target="../media/image56.jpe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55.jpeg"/><Relationship Id="rId5" Type="http://schemas.openxmlformats.org/officeDocument/2006/relationships/image" Target="../media/image54.png"/><Relationship Id="rId4" Type="http://schemas.openxmlformats.org/officeDocument/2006/relationships/image" Target="../media/image53.jpeg"/></Relationships>
</file>

<file path=ppt/slides/_rels/slide29.xml.rels><?xml version="1.0" encoding="UTF-8" standalone="yes"?>
<Relationships xmlns="http://schemas.openxmlformats.org/package/2006/relationships"><Relationship Id="rId3" Type="http://schemas.openxmlformats.org/officeDocument/2006/relationships/hyperlink" Target="http://images.google.es/imgres?imgurl=http://www.eldemonionegro.com/gallery2/d/3311-2/vert_logFEB_red.png&amp;imgrefurl=http://blogs.ua.es/ignacio/2008/01/&amp;usg=__pn3BmJlZy9D0h103OVUdRsydhT4=&amp;h=447&amp;w=288&amp;sz=133&amp;hl=es&amp;start=1&amp;um=1&amp;tbnid=CEioSE9V7JwCyM:&amp;tbnh=127&amp;tbnw=82&amp;prev=/images?q=feb&amp;hl=es&amp;rlz=1T4GFRC_esES215ES215&amp;sa=N&amp;um=1" TargetMode="External"/><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image" Target="../media/image54.png"/><Relationship Id="rId4" Type="http://schemas.openxmlformats.org/officeDocument/2006/relationships/image" Target="../media/image53.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media/image58.jpeg"/><Relationship Id="rId4" Type="http://schemas.openxmlformats.org/officeDocument/2006/relationships/image" Target="../media/image57.jpeg"/></Relationships>
</file>

<file path=ppt/slides/_rels/slide3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8" Type="http://schemas.openxmlformats.org/officeDocument/2006/relationships/hyperlink" Target="http://www.google.es/imgres?imgurl=http://www.glocal-eating.com/images/Corriere_della_Sera-logo-CB760013CB-seeklogo.com.gif&amp;imgrefurl=http://www.glocal-eating.com/realfoodnews.html&amp;usg=__HP7reun6aNLznX18-UXNGAz99n8=&amp;h=200&amp;w=200&amp;sz=2&amp;hl=es&amp;start=1&amp;tbnid=8UzefM-cIcXAaM:&amp;tbnh=104&amp;tbnw=104&amp;prev=/images?q=corriere+della+sera+logo&amp;um=1&amp;hl=es&amp;rlz=1T4SKPB_esES378ES378&amp;tbs=isch:1&amp;um=1&amp;itbs=1" TargetMode="External"/><Relationship Id="rId13" Type="http://schemas.openxmlformats.org/officeDocument/2006/relationships/image" Target="../media/image64.jpeg"/><Relationship Id="rId18" Type="http://schemas.openxmlformats.org/officeDocument/2006/relationships/hyperlink" Target="http://www.google.es/imgres?imgurl=http://www.pseb.org.pk/UserFiles/images/khaleej_times_logo.jpg&amp;imgrefurl=http://www.pseb.org.pk/page.php?nlid=260&amp;usg=__u1gOcwqfREsysCcvIRY43zQFNZE=&amp;h=86&amp;w=420&amp;sz=10&amp;hl=es&amp;start=2&amp;tbnid=gKNLr_WeTYJyEM:&amp;tbnh=26&amp;tbnw=125&amp;prev=/images?q=khaleej+times+logo&amp;um=1&amp;hl=es&amp;rlz=1T4SKPB_esES378ES378&amp;tbs=isch:1&amp;um=1&amp;itbs=1" TargetMode="External"/><Relationship Id="rId3" Type="http://schemas.openxmlformats.org/officeDocument/2006/relationships/image" Target="../media/image59.jpeg"/><Relationship Id="rId21" Type="http://schemas.openxmlformats.org/officeDocument/2006/relationships/image" Target="../media/image68.jpeg"/><Relationship Id="rId7" Type="http://schemas.openxmlformats.org/officeDocument/2006/relationships/image" Target="../media/image61.jpeg"/><Relationship Id="rId12" Type="http://schemas.openxmlformats.org/officeDocument/2006/relationships/hyperlink" Target="http://www.google.es/imgres?imgurl=http://fhjfactcheck.files.wordpress.com/2009/02/metro_logo_new_big24.jpg&amp;imgrefurl=http://fhjfactcheck.wordpress.com/2009/02/11/ranglijst-vogelaarwijken-wel-of-niet-via-de-wob/&amp;usg=__KGZuhWyyMv2jjRfNzhAkc_uGDJ8=&amp;h=390&amp;w=1187&amp;sz=46&amp;hl=es&amp;start=2&amp;tbnid=_OyGhDEjGw5RRM:&amp;tbnh=49&amp;tbnw=150&amp;prev=/images?q=metro+logo&amp;um=1&amp;hl=es&amp;rlz=1T4SKPB_esES378ES378&amp;tbs=isch:1&amp;um=1&amp;itbs=1" TargetMode="External"/><Relationship Id="rId17" Type="http://schemas.openxmlformats.org/officeDocument/2006/relationships/image" Target="../media/image66.jpeg"/><Relationship Id="rId25" Type="http://schemas.openxmlformats.org/officeDocument/2006/relationships/image" Target="../media/image70.jpeg"/><Relationship Id="rId2" Type="http://schemas.openxmlformats.org/officeDocument/2006/relationships/notesSlide" Target="../notesSlides/notesSlide30.xml"/><Relationship Id="rId16" Type="http://schemas.openxmlformats.org/officeDocument/2006/relationships/hyperlink" Target="http://www.google.es/imgres?imgurl=http://www.nursingadvocacy.org/images/newsp/times_india.gif&amp;imgrefurl=http://www.nursingadvocacy.org/news/2004dec/10_times_india.html&amp;usg=__kF5UKhrP1M8GSlJuNUtmyJnQVS8=&amp;h=70&amp;w=350&amp;sz=5&amp;hl=es&amp;start=2&amp;tbnid=om26uENDyj2QqM:&amp;tbnh=24&amp;tbnw=120&amp;prev=/images?q=times+of+india+logo&amp;um=1&amp;hl=es&amp;rlz=1T4SKPB_esES378ES378&amp;tbs=isch:1&amp;um=1&amp;itbs=1" TargetMode="External"/><Relationship Id="rId20" Type="http://schemas.openxmlformats.org/officeDocument/2006/relationships/hyperlink" Target="http://www.google.es/imgres?imgurl=http://www.moodiereport.com/images/the_straits_times_logo.jpg&amp;imgrefurl=http://www.moodiereport.com/document.php?c_id=1178&amp;doc_id=20030&amp;usg=__IxkJYgyJQh-eKVuua_H3jFz7vZk=&amp;h=75&amp;w=400&amp;sz=9&amp;hl=es&amp;start=2&amp;tbnid=inOkE7d_ejLiLM:&amp;tbnh=23&amp;tbnw=124&amp;prev=/images?q=the+straits+times+logo&amp;um=1&amp;hl=es&amp;rlz=1T4SKPB_esES378ES378&amp;tbs=isch:1&amp;um=1&amp;itbs=1" TargetMode="External"/><Relationship Id="rId1" Type="http://schemas.openxmlformats.org/officeDocument/2006/relationships/slideLayout" Target="../slideLayouts/slideLayout2.xml"/><Relationship Id="rId6" Type="http://schemas.openxmlformats.org/officeDocument/2006/relationships/hyperlink" Target="http://www.google.es/imgres?imgurl=http://lamemoriaviva.files.wordpress.com/2009/09/the_daily_telegraph.jpg&amp;imgrefurl=http://lamemoriaviva.wordpress.com/2009/09/15/el-caso-de-las-calles-franquistas-llega-al-daily-telegraph/&amp;usg=__XoRjPha5NyVmgi6G6nCOw2x38HE=&amp;h=579&amp;w=4724&amp;sz=171&amp;hl=es&amp;start=2&amp;tbnid=WgTdsuvQVCg5TM:&amp;tbnh=18&amp;tbnw=150&amp;prev=/images?q=daily+telegraph&amp;um=1&amp;hl=es&amp;sa=N&amp;rlz=1T4SKPB_esES378ES378&amp;tbs=isch:1&amp;um=1&amp;itbs=1" TargetMode="External"/><Relationship Id="rId11" Type="http://schemas.openxmlformats.org/officeDocument/2006/relationships/image" Target="../media/image63.jpeg"/><Relationship Id="rId24" Type="http://schemas.openxmlformats.org/officeDocument/2006/relationships/hyperlink" Target="http://www.google.es/imgres?imgurl=http://3.bp.blogspot.com/_tcGJIZ-pPkU/Se9vzsojSAI/AAAAAAAAABU/rHmP3PUifBk/s320/ChinaDailyLogo.jpg&amp;imgrefurl=http://chindiabiz.blogspot.com/2009/04/export-led-growth-regional-integration.html&amp;usg=__d015MqhLn_DBEAjxR2IF4Cmhycc=&amp;h=82&amp;w=288&amp;sz=9&amp;hl=es&amp;start=3&amp;tbnid=k0ft7U3umT-reM:&amp;tbnh=33&amp;tbnw=115&amp;prev=/images?q=china+daily+logo&amp;um=1&amp;hl=es&amp;rlz=1T4SKPB_esES378ES378&amp;tbs=isch:1&amp;um=1&amp;itbs=1" TargetMode="External"/><Relationship Id="rId5" Type="http://schemas.openxmlformats.org/officeDocument/2006/relationships/image" Target="../media/image60.png"/><Relationship Id="rId15" Type="http://schemas.openxmlformats.org/officeDocument/2006/relationships/image" Target="../media/image65.jpeg"/><Relationship Id="rId23" Type="http://schemas.openxmlformats.org/officeDocument/2006/relationships/image" Target="../media/image69.jpeg"/><Relationship Id="rId10" Type="http://schemas.openxmlformats.org/officeDocument/2006/relationships/hyperlink" Target="http://www.google.es/imgres?imgurl=http://www.seeklogo.com/images/D/Der_Standard-logo-7AE85142F1-seeklogo.com.gif&amp;imgrefurl=http://www.seeklogo.com/der-standard-logo-40198.html&amp;usg=__mVP8gLls4-oS834fm9eZJxrcQCc=&amp;h=200&amp;w=200&amp;sz=2&amp;hl=es&amp;start=1&amp;tbnid=8ei87crBuSk_7M:&amp;tbnh=104&amp;tbnw=104&amp;prev=/images?q=der+standard+logo&amp;um=1&amp;hl=es&amp;rlz=1T4SKPB_esES378ES378&amp;tbs=isch:1&amp;um=1&amp;itbs=1" TargetMode="External"/><Relationship Id="rId19" Type="http://schemas.openxmlformats.org/officeDocument/2006/relationships/image" Target="../media/image67.jpeg"/><Relationship Id="rId4" Type="http://schemas.openxmlformats.org/officeDocument/2006/relationships/image" Target="../media/image42.png"/><Relationship Id="rId9" Type="http://schemas.openxmlformats.org/officeDocument/2006/relationships/image" Target="../media/image62.jpeg"/><Relationship Id="rId14" Type="http://schemas.openxmlformats.org/officeDocument/2006/relationships/hyperlink" Target="http://www.google.es/imgres?imgurl=http://benchsite.co.kr/designdb/logo_data/logoimg/O/LOGO_45986.gif&amp;imgrefurl=http://benchsite.co.kr/designdb/brand_list.html?ini_key=O&amp;bookmode=&amp;usg=__KvSZLAuU7-m3tYM0frZWGAljTbA=&amp;h=200&amp;w=200&amp;sz=2&amp;hl=es&amp;start=1&amp;tbnid=IMe088W8cbEhOM:&amp;tbnh=104&amp;tbnw=104&amp;prev=/images?q=o+globo+logo&amp;um=1&amp;hl=es&amp;rlz=1T4SKPB_esES378ES378&amp;tbs=isch:1&amp;um=1&amp;itbs=1" TargetMode="External"/><Relationship Id="rId22" Type="http://schemas.openxmlformats.org/officeDocument/2006/relationships/hyperlink" Target="http://www.google.es/imgres?imgurl=http://pirs08.webs.com/Inquirer%20logo.jpg&amp;imgrefurl=http://pirs08.webs.com/apps/photos/photo?photoid=38784879&amp;usg=__050Vfy13xWHbGUS5-vVRWKjzNPo=&amp;h=91&amp;w=179&amp;sz=7&amp;hl=es&amp;start=140&amp;tbnid=C3J8Ktt1iykmBM:&amp;tbnh=51&amp;tbnw=101&amp;prev=/images?q=daily+inquirer+logo&amp;start=120&amp;um=1&amp;hl=es&amp;sa=N&amp;rlz=1T4SKPB_esES378ES378&amp;tbs=isch:1&amp;um=1&amp;itbs=1"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72.png"/><Relationship Id="rId5" Type="http://schemas.openxmlformats.org/officeDocument/2006/relationships/image" Target="../media/image42.png"/><Relationship Id="rId4" Type="http://schemas.openxmlformats.org/officeDocument/2006/relationships/image" Target="../media/image59.jpeg"/></Relationships>
</file>

<file path=ppt/slides/_rels/slide34.xml.rels><?xml version="1.0" encoding="UTF-8" standalone="yes"?>
<Relationships xmlns="http://schemas.openxmlformats.org/package/2006/relationships"><Relationship Id="rId3" Type="http://schemas.openxmlformats.org/officeDocument/2006/relationships/hyperlink" Target="http://www.google.es/imgres?imgurl=http://i567.photobucket.com/albums/ss117/soccer-of-thailand/Real%20Madrid%20Home%202010/Logo.jpg&amp;imgrefurl=http://www.blingcheese.com/image/code/6/real+madrid+home+2010.htm&amp;usg=__TZjxuZ7zlkl4WblPHvl7bM93Xx8=&amp;h=200&amp;w=200&amp;sz=9&amp;hl=es&amp;start=51&amp;zoom=1&amp;um=1&amp;itbs=1&amp;tbnid=HQM_f-g0n3lUMM:&amp;tbnh=104&amp;tbnw=104&amp;prev=/images?q=real+madrid+logo&amp;start=42&amp;um=1&amp;hl=es&amp;sa=N&amp;rlz=1T4ADRA_esES355&amp;ndsp=21&amp;tbm=isch&amp;ei=Zl-bTZPuFIvc4AaIpuSFBw" TargetMode="External"/><Relationship Id="rId2" Type="http://schemas.openxmlformats.org/officeDocument/2006/relationships/notesSlide" Target="../notesSlides/notesSlide32.xml"/><Relationship Id="rId1" Type="http://schemas.openxmlformats.org/officeDocument/2006/relationships/slideLayout" Target="../slideLayouts/slideLayout7.xml"/><Relationship Id="rId5" Type="http://schemas.openxmlformats.org/officeDocument/2006/relationships/image" Target="../media/image73.jpeg"/><Relationship Id="rId4" Type="http://schemas.openxmlformats.org/officeDocument/2006/relationships/image" Target="../media/image43.jpeg"/></Relationships>
</file>

<file path=ppt/slides/_rels/slide35.xml.rels><?xml version="1.0" encoding="UTF-8" standalone="yes"?>
<Relationships xmlns="http://schemas.openxmlformats.org/package/2006/relationships"><Relationship Id="rId3" Type="http://schemas.openxmlformats.org/officeDocument/2006/relationships/hyperlink" Target="http://www.google.es/imgres?imgurl=http://i567.photobucket.com/albums/ss117/soccer-of-thailand/Real%20Madrid%20Home%202010/Logo.jpg&amp;imgrefurl=http://www.blingcheese.com/image/code/6/real+madrid+home+2010.htm&amp;usg=__TZjxuZ7zlkl4WblPHvl7bM93Xx8=&amp;h=200&amp;w=200&amp;sz=9&amp;hl=es&amp;start=51&amp;zoom=1&amp;um=1&amp;itbs=1&amp;tbnid=HQM_f-g0n3lUMM:&amp;tbnh=104&amp;tbnw=104&amp;prev=/images?q=real+madrid+logo&amp;start=42&amp;um=1&amp;hl=es&amp;sa=N&amp;rlz=1T4ADRA_esES355&amp;ndsp=21&amp;tbm=isch&amp;ei=Zl-bTZPuFIvc4AaIpuSFBw" TargetMode="External"/><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image" Target="../media/image74.jpeg"/><Relationship Id="rId4" Type="http://schemas.openxmlformats.org/officeDocument/2006/relationships/image" Target="../media/image43.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78.jpeg"/><Relationship Id="rId5" Type="http://schemas.openxmlformats.org/officeDocument/2006/relationships/image" Target="../media/image77.jpeg"/><Relationship Id="rId4" Type="http://schemas.openxmlformats.org/officeDocument/2006/relationships/image" Target="../media/image76.jpeg"/></Relationships>
</file>

<file path=ppt/slides/_rels/slide3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hyperlink" Target="30_ES_baja.mov" TargetMode="External"/><Relationship Id="rId7" Type="http://schemas.openxmlformats.org/officeDocument/2006/relationships/hyperlink" Target="RM_30%20castellano_V1.mov" TargetMode="External"/><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image" Target="../media/image81.png"/><Relationship Id="rId5" Type="http://schemas.openxmlformats.org/officeDocument/2006/relationships/hyperlink" Target="adri&#225;_30_castellano_baja.mov" TargetMode="External"/><Relationship Id="rId10" Type="http://schemas.openxmlformats.org/officeDocument/2006/relationships/image" Target="../media/image83.png"/><Relationship Id="rId4" Type="http://schemas.openxmlformats.org/officeDocument/2006/relationships/image" Target="../media/image80.png"/><Relationship Id="rId9" Type="http://schemas.openxmlformats.org/officeDocument/2006/relationships/hyperlink" Target="Turespana%20FEB%2030seg%20ES.mov"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hyperlink" Target="RM_2%20CASTELLANO_V1.mov"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hyperlink" Target="Turespana%20FEB%202min%20ES.mov" TargetMode="Externa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hyperlink" Target="01.%202%20MIN%20MotoGP%20-%20ES.mov" TargetMode="Externa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hyperlink" Target="adri&#225;%202'%2040_castellano.mov" TargetMode="Externa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050" name="Text Box 5"/>
          <p:cNvSpPr txBox="1">
            <a:spLocks noChangeArrowheads="1"/>
          </p:cNvSpPr>
          <p:nvPr/>
        </p:nvSpPr>
        <p:spPr bwMode="auto">
          <a:xfrm>
            <a:off x="6877050" y="6165850"/>
            <a:ext cx="1944688" cy="458788"/>
          </a:xfrm>
          <a:prstGeom prst="rect">
            <a:avLst/>
          </a:prstGeom>
          <a:noFill/>
          <a:ln w="9525">
            <a:noFill/>
            <a:miter lim="800000"/>
            <a:headEnd/>
            <a:tailEnd/>
          </a:ln>
        </p:spPr>
        <p:txBody>
          <a:bodyPr>
            <a:spAutoFit/>
          </a:bodyPr>
          <a:lstStyle/>
          <a:p>
            <a:pPr algn="r"/>
            <a:r>
              <a:rPr lang="es-ES" sz="800"/>
              <a:t>INSTITUTO</a:t>
            </a:r>
          </a:p>
          <a:p>
            <a:pPr algn="r"/>
            <a:r>
              <a:rPr lang="es-ES" sz="800"/>
              <a:t>DE TURISMO</a:t>
            </a:r>
          </a:p>
          <a:p>
            <a:pPr algn="r"/>
            <a:r>
              <a:rPr lang="es-ES" sz="800"/>
              <a:t>DE ESPAÑA</a:t>
            </a:r>
          </a:p>
        </p:txBody>
      </p:sp>
      <p:sp>
        <p:nvSpPr>
          <p:cNvPr id="2051" name="Line 6"/>
          <p:cNvSpPr>
            <a:spLocks noChangeShapeType="1"/>
          </p:cNvSpPr>
          <p:nvPr/>
        </p:nvSpPr>
        <p:spPr bwMode="auto">
          <a:xfrm>
            <a:off x="8101013" y="6092825"/>
            <a:ext cx="647700" cy="0"/>
          </a:xfrm>
          <a:prstGeom prst="line">
            <a:avLst/>
          </a:prstGeom>
          <a:noFill/>
          <a:ln w="19050">
            <a:solidFill>
              <a:srgbClr val="B5171A"/>
            </a:solidFill>
            <a:round/>
            <a:headEnd/>
            <a:tailEnd/>
          </a:ln>
        </p:spPr>
        <p:txBody>
          <a:bodyPr/>
          <a:lstStyle/>
          <a:p>
            <a:endParaRPr lang="es-ES"/>
          </a:p>
        </p:txBody>
      </p:sp>
      <p:sp>
        <p:nvSpPr>
          <p:cNvPr id="2052" name="Text Box 8"/>
          <p:cNvSpPr txBox="1">
            <a:spLocks noChangeArrowheads="1"/>
          </p:cNvSpPr>
          <p:nvPr/>
        </p:nvSpPr>
        <p:spPr bwMode="auto">
          <a:xfrm>
            <a:off x="322263" y="3429000"/>
            <a:ext cx="8393112" cy="1477963"/>
          </a:xfrm>
          <a:prstGeom prst="rect">
            <a:avLst/>
          </a:prstGeom>
          <a:noFill/>
          <a:ln w="9525">
            <a:noFill/>
            <a:miter lim="800000"/>
            <a:headEnd/>
            <a:tailEnd/>
          </a:ln>
        </p:spPr>
        <p:txBody>
          <a:bodyPr>
            <a:spAutoFit/>
          </a:bodyPr>
          <a:lstStyle/>
          <a:p>
            <a:pPr marL="355600" indent="-355600">
              <a:lnSpc>
                <a:spcPct val="150000"/>
              </a:lnSpc>
            </a:pPr>
            <a:r>
              <a:rPr lang="es-ES" sz="3000">
                <a:solidFill>
                  <a:srgbClr val="E71C03"/>
                </a:solidFill>
              </a:rPr>
              <a:t>&gt; </a:t>
            </a:r>
            <a:r>
              <a:rPr lang="es-ES" sz="3000"/>
              <a:t>El Marketing Deportivo en la Estrategia de Turespaña</a:t>
            </a:r>
          </a:p>
        </p:txBody>
      </p:sp>
      <p:sp>
        <p:nvSpPr>
          <p:cNvPr id="2053" name="Text Box 6"/>
          <p:cNvSpPr txBox="1">
            <a:spLocks noChangeArrowheads="1"/>
          </p:cNvSpPr>
          <p:nvPr/>
        </p:nvSpPr>
        <p:spPr bwMode="auto">
          <a:xfrm>
            <a:off x="5419725" y="5572125"/>
            <a:ext cx="3438525" cy="523220"/>
          </a:xfrm>
          <a:prstGeom prst="rect">
            <a:avLst/>
          </a:prstGeom>
          <a:noFill/>
          <a:ln w="9525">
            <a:noFill/>
            <a:miter lim="800000"/>
            <a:headEnd/>
            <a:tailEnd/>
          </a:ln>
        </p:spPr>
        <p:txBody>
          <a:bodyPr>
            <a:spAutoFit/>
          </a:bodyPr>
          <a:lstStyle/>
          <a:p>
            <a:pPr algn="r"/>
            <a:r>
              <a:rPr lang="es-ES" sz="1400" b="1" dirty="0" smtClean="0">
                <a:solidFill>
                  <a:srgbClr val="858585"/>
                </a:solidFill>
              </a:rPr>
              <a:t>JULIO MORENO VENTAS</a:t>
            </a:r>
          </a:p>
          <a:p>
            <a:pPr algn="r"/>
            <a:r>
              <a:rPr lang="es-ES" sz="1400" b="1" dirty="0" smtClean="0">
                <a:solidFill>
                  <a:srgbClr val="858585"/>
                </a:solidFill>
              </a:rPr>
              <a:t>Consejero de Turismo</a:t>
            </a:r>
            <a:endParaRPr lang="es-ES" sz="1400" b="1" dirty="0">
              <a:solidFill>
                <a:srgbClr val="858585"/>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6"/>
          <p:cNvSpPr>
            <a:spLocks noChangeArrowheads="1"/>
          </p:cNvSpPr>
          <p:nvPr/>
        </p:nvSpPr>
        <p:spPr bwMode="auto">
          <a:xfrm>
            <a:off x="941388" y="1785938"/>
            <a:ext cx="7345362" cy="360362"/>
          </a:xfrm>
          <a:prstGeom prst="rect">
            <a:avLst/>
          </a:prstGeom>
          <a:solidFill>
            <a:srgbClr val="E71C03"/>
          </a:solidFill>
          <a:ln w="9525">
            <a:noFill/>
            <a:miter lim="800000"/>
            <a:headEnd/>
            <a:tailEnd/>
          </a:ln>
        </p:spPr>
        <p:txBody>
          <a:bodyPr wrap="none" anchor="ctr"/>
          <a:lstStyle/>
          <a:p>
            <a:pPr algn="ctr"/>
            <a:r>
              <a:rPr lang="es-ES" sz="1600">
                <a:solidFill>
                  <a:schemeClr val="bg1"/>
                </a:solidFill>
              </a:rPr>
              <a:t>Creación de una nueva cartera de productos</a:t>
            </a:r>
          </a:p>
        </p:txBody>
      </p:sp>
      <p:sp>
        <p:nvSpPr>
          <p:cNvPr id="11267" name="8 CuadroTexto"/>
          <p:cNvSpPr txBox="1">
            <a:spLocks noChangeArrowheads="1"/>
          </p:cNvSpPr>
          <p:nvPr/>
        </p:nvSpPr>
        <p:spPr bwMode="auto">
          <a:xfrm>
            <a:off x="2370138" y="1428750"/>
            <a:ext cx="4500562" cy="307975"/>
          </a:xfrm>
          <a:prstGeom prst="rect">
            <a:avLst/>
          </a:prstGeom>
          <a:noFill/>
          <a:ln w="9525">
            <a:noFill/>
            <a:miter lim="800000"/>
            <a:headEnd/>
            <a:tailEnd/>
          </a:ln>
        </p:spPr>
        <p:txBody>
          <a:bodyPr>
            <a:spAutoFit/>
          </a:bodyPr>
          <a:lstStyle/>
          <a:p>
            <a:r>
              <a:rPr lang="es-ES" sz="1400" b="1"/>
              <a:t>3. Desarrollar y estructurar la nueva oferta</a:t>
            </a:r>
          </a:p>
        </p:txBody>
      </p:sp>
      <p:pic>
        <p:nvPicPr>
          <p:cNvPr id="11268" name="Picture 2"/>
          <p:cNvPicPr>
            <a:picLocks noChangeAspect="1" noChangeArrowheads="1"/>
          </p:cNvPicPr>
          <p:nvPr/>
        </p:nvPicPr>
        <p:blipFill>
          <a:blip r:embed="rId3" cstate="print"/>
          <a:srcRect/>
          <a:stretch>
            <a:fillRect/>
          </a:stretch>
        </p:blipFill>
        <p:spPr bwMode="auto">
          <a:xfrm>
            <a:off x="928688" y="2214563"/>
            <a:ext cx="7367587" cy="4487862"/>
          </a:xfrm>
          <a:prstGeom prst="rect">
            <a:avLst/>
          </a:prstGeom>
          <a:noFill/>
          <a:ln w="9525">
            <a:noFill/>
            <a:miter lim="800000"/>
            <a:headEnd/>
            <a:tailEnd/>
          </a:ln>
        </p:spPr>
      </p:pic>
      <p:sp>
        <p:nvSpPr>
          <p:cNvPr id="11269" name="Rectangle 2"/>
          <p:cNvSpPr>
            <a:spLocks noGrp="1" noChangeArrowheads="1"/>
          </p:cNvSpPr>
          <p:nvPr>
            <p:ph type="title"/>
          </p:nvPr>
        </p:nvSpPr>
        <p:spPr bwMode="auto">
          <a:xfrm>
            <a:off x="611188" y="785813"/>
            <a:ext cx="8229600" cy="1143000"/>
          </a:xfrm>
          <a:noFill/>
          <a:ln>
            <a:miter lim="800000"/>
            <a:headEnd/>
            <a:tailEnd/>
          </a:ln>
        </p:spPr>
        <p:txBody>
          <a:bodyPr vert="horz" wrap="square" lIns="91440" tIns="45720" rIns="91440" bIns="45720" numCol="1" anchor="t" anchorCtr="0" compatLnSpc="1">
            <a:prstTxWarp prst="textNoShape">
              <a:avLst/>
            </a:prstTxWarp>
          </a:bodyPr>
          <a:lstStyle/>
          <a:p>
            <a:pPr algn="l"/>
            <a:r>
              <a:rPr lang="es-ES" sz="3600" smtClean="0">
                <a:solidFill>
                  <a:srgbClr val="E71C03"/>
                </a:solidFill>
                <a:latin typeface="Verdana" pitchFamily="34" charset="0"/>
              </a:rPr>
              <a:t>&gt; </a:t>
            </a:r>
            <a:r>
              <a:rPr lang="es-ES" sz="2400" smtClean="0">
                <a:solidFill>
                  <a:schemeClr val="tx1"/>
                </a:solidFill>
                <a:latin typeface="Verdana" pitchFamily="34" charset="0"/>
              </a:rPr>
              <a:t>Bases de la nueva estrategia de marca</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5"/>
          <p:cNvPicPr>
            <a:picLocks noChangeAspect="1" noChangeArrowheads="1"/>
          </p:cNvPicPr>
          <p:nvPr/>
        </p:nvPicPr>
        <p:blipFill>
          <a:blip r:embed="rId3" cstate="print"/>
          <a:srcRect t="20570" b="18617"/>
          <a:stretch>
            <a:fillRect/>
          </a:stretch>
        </p:blipFill>
        <p:spPr bwMode="auto">
          <a:xfrm>
            <a:off x="755650" y="3143250"/>
            <a:ext cx="7694613" cy="1285875"/>
          </a:xfrm>
          <a:prstGeom prst="rect">
            <a:avLst/>
          </a:prstGeom>
          <a:noFill/>
          <a:ln w="9525">
            <a:noFill/>
            <a:miter lim="800000"/>
            <a:headEnd/>
            <a:tailEnd/>
          </a:ln>
        </p:spPr>
      </p:pic>
      <p:sp>
        <p:nvSpPr>
          <p:cNvPr id="12291" name="6 CuadroTexto"/>
          <p:cNvSpPr txBox="1">
            <a:spLocks noChangeArrowheads="1"/>
          </p:cNvSpPr>
          <p:nvPr/>
        </p:nvSpPr>
        <p:spPr bwMode="auto">
          <a:xfrm>
            <a:off x="2071688" y="2406650"/>
            <a:ext cx="5429250" cy="307975"/>
          </a:xfrm>
          <a:prstGeom prst="rect">
            <a:avLst/>
          </a:prstGeom>
          <a:noFill/>
          <a:ln w="9525">
            <a:noFill/>
            <a:miter lim="800000"/>
            <a:headEnd/>
            <a:tailEnd/>
          </a:ln>
        </p:spPr>
        <p:txBody>
          <a:bodyPr>
            <a:spAutoFit/>
          </a:bodyPr>
          <a:lstStyle/>
          <a:p>
            <a:r>
              <a:rPr lang="es-ES" sz="1400" b="1"/>
              <a:t>4. Adoptar una arquitectura de “Marca Maestra”</a:t>
            </a:r>
          </a:p>
        </p:txBody>
      </p:sp>
      <p:sp>
        <p:nvSpPr>
          <p:cNvPr id="12292" name="7 CuadroTexto"/>
          <p:cNvSpPr txBox="1">
            <a:spLocks noChangeArrowheads="1"/>
          </p:cNvSpPr>
          <p:nvPr/>
        </p:nvSpPr>
        <p:spPr bwMode="auto">
          <a:xfrm>
            <a:off x="1500188" y="4429125"/>
            <a:ext cx="1571625" cy="261938"/>
          </a:xfrm>
          <a:prstGeom prst="rect">
            <a:avLst/>
          </a:prstGeom>
          <a:noFill/>
          <a:ln w="9525">
            <a:noFill/>
            <a:miter lim="800000"/>
            <a:headEnd/>
            <a:tailEnd/>
          </a:ln>
        </p:spPr>
        <p:txBody>
          <a:bodyPr>
            <a:spAutoFit/>
          </a:bodyPr>
          <a:lstStyle/>
          <a:p>
            <a:r>
              <a:rPr lang="es-ES" sz="1100" b="1"/>
              <a:t>HOLDING</a:t>
            </a:r>
          </a:p>
        </p:txBody>
      </p:sp>
      <p:sp>
        <p:nvSpPr>
          <p:cNvPr id="12293" name="8 CuadroTexto"/>
          <p:cNvSpPr txBox="1">
            <a:spLocks noChangeArrowheads="1"/>
          </p:cNvSpPr>
          <p:nvPr/>
        </p:nvSpPr>
        <p:spPr bwMode="auto">
          <a:xfrm>
            <a:off x="3929063" y="4357688"/>
            <a:ext cx="1571625" cy="261937"/>
          </a:xfrm>
          <a:prstGeom prst="rect">
            <a:avLst/>
          </a:prstGeom>
          <a:noFill/>
          <a:ln w="9525">
            <a:noFill/>
            <a:miter lim="800000"/>
            <a:headEnd/>
            <a:tailEnd/>
          </a:ln>
        </p:spPr>
        <p:txBody>
          <a:bodyPr>
            <a:spAutoFit/>
          </a:bodyPr>
          <a:lstStyle/>
          <a:p>
            <a:r>
              <a:rPr lang="es-ES" sz="1100" b="1"/>
              <a:t>ASIMÉTRICO</a:t>
            </a:r>
          </a:p>
        </p:txBody>
      </p:sp>
      <p:sp>
        <p:nvSpPr>
          <p:cNvPr id="12294" name="9 CuadroTexto"/>
          <p:cNvSpPr txBox="1">
            <a:spLocks noChangeArrowheads="1"/>
          </p:cNvSpPr>
          <p:nvPr/>
        </p:nvSpPr>
        <p:spPr bwMode="auto">
          <a:xfrm>
            <a:off x="6286500" y="4357688"/>
            <a:ext cx="1571625" cy="261937"/>
          </a:xfrm>
          <a:prstGeom prst="rect">
            <a:avLst/>
          </a:prstGeom>
          <a:noFill/>
          <a:ln w="9525">
            <a:noFill/>
            <a:miter lim="800000"/>
            <a:headEnd/>
            <a:tailEnd/>
          </a:ln>
        </p:spPr>
        <p:txBody>
          <a:bodyPr>
            <a:spAutoFit/>
          </a:bodyPr>
          <a:lstStyle/>
          <a:p>
            <a:r>
              <a:rPr lang="es-ES" sz="1100" b="1"/>
              <a:t>MASTER BRAND</a:t>
            </a:r>
          </a:p>
        </p:txBody>
      </p:sp>
      <p:sp>
        <p:nvSpPr>
          <p:cNvPr id="12295" name="Rectangle 2"/>
          <p:cNvSpPr>
            <a:spLocks noGrp="1" noChangeArrowheads="1"/>
          </p:cNvSpPr>
          <p:nvPr>
            <p:ph type="title"/>
          </p:nvPr>
        </p:nvSpPr>
        <p:spPr bwMode="auto">
          <a:xfrm>
            <a:off x="611188" y="785813"/>
            <a:ext cx="8229600" cy="1143000"/>
          </a:xfrm>
          <a:solidFill>
            <a:srgbClr val="FFFFFF"/>
          </a:solidFill>
          <a:ln>
            <a:miter lim="800000"/>
            <a:headEnd/>
            <a:tailEnd/>
          </a:ln>
        </p:spPr>
        <p:txBody>
          <a:bodyPr vert="horz" wrap="square" lIns="91440" tIns="45720" rIns="91440" bIns="45720" numCol="1" anchor="t" anchorCtr="0" compatLnSpc="1">
            <a:prstTxWarp prst="textNoShape">
              <a:avLst/>
            </a:prstTxWarp>
          </a:bodyPr>
          <a:lstStyle/>
          <a:p>
            <a:pPr algn="l"/>
            <a:r>
              <a:rPr lang="es-ES" sz="3600" smtClean="0">
                <a:solidFill>
                  <a:srgbClr val="E71C03"/>
                </a:solidFill>
                <a:latin typeface="Verdana" pitchFamily="34" charset="0"/>
              </a:rPr>
              <a:t>&gt; </a:t>
            </a:r>
            <a:r>
              <a:rPr lang="es-ES" sz="2400" smtClean="0">
                <a:solidFill>
                  <a:schemeClr val="tx1"/>
                </a:solidFill>
                <a:latin typeface="Verdana" pitchFamily="34" charset="0"/>
              </a:rPr>
              <a:t>Bases de la nueva estrategia de marca</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19 CuadroTexto"/>
          <p:cNvSpPr txBox="1">
            <a:spLocks noChangeArrowheads="1"/>
          </p:cNvSpPr>
          <p:nvPr/>
        </p:nvSpPr>
        <p:spPr bwMode="auto">
          <a:xfrm>
            <a:off x="1285875" y="1785938"/>
            <a:ext cx="6357938" cy="2343150"/>
          </a:xfrm>
          <a:prstGeom prst="rect">
            <a:avLst/>
          </a:prstGeom>
          <a:noFill/>
          <a:ln w="9525">
            <a:noFill/>
            <a:miter lim="800000"/>
            <a:headEnd/>
            <a:tailEnd/>
          </a:ln>
        </p:spPr>
        <p:txBody>
          <a:bodyPr>
            <a:spAutoFit/>
          </a:bodyPr>
          <a:lstStyle/>
          <a:p>
            <a:pPr>
              <a:buFont typeface="Wingdings" pitchFamily="2" charset="2"/>
              <a:buNone/>
            </a:pPr>
            <a:r>
              <a:rPr lang="es-ES" sz="1800">
                <a:solidFill>
                  <a:srgbClr val="E71C03"/>
                </a:solidFill>
              </a:rPr>
              <a:t>&gt;</a:t>
            </a:r>
            <a:r>
              <a:rPr lang="es-ES" sz="1800"/>
              <a:t> Objetivo: convertir España en un destino turístico</a:t>
            </a:r>
          </a:p>
          <a:p>
            <a:pPr>
              <a:buFont typeface="Wingdings" pitchFamily="2" charset="2"/>
              <a:buChar char="Ø"/>
            </a:pPr>
            <a:endParaRPr lang="es-ES" sz="1400"/>
          </a:p>
          <a:p>
            <a:pPr>
              <a:buFont typeface="Wingdings" pitchFamily="2" charset="2"/>
              <a:buChar char="Ø"/>
            </a:pPr>
            <a:endParaRPr lang="es-ES" sz="1400"/>
          </a:p>
          <a:p>
            <a:pPr>
              <a:buFont typeface="Wingdings" pitchFamily="2" charset="2"/>
              <a:buChar char="Ø"/>
            </a:pPr>
            <a:endParaRPr lang="es-ES" sz="1400"/>
          </a:p>
          <a:p>
            <a:pPr>
              <a:buFont typeface="Wingdings" pitchFamily="2" charset="2"/>
              <a:buChar char="Ø"/>
            </a:pPr>
            <a:endParaRPr lang="es-ES" sz="1400"/>
          </a:p>
          <a:p>
            <a:pPr>
              <a:buFont typeface="Wingdings" pitchFamily="2" charset="2"/>
              <a:buChar char="Ø"/>
            </a:pPr>
            <a:endParaRPr lang="es-ES" sz="1400"/>
          </a:p>
          <a:p>
            <a:pPr>
              <a:buFont typeface="Wingdings" pitchFamily="2" charset="2"/>
              <a:buChar char="Ø"/>
            </a:pPr>
            <a:endParaRPr lang="es-ES" sz="1400"/>
          </a:p>
          <a:p>
            <a:pPr>
              <a:buFont typeface="Wingdings" pitchFamily="2" charset="2"/>
              <a:buChar char="Ø"/>
            </a:pPr>
            <a:endParaRPr lang="es-ES" sz="1400"/>
          </a:p>
          <a:p>
            <a:pPr>
              <a:buFont typeface="Wingdings" pitchFamily="2" charset="2"/>
              <a:buChar char="Ø"/>
            </a:pPr>
            <a:endParaRPr lang="es-ES" sz="1400"/>
          </a:p>
          <a:p>
            <a:pPr>
              <a:buFont typeface="Wingdings" pitchFamily="2" charset="2"/>
              <a:buNone/>
            </a:pPr>
            <a:r>
              <a:rPr lang="es-ES" sz="1800">
                <a:solidFill>
                  <a:srgbClr val="E71C03"/>
                </a:solidFill>
              </a:rPr>
              <a:t>&gt;</a:t>
            </a:r>
            <a:r>
              <a:rPr lang="es-ES" sz="1800"/>
              <a:t> Principios guía</a:t>
            </a:r>
          </a:p>
        </p:txBody>
      </p:sp>
      <p:sp>
        <p:nvSpPr>
          <p:cNvPr id="13315" name="4 CuadroTexto"/>
          <p:cNvSpPr txBox="1">
            <a:spLocks noChangeArrowheads="1"/>
          </p:cNvSpPr>
          <p:nvPr/>
        </p:nvSpPr>
        <p:spPr bwMode="auto">
          <a:xfrm>
            <a:off x="1847850" y="2243138"/>
            <a:ext cx="971550" cy="400050"/>
          </a:xfrm>
          <a:prstGeom prst="rect">
            <a:avLst/>
          </a:prstGeom>
          <a:noFill/>
          <a:ln w="9525">
            <a:noFill/>
            <a:miter lim="800000"/>
            <a:headEnd/>
            <a:tailEnd/>
          </a:ln>
        </p:spPr>
        <p:txBody>
          <a:bodyPr wrap="none">
            <a:spAutoFit/>
          </a:bodyPr>
          <a:lstStyle/>
          <a:p>
            <a:r>
              <a:rPr lang="es-ES" sz="2000">
                <a:solidFill>
                  <a:srgbClr val="858585"/>
                </a:solidFill>
              </a:rPr>
              <a:t>LIDER</a:t>
            </a:r>
          </a:p>
        </p:txBody>
      </p:sp>
      <p:sp>
        <p:nvSpPr>
          <p:cNvPr id="13316" name="5 CuadroTexto"/>
          <p:cNvSpPr txBox="1">
            <a:spLocks noChangeArrowheads="1"/>
          </p:cNvSpPr>
          <p:nvPr/>
        </p:nvSpPr>
        <p:spPr bwMode="auto">
          <a:xfrm>
            <a:off x="3633788" y="2243138"/>
            <a:ext cx="1503362" cy="400050"/>
          </a:xfrm>
          <a:prstGeom prst="rect">
            <a:avLst/>
          </a:prstGeom>
          <a:noFill/>
          <a:ln w="9525">
            <a:noFill/>
            <a:miter lim="800000"/>
            <a:headEnd/>
            <a:tailEnd/>
          </a:ln>
        </p:spPr>
        <p:txBody>
          <a:bodyPr>
            <a:spAutoFit/>
          </a:bodyPr>
          <a:lstStyle/>
          <a:p>
            <a:r>
              <a:rPr lang="es-ES" sz="2000">
                <a:solidFill>
                  <a:srgbClr val="858585"/>
                </a:solidFill>
              </a:rPr>
              <a:t>GLOBAL</a:t>
            </a:r>
          </a:p>
        </p:txBody>
      </p:sp>
      <p:sp>
        <p:nvSpPr>
          <p:cNvPr id="13317" name="6 CuadroTexto"/>
          <p:cNvSpPr txBox="1">
            <a:spLocks noChangeArrowheads="1"/>
          </p:cNvSpPr>
          <p:nvPr/>
        </p:nvSpPr>
        <p:spPr bwMode="auto">
          <a:xfrm>
            <a:off x="3355975" y="2784475"/>
            <a:ext cx="2144713" cy="400050"/>
          </a:xfrm>
          <a:prstGeom prst="rect">
            <a:avLst/>
          </a:prstGeom>
          <a:noFill/>
          <a:ln w="9525">
            <a:noFill/>
            <a:miter lim="800000"/>
            <a:headEnd/>
            <a:tailEnd/>
          </a:ln>
        </p:spPr>
        <p:txBody>
          <a:bodyPr wrap="none">
            <a:spAutoFit/>
          </a:bodyPr>
          <a:lstStyle/>
          <a:p>
            <a:r>
              <a:rPr lang="es-ES" sz="2000">
                <a:solidFill>
                  <a:srgbClr val="858585"/>
                </a:solidFill>
              </a:rPr>
              <a:t>ASPIRACIONAL</a:t>
            </a:r>
          </a:p>
        </p:txBody>
      </p:sp>
      <p:sp>
        <p:nvSpPr>
          <p:cNvPr id="13318" name="7 CuadroTexto"/>
          <p:cNvSpPr txBox="1">
            <a:spLocks noChangeArrowheads="1"/>
          </p:cNvSpPr>
          <p:nvPr/>
        </p:nvSpPr>
        <p:spPr bwMode="auto">
          <a:xfrm>
            <a:off x="5857875" y="2784475"/>
            <a:ext cx="2082800" cy="400050"/>
          </a:xfrm>
          <a:prstGeom prst="rect">
            <a:avLst/>
          </a:prstGeom>
          <a:noFill/>
          <a:ln w="9525">
            <a:noFill/>
            <a:miter lim="800000"/>
            <a:headEnd/>
            <a:tailEnd/>
          </a:ln>
        </p:spPr>
        <p:txBody>
          <a:bodyPr wrap="none">
            <a:spAutoFit/>
          </a:bodyPr>
          <a:lstStyle/>
          <a:p>
            <a:r>
              <a:rPr lang="es-ES" sz="2000">
                <a:solidFill>
                  <a:srgbClr val="858585"/>
                </a:solidFill>
              </a:rPr>
              <a:t>EXPERIENCIAL</a:t>
            </a:r>
          </a:p>
        </p:txBody>
      </p:sp>
      <p:sp>
        <p:nvSpPr>
          <p:cNvPr id="13319" name="8 CuadroTexto"/>
          <p:cNvSpPr txBox="1">
            <a:spLocks noChangeArrowheads="1"/>
          </p:cNvSpPr>
          <p:nvPr/>
        </p:nvSpPr>
        <p:spPr bwMode="auto">
          <a:xfrm>
            <a:off x="5951538" y="2243138"/>
            <a:ext cx="1406525" cy="400050"/>
          </a:xfrm>
          <a:prstGeom prst="rect">
            <a:avLst/>
          </a:prstGeom>
          <a:noFill/>
          <a:ln w="9525">
            <a:noFill/>
            <a:miter lim="800000"/>
            <a:headEnd/>
            <a:tailEnd/>
          </a:ln>
        </p:spPr>
        <p:txBody>
          <a:bodyPr wrap="none">
            <a:spAutoFit/>
          </a:bodyPr>
          <a:lstStyle/>
          <a:p>
            <a:r>
              <a:rPr lang="es-ES" sz="2000">
                <a:solidFill>
                  <a:srgbClr val="858585"/>
                </a:solidFill>
              </a:rPr>
              <a:t>PREMIUM</a:t>
            </a:r>
          </a:p>
        </p:txBody>
      </p:sp>
      <p:sp>
        <p:nvSpPr>
          <p:cNvPr id="13320" name="9 CuadroTexto"/>
          <p:cNvSpPr txBox="1">
            <a:spLocks noChangeArrowheads="1"/>
          </p:cNvSpPr>
          <p:nvPr/>
        </p:nvSpPr>
        <p:spPr bwMode="auto">
          <a:xfrm>
            <a:off x="1946275" y="2784475"/>
            <a:ext cx="1054100" cy="400050"/>
          </a:xfrm>
          <a:prstGeom prst="rect">
            <a:avLst/>
          </a:prstGeom>
          <a:noFill/>
          <a:ln w="9525">
            <a:noFill/>
            <a:miter lim="800000"/>
            <a:headEnd/>
            <a:tailEnd/>
          </a:ln>
        </p:spPr>
        <p:txBody>
          <a:bodyPr wrap="none">
            <a:spAutoFit/>
          </a:bodyPr>
          <a:lstStyle/>
          <a:p>
            <a:r>
              <a:rPr lang="es-ES" sz="2000">
                <a:solidFill>
                  <a:srgbClr val="858585"/>
                </a:solidFill>
              </a:rPr>
              <a:t>ÚNICO</a:t>
            </a:r>
          </a:p>
        </p:txBody>
      </p:sp>
      <p:sp>
        <p:nvSpPr>
          <p:cNvPr id="13321" name="10 CuadroTexto"/>
          <p:cNvSpPr txBox="1">
            <a:spLocks noChangeArrowheads="1"/>
          </p:cNvSpPr>
          <p:nvPr/>
        </p:nvSpPr>
        <p:spPr bwMode="auto">
          <a:xfrm>
            <a:off x="1643063" y="4119563"/>
            <a:ext cx="3887787" cy="369887"/>
          </a:xfrm>
          <a:prstGeom prst="rect">
            <a:avLst/>
          </a:prstGeom>
          <a:noFill/>
          <a:ln w="9525">
            <a:noFill/>
            <a:miter lim="800000"/>
            <a:headEnd/>
            <a:tailEnd/>
          </a:ln>
        </p:spPr>
        <p:txBody>
          <a:bodyPr wrap="none">
            <a:spAutoFit/>
          </a:bodyPr>
          <a:lstStyle/>
          <a:p>
            <a:r>
              <a:rPr lang="es-ES" sz="1800">
                <a:solidFill>
                  <a:srgbClr val="858585"/>
                </a:solidFill>
              </a:rPr>
              <a:t>LIDERAZGO EN LA PROMOCIÓN</a:t>
            </a:r>
          </a:p>
        </p:txBody>
      </p:sp>
      <p:sp>
        <p:nvSpPr>
          <p:cNvPr id="13322" name="11 CuadroTexto"/>
          <p:cNvSpPr txBox="1">
            <a:spLocks noChangeArrowheads="1"/>
          </p:cNvSpPr>
          <p:nvPr/>
        </p:nvSpPr>
        <p:spPr bwMode="auto">
          <a:xfrm>
            <a:off x="1643063" y="4598988"/>
            <a:ext cx="4714875" cy="369887"/>
          </a:xfrm>
          <a:prstGeom prst="rect">
            <a:avLst/>
          </a:prstGeom>
          <a:noFill/>
          <a:ln w="9525">
            <a:noFill/>
            <a:miter lim="800000"/>
            <a:headEnd/>
            <a:tailEnd/>
          </a:ln>
        </p:spPr>
        <p:txBody>
          <a:bodyPr wrap="none">
            <a:spAutoFit/>
          </a:bodyPr>
          <a:lstStyle/>
          <a:p>
            <a:r>
              <a:rPr lang="es-ES" sz="1800">
                <a:solidFill>
                  <a:srgbClr val="858585"/>
                </a:solidFill>
              </a:rPr>
              <a:t>ORIENTACIÓN AL CONSUMIDOR FINAL</a:t>
            </a:r>
          </a:p>
        </p:txBody>
      </p:sp>
      <p:sp>
        <p:nvSpPr>
          <p:cNvPr id="13323" name="12 CuadroTexto"/>
          <p:cNvSpPr txBox="1">
            <a:spLocks noChangeArrowheads="1"/>
          </p:cNvSpPr>
          <p:nvPr/>
        </p:nvSpPr>
        <p:spPr bwMode="auto">
          <a:xfrm>
            <a:off x="1643063" y="5559425"/>
            <a:ext cx="4392612" cy="369888"/>
          </a:xfrm>
          <a:prstGeom prst="rect">
            <a:avLst/>
          </a:prstGeom>
          <a:noFill/>
          <a:ln w="9525">
            <a:noFill/>
            <a:miter lim="800000"/>
            <a:headEnd/>
            <a:tailEnd/>
          </a:ln>
        </p:spPr>
        <p:txBody>
          <a:bodyPr>
            <a:spAutoFit/>
          </a:bodyPr>
          <a:lstStyle/>
          <a:p>
            <a:r>
              <a:rPr lang="es-ES" sz="1800">
                <a:solidFill>
                  <a:srgbClr val="858585"/>
                </a:solidFill>
              </a:rPr>
              <a:t>MAYOR EFICIENCIA Y EFICACIA</a:t>
            </a:r>
          </a:p>
        </p:txBody>
      </p:sp>
      <p:sp>
        <p:nvSpPr>
          <p:cNvPr id="13324" name="13 CuadroTexto"/>
          <p:cNvSpPr txBox="1">
            <a:spLocks noChangeArrowheads="1"/>
          </p:cNvSpPr>
          <p:nvPr/>
        </p:nvSpPr>
        <p:spPr bwMode="auto">
          <a:xfrm>
            <a:off x="1643063" y="5080000"/>
            <a:ext cx="3652837" cy="369888"/>
          </a:xfrm>
          <a:prstGeom prst="rect">
            <a:avLst/>
          </a:prstGeom>
          <a:noFill/>
          <a:ln w="9525">
            <a:noFill/>
            <a:miter lim="800000"/>
            <a:headEnd/>
            <a:tailEnd/>
          </a:ln>
        </p:spPr>
        <p:txBody>
          <a:bodyPr wrap="none">
            <a:spAutoFit/>
          </a:bodyPr>
          <a:lstStyle/>
          <a:p>
            <a:r>
              <a:rPr lang="es-ES" sz="1800">
                <a:solidFill>
                  <a:srgbClr val="858585"/>
                </a:solidFill>
              </a:rPr>
              <a:t>CULTURA DE LA INNOVACIÓN</a:t>
            </a:r>
          </a:p>
        </p:txBody>
      </p:sp>
      <p:sp>
        <p:nvSpPr>
          <p:cNvPr id="13325" name="Rectangle 2"/>
          <p:cNvSpPr>
            <a:spLocks noGrp="1" noChangeArrowheads="1"/>
          </p:cNvSpPr>
          <p:nvPr>
            <p:ph type="title"/>
          </p:nvPr>
        </p:nvSpPr>
        <p:spPr bwMode="auto">
          <a:xfrm>
            <a:off x="611188" y="785813"/>
            <a:ext cx="8229600" cy="1143000"/>
          </a:xfrm>
          <a:noFill/>
          <a:ln>
            <a:miter lim="800000"/>
            <a:headEnd/>
            <a:tailEnd/>
          </a:ln>
        </p:spPr>
        <p:txBody>
          <a:bodyPr vert="horz" wrap="square" lIns="91440" tIns="45720" rIns="91440" bIns="45720" numCol="1" anchor="t" anchorCtr="0" compatLnSpc="1">
            <a:prstTxWarp prst="textNoShape">
              <a:avLst/>
            </a:prstTxWarp>
          </a:bodyPr>
          <a:lstStyle/>
          <a:p>
            <a:pPr algn="l"/>
            <a:r>
              <a:rPr lang="es-ES" sz="3600" smtClean="0">
                <a:solidFill>
                  <a:srgbClr val="E71C03"/>
                </a:solidFill>
                <a:latin typeface="Verdana" pitchFamily="34" charset="0"/>
              </a:rPr>
              <a:t>&gt; </a:t>
            </a:r>
            <a:r>
              <a:rPr lang="es-ES" sz="2400" smtClean="0">
                <a:solidFill>
                  <a:schemeClr val="tx1"/>
                </a:solidFill>
                <a:latin typeface="Verdana" pitchFamily="34" charset="0"/>
              </a:rPr>
              <a:t>Bases de la nueva estrategia de marca</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idx="4294967295"/>
          </p:nvPr>
        </p:nvSpPr>
        <p:spPr bwMode="auto">
          <a:xfrm>
            <a:off x="611188" y="1125538"/>
            <a:ext cx="8229600" cy="1143000"/>
          </a:xfrm>
          <a:prstGeom prst="rect">
            <a:avLst/>
          </a:prstGeom>
          <a:noFill/>
          <a:ln>
            <a:miter lim="800000"/>
            <a:headEnd/>
            <a:tailEnd/>
          </a:ln>
        </p:spPr>
        <p:txBody>
          <a:bodyPr/>
          <a:lstStyle/>
          <a:p>
            <a:pPr algn="l" eaLnBrk="1" hangingPunct="1"/>
            <a:r>
              <a:rPr lang="es-ES" sz="2800" smtClean="0">
                <a:solidFill>
                  <a:srgbClr val="E71C03"/>
                </a:solidFill>
                <a:latin typeface="Verdana" pitchFamily="34" charset="0"/>
              </a:rPr>
              <a:t>&gt; </a:t>
            </a:r>
            <a:r>
              <a:rPr lang="es-ES" sz="2800" smtClean="0">
                <a:solidFill>
                  <a:schemeClr val="tx1"/>
                </a:solidFill>
                <a:latin typeface="Verdana" pitchFamily="34" charset="0"/>
              </a:rPr>
              <a:t>Contenido</a:t>
            </a:r>
            <a:endParaRPr lang="es-ES" sz="2400" smtClean="0">
              <a:solidFill>
                <a:schemeClr val="tx1"/>
              </a:solidFill>
              <a:latin typeface="Verdana" pitchFamily="34" charset="0"/>
            </a:endParaRPr>
          </a:p>
        </p:txBody>
      </p:sp>
      <p:sp>
        <p:nvSpPr>
          <p:cNvPr id="14339" name="19 CuadroTexto"/>
          <p:cNvSpPr txBox="1">
            <a:spLocks noChangeArrowheads="1"/>
          </p:cNvSpPr>
          <p:nvPr/>
        </p:nvSpPr>
        <p:spPr bwMode="auto">
          <a:xfrm>
            <a:off x="1258888" y="1844675"/>
            <a:ext cx="7885112" cy="3940175"/>
          </a:xfrm>
          <a:prstGeom prst="rect">
            <a:avLst/>
          </a:prstGeom>
          <a:noFill/>
          <a:ln w="9525">
            <a:noFill/>
            <a:miter lim="800000"/>
            <a:headEnd/>
            <a:tailEnd/>
          </a:ln>
        </p:spPr>
        <p:txBody>
          <a:bodyPr>
            <a:spAutoFit/>
          </a:bodyPr>
          <a:lstStyle/>
          <a:p>
            <a:pPr>
              <a:lnSpc>
                <a:spcPct val="150000"/>
              </a:lnSpc>
              <a:buFont typeface="Wingdings" pitchFamily="2" charset="2"/>
              <a:buNone/>
            </a:pPr>
            <a:r>
              <a:rPr lang="es-ES" sz="2000">
                <a:solidFill>
                  <a:srgbClr val="E71C03"/>
                </a:solidFill>
              </a:rPr>
              <a:t>&gt;</a:t>
            </a:r>
            <a:r>
              <a:rPr lang="es-ES" sz="2000"/>
              <a:t> La estrategia de marketing de Turespaña</a:t>
            </a:r>
          </a:p>
          <a:p>
            <a:pPr>
              <a:lnSpc>
                <a:spcPct val="150000"/>
              </a:lnSpc>
            </a:pPr>
            <a:r>
              <a:rPr lang="es-ES" sz="2000">
                <a:solidFill>
                  <a:srgbClr val="E71C03"/>
                </a:solidFill>
              </a:rPr>
              <a:t>	&gt; </a:t>
            </a:r>
            <a:r>
              <a:rPr lang="es-ES" sz="2000"/>
              <a:t>Posicionamiento de la marca</a:t>
            </a:r>
          </a:p>
          <a:p>
            <a:pPr>
              <a:lnSpc>
                <a:spcPct val="150000"/>
              </a:lnSpc>
            </a:pPr>
            <a:r>
              <a:rPr lang="es-ES" sz="2000"/>
              <a:t>	</a:t>
            </a:r>
            <a:r>
              <a:rPr lang="es-ES" sz="2000">
                <a:solidFill>
                  <a:srgbClr val="E71C03"/>
                </a:solidFill>
              </a:rPr>
              <a:t>&gt; </a:t>
            </a:r>
            <a:r>
              <a:rPr lang="es-ES" sz="2000"/>
              <a:t>Bases de la nueva estrategia de marca</a:t>
            </a:r>
          </a:p>
          <a:p>
            <a:pPr>
              <a:lnSpc>
                <a:spcPct val="200000"/>
              </a:lnSpc>
              <a:buFont typeface="Wingdings" pitchFamily="2" charset="2"/>
              <a:buNone/>
            </a:pPr>
            <a:r>
              <a:rPr lang="es-ES" sz="2000">
                <a:solidFill>
                  <a:srgbClr val="E71C03"/>
                </a:solidFill>
              </a:rPr>
              <a:t>&gt; Campaña de Publicidad</a:t>
            </a:r>
          </a:p>
          <a:p>
            <a:pPr>
              <a:lnSpc>
                <a:spcPct val="200000"/>
              </a:lnSpc>
              <a:buFont typeface="Wingdings" pitchFamily="2" charset="2"/>
              <a:buNone/>
            </a:pPr>
            <a:r>
              <a:rPr lang="es-ES" sz="2000">
                <a:solidFill>
                  <a:srgbClr val="E71C03"/>
                </a:solidFill>
              </a:rPr>
              <a:t>&gt;</a:t>
            </a:r>
            <a:r>
              <a:rPr lang="es-ES" sz="2000"/>
              <a:t> Marketing Deportivo</a:t>
            </a:r>
          </a:p>
          <a:p>
            <a:pPr>
              <a:lnSpc>
                <a:spcPct val="200000"/>
              </a:lnSpc>
              <a:buFont typeface="Wingdings" pitchFamily="2" charset="2"/>
              <a:buNone/>
            </a:pPr>
            <a:r>
              <a:rPr lang="es-ES" sz="2000">
                <a:solidFill>
                  <a:srgbClr val="E71C03"/>
                </a:solidFill>
              </a:rPr>
              <a:t>&gt; </a:t>
            </a:r>
            <a:r>
              <a:rPr lang="es-ES" sz="2000"/>
              <a:t>Estrategia Digital y Embajadores</a:t>
            </a:r>
          </a:p>
          <a:p>
            <a:pPr>
              <a:lnSpc>
                <a:spcPct val="200000"/>
              </a:lnSpc>
            </a:pPr>
            <a:r>
              <a:rPr lang="es-ES" sz="2000">
                <a:solidFill>
                  <a:srgbClr val="E71C03"/>
                </a:solidFill>
              </a:rPr>
              <a:t>&gt; </a:t>
            </a:r>
            <a:r>
              <a:rPr lang="es-ES" sz="2000"/>
              <a:t>Resultados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bwMode="auto">
          <a:xfrm>
            <a:off x="611188" y="785813"/>
            <a:ext cx="8229600" cy="1143000"/>
          </a:xfrm>
          <a:noFill/>
          <a:ln>
            <a:miter lim="800000"/>
            <a:headEnd/>
            <a:tailEnd/>
          </a:ln>
        </p:spPr>
        <p:txBody>
          <a:bodyPr vert="horz" wrap="square" lIns="91440" tIns="45720" rIns="91440" bIns="45720" numCol="1" anchor="t" anchorCtr="0" compatLnSpc="1">
            <a:prstTxWarp prst="textNoShape">
              <a:avLst/>
            </a:prstTxWarp>
          </a:bodyPr>
          <a:lstStyle/>
          <a:p>
            <a:pPr algn="l" eaLnBrk="1" hangingPunct="1"/>
            <a:r>
              <a:rPr lang="es-ES" sz="2800" smtClean="0">
                <a:solidFill>
                  <a:srgbClr val="E71C03"/>
                </a:solidFill>
                <a:latin typeface="Verdana" pitchFamily="34" charset="0"/>
              </a:rPr>
              <a:t>&gt; </a:t>
            </a:r>
            <a:r>
              <a:rPr lang="es-ES" sz="2800" smtClean="0">
                <a:solidFill>
                  <a:schemeClr val="tx1"/>
                </a:solidFill>
                <a:latin typeface="Verdana" pitchFamily="34" charset="0"/>
              </a:rPr>
              <a:t>Campaña de publicidad </a:t>
            </a:r>
            <a:endParaRPr lang="es-ES" sz="2400" smtClean="0">
              <a:solidFill>
                <a:schemeClr val="tx1"/>
              </a:solidFill>
              <a:latin typeface="Verdana" pitchFamily="34" charset="0"/>
            </a:endParaRPr>
          </a:p>
        </p:txBody>
      </p:sp>
      <p:sp>
        <p:nvSpPr>
          <p:cNvPr id="15363" name="19 CuadroTexto"/>
          <p:cNvSpPr txBox="1">
            <a:spLocks noChangeArrowheads="1"/>
          </p:cNvSpPr>
          <p:nvPr/>
        </p:nvSpPr>
        <p:spPr bwMode="auto">
          <a:xfrm>
            <a:off x="1071563" y="1428750"/>
            <a:ext cx="7500937" cy="3970338"/>
          </a:xfrm>
          <a:prstGeom prst="rect">
            <a:avLst/>
          </a:prstGeom>
          <a:noFill/>
          <a:ln w="9525">
            <a:noFill/>
            <a:miter lim="800000"/>
            <a:headEnd/>
            <a:tailEnd/>
          </a:ln>
        </p:spPr>
        <p:txBody>
          <a:bodyPr>
            <a:spAutoFit/>
          </a:bodyPr>
          <a:lstStyle/>
          <a:p>
            <a:pPr>
              <a:buFont typeface="Wingdings" pitchFamily="2" charset="2"/>
              <a:buNone/>
            </a:pPr>
            <a:r>
              <a:rPr lang="es-ES" sz="1800">
                <a:solidFill>
                  <a:srgbClr val="E71C03"/>
                </a:solidFill>
              </a:rPr>
              <a:t>&gt;</a:t>
            </a:r>
            <a:r>
              <a:rPr lang="es-ES" sz="1400"/>
              <a:t> </a:t>
            </a:r>
            <a:r>
              <a:rPr lang="es-ES" sz="1800"/>
              <a:t>Campaña de segmentación y diferenciación</a:t>
            </a:r>
          </a:p>
          <a:p>
            <a:pPr lvl="1">
              <a:buFont typeface="Wingdings" pitchFamily="2" charset="2"/>
              <a:buNone/>
            </a:pPr>
            <a:r>
              <a:rPr lang="es-ES" sz="1800">
                <a:solidFill>
                  <a:srgbClr val="E71C03"/>
                </a:solidFill>
              </a:rPr>
              <a:t>&gt;</a:t>
            </a:r>
            <a:r>
              <a:rPr lang="es-ES" sz="1800"/>
              <a:t> Mercados Europeos maduros</a:t>
            </a:r>
          </a:p>
          <a:p>
            <a:pPr lvl="1">
              <a:buFont typeface="Wingdings" pitchFamily="2" charset="2"/>
              <a:buNone/>
            </a:pPr>
            <a:r>
              <a:rPr lang="es-ES" sz="1800">
                <a:solidFill>
                  <a:srgbClr val="E71C03"/>
                </a:solidFill>
              </a:rPr>
              <a:t>&gt;</a:t>
            </a:r>
            <a:r>
              <a:rPr lang="es-ES" sz="1800"/>
              <a:t> Redescubrir España a través de nuevas experiencias</a:t>
            </a:r>
          </a:p>
          <a:p>
            <a:pPr lvl="1">
              <a:buFont typeface="Wingdings" pitchFamily="2" charset="2"/>
              <a:buNone/>
            </a:pPr>
            <a:endParaRPr lang="es-ES" sz="1800"/>
          </a:p>
          <a:p>
            <a:pPr>
              <a:buFont typeface="Wingdings" pitchFamily="2" charset="2"/>
              <a:buNone/>
            </a:pPr>
            <a:r>
              <a:rPr lang="es-ES" sz="1800">
                <a:solidFill>
                  <a:srgbClr val="E71C03"/>
                </a:solidFill>
              </a:rPr>
              <a:t>&gt;</a:t>
            </a:r>
            <a:r>
              <a:rPr lang="es-ES" sz="1800"/>
              <a:t> Campaña de captación</a:t>
            </a:r>
          </a:p>
          <a:p>
            <a:pPr lvl="1">
              <a:buFont typeface="Wingdings" pitchFamily="2" charset="2"/>
              <a:buNone/>
            </a:pPr>
            <a:r>
              <a:rPr lang="es-ES" sz="1800">
                <a:solidFill>
                  <a:srgbClr val="E71C03"/>
                </a:solidFill>
              </a:rPr>
              <a:t>&gt;</a:t>
            </a:r>
            <a:r>
              <a:rPr lang="es-ES" sz="1800"/>
              <a:t> Mercados emergentes</a:t>
            </a:r>
          </a:p>
          <a:p>
            <a:pPr lvl="1">
              <a:buFont typeface="Wingdings" pitchFamily="2" charset="2"/>
              <a:buNone/>
            </a:pPr>
            <a:r>
              <a:rPr lang="es-ES" sz="1800">
                <a:solidFill>
                  <a:srgbClr val="E71C03"/>
                </a:solidFill>
              </a:rPr>
              <a:t>&gt;</a:t>
            </a:r>
            <a:r>
              <a:rPr lang="es-ES" sz="1800"/>
              <a:t> El estilo de vida español como propuesta única de  venta</a:t>
            </a:r>
          </a:p>
          <a:p>
            <a:pPr lvl="1">
              <a:buFont typeface="Wingdings" pitchFamily="2" charset="2"/>
              <a:buChar char="Ø"/>
            </a:pPr>
            <a:endParaRPr lang="es-ES" sz="1400"/>
          </a:p>
          <a:p>
            <a:pPr>
              <a:buFont typeface="Wingdings" pitchFamily="2" charset="2"/>
              <a:buChar char="Ø"/>
            </a:pPr>
            <a:endParaRPr lang="es-ES" sz="1400"/>
          </a:p>
          <a:p>
            <a:pPr>
              <a:buFont typeface="Wingdings" pitchFamily="2" charset="2"/>
              <a:buChar char="Ø"/>
            </a:pPr>
            <a:endParaRPr lang="es-ES" sz="1400"/>
          </a:p>
          <a:p>
            <a:pPr>
              <a:buFont typeface="Wingdings" pitchFamily="2" charset="2"/>
              <a:buChar char="Ø"/>
            </a:pPr>
            <a:endParaRPr lang="es-ES" sz="1400"/>
          </a:p>
          <a:p>
            <a:pPr>
              <a:buFont typeface="Wingdings" pitchFamily="2" charset="2"/>
              <a:buChar char="Ø"/>
            </a:pPr>
            <a:endParaRPr lang="es-ES" sz="1400"/>
          </a:p>
          <a:p>
            <a:pPr>
              <a:buFont typeface="Wingdings" pitchFamily="2" charset="2"/>
              <a:buChar char="Ø"/>
            </a:pPr>
            <a:endParaRPr lang="es-ES" sz="1400"/>
          </a:p>
          <a:p>
            <a:pPr>
              <a:buFont typeface="Wingdings" pitchFamily="2" charset="2"/>
              <a:buChar char="Ø"/>
            </a:pPr>
            <a:endParaRPr lang="es-ES" sz="1400"/>
          </a:p>
          <a:p>
            <a:pPr>
              <a:buFont typeface="Wingdings" pitchFamily="2" charset="2"/>
              <a:buChar char="Ø"/>
            </a:pPr>
            <a:endParaRPr lang="es-ES" sz="1400"/>
          </a:p>
          <a:p>
            <a:endParaRPr lang="es-ES" sz="1400"/>
          </a:p>
        </p:txBody>
      </p:sp>
      <p:sp>
        <p:nvSpPr>
          <p:cNvPr id="15364" name="5 CuadroTexto"/>
          <p:cNvSpPr txBox="1">
            <a:spLocks noChangeArrowheads="1"/>
          </p:cNvSpPr>
          <p:nvPr/>
        </p:nvSpPr>
        <p:spPr bwMode="auto">
          <a:xfrm>
            <a:off x="5903913" y="4568825"/>
            <a:ext cx="3240087" cy="1006475"/>
          </a:xfrm>
          <a:prstGeom prst="rect">
            <a:avLst/>
          </a:prstGeom>
          <a:noFill/>
          <a:ln w="9525">
            <a:noFill/>
            <a:miter lim="800000"/>
            <a:headEnd/>
            <a:tailEnd/>
          </a:ln>
        </p:spPr>
        <p:txBody>
          <a:bodyPr>
            <a:spAutoFit/>
          </a:bodyPr>
          <a:lstStyle/>
          <a:p>
            <a:pPr algn="ctr"/>
            <a:r>
              <a:rPr lang="es-ES" sz="2000">
                <a:solidFill>
                  <a:srgbClr val="E71C03"/>
                </a:solidFill>
              </a:rPr>
              <a:t>Público objetivo: 400 millones de personas en más de 40 países</a:t>
            </a:r>
          </a:p>
        </p:txBody>
      </p:sp>
      <p:pic>
        <p:nvPicPr>
          <p:cNvPr id="15365" name="Picture 7"/>
          <p:cNvPicPr>
            <a:picLocks noChangeAspect="1" noChangeArrowheads="1"/>
          </p:cNvPicPr>
          <p:nvPr/>
        </p:nvPicPr>
        <p:blipFill>
          <a:blip r:embed="rId3" cstate="print"/>
          <a:srcRect/>
          <a:stretch>
            <a:fillRect/>
          </a:stretch>
        </p:blipFill>
        <p:spPr bwMode="auto">
          <a:xfrm>
            <a:off x="214313" y="3643313"/>
            <a:ext cx="5715000" cy="2857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txBox="1">
            <a:spLocks noChangeArrowheads="1"/>
          </p:cNvSpPr>
          <p:nvPr/>
        </p:nvSpPr>
        <p:spPr bwMode="auto">
          <a:xfrm>
            <a:off x="611188" y="785813"/>
            <a:ext cx="8229600" cy="1143000"/>
          </a:xfrm>
          <a:prstGeom prst="rect">
            <a:avLst/>
          </a:prstGeom>
          <a:noFill/>
          <a:ln>
            <a:miter lim="800000"/>
            <a:headEnd/>
            <a:tailEnd/>
          </a:ln>
        </p:spPr>
        <p:txBody>
          <a:bodyPr/>
          <a:lstStyle/>
          <a:p>
            <a:pPr>
              <a:defRPr/>
            </a:pPr>
            <a:r>
              <a:rPr lang="es-ES" sz="2800" kern="0">
                <a:solidFill>
                  <a:srgbClr val="E71C03"/>
                </a:solidFill>
                <a:ea typeface="+mj-ea"/>
                <a:cs typeface="+mj-cs"/>
              </a:rPr>
              <a:t>&gt; </a:t>
            </a:r>
            <a:r>
              <a:rPr lang="es-ES" sz="2800" kern="0">
                <a:ea typeface="+mj-ea"/>
                <a:cs typeface="+mj-cs"/>
              </a:rPr>
              <a:t>Campaña de publicidad </a:t>
            </a:r>
            <a:endParaRPr lang="es-ES" sz="2400" kern="0" dirty="0">
              <a:ea typeface="+mj-ea"/>
              <a:cs typeface="+mj-cs"/>
            </a:endParaRPr>
          </a:p>
        </p:txBody>
      </p:sp>
      <p:sp>
        <p:nvSpPr>
          <p:cNvPr id="16387" name="Rectangle 2"/>
          <p:cNvSpPr>
            <a:spLocks noGrp="1" noChangeArrowheads="1"/>
          </p:cNvSpPr>
          <p:nvPr>
            <p:ph type="title"/>
          </p:nvPr>
        </p:nvSpPr>
        <p:spPr bwMode="auto">
          <a:xfrm>
            <a:off x="842963" y="1268413"/>
            <a:ext cx="8229600" cy="588962"/>
          </a:xfrm>
          <a:noFill/>
          <a:ln>
            <a:miter lim="800000"/>
            <a:headEnd/>
            <a:tailEnd/>
          </a:ln>
        </p:spPr>
        <p:txBody>
          <a:bodyPr vert="horz" wrap="square" lIns="91440" tIns="45720" rIns="91440" bIns="45720" numCol="1" anchor="t" anchorCtr="0" compatLnSpc="1">
            <a:prstTxWarp prst="textNoShape">
              <a:avLst/>
            </a:prstTxWarp>
          </a:bodyPr>
          <a:lstStyle/>
          <a:p>
            <a:pPr algn="l" eaLnBrk="1" hangingPunct="1"/>
            <a:r>
              <a:rPr lang="es-ES" sz="1800" smtClean="0">
                <a:solidFill>
                  <a:srgbClr val="E71C03"/>
                </a:solidFill>
                <a:latin typeface="Verdana" pitchFamily="34" charset="0"/>
              </a:rPr>
              <a:t>&gt; </a:t>
            </a:r>
            <a:r>
              <a:rPr lang="es-ES" sz="1800" smtClean="0">
                <a:solidFill>
                  <a:schemeClr val="tx1"/>
                </a:solidFill>
                <a:latin typeface="Verdana" pitchFamily="34" charset="0"/>
              </a:rPr>
              <a:t>Campaña audiovisual</a:t>
            </a:r>
            <a:endParaRPr lang="es-ES" sz="1600" smtClean="0">
              <a:solidFill>
                <a:schemeClr val="tx1"/>
              </a:solidFill>
              <a:latin typeface="Verdana" pitchFamily="34" charset="0"/>
            </a:endParaRPr>
          </a:p>
        </p:txBody>
      </p:sp>
      <p:sp>
        <p:nvSpPr>
          <p:cNvPr id="6" name="Rectangle 2"/>
          <p:cNvSpPr txBox="1">
            <a:spLocks noChangeArrowheads="1"/>
          </p:cNvSpPr>
          <p:nvPr/>
        </p:nvSpPr>
        <p:spPr bwMode="auto">
          <a:xfrm>
            <a:off x="2643188" y="6072188"/>
            <a:ext cx="4000500" cy="571500"/>
          </a:xfrm>
          <a:prstGeom prst="rect">
            <a:avLst/>
          </a:prstGeom>
          <a:noFill/>
          <a:ln>
            <a:miter lim="800000"/>
            <a:headEnd/>
            <a:tailEnd/>
          </a:ln>
        </p:spPr>
        <p:txBody>
          <a:bodyPr/>
          <a:lstStyle/>
          <a:p>
            <a:pPr>
              <a:defRPr/>
            </a:pPr>
            <a:r>
              <a:rPr lang="es-ES" sz="2800" kern="0" dirty="0">
                <a:solidFill>
                  <a:srgbClr val="E71C03"/>
                </a:solidFill>
                <a:ea typeface="+mj-ea"/>
                <a:cs typeface="+mj-cs"/>
              </a:rPr>
              <a:t>&gt; </a:t>
            </a:r>
            <a:r>
              <a:rPr lang="es-ES" sz="2800" kern="0" dirty="0" err="1">
                <a:ea typeface="+mj-ea"/>
                <a:cs typeface="+mj-cs"/>
              </a:rPr>
              <a:t>Spot</a:t>
            </a:r>
            <a:r>
              <a:rPr lang="es-ES" sz="2800" kern="0" dirty="0">
                <a:ea typeface="+mj-ea"/>
                <a:cs typeface="+mj-cs"/>
              </a:rPr>
              <a:t> 90 segundos</a:t>
            </a:r>
            <a:endParaRPr lang="es-ES" sz="2400" kern="0" dirty="0">
              <a:ea typeface="+mj-ea"/>
              <a:cs typeface="+mj-cs"/>
            </a:endParaRPr>
          </a:p>
        </p:txBody>
      </p:sp>
      <p:pic>
        <p:nvPicPr>
          <p:cNvPr id="7" name="Picture 5">
            <a:hlinkClick r:id="rId3" action="ppaction://hlinkfile"/>
          </p:cNvPr>
          <p:cNvPicPr>
            <a:picLocks noChangeAspect="1" noChangeArrowheads="1"/>
          </p:cNvPicPr>
          <p:nvPr/>
        </p:nvPicPr>
        <p:blipFill>
          <a:blip r:embed="rId4" cstate="print"/>
          <a:srcRect l="12451" t="17578" r="16504" b="24804"/>
          <a:stretch>
            <a:fillRect/>
          </a:stretch>
        </p:blipFill>
        <p:spPr bwMode="auto">
          <a:xfrm>
            <a:off x="928688" y="1785938"/>
            <a:ext cx="6929437" cy="4214812"/>
          </a:xfrm>
          <a:prstGeom prst="rect">
            <a:avLst/>
          </a:prstGeom>
          <a:noFill/>
          <a:ln w="9525">
            <a:noFill/>
            <a:miter lim="800000"/>
            <a:headEnd/>
            <a:tailEnd/>
          </a:ln>
          <a:effectLst>
            <a:prstShdw prst="shdw17" dist="17961" dir="2700000">
              <a:schemeClr val="accent1">
                <a:gamma/>
                <a:shade val="60000"/>
                <a:invGamma/>
              </a:schemeClr>
            </a:prstShdw>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txBox="1">
            <a:spLocks noChangeArrowheads="1"/>
          </p:cNvSpPr>
          <p:nvPr/>
        </p:nvSpPr>
        <p:spPr bwMode="auto">
          <a:xfrm>
            <a:off x="611188" y="785813"/>
            <a:ext cx="8229600" cy="1143000"/>
          </a:xfrm>
          <a:prstGeom prst="rect">
            <a:avLst/>
          </a:prstGeom>
          <a:noFill/>
          <a:ln>
            <a:miter lim="800000"/>
            <a:headEnd/>
            <a:tailEnd/>
          </a:ln>
        </p:spPr>
        <p:txBody>
          <a:bodyPr/>
          <a:lstStyle/>
          <a:p>
            <a:pPr>
              <a:defRPr/>
            </a:pPr>
            <a:r>
              <a:rPr lang="es-ES" sz="2800" kern="0">
                <a:solidFill>
                  <a:srgbClr val="E71C03"/>
                </a:solidFill>
                <a:ea typeface="+mj-ea"/>
                <a:cs typeface="+mj-cs"/>
              </a:rPr>
              <a:t>&gt; </a:t>
            </a:r>
            <a:r>
              <a:rPr lang="es-ES" sz="2800" kern="0">
                <a:ea typeface="+mj-ea"/>
                <a:cs typeface="+mj-cs"/>
              </a:rPr>
              <a:t>Campaña de publicidad </a:t>
            </a:r>
            <a:endParaRPr lang="es-ES" sz="2400" kern="0" dirty="0">
              <a:ea typeface="+mj-ea"/>
              <a:cs typeface="+mj-cs"/>
            </a:endParaRPr>
          </a:p>
        </p:txBody>
      </p:sp>
      <p:pic>
        <p:nvPicPr>
          <p:cNvPr id="17411" name="Picture 5">
            <a:hlinkClick r:id="rId3" action="ppaction://hlinkfile"/>
          </p:cNvPr>
          <p:cNvPicPr>
            <a:picLocks noChangeAspect="1" noChangeArrowheads="1"/>
          </p:cNvPicPr>
          <p:nvPr/>
        </p:nvPicPr>
        <p:blipFill>
          <a:blip r:embed="rId4" cstate="print"/>
          <a:srcRect/>
          <a:stretch>
            <a:fillRect/>
          </a:stretch>
        </p:blipFill>
        <p:spPr bwMode="auto">
          <a:xfrm>
            <a:off x="214313" y="2000250"/>
            <a:ext cx="4214812" cy="2520950"/>
          </a:xfrm>
          <a:prstGeom prst="rect">
            <a:avLst/>
          </a:prstGeom>
          <a:noFill/>
          <a:ln w="9525">
            <a:noFill/>
            <a:miter lim="800000"/>
            <a:headEnd/>
            <a:tailEnd/>
          </a:ln>
        </p:spPr>
      </p:pic>
      <p:pic>
        <p:nvPicPr>
          <p:cNvPr id="17412" name="Picture 6">
            <a:hlinkClick r:id="rId5" action="ppaction://hlinkfile"/>
          </p:cNvPr>
          <p:cNvPicPr>
            <a:picLocks noChangeAspect="1" noChangeArrowheads="1"/>
          </p:cNvPicPr>
          <p:nvPr/>
        </p:nvPicPr>
        <p:blipFill>
          <a:blip r:embed="rId6" cstate="print"/>
          <a:srcRect/>
          <a:stretch>
            <a:fillRect/>
          </a:stretch>
        </p:blipFill>
        <p:spPr bwMode="auto">
          <a:xfrm>
            <a:off x="4572000" y="2857500"/>
            <a:ext cx="4383088" cy="2647950"/>
          </a:xfrm>
          <a:prstGeom prst="rect">
            <a:avLst/>
          </a:prstGeom>
          <a:noFill/>
          <a:ln w="9525">
            <a:noFill/>
            <a:miter lim="800000"/>
            <a:headEnd/>
            <a:tailEnd/>
          </a:ln>
        </p:spPr>
      </p:pic>
      <p:sp>
        <p:nvSpPr>
          <p:cNvPr id="6" name="Rectangle 2"/>
          <p:cNvSpPr txBox="1">
            <a:spLocks noChangeArrowheads="1"/>
          </p:cNvSpPr>
          <p:nvPr/>
        </p:nvSpPr>
        <p:spPr bwMode="auto">
          <a:xfrm>
            <a:off x="1071563" y="4643438"/>
            <a:ext cx="2428875" cy="571500"/>
          </a:xfrm>
          <a:prstGeom prst="rect">
            <a:avLst/>
          </a:prstGeom>
          <a:noFill/>
          <a:ln>
            <a:miter lim="800000"/>
            <a:headEnd/>
            <a:tailEnd/>
          </a:ln>
        </p:spPr>
        <p:txBody>
          <a:bodyPr/>
          <a:lstStyle/>
          <a:p>
            <a:pPr>
              <a:defRPr/>
            </a:pPr>
            <a:r>
              <a:rPr lang="es-ES" sz="2800" kern="0" dirty="0">
                <a:solidFill>
                  <a:srgbClr val="E71C03"/>
                </a:solidFill>
                <a:ea typeface="+mj-ea"/>
                <a:cs typeface="+mj-cs"/>
              </a:rPr>
              <a:t>&gt; </a:t>
            </a:r>
            <a:r>
              <a:rPr lang="es-ES" sz="2800" kern="0" dirty="0">
                <a:ea typeface="+mj-ea"/>
                <a:cs typeface="+mj-cs"/>
              </a:rPr>
              <a:t>Amigos</a:t>
            </a:r>
            <a:endParaRPr lang="es-ES" sz="2400" kern="0" dirty="0">
              <a:ea typeface="+mj-ea"/>
              <a:cs typeface="+mj-cs"/>
            </a:endParaRPr>
          </a:p>
        </p:txBody>
      </p:sp>
      <p:sp>
        <p:nvSpPr>
          <p:cNvPr id="7" name="Rectangle 2"/>
          <p:cNvSpPr txBox="1">
            <a:spLocks noChangeArrowheads="1"/>
          </p:cNvSpPr>
          <p:nvPr/>
        </p:nvSpPr>
        <p:spPr bwMode="auto">
          <a:xfrm>
            <a:off x="5500688" y="5715000"/>
            <a:ext cx="2428875" cy="571500"/>
          </a:xfrm>
          <a:prstGeom prst="rect">
            <a:avLst/>
          </a:prstGeom>
          <a:noFill/>
          <a:ln>
            <a:miter lim="800000"/>
            <a:headEnd/>
            <a:tailEnd/>
          </a:ln>
        </p:spPr>
        <p:txBody>
          <a:bodyPr/>
          <a:lstStyle/>
          <a:p>
            <a:pPr>
              <a:defRPr/>
            </a:pPr>
            <a:r>
              <a:rPr lang="es-ES" sz="2800" kern="0" dirty="0">
                <a:solidFill>
                  <a:srgbClr val="E71C03"/>
                </a:solidFill>
                <a:ea typeface="+mj-ea"/>
                <a:cs typeface="+mj-cs"/>
              </a:rPr>
              <a:t>&gt; </a:t>
            </a:r>
            <a:r>
              <a:rPr lang="es-ES" sz="2800" kern="0" dirty="0" err="1">
                <a:ea typeface="+mj-ea"/>
                <a:cs typeface="+mj-cs"/>
              </a:rPr>
              <a:t>Seniors</a:t>
            </a:r>
            <a:endParaRPr lang="es-ES" sz="2400" kern="0" dirty="0">
              <a:ea typeface="+mj-ea"/>
              <a:cs typeface="+mj-cs"/>
            </a:endParaRPr>
          </a:p>
        </p:txBody>
      </p:sp>
      <p:sp>
        <p:nvSpPr>
          <p:cNvPr id="17415" name="Rectangle 2"/>
          <p:cNvSpPr>
            <a:spLocks noGrp="1" noChangeArrowheads="1"/>
          </p:cNvSpPr>
          <p:nvPr>
            <p:ph type="title"/>
          </p:nvPr>
        </p:nvSpPr>
        <p:spPr bwMode="auto">
          <a:xfrm>
            <a:off x="1071563" y="1339850"/>
            <a:ext cx="8229600" cy="588963"/>
          </a:xfrm>
          <a:noFill/>
          <a:ln>
            <a:miter lim="800000"/>
            <a:headEnd/>
            <a:tailEnd/>
          </a:ln>
        </p:spPr>
        <p:txBody>
          <a:bodyPr vert="horz" wrap="square" lIns="91440" tIns="45720" rIns="91440" bIns="45720" numCol="1" anchor="t" anchorCtr="0" compatLnSpc="1">
            <a:prstTxWarp prst="textNoShape">
              <a:avLst/>
            </a:prstTxWarp>
          </a:bodyPr>
          <a:lstStyle/>
          <a:p>
            <a:pPr algn="l" eaLnBrk="1" hangingPunct="1"/>
            <a:r>
              <a:rPr lang="es-ES" sz="1800" smtClean="0">
                <a:solidFill>
                  <a:srgbClr val="E71C03"/>
                </a:solidFill>
                <a:latin typeface="Verdana" pitchFamily="34" charset="0"/>
              </a:rPr>
              <a:t>&gt; </a:t>
            </a:r>
            <a:r>
              <a:rPr lang="es-ES" sz="1800" smtClean="0">
                <a:solidFill>
                  <a:schemeClr val="tx1"/>
                </a:solidFill>
                <a:latin typeface="Verdana" pitchFamily="34" charset="0"/>
              </a:rPr>
              <a:t>Campaña audiovisual</a:t>
            </a:r>
            <a:endParaRPr lang="es-ES" sz="1600" smtClean="0">
              <a:solidFill>
                <a:schemeClr val="tx1"/>
              </a:solidFill>
              <a:latin typeface="Verdana"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txBox="1">
            <a:spLocks noChangeArrowheads="1"/>
          </p:cNvSpPr>
          <p:nvPr/>
        </p:nvSpPr>
        <p:spPr bwMode="auto">
          <a:xfrm>
            <a:off x="611188" y="785813"/>
            <a:ext cx="8229600" cy="1143000"/>
          </a:xfrm>
          <a:prstGeom prst="rect">
            <a:avLst/>
          </a:prstGeom>
          <a:noFill/>
          <a:ln>
            <a:miter lim="800000"/>
            <a:headEnd/>
            <a:tailEnd/>
          </a:ln>
        </p:spPr>
        <p:txBody>
          <a:bodyPr/>
          <a:lstStyle/>
          <a:p>
            <a:pPr>
              <a:defRPr/>
            </a:pPr>
            <a:r>
              <a:rPr lang="es-ES" sz="2800" kern="0">
                <a:solidFill>
                  <a:srgbClr val="E71C03"/>
                </a:solidFill>
                <a:ea typeface="+mj-ea"/>
                <a:cs typeface="+mj-cs"/>
              </a:rPr>
              <a:t>&gt; </a:t>
            </a:r>
            <a:r>
              <a:rPr lang="es-ES" sz="2800" kern="0">
                <a:ea typeface="+mj-ea"/>
                <a:cs typeface="+mj-cs"/>
              </a:rPr>
              <a:t>Campaña de publicidad </a:t>
            </a:r>
            <a:endParaRPr lang="es-ES" sz="2400" kern="0" dirty="0">
              <a:ea typeface="+mj-ea"/>
              <a:cs typeface="+mj-cs"/>
            </a:endParaRPr>
          </a:p>
        </p:txBody>
      </p:sp>
      <p:pic>
        <p:nvPicPr>
          <p:cNvPr id="18435" name="Picture 4">
            <a:hlinkClick r:id="rId2" action="ppaction://hlinkfile"/>
          </p:cNvPr>
          <p:cNvPicPr>
            <a:picLocks noChangeAspect="1" noChangeArrowheads="1"/>
          </p:cNvPicPr>
          <p:nvPr/>
        </p:nvPicPr>
        <p:blipFill>
          <a:blip r:embed="rId3" cstate="print"/>
          <a:srcRect/>
          <a:stretch>
            <a:fillRect/>
          </a:stretch>
        </p:blipFill>
        <p:spPr bwMode="auto">
          <a:xfrm>
            <a:off x="214313" y="1928813"/>
            <a:ext cx="4256087" cy="2571750"/>
          </a:xfrm>
          <a:prstGeom prst="rect">
            <a:avLst/>
          </a:prstGeom>
          <a:noFill/>
          <a:ln w="9525">
            <a:noFill/>
            <a:miter lim="800000"/>
            <a:headEnd/>
            <a:tailEnd/>
          </a:ln>
        </p:spPr>
      </p:pic>
      <p:pic>
        <p:nvPicPr>
          <p:cNvPr id="18436" name="Picture 5">
            <a:hlinkClick r:id="rId4" action="ppaction://hlinkfile"/>
          </p:cNvPr>
          <p:cNvPicPr>
            <a:picLocks noChangeAspect="1" noChangeArrowheads="1"/>
          </p:cNvPicPr>
          <p:nvPr/>
        </p:nvPicPr>
        <p:blipFill>
          <a:blip r:embed="rId5" cstate="print"/>
          <a:srcRect/>
          <a:stretch>
            <a:fillRect/>
          </a:stretch>
        </p:blipFill>
        <p:spPr bwMode="auto">
          <a:xfrm>
            <a:off x="4722813" y="2714625"/>
            <a:ext cx="4421187" cy="2643188"/>
          </a:xfrm>
          <a:prstGeom prst="rect">
            <a:avLst/>
          </a:prstGeom>
          <a:noFill/>
          <a:ln w="9525">
            <a:noFill/>
            <a:miter lim="800000"/>
            <a:headEnd/>
            <a:tailEnd/>
          </a:ln>
        </p:spPr>
      </p:pic>
      <p:sp>
        <p:nvSpPr>
          <p:cNvPr id="7" name="Rectangle 2"/>
          <p:cNvSpPr txBox="1">
            <a:spLocks noChangeArrowheads="1"/>
          </p:cNvSpPr>
          <p:nvPr/>
        </p:nvSpPr>
        <p:spPr bwMode="auto">
          <a:xfrm>
            <a:off x="1071563" y="4857750"/>
            <a:ext cx="2428875" cy="571500"/>
          </a:xfrm>
          <a:prstGeom prst="rect">
            <a:avLst/>
          </a:prstGeom>
          <a:noFill/>
          <a:ln>
            <a:miter lim="800000"/>
            <a:headEnd/>
            <a:tailEnd/>
          </a:ln>
        </p:spPr>
        <p:txBody>
          <a:bodyPr/>
          <a:lstStyle/>
          <a:p>
            <a:pPr>
              <a:defRPr/>
            </a:pPr>
            <a:r>
              <a:rPr lang="es-ES" sz="2800" kern="0" dirty="0">
                <a:solidFill>
                  <a:srgbClr val="E71C03"/>
                </a:solidFill>
                <a:ea typeface="+mj-ea"/>
                <a:cs typeface="+mj-cs"/>
              </a:rPr>
              <a:t>&gt; </a:t>
            </a:r>
            <a:r>
              <a:rPr lang="es-ES" sz="2800" kern="0" dirty="0">
                <a:ea typeface="+mj-ea"/>
                <a:cs typeface="+mj-cs"/>
              </a:rPr>
              <a:t>Asiáticos</a:t>
            </a:r>
            <a:endParaRPr lang="es-ES" sz="2400" kern="0" dirty="0">
              <a:ea typeface="+mj-ea"/>
              <a:cs typeface="+mj-cs"/>
            </a:endParaRPr>
          </a:p>
        </p:txBody>
      </p:sp>
      <p:sp>
        <p:nvSpPr>
          <p:cNvPr id="8" name="Rectangle 2"/>
          <p:cNvSpPr txBox="1">
            <a:spLocks noChangeArrowheads="1"/>
          </p:cNvSpPr>
          <p:nvPr/>
        </p:nvSpPr>
        <p:spPr bwMode="auto">
          <a:xfrm>
            <a:off x="5572125" y="5500688"/>
            <a:ext cx="2428875" cy="571500"/>
          </a:xfrm>
          <a:prstGeom prst="rect">
            <a:avLst/>
          </a:prstGeom>
          <a:noFill/>
          <a:ln>
            <a:miter lim="800000"/>
            <a:headEnd/>
            <a:tailEnd/>
          </a:ln>
        </p:spPr>
        <p:txBody>
          <a:bodyPr/>
          <a:lstStyle/>
          <a:p>
            <a:pPr>
              <a:defRPr/>
            </a:pPr>
            <a:r>
              <a:rPr lang="es-ES" sz="2800" kern="0" dirty="0">
                <a:solidFill>
                  <a:srgbClr val="E71C03"/>
                </a:solidFill>
                <a:ea typeface="+mj-ea"/>
                <a:cs typeface="+mj-cs"/>
              </a:rPr>
              <a:t>&gt; </a:t>
            </a:r>
            <a:r>
              <a:rPr lang="es-ES" sz="2800" kern="0" dirty="0">
                <a:ea typeface="+mj-ea"/>
                <a:cs typeface="+mj-cs"/>
              </a:rPr>
              <a:t>Familia</a:t>
            </a:r>
            <a:endParaRPr lang="es-ES" sz="2400" kern="0" dirty="0">
              <a:ea typeface="+mj-ea"/>
              <a:cs typeface="+mj-cs"/>
            </a:endParaRPr>
          </a:p>
        </p:txBody>
      </p:sp>
      <p:sp>
        <p:nvSpPr>
          <p:cNvPr id="18439" name="Rectangle 2"/>
          <p:cNvSpPr>
            <a:spLocks noGrp="1" noChangeArrowheads="1"/>
          </p:cNvSpPr>
          <p:nvPr>
            <p:ph type="title"/>
          </p:nvPr>
        </p:nvSpPr>
        <p:spPr bwMode="auto">
          <a:xfrm>
            <a:off x="1071563" y="1339850"/>
            <a:ext cx="7229475" cy="588963"/>
          </a:xfrm>
          <a:noFill/>
          <a:ln>
            <a:miter lim="800000"/>
            <a:headEnd/>
            <a:tailEnd/>
          </a:ln>
        </p:spPr>
        <p:txBody>
          <a:bodyPr vert="horz" wrap="square" lIns="91440" tIns="45720" rIns="91440" bIns="45720" numCol="1" anchor="t" anchorCtr="0" compatLnSpc="1">
            <a:prstTxWarp prst="textNoShape">
              <a:avLst/>
            </a:prstTxWarp>
          </a:bodyPr>
          <a:lstStyle/>
          <a:p>
            <a:pPr algn="l" eaLnBrk="1" hangingPunct="1"/>
            <a:r>
              <a:rPr lang="es-ES" sz="1800" smtClean="0">
                <a:solidFill>
                  <a:srgbClr val="E71C03"/>
                </a:solidFill>
                <a:latin typeface="Verdana" pitchFamily="34" charset="0"/>
              </a:rPr>
              <a:t>&gt; </a:t>
            </a:r>
            <a:r>
              <a:rPr lang="es-ES" sz="1800" smtClean="0">
                <a:solidFill>
                  <a:schemeClr val="tx1"/>
                </a:solidFill>
                <a:latin typeface="Verdana" pitchFamily="34" charset="0"/>
              </a:rPr>
              <a:t>Campaña audiovisual</a:t>
            </a:r>
            <a:endParaRPr lang="es-ES" sz="1600" smtClean="0">
              <a:solidFill>
                <a:schemeClr val="tx1"/>
              </a:solidFill>
              <a:latin typeface="Verdana"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6 Rectángulo"/>
          <p:cNvSpPr>
            <a:spLocks noChangeArrowheads="1"/>
          </p:cNvSpPr>
          <p:nvPr/>
        </p:nvSpPr>
        <p:spPr bwMode="auto">
          <a:xfrm>
            <a:off x="985838" y="1357313"/>
            <a:ext cx="5657850" cy="368300"/>
          </a:xfrm>
          <a:prstGeom prst="rect">
            <a:avLst/>
          </a:prstGeom>
          <a:noFill/>
          <a:ln w="9525">
            <a:noFill/>
            <a:miter lim="800000"/>
            <a:headEnd/>
            <a:tailEnd/>
          </a:ln>
        </p:spPr>
        <p:txBody>
          <a:bodyPr wrap="none">
            <a:spAutoFit/>
          </a:bodyPr>
          <a:lstStyle/>
          <a:p>
            <a:pPr marL="273050" indent="-273050"/>
            <a:r>
              <a:rPr lang="es-ES" sz="1800">
                <a:solidFill>
                  <a:srgbClr val="E71C03"/>
                </a:solidFill>
              </a:rPr>
              <a:t>&gt; </a:t>
            </a:r>
            <a:r>
              <a:rPr lang="es-ES" sz="1800"/>
              <a:t>Campaña de prensa con más de 60 visuales </a:t>
            </a:r>
          </a:p>
        </p:txBody>
      </p:sp>
      <p:pic>
        <p:nvPicPr>
          <p:cNvPr id="19459" name="Picture 7" descr="G:\Promocion y Comercializacion Ext Turismo\Publicidad\MCCANN ERICKSON\I NEED SPAIN\Visuales\VISUALES DEFINITIVOS 04-11-2010\ESPAÑOL 28-10-10\01-H-ES-CAMINO-IMAGEN BAJA.jpg"/>
          <p:cNvPicPr>
            <a:picLocks noChangeAspect="1" noChangeArrowheads="1"/>
          </p:cNvPicPr>
          <p:nvPr/>
        </p:nvPicPr>
        <p:blipFill>
          <a:blip r:embed="rId3" cstate="print"/>
          <a:srcRect/>
          <a:stretch>
            <a:fillRect/>
          </a:stretch>
        </p:blipFill>
        <p:spPr bwMode="auto">
          <a:xfrm>
            <a:off x="539750" y="2492375"/>
            <a:ext cx="2570163" cy="1817688"/>
          </a:xfrm>
          <a:prstGeom prst="rect">
            <a:avLst/>
          </a:prstGeom>
          <a:noFill/>
          <a:ln w="9525">
            <a:noFill/>
            <a:miter lim="800000"/>
            <a:headEnd/>
            <a:tailEnd/>
          </a:ln>
        </p:spPr>
      </p:pic>
      <p:pic>
        <p:nvPicPr>
          <p:cNvPr id="19460" name="Picture 2" descr="G:\Promocion y Comercializacion Ext Turismo\Publicidad\MCCANN ERICKSON\I NEED SPAIN\Visuales\VISUALES DEFINITIVOS 04-11-2010\ESPAÑOL 28-10-10\02-H-ES-ESPANA-IMAGEN BAJA.jpg"/>
          <p:cNvPicPr>
            <a:picLocks noChangeAspect="1" noChangeArrowheads="1"/>
          </p:cNvPicPr>
          <p:nvPr/>
        </p:nvPicPr>
        <p:blipFill>
          <a:blip r:embed="rId4" cstate="print"/>
          <a:srcRect/>
          <a:stretch>
            <a:fillRect/>
          </a:stretch>
        </p:blipFill>
        <p:spPr bwMode="auto">
          <a:xfrm>
            <a:off x="3240088" y="2492375"/>
            <a:ext cx="2570162" cy="1819275"/>
          </a:xfrm>
          <a:prstGeom prst="rect">
            <a:avLst/>
          </a:prstGeom>
          <a:noFill/>
          <a:ln w="9525">
            <a:noFill/>
            <a:miter lim="800000"/>
            <a:headEnd/>
            <a:tailEnd/>
          </a:ln>
        </p:spPr>
      </p:pic>
      <p:pic>
        <p:nvPicPr>
          <p:cNvPr id="19461" name="Picture 3" descr="G:\Promocion y Comercializacion Ext Turismo\Publicidad\MCCANN ERICKSON\I NEED SPAIN\Visuales\VISUALES DEFINITIVOS 04-11-2010\ESPAÑOL 28-10-10\06-H-ES-ESPANA-IMAGEN BAJA.jpg"/>
          <p:cNvPicPr>
            <a:picLocks noChangeAspect="1" noChangeArrowheads="1"/>
          </p:cNvPicPr>
          <p:nvPr/>
        </p:nvPicPr>
        <p:blipFill>
          <a:blip r:embed="rId5" cstate="print"/>
          <a:srcRect/>
          <a:stretch>
            <a:fillRect/>
          </a:stretch>
        </p:blipFill>
        <p:spPr bwMode="auto">
          <a:xfrm>
            <a:off x="3236913" y="4437063"/>
            <a:ext cx="2571750" cy="1817687"/>
          </a:xfrm>
          <a:prstGeom prst="rect">
            <a:avLst/>
          </a:prstGeom>
          <a:noFill/>
          <a:ln w="9525">
            <a:noFill/>
            <a:miter lim="800000"/>
            <a:headEnd/>
            <a:tailEnd/>
          </a:ln>
        </p:spPr>
      </p:pic>
      <p:pic>
        <p:nvPicPr>
          <p:cNvPr id="19462" name="Picture 4" descr="G:\Promocion y Comercializacion Ext Turismo\Publicidad\MCCANN ERICKSON\I NEED SPAIN\Visuales\VISUALES DEFINITIVOS 04-11-2010\ESPAÑOL 28-10-10\05-H-ES-ESPANA-IMAGEN_baja.jpg"/>
          <p:cNvPicPr>
            <a:picLocks noChangeAspect="1" noChangeArrowheads="1"/>
          </p:cNvPicPr>
          <p:nvPr/>
        </p:nvPicPr>
        <p:blipFill>
          <a:blip r:embed="rId6" cstate="print"/>
          <a:srcRect/>
          <a:stretch>
            <a:fillRect/>
          </a:stretch>
        </p:blipFill>
        <p:spPr bwMode="auto">
          <a:xfrm>
            <a:off x="539750" y="4437063"/>
            <a:ext cx="2570163" cy="1817687"/>
          </a:xfrm>
          <a:prstGeom prst="rect">
            <a:avLst/>
          </a:prstGeom>
          <a:noFill/>
          <a:ln w="9525">
            <a:noFill/>
            <a:miter lim="800000"/>
            <a:headEnd/>
            <a:tailEnd/>
          </a:ln>
        </p:spPr>
      </p:pic>
      <p:pic>
        <p:nvPicPr>
          <p:cNvPr id="19463" name="Picture 5" descr="G:\Promocion y Comercializacion Ext Turismo\Publicidad\MCCANN ERICKSON\I NEED SPAIN\Visuales\VISUALES DEFINITIVOS 04-11-2010\ESPAÑOL 28-10-10\07-H-ES-ESPANA-IMAGEN_baja.jpg"/>
          <p:cNvPicPr>
            <a:picLocks noChangeAspect="1" noChangeArrowheads="1"/>
          </p:cNvPicPr>
          <p:nvPr/>
        </p:nvPicPr>
        <p:blipFill>
          <a:blip r:embed="rId7" cstate="print"/>
          <a:srcRect/>
          <a:stretch>
            <a:fillRect/>
          </a:stretch>
        </p:blipFill>
        <p:spPr bwMode="auto">
          <a:xfrm>
            <a:off x="5940425" y="4437063"/>
            <a:ext cx="2570163" cy="1817687"/>
          </a:xfrm>
          <a:prstGeom prst="rect">
            <a:avLst/>
          </a:prstGeom>
          <a:noFill/>
          <a:ln w="9525">
            <a:noFill/>
            <a:miter lim="800000"/>
            <a:headEnd/>
            <a:tailEnd/>
          </a:ln>
        </p:spPr>
      </p:pic>
      <p:pic>
        <p:nvPicPr>
          <p:cNvPr id="19464" name="Picture 6" descr="G:\Promocion y Comercializacion Ext Turismo\Publicidad\MCCANN ERICKSON\I NEED SPAIN\Visuales\VISUALES DEFINITIVOS 04-11-2010\ESPAÑOL 28-10-10\03-H-ES-ESPANA-IMAGEN_BAJA.jpg"/>
          <p:cNvPicPr>
            <a:picLocks noChangeAspect="1" noChangeArrowheads="1"/>
          </p:cNvPicPr>
          <p:nvPr/>
        </p:nvPicPr>
        <p:blipFill>
          <a:blip r:embed="rId8" cstate="print"/>
          <a:srcRect/>
          <a:stretch>
            <a:fillRect/>
          </a:stretch>
        </p:blipFill>
        <p:spPr bwMode="auto">
          <a:xfrm>
            <a:off x="5940425" y="2492375"/>
            <a:ext cx="2570163" cy="1819275"/>
          </a:xfrm>
          <a:prstGeom prst="rect">
            <a:avLst/>
          </a:prstGeom>
          <a:noFill/>
          <a:ln w="9525">
            <a:noFill/>
            <a:miter lim="800000"/>
            <a:headEnd/>
            <a:tailEnd/>
          </a:ln>
        </p:spPr>
      </p:pic>
      <p:sp>
        <p:nvSpPr>
          <p:cNvPr id="12" name="Rectangle 2"/>
          <p:cNvSpPr txBox="1">
            <a:spLocks noChangeArrowheads="1"/>
          </p:cNvSpPr>
          <p:nvPr/>
        </p:nvSpPr>
        <p:spPr bwMode="auto">
          <a:xfrm>
            <a:off x="611188" y="785813"/>
            <a:ext cx="8229600" cy="1143000"/>
          </a:xfrm>
          <a:prstGeom prst="rect">
            <a:avLst/>
          </a:prstGeom>
          <a:noFill/>
          <a:ln>
            <a:miter lim="800000"/>
            <a:headEnd/>
            <a:tailEnd/>
          </a:ln>
        </p:spPr>
        <p:txBody>
          <a:bodyPr/>
          <a:lstStyle/>
          <a:p>
            <a:pPr>
              <a:defRPr/>
            </a:pPr>
            <a:r>
              <a:rPr lang="es-ES" sz="2800" kern="0">
                <a:solidFill>
                  <a:srgbClr val="E71C03"/>
                </a:solidFill>
                <a:ea typeface="+mj-ea"/>
                <a:cs typeface="+mj-cs"/>
              </a:rPr>
              <a:t>&gt; </a:t>
            </a:r>
            <a:r>
              <a:rPr lang="es-ES" sz="2800" kern="0">
                <a:ea typeface="+mj-ea"/>
                <a:cs typeface="+mj-cs"/>
              </a:rPr>
              <a:t>Campaña de publicidad </a:t>
            </a:r>
            <a:endParaRPr lang="es-ES" sz="2400" kern="0" dirty="0">
              <a:ea typeface="+mj-ea"/>
              <a:cs typeface="+mj-cs"/>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16" descr="G:\Promocion y Comercializacion Ext Turismo\Publicidad\MCCANN ERICKSON\I NEED SPAIN\Visuales\VISUALES DEFINITIVOS 04-11-2010\ESPAÑOL 28-10-10\15-H-ES-ANDALUCIA-IMAGEN BAJA.jpg"/>
          <p:cNvPicPr>
            <a:picLocks noChangeAspect="1" noChangeArrowheads="1"/>
          </p:cNvPicPr>
          <p:nvPr/>
        </p:nvPicPr>
        <p:blipFill>
          <a:blip r:embed="rId3" cstate="print"/>
          <a:srcRect/>
          <a:stretch>
            <a:fillRect/>
          </a:stretch>
        </p:blipFill>
        <p:spPr bwMode="auto">
          <a:xfrm>
            <a:off x="611188" y="4437063"/>
            <a:ext cx="2571750" cy="1817687"/>
          </a:xfrm>
          <a:prstGeom prst="rect">
            <a:avLst/>
          </a:prstGeom>
          <a:noFill/>
          <a:ln w="9525">
            <a:noFill/>
            <a:miter lim="800000"/>
            <a:headEnd/>
            <a:tailEnd/>
          </a:ln>
        </p:spPr>
      </p:pic>
      <p:pic>
        <p:nvPicPr>
          <p:cNvPr id="20483" name="Picture 17" descr="G:\Promocion y Comercializacion Ext Turismo\Publicidad\MCCANN ERICKSON\I NEED SPAIN\Visuales\VISUALES DEFINITIVOS 04-11-2010\ESPAÑOL 28-10-10\08-H-ES-ESPANA-IMAGEN_baja.jpg"/>
          <p:cNvPicPr>
            <a:picLocks noChangeAspect="1" noChangeArrowheads="1"/>
          </p:cNvPicPr>
          <p:nvPr/>
        </p:nvPicPr>
        <p:blipFill>
          <a:blip r:embed="rId4" cstate="print"/>
          <a:srcRect/>
          <a:stretch>
            <a:fillRect/>
          </a:stretch>
        </p:blipFill>
        <p:spPr bwMode="auto">
          <a:xfrm>
            <a:off x="3276600" y="2492375"/>
            <a:ext cx="2570163" cy="1819275"/>
          </a:xfrm>
          <a:prstGeom prst="rect">
            <a:avLst/>
          </a:prstGeom>
          <a:noFill/>
          <a:ln w="9525">
            <a:noFill/>
            <a:miter lim="800000"/>
            <a:headEnd/>
            <a:tailEnd/>
          </a:ln>
        </p:spPr>
      </p:pic>
      <p:pic>
        <p:nvPicPr>
          <p:cNvPr id="20484" name="Picture 18" descr="G:\Promocion y Comercializacion Ext Turismo\Publicidad\MCCANN ERICKSON\I NEED SPAIN\Visuales\VISUALES DEFINITIVOS 04-11-2010\ESPAÑOL 28-10-10\04-H-ES-ESPANA-IMAGEN_baja.jpg"/>
          <p:cNvPicPr>
            <a:picLocks noChangeAspect="1" noChangeArrowheads="1"/>
          </p:cNvPicPr>
          <p:nvPr/>
        </p:nvPicPr>
        <p:blipFill>
          <a:blip r:embed="rId5" cstate="print"/>
          <a:srcRect/>
          <a:stretch>
            <a:fillRect/>
          </a:stretch>
        </p:blipFill>
        <p:spPr bwMode="auto">
          <a:xfrm>
            <a:off x="611188" y="2492375"/>
            <a:ext cx="2570162" cy="1819275"/>
          </a:xfrm>
          <a:prstGeom prst="rect">
            <a:avLst/>
          </a:prstGeom>
          <a:noFill/>
          <a:ln w="9525">
            <a:noFill/>
            <a:miter lim="800000"/>
            <a:headEnd/>
            <a:tailEnd/>
          </a:ln>
        </p:spPr>
      </p:pic>
      <p:pic>
        <p:nvPicPr>
          <p:cNvPr id="20485" name="Picture 19" descr="G:\Promocion y Comercializacion Ext Turismo\Publicidad\MCCANN ERICKSON\I NEED SPAIN\Visuales\VISUALES DEFINITIVOS 04-11-2010\ESPAÑOL 28-10-10\09-H-ES-ESPANA-IMAGEN BAJA.jpg"/>
          <p:cNvPicPr>
            <a:picLocks noChangeAspect="1" noChangeArrowheads="1"/>
          </p:cNvPicPr>
          <p:nvPr/>
        </p:nvPicPr>
        <p:blipFill>
          <a:blip r:embed="rId6" cstate="print"/>
          <a:srcRect/>
          <a:stretch>
            <a:fillRect/>
          </a:stretch>
        </p:blipFill>
        <p:spPr bwMode="auto">
          <a:xfrm>
            <a:off x="5940425" y="2492375"/>
            <a:ext cx="2570163" cy="1819275"/>
          </a:xfrm>
          <a:prstGeom prst="rect">
            <a:avLst/>
          </a:prstGeom>
          <a:noFill/>
          <a:ln w="9525">
            <a:noFill/>
            <a:miter lim="800000"/>
            <a:headEnd/>
            <a:tailEnd/>
          </a:ln>
        </p:spPr>
      </p:pic>
      <p:pic>
        <p:nvPicPr>
          <p:cNvPr id="20486" name="Picture 20" descr="G:\Promocion y Comercializacion Ext Turismo\Publicidad\MCCANN ERICKSON\I NEED SPAIN\Visuales\VISUALES DEFINITIVOS 04-11-2010\ESPAÑOL 28-10-10\37-H-ES-ESPANA-IMAGEN-LR.jpg"/>
          <p:cNvPicPr>
            <a:picLocks noChangeAspect="1" noChangeArrowheads="1"/>
          </p:cNvPicPr>
          <p:nvPr/>
        </p:nvPicPr>
        <p:blipFill>
          <a:blip r:embed="rId7" cstate="print"/>
          <a:srcRect/>
          <a:stretch>
            <a:fillRect/>
          </a:stretch>
        </p:blipFill>
        <p:spPr bwMode="auto">
          <a:xfrm>
            <a:off x="3276600" y="4437063"/>
            <a:ext cx="2570163" cy="1817687"/>
          </a:xfrm>
          <a:prstGeom prst="rect">
            <a:avLst/>
          </a:prstGeom>
          <a:noFill/>
          <a:ln w="9525">
            <a:noFill/>
            <a:miter lim="800000"/>
            <a:headEnd/>
            <a:tailEnd/>
          </a:ln>
        </p:spPr>
      </p:pic>
      <p:pic>
        <p:nvPicPr>
          <p:cNvPr id="20487" name="Picture 21" descr="G:\Promocion y Comercializacion Ext Turismo\Publicidad\MCCANN ERICKSON\I NEED SPAIN\Visuales\VISUALES DEFINITIVOS 04-11-2010\ESPAÑOL 28-10-10\46-H-ES-ESPANA-ENHORABUENA.jpg"/>
          <p:cNvPicPr>
            <a:picLocks noChangeAspect="1" noChangeArrowheads="1"/>
          </p:cNvPicPr>
          <p:nvPr/>
        </p:nvPicPr>
        <p:blipFill>
          <a:blip r:embed="rId8" cstate="print"/>
          <a:srcRect/>
          <a:stretch>
            <a:fillRect/>
          </a:stretch>
        </p:blipFill>
        <p:spPr bwMode="auto">
          <a:xfrm>
            <a:off x="5940425" y="4437063"/>
            <a:ext cx="2570163" cy="1817687"/>
          </a:xfrm>
          <a:prstGeom prst="rect">
            <a:avLst/>
          </a:prstGeom>
          <a:noFill/>
          <a:ln w="9525">
            <a:noFill/>
            <a:miter lim="800000"/>
            <a:headEnd/>
            <a:tailEnd/>
          </a:ln>
        </p:spPr>
      </p:pic>
      <p:sp>
        <p:nvSpPr>
          <p:cNvPr id="20488" name="6 Rectángulo"/>
          <p:cNvSpPr>
            <a:spLocks noChangeArrowheads="1"/>
          </p:cNvSpPr>
          <p:nvPr/>
        </p:nvSpPr>
        <p:spPr bwMode="auto">
          <a:xfrm>
            <a:off x="985838" y="1357313"/>
            <a:ext cx="5657850" cy="368300"/>
          </a:xfrm>
          <a:prstGeom prst="rect">
            <a:avLst/>
          </a:prstGeom>
          <a:noFill/>
          <a:ln w="9525">
            <a:noFill/>
            <a:miter lim="800000"/>
            <a:headEnd/>
            <a:tailEnd/>
          </a:ln>
        </p:spPr>
        <p:txBody>
          <a:bodyPr wrap="none">
            <a:spAutoFit/>
          </a:bodyPr>
          <a:lstStyle/>
          <a:p>
            <a:pPr marL="273050" indent="-273050"/>
            <a:r>
              <a:rPr lang="es-ES" sz="1800">
                <a:solidFill>
                  <a:srgbClr val="E71C03"/>
                </a:solidFill>
              </a:rPr>
              <a:t>&gt; </a:t>
            </a:r>
            <a:r>
              <a:rPr lang="es-ES" sz="1800"/>
              <a:t>Campaña de prensa con más de 60 visuales </a:t>
            </a:r>
          </a:p>
        </p:txBody>
      </p:sp>
      <p:sp>
        <p:nvSpPr>
          <p:cNvPr id="20489" name="Rectangle 2"/>
          <p:cNvSpPr>
            <a:spLocks noGrp="1" noChangeArrowheads="1"/>
          </p:cNvSpPr>
          <p:nvPr>
            <p:ph type="title"/>
          </p:nvPr>
        </p:nvSpPr>
        <p:spPr bwMode="auto">
          <a:xfrm>
            <a:off x="611188" y="785813"/>
            <a:ext cx="8229600" cy="1143000"/>
          </a:xfrm>
          <a:noFill/>
          <a:ln>
            <a:miter lim="800000"/>
            <a:headEnd/>
            <a:tailEnd/>
          </a:ln>
        </p:spPr>
        <p:txBody>
          <a:bodyPr vert="horz" wrap="square" lIns="91440" tIns="45720" rIns="91440" bIns="45720" numCol="1" anchor="t" anchorCtr="0" compatLnSpc="1">
            <a:prstTxWarp prst="textNoShape">
              <a:avLst/>
            </a:prstTxWarp>
          </a:bodyPr>
          <a:lstStyle/>
          <a:p>
            <a:pPr algn="l" eaLnBrk="1" hangingPunct="1"/>
            <a:r>
              <a:rPr lang="es-ES" sz="2800" smtClean="0">
                <a:solidFill>
                  <a:srgbClr val="E71C03"/>
                </a:solidFill>
                <a:latin typeface="Verdana" pitchFamily="34" charset="0"/>
              </a:rPr>
              <a:t>&gt; </a:t>
            </a:r>
            <a:r>
              <a:rPr lang="es-ES" sz="2800" smtClean="0">
                <a:solidFill>
                  <a:schemeClr val="tx1"/>
                </a:solidFill>
                <a:latin typeface="Verdana" pitchFamily="34" charset="0"/>
              </a:rPr>
              <a:t>Campaña de publicidad </a:t>
            </a:r>
            <a:endParaRPr lang="es-ES" sz="2400" smtClean="0">
              <a:solidFill>
                <a:schemeClr val="tx1"/>
              </a:solidFill>
              <a:latin typeface="Verdana"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idx="4294967295"/>
          </p:nvPr>
        </p:nvSpPr>
        <p:spPr bwMode="auto">
          <a:xfrm>
            <a:off x="611188" y="1125538"/>
            <a:ext cx="8229600" cy="1143000"/>
          </a:xfrm>
          <a:prstGeom prst="rect">
            <a:avLst/>
          </a:prstGeom>
          <a:noFill/>
          <a:ln>
            <a:miter lim="800000"/>
            <a:headEnd/>
            <a:tailEnd/>
          </a:ln>
        </p:spPr>
        <p:txBody>
          <a:bodyPr/>
          <a:lstStyle/>
          <a:p>
            <a:pPr algn="l" eaLnBrk="1" hangingPunct="1"/>
            <a:r>
              <a:rPr lang="es-ES" sz="2800" smtClean="0">
                <a:solidFill>
                  <a:srgbClr val="E71C03"/>
                </a:solidFill>
                <a:latin typeface="Verdana" pitchFamily="34" charset="0"/>
              </a:rPr>
              <a:t>&gt; </a:t>
            </a:r>
            <a:r>
              <a:rPr lang="es-ES" sz="2800" smtClean="0">
                <a:solidFill>
                  <a:schemeClr val="tx1"/>
                </a:solidFill>
                <a:latin typeface="Verdana" pitchFamily="34" charset="0"/>
              </a:rPr>
              <a:t>Contenido</a:t>
            </a:r>
            <a:endParaRPr lang="es-ES" sz="2400" smtClean="0">
              <a:solidFill>
                <a:schemeClr val="tx1"/>
              </a:solidFill>
              <a:latin typeface="Verdana" pitchFamily="34" charset="0"/>
            </a:endParaRPr>
          </a:p>
        </p:txBody>
      </p:sp>
      <p:sp>
        <p:nvSpPr>
          <p:cNvPr id="3075" name="19 CuadroTexto"/>
          <p:cNvSpPr txBox="1">
            <a:spLocks noChangeArrowheads="1"/>
          </p:cNvSpPr>
          <p:nvPr/>
        </p:nvSpPr>
        <p:spPr bwMode="auto">
          <a:xfrm>
            <a:off x="1258888" y="1844675"/>
            <a:ext cx="7885112" cy="3940175"/>
          </a:xfrm>
          <a:prstGeom prst="rect">
            <a:avLst/>
          </a:prstGeom>
          <a:noFill/>
          <a:ln w="9525">
            <a:noFill/>
            <a:miter lim="800000"/>
            <a:headEnd/>
            <a:tailEnd/>
          </a:ln>
        </p:spPr>
        <p:txBody>
          <a:bodyPr>
            <a:spAutoFit/>
          </a:bodyPr>
          <a:lstStyle/>
          <a:p>
            <a:pPr>
              <a:lnSpc>
                <a:spcPct val="150000"/>
              </a:lnSpc>
              <a:buFont typeface="Wingdings" pitchFamily="2" charset="2"/>
              <a:buNone/>
            </a:pPr>
            <a:r>
              <a:rPr lang="es-ES" sz="2000">
                <a:solidFill>
                  <a:srgbClr val="E71C03"/>
                </a:solidFill>
              </a:rPr>
              <a:t>&gt;</a:t>
            </a:r>
            <a:r>
              <a:rPr lang="es-ES" sz="2000"/>
              <a:t> La estrategia de marketing de Turespaña</a:t>
            </a:r>
          </a:p>
          <a:p>
            <a:pPr>
              <a:lnSpc>
                <a:spcPct val="150000"/>
              </a:lnSpc>
            </a:pPr>
            <a:r>
              <a:rPr lang="es-ES" sz="2000">
                <a:solidFill>
                  <a:srgbClr val="E71C03"/>
                </a:solidFill>
              </a:rPr>
              <a:t>	&gt; </a:t>
            </a:r>
            <a:r>
              <a:rPr lang="es-ES" sz="2000"/>
              <a:t>Posicionamiento de la marca</a:t>
            </a:r>
          </a:p>
          <a:p>
            <a:pPr>
              <a:lnSpc>
                <a:spcPct val="150000"/>
              </a:lnSpc>
            </a:pPr>
            <a:r>
              <a:rPr lang="es-ES" sz="2000"/>
              <a:t>	</a:t>
            </a:r>
            <a:r>
              <a:rPr lang="es-ES" sz="2000">
                <a:solidFill>
                  <a:srgbClr val="E71C03"/>
                </a:solidFill>
              </a:rPr>
              <a:t>&gt; </a:t>
            </a:r>
            <a:r>
              <a:rPr lang="es-ES" sz="2000"/>
              <a:t>Bases de la nueva estrategia de marca</a:t>
            </a:r>
          </a:p>
          <a:p>
            <a:pPr>
              <a:lnSpc>
                <a:spcPct val="200000"/>
              </a:lnSpc>
              <a:buFont typeface="Wingdings" pitchFamily="2" charset="2"/>
              <a:buNone/>
            </a:pPr>
            <a:r>
              <a:rPr lang="es-ES" sz="2000">
                <a:solidFill>
                  <a:srgbClr val="E71C03"/>
                </a:solidFill>
              </a:rPr>
              <a:t>&gt; </a:t>
            </a:r>
            <a:r>
              <a:rPr lang="es-ES" sz="2000"/>
              <a:t>Campaña de Publicidad</a:t>
            </a:r>
          </a:p>
          <a:p>
            <a:pPr>
              <a:lnSpc>
                <a:spcPct val="200000"/>
              </a:lnSpc>
              <a:buFont typeface="Wingdings" pitchFamily="2" charset="2"/>
              <a:buNone/>
            </a:pPr>
            <a:r>
              <a:rPr lang="es-ES" sz="2000">
                <a:solidFill>
                  <a:srgbClr val="E71C03"/>
                </a:solidFill>
              </a:rPr>
              <a:t>&gt;</a:t>
            </a:r>
            <a:r>
              <a:rPr lang="es-ES" sz="2000"/>
              <a:t> Marketing Deportivo</a:t>
            </a:r>
          </a:p>
          <a:p>
            <a:pPr>
              <a:lnSpc>
                <a:spcPct val="200000"/>
              </a:lnSpc>
              <a:buFont typeface="Wingdings" pitchFamily="2" charset="2"/>
              <a:buNone/>
            </a:pPr>
            <a:r>
              <a:rPr lang="es-ES" sz="2000">
                <a:solidFill>
                  <a:srgbClr val="E71C03"/>
                </a:solidFill>
              </a:rPr>
              <a:t>&gt; </a:t>
            </a:r>
            <a:r>
              <a:rPr lang="es-ES" sz="2000"/>
              <a:t>Estrategia Digital y Embajadores</a:t>
            </a:r>
          </a:p>
          <a:p>
            <a:pPr>
              <a:lnSpc>
                <a:spcPct val="200000"/>
              </a:lnSpc>
            </a:pPr>
            <a:r>
              <a:rPr lang="es-ES" sz="2000">
                <a:solidFill>
                  <a:srgbClr val="E71C03"/>
                </a:solidFill>
              </a:rPr>
              <a:t>&gt; </a:t>
            </a:r>
            <a:r>
              <a:rPr lang="es-ES" sz="2000"/>
              <a:t>Resultados</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4" descr="G:\Promocion y Comercializacion Ext Turismo\Publicidad\MCCANN ERICKSON\I NEED SPAIN\Visuales\VISUALES DEFINITIVOS 04-11-2010\ESPAÑOL 28-10-10\62-H-Es-Espana-Imagen_LR.jpg"/>
          <p:cNvPicPr>
            <a:picLocks noChangeAspect="1" noChangeArrowheads="1"/>
          </p:cNvPicPr>
          <p:nvPr/>
        </p:nvPicPr>
        <p:blipFill>
          <a:blip r:embed="rId3" cstate="print"/>
          <a:srcRect l="1740" t="2431" r="1695" b="2159"/>
          <a:stretch>
            <a:fillRect/>
          </a:stretch>
        </p:blipFill>
        <p:spPr bwMode="auto">
          <a:xfrm>
            <a:off x="5940425" y="2492375"/>
            <a:ext cx="2570163" cy="1819275"/>
          </a:xfrm>
          <a:prstGeom prst="rect">
            <a:avLst/>
          </a:prstGeom>
          <a:noFill/>
          <a:ln w="9525">
            <a:noFill/>
            <a:miter lim="800000"/>
            <a:headEnd/>
            <a:tailEnd/>
          </a:ln>
        </p:spPr>
      </p:pic>
      <p:pic>
        <p:nvPicPr>
          <p:cNvPr id="21507" name="Picture 6" descr="G:\Promocion y Comercializacion Ext Turismo\Publicidad\MCCANN ERICKSON\I NEED SPAIN\Visuales\VISUALES DEFINITIVOS 04-11-2010\ESPAÑOL 28-10-10\53-H-ES-ANDALUCIA-IMAGEN LR.jpg"/>
          <p:cNvPicPr>
            <a:picLocks noChangeAspect="1" noChangeArrowheads="1"/>
          </p:cNvPicPr>
          <p:nvPr/>
        </p:nvPicPr>
        <p:blipFill>
          <a:blip r:embed="rId4" cstate="print"/>
          <a:srcRect l="1961" t="2222" r="1695" b="2368"/>
          <a:stretch>
            <a:fillRect/>
          </a:stretch>
        </p:blipFill>
        <p:spPr bwMode="auto">
          <a:xfrm>
            <a:off x="611188" y="4419600"/>
            <a:ext cx="2563812" cy="1817688"/>
          </a:xfrm>
          <a:prstGeom prst="rect">
            <a:avLst/>
          </a:prstGeom>
          <a:noFill/>
          <a:ln w="9525">
            <a:noFill/>
            <a:miter lim="800000"/>
            <a:headEnd/>
            <a:tailEnd/>
          </a:ln>
        </p:spPr>
      </p:pic>
      <p:pic>
        <p:nvPicPr>
          <p:cNvPr id="21508" name="Picture 8" descr="G:\Promocion y Comercializacion Ext Turismo\Publicidad\MCCANN ERICKSON\I NEED SPAIN\Visuales\VISUALES DEFINITIVOS 04-11-2010\ESPAÑOL 28-10-10\39-H-ES-Espana-Imagen LR.jpg"/>
          <p:cNvPicPr>
            <a:picLocks noChangeAspect="1" noChangeArrowheads="1"/>
          </p:cNvPicPr>
          <p:nvPr/>
        </p:nvPicPr>
        <p:blipFill>
          <a:blip r:embed="rId5" cstate="print"/>
          <a:srcRect l="1740" t="2200" r="2130" b="2390"/>
          <a:stretch>
            <a:fillRect/>
          </a:stretch>
        </p:blipFill>
        <p:spPr bwMode="auto">
          <a:xfrm>
            <a:off x="5940425" y="4419600"/>
            <a:ext cx="2559050" cy="1817688"/>
          </a:xfrm>
          <a:prstGeom prst="rect">
            <a:avLst/>
          </a:prstGeom>
          <a:noFill/>
          <a:ln w="9525">
            <a:noFill/>
            <a:miter lim="800000"/>
            <a:headEnd/>
            <a:tailEnd/>
          </a:ln>
        </p:spPr>
      </p:pic>
      <p:pic>
        <p:nvPicPr>
          <p:cNvPr id="21509" name="Picture 2" descr="G:\Promocion y Comercializacion Ext Turismo\Publicidad\MCCANN ERICKSON\I NEED SPAIN\Visuales\VISUALES DEFINITIVOS 04-11-2010\ESPAÑOL 28-10-10\49-H-ES-ESPANA-IMAGEN_baja.jpg"/>
          <p:cNvPicPr>
            <a:picLocks noChangeAspect="1" noChangeArrowheads="1"/>
          </p:cNvPicPr>
          <p:nvPr/>
        </p:nvPicPr>
        <p:blipFill>
          <a:blip r:embed="rId6" cstate="print"/>
          <a:srcRect/>
          <a:stretch>
            <a:fillRect/>
          </a:stretch>
        </p:blipFill>
        <p:spPr bwMode="auto">
          <a:xfrm>
            <a:off x="611188" y="2492375"/>
            <a:ext cx="2571750" cy="1819275"/>
          </a:xfrm>
          <a:prstGeom prst="rect">
            <a:avLst/>
          </a:prstGeom>
          <a:noFill/>
          <a:ln w="9525">
            <a:noFill/>
            <a:miter lim="800000"/>
            <a:headEnd/>
            <a:tailEnd/>
          </a:ln>
        </p:spPr>
      </p:pic>
      <p:pic>
        <p:nvPicPr>
          <p:cNvPr id="21510" name="Picture 3" descr="G:\Promocion y Comercializacion Ext Turismo\Publicidad\MCCANN ERICKSON\I NEED SPAIN\Visuales\VISUALES DEFINITIVOS 04-11-2010\ESPAÑOL 28-10-10\51G-H-ES-ESPANA-IMAGEN.JPG"/>
          <p:cNvPicPr>
            <a:picLocks noChangeAspect="1" noChangeArrowheads="1"/>
          </p:cNvPicPr>
          <p:nvPr/>
        </p:nvPicPr>
        <p:blipFill>
          <a:blip r:embed="rId7" cstate="print"/>
          <a:srcRect/>
          <a:stretch>
            <a:fillRect/>
          </a:stretch>
        </p:blipFill>
        <p:spPr bwMode="auto">
          <a:xfrm>
            <a:off x="3276600" y="2492375"/>
            <a:ext cx="2570163" cy="1819275"/>
          </a:xfrm>
          <a:prstGeom prst="rect">
            <a:avLst/>
          </a:prstGeom>
          <a:noFill/>
          <a:ln w="9525">
            <a:noFill/>
            <a:miter lim="800000"/>
            <a:headEnd/>
            <a:tailEnd/>
          </a:ln>
        </p:spPr>
      </p:pic>
      <p:pic>
        <p:nvPicPr>
          <p:cNvPr id="21511" name="Picture 4" descr="G:\Promocion y Comercializacion Ext Turismo\Publicidad\MCCANN ERICKSON\I NEED SPAIN\Visuales\VISUALES DEFINITIVOS 04-11-2010\ESPAÑOL 28-10-10\35-H-ES-ESPANA-IMAGEN-LR.jpg"/>
          <p:cNvPicPr>
            <a:picLocks noChangeAspect="1" noChangeArrowheads="1"/>
          </p:cNvPicPr>
          <p:nvPr/>
        </p:nvPicPr>
        <p:blipFill>
          <a:blip r:embed="rId8" cstate="print"/>
          <a:srcRect/>
          <a:stretch>
            <a:fillRect/>
          </a:stretch>
        </p:blipFill>
        <p:spPr bwMode="auto">
          <a:xfrm>
            <a:off x="3295650" y="4437063"/>
            <a:ext cx="2571750" cy="1817687"/>
          </a:xfrm>
          <a:prstGeom prst="rect">
            <a:avLst/>
          </a:prstGeom>
          <a:noFill/>
          <a:ln w="9525">
            <a:noFill/>
            <a:miter lim="800000"/>
            <a:headEnd/>
            <a:tailEnd/>
          </a:ln>
        </p:spPr>
      </p:pic>
      <p:sp>
        <p:nvSpPr>
          <p:cNvPr id="21512" name="6 Rectángulo"/>
          <p:cNvSpPr>
            <a:spLocks noChangeArrowheads="1"/>
          </p:cNvSpPr>
          <p:nvPr/>
        </p:nvSpPr>
        <p:spPr bwMode="auto">
          <a:xfrm>
            <a:off x="985838" y="1357313"/>
            <a:ext cx="5657850" cy="368300"/>
          </a:xfrm>
          <a:prstGeom prst="rect">
            <a:avLst/>
          </a:prstGeom>
          <a:noFill/>
          <a:ln w="9525">
            <a:noFill/>
            <a:miter lim="800000"/>
            <a:headEnd/>
            <a:tailEnd/>
          </a:ln>
        </p:spPr>
        <p:txBody>
          <a:bodyPr wrap="none">
            <a:spAutoFit/>
          </a:bodyPr>
          <a:lstStyle/>
          <a:p>
            <a:pPr marL="273050" indent="-273050"/>
            <a:r>
              <a:rPr lang="es-ES" sz="1800">
                <a:solidFill>
                  <a:srgbClr val="E71C03"/>
                </a:solidFill>
              </a:rPr>
              <a:t>&gt; </a:t>
            </a:r>
            <a:r>
              <a:rPr lang="es-ES" sz="1800"/>
              <a:t>Campaña de prensa con más de 60 visuales </a:t>
            </a:r>
          </a:p>
        </p:txBody>
      </p:sp>
      <p:sp>
        <p:nvSpPr>
          <p:cNvPr id="21513" name="Rectangle 2"/>
          <p:cNvSpPr>
            <a:spLocks noGrp="1" noChangeArrowheads="1"/>
          </p:cNvSpPr>
          <p:nvPr>
            <p:ph type="title"/>
          </p:nvPr>
        </p:nvSpPr>
        <p:spPr bwMode="auto">
          <a:xfrm>
            <a:off x="611188" y="785813"/>
            <a:ext cx="8229600" cy="1143000"/>
          </a:xfrm>
          <a:noFill/>
          <a:ln>
            <a:miter lim="800000"/>
            <a:headEnd/>
            <a:tailEnd/>
          </a:ln>
        </p:spPr>
        <p:txBody>
          <a:bodyPr vert="horz" wrap="square" lIns="91440" tIns="45720" rIns="91440" bIns="45720" numCol="1" anchor="t" anchorCtr="0" compatLnSpc="1">
            <a:prstTxWarp prst="textNoShape">
              <a:avLst/>
            </a:prstTxWarp>
          </a:bodyPr>
          <a:lstStyle/>
          <a:p>
            <a:pPr algn="l" eaLnBrk="1" hangingPunct="1"/>
            <a:r>
              <a:rPr lang="es-ES" sz="2800" smtClean="0">
                <a:solidFill>
                  <a:srgbClr val="E71C03"/>
                </a:solidFill>
                <a:latin typeface="Verdana" pitchFamily="34" charset="0"/>
              </a:rPr>
              <a:t>&gt; </a:t>
            </a:r>
            <a:r>
              <a:rPr lang="es-ES" sz="2800" smtClean="0">
                <a:solidFill>
                  <a:schemeClr val="tx1"/>
                </a:solidFill>
                <a:latin typeface="Verdana" pitchFamily="34" charset="0"/>
              </a:rPr>
              <a:t>Campaña de publicidad </a:t>
            </a:r>
            <a:endParaRPr lang="es-ES" sz="2400" smtClean="0">
              <a:solidFill>
                <a:schemeClr val="tx1"/>
              </a:solidFill>
              <a:latin typeface="Verdana"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5" descr="G:\Promocion y Comercializacion Ext Turismo\Publicidad\MCCANN ERICKSON\I NEED SPAIN\Visuales\VISUALES DEFINITIVOS 04-11-2010\ESPAÑOL 28-10-10\48-H-ES-ESPANA-IMAGEN.jpg"/>
          <p:cNvPicPr>
            <a:picLocks noChangeAspect="1" noChangeArrowheads="1"/>
          </p:cNvPicPr>
          <p:nvPr/>
        </p:nvPicPr>
        <p:blipFill>
          <a:blip r:embed="rId3" cstate="print"/>
          <a:srcRect/>
          <a:stretch>
            <a:fillRect/>
          </a:stretch>
        </p:blipFill>
        <p:spPr bwMode="auto">
          <a:xfrm>
            <a:off x="539750" y="2492375"/>
            <a:ext cx="2571750" cy="1819275"/>
          </a:xfrm>
          <a:prstGeom prst="rect">
            <a:avLst/>
          </a:prstGeom>
          <a:noFill/>
          <a:ln w="9525">
            <a:noFill/>
            <a:miter lim="800000"/>
            <a:headEnd/>
            <a:tailEnd/>
          </a:ln>
        </p:spPr>
      </p:pic>
      <p:pic>
        <p:nvPicPr>
          <p:cNvPr id="22531" name="Picture 10" descr="G:\Promocion y Comercializacion Ext Turismo\Publicidad\MCCANN ERICKSON\I NEED SPAIN\Visuales\VISUALES DEFINITIVOS 04-11-2010\ESPAÑOL 28-10-10\27-H-ES-ANDALUCIA-IMAGEN LR.jpg"/>
          <p:cNvPicPr>
            <a:picLocks noChangeAspect="1" noChangeArrowheads="1"/>
          </p:cNvPicPr>
          <p:nvPr/>
        </p:nvPicPr>
        <p:blipFill>
          <a:blip r:embed="rId4" cstate="print"/>
          <a:srcRect l="1740" t="2431" r="1695" b="2159"/>
          <a:stretch>
            <a:fillRect/>
          </a:stretch>
        </p:blipFill>
        <p:spPr bwMode="auto">
          <a:xfrm>
            <a:off x="539750" y="4365625"/>
            <a:ext cx="2570163" cy="1817688"/>
          </a:xfrm>
          <a:prstGeom prst="rect">
            <a:avLst/>
          </a:prstGeom>
          <a:noFill/>
          <a:ln w="9525">
            <a:noFill/>
            <a:miter lim="800000"/>
            <a:headEnd/>
            <a:tailEnd/>
          </a:ln>
        </p:spPr>
      </p:pic>
      <p:pic>
        <p:nvPicPr>
          <p:cNvPr id="22532" name="Picture 11" descr="G:\Promocion y Comercializacion Ext Turismo\Publicidad\MCCANN ERICKSON\I NEED SPAIN\Visuales\VISUALES DEFINITIVOS 04-11-2010\ESPAÑOL 28-10-10\50-H-ES-Espana-Imagen LR.jpg"/>
          <p:cNvPicPr>
            <a:picLocks noChangeAspect="1" noChangeArrowheads="1"/>
          </p:cNvPicPr>
          <p:nvPr/>
        </p:nvPicPr>
        <p:blipFill>
          <a:blip r:embed="rId5" cstate="print"/>
          <a:srcRect l="1633" t="2278" r="1784" b="2492"/>
          <a:stretch>
            <a:fillRect/>
          </a:stretch>
        </p:blipFill>
        <p:spPr bwMode="auto">
          <a:xfrm>
            <a:off x="3203575" y="4365625"/>
            <a:ext cx="2576513" cy="1817688"/>
          </a:xfrm>
          <a:prstGeom prst="rect">
            <a:avLst/>
          </a:prstGeom>
          <a:noFill/>
          <a:ln w="9525">
            <a:noFill/>
            <a:miter lim="800000"/>
            <a:headEnd/>
            <a:tailEnd/>
          </a:ln>
        </p:spPr>
      </p:pic>
      <p:pic>
        <p:nvPicPr>
          <p:cNvPr id="22533" name="Picture 13" descr="G:\Promocion y Comercializacion Ext Turismo\Publicidad\MCCANN ERICKSON\I NEED SPAIN\Visuales\VISUALES DEFINITIVOS 04-11-2010\ESPAÑOL 28-10-10\11-H-ES-ANDALUCIA-IMAGEN BAJA.jpg"/>
          <p:cNvPicPr>
            <a:picLocks noChangeAspect="1" noChangeArrowheads="1"/>
          </p:cNvPicPr>
          <p:nvPr/>
        </p:nvPicPr>
        <p:blipFill>
          <a:blip r:embed="rId6" cstate="print"/>
          <a:srcRect/>
          <a:stretch>
            <a:fillRect/>
          </a:stretch>
        </p:blipFill>
        <p:spPr bwMode="auto">
          <a:xfrm>
            <a:off x="5867400" y="4365625"/>
            <a:ext cx="2573338" cy="1817688"/>
          </a:xfrm>
          <a:prstGeom prst="rect">
            <a:avLst/>
          </a:prstGeom>
          <a:noFill/>
          <a:ln w="9525">
            <a:noFill/>
            <a:miter lim="800000"/>
            <a:headEnd/>
            <a:tailEnd/>
          </a:ln>
        </p:spPr>
      </p:pic>
      <p:pic>
        <p:nvPicPr>
          <p:cNvPr id="22534" name="Picture 17" descr="G:\Promocion y Comercializacion Ext Turismo\Publicidad\MCCANN ERICKSON\I NEED SPAIN\Visuales\VISUALES DEFINITIVOS 04-11-2010\ESPAÑOL 28-10-10\30-H-ES-ESPANA-IMAGEN-EUR_baja.jpg"/>
          <p:cNvPicPr>
            <a:picLocks noChangeAspect="1" noChangeArrowheads="1"/>
          </p:cNvPicPr>
          <p:nvPr/>
        </p:nvPicPr>
        <p:blipFill>
          <a:blip r:embed="rId7" cstate="print"/>
          <a:srcRect/>
          <a:stretch>
            <a:fillRect/>
          </a:stretch>
        </p:blipFill>
        <p:spPr bwMode="auto">
          <a:xfrm>
            <a:off x="3203575" y="2492375"/>
            <a:ext cx="2571750" cy="1819275"/>
          </a:xfrm>
          <a:prstGeom prst="rect">
            <a:avLst/>
          </a:prstGeom>
          <a:noFill/>
          <a:ln w="9525">
            <a:noFill/>
            <a:miter lim="800000"/>
            <a:headEnd/>
            <a:tailEnd/>
          </a:ln>
        </p:spPr>
      </p:pic>
      <p:pic>
        <p:nvPicPr>
          <p:cNvPr id="22535" name="Picture 18" descr="G:\Promocion y Comercializacion Ext Turismo\Publicidad\MCCANN ERICKSON\I NEED SPAIN\Visuales\VISUALES DEFINITIVOS 04-11-2010\ESPAÑOL 28-10-10\36-H-ES-ESPANA-IMAGEN-LR.jpg"/>
          <p:cNvPicPr>
            <a:picLocks noChangeAspect="1" noChangeArrowheads="1"/>
          </p:cNvPicPr>
          <p:nvPr/>
        </p:nvPicPr>
        <p:blipFill>
          <a:blip r:embed="rId8" cstate="print"/>
          <a:srcRect/>
          <a:stretch>
            <a:fillRect/>
          </a:stretch>
        </p:blipFill>
        <p:spPr bwMode="auto">
          <a:xfrm>
            <a:off x="5867400" y="2492375"/>
            <a:ext cx="2571750" cy="1819275"/>
          </a:xfrm>
          <a:prstGeom prst="rect">
            <a:avLst/>
          </a:prstGeom>
          <a:noFill/>
          <a:ln w="9525">
            <a:noFill/>
            <a:miter lim="800000"/>
            <a:headEnd/>
            <a:tailEnd/>
          </a:ln>
        </p:spPr>
      </p:pic>
      <p:sp>
        <p:nvSpPr>
          <p:cNvPr id="22536" name="6 Rectángulo"/>
          <p:cNvSpPr>
            <a:spLocks noChangeArrowheads="1"/>
          </p:cNvSpPr>
          <p:nvPr/>
        </p:nvSpPr>
        <p:spPr bwMode="auto">
          <a:xfrm>
            <a:off x="985838" y="1357313"/>
            <a:ext cx="5657850" cy="368300"/>
          </a:xfrm>
          <a:prstGeom prst="rect">
            <a:avLst/>
          </a:prstGeom>
          <a:noFill/>
          <a:ln w="9525">
            <a:noFill/>
            <a:miter lim="800000"/>
            <a:headEnd/>
            <a:tailEnd/>
          </a:ln>
        </p:spPr>
        <p:txBody>
          <a:bodyPr wrap="none">
            <a:spAutoFit/>
          </a:bodyPr>
          <a:lstStyle/>
          <a:p>
            <a:pPr marL="273050" indent="-273050"/>
            <a:r>
              <a:rPr lang="es-ES" sz="1800">
                <a:solidFill>
                  <a:srgbClr val="E71C03"/>
                </a:solidFill>
              </a:rPr>
              <a:t>&gt; </a:t>
            </a:r>
            <a:r>
              <a:rPr lang="es-ES" sz="1800"/>
              <a:t>Campaña de prensa con más de 60 visuales </a:t>
            </a:r>
          </a:p>
        </p:txBody>
      </p:sp>
      <p:sp>
        <p:nvSpPr>
          <p:cNvPr id="22537" name="Rectangle 2"/>
          <p:cNvSpPr>
            <a:spLocks noGrp="1" noChangeArrowheads="1"/>
          </p:cNvSpPr>
          <p:nvPr>
            <p:ph type="title"/>
          </p:nvPr>
        </p:nvSpPr>
        <p:spPr bwMode="auto">
          <a:xfrm>
            <a:off x="611188" y="785813"/>
            <a:ext cx="8229600" cy="1143000"/>
          </a:xfrm>
          <a:noFill/>
          <a:ln>
            <a:miter lim="800000"/>
            <a:headEnd/>
            <a:tailEnd/>
          </a:ln>
        </p:spPr>
        <p:txBody>
          <a:bodyPr vert="horz" wrap="square" lIns="91440" tIns="45720" rIns="91440" bIns="45720" numCol="1" anchor="t" anchorCtr="0" compatLnSpc="1">
            <a:prstTxWarp prst="textNoShape">
              <a:avLst/>
            </a:prstTxWarp>
          </a:bodyPr>
          <a:lstStyle/>
          <a:p>
            <a:pPr algn="l" eaLnBrk="1" hangingPunct="1"/>
            <a:r>
              <a:rPr lang="es-ES" sz="2800" smtClean="0">
                <a:solidFill>
                  <a:srgbClr val="E71C03"/>
                </a:solidFill>
                <a:latin typeface="Verdana" pitchFamily="34" charset="0"/>
              </a:rPr>
              <a:t>&gt; </a:t>
            </a:r>
            <a:r>
              <a:rPr lang="es-ES" sz="2800" smtClean="0">
                <a:solidFill>
                  <a:schemeClr val="tx1"/>
                </a:solidFill>
                <a:latin typeface="Verdana" pitchFamily="34" charset="0"/>
              </a:rPr>
              <a:t>Campaña de publicidad </a:t>
            </a:r>
            <a:endParaRPr lang="es-ES" sz="2400" smtClean="0">
              <a:solidFill>
                <a:schemeClr val="tx1"/>
              </a:solidFill>
              <a:latin typeface="Verdana"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idx="4294967295"/>
          </p:nvPr>
        </p:nvSpPr>
        <p:spPr bwMode="auto">
          <a:xfrm>
            <a:off x="611188" y="1125538"/>
            <a:ext cx="8229600" cy="1143000"/>
          </a:xfrm>
          <a:prstGeom prst="rect">
            <a:avLst/>
          </a:prstGeom>
          <a:noFill/>
          <a:ln>
            <a:miter lim="800000"/>
            <a:headEnd/>
            <a:tailEnd/>
          </a:ln>
        </p:spPr>
        <p:txBody>
          <a:bodyPr/>
          <a:lstStyle/>
          <a:p>
            <a:pPr algn="l" eaLnBrk="1" hangingPunct="1"/>
            <a:r>
              <a:rPr lang="es-ES" sz="2800" smtClean="0">
                <a:solidFill>
                  <a:srgbClr val="E71C03"/>
                </a:solidFill>
                <a:latin typeface="Verdana" pitchFamily="34" charset="0"/>
              </a:rPr>
              <a:t>&gt; </a:t>
            </a:r>
            <a:r>
              <a:rPr lang="es-ES" sz="2800" smtClean="0">
                <a:solidFill>
                  <a:schemeClr val="tx1"/>
                </a:solidFill>
                <a:latin typeface="Verdana" pitchFamily="34" charset="0"/>
              </a:rPr>
              <a:t>Contenido</a:t>
            </a:r>
            <a:endParaRPr lang="es-ES" sz="2400" smtClean="0">
              <a:solidFill>
                <a:schemeClr val="tx1"/>
              </a:solidFill>
              <a:latin typeface="Verdana" pitchFamily="34" charset="0"/>
            </a:endParaRPr>
          </a:p>
        </p:txBody>
      </p:sp>
      <p:sp>
        <p:nvSpPr>
          <p:cNvPr id="23555" name="19 CuadroTexto"/>
          <p:cNvSpPr txBox="1">
            <a:spLocks noChangeArrowheads="1"/>
          </p:cNvSpPr>
          <p:nvPr/>
        </p:nvSpPr>
        <p:spPr bwMode="auto">
          <a:xfrm>
            <a:off x="1258888" y="1844675"/>
            <a:ext cx="7885112" cy="3940175"/>
          </a:xfrm>
          <a:prstGeom prst="rect">
            <a:avLst/>
          </a:prstGeom>
          <a:noFill/>
          <a:ln w="9525">
            <a:noFill/>
            <a:miter lim="800000"/>
            <a:headEnd/>
            <a:tailEnd/>
          </a:ln>
        </p:spPr>
        <p:txBody>
          <a:bodyPr>
            <a:spAutoFit/>
          </a:bodyPr>
          <a:lstStyle/>
          <a:p>
            <a:pPr>
              <a:lnSpc>
                <a:spcPct val="150000"/>
              </a:lnSpc>
              <a:buFont typeface="Wingdings" pitchFamily="2" charset="2"/>
              <a:buNone/>
            </a:pPr>
            <a:r>
              <a:rPr lang="es-ES" sz="2000">
                <a:solidFill>
                  <a:srgbClr val="E71C03"/>
                </a:solidFill>
              </a:rPr>
              <a:t>&gt;</a:t>
            </a:r>
            <a:r>
              <a:rPr lang="es-ES" sz="2000"/>
              <a:t> La estrategia de marketing de Turespaña</a:t>
            </a:r>
          </a:p>
          <a:p>
            <a:pPr>
              <a:lnSpc>
                <a:spcPct val="150000"/>
              </a:lnSpc>
            </a:pPr>
            <a:r>
              <a:rPr lang="es-ES" sz="2000">
                <a:solidFill>
                  <a:srgbClr val="E71C03"/>
                </a:solidFill>
              </a:rPr>
              <a:t>	&gt; </a:t>
            </a:r>
            <a:r>
              <a:rPr lang="es-ES" sz="2000"/>
              <a:t>Posicionamiento de la marca</a:t>
            </a:r>
          </a:p>
          <a:p>
            <a:pPr>
              <a:lnSpc>
                <a:spcPct val="150000"/>
              </a:lnSpc>
            </a:pPr>
            <a:r>
              <a:rPr lang="es-ES" sz="2000"/>
              <a:t>	</a:t>
            </a:r>
            <a:r>
              <a:rPr lang="es-ES" sz="2000">
                <a:solidFill>
                  <a:srgbClr val="E71C03"/>
                </a:solidFill>
              </a:rPr>
              <a:t>&gt; </a:t>
            </a:r>
            <a:r>
              <a:rPr lang="es-ES" sz="2000"/>
              <a:t>Bases de la nueva estrategia de marca</a:t>
            </a:r>
          </a:p>
          <a:p>
            <a:pPr>
              <a:lnSpc>
                <a:spcPct val="200000"/>
              </a:lnSpc>
              <a:buFont typeface="Wingdings" pitchFamily="2" charset="2"/>
              <a:buNone/>
            </a:pPr>
            <a:r>
              <a:rPr lang="es-ES" sz="2000">
                <a:solidFill>
                  <a:srgbClr val="E71C03"/>
                </a:solidFill>
              </a:rPr>
              <a:t>&gt; </a:t>
            </a:r>
            <a:r>
              <a:rPr lang="es-ES" sz="2000"/>
              <a:t>Campaña de Publicidad</a:t>
            </a:r>
          </a:p>
          <a:p>
            <a:pPr>
              <a:lnSpc>
                <a:spcPct val="200000"/>
              </a:lnSpc>
              <a:buFont typeface="Wingdings" pitchFamily="2" charset="2"/>
              <a:buNone/>
            </a:pPr>
            <a:r>
              <a:rPr lang="es-ES" sz="2000">
                <a:solidFill>
                  <a:srgbClr val="E71C03"/>
                </a:solidFill>
              </a:rPr>
              <a:t>&gt;</a:t>
            </a:r>
            <a:r>
              <a:rPr lang="es-ES" sz="2000"/>
              <a:t> </a:t>
            </a:r>
            <a:r>
              <a:rPr lang="es-ES" sz="2000">
                <a:solidFill>
                  <a:srgbClr val="E71C03"/>
                </a:solidFill>
              </a:rPr>
              <a:t>Marketing Deportivo</a:t>
            </a:r>
          </a:p>
          <a:p>
            <a:pPr>
              <a:lnSpc>
                <a:spcPct val="200000"/>
              </a:lnSpc>
              <a:buFont typeface="Wingdings" pitchFamily="2" charset="2"/>
              <a:buNone/>
            </a:pPr>
            <a:r>
              <a:rPr lang="es-ES" sz="2000">
                <a:solidFill>
                  <a:srgbClr val="E71C03"/>
                </a:solidFill>
              </a:rPr>
              <a:t>&gt; </a:t>
            </a:r>
            <a:r>
              <a:rPr lang="es-ES" sz="2000"/>
              <a:t>Estrategia Digital y Embajadores</a:t>
            </a:r>
          </a:p>
          <a:p>
            <a:pPr>
              <a:lnSpc>
                <a:spcPct val="200000"/>
              </a:lnSpc>
            </a:pPr>
            <a:r>
              <a:rPr lang="es-ES" sz="2000">
                <a:solidFill>
                  <a:srgbClr val="E71C03"/>
                </a:solidFill>
              </a:rPr>
              <a:t>&gt; </a:t>
            </a:r>
            <a:r>
              <a:rPr lang="es-ES" sz="2000"/>
              <a:t>Resultados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txBox="1">
            <a:spLocks noChangeArrowheads="1"/>
          </p:cNvSpPr>
          <p:nvPr/>
        </p:nvSpPr>
        <p:spPr bwMode="auto">
          <a:xfrm>
            <a:off x="323850" y="773113"/>
            <a:ext cx="8229600" cy="869950"/>
          </a:xfrm>
          <a:prstGeom prst="rect">
            <a:avLst/>
          </a:prstGeom>
          <a:noFill/>
          <a:ln w="9525">
            <a:noFill/>
            <a:miter lim="800000"/>
            <a:headEnd/>
            <a:tailEnd/>
          </a:ln>
          <a:effectLst/>
        </p:spPr>
        <p:txBody>
          <a:bodyPr/>
          <a:lstStyle/>
          <a:p>
            <a:pPr>
              <a:defRPr/>
            </a:pPr>
            <a:r>
              <a:rPr lang="es-ES" sz="2800" kern="0" dirty="0">
                <a:solidFill>
                  <a:srgbClr val="E71C03"/>
                </a:solidFill>
                <a:latin typeface="Verdana" pitchFamily="-105" charset="0"/>
                <a:ea typeface="+mj-ea"/>
                <a:cs typeface="+mj-cs"/>
              </a:rPr>
              <a:t>&gt; </a:t>
            </a:r>
            <a:r>
              <a:rPr lang="es-ES" sz="2800" kern="0" dirty="0">
                <a:latin typeface="Verdana" pitchFamily="-105" charset="0"/>
                <a:ea typeface="+mj-ea"/>
                <a:cs typeface="+mj-cs"/>
              </a:rPr>
              <a:t>¿Por qué el Marketing Deportivo?</a:t>
            </a:r>
            <a:endParaRPr lang="es-ES" sz="2400" kern="0" dirty="0">
              <a:latin typeface="Verdana" pitchFamily="-105" charset="0"/>
              <a:ea typeface="+mj-ea"/>
              <a:cs typeface="+mj-cs"/>
            </a:endParaRPr>
          </a:p>
        </p:txBody>
      </p:sp>
      <p:sp>
        <p:nvSpPr>
          <p:cNvPr id="2" name="Rectangle 7"/>
          <p:cNvSpPr>
            <a:spLocks noChangeArrowheads="1"/>
          </p:cNvSpPr>
          <p:nvPr/>
        </p:nvSpPr>
        <p:spPr bwMode="auto">
          <a:xfrm>
            <a:off x="4691085" y="2214554"/>
            <a:ext cx="3095625" cy="1154112"/>
          </a:xfrm>
          <a:prstGeom prst="rect">
            <a:avLst/>
          </a:prstGeom>
          <a:solidFill>
            <a:srgbClr val="B5171A"/>
          </a:solidFill>
          <a:ln/>
        </p:spPr>
        <p:style>
          <a:lnRef idx="0">
            <a:schemeClr val="accent3"/>
          </a:lnRef>
          <a:fillRef idx="3">
            <a:schemeClr val="accent3"/>
          </a:fillRef>
          <a:effectRef idx="3">
            <a:schemeClr val="accent3"/>
          </a:effectRef>
          <a:fontRef idx="minor">
            <a:schemeClr val="lt1"/>
          </a:fontRef>
        </p:style>
        <p:txBody>
          <a:bodyPr>
            <a:spAutoFit/>
          </a:bodyPr>
          <a:lstStyle/>
          <a:p>
            <a:pPr marL="342900" indent="-342900" algn="ctr">
              <a:defRPr/>
            </a:pPr>
            <a:r>
              <a:rPr lang="es-ES" sz="1200" b="1" cap="all" dirty="0">
                <a:solidFill>
                  <a:schemeClr val="tx1"/>
                </a:solidFill>
                <a:latin typeface="Verdana" pitchFamily="34" charset="0"/>
              </a:rPr>
              <a:t>CONSUMIDOR</a:t>
            </a:r>
          </a:p>
          <a:p>
            <a:pPr marL="342900" indent="-342900" algn="ctr">
              <a:defRPr/>
            </a:pPr>
            <a:endParaRPr lang="es-ES" sz="1200" cap="all" dirty="0">
              <a:latin typeface="Verdana" pitchFamily="34" charset="0"/>
            </a:endParaRPr>
          </a:p>
          <a:p>
            <a:pPr marL="342900" indent="-342900" algn="ctr">
              <a:defRPr/>
            </a:pPr>
            <a:r>
              <a:rPr lang="es-ES" sz="1200" b="1" i="1" dirty="0">
                <a:solidFill>
                  <a:schemeClr val="bg1"/>
                </a:solidFill>
                <a:latin typeface="Verdana" pitchFamily="34" charset="0"/>
              </a:rPr>
              <a:t>MÁS REY QUE NUNCA</a:t>
            </a:r>
          </a:p>
          <a:p>
            <a:pPr marL="342900" indent="-342900" algn="ctr">
              <a:defRPr/>
            </a:pPr>
            <a:endParaRPr lang="es-ES" sz="1200" cap="all" dirty="0">
              <a:solidFill>
                <a:schemeClr val="bg1"/>
              </a:solidFill>
              <a:latin typeface="Verdana" pitchFamily="34" charset="0"/>
            </a:endParaRPr>
          </a:p>
          <a:p>
            <a:pPr marL="342900" indent="-342900" algn="ctr">
              <a:defRPr/>
            </a:pPr>
            <a:r>
              <a:rPr lang="es-ES" sz="1050" b="1" i="1" cap="all" dirty="0">
                <a:solidFill>
                  <a:schemeClr val="bg1"/>
                </a:solidFill>
                <a:latin typeface="Verdana" pitchFamily="34" charset="0"/>
              </a:rPr>
              <a:t>“ENTERTAINMENT EMPOWERMENT”</a:t>
            </a:r>
          </a:p>
          <a:p>
            <a:pPr marL="342900" indent="-342900" algn="ctr">
              <a:defRPr/>
            </a:pPr>
            <a:endParaRPr lang="es-ES" sz="1050" b="1" i="1" cap="all" dirty="0">
              <a:solidFill>
                <a:srgbClr val="E31330"/>
              </a:solidFill>
              <a:latin typeface="Verdana" pitchFamily="34" charset="0"/>
              <a:sym typeface="Wingdings" pitchFamily="2" charset="2"/>
            </a:endParaRPr>
          </a:p>
        </p:txBody>
      </p:sp>
      <p:sp>
        <p:nvSpPr>
          <p:cNvPr id="4101" name="Rectangle 10"/>
          <p:cNvSpPr>
            <a:spLocks noChangeArrowheads="1"/>
          </p:cNvSpPr>
          <p:nvPr/>
        </p:nvSpPr>
        <p:spPr bwMode="auto">
          <a:xfrm>
            <a:off x="3000364" y="3751273"/>
            <a:ext cx="3095625" cy="1177925"/>
          </a:xfrm>
          <a:prstGeom prst="rect">
            <a:avLst/>
          </a:prstGeom>
          <a:solidFill>
            <a:srgbClr val="B5171A"/>
          </a:solidFill>
          <a:ln/>
        </p:spPr>
        <p:style>
          <a:lnRef idx="0">
            <a:schemeClr val="accent3"/>
          </a:lnRef>
          <a:fillRef idx="3">
            <a:schemeClr val="accent3"/>
          </a:fillRef>
          <a:effectRef idx="3">
            <a:schemeClr val="accent3"/>
          </a:effectRef>
          <a:fontRef idx="minor">
            <a:schemeClr val="lt1"/>
          </a:fontRef>
        </p:style>
        <p:txBody>
          <a:bodyPr>
            <a:spAutoFit/>
          </a:bodyPr>
          <a:lstStyle/>
          <a:p>
            <a:pPr marL="342900" indent="-342900" algn="ctr">
              <a:defRPr/>
            </a:pPr>
            <a:endParaRPr lang="es-ES" sz="1200" cap="all" dirty="0">
              <a:latin typeface="Verdana" pitchFamily="34" charset="0"/>
            </a:endParaRPr>
          </a:p>
          <a:p>
            <a:pPr marL="342900" indent="-342900" algn="ctr">
              <a:defRPr/>
            </a:pPr>
            <a:r>
              <a:rPr lang="es-ES" sz="1200" b="1" cap="all" dirty="0">
                <a:solidFill>
                  <a:schemeClr val="tx1"/>
                </a:solidFill>
                <a:latin typeface="Verdana" pitchFamily="34" charset="0"/>
              </a:rPr>
              <a:t>FACTORES ESTRUCTURALES</a:t>
            </a:r>
          </a:p>
          <a:p>
            <a:pPr marL="342900" indent="-342900" algn="ctr">
              <a:defRPr/>
            </a:pPr>
            <a:endParaRPr lang="es-ES" sz="1200" cap="all" dirty="0">
              <a:latin typeface="Verdana" pitchFamily="34" charset="0"/>
            </a:endParaRPr>
          </a:p>
          <a:p>
            <a:pPr marL="342900" indent="-342900" algn="ctr">
              <a:defRPr/>
            </a:pPr>
            <a:r>
              <a:rPr lang="es-ES" sz="1200" b="1" i="1" dirty="0">
                <a:solidFill>
                  <a:schemeClr val="bg1"/>
                </a:solidFill>
                <a:latin typeface="Verdana" pitchFamily="34" charset="0"/>
              </a:rPr>
              <a:t>REVOLUCIÓN TECNOLÓGICA</a:t>
            </a:r>
          </a:p>
          <a:p>
            <a:pPr marL="342900" indent="-342900" algn="ctr">
              <a:defRPr/>
            </a:pPr>
            <a:endParaRPr lang="es-ES" sz="1200" cap="all" dirty="0">
              <a:solidFill>
                <a:schemeClr val="bg1"/>
              </a:solidFill>
              <a:latin typeface="Verdana" pitchFamily="34" charset="0"/>
            </a:endParaRPr>
          </a:p>
          <a:p>
            <a:pPr marL="342900" lvl="1" indent="-342900" algn="ctr">
              <a:defRPr/>
            </a:pPr>
            <a:r>
              <a:rPr lang="es-ES" sz="1050" b="1" i="1" cap="all" dirty="0">
                <a:solidFill>
                  <a:schemeClr val="bg1"/>
                </a:solidFill>
                <a:latin typeface="Verdana" pitchFamily="34" charset="0"/>
              </a:rPr>
              <a:t>internet</a:t>
            </a:r>
            <a:endParaRPr lang="es-ES" sz="1200" cap="all" dirty="0">
              <a:solidFill>
                <a:schemeClr val="bg1"/>
              </a:solidFill>
              <a:latin typeface="Verdana" pitchFamily="34" charset="0"/>
              <a:sym typeface="Wingdings" pitchFamily="2" charset="2"/>
            </a:endParaRPr>
          </a:p>
        </p:txBody>
      </p:sp>
      <p:sp>
        <p:nvSpPr>
          <p:cNvPr id="10" name="9 CuadroTexto"/>
          <p:cNvSpPr txBox="1"/>
          <p:nvPr/>
        </p:nvSpPr>
        <p:spPr>
          <a:xfrm>
            <a:off x="1285852" y="2214554"/>
            <a:ext cx="3095625" cy="1154112"/>
          </a:xfrm>
          <a:prstGeom prst="rect">
            <a:avLst/>
          </a:prstGeom>
          <a:solidFill>
            <a:srgbClr val="B5171A"/>
          </a:solidFill>
          <a:ln/>
        </p:spPr>
        <p:style>
          <a:lnRef idx="0">
            <a:schemeClr val="accent3"/>
          </a:lnRef>
          <a:fillRef idx="3">
            <a:schemeClr val="accent3"/>
          </a:fillRef>
          <a:effectRef idx="3">
            <a:schemeClr val="accent3"/>
          </a:effectRef>
          <a:fontRef idx="minor">
            <a:schemeClr val="lt1"/>
          </a:fontRef>
        </p:style>
        <p:txBody>
          <a:bodyPr>
            <a:spAutoFit/>
          </a:bodyPr>
          <a:lstStyle/>
          <a:p>
            <a:pPr marL="342900" indent="-342900" algn="ctr">
              <a:defRPr/>
            </a:pPr>
            <a:r>
              <a:rPr lang="es-ES" sz="1200" b="1" cap="all" dirty="0">
                <a:solidFill>
                  <a:schemeClr val="tx1"/>
                </a:solidFill>
                <a:latin typeface="Verdana" pitchFamily="34" charset="0"/>
              </a:rPr>
              <a:t>Factores sociales</a:t>
            </a:r>
          </a:p>
          <a:p>
            <a:pPr marL="342900" indent="-342900" algn="ctr">
              <a:defRPr/>
            </a:pPr>
            <a:endParaRPr lang="es-ES" sz="1200" cap="all" dirty="0">
              <a:latin typeface="Verdana" pitchFamily="34" charset="0"/>
            </a:endParaRPr>
          </a:p>
          <a:p>
            <a:pPr marL="342900" indent="-342900" algn="ctr">
              <a:defRPr/>
            </a:pPr>
            <a:r>
              <a:rPr lang="es-ES" sz="1200" b="1" i="1" cap="all" dirty="0">
                <a:solidFill>
                  <a:schemeClr val="bg1"/>
                </a:solidFill>
                <a:latin typeface="Verdana" pitchFamily="34" charset="0"/>
              </a:rPr>
              <a:t>Importancia del deporte hoy</a:t>
            </a:r>
          </a:p>
          <a:p>
            <a:pPr marL="342900" indent="-342900" algn="ctr">
              <a:defRPr/>
            </a:pPr>
            <a:endParaRPr lang="es-ES" sz="1200" cap="all" dirty="0">
              <a:solidFill>
                <a:schemeClr val="bg1"/>
              </a:solidFill>
              <a:latin typeface="Verdana" pitchFamily="34" charset="0"/>
            </a:endParaRPr>
          </a:p>
          <a:p>
            <a:pPr marL="342900" indent="-342900" algn="ctr">
              <a:defRPr/>
            </a:pPr>
            <a:r>
              <a:rPr lang="es-ES" sz="1050" b="1" i="1" cap="all" dirty="0">
                <a:solidFill>
                  <a:schemeClr val="bg1"/>
                </a:solidFill>
                <a:latin typeface="Verdana" pitchFamily="34" charset="0"/>
              </a:rPr>
              <a:t>Práctica deportiva</a:t>
            </a:r>
          </a:p>
          <a:p>
            <a:pPr marL="342900" indent="-342900" algn="ctr">
              <a:defRPr/>
            </a:pPr>
            <a:r>
              <a:rPr lang="es-ES" sz="1050" b="1" i="1" cap="all" dirty="0">
                <a:solidFill>
                  <a:schemeClr val="bg1"/>
                </a:solidFill>
                <a:latin typeface="Verdana" pitchFamily="34" charset="0"/>
              </a:rPr>
              <a:t>Espectáculos deportivos</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323850" y="773113"/>
            <a:ext cx="8229600" cy="1143000"/>
          </a:xfrm>
          <a:prstGeom prst="rect">
            <a:avLst/>
          </a:prstGeom>
          <a:noFill/>
          <a:ln w="9525">
            <a:noFill/>
            <a:miter lim="800000"/>
            <a:headEnd/>
            <a:tailEnd/>
          </a:ln>
          <a:effectLst/>
        </p:spPr>
        <p:txBody>
          <a:bodyPr/>
          <a:lstStyle/>
          <a:p>
            <a:pPr>
              <a:defRPr/>
            </a:pPr>
            <a:r>
              <a:rPr lang="es-ES" sz="2800" kern="0" dirty="0">
                <a:solidFill>
                  <a:srgbClr val="E71C03"/>
                </a:solidFill>
                <a:latin typeface="Verdana" pitchFamily="-105" charset="0"/>
                <a:ea typeface="+mj-ea"/>
                <a:cs typeface="+mj-cs"/>
              </a:rPr>
              <a:t>&gt;</a:t>
            </a:r>
            <a:r>
              <a:rPr lang="es-ES" sz="2800" kern="0" dirty="0">
                <a:latin typeface="Verdana" pitchFamily="-105" charset="0"/>
                <a:ea typeface="+mj-ea"/>
                <a:cs typeface="+mj-cs"/>
              </a:rPr>
              <a:t> Estrategia de Marketing Deportivo</a:t>
            </a:r>
            <a:endParaRPr lang="es-ES" sz="2400" kern="0" dirty="0">
              <a:latin typeface="Verdana" pitchFamily="-105" charset="0"/>
              <a:ea typeface="+mj-ea"/>
              <a:cs typeface="+mj-cs"/>
            </a:endParaRPr>
          </a:p>
        </p:txBody>
      </p:sp>
      <p:sp>
        <p:nvSpPr>
          <p:cNvPr id="25603" name="19 CuadroTexto"/>
          <p:cNvSpPr txBox="1">
            <a:spLocks noChangeArrowheads="1"/>
          </p:cNvSpPr>
          <p:nvPr/>
        </p:nvSpPr>
        <p:spPr bwMode="auto">
          <a:xfrm>
            <a:off x="611188" y="1941513"/>
            <a:ext cx="8353425" cy="1477962"/>
          </a:xfrm>
          <a:prstGeom prst="rect">
            <a:avLst/>
          </a:prstGeom>
          <a:noFill/>
          <a:ln w="9525">
            <a:noFill/>
            <a:miter lim="800000"/>
            <a:headEnd/>
            <a:tailEnd/>
          </a:ln>
        </p:spPr>
        <p:txBody>
          <a:bodyPr>
            <a:spAutoFit/>
          </a:bodyPr>
          <a:lstStyle/>
          <a:p>
            <a:pPr marL="273050" indent="-273050">
              <a:lnSpc>
                <a:spcPct val="150000"/>
              </a:lnSpc>
              <a:buFont typeface="Wingdings" pitchFamily="2" charset="2"/>
              <a:buNone/>
            </a:pPr>
            <a:r>
              <a:rPr lang="es-ES" sz="2000">
                <a:solidFill>
                  <a:srgbClr val="E71C03"/>
                </a:solidFill>
              </a:rPr>
              <a:t>&gt;</a:t>
            </a:r>
            <a:r>
              <a:rPr lang="es-ES" sz="2000"/>
              <a:t> Acuerdos de patrocinio con propiedades que nos permiten llegar a mercados y públicos muy diversos y con gran notoriedad:</a:t>
            </a:r>
            <a:endParaRPr lang="es-ES" sz="2000" b="1"/>
          </a:p>
        </p:txBody>
      </p:sp>
      <p:pic>
        <p:nvPicPr>
          <p:cNvPr id="25604" name="Picture 5" descr="http://www.google.es/images?q=tbn:pkPl2S7zYJQM_M::ducatimonster.files.wordpress.com/2009/02/motogp_logo_2.jpg&amp;h=94&amp;w=133&amp;usg=__RAOmArKeqq-8i6PyuqrQIBLgBqk=">
            <a:hlinkClick r:id="rId3"/>
          </p:cNvPr>
          <p:cNvPicPr>
            <a:picLocks noChangeAspect="1" noChangeArrowheads="1"/>
          </p:cNvPicPr>
          <p:nvPr/>
        </p:nvPicPr>
        <p:blipFill>
          <a:blip r:embed="rId4" cstate="print"/>
          <a:srcRect/>
          <a:stretch>
            <a:fillRect/>
          </a:stretch>
        </p:blipFill>
        <p:spPr bwMode="auto">
          <a:xfrm>
            <a:off x="1908175" y="3843338"/>
            <a:ext cx="1266825" cy="895350"/>
          </a:xfrm>
          <a:prstGeom prst="rect">
            <a:avLst/>
          </a:prstGeom>
          <a:noFill/>
          <a:ln w="9525">
            <a:noFill/>
            <a:miter lim="800000"/>
            <a:headEnd/>
            <a:tailEnd/>
          </a:ln>
        </p:spPr>
      </p:pic>
      <p:pic>
        <p:nvPicPr>
          <p:cNvPr id="25605" name="Picture 13" descr="vert_logFEB_red">
            <a:hlinkClick r:id="rId5"/>
          </p:cNvPr>
          <p:cNvPicPr>
            <a:picLocks noChangeAspect="1" noChangeArrowheads="1"/>
          </p:cNvPicPr>
          <p:nvPr/>
        </p:nvPicPr>
        <p:blipFill>
          <a:blip r:embed="rId6" cstate="print"/>
          <a:srcRect/>
          <a:stretch>
            <a:fillRect/>
          </a:stretch>
        </p:blipFill>
        <p:spPr bwMode="auto">
          <a:xfrm>
            <a:off x="3522663" y="3876675"/>
            <a:ext cx="534987" cy="828675"/>
          </a:xfrm>
          <a:prstGeom prst="rect">
            <a:avLst/>
          </a:prstGeom>
          <a:noFill/>
          <a:ln w="9525">
            <a:noFill/>
            <a:miter lim="800000"/>
            <a:headEnd/>
            <a:tailEnd/>
          </a:ln>
        </p:spPr>
      </p:pic>
      <p:pic>
        <p:nvPicPr>
          <p:cNvPr id="25606" name="Imagen 1"/>
          <p:cNvPicPr>
            <a:picLocks noChangeAspect="1" noChangeArrowheads="1"/>
          </p:cNvPicPr>
          <p:nvPr/>
        </p:nvPicPr>
        <p:blipFill>
          <a:blip r:embed="rId7" cstate="print"/>
          <a:srcRect/>
          <a:stretch>
            <a:fillRect/>
          </a:stretch>
        </p:blipFill>
        <p:spPr bwMode="auto">
          <a:xfrm>
            <a:off x="4405313" y="3903663"/>
            <a:ext cx="403225" cy="774700"/>
          </a:xfrm>
          <a:prstGeom prst="rect">
            <a:avLst/>
          </a:prstGeom>
          <a:noFill/>
          <a:ln w="9525">
            <a:noFill/>
            <a:miter lim="800000"/>
            <a:headEnd/>
            <a:tailEnd/>
          </a:ln>
        </p:spPr>
      </p:pic>
      <p:pic>
        <p:nvPicPr>
          <p:cNvPr id="25607" name="Picture 14" descr="RFEF"/>
          <p:cNvPicPr>
            <a:picLocks noChangeAspect="1" noChangeArrowheads="1"/>
          </p:cNvPicPr>
          <p:nvPr/>
        </p:nvPicPr>
        <p:blipFill>
          <a:blip r:embed="rId8" cstate="print"/>
          <a:srcRect/>
          <a:stretch>
            <a:fillRect/>
          </a:stretch>
        </p:blipFill>
        <p:spPr bwMode="auto">
          <a:xfrm>
            <a:off x="5156200" y="3786188"/>
            <a:ext cx="1011238" cy="1011237"/>
          </a:xfrm>
          <a:prstGeom prst="rect">
            <a:avLst/>
          </a:prstGeom>
          <a:noFill/>
          <a:ln w="9525">
            <a:noFill/>
            <a:miter lim="800000"/>
            <a:headEnd/>
            <a:tailEnd/>
          </a:ln>
        </p:spPr>
      </p:pic>
      <p:pic>
        <p:nvPicPr>
          <p:cNvPr id="25608" name="Picture 9" descr="http://t3.gstatic.com/images?q=tbn:ANd9GcTD2TGMLtuRYsM2PZE8fhHar8Gz7w_WIzETOR9nsehe7mRFNP0gWcb7UQ">
            <a:hlinkClick r:id="rId9"/>
          </p:cNvPr>
          <p:cNvPicPr>
            <a:picLocks noChangeAspect="1" noChangeArrowheads="1"/>
          </p:cNvPicPr>
          <p:nvPr/>
        </p:nvPicPr>
        <p:blipFill>
          <a:blip r:embed="rId10" cstate="print"/>
          <a:srcRect/>
          <a:stretch>
            <a:fillRect/>
          </a:stretch>
        </p:blipFill>
        <p:spPr bwMode="auto">
          <a:xfrm>
            <a:off x="6516688" y="3795713"/>
            <a:ext cx="990600" cy="990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19 CuadroTexto"/>
          <p:cNvSpPr txBox="1">
            <a:spLocks noChangeArrowheads="1"/>
          </p:cNvSpPr>
          <p:nvPr/>
        </p:nvSpPr>
        <p:spPr bwMode="auto">
          <a:xfrm>
            <a:off x="1763713" y="1773238"/>
            <a:ext cx="7143750" cy="3694112"/>
          </a:xfrm>
          <a:prstGeom prst="rect">
            <a:avLst/>
          </a:prstGeom>
          <a:noFill/>
          <a:ln w="9525">
            <a:noFill/>
            <a:miter lim="800000"/>
            <a:headEnd/>
            <a:tailEnd/>
          </a:ln>
        </p:spPr>
        <p:txBody>
          <a:bodyPr>
            <a:spAutoFit/>
          </a:bodyPr>
          <a:lstStyle/>
          <a:p>
            <a:pPr>
              <a:buFont typeface="Wingdings" pitchFamily="2" charset="2"/>
              <a:buNone/>
            </a:pPr>
            <a:r>
              <a:rPr lang="es-ES" sz="1800">
                <a:solidFill>
                  <a:srgbClr val="E71C03"/>
                </a:solidFill>
              </a:rPr>
              <a:t>&gt;</a:t>
            </a:r>
            <a:r>
              <a:rPr lang="es-ES" sz="1800"/>
              <a:t> Acuerdo de patrocinio desde 2009</a:t>
            </a:r>
          </a:p>
          <a:p>
            <a:pPr>
              <a:buFont typeface="Wingdings" pitchFamily="2" charset="2"/>
              <a:buNone/>
            </a:pPr>
            <a:r>
              <a:rPr lang="es-ES" sz="1800">
                <a:solidFill>
                  <a:srgbClr val="E71C03"/>
                </a:solidFill>
              </a:rPr>
              <a:t>&gt;</a:t>
            </a:r>
            <a:r>
              <a:rPr lang="es-ES" sz="1800"/>
              <a:t> Contenido: </a:t>
            </a:r>
          </a:p>
          <a:p>
            <a:pPr marL="717550" lvl="1" indent="-266700">
              <a:buFont typeface="Wingdings" pitchFamily="2" charset="2"/>
              <a:buNone/>
            </a:pPr>
            <a:r>
              <a:rPr lang="es-ES" sz="1800">
                <a:solidFill>
                  <a:srgbClr val="E71C03"/>
                </a:solidFill>
              </a:rPr>
              <a:t>&gt;</a:t>
            </a:r>
            <a:r>
              <a:rPr lang="es-ES" sz="1800"/>
              <a:t> Derechos publicitarios en circuitos</a:t>
            </a:r>
          </a:p>
          <a:p>
            <a:pPr marL="717550" lvl="1" indent="-266700">
              <a:buFont typeface="Wingdings" pitchFamily="2" charset="2"/>
              <a:buNone/>
            </a:pPr>
            <a:r>
              <a:rPr lang="es-ES" sz="1800">
                <a:solidFill>
                  <a:srgbClr val="E71C03"/>
                </a:solidFill>
              </a:rPr>
              <a:t>&gt;</a:t>
            </a:r>
            <a:r>
              <a:rPr lang="es-ES" sz="1800"/>
              <a:t> Derecho de uso de la imagen de los motoristas españoles de Moto GP</a:t>
            </a:r>
          </a:p>
          <a:p>
            <a:pPr>
              <a:buFont typeface="Wingdings" pitchFamily="2" charset="2"/>
              <a:buChar char="Ø"/>
            </a:pPr>
            <a:endParaRPr lang="es-ES" sz="1800"/>
          </a:p>
          <a:p>
            <a:pPr>
              <a:buFont typeface="Wingdings" pitchFamily="2" charset="2"/>
              <a:buChar char="Ø"/>
            </a:pPr>
            <a:endParaRPr lang="es-ES" sz="1800"/>
          </a:p>
          <a:p>
            <a:pPr>
              <a:buFont typeface="Wingdings" pitchFamily="2" charset="2"/>
              <a:buChar char="Ø"/>
            </a:pPr>
            <a:endParaRPr lang="es-ES" sz="1800"/>
          </a:p>
          <a:p>
            <a:pPr>
              <a:buFont typeface="Wingdings" pitchFamily="2" charset="2"/>
              <a:buChar char="Ø"/>
            </a:pPr>
            <a:endParaRPr lang="es-ES" sz="1800"/>
          </a:p>
          <a:p>
            <a:pPr>
              <a:buFont typeface="Wingdings" pitchFamily="2" charset="2"/>
              <a:buChar char="Ø"/>
            </a:pPr>
            <a:endParaRPr lang="es-ES" sz="1800"/>
          </a:p>
          <a:p>
            <a:pPr>
              <a:buFont typeface="Wingdings" pitchFamily="2" charset="2"/>
              <a:buChar char="Ø"/>
            </a:pPr>
            <a:endParaRPr lang="es-ES" sz="1800"/>
          </a:p>
          <a:p>
            <a:pPr>
              <a:buFont typeface="Wingdings" pitchFamily="2" charset="2"/>
              <a:buChar char="Ø"/>
            </a:pPr>
            <a:endParaRPr lang="es-ES" sz="1800"/>
          </a:p>
          <a:p>
            <a:endParaRPr lang="es-ES" sz="1800"/>
          </a:p>
        </p:txBody>
      </p:sp>
      <p:pic>
        <p:nvPicPr>
          <p:cNvPr id="26627" name="Picture 5" descr="http://www.google.es/images?q=tbn:pkPl2S7zYJQM_M::ducatimonster.files.wordpress.com/2009/02/motogp_logo_2.jpg&amp;h=94&amp;w=133&amp;usg=__RAOmArKeqq-8i6PyuqrQIBLgBqk=">
            <a:hlinkClick r:id="rId3"/>
          </p:cNvPr>
          <p:cNvPicPr>
            <a:picLocks noChangeAspect="1" noChangeArrowheads="1"/>
          </p:cNvPicPr>
          <p:nvPr/>
        </p:nvPicPr>
        <p:blipFill>
          <a:blip r:embed="rId4" cstate="print"/>
          <a:srcRect/>
          <a:stretch>
            <a:fillRect/>
          </a:stretch>
        </p:blipFill>
        <p:spPr bwMode="auto">
          <a:xfrm>
            <a:off x="395288" y="1844675"/>
            <a:ext cx="1266825" cy="895350"/>
          </a:xfrm>
          <a:prstGeom prst="rect">
            <a:avLst/>
          </a:prstGeom>
          <a:noFill/>
          <a:ln w="9525">
            <a:noFill/>
            <a:miter lim="800000"/>
            <a:headEnd/>
            <a:tailEnd/>
          </a:ln>
        </p:spPr>
      </p:pic>
      <p:sp>
        <p:nvSpPr>
          <p:cNvPr id="6" name="Rectangle 2"/>
          <p:cNvSpPr txBox="1">
            <a:spLocks noChangeArrowheads="1"/>
          </p:cNvSpPr>
          <p:nvPr/>
        </p:nvSpPr>
        <p:spPr bwMode="auto">
          <a:xfrm>
            <a:off x="323850" y="773113"/>
            <a:ext cx="8229600" cy="1143000"/>
          </a:xfrm>
          <a:prstGeom prst="rect">
            <a:avLst/>
          </a:prstGeom>
          <a:noFill/>
          <a:ln w="9525">
            <a:noFill/>
            <a:miter lim="800000"/>
            <a:headEnd/>
            <a:tailEnd/>
          </a:ln>
          <a:effectLst/>
        </p:spPr>
        <p:txBody>
          <a:bodyPr/>
          <a:lstStyle/>
          <a:p>
            <a:pPr>
              <a:defRPr/>
            </a:pPr>
            <a:r>
              <a:rPr lang="es-ES" sz="2800" kern="0" dirty="0">
                <a:solidFill>
                  <a:srgbClr val="E71C03"/>
                </a:solidFill>
                <a:latin typeface="Verdana" pitchFamily="-105" charset="0"/>
                <a:ea typeface="+mj-ea"/>
                <a:cs typeface="+mj-cs"/>
              </a:rPr>
              <a:t>&gt; </a:t>
            </a:r>
            <a:r>
              <a:rPr lang="es-ES" sz="2800" kern="0" dirty="0">
                <a:latin typeface="Verdana" pitchFamily="-105" charset="0"/>
                <a:ea typeface="+mj-ea"/>
                <a:cs typeface="+mj-cs"/>
              </a:rPr>
              <a:t>Estrategia de Marketing Deportivo</a:t>
            </a:r>
            <a:endParaRPr lang="es-ES" sz="2400" kern="0" dirty="0">
              <a:latin typeface="Verdana" pitchFamily="-105" charset="0"/>
              <a:ea typeface="+mj-ea"/>
              <a:cs typeface="+mj-cs"/>
            </a:endParaRPr>
          </a:p>
        </p:txBody>
      </p:sp>
      <p:sp>
        <p:nvSpPr>
          <p:cNvPr id="8" name="7 Redondear rectángulo de esquina diagonal"/>
          <p:cNvSpPr/>
          <p:nvPr/>
        </p:nvSpPr>
        <p:spPr>
          <a:xfrm>
            <a:off x="2546350" y="3575050"/>
            <a:ext cx="1111250" cy="615950"/>
          </a:xfrm>
          <a:prstGeom prst="round2Diag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sz="1200" dirty="0" err="1">
                <a:solidFill>
                  <a:srgbClr val="C00000"/>
                </a:solidFill>
              </a:rPr>
              <a:t>Silverstone</a:t>
            </a:r>
            <a:r>
              <a:rPr lang="es-ES" sz="1200" dirty="0">
                <a:solidFill>
                  <a:srgbClr val="C00000"/>
                </a:solidFill>
              </a:rPr>
              <a:t> UK</a:t>
            </a:r>
            <a:endParaRPr lang="es-ES" dirty="0">
              <a:solidFill>
                <a:srgbClr val="C00000"/>
              </a:solidFill>
            </a:endParaRPr>
          </a:p>
        </p:txBody>
      </p:sp>
      <p:sp>
        <p:nvSpPr>
          <p:cNvPr id="9" name="8 Redondear rectángulo de esquina diagonal"/>
          <p:cNvSpPr/>
          <p:nvPr/>
        </p:nvSpPr>
        <p:spPr>
          <a:xfrm>
            <a:off x="3705225" y="3575050"/>
            <a:ext cx="1111250" cy="615950"/>
          </a:xfrm>
          <a:prstGeom prst="round2Diag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sz="1100" dirty="0" err="1">
                <a:solidFill>
                  <a:srgbClr val="C00000"/>
                </a:solidFill>
              </a:rPr>
              <a:t>SachsenringGermany</a:t>
            </a:r>
            <a:endParaRPr lang="es-ES" sz="1100" dirty="0">
              <a:solidFill>
                <a:srgbClr val="C00000"/>
              </a:solidFill>
            </a:endParaRPr>
          </a:p>
        </p:txBody>
      </p:sp>
      <p:sp>
        <p:nvSpPr>
          <p:cNvPr id="10" name="9 Redondear rectángulo de esquina diagonal"/>
          <p:cNvSpPr/>
          <p:nvPr/>
        </p:nvSpPr>
        <p:spPr>
          <a:xfrm>
            <a:off x="4857750" y="3575050"/>
            <a:ext cx="1111250" cy="615950"/>
          </a:xfrm>
          <a:prstGeom prst="round2Diag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sz="1100" dirty="0" err="1">
                <a:solidFill>
                  <a:srgbClr val="C00000"/>
                </a:solidFill>
              </a:rPr>
              <a:t>Indianapolis</a:t>
            </a:r>
            <a:endParaRPr lang="es-ES" sz="1100" dirty="0">
              <a:solidFill>
                <a:srgbClr val="C00000"/>
              </a:solidFill>
            </a:endParaRPr>
          </a:p>
          <a:p>
            <a:pPr algn="ctr">
              <a:defRPr/>
            </a:pPr>
            <a:r>
              <a:rPr lang="es-ES" sz="1100" dirty="0">
                <a:solidFill>
                  <a:srgbClr val="C00000"/>
                </a:solidFill>
              </a:rPr>
              <a:t>USA</a:t>
            </a:r>
          </a:p>
        </p:txBody>
      </p:sp>
      <p:sp>
        <p:nvSpPr>
          <p:cNvPr id="11" name="10 Redondear rectángulo de esquina diagonal"/>
          <p:cNvSpPr/>
          <p:nvPr/>
        </p:nvSpPr>
        <p:spPr>
          <a:xfrm>
            <a:off x="6015038" y="3575050"/>
            <a:ext cx="1111250" cy="615950"/>
          </a:xfrm>
          <a:prstGeom prst="round2Diag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sz="1100" dirty="0" err="1">
                <a:solidFill>
                  <a:srgbClr val="C00000"/>
                </a:solidFill>
              </a:rPr>
              <a:t>Motegi</a:t>
            </a:r>
            <a:endParaRPr lang="es-ES" sz="1100" dirty="0">
              <a:solidFill>
                <a:srgbClr val="C00000"/>
              </a:solidFill>
            </a:endParaRPr>
          </a:p>
          <a:p>
            <a:pPr algn="ctr">
              <a:defRPr/>
            </a:pPr>
            <a:r>
              <a:rPr lang="es-ES" sz="1100" dirty="0" err="1">
                <a:solidFill>
                  <a:srgbClr val="C00000"/>
                </a:solidFill>
              </a:rPr>
              <a:t>Japan</a:t>
            </a:r>
            <a:endParaRPr lang="es-ES" sz="1100" dirty="0">
              <a:solidFill>
                <a:srgbClr val="C00000"/>
              </a:solidFill>
            </a:endParaRPr>
          </a:p>
        </p:txBody>
      </p:sp>
      <p:sp>
        <p:nvSpPr>
          <p:cNvPr id="12" name="11 Redondear rectángulo de esquina diagonal"/>
          <p:cNvSpPr/>
          <p:nvPr/>
        </p:nvSpPr>
        <p:spPr>
          <a:xfrm>
            <a:off x="1392238" y="4241800"/>
            <a:ext cx="1111250" cy="615950"/>
          </a:xfrm>
          <a:prstGeom prst="round2Diag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sz="1200" dirty="0">
                <a:solidFill>
                  <a:srgbClr val="C00000"/>
                </a:solidFill>
              </a:rPr>
              <a:t>Live</a:t>
            </a:r>
          </a:p>
          <a:p>
            <a:pPr algn="ctr">
              <a:defRPr/>
            </a:pPr>
            <a:r>
              <a:rPr lang="es-ES" sz="1200" dirty="0" err="1">
                <a:solidFill>
                  <a:srgbClr val="C00000"/>
                </a:solidFill>
              </a:rPr>
              <a:t>Attendance</a:t>
            </a:r>
            <a:endParaRPr lang="es-ES" sz="1200" dirty="0">
              <a:solidFill>
                <a:srgbClr val="C00000"/>
              </a:solidFill>
            </a:endParaRPr>
          </a:p>
        </p:txBody>
      </p:sp>
      <p:sp>
        <p:nvSpPr>
          <p:cNvPr id="13" name="12 Redondear rectángulo de esquina diagonal"/>
          <p:cNvSpPr/>
          <p:nvPr/>
        </p:nvSpPr>
        <p:spPr>
          <a:xfrm>
            <a:off x="2546350" y="4241800"/>
            <a:ext cx="1111250" cy="615950"/>
          </a:xfrm>
          <a:prstGeom prst="round2Diag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sz="1200" dirty="0"/>
              <a:t>145.247</a:t>
            </a:r>
          </a:p>
        </p:txBody>
      </p:sp>
      <p:sp>
        <p:nvSpPr>
          <p:cNvPr id="14" name="13 Redondear rectángulo de esquina diagonal"/>
          <p:cNvSpPr/>
          <p:nvPr/>
        </p:nvSpPr>
        <p:spPr>
          <a:xfrm>
            <a:off x="3705225" y="4241800"/>
            <a:ext cx="1111250" cy="615950"/>
          </a:xfrm>
          <a:prstGeom prst="round2Diag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sz="1200" dirty="0"/>
              <a:t>224.668</a:t>
            </a:r>
            <a:endParaRPr lang="es-ES" dirty="0"/>
          </a:p>
        </p:txBody>
      </p:sp>
      <p:sp>
        <p:nvSpPr>
          <p:cNvPr id="15" name="14 Redondear rectángulo de esquina diagonal"/>
          <p:cNvSpPr/>
          <p:nvPr/>
        </p:nvSpPr>
        <p:spPr>
          <a:xfrm>
            <a:off x="4857750" y="4241800"/>
            <a:ext cx="1111250" cy="615950"/>
          </a:xfrm>
          <a:prstGeom prst="round2Diag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sz="1200" dirty="0"/>
              <a:t>136.184</a:t>
            </a:r>
            <a:endParaRPr lang="es-ES" dirty="0"/>
          </a:p>
        </p:txBody>
      </p:sp>
      <p:sp>
        <p:nvSpPr>
          <p:cNvPr id="16" name="15 Redondear rectángulo de esquina diagonal"/>
          <p:cNvSpPr/>
          <p:nvPr/>
        </p:nvSpPr>
        <p:spPr>
          <a:xfrm>
            <a:off x="6015038" y="4241800"/>
            <a:ext cx="1111250" cy="615950"/>
          </a:xfrm>
          <a:prstGeom prst="round2Diag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sz="1200" dirty="0"/>
              <a:t>64.823</a:t>
            </a:r>
            <a:endParaRPr lang="es-ES" dirty="0"/>
          </a:p>
        </p:txBody>
      </p:sp>
      <p:sp>
        <p:nvSpPr>
          <p:cNvPr id="17" name="16 Redondear rectángulo de esquina diagonal"/>
          <p:cNvSpPr/>
          <p:nvPr/>
        </p:nvSpPr>
        <p:spPr>
          <a:xfrm>
            <a:off x="1392238" y="4910138"/>
            <a:ext cx="1111250" cy="615950"/>
          </a:xfrm>
          <a:prstGeom prst="round2Diag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sz="1200" dirty="0" err="1">
                <a:solidFill>
                  <a:srgbClr val="C00000"/>
                </a:solidFill>
              </a:rPr>
              <a:t>Audiences</a:t>
            </a:r>
            <a:r>
              <a:rPr lang="es-ES" sz="1200" dirty="0">
                <a:solidFill>
                  <a:srgbClr val="C00000"/>
                </a:solidFill>
              </a:rPr>
              <a:t>*</a:t>
            </a:r>
          </a:p>
        </p:txBody>
      </p:sp>
      <p:sp>
        <p:nvSpPr>
          <p:cNvPr id="18" name="17 Redondear rectángulo de esquina diagonal"/>
          <p:cNvSpPr/>
          <p:nvPr/>
        </p:nvSpPr>
        <p:spPr>
          <a:xfrm>
            <a:off x="2546350" y="4910138"/>
            <a:ext cx="1111250" cy="615950"/>
          </a:xfrm>
          <a:prstGeom prst="round2Diag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sz="1200" dirty="0"/>
              <a:t>16.011.570</a:t>
            </a:r>
          </a:p>
        </p:txBody>
      </p:sp>
      <p:sp>
        <p:nvSpPr>
          <p:cNvPr id="19" name="18 Redondear rectángulo de esquina diagonal"/>
          <p:cNvSpPr/>
          <p:nvPr/>
        </p:nvSpPr>
        <p:spPr>
          <a:xfrm>
            <a:off x="3705225" y="4910138"/>
            <a:ext cx="1111250" cy="615950"/>
          </a:xfrm>
          <a:prstGeom prst="round2Diag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sz="1200" dirty="0"/>
              <a:t>13.076.000</a:t>
            </a:r>
          </a:p>
        </p:txBody>
      </p:sp>
      <p:sp>
        <p:nvSpPr>
          <p:cNvPr id="20" name="19 Redondear rectángulo de esquina diagonal"/>
          <p:cNvSpPr/>
          <p:nvPr/>
        </p:nvSpPr>
        <p:spPr>
          <a:xfrm>
            <a:off x="4857750" y="4910138"/>
            <a:ext cx="1111250" cy="615950"/>
          </a:xfrm>
          <a:prstGeom prst="round2Diag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sz="1200" dirty="0"/>
              <a:t>14.277.000</a:t>
            </a:r>
          </a:p>
        </p:txBody>
      </p:sp>
      <p:sp>
        <p:nvSpPr>
          <p:cNvPr id="21" name="20 Redondear rectángulo de esquina diagonal"/>
          <p:cNvSpPr/>
          <p:nvPr/>
        </p:nvSpPr>
        <p:spPr>
          <a:xfrm>
            <a:off x="6015038" y="4910138"/>
            <a:ext cx="1111250" cy="615950"/>
          </a:xfrm>
          <a:prstGeom prst="round2Diag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sz="1200" dirty="0"/>
              <a:t>13.200.000</a:t>
            </a:r>
          </a:p>
        </p:txBody>
      </p:sp>
      <p:sp>
        <p:nvSpPr>
          <p:cNvPr id="22" name="21 Redondear rectángulo de esquina diagonal"/>
          <p:cNvSpPr/>
          <p:nvPr/>
        </p:nvSpPr>
        <p:spPr>
          <a:xfrm>
            <a:off x="7180263" y="4241800"/>
            <a:ext cx="1111250" cy="615950"/>
          </a:xfrm>
          <a:prstGeom prst="round2Diag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sz="1200" dirty="0"/>
              <a:t>570.922</a:t>
            </a:r>
            <a:endParaRPr lang="es-ES" dirty="0"/>
          </a:p>
        </p:txBody>
      </p:sp>
      <p:sp>
        <p:nvSpPr>
          <p:cNvPr id="23" name="22 Redondear rectángulo de esquina diagonal"/>
          <p:cNvSpPr/>
          <p:nvPr/>
        </p:nvSpPr>
        <p:spPr>
          <a:xfrm>
            <a:off x="7180263" y="4910138"/>
            <a:ext cx="1111250" cy="615950"/>
          </a:xfrm>
          <a:prstGeom prst="round2Diag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sz="1200" dirty="0"/>
              <a:t>62.564.000</a:t>
            </a:r>
          </a:p>
        </p:txBody>
      </p:sp>
      <p:sp>
        <p:nvSpPr>
          <p:cNvPr id="24" name="23 Redondear rectángulo de esquina diagonal"/>
          <p:cNvSpPr/>
          <p:nvPr/>
        </p:nvSpPr>
        <p:spPr>
          <a:xfrm>
            <a:off x="709613" y="3573463"/>
            <a:ext cx="1793875" cy="617537"/>
          </a:xfrm>
          <a:prstGeom prst="round2Diag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ES" sz="1200" dirty="0"/>
              <a:t>Espectadores</a:t>
            </a:r>
          </a:p>
        </p:txBody>
      </p:sp>
      <p:sp>
        <p:nvSpPr>
          <p:cNvPr id="25" name="24 Redondear rectángulo de esquina diagonal"/>
          <p:cNvSpPr/>
          <p:nvPr/>
        </p:nvSpPr>
        <p:spPr>
          <a:xfrm>
            <a:off x="709613" y="5876925"/>
            <a:ext cx="1793875" cy="615950"/>
          </a:xfrm>
          <a:prstGeom prst="round2Diag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ES" sz="1200" dirty="0"/>
              <a:t>ROI 2010</a:t>
            </a:r>
          </a:p>
        </p:txBody>
      </p:sp>
      <p:sp>
        <p:nvSpPr>
          <p:cNvPr id="26" name="25 Redondear rectángulo de esquina diagonal"/>
          <p:cNvSpPr/>
          <p:nvPr/>
        </p:nvSpPr>
        <p:spPr>
          <a:xfrm>
            <a:off x="2546350" y="5876925"/>
            <a:ext cx="1793875" cy="615950"/>
          </a:xfrm>
          <a:prstGeom prst="round2Diag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sz="1200" dirty="0"/>
              <a:t>13.912.009€</a:t>
            </a:r>
          </a:p>
        </p:txBody>
      </p:sp>
      <p:sp>
        <p:nvSpPr>
          <p:cNvPr id="27" name="26 Redondear rectángulo de esquina diagonal"/>
          <p:cNvSpPr/>
          <p:nvPr/>
        </p:nvSpPr>
        <p:spPr>
          <a:xfrm>
            <a:off x="7180263" y="5565775"/>
            <a:ext cx="1111250" cy="615950"/>
          </a:xfrm>
          <a:prstGeom prst="round2Diag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sz="1200" dirty="0"/>
              <a:t>63.134.922</a:t>
            </a:r>
          </a:p>
        </p:txBody>
      </p:sp>
      <p:sp>
        <p:nvSpPr>
          <p:cNvPr id="28" name="27 CuadroTexto"/>
          <p:cNvSpPr txBox="1"/>
          <p:nvPr/>
        </p:nvSpPr>
        <p:spPr>
          <a:xfrm>
            <a:off x="1403350" y="6597650"/>
            <a:ext cx="7616825" cy="261938"/>
          </a:xfrm>
          <a:prstGeom prst="rect">
            <a:avLst/>
          </a:prstGeom>
          <a:noFill/>
        </p:spPr>
        <p:txBody>
          <a:bodyPr>
            <a:spAutoFit/>
          </a:bodyPr>
          <a:lstStyle/>
          <a:p>
            <a:pPr algn="r">
              <a:defRPr/>
            </a:pPr>
            <a:r>
              <a:rPr lang="es-ES" sz="1100" dirty="0">
                <a:solidFill>
                  <a:schemeClr val="bg2">
                    <a:lumMod val="10000"/>
                  </a:schemeClr>
                </a:solidFill>
              </a:rPr>
              <a:t>* Audiencias en los países España, Alemania, Holanda, Francia, Italia, Reino Unido, Japón, USA</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5" descr="http://www.google.es/images?q=tbn:pkPl2S7zYJQM_M::ducatimonster.files.wordpress.com/2009/02/motogp_logo_2.jpg&amp;h=94&amp;w=133&amp;usg=__RAOmArKeqq-8i6PyuqrQIBLgBqk=">
            <a:hlinkClick r:id="rId3"/>
          </p:cNvPr>
          <p:cNvPicPr>
            <a:picLocks noChangeAspect="1" noChangeArrowheads="1"/>
          </p:cNvPicPr>
          <p:nvPr/>
        </p:nvPicPr>
        <p:blipFill>
          <a:blip r:embed="rId4" cstate="print"/>
          <a:srcRect/>
          <a:stretch>
            <a:fillRect/>
          </a:stretch>
        </p:blipFill>
        <p:spPr bwMode="auto">
          <a:xfrm>
            <a:off x="539750" y="1557338"/>
            <a:ext cx="1266825" cy="895350"/>
          </a:xfrm>
          <a:prstGeom prst="rect">
            <a:avLst/>
          </a:prstGeom>
          <a:noFill/>
          <a:ln w="9525">
            <a:noFill/>
            <a:miter lim="800000"/>
            <a:headEnd/>
            <a:tailEnd/>
          </a:ln>
        </p:spPr>
      </p:pic>
      <p:pic>
        <p:nvPicPr>
          <p:cNvPr id="27651" name="Picture 5"/>
          <p:cNvPicPr>
            <a:picLocks noChangeAspect="1" noChangeArrowheads="1"/>
          </p:cNvPicPr>
          <p:nvPr/>
        </p:nvPicPr>
        <p:blipFill>
          <a:blip r:embed="rId5" cstate="print"/>
          <a:srcRect/>
          <a:stretch>
            <a:fillRect/>
          </a:stretch>
        </p:blipFill>
        <p:spPr bwMode="auto">
          <a:xfrm>
            <a:off x="1889125" y="2276475"/>
            <a:ext cx="1674813" cy="658813"/>
          </a:xfrm>
          <a:prstGeom prst="rect">
            <a:avLst/>
          </a:prstGeom>
          <a:noFill/>
          <a:ln w="9525">
            <a:noFill/>
            <a:miter lim="800000"/>
            <a:headEnd/>
            <a:tailEnd/>
          </a:ln>
        </p:spPr>
      </p:pic>
      <p:pic>
        <p:nvPicPr>
          <p:cNvPr id="27652" name="Picture 3" descr="V:\HS\2010\New Business\Turespaña\MotoGP\Photos &amp; Brand Manual\Photos\2010\Champions\MotoGP\jorge-lorenzo-campeon-mundo-22.jpg"/>
          <p:cNvPicPr>
            <a:picLocks noChangeAspect="1" noChangeArrowheads="1"/>
          </p:cNvPicPr>
          <p:nvPr/>
        </p:nvPicPr>
        <p:blipFill>
          <a:blip r:embed="rId6" cstate="print"/>
          <a:srcRect/>
          <a:stretch>
            <a:fillRect/>
          </a:stretch>
        </p:blipFill>
        <p:spPr bwMode="auto">
          <a:xfrm>
            <a:off x="1898650" y="4005263"/>
            <a:ext cx="2808288" cy="1655762"/>
          </a:xfrm>
          <a:prstGeom prst="rect">
            <a:avLst/>
          </a:prstGeom>
          <a:noFill/>
          <a:ln w="9525">
            <a:noFill/>
            <a:miter lim="800000"/>
            <a:headEnd/>
            <a:tailEnd/>
          </a:ln>
        </p:spPr>
      </p:pic>
      <p:pic>
        <p:nvPicPr>
          <p:cNvPr id="27653" name="Picture 4" descr="V:\HS\2010\New Business\Turespaña\MotoGP\Photos &amp; Brand Manual\Photos\2010\Champions\Moto2\Elias.World.Champion01.JPG"/>
          <p:cNvPicPr>
            <a:picLocks noChangeAspect="1" noChangeArrowheads="1"/>
          </p:cNvPicPr>
          <p:nvPr/>
        </p:nvPicPr>
        <p:blipFill>
          <a:blip r:embed="rId7" cstate="print"/>
          <a:srcRect/>
          <a:stretch>
            <a:fillRect/>
          </a:stretch>
        </p:blipFill>
        <p:spPr bwMode="auto">
          <a:xfrm>
            <a:off x="4873625" y="4005263"/>
            <a:ext cx="2484438" cy="1655762"/>
          </a:xfrm>
          <a:prstGeom prst="rect">
            <a:avLst/>
          </a:prstGeom>
          <a:noFill/>
          <a:ln w="9525">
            <a:noFill/>
            <a:miter lim="800000"/>
            <a:headEnd/>
            <a:tailEnd/>
          </a:ln>
        </p:spPr>
      </p:pic>
      <p:pic>
        <p:nvPicPr>
          <p:cNvPr id="27654" name="Picture 5" descr="V:\HS\2010\New Business\Turespaña\MotoGP\Photos &amp; Brand Manual\Photos\2010\Champions\Moto2\Elias.World.Champion04.JPG"/>
          <p:cNvPicPr>
            <a:picLocks noChangeAspect="1" noChangeArrowheads="1"/>
          </p:cNvPicPr>
          <p:nvPr/>
        </p:nvPicPr>
        <p:blipFill>
          <a:blip r:embed="rId8" cstate="print"/>
          <a:srcRect/>
          <a:stretch>
            <a:fillRect/>
          </a:stretch>
        </p:blipFill>
        <p:spPr bwMode="auto">
          <a:xfrm>
            <a:off x="3630613" y="2276475"/>
            <a:ext cx="2484437" cy="1655763"/>
          </a:xfrm>
          <a:prstGeom prst="rect">
            <a:avLst/>
          </a:prstGeom>
          <a:noFill/>
          <a:ln w="9525">
            <a:noFill/>
            <a:miter lim="800000"/>
            <a:headEnd/>
            <a:tailEnd/>
          </a:ln>
        </p:spPr>
      </p:pic>
      <p:pic>
        <p:nvPicPr>
          <p:cNvPr id="27655" name="Picture 6" descr="V:\HS\2010\New Business\Turespaña\MotoGP\Photos &amp; Brand Manual\Photos\2010\Champions\125\125cc.Spanish.Win06_Marc Marquez.jpg"/>
          <p:cNvPicPr>
            <a:picLocks noChangeAspect="1" noChangeArrowheads="1"/>
          </p:cNvPicPr>
          <p:nvPr/>
        </p:nvPicPr>
        <p:blipFill>
          <a:blip r:embed="rId9" cstate="print"/>
          <a:srcRect/>
          <a:stretch>
            <a:fillRect/>
          </a:stretch>
        </p:blipFill>
        <p:spPr bwMode="auto">
          <a:xfrm>
            <a:off x="6261100" y="2276475"/>
            <a:ext cx="1096963" cy="1644650"/>
          </a:xfrm>
          <a:prstGeom prst="rect">
            <a:avLst/>
          </a:prstGeom>
          <a:noFill/>
          <a:ln w="9525">
            <a:noFill/>
            <a:miter lim="800000"/>
            <a:headEnd/>
            <a:tailEnd/>
          </a:ln>
        </p:spPr>
      </p:pic>
      <p:pic>
        <p:nvPicPr>
          <p:cNvPr id="27656" name="Picture 7" descr="V:\HS\2010\New Business\Turespaña\MotoGP\Photos &amp; Brand Manual\Photos\2010\Champions_\MotoGP\_LGP2575.jpg"/>
          <p:cNvPicPr>
            <a:picLocks noChangeAspect="1" noChangeArrowheads="1"/>
          </p:cNvPicPr>
          <p:nvPr/>
        </p:nvPicPr>
        <p:blipFill>
          <a:blip r:embed="rId10" cstate="print"/>
          <a:srcRect/>
          <a:stretch>
            <a:fillRect/>
          </a:stretch>
        </p:blipFill>
        <p:spPr bwMode="auto">
          <a:xfrm>
            <a:off x="1898650" y="3038475"/>
            <a:ext cx="1652588" cy="895350"/>
          </a:xfrm>
          <a:prstGeom prst="rect">
            <a:avLst/>
          </a:prstGeom>
          <a:noFill/>
          <a:ln w="9525">
            <a:noFill/>
            <a:miter lim="800000"/>
            <a:headEnd/>
            <a:tailEnd/>
          </a:ln>
        </p:spPr>
      </p:pic>
      <p:sp>
        <p:nvSpPr>
          <p:cNvPr id="27657" name="13 Rectángulo"/>
          <p:cNvSpPr>
            <a:spLocks noChangeArrowheads="1"/>
          </p:cNvSpPr>
          <p:nvPr/>
        </p:nvSpPr>
        <p:spPr bwMode="auto">
          <a:xfrm>
            <a:off x="1831975" y="5732463"/>
            <a:ext cx="6700838" cy="923925"/>
          </a:xfrm>
          <a:prstGeom prst="rect">
            <a:avLst/>
          </a:prstGeom>
          <a:noFill/>
          <a:ln w="9525">
            <a:noFill/>
            <a:miter lim="800000"/>
            <a:headEnd/>
            <a:tailEnd/>
          </a:ln>
        </p:spPr>
        <p:txBody>
          <a:bodyPr wrap="none">
            <a:spAutoFit/>
          </a:bodyPr>
          <a:lstStyle/>
          <a:p>
            <a:r>
              <a:rPr lang="es-ES"/>
              <a:t>16.030 clicks</a:t>
            </a:r>
          </a:p>
          <a:p>
            <a:r>
              <a:rPr lang="es-ES"/>
              <a:t>7.701 usuarios declararon que "les gusta" la creatividad</a:t>
            </a:r>
          </a:p>
          <a:p>
            <a:r>
              <a:rPr lang="es-ES"/>
              <a:t>13.949.805 usuarios únicos</a:t>
            </a:r>
          </a:p>
        </p:txBody>
      </p:sp>
      <p:sp>
        <p:nvSpPr>
          <p:cNvPr id="11" name="Rectangle 2"/>
          <p:cNvSpPr txBox="1">
            <a:spLocks noChangeArrowheads="1"/>
          </p:cNvSpPr>
          <p:nvPr/>
        </p:nvSpPr>
        <p:spPr bwMode="auto">
          <a:xfrm>
            <a:off x="323850" y="773113"/>
            <a:ext cx="8229600" cy="1143000"/>
          </a:xfrm>
          <a:prstGeom prst="rect">
            <a:avLst/>
          </a:prstGeom>
          <a:noFill/>
          <a:ln w="9525">
            <a:noFill/>
            <a:miter lim="800000"/>
            <a:headEnd/>
            <a:tailEnd/>
          </a:ln>
          <a:effectLst/>
        </p:spPr>
        <p:txBody>
          <a:bodyPr/>
          <a:lstStyle/>
          <a:p>
            <a:pPr>
              <a:defRPr/>
            </a:pPr>
            <a:r>
              <a:rPr lang="es-ES" sz="2800" kern="0" dirty="0">
                <a:solidFill>
                  <a:srgbClr val="E71C03"/>
                </a:solidFill>
                <a:latin typeface="Verdana" pitchFamily="-105" charset="0"/>
                <a:ea typeface="+mj-ea"/>
                <a:cs typeface="+mj-cs"/>
              </a:rPr>
              <a:t>&gt; </a:t>
            </a:r>
            <a:r>
              <a:rPr lang="es-ES" sz="2800" kern="0" dirty="0">
                <a:latin typeface="Verdana" pitchFamily="-105" charset="0"/>
                <a:ea typeface="+mj-ea"/>
                <a:cs typeface="+mj-cs"/>
              </a:rPr>
              <a:t>Estrategia de Marketing Deportivo</a:t>
            </a:r>
            <a:endParaRPr lang="es-ES" sz="2400" kern="0" dirty="0">
              <a:latin typeface="Verdana" pitchFamily="-105" charset="0"/>
              <a:ea typeface="+mj-ea"/>
              <a:cs typeface="+mj-cs"/>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6" descr="jorge-lorenzo-campeon-mundo-22"/>
          <p:cNvPicPr>
            <a:picLocks noChangeAspect="1" noChangeArrowheads="1"/>
          </p:cNvPicPr>
          <p:nvPr/>
        </p:nvPicPr>
        <p:blipFill>
          <a:blip r:embed="rId3" cstate="print"/>
          <a:srcRect/>
          <a:stretch>
            <a:fillRect/>
          </a:stretch>
        </p:blipFill>
        <p:spPr bwMode="auto">
          <a:xfrm>
            <a:off x="5291138" y="3248025"/>
            <a:ext cx="2484437" cy="1655763"/>
          </a:xfrm>
          <a:prstGeom prst="rect">
            <a:avLst/>
          </a:prstGeom>
          <a:noFill/>
          <a:ln w="9525">
            <a:noFill/>
            <a:miter lim="800000"/>
            <a:headEnd/>
            <a:tailEnd/>
          </a:ln>
        </p:spPr>
      </p:pic>
      <p:pic>
        <p:nvPicPr>
          <p:cNvPr id="28675" name="Picture 8" descr="MG4_1317"/>
          <p:cNvPicPr>
            <a:picLocks noChangeAspect="1" noChangeArrowheads="1"/>
          </p:cNvPicPr>
          <p:nvPr/>
        </p:nvPicPr>
        <p:blipFill>
          <a:blip r:embed="rId4" cstate="print"/>
          <a:srcRect/>
          <a:stretch>
            <a:fillRect/>
          </a:stretch>
        </p:blipFill>
        <p:spPr bwMode="auto">
          <a:xfrm>
            <a:off x="2482850" y="3248025"/>
            <a:ext cx="1557338" cy="1655763"/>
          </a:xfrm>
          <a:prstGeom prst="rect">
            <a:avLst/>
          </a:prstGeom>
          <a:noFill/>
          <a:ln w="9525">
            <a:noFill/>
            <a:miter lim="800000"/>
            <a:headEnd/>
            <a:tailEnd/>
          </a:ln>
        </p:spPr>
      </p:pic>
      <p:pic>
        <p:nvPicPr>
          <p:cNvPr id="28676" name="Picture 9" descr="casco_lorenzo"/>
          <p:cNvPicPr>
            <a:picLocks noChangeAspect="1" noChangeArrowheads="1"/>
          </p:cNvPicPr>
          <p:nvPr/>
        </p:nvPicPr>
        <p:blipFill>
          <a:blip r:embed="rId5" cstate="print"/>
          <a:srcRect/>
          <a:stretch>
            <a:fillRect/>
          </a:stretch>
        </p:blipFill>
        <p:spPr bwMode="auto">
          <a:xfrm>
            <a:off x="754063" y="3248025"/>
            <a:ext cx="1476375" cy="1655763"/>
          </a:xfrm>
          <a:prstGeom prst="rect">
            <a:avLst/>
          </a:prstGeom>
          <a:noFill/>
          <a:ln w="9525">
            <a:noFill/>
            <a:miter lim="800000"/>
            <a:headEnd/>
            <a:tailEnd/>
          </a:ln>
        </p:spPr>
      </p:pic>
      <p:sp>
        <p:nvSpPr>
          <p:cNvPr id="28677" name="Rectangle 10"/>
          <p:cNvSpPr>
            <a:spLocks noChangeArrowheads="1"/>
          </p:cNvSpPr>
          <p:nvPr/>
        </p:nvSpPr>
        <p:spPr bwMode="auto">
          <a:xfrm>
            <a:off x="5219700" y="2819400"/>
            <a:ext cx="3090863" cy="307975"/>
          </a:xfrm>
          <a:prstGeom prst="rect">
            <a:avLst/>
          </a:prstGeom>
          <a:noFill/>
          <a:ln w="9525">
            <a:noFill/>
            <a:miter lim="800000"/>
            <a:headEnd/>
            <a:tailEnd/>
          </a:ln>
        </p:spPr>
        <p:txBody>
          <a:bodyPr wrap="none">
            <a:spAutoFit/>
          </a:bodyPr>
          <a:lstStyle/>
          <a:p>
            <a:pPr eaLnBrk="0" hangingPunct="0">
              <a:spcBef>
                <a:spcPct val="20000"/>
              </a:spcBef>
            </a:pPr>
            <a:r>
              <a:rPr lang="es-ES" sz="1400" b="1"/>
              <a:t>Acción Bandera “Visit Spain”</a:t>
            </a:r>
          </a:p>
        </p:txBody>
      </p:sp>
      <p:sp>
        <p:nvSpPr>
          <p:cNvPr id="28678" name="Text Box 14"/>
          <p:cNvSpPr txBox="1">
            <a:spLocks noChangeArrowheads="1"/>
          </p:cNvSpPr>
          <p:nvPr/>
        </p:nvSpPr>
        <p:spPr bwMode="auto">
          <a:xfrm>
            <a:off x="642938" y="4978400"/>
            <a:ext cx="2990850" cy="307975"/>
          </a:xfrm>
          <a:prstGeom prst="rect">
            <a:avLst/>
          </a:prstGeom>
          <a:noFill/>
          <a:ln w="9525">
            <a:noFill/>
            <a:miter lim="800000"/>
            <a:headEnd/>
            <a:tailEnd/>
          </a:ln>
        </p:spPr>
        <p:txBody>
          <a:bodyPr>
            <a:spAutoFit/>
          </a:bodyPr>
          <a:lstStyle/>
          <a:p>
            <a:pPr>
              <a:spcBef>
                <a:spcPct val="50000"/>
              </a:spcBef>
            </a:pPr>
            <a:r>
              <a:rPr lang="es-ES" sz="1400"/>
              <a:t>Gran Premio Japón</a:t>
            </a:r>
          </a:p>
        </p:txBody>
      </p:sp>
      <p:sp>
        <p:nvSpPr>
          <p:cNvPr id="28679" name="Text Box 15"/>
          <p:cNvSpPr txBox="1">
            <a:spLocks noChangeArrowheads="1"/>
          </p:cNvSpPr>
          <p:nvPr/>
        </p:nvSpPr>
        <p:spPr bwMode="auto">
          <a:xfrm>
            <a:off x="5218113" y="4978400"/>
            <a:ext cx="2881312" cy="307975"/>
          </a:xfrm>
          <a:prstGeom prst="rect">
            <a:avLst/>
          </a:prstGeom>
          <a:noFill/>
          <a:ln w="9525">
            <a:noFill/>
            <a:miter lim="800000"/>
            <a:headEnd/>
            <a:tailEnd/>
          </a:ln>
        </p:spPr>
        <p:txBody>
          <a:bodyPr>
            <a:spAutoFit/>
          </a:bodyPr>
          <a:lstStyle/>
          <a:p>
            <a:pPr>
              <a:spcBef>
                <a:spcPct val="50000"/>
              </a:spcBef>
            </a:pPr>
            <a:r>
              <a:rPr lang="es-ES" sz="1400"/>
              <a:t>Gran Premio Malasia</a:t>
            </a:r>
          </a:p>
        </p:txBody>
      </p:sp>
      <p:sp>
        <p:nvSpPr>
          <p:cNvPr id="28680" name="Rectangle 17"/>
          <p:cNvSpPr>
            <a:spLocks noChangeArrowheads="1"/>
          </p:cNvSpPr>
          <p:nvPr/>
        </p:nvSpPr>
        <p:spPr bwMode="auto">
          <a:xfrm>
            <a:off x="661988" y="2819400"/>
            <a:ext cx="3184525" cy="307975"/>
          </a:xfrm>
          <a:prstGeom prst="rect">
            <a:avLst/>
          </a:prstGeom>
          <a:noFill/>
          <a:ln w="9525">
            <a:noFill/>
            <a:miter lim="800000"/>
            <a:headEnd/>
            <a:tailEnd/>
          </a:ln>
        </p:spPr>
        <p:txBody>
          <a:bodyPr wrap="none">
            <a:spAutoFit/>
          </a:bodyPr>
          <a:lstStyle/>
          <a:p>
            <a:pPr eaLnBrk="0" hangingPunct="0"/>
            <a:r>
              <a:rPr lang="es-ES" sz="1400" b="1"/>
              <a:t>Logo “Visit Spain” en el casco</a:t>
            </a:r>
          </a:p>
        </p:txBody>
      </p:sp>
      <p:pic>
        <p:nvPicPr>
          <p:cNvPr id="28681" name="Picture 5" descr="http://www.google.es/images?q=tbn:pkPl2S7zYJQM_M::ducatimonster.files.wordpress.com/2009/02/motogp_logo_2.jpg&amp;h=94&amp;w=133&amp;usg=__RAOmArKeqq-8i6PyuqrQIBLgBqk=">
            <a:hlinkClick r:id="rId6"/>
          </p:cNvPr>
          <p:cNvPicPr>
            <a:picLocks noChangeAspect="1" noChangeArrowheads="1"/>
          </p:cNvPicPr>
          <p:nvPr/>
        </p:nvPicPr>
        <p:blipFill>
          <a:blip r:embed="rId7" cstate="print"/>
          <a:srcRect/>
          <a:stretch>
            <a:fillRect/>
          </a:stretch>
        </p:blipFill>
        <p:spPr bwMode="auto">
          <a:xfrm>
            <a:off x="539750" y="1557338"/>
            <a:ext cx="1266825" cy="895350"/>
          </a:xfrm>
          <a:prstGeom prst="rect">
            <a:avLst/>
          </a:prstGeom>
          <a:noFill/>
          <a:ln w="9525">
            <a:noFill/>
            <a:miter lim="800000"/>
            <a:headEnd/>
            <a:tailEnd/>
          </a:ln>
        </p:spPr>
      </p:pic>
      <p:sp>
        <p:nvSpPr>
          <p:cNvPr id="16" name="Rectangle 2"/>
          <p:cNvSpPr txBox="1">
            <a:spLocks noChangeArrowheads="1"/>
          </p:cNvSpPr>
          <p:nvPr/>
        </p:nvSpPr>
        <p:spPr bwMode="auto">
          <a:xfrm>
            <a:off x="323850" y="773113"/>
            <a:ext cx="8229600" cy="1143000"/>
          </a:xfrm>
          <a:prstGeom prst="rect">
            <a:avLst/>
          </a:prstGeom>
          <a:noFill/>
          <a:ln w="9525">
            <a:noFill/>
            <a:miter lim="800000"/>
            <a:headEnd/>
            <a:tailEnd/>
          </a:ln>
          <a:effectLst/>
        </p:spPr>
        <p:txBody>
          <a:bodyPr/>
          <a:lstStyle/>
          <a:p>
            <a:pPr>
              <a:defRPr/>
            </a:pPr>
            <a:r>
              <a:rPr lang="es-ES" sz="2800" kern="0" dirty="0">
                <a:solidFill>
                  <a:srgbClr val="E71C03"/>
                </a:solidFill>
                <a:latin typeface="Verdana" pitchFamily="-105" charset="0"/>
                <a:ea typeface="+mj-ea"/>
                <a:cs typeface="+mj-cs"/>
              </a:rPr>
              <a:t>&gt; </a:t>
            </a:r>
            <a:r>
              <a:rPr lang="es-ES" sz="2800" kern="0" dirty="0">
                <a:latin typeface="Verdana" pitchFamily="-105" charset="0"/>
                <a:ea typeface="+mj-ea"/>
                <a:cs typeface="+mj-cs"/>
              </a:rPr>
              <a:t>Estrategia de Marketing Deportivo</a:t>
            </a:r>
            <a:endParaRPr lang="es-ES" sz="2400" kern="0" dirty="0">
              <a:latin typeface="Verdana" pitchFamily="-105" charset="0"/>
              <a:ea typeface="+mj-ea"/>
              <a:cs typeface="+mj-cs"/>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19 CuadroTexto"/>
          <p:cNvSpPr txBox="1">
            <a:spLocks noChangeArrowheads="1"/>
          </p:cNvSpPr>
          <p:nvPr/>
        </p:nvSpPr>
        <p:spPr bwMode="auto">
          <a:xfrm>
            <a:off x="1908175" y="1628775"/>
            <a:ext cx="7056438" cy="1077913"/>
          </a:xfrm>
          <a:prstGeom prst="rect">
            <a:avLst/>
          </a:prstGeom>
          <a:noFill/>
          <a:ln w="9525">
            <a:noFill/>
            <a:miter lim="800000"/>
            <a:headEnd/>
            <a:tailEnd/>
          </a:ln>
        </p:spPr>
        <p:txBody>
          <a:bodyPr>
            <a:spAutoFit/>
          </a:bodyPr>
          <a:lstStyle/>
          <a:p>
            <a:pPr marL="177800" indent="-177800">
              <a:buFont typeface="Wingdings" pitchFamily="2" charset="2"/>
              <a:buNone/>
            </a:pPr>
            <a:r>
              <a:rPr lang="es-ES" sz="1600">
                <a:solidFill>
                  <a:srgbClr val="E71C03"/>
                </a:solidFill>
              </a:rPr>
              <a:t>&gt;</a:t>
            </a:r>
            <a:r>
              <a:rPr lang="es-ES" sz="1600"/>
              <a:t> Socio institucional de la Selección Española de Baloncesto (2009-2014)</a:t>
            </a:r>
          </a:p>
          <a:p>
            <a:pPr marL="177800" indent="-177800">
              <a:buFont typeface="Wingdings" pitchFamily="2" charset="2"/>
              <a:buNone/>
            </a:pPr>
            <a:r>
              <a:rPr lang="es-ES" sz="1600">
                <a:solidFill>
                  <a:srgbClr val="E71C03"/>
                </a:solidFill>
              </a:rPr>
              <a:t>&gt;</a:t>
            </a:r>
            <a:r>
              <a:rPr lang="es-ES" sz="1600"/>
              <a:t> Socio Mundial de la FIBA (2009-2014)</a:t>
            </a:r>
          </a:p>
          <a:p>
            <a:pPr marL="177800" indent="-177800">
              <a:buFont typeface="Wingdings" pitchFamily="2" charset="2"/>
              <a:buNone/>
            </a:pPr>
            <a:r>
              <a:rPr lang="es-ES" sz="1600">
                <a:solidFill>
                  <a:srgbClr val="FF0000"/>
                </a:solidFill>
              </a:rPr>
              <a:t>&gt;</a:t>
            </a:r>
            <a:r>
              <a:rPr lang="es-ES" sz="1600">
                <a:solidFill>
                  <a:srgbClr val="0070C0"/>
                </a:solidFill>
              </a:rPr>
              <a:t> </a:t>
            </a:r>
            <a:r>
              <a:rPr lang="es-ES" sz="1600"/>
              <a:t>Patrocinio clave para la celebración del Mundial 2014 en España</a:t>
            </a:r>
          </a:p>
        </p:txBody>
      </p:sp>
      <p:pic>
        <p:nvPicPr>
          <p:cNvPr id="29699" name="Picture 13" descr="vert_logFEB_red">
            <a:hlinkClick r:id="rId3"/>
          </p:cNvPr>
          <p:cNvPicPr>
            <a:picLocks noChangeAspect="1" noChangeArrowheads="1"/>
          </p:cNvPicPr>
          <p:nvPr/>
        </p:nvPicPr>
        <p:blipFill>
          <a:blip r:embed="rId4" cstate="print"/>
          <a:srcRect/>
          <a:stretch>
            <a:fillRect/>
          </a:stretch>
        </p:blipFill>
        <p:spPr bwMode="auto">
          <a:xfrm>
            <a:off x="690563" y="1671638"/>
            <a:ext cx="534987" cy="828675"/>
          </a:xfrm>
          <a:prstGeom prst="rect">
            <a:avLst/>
          </a:prstGeom>
          <a:noFill/>
          <a:ln w="9525">
            <a:noFill/>
            <a:miter lim="800000"/>
            <a:headEnd/>
            <a:tailEnd/>
          </a:ln>
        </p:spPr>
      </p:pic>
      <p:pic>
        <p:nvPicPr>
          <p:cNvPr id="29700" name="Imagen 1"/>
          <p:cNvPicPr>
            <a:picLocks noChangeAspect="1" noChangeArrowheads="1"/>
          </p:cNvPicPr>
          <p:nvPr/>
        </p:nvPicPr>
        <p:blipFill>
          <a:blip r:embed="rId5" cstate="print"/>
          <a:srcRect r="64143"/>
          <a:stretch>
            <a:fillRect/>
          </a:stretch>
        </p:blipFill>
        <p:spPr bwMode="auto">
          <a:xfrm>
            <a:off x="1331913" y="1700213"/>
            <a:ext cx="422275" cy="774700"/>
          </a:xfrm>
          <a:prstGeom prst="rect">
            <a:avLst/>
          </a:prstGeom>
          <a:noFill/>
          <a:ln w="9525">
            <a:noFill/>
            <a:miter lim="800000"/>
            <a:headEnd/>
            <a:tailEnd/>
          </a:ln>
        </p:spPr>
      </p:pic>
      <p:pic>
        <p:nvPicPr>
          <p:cNvPr id="29701" name="Picture 5" descr="Small_MM2_4956"/>
          <p:cNvPicPr>
            <a:picLocks noChangeAspect="1" noChangeArrowheads="1"/>
          </p:cNvPicPr>
          <p:nvPr/>
        </p:nvPicPr>
        <p:blipFill>
          <a:blip r:embed="rId6" cstate="print"/>
          <a:srcRect/>
          <a:stretch>
            <a:fillRect/>
          </a:stretch>
        </p:blipFill>
        <p:spPr bwMode="auto">
          <a:xfrm>
            <a:off x="5148263" y="4124325"/>
            <a:ext cx="3500437" cy="2328863"/>
          </a:xfrm>
          <a:prstGeom prst="rect">
            <a:avLst/>
          </a:prstGeom>
          <a:noFill/>
          <a:ln w="9525">
            <a:noFill/>
            <a:miter lim="800000"/>
            <a:headEnd/>
            <a:tailEnd/>
          </a:ln>
        </p:spPr>
      </p:pic>
      <p:sp>
        <p:nvSpPr>
          <p:cNvPr id="10" name="Rectangle 2"/>
          <p:cNvSpPr txBox="1">
            <a:spLocks noChangeArrowheads="1"/>
          </p:cNvSpPr>
          <p:nvPr/>
        </p:nvSpPr>
        <p:spPr bwMode="auto">
          <a:xfrm>
            <a:off x="323850" y="773113"/>
            <a:ext cx="8229600" cy="1143000"/>
          </a:xfrm>
          <a:prstGeom prst="rect">
            <a:avLst/>
          </a:prstGeom>
          <a:noFill/>
          <a:ln w="9525">
            <a:noFill/>
            <a:miter lim="800000"/>
            <a:headEnd/>
            <a:tailEnd/>
          </a:ln>
          <a:effectLst/>
        </p:spPr>
        <p:txBody>
          <a:bodyPr/>
          <a:lstStyle/>
          <a:p>
            <a:pPr>
              <a:defRPr/>
            </a:pPr>
            <a:r>
              <a:rPr lang="es-ES" sz="2800" kern="0" dirty="0">
                <a:solidFill>
                  <a:srgbClr val="E71C03"/>
                </a:solidFill>
                <a:latin typeface="Verdana" pitchFamily="-105" charset="0"/>
                <a:ea typeface="+mj-ea"/>
                <a:cs typeface="+mj-cs"/>
              </a:rPr>
              <a:t>&gt; </a:t>
            </a:r>
            <a:r>
              <a:rPr lang="es-ES" sz="2800" kern="0" dirty="0">
                <a:latin typeface="Verdana" pitchFamily="-105" charset="0"/>
                <a:ea typeface="+mj-ea"/>
                <a:cs typeface="+mj-cs"/>
              </a:rPr>
              <a:t>Estrategia de Marketing Deportivo</a:t>
            </a:r>
            <a:endParaRPr lang="es-ES" sz="2400" kern="0" dirty="0">
              <a:latin typeface="Verdana" pitchFamily="-105" charset="0"/>
              <a:ea typeface="+mj-ea"/>
              <a:cs typeface="+mj-cs"/>
            </a:endParaRPr>
          </a:p>
        </p:txBody>
      </p:sp>
      <p:pic>
        <p:nvPicPr>
          <p:cNvPr id="29703" name="Picture 2" descr="G:\Promocion y Comercializacion Ext Turismo\Publicidad\MARKETING DEPORTIVO\2010\FEB\H-EN-ESPANA-BASKET.JPG"/>
          <p:cNvPicPr>
            <a:picLocks noChangeAspect="1" noChangeArrowheads="1"/>
          </p:cNvPicPr>
          <p:nvPr/>
        </p:nvPicPr>
        <p:blipFill>
          <a:blip r:embed="rId7" cstate="print"/>
          <a:srcRect/>
          <a:stretch>
            <a:fillRect/>
          </a:stretch>
        </p:blipFill>
        <p:spPr bwMode="auto">
          <a:xfrm>
            <a:off x="539750" y="3246438"/>
            <a:ext cx="4537075" cy="3206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1 CuadroTexto"/>
          <p:cNvSpPr txBox="1">
            <a:spLocks noChangeArrowheads="1"/>
          </p:cNvSpPr>
          <p:nvPr/>
        </p:nvSpPr>
        <p:spPr bwMode="auto">
          <a:xfrm>
            <a:off x="122238" y="2565400"/>
            <a:ext cx="8842375" cy="369888"/>
          </a:xfrm>
          <a:prstGeom prst="rect">
            <a:avLst/>
          </a:prstGeom>
          <a:solidFill>
            <a:schemeClr val="bg2">
              <a:lumMod val="60000"/>
              <a:lumOff val="40000"/>
            </a:schemeClr>
          </a:solidFill>
          <a:ln w="9525">
            <a:noFill/>
            <a:miter lim="800000"/>
            <a:headEnd/>
            <a:tailEnd/>
          </a:ln>
        </p:spPr>
        <p:txBody>
          <a:bodyPr>
            <a:spAutoFit/>
          </a:bodyPr>
          <a:lstStyle/>
          <a:p>
            <a:pPr>
              <a:defRPr/>
            </a:pPr>
            <a:r>
              <a:rPr lang="es-ES" dirty="0"/>
              <a:t>Audiencias FEB</a:t>
            </a:r>
          </a:p>
        </p:txBody>
      </p:sp>
      <p:sp>
        <p:nvSpPr>
          <p:cNvPr id="11267" name="12 CuadroTexto"/>
          <p:cNvSpPr txBox="1">
            <a:spLocks noChangeArrowheads="1"/>
          </p:cNvSpPr>
          <p:nvPr/>
        </p:nvSpPr>
        <p:spPr bwMode="auto">
          <a:xfrm>
            <a:off x="2801938" y="2955925"/>
            <a:ext cx="1857375" cy="261938"/>
          </a:xfrm>
          <a:prstGeom prst="rect">
            <a:avLst/>
          </a:prstGeom>
          <a:solidFill>
            <a:schemeClr val="bg2">
              <a:lumMod val="60000"/>
              <a:lumOff val="40000"/>
            </a:schemeClr>
          </a:solidFill>
          <a:ln w="9525">
            <a:noFill/>
            <a:miter lim="800000"/>
            <a:headEnd/>
            <a:tailEnd/>
          </a:ln>
        </p:spPr>
        <p:txBody>
          <a:bodyPr>
            <a:spAutoFit/>
          </a:bodyPr>
          <a:lstStyle/>
          <a:p>
            <a:pPr>
              <a:defRPr/>
            </a:pPr>
            <a:r>
              <a:rPr lang="es-ES" sz="1100" dirty="0"/>
              <a:t>Espectadores en Vivo</a:t>
            </a:r>
          </a:p>
        </p:txBody>
      </p:sp>
      <p:sp>
        <p:nvSpPr>
          <p:cNvPr id="11268" name="13 CuadroTexto"/>
          <p:cNvSpPr txBox="1">
            <a:spLocks noChangeArrowheads="1"/>
          </p:cNvSpPr>
          <p:nvPr/>
        </p:nvSpPr>
        <p:spPr bwMode="auto">
          <a:xfrm>
            <a:off x="2801938" y="3167063"/>
            <a:ext cx="1857375" cy="261937"/>
          </a:xfrm>
          <a:prstGeom prst="rect">
            <a:avLst/>
          </a:prstGeom>
          <a:solidFill>
            <a:schemeClr val="bg2">
              <a:lumMod val="60000"/>
              <a:lumOff val="40000"/>
            </a:schemeClr>
          </a:solidFill>
          <a:ln w="9525">
            <a:noFill/>
            <a:miter lim="800000"/>
            <a:headEnd/>
            <a:tailEnd/>
          </a:ln>
        </p:spPr>
        <p:txBody>
          <a:bodyPr>
            <a:spAutoFit/>
          </a:bodyPr>
          <a:lstStyle/>
          <a:p>
            <a:pPr>
              <a:defRPr/>
            </a:pPr>
            <a:r>
              <a:rPr lang="es-ES" sz="1100" dirty="0"/>
              <a:t>Audiencias*</a:t>
            </a:r>
          </a:p>
        </p:txBody>
      </p:sp>
      <p:sp>
        <p:nvSpPr>
          <p:cNvPr id="11269" name="15 CuadroTexto"/>
          <p:cNvSpPr txBox="1">
            <a:spLocks noChangeArrowheads="1"/>
          </p:cNvSpPr>
          <p:nvPr/>
        </p:nvSpPr>
        <p:spPr bwMode="auto">
          <a:xfrm>
            <a:off x="4730750" y="2955925"/>
            <a:ext cx="1857375" cy="261938"/>
          </a:xfrm>
          <a:prstGeom prst="rect">
            <a:avLst/>
          </a:prstGeom>
          <a:solidFill>
            <a:schemeClr val="bg2">
              <a:lumMod val="60000"/>
              <a:lumOff val="40000"/>
            </a:schemeClr>
          </a:solidFill>
          <a:ln w="9525">
            <a:noFill/>
            <a:miter lim="800000"/>
            <a:headEnd/>
            <a:tailEnd/>
          </a:ln>
        </p:spPr>
        <p:txBody>
          <a:bodyPr>
            <a:spAutoFit/>
          </a:bodyPr>
          <a:lstStyle/>
          <a:p>
            <a:pPr algn="ctr">
              <a:defRPr/>
            </a:pPr>
            <a:r>
              <a:rPr lang="es-ES" sz="1100"/>
              <a:t>69.680</a:t>
            </a:r>
          </a:p>
        </p:txBody>
      </p:sp>
      <p:sp>
        <p:nvSpPr>
          <p:cNvPr id="11270" name="16 CuadroTexto"/>
          <p:cNvSpPr txBox="1">
            <a:spLocks noChangeArrowheads="1"/>
          </p:cNvSpPr>
          <p:nvPr/>
        </p:nvSpPr>
        <p:spPr bwMode="auto">
          <a:xfrm>
            <a:off x="4730750" y="3167063"/>
            <a:ext cx="1857375" cy="261937"/>
          </a:xfrm>
          <a:prstGeom prst="rect">
            <a:avLst/>
          </a:prstGeom>
          <a:solidFill>
            <a:schemeClr val="bg2">
              <a:lumMod val="60000"/>
              <a:lumOff val="40000"/>
            </a:schemeClr>
          </a:solidFill>
          <a:ln w="9525">
            <a:noFill/>
            <a:miter lim="800000"/>
            <a:headEnd/>
            <a:tailEnd/>
          </a:ln>
        </p:spPr>
        <p:txBody>
          <a:bodyPr>
            <a:spAutoFit/>
          </a:bodyPr>
          <a:lstStyle/>
          <a:p>
            <a:pPr algn="ctr">
              <a:defRPr/>
            </a:pPr>
            <a:r>
              <a:rPr lang="es-ES" sz="1100"/>
              <a:t>9.771.044</a:t>
            </a:r>
          </a:p>
        </p:txBody>
      </p:sp>
      <p:sp>
        <p:nvSpPr>
          <p:cNvPr id="11271" name="17 CuadroTexto"/>
          <p:cNvSpPr txBox="1">
            <a:spLocks noChangeArrowheads="1"/>
          </p:cNvSpPr>
          <p:nvPr/>
        </p:nvSpPr>
        <p:spPr bwMode="auto">
          <a:xfrm>
            <a:off x="179388" y="6165850"/>
            <a:ext cx="2794000" cy="246063"/>
          </a:xfrm>
          <a:prstGeom prst="rect">
            <a:avLst/>
          </a:prstGeom>
          <a:solidFill>
            <a:schemeClr val="bg2">
              <a:lumMod val="60000"/>
              <a:lumOff val="40000"/>
            </a:schemeClr>
          </a:solidFill>
          <a:ln w="9525">
            <a:noFill/>
            <a:miter lim="800000"/>
            <a:headEnd/>
            <a:tailEnd/>
          </a:ln>
        </p:spPr>
        <p:txBody>
          <a:bodyPr>
            <a:spAutoFit/>
          </a:bodyPr>
          <a:lstStyle/>
          <a:p>
            <a:pPr>
              <a:defRPr/>
            </a:pPr>
            <a:r>
              <a:rPr lang="es-ES" b="1" dirty="0"/>
              <a:t>ROI 2010</a:t>
            </a:r>
          </a:p>
        </p:txBody>
      </p:sp>
      <p:sp>
        <p:nvSpPr>
          <p:cNvPr id="11272" name="18 CuadroTexto"/>
          <p:cNvSpPr txBox="1">
            <a:spLocks noChangeArrowheads="1"/>
          </p:cNvSpPr>
          <p:nvPr/>
        </p:nvSpPr>
        <p:spPr bwMode="auto">
          <a:xfrm>
            <a:off x="2994025" y="6165850"/>
            <a:ext cx="5970588" cy="369888"/>
          </a:xfrm>
          <a:prstGeom prst="rect">
            <a:avLst/>
          </a:prstGeom>
          <a:solidFill>
            <a:schemeClr val="bg2">
              <a:lumMod val="60000"/>
              <a:lumOff val="40000"/>
            </a:schemeClr>
          </a:solidFill>
          <a:ln w="9525">
            <a:noFill/>
            <a:miter lim="800000"/>
            <a:headEnd/>
            <a:tailEnd/>
          </a:ln>
        </p:spPr>
        <p:txBody>
          <a:bodyPr>
            <a:spAutoFit/>
          </a:bodyPr>
          <a:lstStyle/>
          <a:p>
            <a:pPr>
              <a:defRPr/>
            </a:pPr>
            <a:r>
              <a:rPr lang="es-ES" b="1"/>
              <a:t>752.285 €</a:t>
            </a:r>
          </a:p>
        </p:txBody>
      </p:sp>
      <p:sp>
        <p:nvSpPr>
          <p:cNvPr id="11273" name="19 CuadroTexto"/>
          <p:cNvSpPr txBox="1">
            <a:spLocks noChangeArrowheads="1"/>
          </p:cNvSpPr>
          <p:nvPr/>
        </p:nvSpPr>
        <p:spPr bwMode="auto">
          <a:xfrm>
            <a:off x="4730750" y="3382963"/>
            <a:ext cx="1857375" cy="261937"/>
          </a:xfrm>
          <a:prstGeom prst="rect">
            <a:avLst/>
          </a:prstGeom>
          <a:solidFill>
            <a:schemeClr val="bg2">
              <a:lumMod val="60000"/>
              <a:lumOff val="40000"/>
            </a:schemeClr>
          </a:solidFill>
          <a:ln w="9525">
            <a:noFill/>
            <a:miter lim="800000"/>
            <a:headEnd/>
            <a:tailEnd/>
          </a:ln>
        </p:spPr>
        <p:txBody>
          <a:bodyPr>
            <a:spAutoFit/>
          </a:bodyPr>
          <a:lstStyle/>
          <a:p>
            <a:pPr algn="ctr">
              <a:defRPr/>
            </a:pPr>
            <a:r>
              <a:rPr lang="es-ES" sz="1100"/>
              <a:t>9.840.724</a:t>
            </a:r>
          </a:p>
        </p:txBody>
      </p:sp>
      <p:sp>
        <p:nvSpPr>
          <p:cNvPr id="11276" name="20 CuadroTexto"/>
          <p:cNvSpPr txBox="1">
            <a:spLocks noChangeArrowheads="1"/>
          </p:cNvSpPr>
          <p:nvPr/>
        </p:nvSpPr>
        <p:spPr bwMode="auto">
          <a:xfrm>
            <a:off x="0" y="6524625"/>
            <a:ext cx="9144000" cy="369888"/>
          </a:xfrm>
          <a:prstGeom prst="rect">
            <a:avLst/>
          </a:prstGeom>
          <a:noFill/>
          <a:ln w="9525">
            <a:noFill/>
            <a:miter lim="800000"/>
            <a:headEnd/>
            <a:tailEnd/>
          </a:ln>
        </p:spPr>
        <p:txBody>
          <a:bodyPr>
            <a:spAutoFit/>
          </a:bodyPr>
          <a:lstStyle/>
          <a:p>
            <a:pPr algn="r">
              <a:defRPr/>
            </a:pPr>
            <a:r>
              <a:rPr lang="es-ES" sz="900" dirty="0"/>
              <a:t>* Audiencias medidas en España y en los países contra quien ha jugado España </a:t>
            </a:r>
            <a:r>
              <a:rPr lang="es-ES" sz="900" dirty="0">
                <a:solidFill>
                  <a:schemeClr val="bg2">
                    <a:lumMod val="10000"/>
                  </a:schemeClr>
                </a:solidFill>
              </a:rPr>
              <a:t>** Audiencias en los países España, Alemania, Holanda, Francia, Italia, Reino Unido, Japón, USA. En el Mundial Masculino esta medida solo la final. En el mundial Femenino están medidos todos los partidos</a:t>
            </a:r>
            <a:endParaRPr lang="es-ES" sz="900" dirty="0"/>
          </a:p>
        </p:txBody>
      </p:sp>
      <p:sp>
        <p:nvSpPr>
          <p:cNvPr id="17" name="Rectangle 2"/>
          <p:cNvSpPr txBox="1">
            <a:spLocks noChangeArrowheads="1"/>
          </p:cNvSpPr>
          <p:nvPr/>
        </p:nvSpPr>
        <p:spPr bwMode="auto">
          <a:xfrm>
            <a:off x="323850" y="773113"/>
            <a:ext cx="8229600" cy="1143000"/>
          </a:xfrm>
          <a:prstGeom prst="rect">
            <a:avLst/>
          </a:prstGeom>
          <a:noFill/>
          <a:ln w="9525">
            <a:noFill/>
            <a:miter lim="800000"/>
            <a:headEnd/>
            <a:tailEnd/>
          </a:ln>
          <a:effectLst/>
        </p:spPr>
        <p:txBody>
          <a:bodyPr/>
          <a:lstStyle/>
          <a:p>
            <a:pPr>
              <a:defRPr/>
            </a:pPr>
            <a:r>
              <a:rPr lang="es-ES" sz="2800" kern="0" dirty="0">
                <a:solidFill>
                  <a:srgbClr val="E71C03"/>
                </a:solidFill>
                <a:latin typeface="Verdana" pitchFamily="-105" charset="0"/>
                <a:ea typeface="+mj-ea"/>
                <a:cs typeface="+mj-cs"/>
              </a:rPr>
              <a:t>&gt;</a:t>
            </a:r>
            <a:r>
              <a:rPr lang="es-ES" sz="2800" kern="0" dirty="0">
                <a:latin typeface="Verdana" pitchFamily="-105" charset="0"/>
                <a:ea typeface="+mj-ea"/>
                <a:cs typeface="+mj-cs"/>
              </a:rPr>
              <a:t> Estrategia de Marketing Deportivo</a:t>
            </a:r>
            <a:endParaRPr lang="es-ES" sz="2400" kern="0" dirty="0">
              <a:latin typeface="Verdana" pitchFamily="-105" charset="0"/>
              <a:ea typeface="+mj-ea"/>
              <a:cs typeface="+mj-cs"/>
            </a:endParaRPr>
          </a:p>
        </p:txBody>
      </p:sp>
      <p:pic>
        <p:nvPicPr>
          <p:cNvPr id="30732" name="Picture 13" descr="vert_logFEB_red">
            <a:hlinkClick r:id="rId3"/>
          </p:cNvPr>
          <p:cNvPicPr>
            <a:picLocks noChangeAspect="1" noChangeArrowheads="1"/>
          </p:cNvPicPr>
          <p:nvPr/>
        </p:nvPicPr>
        <p:blipFill>
          <a:blip r:embed="rId4" cstate="print"/>
          <a:srcRect/>
          <a:stretch>
            <a:fillRect/>
          </a:stretch>
        </p:blipFill>
        <p:spPr bwMode="auto">
          <a:xfrm>
            <a:off x="690563" y="1671638"/>
            <a:ext cx="534987" cy="828675"/>
          </a:xfrm>
          <a:prstGeom prst="rect">
            <a:avLst/>
          </a:prstGeom>
          <a:noFill/>
          <a:ln w="9525">
            <a:noFill/>
            <a:miter lim="800000"/>
            <a:headEnd/>
            <a:tailEnd/>
          </a:ln>
        </p:spPr>
      </p:pic>
      <p:pic>
        <p:nvPicPr>
          <p:cNvPr id="30733" name="Imagen 1"/>
          <p:cNvPicPr>
            <a:picLocks noChangeAspect="1" noChangeArrowheads="1"/>
          </p:cNvPicPr>
          <p:nvPr/>
        </p:nvPicPr>
        <p:blipFill>
          <a:blip r:embed="rId5" cstate="print"/>
          <a:srcRect r="64143"/>
          <a:stretch>
            <a:fillRect/>
          </a:stretch>
        </p:blipFill>
        <p:spPr bwMode="auto">
          <a:xfrm>
            <a:off x="1331913" y="1700213"/>
            <a:ext cx="422275" cy="774700"/>
          </a:xfrm>
          <a:prstGeom prst="rect">
            <a:avLst/>
          </a:prstGeom>
          <a:noFill/>
          <a:ln w="9525">
            <a:noFill/>
            <a:miter lim="800000"/>
            <a:headEnd/>
            <a:tailEnd/>
          </a:ln>
        </p:spPr>
      </p:pic>
      <p:sp>
        <p:nvSpPr>
          <p:cNvPr id="11279" name="27 CuadroTexto"/>
          <p:cNvSpPr txBox="1">
            <a:spLocks noChangeArrowheads="1"/>
          </p:cNvSpPr>
          <p:nvPr/>
        </p:nvSpPr>
        <p:spPr bwMode="auto">
          <a:xfrm>
            <a:off x="122238" y="3716338"/>
            <a:ext cx="8842375" cy="368300"/>
          </a:xfrm>
          <a:prstGeom prst="rect">
            <a:avLst/>
          </a:prstGeom>
          <a:solidFill>
            <a:schemeClr val="bg2">
              <a:lumMod val="60000"/>
              <a:lumOff val="40000"/>
            </a:schemeClr>
          </a:solidFill>
          <a:ln w="9525">
            <a:noFill/>
            <a:miter lim="800000"/>
            <a:headEnd/>
            <a:tailEnd/>
          </a:ln>
        </p:spPr>
        <p:txBody>
          <a:bodyPr>
            <a:spAutoFit/>
          </a:bodyPr>
          <a:lstStyle/>
          <a:p>
            <a:pPr>
              <a:defRPr/>
            </a:pPr>
            <a:r>
              <a:rPr lang="es-ES" dirty="0"/>
              <a:t>Audiencias FIBA</a:t>
            </a:r>
          </a:p>
        </p:txBody>
      </p:sp>
      <p:sp>
        <p:nvSpPr>
          <p:cNvPr id="11280" name="28 CuadroTexto"/>
          <p:cNvSpPr txBox="1">
            <a:spLocks noChangeArrowheads="1"/>
          </p:cNvSpPr>
          <p:nvPr/>
        </p:nvSpPr>
        <p:spPr bwMode="auto">
          <a:xfrm>
            <a:off x="1828800" y="4114800"/>
            <a:ext cx="1368425" cy="431800"/>
          </a:xfrm>
          <a:prstGeom prst="rect">
            <a:avLst/>
          </a:prstGeom>
          <a:solidFill>
            <a:schemeClr val="bg2">
              <a:lumMod val="60000"/>
              <a:lumOff val="40000"/>
            </a:schemeClr>
          </a:solidFill>
          <a:ln w="9525">
            <a:noFill/>
            <a:miter lim="800000"/>
            <a:headEnd/>
            <a:tailEnd/>
          </a:ln>
        </p:spPr>
        <p:txBody>
          <a:bodyPr>
            <a:spAutoFit/>
          </a:bodyPr>
          <a:lstStyle/>
          <a:p>
            <a:pPr algn="ctr">
              <a:defRPr/>
            </a:pPr>
            <a:r>
              <a:rPr lang="es-ES" sz="1100"/>
              <a:t>FIBA WC </a:t>
            </a:r>
          </a:p>
          <a:p>
            <a:pPr algn="ctr">
              <a:defRPr/>
            </a:pPr>
            <a:r>
              <a:rPr lang="es-ES" sz="1100"/>
              <a:t>Mens</a:t>
            </a:r>
          </a:p>
        </p:txBody>
      </p:sp>
      <p:sp>
        <p:nvSpPr>
          <p:cNvPr id="11281" name="29 CuadroTexto"/>
          <p:cNvSpPr txBox="1">
            <a:spLocks noChangeArrowheads="1"/>
          </p:cNvSpPr>
          <p:nvPr/>
        </p:nvSpPr>
        <p:spPr bwMode="auto">
          <a:xfrm>
            <a:off x="3230563" y="4114800"/>
            <a:ext cx="1368425" cy="431800"/>
          </a:xfrm>
          <a:prstGeom prst="rect">
            <a:avLst/>
          </a:prstGeom>
          <a:solidFill>
            <a:schemeClr val="bg2">
              <a:lumMod val="60000"/>
              <a:lumOff val="40000"/>
            </a:schemeClr>
          </a:solidFill>
          <a:ln w="9525">
            <a:noFill/>
            <a:miter lim="800000"/>
            <a:headEnd/>
            <a:tailEnd/>
          </a:ln>
        </p:spPr>
        <p:txBody>
          <a:bodyPr>
            <a:spAutoFit/>
          </a:bodyPr>
          <a:lstStyle/>
          <a:p>
            <a:pPr algn="ctr">
              <a:defRPr/>
            </a:pPr>
            <a:r>
              <a:rPr lang="es-ES" sz="1100"/>
              <a:t>FIBA WC Womens</a:t>
            </a:r>
          </a:p>
        </p:txBody>
      </p:sp>
      <p:sp>
        <p:nvSpPr>
          <p:cNvPr id="11282" name="30 CuadroTexto"/>
          <p:cNvSpPr txBox="1">
            <a:spLocks noChangeArrowheads="1"/>
          </p:cNvSpPr>
          <p:nvPr/>
        </p:nvSpPr>
        <p:spPr bwMode="auto">
          <a:xfrm>
            <a:off x="6046788" y="4114800"/>
            <a:ext cx="1368425" cy="431800"/>
          </a:xfrm>
          <a:prstGeom prst="rect">
            <a:avLst/>
          </a:prstGeom>
          <a:solidFill>
            <a:schemeClr val="bg2">
              <a:lumMod val="60000"/>
              <a:lumOff val="40000"/>
            </a:schemeClr>
          </a:solidFill>
          <a:ln w="9525">
            <a:noFill/>
            <a:miter lim="800000"/>
            <a:headEnd/>
            <a:tailEnd/>
          </a:ln>
        </p:spPr>
        <p:txBody>
          <a:bodyPr>
            <a:spAutoFit/>
          </a:bodyPr>
          <a:lstStyle/>
          <a:p>
            <a:pPr algn="ctr">
              <a:defRPr/>
            </a:pPr>
            <a:r>
              <a:rPr lang="es-ES" sz="1100"/>
              <a:t>FIBA WC U17 Mens</a:t>
            </a:r>
          </a:p>
        </p:txBody>
      </p:sp>
      <p:sp>
        <p:nvSpPr>
          <p:cNvPr id="11283" name="31 CuadroTexto"/>
          <p:cNvSpPr txBox="1">
            <a:spLocks noChangeArrowheads="1"/>
          </p:cNvSpPr>
          <p:nvPr/>
        </p:nvSpPr>
        <p:spPr bwMode="auto">
          <a:xfrm>
            <a:off x="417513" y="4508500"/>
            <a:ext cx="1368425" cy="431800"/>
          </a:xfrm>
          <a:prstGeom prst="rect">
            <a:avLst/>
          </a:prstGeom>
          <a:solidFill>
            <a:schemeClr val="bg2">
              <a:lumMod val="60000"/>
              <a:lumOff val="40000"/>
            </a:schemeClr>
          </a:solidFill>
          <a:ln w="9525">
            <a:noFill/>
            <a:miter lim="800000"/>
            <a:headEnd/>
            <a:tailEnd/>
          </a:ln>
        </p:spPr>
        <p:txBody>
          <a:bodyPr>
            <a:spAutoFit/>
          </a:bodyPr>
          <a:lstStyle/>
          <a:p>
            <a:pPr algn="ctr">
              <a:defRPr/>
            </a:pPr>
            <a:r>
              <a:rPr lang="es-ES" sz="1100"/>
              <a:t>Live Attendances</a:t>
            </a:r>
          </a:p>
        </p:txBody>
      </p:sp>
      <p:sp>
        <p:nvSpPr>
          <p:cNvPr id="11284" name="32 CuadroTexto"/>
          <p:cNvSpPr txBox="1">
            <a:spLocks noChangeArrowheads="1"/>
          </p:cNvSpPr>
          <p:nvPr/>
        </p:nvSpPr>
        <p:spPr bwMode="auto">
          <a:xfrm>
            <a:off x="417513" y="4868863"/>
            <a:ext cx="1368425" cy="431800"/>
          </a:xfrm>
          <a:prstGeom prst="rect">
            <a:avLst/>
          </a:prstGeom>
          <a:solidFill>
            <a:schemeClr val="bg2">
              <a:lumMod val="60000"/>
              <a:lumOff val="40000"/>
            </a:schemeClr>
          </a:solidFill>
          <a:ln w="9525">
            <a:noFill/>
            <a:miter lim="800000"/>
            <a:headEnd/>
            <a:tailEnd/>
          </a:ln>
        </p:spPr>
        <p:txBody>
          <a:bodyPr>
            <a:spAutoFit/>
          </a:bodyPr>
          <a:lstStyle/>
          <a:p>
            <a:pPr algn="ctr">
              <a:defRPr/>
            </a:pPr>
            <a:r>
              <a:rPr lang="es-ES" sz="1100"/>
              <a:t>TV Audiences**</a:t>
            </a:r>
          </a:p>
          <a:p>
            <a:pPr algn="ctr">
              <a:defRPr/>
            </a:pPr>
            <a:endParaRPr lang="es-ES" sz="1100"/>
          </a:p>
        </p:txBody>
      </p:sp>
      <p:sp>
        <p:nvSpPr>
          <p:cNvPr id="11285" name="33 CuadroTexto"/>
          <p:cNvSpPr txBox="1">
            <a:spLocks noChangeArrowheads="1"/>
          </p:cNvSpPr>
          <p:nvPr/>
        </p:nvSpPr>
        <p:spPr bwMode="auto">
          <a:xfrm>
            <a:off x="1828800" y="4508500"/>
            <a:ext cx="1368425" cy="431800"/>
          </a:xfrm>
          <a:prstGeom prst="rect">
            <a:avLst/>
          </a:prstGeom>
          <a:solidFill>
            <a:schemeClr val="bg2">
              <a:lumMod val="60000"/>
              <a:lumOff val="40000"/>
            </a:schemeClr>
          </a:solidFill>
          <a:ln w="9525">
            <a:noFill/>
            <a:miter lim="800000"/>
            <a:headEnd/>
            <a:tailEnd/>
          </a:ln>
        </p:spPr>
        <p:txBody>
          <a:bodyPr>
            <a:spAutoFit/>
          </a:bodyPr>
          <a:lstStyle/>
          <a:p>
            <a:pPr algn="ctr">
              <a:defRPr/>
            </a:pPr>
            <a:r>
              <a:rPr lang="es-ES" sz="1100"/>
              <a:t>16.298</a:t>
            </a:r>
          </a:p>
          <a:p>
            <a:pPr algn="ctr">
              <a:defRPr/>
            </a:pPr>
            <a:endParaRPr lang="es-ES" sz="1100"/>
          </a:p>
        </p:txBody>
      </p:sp>
      <p:sp>
        <p:nvSpPr>
          <p:cNvPr id="11286" name="34 CuadroTexto"/>
          <p:cNvSpPr txBox="1">
            <a:spLocks noChangeArrowheads="1"/>
          </p:cNvSpPr>
          <p:nvPr/>
        </p:nvSpPr>
        <p:spPr bwMode="auto">
          <a:xfrm>
            <a:off x="1828800" y="4868863"/>
            <a:ext cx="1368425" cy="431800"/>
          </a:xfrm>
          <a:prstGeom prst="rect">
            <a:avLst/>
          </a:prstGeom>
          <a:solidFill>
            <a:schemeClr val="bg2">
              <a:lumMod val="60000"/>
              <a:lumOff val="40000"/>
            </a:schemeClr>
          </a:solidFill>
          <a:ln w="9525">
            <a:noFill/>
            <a:miter lim="800000"/>
            <a:headEnd/>
            <a:tailEnd/>
          </a:ln>
        </p:spPr>
        <p:txBody>
          <a:bodyPr>
            <a:spAutoFit/>
          </a:bodyPr>
          <a:lstStyle/>
          <a:p>
            <a:pPr algn="ctr">
              <a:defRPr/>
            </a:pPr>
            <a:r>
              <a:rPr lang="es-ES" sz="1100"/>
              <a:t>3.249.000</a:t>
            </a:r>
          </a:p>
          <a:p>
            <a:pPr algn="ctr">
              <a:defRPr/>
            </a:pPr>
            <a:endParaRPr lang="es-ES" sz="1100"/>
          </a:p>
        </p:txBody>
      </p:sp>
      <p:sp>
        <p:nvSpPr>
          <p:cNvPr id="11287" name="35 CuadroTexto"/>
          <p:cNvSpPr txBox="1">
            <a:spLocks noChangeArrowheads="1"/>
          </p:cNvSpPr>
          <p:nvPr/>
        </p:nvSpPr>
        <p:spPr bwMode="auto">
          <a:xfrm>
            <a:off x="3230563" y="4508500"/>
            <a:ext cx="1368425" cy="431800"/>
          </a:xfrm>
          <a:prstGeom prst="rect">
            <a:avLst/>
          </a:prstGeom>
          <a:solidFill>
            <a:schemeClr val="bg2">
              <a:lumMod val="60000"/>
              <a:lumOff val="40000"/>
            </a:schemeClr>
          </a:solidFill>
          <a:ln w="9525">
            <a:noFill/>
            <a:miter lim="800000"/>
            <a:headEnd/>
            <a:tailEnd/>
          </a:ln>
        </p:spPr>
        <p:txBody>
          <a:bodyPr>
            <a:spAutoFit/>
          </a:bodyPr>
          <a:lstStyle/>
          <a:p>
            <a:pPr algn="ctr">
              <a:defRPr/>
            </a:pPr>
            <a:r>
              <a:rPr lang="es-ES" sz="1100"/>
              <a:t>100.000</a:t>
            </a:r>
          </a:p>
          <a:p>
            <a:pPr algn="ctr">
              <a:defRPr/>
            </a:pPr>
            <a:endParaRPr lang="es-ES" sz="1100"/>
          </a:p>
        </p:txBody>
      </p:sp>
      <p:sp>
        <p:nvSpPr>
          <p:cNvPr id="11288" name="36 CuadroTexto"/>
          <p:cNvSpPr txBox="1">
            <a:spLocks noChangeArrowheads="1"/>
          </p:cNvSpPr>
          <p:nvPr/>
        </p:nvSpPr>
        <p:spPr bwMode="auto">
          <a:xfrm>
            <a:off x="3230563" y="4868863"/>
            <a:ext cx="1368425" cy="431800"/>
          </a:xfrm>
          <a:prstGeom prst="rect">
            <a:avLst/>
          </a:prstGeom>
          <a:solidFill>
            <a:schemeClr val="bg2">
              <a:lumMod val="60000"/>
              <a:lumOff val="40000"/>
            </a:schemeClr>
          </a:solidFill>
          <a:ln w="9525">
            <a:noFill/>
            <a:miter lim="800000"/>
            <a:headEnd/>
            <a:tailEnd/>
          </a:ln>
        </p:spPr>
        <p:txBody>
          <a:bodyPr>
            <a:spAutoFit/>
          </a:bodyPr>
          <a:lstStyle/>
          <a:p>
            <a:pPr algn="ctr">
              <a:defRPr/>
            </a:pPr>
            <a:r>
              <a:rPr lang="es-ES" sz="1100"/>
              <a:t>6.030.000</a:t>
            </a:r>
          </a:p>
          <a:p>
            <a:pPr algn="ctr">
              <a:defRPr/>
            </a:pPr>
            <a:endParaRPr lang="es-ES" sz="1100"/>
          </a:p>
        </p:txBody>
      </p:sp>
      <p:sp>
        <p:nvSpPr>
          <p:cNvPr id="11289" name="37 CuadroTexto"/>
          <p:cNvSpPr txBox="1">
            <a:spLocks noChangeArrowheads="1"/>
          </p:cNvSpPr>
          <p:nvPr/>
        </p:nvSpPr>
        <p:spPr bwMode="auto">
          <a:xfrm>
            <a:off x="6046788" y="4508500"/>
            <a:ext cx="1368425" cy="431800"/>
          </a:xfrm>
          <a:prstGeom prst="rect">
            <a:avLst/>
          </a:prstGeom>
          <a:solidFill>
            <a:schemeClr val="bg2">
              <a:lumMod val="60000"/>
              <a:lumOff val="40000"/>
            </a:schemeClr>
          </a:solidFill>
          <a:ln w="9525">
            <a:noFill/>
            <a:miter lim="800000"/>
            <a:headEnd/>
            <a:tailEnd/>
          </a:ln>
        </p:spPr>
        <p:txBody>
          <a:bodyPr>
            <a:spAutoFit/>
          </a:bodyPr>
          <a:lstStyle/>
          <a:p>
            <a:pPr algn="ctr">
              <a:defRPr/>
            </a:pPr>
            <a:r>
              <a:rPr lang="es-ES" sz="1100"/>
              <a:t>8.577</a:t>
            </a:r>
          </a:p>
          <a:p>
            <a:pPr algn="ctr">
              <a:defRPr/>
            </a:pPr>
            <a:endParaRPr lang="es-ES" sz="1100"/>
          </a:p>
        </p:txBody>
      </p:sp>
      <p:sp>
        <p:nvSpPr>
          <p:cNvPr id="11290" name="38 CuadroTexto"/>
          <p:cNvSpPr txBox="1">
            <a:spLocks noChangeArrowheads="1"/>
          </p:cNvSpPr>
          <p:nvPr/>
        </p:nvSpPr>
        <p:spPr bwMode="auto">
          <a:xfrm>
            <a:off x="6046788" y="4868863"/>
            <a:ext cx="1368425" cy="431800"/>
          </a:xfrm>
          <a:prstGeom prst="rect">
            <a:avLst/>
          </a:prstGeom>
          <a:solidFill>
            <a:schemeClr val="bg2">
              <a:lumMod val="60000"/>
              <a:lumOff val="40000"/>
            </a:schemeClr>
          </a:solidFill>
          <a:ln w="9525">
            <a:noFill/>
            <a:miter lim="800000"/>
            <a:headEnd/>
            <a:tailEnd/>
          </a:ln>
        </p:spPr>
        <p:txBody>
          <a:bodyPr>
            <a:spAutoFit/>
          </a:bodyPr>
          <a:lstStyle/>
          <a:p>
            <a:pPr algn="ctr">
              <a:defRPr/>
            </a:pPr>
            <a:r>
              <a:rPr lang="es-ES" sz="1100"/>
              <a:t>-</a:t>
            </a:r>
          </a:p>
          <a:p>
            <a:pPr algn="ctr">
              <a:defRPr/>
            </a:pPr>
            <a:endParaRPr lang="es-ES" sz="1100"/>
          </a:p>
        </p:txBody>
      </p:sp>
      <p:sp>
        <p:nvSpPr>
          <p:cNvPr id="11291" name="40 CuadroTexto"/>
          <p:cNvSpPr txBox="1">
            <a:spLocks noChangeArrowheads="1"/>
          </p:cNvSpPr>
          <p:nvPr/>
        </p:nvSpPr>
        <p:spPr bwMode="auto">
          <a:xfrm>
            <a:off x="4632325" y="4114800"/>
            <a:ext cx="1368425" cy="431800"/>
          </a:xfrm>
          <a:prstGeom prst="rect">
            <a:avLst/>
          </a:prstGeom>
          <a:solidFill>
            <a:schemeClr val="bg2">
              <a:lumMod val="60000"/>
              <a:lumOff val="40000"/>
            </a:schemeClr>
          </a:solidFill>
          <a:ln w="9525">
            <a:noFill/>
            <a:miter lim="800000"/>
            <a:headEnd/>
            <a:tailEnd/>
          </a:ln>
        </p:spPr>
        <p:txBody>
          <a:bodyPr>
            <a:spAutoFit/>
          </a:bodyPr>
          <a:lstStyle/>
          <a:p>
            <a:pPr algn="ctr">
              <a:defRPr/>
            </a:pPr>
            <a:r>
              <a:rPr lang="es-ES" sz="1100"/>
              <a:t>FIBA WC U17 Womens</a:t>
            </a:r>
          </a:p>
        </p:txBody>
      </p:sp>
      <p:sp>
        <p:nvSpPr>
          <p:cNvPr id="11292" name="41 CuadroTexto"/>
          <p:cNvSpPr txBox="1">
            <a:spLocks noChangeArrowheads="1"/>
          </p:cNvSpPr>
          <p:nvPr/>
        </p:nvSpPr>
        <p:spPr bwMode="auto">
          <a:xfrm>
            <a:off x="4632325" y="4508500"/>
            <a:ext cx="1368425" cy="431800"/>
          </a:xfrm>
          <a:prstGeom prst="rect">
            <a:avLst/>
          </a:prstGeom>
          <a:solidFill>
            <a:schemeClr val="bg2">
              <a:lumMod val="60000"/>
              <a:lumOff val="40000"/>
            </a:schemeClr>
          </a:solidFill>
          <a:ln w="9525">
            <a:noFill/>
            <a:miter lim="800000"/>
            <a:headEnd/>
            <a:tailEnd/>
          </a:ln>
        </p:spPr>
        <p:txBody>
          <a:bodyPr>
            <a:spAutoFit/>
          </a:bodyPr>
          <a:lstStyle/>
          <a:p>
            <a:pPr algn="ctr">
              <a:defRPr/>
            </a:pPr>
            <a:r>
              <a:rPr lang="es-ES" sz="1100"/>
              <a:t>15.000</a:t>
            </a:r>
          </a:p>
          <a:p>
            <a:pPr algn="ctr">
              <a:defRPr/>
            </a:pPr>
            <a:endParaRPr lang="es-ES" sz="1100"/>
          </a:p>
        </p:txBody>
      </p:sp>
      <p:sp>
        <p:nvSpPr>
          <p:cNvPr id="11293" name="42 CuadroTexto"/>
          <p:cNvSpPr txBox="1">
            <a:spLocks noChangeArrowheads="1"/>
          </p:cNvSpPr>
          <p:nvPr/>
        </p:nvSpPr>
        <p:spPr bwMode="auto">
          <a:xfrm>
            <a:off x="4632325" y="4868863"/>
            <a:ext cx="1368425" cy="431800"/>
          </a:xfrm>
          <a:prstGeom prst="rect">
            <a:avLst/>
          </a:prstGeom>
          <a:solidFill>
            <a:schemeClr val="bg2">
              <a:lumMod val="60000"/>
              <a:lumOff val="40000"/>
            </a:schemeClr>
          </a:solidFill>
          <a:ln w="9525">
            <a:noFill/>
            <a:miter lim="800000"/>
            <a:headEnd/>
            <a:tailEnd/>
          </a:ln>
        </p:spPr>
        <p:txBody>
          <a:bodyPr>
            <a:spAutoFit/>
          </a:bodyPr>
          <a:lstStyle/>
          <a:p>
            <a:pPr algn="ctr">
              <a:defRPr/>
            </a:pPr>
            <a:r>
              <a:rPr lang="es-ES" sz="1100"/>
              <a:t>-</a:t>
            </a:r>
          </a:p>
          <a:p>
            <a:pPr algn="ctr">
              <a:defRPr/>
            </a:pPr>
            <a:endParaRPr lang="es-ES" sz="1100"/>
          </a:p>
        </p:txBody>
      </p:sp>
      <p:sp>
        <p:nvSpPr>
          <p:cNvPr id="11294" name="44 CuadroTexto"/>
          <p:cNvSpPr txBox="1">
            <a:spLocks noChangeArrowheads="1"/>
          </p:cNvSpPr>
          <p:nvPr/>
        </p:nvSpPr>
        <p:spPr bwMode="auto">
          <a:xfrm>
            <a:off x="7446963" y="4508500"/>
            <a:ext cx="1368425" cy="431800"/>
          </a:xfrm>
          <a:prstGeom prst="rect">
            <a:avLst/>
          </a:prstGeom>
          <a:solidFill>
            <a:schemeClr val="bg2">
              <a:lumMod val="60000"/>
              <a:lumOff val="40000"/>
            </a:schemeClr>
          </a:solidFill>
          <a:ln w="9525">
            <a:noFill/>
            <a:miter lim="800000"/>
            <a:headEnd/>
            <a:tailEnd/>
          </a:ln>
        </p:spPr>
        <p:txBody>
          <a:bodyPr>
            <a:spAutoFit/>
          </a:bodyPr>
          <a:lstStyle/>
          <a:p>
            <a:pPr algn="ctr">
              <a:defRPr/>
            </a:pPr>
            <a:r>
              <a:rPr lang="es-ES" sz="1100"/>
              <a:t>139.875</a:t>
            </a:r>
          </a:p>
          <a:p>
            <a:pPr algn="ctr">
              <a:defRPr/>
            </a:pPr>
            <a:endParaRPr lang="es-ES" sz="1100"/>
          </a:p>
        </p:txBody>
      </p:sp>
      <p:sp>
        <p:nvSpPr>
          <p:cNvPr id="11295" name="45 CuadroTexto"/>
          <p:cNvSpPr txBox="1">
            <a:spLocks noChangeArrowheads="1"/>
          </p:cNvSpPr>
          <p:nvPr/>
        </p:nvSpPr>
        <p:spPr bwMode="auto">
          <a:xfrm>
            <a:off x="7446963" y="4868863"/>
            <a:ext cx="1368425" cy="431800"/>
          </a:xfrm>
          <a:prstGeom prst="rect">
            <a:avLst/>
          </a:prstGeom>
          <a:solidFill>
            <a:schemeClr val="bg2">
              <a:lumMod val="60000"/>
              <a:lumOff val="40000"/>
            </a:schemeClr>
          </a:solidFill>
          <a:ln w="9525">
            <a:noFill/>
            <a:miter lim="800000"/>
            <a:headEnd/>
            <a:tailEnd/>
          </a:ln>
        </p:spPr>
        <p:txBody>
          <a:bodyPr>
            <a:spAutoFit/>
          </a:bodyPr>
          <a:lstStyle/>
          <a:p>
            <a:pPr algn="ctr">
              <a:defRPr/>
            </a:pPr>
            <a:r>
              <a:rPr lang="es-ES" sz="1100"/>
              <a:t>9.279.000</a:t>
            </a:r>
          </a:p>
          <a:p>
            <a:pPr algn="ctr">
              <a:defRPr/>
            </a:pPr>
            <a:endParaRPr lang="es-ES" sz="1100"/>
          </a:p>
        </p:txBody>
      </p:sp>
      <p:sp>
        <p:nvSpPr>
          <p:cNvPr id="11296" name="46 CuadroTexto"/>
          <p:cNvSpPr txBox="1">
            <a:spLocks noChangeArrowheads="1"/>
          </p:cNvSpPr>
          <p:nvPr/>
        </p:nvSpPr>
        <p:spPr bwMode="auto">
          <a:xfrm>
            <a:off x="417513" y="5229225"/>
            <a:ext cx="1368425" cy="430213"/>
          </a:xfrm>
          <a:prstGeom prst="rect">
            <a:avLst/>
          </a:prstGeom>
          <a:solidFill>
            <a:schemeClr val="bg2">
              <a:lumMod val="60000"/>
              <a:lumOff val="40000"/>
            </a:schemeClr>
          </a:solidFill>
          <a:ln w="9525">
            <a:noFill/>
            <a:miter lim="800000"/>
            <a:headEnd/>
            <a:tailEnd/>
          </a:ln>
        </p:spPr>
        <p:txBody>
          <a:bodyPr>
            <a:spAutoFit/>
          </a:bodyPr>
          <a:lstStyle/>
          <a:p>
            <a:pPr algn="ctr">
              <a:defRPr/>
            </a:pPr>
            <a:r>
              <a:rPr lang="es-ES" sz="1100"/>
              <a:t>Online Visits</a:t>
            </a:r>
          </a:p>
          <a:p>
            <a:pPr algn="ctr">
              <a:defRPr/>
            </a:pPr>
            <a:endParaRPr lang="es-ES" sz="1100"/>
          </a:p>
        </p:txBody>
      </p:sp>
      <p:sp>
        <p:nvSpPr>
          <p:cNvPr id="11297" name="47 CuadroTexto"/>
          <p:cNvSpPr txBox="1">
            <a:spLocks noChangeArrowheads="1"/>
          </p:cNvSpPr>
          <p:nvPr/>
        </p:nvSpPr>
        <p:spPr bwMode="auto">
          <a:xfrm>
            <a:off x="1828800" y="5229225"/>
            <a:ext cx="1368425" cy="430213"/>
          </a:xfrm>
          <a:prstGeom prst="rect">
            <a:avLst/>
          </a:prstGeom>
          <a:solidFill>
            <a:schemeClr val="bg2">
              <a:lumMod val="60000"/>
              <a:lumOff val="40000"/>
            </a:schemeClr>
          </a:solidFill>
          <a:ln w="9525">
            <a:noFill/>
            <a:miter lim="800000"/>
            <a:headEnd/>
            <a:tailEnd/>
          </a:ln>
        </p:spPr>
        <p:txBody>
          <a:bodyPr>
            <a:spAutoFit/>
          </a:bodyPr>
          <a:lstStyle/>
          <a:p>
            <a:pPr algn="ctr">
              <a:defRPr/>
            </a:pPr>
            <a:r>
              <a:rPr lang="es-ES" sz="1100"/>
              <a:t>-</a:t>
            </a:r>
          </a:p>
          <a:p>
            <a:pPr algn="ctr">
              <a:defRPr/>
            </a:pPr>
            <a:endParaRPr lang="es-ES" sz="1100"/>
          </a:p>
        </p:txBody>
      </p:sp>
      <p:sp>
        <p:nvSpPr>
          <p:cNvPr id="11298" name="48 CuadroTexto"/>
          <p:cNvSpPr txBox="1">
            <a:spLocks noChangeArrowheads="1"/>
          </p:cNvSpPr>
          <p:nvPr/>
        </p:nvSpPr>
        <p:spPr bwMode="auto">
          <a:xfrm>
            <a:off x="3230563" y="5229225"/>
            <a:ext cx="1368425" cy="430213"/>
          </a:xfrm>
          <a:prstGeom prst="rect">
            <a:avLst/>
          </a:prstGeom>
          <a:solidFill>
            <a:schemeClr val="bg2">
              <a:lumMod val="60000"/>
              <a:lumOff val="40000"/>
            </a:schemeClr>
          </a:solidFill>
          <a:ln w="9525">
            <a:noFill/>
            <a:miter lim="800000"/>
            <a:headEnd/>
            <a:tailEnd/>
          </a:ln>
        </p:spPr>
        <p:txBody>
          <a:bodyPr>
            <a:spAutoFit/>
          </a:bodyPr>
          <a:lstStyle/>
          <a:p>
            <a:pPr algn="ctr">
              <a:defRPr/>
            </a:pPr>
            <a:r>
              <a:rPr lang="es-ES" sz="1100"/>
              <a:t>693.000</a:t>
            </a:r>
          </a:p>
          <a:p>
            <a:pPr algn="ctr">
              <a:defRPr/>
            </a:pPr>
            <a:endParaRPr lang="es-ES" sz="1100"/>
          </a:p>
        </p:txBody>
      </p:sp>
      <p:sp>
        <p:nvSpPr>
          <p:cNvPr id="11299" name="49 CuadroTexto"/>
          <p:cNvSpPr txBox="1">
            <a:spLocks noChangeArrowheads="1"/>
          </p:cNvSpPr>
          <p:nvPr/>
        </p:nvSpPr>
        <p:spPr bwMode="auto">
          <a:xfrm>
            <a:off x="6046788" y="5229225"/>
            <a:ext cx="1368425" cy="430213"/>
          </a:xfrm>
          <a:prstGeom prst="rect">
            <a:avLst/>
          </a:prstGeom>
          <a:solidFill>
            <a:schemeClr val="bg2">
              <a:lumMod val="60000"/>
              <a:lumOff val="40000"/>
            </a:schemeClr>
          </a:solidFill>
          <a:ln w="9525">
            <a:noFill/>
            <a:miter lim="800000"/>
            <a:headEnd/>
            <a:tailEnd/>
          </a:ln>
        </p:spPr>
        <p:txBody>
          <a:bodyPr>
            <a:spAutoFit/>
          </a:bodyPr>
          <a:lstStyle/>
          <a:p>
            <a:pPr algn="ctr">
              <a:defRPr/>
            </a:pPr>
            <a:r>
              <a:rPr lang="es-ES" sz="1100"/>
              <a:t>310.000</a:t>
            </a:r>
          </a:p>
          <a:p>
            <a:pPr algn="ctr">
              <a:defRPr/>
            </a:pPr>
            <a:endParaRPr lang="es-ES" sz="1100"/>
          </a:p>
        </p:txBody>
      </p:sp>
      <p:sp>
        <p:nvSpPr>
          <p:cNvPr id="11300" name="50 CuadroTexto"/>
          <p:cNvSpPr txBox="1">
            <a:spLocks noChangeArrowheads="1"/>
          </p:cNvSpPr>
          <p:nvPr/>
        </p:nvSpPr>
        <p:spPr bwMode="auto">
          <a:xfrm>
            <a:off x="4632325" y="5229225"/>
            <a:ext cx="1368425" cy="430213"/>
          </a:xfrm>
          <a:prstGeom prst="rect">
            <a:avLst/>
          </a:prstGeom>
          <a:solidFill>
            <a:schemeClr val="bg2">
              <a:lumMod val="60000"/>
              <a:lumOff val="40000"/>
            </a:schemeClr>
          </a:solidFill>
          <a:ln w="9525">
            <a:noFill/>
            <a:miter lim="800000"/>
            <a:headEnd/>
            <a:tailEnd/>
          </a:ln>
        </p:spPr>
        <p:txBody>
          <a:bodyPr>
            <a:spAutoFit/>
          </a:bodyPr>
          <a:lstStyle/>
          <a:p>
            <a:pPr algn="ctr">
              <a:defRPr/>
            </a:pPr>
            <a:r>
              <a:rPr lang="es-ES" sz="1100"/>
              <a:t>80.000</a:t>
            </a:r>
          </a:p>
          <a:p>
            <a:pPr algn="ctr">
              <a:defRPr/>
            </a:pPr>
            <a:endParaRPr lang="es-ES" sz="1100"/>
          </a:p>
        </p:txBody>
      </p:sp>
      <p:sp>
        <p:nvSpPr>
          <p:cNvPr id="11301" name="51 CuadroTexto"/>
          <p:cNvSpPr txBox="1">
            <a:spLocks noChangeArrowheads="1"/>
          </p:cNvSpPr>
          <p:nvPr/>
        </p:nvSpPr>
        <p:spPr bwMode="auto">
          <a:xfrm>
            <a:off x="7446963" y="5229225"/>
            <a:ext cx="1368425" cy="430213"/>
          </a:xfrm>
          <a:prstGeom prst="rect">
            <a:avLst/>
          </a:prstGeom>
          <a:solidFill>
            <a:schemeClr val="bg2">
              <a:lumMod val="60000"/>
              <a:lumOff val="40000"/>
            </a:schemeClr>
          </a:solidFill>
          <a:ln w="9525">
            <a:noFill/>
            <a:miter lim="800000"/>
            <a:headEnd/>
            <a:tailEnd/>
          </a:ln>
        </p:spPr>
        <p:txBody>
          <a:bodyPr>
            <a:spAutoFit/>
          </a:bodyPr>
          <a:lstStyle/>
          <a:p>
            <a:pPr algn="ctr">
              <a:defRPr/>
            </a:pPr>
            <a:r>
              <a:rPr lang="es-ES" sz="1100"/>
              <a:t>1.083.000</a:t>
            </a:r>
          </a:p>
          <a:p>
            <a:pPr algn="ctr">
              <a:defRPr/>
            </a:pPr>
            <a:endParaRPr lang="es-ES" sz="1100"/>
          </a:p>
        </p:txBody>
      </p:sp>
      <p:sp>
        <p:nvSpPr>
          <p:cNvPr id="11302" name="53 CuadroTexto"/>
          <p:cNvSpPr txBox="1">
            <a:spLocks noChangeArrowheads="1"/>
          </p:cNvSpPr>
          <p:nvPr/>
        </p:nvSpPr>
        <p:spPr bwMode="auto">
          <a:xfrm>
            <a:off x="7446963" y="5661025"/>
            <a:ext cx="1368425" cy="431800"/>
          </a:xfrm>
          <a:prstGeom prst="rect">
            <a:avLst/>
          </a:prstGeom>
          <a:solidFill>
            <a:schemeClr val="bg2">
              <a:lumMod val="60000"/>
              <a:lumOff val="40000"/>
            </a:schemeClr>
          </a:solidFill>
          <a:ln w="9525">
            <a:noFill/>
            <a:miter lim="800000"/>
            <a:headEnd/>
            <a:tailEnd/>
          </a:ln>
        </p:spPr>
        <p:txBody>
          <a:bodyPr>
            <a:spAutoFit/>
          </a:bodyPr>
          <a:lstStyle/>
          <a:p>
            <a:pPr algn="ctr">
              <a:defRPr/>
            </a:pPr>
            <a:r>
              <a:rPr lang="es-ES" sz="1100"/>
              <a:t>10.501.875</a:t>
            </a:r>
          </a:p>
          <a:p>
            <a:pPr algn="ctr">
              <a:defRPr/>
            </a:pPr>
            <a:endParaRPr lang="es-ES" sz="110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idx="4294967295"/>
          </p:nvPr>
        </p:nvSpPr>
        <p:spPr bwMode="auto">
          <a:xfrm>
            <a:off x="611188" y="1125538"/>
            <a:ext cx="8229600" cy="1143000"/>
          </a:xfrm>
          <a:prstGeom prst="rect">
            <a:avLst/>
          </a:prstGeom>
          <a:noFill/>
          <a:ln>
            <a:miter lim="800000"/>
            <a:headEnd/>
            <a:tailEnd/>
          </a:ln>
        </p:spPr>
        <p:txBody>
          <a:bodyPr/>
          <a:lstStyle/>
          <a:p>
            <a:pPr algn="l" eaLnBrk="1" hangingPunct="1"/>
            <a:r>
              <a:rPr lang="es-ES" sz="2800" smtClean="0">
                <a:solidFill>
                  <a:srgbClr val="E71C03"/>
                </a:solidFill>
                <a:latin typeface="Verdana" pitchFamily="34" charset="0"/>
              </a:rPr>
              <a:t>&gt; </a:t>
            </a:r>
            <a:r>
              <a:rPr lang="es-ES" sz="2800" smtClean="0">
                <a:solidFill>
                  <a:schemeClr val="tx1"/>
                </a:solidFill>
                <a:latin typeface="Verdana" pitchFamily="34" charset="0"/>
              </a:rPr>
              <a:t>Contenido</a:t>
            </a:r>
            <a:endParaRPr lang="es-ES" sz="2400" smtClean="0">
              <a:solidFill>
                <a:schemeClr val="tx1"/>
              </a:solidFill>
              <a:latin typeface="Verdana" pitchFamily="34" charset="0"/>
            </a:endParaRPr>
          </a:p>
        </p:txBody>
      </p:sp>
      <p:sp>
        <p:nvSpPr>
          <p:cNvPr id="4099" name="19 CuadroTexto"/>
          <p:cNvSpPr txBox="1">
            <a:spLocks noChangeArrowheads="1"/>
          </p:cNvSpPr>
          <p:nvPr/>
        </p:nvSpPr>
        <p:spPr bwMode="auto">
          <a:xfrm>
            <a:off x="1258888" y="1844675"/>
            <a:ext cx="7885112" cy="3940175"/>
          </a:xfrm>
          <a:prstGeom prst="rect">
            <a:avLst/>
          </a:prstGeom>
          <a:noFill/>
          <a:ln w="9525">
            <a:noFill/>
            <a:miter lim="800000"/>
            <a:headEnd/>
            <a:tailEnd/>
          </a:ln>
        </p:spPr>
        <p:txBody>
          <a:bodyPr>
            <a:spAutoFit/>
          </a:bodyPr>
          <a:lstStyle/>
          <a:p>
            <a:pPr>
              <a:lnSpc>
                <a:spcPct val="150000"/>
              </a:lnSpc>
              <a:buFont typeface="Wingdings" pitchFamily="2" charset="2"/>
              <a:buNone/>
            </a:pPr>
            <a:r>
              <a:rPr lang="es-ES" sz="2000">
                <a:solidFill>
                  <a:srgbClr val="E71C03"/>
                </a:solidFill>
              </a:rPr>
              <a:t>&gt;</a:t>
            </a:r>
            <a:r>
              <a:rPr lang="es-ES" sz="2000"/>
              <a:t> La estrategia de marketing de Turespaña</a:t>
            </a:r>
          </a:p>
          <a:p>
            <a:pPr>
              <a:lnSpc>
                <a:spcPct val="150000"/>
              </a:lnSpc>
            </a:pPr>
            <a:r>
              <a:rPr lang="es-ES" sz="2000">
                <a:solidFill>
                  <a:srgbClr val="E71C03"/>
                </a:solidFill>
              </a:rPr>
              <a:t>	&gt; Posicionamiento de la marca</a:t>
            </a:r>
          </a:p>
          <a:p>
            <a:pPr>
              <a:lnSpc>
                <a:spcPct val="150000"/>
              </a:lnSpc>
            </a:pPr>
            <a:r>
              <a:rPr lang="es-ES" sz="2000"/>
              <a:t>	</a:t>
            </a:r>
            <a:r>
              <a:rPr lang="es-ES" sz="2000">
                <a:solidFill>
                  <a:srgbClr val="E71C03"/>
                </a:solidFill>
              </a:rPr>
              <a:t>&gt; </a:t>
            </a:r>
            <a:r>
              <a:rPr lang="es-ES" sz="2000"/>
              <a:t>Bases de la nueva estrategia de marca</a:t>
            </a:r>
          </a:p>
          <a:p>
            <a:pPr>
              <a:lnSpc>
                <a:spcPct val="200000"/>
              </a:lnSpc>
              <a:buFont typeface="Wingdings" pitchFamily="2" charset="2"/>
              <a:buNone/>
            </a:pPr>
            <a:r>
              <a:rPr lang="es-ES" sz="2000">
                <a:solidFill>
                  <a:srgbClr val="E71C03"/>
                </a:solidFill>
              </a:rPr>
              <a:t>&gt; </a:t>
            </a:r>
            <a:r>
              <a:rPr lang="es-ES" sz="2000"/>
              <a:t>Campaña de Publicidad</a:t>
            </a:r>
          </a:p>
          <a:p>
            <a:pPr>
              <a:lnSpc>
                <a:spcPct val="200000"/>
              </a:lnSpc>
              <a:buFont typeface="Wingdings" pitchFamily="2" charset="2"/>
              <a:buNone/>
            </a:pPr>
            <a:r>
              <a:rPr lang="es-ES" sz="2000">
                <a:solidFill>
                  <a:srgbClr val="E71C03"/>
                </a:solidFill>
              </a:rPr>
              <a:t>&gt;</a:t>
            </a:r>
            <a:r>
              <a:rPr lang="es-ES" sz="2000"/>
              <a:t> Marketing Deportivo</a:t>
            </a:r>
          </a:p>
          <a:p>
            <a:pPr>
              <a:lnSpc>
                <a:spcPct val="200000"/>
              </a:lnSpc>
              <a:buFont typeface="Wingdings" pitchFamily="2" charset="2"/>
              <a:buNone/>
            </a:pPr>
            <a:r>
              <a:rPr lang="es-ES" sz="2000">
                <a:solidFill>
                  <a:srgbClr val="E71C03"/>
                </a:solidFill>
              </a:rPr>
              <a:t>&gt; </a:t>
            </a:r>
            <a:r>
              <a:rPr lang="es-ES" sz="2000"/>
              <a:t>Estrategia Digital y Embajadores</a:t>
            </a:r>
          </a:p>
          <a:p>
            <a:pPr>
              <a:lnSpc>
                <a:spcPct val="200000"/>
              </a:lnSpc>
            </a:pPr>
            <a:r>
              <a:rPr lang="es-ES" sz="2000">
                <a:solidFill>
                  <a:srgbClr val="E71C03"/>
                </a:solidFill>
              </a:rPr>
              <a:t>&gt; </a:t>
            </a:r>
            <a:r>
              <a:rPr lang="es-ES" sz="2000"/>
              <a:t>Resultados</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2"/>
          <p:cNvSpPr txBox="1">
            <a:spLocks noChangeArrowheads="1"/>
          </p:cNvSpPr>
          <p:nvPr/>
        </p:nvSpPr>
        <p:spPr bwMode="auto">
          <a:xfrm>
            <a:off x="323850" y="773113"/>
            <a:ext cx="8229600" cy="1143000"/>
          </a:xfrm>
          <a:prstGeom prst="rect">
            <a:avLst/>
          </a:prstGeom>
          <a:noFill/>
          <a:ln w="9525">
            <a:noFill/>
            <a:miter lim="800000"/>
            <a:headEnd/>
            <a:tailEnd/>
          </a:ln>
          <a:effectLst/>
        </p:spPr>
        <p:txBody>
          <a:bodyPr/>
          <a:lstStyle/>
          <a:p>
            <a:pPr>
              <a:defRPr/>
            </a:pPr>
            <a:r>
              <a:rPr lang="es-ES" sz="2800" kern="0" dirty="0">
                <a:solidFill>
                  <a:srgbClr val="E71C03"/>
                </a:solidFill>
                <a:latin typeface="Verdana" pitchFamily="-105" charset="0"/>
                <a:ea typeface="+mj-ea"/>
                <a:cs typeface="+mj-cs"/>
              </a:rPr>
              <a:t>&gt;</a:t>
            </a:r>
            <a:r>
              <a:rPr lang="es-ES" sz="2800" kern="0" dirty="0">
                <a:latin typeface="Verdana" pitchFamily="-105" charset="0"/>
                <a:ea typeface="+mj-ea"/>
                <a:cs typeface="+mj-cs"/>
              </a:rPr>
              <a:t> Estrategia de Marketing Deportivo</a:t>
            </a:r>
            <a:endParaRPr lang="es-ES" sz="2400" kern="0" dirty="0">
              <a:latin typeface="Verdana" pitchFamily="-105" charset="0"/>
              <a:ea typeface="+mj-ea"/>
              <a:cs typeface="+mj-cs"/>
            </a:endParaRPr>
          </a:p>
        </p:txBody>
      </p:sp>
      <p:pic>
        <p:nvPicPr>
          <p:cNvPr id="31747" name="Picture 14" descr="RFEF"/>
          <p:cNvPicPr>
            <a:picLocks noChangeAspect="1" noChangeArrowheads="1"/>
          </p:cNvPicPr>
          <p:nvPr/>
        </p:nvPicPr>
        <p:blipFill>
          <a:blip r:embed="rId3" cstate="print"/>
          <a:srcRect/>
          <a:stretch>
            <a:fillRect/>
          </a:stretch>
        </p:blipFill>
        <p:spPr bwMode="auto">
          <a:xfrm>
            <a:off x="611188" y="1628775"/>
            <a:ext cx="1011237" cy="1011238"/>
          </a:xfrm>
          <a:prstGeom prst="rect">
            <a:avLst/>
          </a:prstGeom>
          <a:noFill/>
          <a:ln w="9525">
            <a:noFill/>
            <a:miter lim="800000"/>
            <a:headEnd/>
            <a:tailEnd/>
          </a:ln>
        </p:spPr>
      </p:pic>
      <p:sp>
        <p:nvSpPr>
          <p:cNvPr id="31748" name="19 CuadroTexto"/>
          <p:cNvSpPr txBox="1">
            <a:spLocks noChangeArrowheads="1"/>
          </p:cNvSpPr>
          <p:nvPr/>
        </p:nvSpPr>
        <p:spPr bwMode="auto">
          <a:xfrm>
            <a:off x="1763713" y="1700213"/>
            <a:ext cx="7143750" cy="1477962"/>
          </a:xfrm>
          <a:prstGeom prst="rect">
            <a:avLst/>
          </a:prstGeom>
          <a:noFill/>
          <a:ln w="9525">
            <a:noFill/>
            <a:miter lim="800000"/>
            <a:headEnd/>
            <a:tailEnd/>
          </a:ln>
        </p:spPr>
        <p:txBody>
          <a:bodyPr>
            <a:spAutoFit/>
          </a:bodyPr>
          <a:lstStyle/>
          <a:p>
            <a:pPr marL="273050" indent="-273050">
              <a:buFont typeface="Wingdings" pitchFamily="2" charset="2"/>
              <a:buNone/>
            </a:pPr>
            <a:r>
              <a:rPr lang="es-ES" sz="1800">
                <a:solidFill>
                  <a:srgbClr val="E71C03"/>
                </a:solidFill>
              </a:rPr>
              <a:t>&gt;</a:t>
            </a:r>
            <a:r>
              <a:rPr lang="es-ES" sz="1800"/>
              <a:t> Colaborador institucional de la Selección Española de Fútbol (2010-2013)</a:t>
            </a:r>
          </a:p>
          <a:p>
            <a:pPr marL="273050" indent="-273050">
              <a:buFont typeface="Wingdings" pitchFamily="2" charset="2"/>
              <a:buNone/>
            </a:pPr>
            <a:r>
              <a:rPr lang="es-ES" sz="1800">
                <a:solidFill>
                  <a:srgbClr val="E71C03"/>
                </a:solidFill>
              </a:rPr>
              <a:t>&gt;</a:t>
            </a:r>
            <a:r>
              <a:rPr lang="es-ES" sz="1800"/>
              <a:t> Derechos publicitarios en partidos de la Selección</a:t>
            </a:r>
          </a:p>
          <a:p>
            <a:pPr marL="273050" indent="-273050">
              <a:buFont typeface="Wingdings" pitchFamily="2" charset="2"/>
              <a:buNone/>
            </a:pPr>
            <a:r>
              <a:rPr lang="es-ES" sz="1800">
                <a:solidFill>
                  <a:srgbClr val="E71C03"/>
                </a:solidFill>
              </a:rPr>
              <a:t>&gt;</a:t>
            </a:r>
            <a:r>
              <a:rPr lang="es-ES" sz="1800"/>
              <a:t> Derecho de uso de la imagen de la Selección Española de Fútbol</a:t>
            </a:r>
          </a:p>
        </p:txBody>
      </p:sp>
      <p:pic>
        <p:nvPicPr>
          <p:cNvPr id="31749" name="Picture 2"/>
          <p:cNvPicPr>
            <a:picLocks noChangeAspect="1" noChangeArrowheads="1"/>
          </p:cNvPicPr>
          <p:nvPr/>
        </p:nvPicPr>
        <p:blipFill>
          <a:blip r:embed="rId4" cstate="print"/>
          <a:srcRect/>
          <a:stretch>
            <a:fillRect/>
          </a:stretch>
        </p:blipFill>
        <p:spPr bwMode="auto">
          <a:xfrm>
            <a:off x="395288" y="3292475"/>
            <a:ext cx="4773612" cy="3376613"/>
          </a:xfrm>
          <a:prstGeom prst="rect">
            <a:avLst/>
          </a:prstGeom>
          <a:noFill/>
          <a:ln w="9525">
            <a:noFill/>
            <a:miter lim="800000"/>
            <a:headEnd/>
            <a:tailEnd/>
          </a:ln>
        </p:spPr>
      </p:pic>
      <p:pic>
        <p:nvPicPr>
          <p:cNvPr id="31750" name="Picture 4" descr="Casillas con Visit Spain"/>
          <p:cNvPicPr>
            <a:picLocks noChangeAspect="1" noChangeArrowheads="1"/>
          </p:cNvPicPr>
          <p:nvPr/>
        </p:nvPicPr>
        <p:blipFill>
          <a:blip r:embed="rId5" cstate="print"/>
          <a:srcRect/>
          <a:stretch>
            <a:fillRect/>
          </a:stretch>
        </p:blipFill>
        <p:spPr bwMode="auto">
          <a:xfrm>
            <a:off x="5364163" y="4668838"/>
            <a:ext cx="3000375" cy="2000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2"/>
          <p:cNvSpPr txBox="1">
            <a:spLocks noChangeArrowheads="1"/>
          </p:cNvSpPr>
          <p:nvPr/>
        </p:nvSpPr>
        <p:spPr bwMode="auto">
          <a:xfrm>
            <a:off x="323850" y="773113"/>
            <a:ext cx="8229600" cy="1143000"/>
          </a:xfrm>
          <a:prstGeom prst="rect">
            <a:avLst/>
          </a:prstGeom>
          <a:noFill/>
          <a:ln w="9525">
            <a:noFill/>
            <a:miter lim="800000"/>
            <a:headEnd/>
            <a:tailEnd/>
          </a:ln>
          <a:effectLst/>
        </p:spPr>
        <p:txBody>
          <a:bodyPr/>
          <a:lstStyle/>
          <a:p>
            <a:pPr>
              <a:defRPr/>
            </a:pPr>
            <a:r>
              <a:rPr lang="es-ES" sz="2800" kern="0" dirty="0">
                <a:solidFill>
                  <a:srgbClr val="E71C03"/>
                </a:solidFill>
                <a:latin typeface="Verdana" pitchFamily="-105" charset="0"/>
                <a:ea typeface="+mj-ea"/>
                <a:cs typeface="+mj-cs"/>
              </a:rPr>
              <a:t>&gt;</a:t>
            </a:r>
            <a:r>
              <a:rPr lang="es-ES" sz="2800" kern="0" dirty="0">
                <a:latin typeface="Verdana" pitchFamily="-105" charset="0"/>
                <a:ea typeface="+mj-ea"/>
                <a:cs typeface="+mj-cs"/>
              </a:rPr>
              <a:t> Estrategia de Marketing Deportivo</a:t>
            </a:r>
            <a:endParaRPr lang="es-ES" sz="2400" kern="0" dirty="0">
              <a:latin typeface="Verdana" pitchFamily="-105" charset="0"/>
              <a:ea typeface="+mj-ea"/>
              <a:cs typeface="+mj-cs"/>
            </a:endParaRPr>
          </a:p>
        </p:txBody>
      </p:sp>
      <p:pic>
        <p:nvPicPr>
          <p:cNvPr id="32771" name="Picture 14" descr="RFEF"/>
          <p:cNvPicPr>
            <a:picLocks noChangeAspect="1" noChangeArrowheads="1"/>
          </p:cNvPicPr>
          <p:nvPr/>
        </p:nvPicPr>
        <p:blipFill>
          <a:blip r:embed="rId3" cstate="print"/>
          <a:srcRect/>
          <a:stretch>
            <a:fillRect/>
          </a:stretch>
        </p:blipFill>
        <p:spPr bwMode="auto">
          <a:xfrm>
            <a:off x="539750" y="1484313"/>
            <a:ext cx="1011238" cy="1011237"/>
          </a:xfrm>
          <a:prstGeom prst="rect">
            <a:avLst/>
          </a:prstGeom>
          <a:noFill/>
          <a:ln w="9525">
            <a:noFill/>
            <a:miter lim="800000"/>
            <a:headEnd/>
            <a:tailEnd/>
          </a:ln>
        </p:spPr>
      </p:pic>
      <p:sp>
        <p:nvSpPr>
          <p:cNvPr id="8" name="7 CuadroTexto"/>
          <p:cNvSpPr txBox="1">
            <a:spLocks noChangeArrowheads="1"/>
          </p:cNvSpPr>
          <p:nvPr/>
        </p:nvSpPr>
        <p:spPr bwMode="auto">
          <a:xfrm>
            <a:off x="142875" y="3068638"/>
            <a:ext cx="8859838" cy="246062"/>
          </a:xfrm>
          <a:prstGeom prst="rect">
            <a:avLst/>
          </a:prstGeom>
          <a:solidFill>
            <a:schemeClr val="bg2">
              <a:lumMod val="60000"/>
              <a:lumOff val="40000"/>
            </a:schemeClr>
          </a:solidFill>
          <a:ln w="9525">
            <a:noFill/>
            <a:miter lim="800000"/>
            <a:headEnd/>
            <a:tailEnd/>
          </a:ln>
        </p:spPr>
        <p:txBody>
          <a:bodyPr>
            <a:spAutoFit/>
          </a:bodyPr>
          <a:lstStyle/>
          <a:p>
            <a:pPr>
              <a:defRPr/>
            </a:pPr>
            <a:r>
              <a:rPr lang="es-ES" dirty="0"/>
              <a:t>Audiencias</a:t>
            </a:r>
          </a:p>
        </p:txBody>
      </p:sp>
      <p:sp>
        <p:nvSpPr>
          <p:cNvPr id="9" name="8 CuadroTexto"/>
          <p:cNvSpPr txBox="1">
            <a:spLocks noChangeArrowheads="1"/>
          </p:cNvSpPr>
          <p:nvPr/>
        </p:nvSpPr>
        <p:spPr bwMode="auto">
          <a:xfrm>
            <a:off x="193675" y="4797425"/>
            <a:ext cx="2794000" cy="246063"/>
          </a:xfrm>
          <a:prstGeom prst="rect">
            <a:avLst/>
          </a:prstGeom>
          <a:solidFill>
            <a:schemeClr val="bg2">
              <a:lumMod val="60000"/>
              <a:lumOff val="40000"/>
            </a:schemeClr>
          </a:solidFill>
          <a:ln w="9525">
            <a:noFill/>
            <a:miter lim="800000"/>
            <a:headEnd/>
            <a:tailEnd/>
          </a:ln>
        </p:spPr>
        <p:txBody>
          <a:bodyPr>
            <a:spAutoFit/>
          </a:bodyPr>
          <a:lstStyle/>
          <a:p>
            <a:pPr>
              <a:defRPr/>
            </a:pPr>
            <a:r>
              <a:rPr lang="es-ES" b="1" dirty="0"/>
              <a:t>ROI  2010</a:t>
            </a:r>
          </a:p>
        </p:txBody>
      </p:sp>
      <p:sp>
        <p:nvSpPr>
          <p:cNvPr id="10" name="9 CuadroTexto"/>
          <p:cNvSpPr txBox="1">
            <a:spLocks noChangeArrowheads="1"/>
          </p:cNvSpPr>
          <p:nvPr/>
        </p:nvSpPr>
        <p:spPr bwMode="auto">
          <a:xfrm>
            <a:off x="3175000" y="4797425"/>
            <a:ext cx="5861050" cy="369888"/>
          </a:xfrm>
          <a:prstGeom prst="rect">
            <a:avLst/>
          </a:prstGeom>
          <a:solidFill>
            <a:schemeClr val="bg2">
              <a:lumMod val="60000"/>
              <a:lumOff val="40000"/>
            </a:schemeClr>
          </a:solidFill>
          <a:ln w="9525">
            <a:noFill/>
            <a:miter lim="800000"/>
            <a:headEnd/>
            <a:tailEnd/>
          </a:ln>
        </p:spPr>
        <p:txBody>
          <a:bodyPr>
            <a:spAutoFit/>
          </a:bodyPr>
          <a:lstStyle/>
          <a:p>
            <a:pPr>
              <a:defRPr/>
            </a:pPr>
            <a:r>
              <a:rPr lang="es-ES" b="1"/>
              <a:t>1.250.596€</a:t>
            </a:r>
          </a:p>
        </p:txBody>
      </p:sp>
      <p:sp>
        <p:nvSpPr>
          <p:cNvPr id="18" name="13 CuadroTexto"/>
          <p:cNvSpPr txBox="1">
            <a:spLocks noChangeArrowheads="1"/>
          </p:cNvSpPr>
          <p:nvPr/>
        </p:nvSpPr>
        <p:spPr bwMode="auto">
          <a:xfrm>
            <a:off x="1225550" y="3527425"/>
            <a:ext cx="944563" cy="277813"/>
          </a:xfrm>
          <a:prstGeom prst="rect">
            <a:avLst/>
          </a:prstGeom>
          <a:solidFill>
            <a:schemeClr val="bg2">
              <a:lumMod val="60000"/>
              <a:lumOff val="40000"/>
            </a:schemeClr>
          </a:solidFill>
          <a:ln w="9525">
            <a:noFill/>
            <a:miter lim="800000"/>
            <a:headEnd/>
            <a:tailEnd/>
          </a:ln>
        </p:spPr>
        <p:txBody>
          <a:bodyPr>
            <a:spAutoFit/>
          </a:bodyPr>
          <a:lstStyle/>
          <a:p>
            <a:pPr algn="ctr">
              <a:defRPr/>
            </a:pPr>
            <a:r>
              <a:rPr lang="es-ES" sz="1200"/>
              <a:t>ESP-FRA</a:t>
            </a:r>
          </a:p>
        </p:txBody>
      </p:sp>
      <p:sp>
        <p:nvSpPr>
          <p:cNvPr id="21" name="14 CuadroTexto"/>
          <p:cNvSpPr txBox="1">
            <a:spLocks noChangeArrowheads="1"/>
          </p:cNvSpPr>
          <p:nvPr/>
        </p:nvSpPr>
        <p:spPr bwMode="auto">
          <a:xfrm>
            <a:off x="2205038" y="3527425"/>
            <a:ext cx="944562" cy="277813"/>
          </a:xfrm>
          <a:prstGeom prst="rect">
            <a:avLst/>
          </a:prstGeom>
          <a:solidFill>
            <a:schemeClr val="bg2">
              <a:lumMod val="60000"/>
              <a:lumOff val="40000"/>
            </a:schemeClr>
          </a:solidFill>
          <a:ln w="9525">
            <a:noFill/>
            <a:miter lim="800000"/>
            <a:headEnd/>
            <a:tailEnd/>
          </a:ln>
        </p:spPr>
        <p:txBody>
          <a:bodyPr>
            <a:spAutoFit/>
          </a:bodyPr>
          <a:lstStyle/>
          <a:p>
            <a:pPr algn="ctr">
              <a:defRPr/>
            </a:pPr>
            <a:r>
              <a:rPr lang="es-ES" sz="1200"/>
              <a:t>ASA-ESP</a:t>
            </a:r>
          </a:p>
        </p:txBody>
      </p:sp>
      <p:sp>
        <p:nvSpPr>
          <p:cNvPr id="22" name="15 CuadroTexto"/>
          <p:cNvSpPr txBox="1">
            <a:spLocks noChangeArrowheads="1"/>
          </p:cNvSpPr>
          <p:nvPr/>
        </p:nvSpPr>
        <p:spPr bwMode="auto">
          <a:xfrm>
            <a:off x="3181350" y="3527425"/>
            <a:ext cx="944563" cy="277813"/>
          </a:xfrm>
          <a:prstGeom prst="rect">
            <a:avLst/>
          </a:prstGeom>
          <a:solidFill>
            <a:schemeClr val="bg2">
              <a:lumMod val="60000"/>
              <a:lumOff val="40000"/>
            </a:schemeClr>
          </a:solidFill>
          <a:ln w="9525">
            <a:noFill/>
            <a:miter lim="800000"/>
            <a:headEnd/>
            <a:tailEnd/>
          </a:ln>
        </p:spPr>
        <p:txBody>
          <a:bodyPr>
            <a:spAutoFit/>
          </a:bodyPr>
          <a:lstStyle/>
          <a:p>
            <a:pPr algn="ctr">
              <a:defRPr/>
            </a:pPr>
            <a:r>
              <a:rPr lang="es-ES" sz="1200"/>
              <a:t>COR-ESP</a:t>
            </a:r>
          </a:p>
        </p:txBody>
      </p:sp>
      <p:sp>
        <p:nvSpPr>
          <p:cNvPr id="23" name="16 CuadroTexto"/>
          <p:cNvSpPr txBox="1">
            <a:spLocks noChangeArrowheads="1"/>
          </p:cNvSpPr>
          <p:nvPr/>
        </p:nvSpPr>
        <p:spPr bwMode="auto">
          <a:xfrm>
            <a:off x="4160838" y="3527425"/>
            <a:ext cx="942975" cy="277813"/>
          </a:xfrm>
          <a:prstGeom prst="rect">
            <a:avLst/>
          </a:prstGeom>
          <a:solidFill>
            <a:schemeClr val="bg2">
              <a:lumMod val="60000"/>
              <a:lumOff val="40000"/>
            </a:schemeClr>
          </a:solidFill>
          <a:ln w="9525">
            <a:noFill/>
            <a:miter lim="800000"/>
            <a:headEnd/>
            <a:tailEnd/>
          </a:ln>
        </p:spPr>
        <p:txBody>
          <a:bodyPr>
            <a:spAutoFit/>
          </a:bodyPr>
          <a:lstStyle/>
          <a:p>
            <a:pPr algn="ctr">
              <a:defRPr/>
            </a:pPr>
            <a:r>
              <a:rPr lang="es-ES" sz="1200"/>
              <a:t>ESP-POL</a:t>
            </a:r>
          </a:p>
        </p:txBody>
      </p:sp>
      <p:sp>
        <p:nvSpPr>
          <p:cNvPr id="24" name="17 CuadroTexto"/>
          <p:cNvSpPr txBox="1">
            <a:spLocks noChangeArrowheads="1"/>
          </p:cNvSpPr>
          <p:nvPr/>
        </p:nvSpPr>
        <p:spPr bwMode="auto">
          <a:xfrm>
            <a:off x="5127625" y="3527425"/>
            <a:ext cx="942975" cy="277813"/>
          </a:xfrm>
          <a:prstGeom prst="rect">
            <a:avLst/>
          </a:prstGeom>
          <a:solidFill>
            <a:schemeClr val="bg2">
              <a:lumMod val="60000"/>
              <a:lumOff val="40000"/>
            </a:schemeClr>
          </a:solidFill>
          <a:ln w="9525">
            <a:noFill/>
            <a:miter lim="800000"/>
            <a:headEnd/>
            <a:tailEnd/>
          </a:ln>
        </p:spPr>
        <p:txBody>
          <a:bodyPr>
            <a:spAutoFit/>
          </a:bodyPr>
          <a:lstStyle/>
          <a:p>
            <a:pPr algn="ctr">
              <a:defRPr/>
            </a:pPr>
            <a:r>
              <a:rPr lang="es-ES" sz="1200"/>
              <a:t>MEX-ESP</a:t>
            </a:r>
          </a:p>
        </p:txBody>
      </p:sp>
      <p:sp>
        <p:nvSpPr>
          <p:cNvPr id="25" name="18 CuadroTexto"/>
          <p:cNvSpPr txBox="1">
            <a:spLocks noChangeArrowheads="1"/>
          </p:cNvSpPr>
          <p:nvPr/>
        </p:nvSpPr>
        <p:spPr bwMode="auto">
          <a:xfrm>
            <a:off x="6103938" y="3527425"/>
            <a:ext cx="942975" cy="277813"/>
          </a:xfrm>
          <a:prstGeom prst="rect">
            <a:avLst/>
          </a:prstGeom>
          <a:solidFill>
            <a:schemeClr val="bg2">
              <a:lumMod val="60000"/>
              <a:lumOff val="40000"/>
            </a:schemeClr>
          </a:solidFill>
          <a:ln w="9525">
            <a:noFill/>
            <a:miter lim="800000"/>
            <a:headEnd/>
            <a:tailEnd/>
          </a:ln>
        </p:spPr>
        <p:txBody>
          <a:bodyPr>
            <a:spAutoFit/>
          </a:bodyPr>
          <a:lstStyle/>
          <a:p>
            <a:pPr algn="ctr">
              <a:defRPr/>
            </a:pPr>
            <a:r>
              <a:rPr lang="es-ES" sz="1200"/>
              <a:t>ARG-ESP</a:t>
            </a:r>
          </a:p>
        </p:txBody>
      </p:sp>
      <p:sp>
        <p:nvSpPr>
          <p:cNvPr id="26" name="19 CuadroTexto"/>
          <p:cNvSpPr txBox="1">
            <a:spLocks noChangeArrowheads="1"/>
          </p:cNvSpPr>
          <p:nvPr/>
        </p:nvSpPr>
        <p:spPr bwMode="auto">
          <a:xfrm>
            <a:off x="7075488" y="3527425"/>
            <a:ext cx="944562" cy="277813"/>
          </a:xfrm>
          <a:prstGeom prst="rect">
            <a:avLst/>
          </a:prstGeom>
          <a:solidFill>
            <a:schemeClr val="bg2">
              <a:lumMod val="60000"/>
              <a:lumOff val="40000"/>
            </a:schemeClr>
          </a:solidFill>
          <a:ln w="9525">
            <a:noFill/>
            <a:miter lim="800000"/>
            <a:headEnd/>
            <a:tailEnd/>
          </a:ln>
        </p:spPr>
        <p:txBody>
          <a:bodyPr>
            <a:spAutoFit/>
          </a:bodyPr>
          <a:lstStyle/>
          <a:p>
            <a:pPr algn="ctr">
              <a:defRPr/>
            </a:pPr>
            <a:r>
              <a:rPr lang="es-ES" sz="1200"/>
              <a:t>ESP-LIT</a:t>
            </a:r>
          </a:p>
        </p:txBody>
      </p:sp>
      <p:sp>
        <p:nvSpPr>
          <p:cNvPr id="27" name="20 CuadroTexto"/>
          <p:cNvSpPr txBox="1">
            <a:spLocks noChangeArrowheads="1"/>
          </p:cNvSpPr>
          <p:nvPr/>
        </p:nvSpPr>
        <p:spPr bwMode="auto">
          <a:xfrm>
            <a:off x="8048625" y="3527425"/>
            <a:ext cx="944563" cy="277813"/>
          </a:xfrm>
          <a:prstGeom prst="rect">
            <a:avLst/>
          </a:prstGeom>
          <a:solidFill>
            <a:schemeClr val="bg2">
              <a:lumMod val="60000"/>
              <a:lumOff val="40000"/>
            </a:schemeClr>
          </a:solidFill>
          <a:ln w="9525">
            <a:noFill/>
            <a:miter lim="800000"/>
            <a:headEnd/>
            <a:tailEnd/>
          </a:ln>
        </p:spPr>
        <p:txBody>
          <a:bodyPr>
            <a:spAutoFit/>
          </a:bodyPr>
          <a:lstStyle/>
          <a:p>
            <a:pPr algn="ctr">
              <a:defRPr/>
            </a:pPr>
            <a:r>
              <a:rPr lang="es-ES" sz="1200"/>
              <a:t>POR-ESP</a:t>
            </a:r>
          </a:p>
        </p:txBody>
      </p:sp>
      <p:sp>
        <p:nvSpPr>
          <p:cNvPr id="28" name="21 CuadroTexto"/>
          <p:cNvSpPr txBox="1">
            <a:spLocks noChangeArrowheads="1"/>
          </p:cNvSpPr>
          <p:nvPr/>
        </p:nvSpPr>
        <p:spPr bwMode="auto">
          <a:xfrm>
            <a:off x="1225550" y="3838575"/>
            <a:ext cx="944563" cy="276225"/>
          </a:xfrm>
          <a:prstGeom prst="rect">
            <a:avLst/>
          </a:prstGeom>
          <a:solidFill>
            <a:schemeClr val="bg2">
              <a:lumMod val="60000"/>
              <a:lumOff val="40000"/>
            </a:schemeClr>
          </a:solidFill>
          <a:ln w="9525">
            <a:noFill/>
            <a:miter lim="800000"/>
            <a:headEnd/>
            <a:tailEnd/>
          </a:ln>
        </p:spPr>
        <p:txBody>
          <a:bodyPr>
            <a:spAutoFit/>
          </a:bodyPr>
          <a:lstStyle/>
          <a:p>
            <a:pPr algn="ctr">
              <a:defRPr/>
            </a:pPr>
            <a:r>
              <a:rPr lang="es-ES" sz="1200"/>
              <a:t>19.319.552</a:t>
            </a:r>
          </a:p>
        </p:txBody>
      </p:sp>
      <p:sp>
        <p:nvSpPr>
          <p:cNvPr id="29" name="22 CuadroTexto"/>
          <p:cNvSpPr txBox="1">
            <a:spLocks noChangeArrowheads="1"/>
          </p:cNvSpPr>
          <p:nvPr/>
        </p:nvSpPr>
        <p:spPr bwMode="auto">
          <a:xfrm>
            <a:off x="2205038" y="3838575"/>
            <a:ext cx="944562" cy="276225"/>
          </a:xfrm>
          <a:prstGeom prst="rect">
            <a:avLst/>
          </a:prstGeom>
          <a:solidFill>
            <a:schemeClr val="bg2">
              <a:lumMod val="60000"/>
              <a:lumOff val="40000"/>
            </a:schemeClr>
          </a:solidFill>
          <a:ln w="9525">
            <a:noFill/>
            <a:miter lim="800000"/>
            <a:headEnd/>
            <a:tailEnd/>
          </a:ln>
        </p:spPr>
        <p:txBody>
          <a:bodyPr>
            <a:spAutoFit/>
          </a:bodyPr>
          <a:lstStyle/>
          <a:p>
            <a:pPr algn="ctr">
              <a:defRPr/>
            </a:pPr>
            <a:r>
              <a:rPr lang="es-ES" sz="1200"/>
              <a:t>4.748.729</a:t>
            </a:r>
          </a:p>
        </p:txBody>
      </p:sp>
      <p:sp>
        <p:nvSpPr>
          <p:cNvPr id="30" name="23 CuadroTexto"/>
          <p:cNvSpPr txBox="1">
            <a:spLocks noChangeArrowheads="1"/>
          </p:cNvSpPr>
          <p:nvPr/>
        </p:nvSpPr>
        <p:spPr bwMode="auto">
          <a:xfrm>
            <a:off x="3181350" y="3838575"/>
            <a:ext cx="944563" cy="276225"/>
          </a:xfrm>
          <a:prstGeom prst="rect">
            <a:avLst/>
          </a:prstGeom>
          <a:solidFill>
            <a:schemeClr val="bg2">
              <a:lumMod val="60000"/>
              <a:lumOff val="40000"/>
            </a:schemeClr>
          </a:solidFill>
          <a:ln w="9525">
            <a:noFill/>
            <a:miter lim="800000"/>
            <a:headEnd/>
            <a:tailEnd/>
          </a:ln>
        </p:spPr>
        <p:txBody>
          <a:bodyPr>
            <a:spAutoFit/>
          </a:bodyPr>
          <a:lstStyle/>
          <a:p>
            <a:pPr algn="ctr">
              <a:defRPr/>
            </a:pPr>
            <a:r>
              <a:rPr lang="es-ES" sz="1200"/>
              <a:t>7.288.489</a:t>
            </a:r>
          </a:p>
        </p:txBody>
      </p:sp>
      <p:sp>
        <p:nvSpPr>
          <p:cNvPr id="31" name="24 CuadroTexto"/>
          <p:cNvSpPr txBox="1">
            <a:spLocks noChangeArrowheads="1"/>
          </p:cNvSpPr>
          <p:nvPr/>
        </p:nvSpPr>
        <p:spPr bwMode="auto">
          <a:xfrm>
            <a:off x="4160838" y="3838575"/>
            <a:ext cx="942975" cy="276225"/>
          </a:xfrm>
          <a:prstGeom prst="rect">
            <a:avLst/>
          </a:prstGeom>
          <a:solidFill>
            <a:schemeClr val="bg2">
              <a:lumMod val="60000"/>
              <a:lumOff val="40000"/>
            </a:schemeClr>
          </a:solidFill>
          <a:ln w="9525">
            <a:noFill/>
            <a:miter lim="800000"/>
            <a:headEnd/>
            <a:tailEnd/>
          </a:ln>
        </p:spPr>
        <p:txBody>
          <a:bodyPr>
            <a:spAutoFit/>
          </a:bodyPr>
          <a:lstStyle/>
          <a:p>
            <a:pPr algn="ctr">
              <a:defRPr/>
            </a:pPr>
            <a:r>
              <a:rPr lang="es-ES" sz="1200"/>
              <a:t>12.289.341</a:t>
            </a:r>
          </a:p>
        </p:txBody>
      </p:sp>
      <p:sp>
        <p:nvSpPr>
          <p:cNvPr id="32" name="25 CuadroTexto"/>
          <p:cNvSpPr txBox="1">
            <a:spLocks noChangeArrowheads="1"/>
          </p:cNvSpPr>
          <p:nvPr/>
        </p:nvSpPr>
        <p:spPr bwMode="auto">
          <a:xfrm>
            <a:off x="5127625" y="3838575"/>
            <a:ext cx="942975" cy="276225"/>
          </a:xfrm>
          <a:prstGeom prst="rect">
            <a:avLst/>
          </a:prstGeom>
          <a:solidFill>
            <a:schemeClr val="bg2">
              <a:lumMod val="60000"/>
              <a:lumOff val="40000"/>
            </a:schemeClr>
          </a:solidFill>
          <a:ln w="9525">
            <a:noFill/>
            <a:miter lim="800000"/>
            <a:headEnd/>
            <a:tailEnd/>
          </a:ln>
        </p:spPr>
        <p:txBody>
          <a:bodyPr>
            <a:spAutoFit/>
          </a:bodyPr>
          <a:lstStyle/>
          <a:p>
            <a:pPr algn="ctr">
              <a:defRPr/>
            </a:pPr>
            <a:r>
              <a:rPr lang="es-ES" sz="1200"/>
              <a:t>14.365.787</a:t>
            </a:r>
          </a:p>
        </p:txBody>
      </p:sp>
      <p:sp>
        <p:nvSpPr>
          <p:cNvPr id="33" name="26 CuadroTexto"/>
          <p:cNvSpPr txBox="1">
            <a:spLocks noChangeArrowheads="1"/>
          </p:cNvSpPr>
          <p:nvPr/>
        </p:nvSpPr>
        <p:spPr bwMode="auto">
          <a:xfrm>
            <a:off x="6103938" y="3838575"/>
            <a:ext cx="942975" cy="276225"/>
          </a:xfrm>
          <a:prstGeom prst="rect">
            <a:avLst/>
          </a:prstGeom>
          <a:solidFill>
            <a:schemeClr val="bg2">
              <a:lumMod val="60000"/>
              <a:lumOff val="40000"/>
            </a:schemeClr>
          </a:solidFill>
          <a:ln w="9525">
            <a:noFill/>
            <a:miter lim="800000"/>
            <a:headEnd/>
            <a:tailEnd/>
          </a:ln>
        </p:spPr>
        <p:txBody>
          <a:bodyPr>
            <a:spAutoFit/>
          </a:bodyPr>
          <a:lstStyle/>
          <a:p>
            <a:pPr algn="ctr">
              <a:defRPr/>
            </a:pPr>
            <a:r>
              <a:rPr lang="es-ES" sz="1200"/>
              <a:t>12.557.768</a:t>
            </a:r>
          </a:p>
        </p:txBody>
      </p:sp>
      <p:sp>
        <p:nvSpPr>
          <p:cNvPr id="34" name="27 CuadroTexto"/>
          <p:cNvSpPr txBox="1">
            <a:spLocks noChangeArrowheads="1"/>
          </p:cNvSpPr>
          <p:nvPr/>
        </p:nvSpPr>
        <p:spPr bwMode="auto">
          <a:xfrm>
            <a:off x="7075488" y="3838575"/>
            <a:ext cx="944562" cy="276225"/>
          </a:xfrm>
          <a:prstGeom prst="rect">
            <a:avLst/>
          </a:prstGeom>
          <a:solidFill>
            <a:schemeClr val="bg2">
              <a:lumMod val="60000"/>
              <a:lumOff val="40000"/>
            </a:schemeClr>
          </a:solidFill>
          <a:ln w="9525">
            <a:noFill/>
            <a:miter lim="800000"/>
            <a:headEnd/>
            <a:tailEnd/>
          </a:ln>
        </p:spPr>
        <p:txBody>
          <a:bodyPr>
            <a:spAutoFit/>
          </a:bodyPr>
          <a:lstStyle/>
          <a:p>
            <a:pPr algn="ctr">
              <a:defRPr/>
            </a:pPr>
            <a:r>
              <a:rPr lang="es-ES" sz="1200"/>
              <a:t>5.928.911</a:t>
            </a:r>
          </a:p>
        </p:txBody>
      </p:sp>
      <p:sp>
        <p:nvSpPr>
          <p:cNvPr id="35" name="28 CuadroTexto"/>
          <p:cNvSpPr txBox="1">
            <a:spLocks noChangeArrowheads="1"/>
          </p:cNvSpPr>
          <p:nvPr/>
        </p:nvSpPr>
        <p:spPr bwMode="auto">
          <a:xfrm>
            <a:off x="8048625" y="3838575"/>
            <a:ext cx="944563" cy="276225"/>
          </a:xfrm>
          <a:prstGeom prst="rect">
            <a:avLst/>
          </a:prstGeom>
          <a:solidFill>
            <a:schemeClr val="bg2">
              <a:lumMod val="60000"/>
              <a:lumOff val="40000"/>
            </a:schemeClr>
          </a:solidFill>
          <a:ln w="9525">
            <a:noFill/>
            <a:miter lim="800000"/>
            <a:headEnd/>
            <a:tailEnd/>
          </a:ln>
        </p:spPr>
        <p:txBody>
          <a:bodyPr>
            <a:spAutoFit/>
          </a:bodyPr>
          <a:lstStyle/>
          <a:p>
            <a:pPr algn="ctr">
              <a:defRPr/>
            </a:pPr>
            <a:r>
              <a:rPr lang="es-ES" sz="1200"/>
              <a:t>8.799.463</a:t>
            </a:r>
          </a:p>
        </p:txBody>
      </p:sp>
      <p:sp>
        <p:nvSpPr>
          <p:cNvPr id="36" name="29 CuadroTexto"/>
          <p:cNvSpPr txBox="1">
            <a:spLocks noChangeArrowheads="1"/>
          </p:cNvSpPr>
          <p:nvPr/>
        </p:nvSpPr>
        <p:spPr bwMode="auto">
          <a:xfrm>
            <a:off x="107950" y="3651250"/>
            <a:ext cx="1074738" cy="461963"/>
          </a:xfrm>
          <a:prstGeom prst="rect">
            <a:avLst/>
          </a:prstGeom>
          <a:solidFill>
            <a:schemeClr val="bg2">
              <a:lumMod val="60000"/>
              <a:lumOff val="40000"/>
            </a:schemeClr>
          </a:solidFill>
          <a:ln w="9525">
            <a:noFill/>
            <a:miter lim="800000"/>
            <a:headEnd/>
            <a:tailEnd/>
          </a:ln>
        </p:spPr>
        <p:txBody>
          <a:bodyPr>
            <a:spAutoFit/>
          </a:bodyPr>
          <a:lstStyle/>
          <a:p>
            <a:pPr>
              <a:defRPr/>
            </a:pPr>
            <a:r>
              <a:rPr lang="es-ES" sz="1200" dirty="0"/>
              <a:t>TV </a:t>
            </a:r>
            <a:r>
              <a:rPr lang="es-ES" sz="1200" dirty="0" err="1"/>
              <a:t>Audiences</a:t>
            </a:r>
            <a:r>
              <a:rPr lang="es-ES" sz="1200" dirty="0"/>
              <a:t>*</a:t>
            </a:r>
          </a:p>
        </p:txBody>
      </p:sp>
      <p:sp>
        <p:nvSpPr>
          <p:cNvPr id="37" name="30 CuadroTexto"/>
          <p:cNvSpPr txBox="1">
            <a:spLocks noChangeArrowheads="1"/>
          </p:cNvSpPr>
          <p:nvPr/>
        </p:nvSpPr>
        <p:spPr bwMode="auto">
          <a:xfrm>
            <a:off x="7075488" y="4138613"/>
            <a:ext cx="1917700" cy="277812"/>
          </a:xfrm>
          <a:prstGeom prst="rect">
            <a:avLst/>
          </a:prstGeom>
          <a:solidFill>
            <a:schemeClr val="bg2">
              <a:lumMod val="60000"/>
              <a:lumOff val="40000"/>
            </a:schemeClr>
          </a:solidFill>
          <a:ln w="9525">
            <a:noFill/>
            <a:miter lim="800000"/>
            <a:headEnd/>
            <a:tailEnd/>
          </a:ln>
        </p:spPr>
        <p:txBody>
          <a:bodyPr>
            <a:spAutoFit/>
          </a:bodyPr>
          <a:lstStyle/>
          <a:p>
            <a:pPr algn="ctr">
              <a:defRPr/>
            </a:pPr>
            <a:r>
              <a:rPr lang="es-ES" sz="1200"/>
              <a:t>85.298.039</a:t>
            </a:r>
          </a:p>
        </p:txBody>
      </p:sp>
      <p:sp>
        <p:nvSpPr>
          <p:cNvPr id="32793" name="31 CuadroTexto"/>
          <p:cNvSpPr txBox="1">
            <a:spLocks noChangeArrowheads="1"/>
          </p:cNvSpPr>
          <p:nvPr/>
        </p:nvSpPr>
        <p:spPr bwMode="auto">
          <a:xfrm>
            <a:off x="107950" y="6653213"/>
            <a:ext cx="8988425" cy="231775"/>
          </a:xfrm>
          <a:prstGeom prst="rect">
            <a:avLst/>
          </a:prstGeom>
          <a:noFill/>
          <a:ln w="9525">
            <a:noFill/>
            <a:miter lim="800000"/>
            <a:headEnd/>
            <a:tailEnd/>
          </a:ln>
        </p:spPr>
        <p:txBody>
          <a:bodyPr>
            <a:spAutoFit/>
          </a:bodyPr>
          <a:lstStyle/>
          <a:p>
            <a:pPr algn="r"/>
            <a:r>
              <a:rPr lang="es-ES" sz="900"/>
              <a:t>* Audiencias medidas en España y estimadas en los países contra quien ha jugado España: Francia, Arabia Saudí, Corea Sur, Polonia, México, Argentina, Lituania, Portugal</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7 Imagen" descr="logo-sudafrica-2010.jpg"/>
          <p:cNvPicPr>
            <a:picLocks noChangeAspect="1"/>
          </p:cNvPicPr>
          <p:nvPr/>
        </p:nvPicPr>
        <p:blipFill>
          <a:blip r:embed="rId3" cstate="print"/>
          <a:srcRect/>
          <a:stretch>
            <a:fillRect/>
          </a:stretch>
        </p:blipFill>
        <p:spPr bwMode="auto">
          <a:xfrm>
            <a:off x="1692275" y="1628775"/>
            <a:ext cx="1065213" cy="1079500"/>
          </a:xfrm>
          <a:prstGeom prst="rect">
            <a:avLst/>
          </a:prstGeom>
          <a:noFill/>
          <a:ln w="9525">
            <a:noFill/>
            <a:miter lim="800000"/>
            <a:headEnd/>
            <a:tailEnd/>
          </a:ln>
        </p:spPr>
      </p:pic>
      <p:sp>
        <p:nvSpPr>
          <p:cNvPr id="6" name="Rectangle 2"/>
          <p:cNvSpPr txBox="1">
            <a:spLocks noChangeArrowheads="1"/>
          </p:cNvSpPr>
          <p:nvPr/>
        </p:nvSpPr>
        <p:spPr bwMode="auto">
          <a:xfrm>
            <a:off x="323850" y="773113"/>
            <a:ext cx="8229600" cy="1143000"/>
          </a:xfrm>
          <a:prstGeom prst="rect">
            <a:avLst/>
          </a:prstGeom>
          <a:noFill/>
          <a:ln w="9525">
            <a:noFill/>
            <a:miter lim="800000"/>
            <a:headEnd/>
            <a:tailEnd/>
          </a:ln>
          <a:effectLst/>
        </p:spPr>
        <p:txBody>
          <a:bodyPr/>
          <a:lstStyle/>
          <a:p>
            <a:pPr>
              <a:defRPr/>
            </a:pPr>
            <a:r>
              <a:rPr lang="es-ES" sz="2800" kern="0" dirty="0">
                <a:solidFill>
                  <a:srgbClr val="E71C03"/>
                </a:solidFill>
                <a:latin typeface="Verdana" pitchFamily="-105" charset="0"/>
                <a:ea typeface="+mj-ea"/>
                <a:cs typeface="+mj-cs"/>
              </a:rPr>
              <a:t>&gt;</a:t>
            </a:r>
            <a:r>
              <a:rPr lang="es-ES" sz="2800" kern="0" dirty="0">
                <a:latin typeface="Verdana" pitchFamily="-105" charset="0"/>
                <a:ea typeface="+mj-ea"/>
                <a:cs typeface="+mj-cs"/>
              </a:rPr>
              <a:t> Estrategia de Marketing Deportivo</a:t>
            </a:r>
            <a:endParaRPr lang="es-ES" sz="2400" kern="0" dirty="0">
              <a:latin typeface="Verdana" pitchFamily="-105" charset="0"/>
              <a:ea typeface="+mj-ea"/>
              <a:cs typeface="+mj-cs"/>
            </a:endParaRPr>
          </a:p>
        </p:txBody>
      </p:sp>
      <p:pic>
        <p:nvPicPr>
          <p:cNvPr id="33796" name="Picture 14" descr="RFEF"/>
          <p:cNvPicPr>
            <a:picLocks noChangeAspect="1" noChangeArrowheads="1"/>
          </p:cNvPicPr>
          <p:nvPr/>
        </p:nvPicPr>
        <p:blipFill>
          <a:blip r:embed="rId4" cstate="print"/>
          <a:srcRect/>
          <a:stretch>
            <a:fillRect/>
          </a:stretch>
        </p:blipFill>
        <p:spPr bwMode="auto">
          <a:xfrm>
            <a:off x="611188" y="1628775"/>
            <a:ext cx="1011237" cy="1011238"/>
          </a:xfrm>
          <a:prstGeom prst="rect">
            <a:avLst/>
          </a:prstGeom>
          <a:noFill/>
          <a:ln w="9525">
            <a:noFill/>
            <a:miter lim="800000"/>
            <a:headEnd/>
            <a:tailEnd/>
          </a:ln>
        </p:spPr>
      </p:pic>
      <p:sp>
        <p:nvSpPr>
          <p:cNvPr id="33797" name="16 CuadroTexto"/>
          <p:cNvSpPr txBox="1">
            <a:spLocks noChangeArrowheads="1"/>
          </p:cNvSpPr>
          <p:nvPr/>
        </p:nvSpPr>
        <p:spPr bwMode="auto">
          <a:xfrm>
            <a:off x="2843213" y="1700213"/>
            <a:ext cx="6786562" cy="1631950"/>
          </a:xfrm>
          <a:prstGeom prst="rect">
            <a:avLst/>
          </a:prstGeom>
          <a:noFill/>
          <a:ln w="9525">
            <a:noFill/>
            <a:miter lim="800000"/>
            <a:headEnd/>
            <a:tailEnd/>
          </a:ln>
        </p:spPr>
        <p:txBody>
          <a:bodyPr>
            <a:spAutoFit/>
          </a:bodyPr>
          <a:lstStyle/>
          <a:p>
            <a:pPr>
              <a:buFont typeface="Wingdings" pitchFamily="2" charset="2"/>
              <a:buNone/>
            </a:pPr>
            <a:r>
              <a:rPr lang="es-ES" sz="2000">
                <a:solidFill>
                  <a:srgbClr val="E71C03"/>
                </a:solidFill>
              </a:rPr>
              <a:t>&gt;</a:t>
            </a:r>
            <a:r>
              <a:rPr lang="es-ES" sz="2000"/>
              <a:t> Campaña felicitación post –mundial:</a:t>
            </a:r>
          </a:p>
          <a:p>
            <a:pPr marL="742950" lvl="1" indent="-285750">
              <a:buFont typeface="Wingdings" pitchFamily="2" charset="2"/>
              <a:buNone/>
            </a:pPr>
            <a:r>
              <a:rPr lang="es-ES" sz="2000">
                <a:solidFill>
                  <a:srgbClr val="E71C03"/>
                </a:solidFill>
              </a:rPr>
              <a:t>&gt;</a:t>
            </a:r>
            <a:r>
              <a:rPr lang="es-ES" sz="2000"/>
              <a:t> Campaña en prensa:</a:t>
            </a:r>
          </a:p>
          <a:p>
            <a:pPr marL="1143000" lvl="2" indent="-228600">
              <a:buFont typeface="Wingdings" pitchFamily="2" charset="2"/>
              <a:buNone/>
            </a:pPr>
            <a:r>
              <a:rPr lang="es-ES" sz="2000">
                <a:solidFill>
                  <a:srgbClr val="E71C03"/>
                </a:solidFill>
              </a:rPr>
              <a:t>&gt;</a:t>
            </a:r>
            <a:r>
              <a:rPr lang="es-ES" sz="2000"/>
              <a:t> 25 países</a:t>
            </a:r>
          </a:p>
          <a:p>
            <a:pPr marL="1143000" lvl="2" indent="-228600">
              <a:buFont typeface="Wingdings" pitchFamily="2" charset="2"/>
              <a:buNone/>
            </a:pPr>
            <a:r>
              <a:rPr lang="es-ES" sz="2000">
                <a:solidFill>
                  <a:srgbClr val="E71C03"/>
                </a:solidFill>
              </a:rPr>
              <a:t>&gt;</a:t>
            </a:r>
            <a:r>
              <a:rPr lang="es-ES" sz="2000"/>
              <a:t> 14 mill. ejemplares</a:t>
            </a:r>
          </a:p>
          <a:p>
            <a:endParaRPr lang="es-ES" sz="2000"/>
          </a:p>
        </p:txBody>
      </p:sp>
      <p:pic>
        <p:nvPicPr>
          <p:cNvPr id="33798" name="Picture 10" descr="worldmap?visited=CAUSMXBRATCZFIIEITPLPTRUUKBHOMQASAAECNINPHSGKR"/>
          <p:cNvPicPr>
            <a:picLocks noChangeAspect="1" noChangeArrowheads="1"/>
          </p:cNvPicPr>
          <p:nvPr/>
        </p:nvPicPr>
        <p:blipFill>
          <a:blip r:embed="rId5" cstate="print"/>
          <a:srcRect/>
          <a:stretch>
            <a:fillRect/>
          </a:stretch>
        </p:blipFill>
        <p:spPr bwMode="auto">
          <a:xfrm>
            <a:off x="250825" y="4305300"/>
            <a:ext cx="4681538" cy="2341563"/>
          </a:xfrm>
          <a:prstGeom prst="rect">
            <a:avLst/>
          </a:prstGeom>
          <a:noFill/>
          <a:ln w="9525">
            <a:noFill/>
            <a:miter lim="800000"/>
            <a:headEnd/>
            <a:tailEnd/>
          </a:ln>
        </p:spPr>
      </p:pic>
      <p:pic>
        <p:nvPicPr>
          <p:cNvPr id="33799" name="Picture 11" descr="the_daily_telegraph">
            <a:hlinkClick r:id="rId6"/>
          </p:cNvPr>
          <p:cNvPicPr>
            <a:picLocks noChangeAspect="1" noChangeArrowheads="1"/>
          </p:cNvPicPr>
          <p:nvPr/>
        </p:nvPicPr>
        <p:blipFill>
          <a:blip r:embed="rId7" cstate="print"/>
          <a:srcRect/>
          <a:stretch>
            <a:fillRect/>
          </a:stretch>
        </p:blipFill>
        <p:spPr bwMode="auto">
          <a:xfrm>
            <a:off x="7380288" y="5013325"/>
            <a:ext cx="1428750" cy="171450"/>
          </a:xfrm>
          <a:prstGeom prst="rect">
            <a:avLst/>
          </a:prstGeom>
          <a:noFill/>
          <a:ln w="9525">
            <a:noFill/>
            <a:miter lim="800000"/>
            <a:headEnd/>
            <a:tailEnd/>
          </a:ln>
        </p:spPr>
      </p:pic>
      <p:pic>
        <p:nvPicPr>
          <p:cNvPr id="33800" name="Picture 13" descr="Corriere_della_Sera-logo-CB760013CB-seeklogo">
            <a:hlinkClick r:id="rId8"/>
          </p:cNvPr>
          <p:cNvPicPr>
            <a:picLocks noChangeAspect="1" noChangeArrowheads="1"/>
          </p:cNvPicPr>
          <p:nvPr/>
        </p:nvPicPr>
        <p:blipFill>
          <a:blip r:embed="rId9" cstate="print"/>
          <a:srcRect t="31815" b="27280"/>
          <a:stretch>
            <a:fillRect/>
          </a:stretch>
        </p:blipFill>
        <p:spPr bwMode="auto">
          <a:xfrm>
            <a:off x="5724525" y="3284538"/>
            <a:ext cx="1584325" cy="649287"/>
          </a:xfrm>
          <a:prstGeom prst="rect">
            <a:avLst/>
          </a:prstGeom>
          <a:noFill/>
          <a:ln w="9525">
            <a:noFill/>
            <a:miter lim="800000"/>
            <a:headEnd/>
            <a:tailEnd/>
          </a:ln>
        </p:spPr>
      </p:pic>
      <p:pic>
        <p:nvPicPr>
          <p:cNvPr id="33801" name="Picture 15" descr="Der_Standard-logo-7AE85142F1-seeklogo">
            <a:hlinkClick r:id="rId10"/>
          </p:cNvPr>
          <p:cNvPicPr>
            <a:picLocks noChangeAspect="1" noChangeArrowheads="1"/>
          </p:cNvPicPr>
          <p:nvPr/>
        </p:nvPicPr>
        <p:blipFill>
          <a:blip r:embed="rId11" cstate="print"/>
          <a:srcRect/>
          <a:stretch>
            <a:fillRect/>
          </a:stretch>
        </p:blipFill>
        <p:spPr bwMode="auto">
          <a:xfrm>
            <a:off x="5221288" y="3789363"/>
            <a:ext cx="990600" cy="990600"/>
          </a:xfrm>
          <a:prstGeom prst="rect">
            <a:avLst/>
          </a:prstGeom>
          <a:noFill/>
          <a:ln w="9525">
            <a:noFill/>
            <a:miter lim="800000"/>
            <a:headEnd/>
            <a:tailEnd/>
          </a:ln>
        </p:spPr>
      </p:pic>
      <p:pic>
        <p:nvPicPr>
          <p:cNvPr id="33802" name="Picture 17" descr="metro_logo_new_big24">
            <a:hlinkClick r:id="rId12"/>
          </p:cNvPr>
          <p:cNvPicPr>
            <a:picLocks noChangeAspect="1" noChangeArrowheads="1"/>
          </p:cNvPicPr>
          <p:nvPr/>
        </p:nvPicPr>
        <p:blipFill>
          <a:blip r:embed="rId13" cstate="print"/>
          <a:srcRect/>
          <a:stretch>
            <a:fillRect/>
          </a:stretch>
        </p:blipFill>
        <p:spPr bwMode="auto">
          <a:xfrm>
            <a:off x="6804025" y="5589588"/>
            <a:ext cx="1428750" cy="466725"/>
          </a:xfrm>
          <a:prstGeom prst="rect">
            <a:avLst/>
          </a:prstGeom>
          <a:noFill/>
          <a:ln w="9525">
            <a:noFill/>
            <a:miter lim="800000"/>
            <a:headEnd/>
            <a:tailEnd/>
          </a:ln>
        </p:spPr>
      </p:pic>
      <p:pic>
        <p:nvPicPr>
          <p:cNvPr id="33803" name="Picture 19" descr="LOGO_45986">
            <a:hlinkClick r:id="rId14"/>
          </p:cNvPr>
          <p:cNvPicPr>
            <a:picLocks noChangeAspect="1" noChangeArrowheads="1"/>
          </p:cNvPicPr>
          <p:nvPr/>
        </p:nvPicPr>
        <p:blipFill>
          <a:blip r:embed="rId15" cstate="print"/>
          <a:srcRect/>
          <a:stretch>
            <a:fillRect/>
          </a:stretch>
        </p:blipFill>
        <p:spPr bwMode="auto">
          <a:xfrm>
            <a:off x="6804025" y="3932238"/>
            <a:ext cx="990600" cy="990600"/>
          </a:xfrm>
          <a:prstGeom prst="rect">
            <a:avLst/>
          </a:prstGeom>
          <a:noFill/>
          <a:ln w="9525">
            <a:noFill/>
            <a:miter lim="800000"/>
            <a:headEnd/>
            <a:tailEnd/>
          </a:ln>
        </p:spPr>
      </p:pic>
      <p:pic>
        <p:nvPicPr>
          <p:cNvPr id="33804" name="Picture 21" descr="times_india">
            <a:hlinkClick r:id="rId16"/>
          </p:cNvPr>
          <p:cNvPicPr>
            <a:picLocks noChangeAspect="1" noChangeArrowheads="1"/>
          </p:cNvPicPr>
          <p:nvPr/>
        </p:nvPicPr>
        <p:blipFill>
          <a:blip r:embed="rId17" cstate="print"/>
          <a:srcRect/>
          <a:stretch>
            <a:fillRect/>
          </a:stretch>
        </p:blipFill>
        <p:spPr bwMode="auto">
          <a:xfrm>
            <a:off x="5364163" y="4868863"/>
            <a:ext cx="1584325" cy="317500"/>
          </a:xfrm>
          <a:prstGeom prst="rect">
            <a:avLst/>
          </a:prstGeom>
          <a:noFill/>
          <a:ln w="9525">
            <a:noFill/>
            <a:miter lim="800000"/>
            <a:headEnd/>
            <a:tailEnd/>
          </a:ln>
        </p:spPr>
      </p:pic>
      <p:pic>
        <p:nvPicPr>
          <p:cNvPr id="33805" name="Picture 23" descr="khaleej_times_logo">
            <a:hlinkClick r:id="rId18"/>
          </p:cNvPr>
          <p:cNvPicPr>
            <a:picLocks noChangeAspect="1" noChangeArrowheads="1"/>
          </p:cNvPicPr>
          <p:nvPr/>
        </p:nvPicPr>
        <p:blipFill>
          <a:blip r:embed="rId19" cstate="print"/>
          <a:srcRect/>
          <a:stretch>
            <a:fillRect/>
          </a:stretch>
        </p:blipFill>
        <p:spPr bwMode="auto">
          <a:xfrm>
            <a:off x="7235825" y="2924175"/>
            <a:ext cx="1511300" cy="314325"/>
          </a:xfrm>
          <a:prstGeom prst="rect">
            <a:avLst/>
          </a:prstGeom>
          <a:noFill/>
          <a:ln w="9525">
            <a:noFill/>
            <a:miter lim="800000"/>
            <a:headEnd/>
            <a:tailEnd/>
          </a:ln>
        </p:spPr>
      </p:pic>
      <p:pic>
        <p:nvPicPr>
          <p:cNvPr id="33806" name="Picture 25" descr="the_straits_times_logo">
            <a:hlinkClick r:id="rId20"/>
          </p:cNvPr>
          <p:cNvPicPr>
            <a:picLocks noChangeAspect="1" noChangeArrowheads="1"/>
          </p:cNvPicPr>
          <p:nvPr/>
        </p:nvPicPr>
        <p:blipFill>
          <a:blip r:embed="rId21" cstate="print"/>
          <a:srcRect/>
          <a:stretch>
            <a:fillRect/>
          </a:stretch>
        </p:blipFill>
        <p:spPr bwMode="auto">
          <a:xfrm>
            <a:off x="5221288" y="6237288"/>
            <a:ext cx="1943100" cy="360362"/>
          </a:xfrm>
          <a:prstGeom prst="rect">
            <a:avLst/>
          </a:prstGeom>
          <a:noFill/>
          <a:ln w="9525">
            <a:noFill/>
            <a:miter lim="800000"/>
            <a:headEnd/>
            <a:tailEnd/>
          </a:ln>
        </p:spPr>
      </p:pic>
      <p:pic>
        <p:nvPicPr>
          <p:cNvPr id="33807" name="Picture 27" descr="Inquirer%2520logo">
            <a:hlinkClick r:id="rId22"/>
          </p:cNvPr>
          <p:cNvPicPr>
            <a:picLocks noChangeAspect="1" noChangeArrowheads="1"/>
          </p:cNvPicPr>
          <p:nvPr/>
        </p:nvPicPr>
        <p:blipFill>
          <a:blip r:embed="rId23" cstate="print"/>
          <a:srcRect/>
          <a:stretch>
            <a:fillRect/>
          </a:stretch>
        </p:blipFill>
        <p:spPr bwMode="auto">
          <a:xfrm>
            <a:off x="5221288" y="5373688"/>
            <a:ext cx="962025" cy="485775"/>
          </a:xfrm>
          <a:prstGeom prst="rect">
            <a:avLst/>
          </a:prstGeom>
          <a:noFill/>
          <a:ln w="9525">
            <a:noFill/>
            <a:miter lim="800000"/>
            <a:headEnd/>
            <a:tailEnd/>
          </a:ln>
        </p:spPr>
      </p:pic>
      <p:pic>
        <p:nvPicPr>
          <p:cNvPr id="33808" name="Picture 29" descr="ChinaDailyLogo">
            <a:hlinkClick r:id="rId24"/>
          </p:cNvPr>
          <p:cNvPicPr>
            <a:picLocks noChangeAspect="1" noChangeArrowheads="1"/>
          </p:cNvPicPr>
          <p:nvPr/>
        </p:nvPicPr>
        <p:blipFill>
          <a:blip r:embed="rId25" cstate="print"/>
          <a:srcRect/>
          <a:stretch>
            <a:fillRect/>
          </a:stretch>
        </p:blipFill>
        <p:spPr bwMode="auto">
          <a:xfrm>
            <a:off x="7453313" y="3573463"/>
            <a:ext cx="1095375" cy="314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16 CuadroTexto"/>
          <p:cNvSpPr txBox="1">
            <a:spLocks noChangeArrowheads="1"/>
          </p:cNvSpPr>
          <p:nvPr/>
        </p:nvSpPr>
        <p:spPr bwMode="auto">
          <a:xfrm>
            <a:off x="2987675" y="1468438"/>
            <a:ext cx="6156325" cy="2246312"/>
          </a:xfrm>
          <a:prstGeom prst="rect">
            <a:avLst/>
          </a:prstGeom>
          <a:noFill/>
          <a:ln w="9525">
            <a:noFill/>
            <a:miter lim="800000"/>
            <a:headEnd/>
            <a:tailEnd/>
          </a:ln>
        </p:spPr>
        <p:txBody>
          <a:bodyPr>
            <a:spAutoFit/>
          </a:bodyPr>
          <a:lstStyle/>
          <a:p>
            <a:pPr>
              <a:buFont typeface="Wingdings" pitchFamily="-105" charset="2"/>
              <a:buNone/>
              <a:defRPr/>
            </a:pPr>
            <a:r>
              <a:rPr lang="es-ES" sz="2000" dirty="0">
                <a:solidFill>
                  <a:srgbClr val="E71C03"/>
                </a:solidFill>
              </a:rPr>
              <a:t>&gt;</a:t>
            </a:r>
            <a:r>
              <a:rPr lang="es-ES" sz="2000" dirty="0"/>
              <a:t> Acción en </a:t>
            </a:r>
            <a:r>
              <a:rPr lang="es-ES" sz="2000" dirty="0" err="1"/>
              <a:t>YouTube</a:t>
            </a:r>
            <a:endParaRPr lang="es-ES" sz="2000" dirty="0"/>
          </a:p>
          <a:p>
            <a:pPr lvl="1">
              <a:buFont typeface="Wingdings" pitchFamily="-105" charset="2"/>
              <a:buNone/>
              <a:defRPr/>
            </a:pPr>
            <a:r>
              <a:rPr lang="es-ES" sz="2000" dirty="0">
                <a:solidFill>
                  <a:srgbClr val="E71C03"/>
                </a:solidFill>
              </a:rPr>
              <a:t>&gt;</a:t>
            </a:r>
            <a:r>
              <a:rPr lang="es-ES" sz="2000" dirty="0"/>
              <a:t> 85 </a:t>
            </a:r>
            <a:r>
              <a:rPr lang="es-ES" sz="2000" dirty="0" err="1"/>
              <a:t>mill</a:t>
            </a:r>
            <a:r>
              <a:rPr lang="es-ES" sz="2000" dirty="0"/>
              <a:t>. de impresiones</a:t>
            </a:r>
          </a:p>
          <a:p>
            <a:pPr marL="457200">
              <a:buFont typeface="Wingdings" pitchFamily="-105" charset="2"/>
              <a:buNone/>
              <a:defRPr/>
            </a:pPr>
            <a:r>
              <a:rPr lang="es-ES" sz="2000" dirty="0">
                <a:solidFill>
                  <a:srgbClr val="E71C03"/>
                </a:solidFill>
              </a:rPr>
              <a:t>&gt;</a:t>
            </a:r>
            <a:r>
              <a:rPr lang="es-ES" sz="2000" dirty="0"/>
              <a:t> 83.600 videos visualizados</a:t>
            </a:r>
          </a:p>
          <a:p>
            <a:pPr>
              <a:buFont typeface="Wingdings" pitchFamily="-105" charset="2"/>
              <a:buNone/>
              <a:defRPr/>
            </a:pPr>
            <a:r>
              <a:rPr lang="es-ES" sz="2000" dirty="0">
                <a:solidFill>
                  <a:srgbClr val="E71C03"/>
                </a:solidFill>
              </a:rPr>
              <a:t>&gt;</a:t>
            </a:r>
            <a:r>
              <a:rPr lang="es-ES" sz="2000" dirty="0"/>
              <a:t> </a:t>
            </a:r>
            <a:r>
              <a:rPr lang="es-ES" sz="2000" dirty="0" err="1"/>
              <a:t>Facebook</a:t>
            </a:r>
            <a:endParaRPr lang="es-ES" sz="2000" dirty="0"/>
          </a:p>
          <a:p>
            <a:pPr lvl="1">
              <a:buFont typeface="Wingdings" pitchFamily="-105" charset="2"/>
              <a:buNone/>
              <a:defRPr/>
            </a:pPr>
            <a:r>
              <a:rPr lang="es-ES" sz="2000" dirty="0">
                <a:solidFill>
                  <a:srgbClr val="E71C03"/>
                </a:solidFill>
              </a:rPr>
              <a:t>&gt;</a:t>
            </a:r>
            <a:r>
              <a:rPr lang="es-ES" sz="2000" dirty="0"/>
              <a:t> Más de 110.000 fans felicitando a la selección</a:t>
            </a:r>
          </a:p>
          <a:p>
            <a:pPr>
              <a:defRPr/>
            </a:pPr>
            <a:endParaRPr lang="es-ES" sz="2000" dirty="0"/>
          </a:p>
        </p:txBody>
      </p:sp>
      <p:sp>
        <p:nvSpPr>
          <p:cNvPr id="34819" name="11 CuadroTexto"/>
          <p:cNvSpPr txBox="1">
            <a:spLocks noChangeArrowheads="1"/>
          </p:cNvSpPr>
          <p:nvPr/>
        </p:nvSpPr>
        <p:spPr bwMode="auto">
          <a:xfrm>
            <a:off x="1357313" y="4071938"/>
            <a:ext cx="184150" cy="246062"/>
          </a:xfrm>
          <a:prstGeom prst="rect">
            <a:avLst/>
          </a:prstGeom>
          <a:noFill/>
          <a:ln w="9525">
            <a:noFill/>
            <a:miter lim="800000"/>
            <a:headEnd/>
            <a:tailEnd/>
          </a:ln>
        </p:spPr>
        <p:txBody>
          <a:bodyPr wrap="none">
            <a:spAutoFit/>
          </a:bodyPr>
          <a:lstStyle/>
          <a:p>
            <a:endParaRPr lang="es-ES"/>
          </a:p>
        </p:txBody>
      </p:sp>
      <p:pic>
        <p:nvPicPr>
          <p:cNvPr id="34820" name="Picture 9"/>
          <p:cNvPicPr>
            <a:picLocks noChangeAspect="1" noChangeArrowheads="1"/>
          </p:cNvPicPr>
          <p:nvPr/>
        </p:nvPicPr>
        <p:blipFill>
          <a:blip r:embed="rId3" cstate="print"/>
          <a:srcRect/>
          <a:stretch>
            <a:fillRect/>
          </a:stretch>
        </p:blipFill>
        <p:spPr bwMode="auto">
          <a:xfrm>
            <a:off x="179388" y="3503613"/>
            <a:ext cx="3440112" cy="3309937"/>
          </a:xfrm>
          <a:prstGeom prst="rect">
            <a:avLst/>
          </a:prstGeom>
          <a:noFill/>
          <a:ln w="9525">
            <a:noFill/>
            <a:miter lim="800000"/>
            <a:headEnd/>
            <a:tailEnd/>
          </a:ln>
        </p:spPr>
      </p:pic>
      <p:sp>
        <p:nvSpPr>
          <p:cNvPr id="13" name="12 Rectángulo redondeado"/>
          <p:cNvSpPr/>
          <p:nvPr/>
        </p:nvSpPr>
        <p:spPr>
          <a:xfrm>
            <a:off x="2474913" y="3648075"/>
            <a:ext cx="1166812" cy="1944688"/>
          </a:xfrm>
          <a:prstGeom prst="roundRect">
            <a:avLst/>
          </a:prstGeom>
          <a:noFill/>
          <a:ln w="53975">
            <a:solidFill>
              <a:srgbClr val="E71C0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pic>
        <p:nvPicPr>
          <p:cNvPr id="34822" name="7 Imagen" descr="logo-sudafrica-2010.jpg"/>
          <p:cNvPicPr>
            <a:picLocks noChangeAspect="1"/>
          </p:cNvPicPr>
          <p:nvPr/>
        </p:nvPicPr>
        <p:blipFill>
          <a:blip r:embed="rId4" cstate="print"/>
          <a:srcRect/>
          <a:stretch>
            <a:fillRect/>
          </a:stretch>
        </p:blipFill>
        <p:spPr bwMode="auto">
          <a:xfrm>
            <a:off x="1692275" y="1628775"/>
            <a:ext cx="1065213" cy="1079500"/>
          </a:xfrm>
          <a:prstGeom prst="rect">
            <a:avLst/>
          </a:prstGeom>
          <a:noFill/>
          <a:ln w="9525">
            <a:noFill/>
            <a:miter lim="800000"/>
            <a:headEnd/>
            <a:tailEnd/>
          </a:ln>
        </p:spPr>
      </p:pic>
      <p:sp>
        <p:nvSpPr>
          <p:cNvPr id="11" name="Rectangle 2"/>
          <p:cNvSpPr txBox="1">
            <a:spLocks noChangeArrowheads="1"/>
          </p:cNvSpPr>
          <p:nvPr/>
        </p:nvSpPr>
        <p:spPr bwMode="auto">
          <a:xfrm>
            <a:off x="323850" y="773113"/>
            <a:ext cx="8229600" cy="1143000"/>
          </a:xfrm>
          <a:prstGeom prst="rect">
            <a:avLst/>
          </a:prstGeom>
          <a:noFill/>
          <a:ln w="9525">
            <a:noFill/>
            <a:miter lim="800000"/>
            <a:headEnd/>
            <a:tailEnd/>
          </a:ln>
          <a:effectLst/>
        </p:spPr>
        <p:txBody>
          <a:bodyPr/>
          <a:lstStyle/>
          <a:p>
            <a:pPr>
              <a:defRPr/>
            </a:pPr>
            <a:r>
              <a:rPr lang="es-ES" sz="2800" kern="0" dirty="0">
                <a:solidFill>
                  <a:srgbClr val="E71C03"/>
                </a:solidFill>
                <a:latin typeface="Verdana" pitchFamily="-105" charset="0"/>
                <a:ea typeface="+mj-ea"/>
                <a:cs typeface="+mj-cs"/>
              </a:rPr>
              <a:t>&gt;</a:t>
            </a:r>
            <a:r>
              <a:rPr lang="es-ES" sz="2800" kern="0" dirty="0">
                <a:latin typeface="Verdana" pitchFamily="-105" charset="0"/>
                <a:ea typeface="+mj-ea"/>
                <a:cs typeface="+mj-cs"/>
              </a:rPr>
              <a:t> Estrategia de Marketing Deportivo</a:t>
            </a:r>
            <a:endParaRPr lang="es-ES" sz="2400" kern="0" dirty="0">
              <a:latin typeface="Verdana" pitchFamily="-105" charset="0"/>
              <a:ea typeface="+mj-ea"/>
              <a:cs typeface="+mj-cs"/>
            </a:endParaRPr>
          </a:p>
        </p:txBody>
      </p:sp>
      <p:pic>
        <p:nvPicPr>
          <p:cNvPr id="34824" name="Picture 14" descr="RFEF"/>
          <p:cNvPicPr>
            <a:picLocks noChangeAspect="1" noChangeArrowheads="1"/>
          </p:cNvPicPr>
          <p:nvPr/>
        </p:nvPicPr>
        <p:blipFill>
          <a:blip r:embed="rId5" cstate="print"/>
          <a:srcRect/>
          <a:stretch>
            <a:fillRect/>
          </a:stretch>
        </p:blipFill>
        <p:spPr bwMode="auto">
          <a:xfrm>
            <a:off x="611188" y="1628775"/>
            <a:ext cx="1011237" cy="1011238"/>
          </a:xfrm>
          <a:prstGeom prst="rect">
            <a:avLst/>
          </a:prstGeom>
          <a:noFill/>
          <a:ln w="9525">
            <a:noFill/>
            <a:miter lim="800000"/>
            <a:headEnd/>
            <a:tailEnd/>
          </a:ln>
        </p:spPr>
      </p:pic>
      <p:pic>
        <p:nvPicPr>
          <p:cNvPr id="34825" name="Picture 2"/>
          <p:cNvPicPr>
            <a:picLocks noChangeAspect="1" noChangeArrowheads="1"/>
          </p:cNvPicPr>
          <p:nvPr/>
        </p:nvPicPr>
        <p:blipFill>
          <a:blip r:embed="rId6" cstate="print"/>
          <a:srcRect/>
          <a:stretch>
            <a:fillRect/>
          </a:stretch>
        </p:blipFill>
        <p:spPr bwMode="auto">
          <a:xfrm>
            <a:off x="3851275" y="3644900"/>
            <a:ext cx="5072063" cy="31702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2"/>
          <p:cNvSpPr txBox="1">
            <a:spLocks noChangeArrowheads="1"/>
          </p:cNvSpPr>
          <p:nvPr/>
        </p:nvSpPr>
        <p:spPr bwMode="auto">
          <a:xfrm>
            <a:off x="323850" y="773113"/>
            <a:ext cx="8229600" cy="1143000"/>
          </a:xfrm>
          <a:prstGeom prst="rect">
            <a:avLst/>
          </a:prstGeom>
          <a:noFill/>
          <a:ln w="9525">
            <a:noFill/>
            <a:miter lim="800000"/>
            <a:headEnd/>
            <a:tailEnd/>
          </a:ln>
          <a:effectLst/>
        </p:spPr>
        <p:txBody>
          <a:bodyPr/>
          <a:lstStyle/>
          <a:p>
            <a:pPr>
              <a:defRPr/>
            </a:pPr>
            <a:r>
              <a:rPr lang="es-ES" sz="2800" kern="0" dirty="0">
                <a:solidFill>
                  <a:srgbClr val="E71C03"/>
                </a:solidFill>
                <a:latin typeface="Verdana" pitchFamily="-105" charset="0"/>
                <a:ea typeface="+mj-ea"/>
                <a:cs typeface="+mj-cs"/>
              </a:rPr>
              <a:t>&gt;</a:t>
            </a:r>
            <a:r>
              <a:rPr lang="es-ES" sz="2800" kern="0" dirty="0">
                <a:latin typeface="Verdana" pitchFamily="-105" charset="0"/>
                <a:ea typeface="+mj-ea"/>
                <a:cs typeface="+mj-cs"/>
              </a:rPr>
              <a:t> Estrategia de Marketing Deportivo</a:t>
            </a:r>
            <a:endParaRPr lang="es-ES" sz="2400" kern="0" dirty="0">
              <a:latin typeface="Verdana" pitchFamily="-105" charset="0"/>
              <a:ea typeface="+mj-ea"/>
              <a:cs typeface="+mj-cs"/>
            </a:endParaRPr>
          </a:p>
        </p:txBody>
      </p:sp>
      <p:sp>
        <p:nvSpPr>
          <p:cNvPr id="20484" name="19 CuadroTexto"/>
          <p:cNvSpPr txBox="1">
            <a:spLocks noChangeArrowheads="1"/>
          </p:cNvSpPr>
          <p:nvPr/>
        </p:nvSpPr>
        <p:spPr bwMode="auto">
          <a:xfrm>
            <a:off x="1763713" y="1500188"/>
            <a:ext cx="7143750" cy="1200150"/>
          </a:xfrm>
          <a:prstGeom prst="rect">
            <a:avLst/>
          </a:prstGeom>
          <a:noFill/>
          <a:ln w="9525">
            <a:noFill/>
            <a:miter lim="800000"/>
            <a:headEnd/>
            <a:tailEnd/>
          </a:ln>
        </p:spPr>
        <p:txBody>
          <a:bodyPr>
            <a:spAutoFit/>
          </a:bodyPr>
          <a:lstStyle/>
          <a:p>
            <a:pPr marL="273050" indent="-273050">
              <a:buFont typeface="Wingdings" pitchFamily="2" charset="2"/>
              <a:buNone/>
              <a:defRPr/>
            </a:pPr>
            <a:r>
              <a:rPr lang="es-ES" sz="1800" dirty="0">
                <a:solidFill>
                  <a:srgbClr val="E71C03"/>
                </a:solidFill>
              </a:rPr>
              <a:t>&gt;</a:t>
            </a:r>
            <a:r>
              <a:rPr lang="es-ES" sz="1800" dirty="0"/>
              <a:t> Acuerdo de patrocinio firmado en marzo de 2011</a:t>
            </a:r>
          </a:p>
          <a:p>
            <a:pPr marL="273050" indent="-273050">
              <a:buFont typeface="Wingdings" pitchFamily="2" charset="2"/>
              <a:buNone/>
              <a:defRPr/>
            </a:pPr>
            <a:r>
              <a:rPr lang="es-ES" sz="1800" dirty="0">
                <a:solidFill>
                  <a:srgbClr val="E71C03"/>
                </a:solidFill>
              </a:rPr>
              <a:t>&gt; </a:t>
            </a:r>
            <a:r>
              <a:rPr lang="es-ES" sz="1800" dirty="0"/>
              <a:t>Conjuntamente con Ayuntamiento de Madrid y Comunidad de Madrid</a:t>
            </a:r>
          </a:p>
          <a:p>
            <a:pPr>
              <a:buFont typeface="Wingdings" pitchFamily="2" charset="2"/>
              <a:buNone/>
              <a:defRPr/>
            </a:pPr>
            <a:endParaRPr lang="es-ES" sz="1800" dirty="0"/>
          </a:p>
        </p:txBody>
      </p:sp>
      <p:pic>
        <p:nvPicPr>
          <p:cNvPr id="35844" name="Picture 9" descr="http://t3.gstatic.com/images?q=tbn:ANd9GcTD2TGMLtuRYsM2PZE8fhHar8Gz7w_WIzETOR9nsehe7mRFNP0gWcb7UQ">
            <a:hlinkClick r:id="rId3"/>
          </p:cNvPr>
          <p:cNvPicPr>
            <a:picLocks noChangeAspect="1" noChangeArrowheads="1"/>
          </p:cNvPicPr>
          <p:nvPr/>
        </p:nvPicPr>
        <p:blipFill>
          <a:blip r:embed="rId4" cstate="print"/>
          <a:srcRect/>
          <a:stretch>
            <a:fillRect/>
          </a:stretch>
        </p:blipFill>
        <p:spPr bwMode="auto">
          <a:xfrm>
            <a:off x="611188" y="1700213"/>
            <a:ext cx="990600" cy="990600"/>
          </a:xfrm>
          <a:prstGeom prst="rect">
            <a:avLst/>
          </a:prstGeom>
          <a:noFill/>
          <a:ln w="9525">
            <a:noFill/>
            <a:miter lim="800000"/>
            <a:headEnd/>
            <a:tailEnd/>
          </a:ln>
        </p:spPr>
      </p:pic>
      <p:pic>
        <p:nvPicPr>
          <p:cNvPr id="35845" name="Picture 2" descr="G:\Promocion y Comercializacion Ext Turismo\Publicidad\MARKETING DEPORTIVO\2011\REAL MADRID\Fotos evento\Evento Bernabeu.jpg"/>
          <p:cNvPicPr>
            <a:picLocks noChangeAspect="1" noChangeArrowheads="1"/>
          </p:cNvPicPr>
          <p:nvPr/>
        </p:nvPicPr>
        <p:blipFill>
          <a:blip r:embed="rId5" cstate="print"/>
          <a:srcRect/>
          <a:stretch>
            <a:fillRect/>
          </a:stretch>
        </p:blipFill>
        <p:spPr bwMode="auto">
          <a:xfrm>
            <a:off x="1876425" y="2636838"/>
            <a:ext cx="5935663" cy="3959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2"/>
          <p:cNvSpPr txBox="1">
            <a:spLocks noChangeArrowheads="1"/>
          </p:cNvSpPr>
          <p:nvPr/>
        </p:nvSpPr>
        <p:spPr bwMode="auto">
          <a:xfrm>
            <a:off x="323850" y="773113"/>
            <a:ext cx="8229600" cy="1143000"/>
          </a:xfrm>
          <a:prstGeom prst="rect">
            <a:avLst/>
          </a:prstGeom>
          <a:noFill/>
          <a:ln w="9525">
            <a:noFill/>
            <a:miter lim="800000"/>
            <a:headEnd/>
            <a:tailEnd/>
          </a:ln>
          <a:effectLst/>
        </p:spPr>
        <p:txBody>
          <a:bodyPr anchor="ctr"/>
          <a:lstStyle/>
          <a:p>
            <a:pPr>
              <a:defRPr/>
            </a:pPr>
            <a:r>
              <a:rPr lang="es-ES" sz="2800" kern="0" dirty="0">
                <a:solidFill>
                  <a:srgbClr val="E71C03"/>
                </a:solidFill>
                <a:latin typeface="Verdana" pitchFamily="-105" charset="0"/>
                <a:ea typeface="+mj-ea"/>
                <a:cs typeface="+mj-cs"/>
              </a:rPr>
              <a:t>&gt;</a:t>
            </a:r>
            <a:r>
              <a:rPr lang="es-ES" sz="2800" kern="0" dirty="0">
                <a:latin typeface="Verdana" pitchFamily="-105" charset="0"/>
                <a:ea typeface="+mj-ea"/>
                <a:cs typeface="+mj-cs"/>
              </a:rPr>
              <a:t>Nuestra Estrategia de Marketing Deportivo</a:t>
            </a:r>
            <a:endParaRPr lang="es-ES" sz="2400" kern="0" dirty="0">
              <a:latin typeface="Verdana" pitchFamily="-105" charset="0"/>
              <a:ea typeface="+mj-ea"/>
              <a:cs typeface="+mj-cs"/>
            </a:endParaRPr>
          </a:p>
        </p:txBody>
      </p:sp>
      <p:sp>
        <p:nvSpPr>
          <p:cNvPr id="36867" name="Text Box 8"/>
          <p:cNvSpPr txBox="1">
            <a:spLocks noChangeArrowheads="1"/>
          </p:cNvSpPr>
          <p:nvPr/>
        </p:nvSpPr>
        <p:spPr bwMode="auto">
          <a:xfrm>
            <a:off x="684213" y="836613"/>
            <a:ext cx="5903912" cy="246062"/>
          </a:xfrm>
          <a:prstGeom prst="rect">
            <a:avLst/>
          </a:prstGeom>
          <a:noFill/>
          <a:ln w="9525">
            <a:noFill/>
            <a:miter lim="800000"/>
            <a:headEnd/>
            <a:tailEnd/>
          </a:ln>
        </p:spPr>
        <p:txBody>
          <a:bodyPr>
            <a:spAutoFit/>
          </a:bodyPr>
          <a:lstStyle/>
          <a:p>
            <a:pPr>
              <a:spcBef>
                <a:spcPct val="50000"/>
              </a:spcBef>
            </a:pPr>
            <a:r>
              <a:rPr lang="es-ES" sz="900"/>
              <a:t>&gt; </a:t>
            </a:r>
            <a:r>
              <a:rPr lang="es-ES"/>
              <a:t>MARKETING DEPORTIVO: CÓMO CONSTRUIR MARCA PAÍS</a:t>
            </a:r>
          </a:p>
        </p:txBody>
      </p:sp>
      <p:pic>
        <p:nvPicPr>
          <p:cNvPr id="36868" name="Picture 9" descr="http://t3.gstatic.com/images?q=tbn:ANd9GcTD2TGMLtuRYsM2PZE8fhHar8Gz7w_WIzETOR9nsehe7mRFNP0gWcb7UQ">
            <a:hlinkClick r:id="rId3"/>
          </p:cNvPr>
          <p:cNvPicPr>
            <a:picLocks noChangeAspect="1" noChangeArrowheads="1"/>
          </p:cNvPicPr>
          <p:nvPr/>
        </p:nvPicPr>
        <p:blipFill>
          <a:blip r:embed="rId4" cstate="print"/>
          <a:srcRect/>
          <a:stretch>
            <a:fillRect/>
          </a:stretch>
        </p:blipFill>
        <p:spPr bwMode="auto">
          <a:xfrm>
            <a:off x="611188" y="1700213"/>
            <a:ext cx="990600" cy="990600"/>
          </a:xfrm>
          <a:prstGeom prst="rect">
            <a:avLst/>
          </a:prstGeom>
          <a:noFill/>
          <a:ln w="9525">
            <a:noFill/>
            <a:miter lim="800000"/>
            <a:headEnd/>
            <a:tailEnd/>
          </a:ln>
        </p:spPr>
      </p:pic>
      <p:pic>
        <p:nvPicPr>
          <p:cNvPr id="36869" name="Picture 2" descr="G:\Promocion y Comercializacion Ext Turismo\Publicidad\MARKETING DEPORTIVO\2011\REAL MADRID\Temporada 2010-2011\Visual OK\H-ES-REAL MADRID.JPG"/>
          <p:cNvPicPr>
            <a:picLocks noChangeAspect="1" noChangeArrowheads="1"/>
          </p:cNvPicPr>
          <p:nvPr/>
        </p:nvPicPr>
        <p:blipFill>
          <a:blip r:embed="rId5" cstate="print"/>
          <a:srcRect/>
          <a:stretch>
            <a:fillRect/>
          </a:stretch>
        </p:blipFill>
        <p:spPr bwMode="auto">
          <a:xfrm>
            <a:off x="2000250" y="1785938"/>
            <a:ext cx="6397625" cy="4524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idx="4294967295"/>
          </p:nvPr>
        </p:nvSpPr>
        <p:spPr bwMode="auto">
          <a:xfrm>
            <a:off x="611188" y="1125538"/>
            <a:ext cx="8229600" cy="1143000"/>
          </a:xfrm>
          <a:prstGeom prst="rect">
            <a:avLst/>
          </a:prstGeom>
          <a:noFill/>
          <a:ln>
            <a:miter lim="800000"/>
            <a:headEnd/>
            <a:tailEnd/>
          </a:ln>
        </p:spPr>
        <p:txBody>
          <a:bodyPr/>
          <a:lstStyle/>
          <a:p>
            <a:pPr algn="l" eaLnBrk="1" hangingPunct="1"/>
            <a:r>
              <a:rPr lang="es-ES" sz="2800" smtClean="0">
                <a:solidFill>
                  <a:srgbClr val="E71C03"/>
                </a:solidFill>
                <a:latin typeface="Verdana" pitchFamily="34" charset="0"/>
              </a:rPr>
              <a:t>&gt; </a:t>
            </a:r>
            <a:r>
              <a:rPr lang="es-ES" sz="2800" smtClean="0">
                <a:solidFill>
                  <a:schemeClr val="tx1"/>
                </a:solidFill>
                <a:latin typeface="Verdana" pitchFamily="34" charset="0"/>
              </a:rPr>
              <a:t>Contenido</a:t>
            </a:r>
            <a:endParaRPr lang="es-ES" sz="2400" smtClean="0">
              <a:solidFill>
                <a:schemeClr val="tx1"/>
              </a:solidFill>
              <a:latin typeface="Verdana" pitchFamily="34" charset="0"/>
            </a:endParaRPr>
          </a:p>
        </p:txBody>
      </p:sp>
      <p:sp>
        <p:nvSpPr>
          <p:cNvPr id="37891" name="19 CuadroTexto"/>
          <p:cNvSpPr txBox="1">
            <a:spLocks noChangeArrowheads="1"/>
          </p:cNvSpPr>
          <p:nvPr/>
        </p:nvSpPr>
        <p:spPr bwMode="auto">
          <a:xfrm>
            <a:off x="1258888" y="1844675"/>
            <a:ext cx="7885112" cy="3940175"/>
          </a:xfrm>
          <a:prstGeom prst="rect">
            <a:avLst/>
          </a:prstGeom>
          <a:noFill/>
          <a:ln w="9525">
            <a:noFill/>
            <a:miter lim="800000"/>
            <a:headEnd/>
            <a:tailEnd/>
          </a:ln>
        </p:spPr>
        <p:txBody>
          <a:bodyPr>
            <a:spAutoFit/>
          </a:bodyPr>
          <a:lstStyle/>
          <a:p>
            <a:pPr>
              <a:lnSpc>
                <a:spcPct val="150000"/>
              </a:lnSpc>
              <a:buFont typeface="Wingdings" pitchFamily="2" charset="2"/>
              <a:buNone/>
            </a:pPr>
            <a:r>
              <a:rPr lang="es-ES" sz="2000">
                <a:solidFill>
                  <a:srgbClr val="E71C03"/>
                </a:solidFill>
              </a:rPr>
              <a:t>&gt;</a:t>
            </a:r>
            <a:r>
              <a:rPr lang="es-ES" sz="2000"/>
              <a:t> La estrategia de marketing de Turespaña</a:t>
            </a:r>
          </a:p>
          <a:p>
            <a:pPr>
              <a:lnSpc>
                <a:spcPct val="150000"/>
              </a:lnSpc>
            </a:pPr>
            <a:r>
              <a:rPr lang="es-ES" sz="2000">
                <a:solidFill>
                  <a:srgbClr val="E71C03"/>
                </a:solidFill>
              </a:rPr>
              <a:t>	&gt; </a:t>
            </a:r>
            <a:r>
              <a:rPr lang="es-ES" sz="2000"/>
              <a:t>Posicionamiento de la marca</a:t>
            </a:r>
          </a:p>
          <a:p>
            <a:pPr>
              <a:lnSpc>
                <a:spcPct val="150000"/>
              </a:lnSpc>
            </a:pPr>
            <a:r>
              <a:rPr lang="es-ES" sz="2000"/>
              <a:t>	</a:t>
            </a:r>
            <a:r>
              <a:rPr lang="es-ES" sz="2000">
                <a:solidFill>
                  <a:srgbClr val="E71C03"/>
                </a:solidFill>
              </a:rPr>
              <a:t>&gt; </a:t>
            </a:r>
            <a:r>
              <a:rPr lang="es-ES" sz="2000"/>
              <a:t>Bases de la nueva estrategia de marca</a:t>
            </a:r>
          </a:p>
          <a:p>
            <a:pPr>
              <a:lnSpc>
                <a:spcPct val="200000"/>
              </a:lnSpc>
              <a:buFont typeface="Wingdings" pitchFamily="2" charset="2"/>
              <a:buNone/>
            </a:pPr>
            <a:r>
              <a:rPr lang="es-ES" sz="2000">
                <a:solidFill>
                  <a:srgbClr val="E71C03"/>
                </a:solidFill>
              </a:rPr>
              <a:t>&gt; </a:t>
            </a:r>
            <a:r>
              <a:rPr lang="es-ES" sz="2000"/>
              <a:t>Campaña de Publicidad</a:t>
            </a:r>
          </a:p>
          <a:p>
            <a:pPr>
              <a:lnSpc>
                <a:spcPct val="200000"/>
              </a:lnSpc>
              <a:buFont typeface="Wingdings" pitchFamily="2" charset="2"/>
              <a:buNone/>
            </a:pPr>
            <a:r>
              <a:rPr lang="es-ES" sz="2000">
                <a:solidFill>
                  <a:srgbClr val="E71C03"/>
                </a:solidFill>
              </a:rPr>
              <a:t>&gt;</a:t>
            </a:r>
            <a:r>
              <a:rPr lang="es-ES" sz="2000"/>
              <a:t> Marketing Deportivo</a:t>
            </a:r>
          </a:p>
          <a:p>
            <a:pPr>
              <a:lnSpc>
                <a:spcPct val="200000"/>
              </a:lnSpc>
              <a:buFont typeface="Wingdings" pitchFamily="2" charset="2"/>
              <a:buNone/>
            </a:pPr>
            <a:r>
              <a:rPr lang="es-ES" sz="2000">
                <a:solidFill>
                  <a:srgbClr val="E71C03"/>
                </a:solidFill>
              </a:rPr>
              <a:t>&gt; Estrategia Digital y Embajadores</a:t>
            </a:r>
          </a:p>
          <a:p>
            <a:pPr>
              <a:lnSpc>
                <a:spcPct val="200000"/>
              </a:lnSpc>
            </a:pPr>
            <a:r>
              <a:rPr lang="es-ES" sz="2000">
                <a:solidFill>
                  <a:srgbClr val="E71C03"/>
                </a:solidFill>
              </a:rPr>
              <a:t>&gt; </a:t>
            </a:r>
            <a:r>
              <a:rPr lang="es-ES" sz="2000"/>
              <a:t>Resultados</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txBox="1">
            <a:spLocks noChangeArrowheads="1"/>
          </p:cNvSpPr>
          <p:nvPr/>
        </p:nvSpPr>
        <p:spPr bwMode="auto">
          <a:xfrm>
            <a:off x="323850" y="990600"/>
            <a:ext cx="8820150" cy="1143000"/>
          </a:xfrm>
          <a:prstGeom prst="rect">
            <a:avLst/>
          </a:prstGeom>
          <a:noFill/>
          <a:ln w="9525">
            <a:noFill/>
            <a:miter lim="800000"/>
            <a:headEnd/>
            <a:tailEnd/>
          </a:ln>
          <a:effectLst/>
        </p:spPr>
        <p:txBody>
          <a:bodyPr/>
          <a:lstStyle/>
          <a:p>
            <a:pPr>
              <a:defRPr/>
            </a:pPr>
            <a:r>
              <a:rPr lang="es-ES" sz="2800" kern="0" dirty="0">
                <a:solidFill>
                  <a:srgbClr val="E71C03"/>
                </a:solidFill>
                <a:latin typeface="Verdana" pitchFamily="-105" charset="0"/>
                <a:ea typeface="+mj-ea"/>
                <a:cs typeface="+mj-cs"/>
              </a:rPr>
              <a:t>&gt;</a:t>
            </a:r>
            <a:r>
              <a:rPr lang="es-ES" sz="2800" dirty="0"/>
              <a:t> </a:t>
            </a:r>
            <a:r>
              <a:rPr lang="es-ES" sz="2800" kern="0" dirty="0">
                <a:latin typeface="Verdana" pitchFamily="-105" charset="0"/>
                <a:ea typeface="+mj-ea"/>
                <a:cs typeface="+mj-cs"/>
              </a:rPr>
              <a:t>Estrategia digital </a:t>
            </a:r>
            <a:r>
              <a:rPr lang="es-ES" sz="2800" kern="0" dirty="0">
                <a:latin typeface="Verdana" pitchFamily="-105" charset="0"/>
              </a:rPr>
              <a:t>y embajadores</a:t>
            </a:r>
            <a:endParaRPr lang="es-ES" sz="2800" kern="0" dirty="0">
              <a:latin typeface="Verdana" pitchFamily="-105" charset="0"/>
              <a:ea typeface="+mj-ea"/>
              <a:cs typeface="+mj-cs"/>
            </a:endParaRPr>
          </a:p>
        </p:txBody>
      </p:sp>
      <p:sp>
        <p:nvSpPr>
          <p:cNvPr id="9" name="20 Rectángulo"/>
          <p:cNvSpPr>
            <a:spLocks noChangeArrowheads="1"/>
          </p:cNvSpPr>
          <p:nvPr/>
        </p:nvSpPr>
        <p:spPr bwMode="auto">
          <a:xfrm>
            <a:off x="971550" y="2282825"/>
            <a:ext cx="7848600" cy="2554288"/>
          </a:xfrm>
          <a:prstGeom prst="rect">
            <a:avLst/>
          </a:prstGeom>
          <a:noFill/>
          <a:ln w="9525">
            <a:noFill/>
            <a:miter lim="800000"/>
            <a:headEnd/>
            <a:tailEnd/>
          </a:ln>
        </p:spPr>
        <p:txBody>
          <a:bodyPr>
            <a:spAutoFit/>
          </a:bodyPr>
          <a:lstStyle/>
          <a:p>
            <a:pPr marL="273050" indent="-273050">
              <a:defRPr/>
            </a:pPr>
            <a:r>
              <a:rPr lang="es-ES" sz="2000" dirty="0">
                <a:solidFill>
                  <a:srgbClr val="E71C03"/>
                </a:solidFill>
                <a:latin typeface="Verdana" pitchFamily="-105" charset="0"/>
              </a:rPr>
              <a:t>&gt; </a:t>
            </a:r>
            <a:r>
              <a:rPr lang="es-ES" sz="2000" b="1" dirty="0">
                <a:latin typeface="Verdana" pitchFamily="-105" charset="0"/>
              </a:rPr>
              <a:t>Campaña de segmentación </a:t>
            </a:r>
            <a:r>
              <a:rPr lang="es-ES" sz="2000" dirty="0">
                <a:latin typeface="Verdana" pitchFamily="-105" charset="0"/>
                <a:sym typeface="Wingdings" pitchFamily="2" charset="2"/>
              </a:rPr>
              <a:t> Campaña </a:t>
            </a:r>
            <a:r>
              <a:rPr lang="es-ES" sz="2000" dirty="0" err="1">
                <a:latin typeface="Verdana" pitchFamily="-105" charset="0"/>
                <a:sym typeface="Wingdings" pitchFamily="2" charset="2"/>
              </a:rPr>
              <a:t>display</a:t>
            </a:r>
            <a:r>
              <a:rPr lang="es-ES" sz="2000" dirty="0">
                <a:latin typeface="Verdana" pitchFamily="-105" charset="0"/>
                <a:sym typeface="Wingdings" pitchFamily="2" charset="2"/>
              </a:rPr>
              <a:t> que da profundidad al concepto “I </a:t>
            </a:r>
            <a:r>
              <a:rPr lang="es-ES" sz="2000" dirty="0" err="1">
                <a:latin typeface="Verdana" pitchFamily="-105" charset="0"/>
                <a:sym typeface="Wingdings" pitchFamily="2" charset="2"/>
              </a:rPr>
              <a:t>need</a:t>
            </a:r>
            <a:r>
              <a:rPr lang="es-ES" sz="2000" dirty="0">
                <a:latin typeface="Verdana" pitchFamily="-105" charset="0"/>
                <a:sym typeface="Wingdings" pitchFamily="2" charset="2"/>
              </a:rPr>
              <a:t> </a:t>
            </a:r>
            <a:r>
              <a:rPr lang="es-ES" sz="2000" dirty="0" err="1">
                <a:latin typeface="Verdana" pitchFamily="-105" charset="0"/>
                <a:sym typeface="Wingdings" pitchFamily="2" charset="2"/>
              </a:rPr>
              <a:t>Spain</a:t>
            </a:r>
            <a:r>
              <a:rPr lang="es-ES" sz="2000" dirty="0">
                <a:latin typeface="Verdana" pitchFamily="-105" charset="0"/>
                <a:sym typeface="Wingdings" pitchFamily="2" charset="2"/>
              </a:rPr>
              <a:t>”</a:t>
            </a:r>
            <a:endParaRPr lang="es-ES" sz="2000" dirty="0">
              <a:latin typeface="Verdana" pitchFamily="-105" charset="0"/>
            </a:endParaRPr>
          </a:p>
          <a:p>
            <a:pPr marL="273050" indent="-273050">
              <a:defRPr/>
            </a:pPr>
            <a:endParaRPr lang="es-ES" sz="2000" dirty="0">
              <a:latin typeface="Verdana" pitchFamily="-105" charset="0"/>
            </a:endParaRPr>
          </a:p>
          <a:p>
            <a:pPr marL="273050" indent="-273050">
              <a:defRPr/>
            </a:pPr>
            <a:r>
              <a:rPr lang="es-ES" sz="2000" dirty="0">
                <a:solidFill>
                  <a:srgbClr val="E71C03"/>
                </a:solidFill>
                <a:latin typeface="Verdana" pitchFamily="-105" charset="0"/>
              </a:rPr>
              <a:t>&gt; </a:t>
            </a:r>
            <a:r>
              <a:rPr lang="es-ES" sz="2000" b="1" dirty="0">
                <a:latin typeface="Verdana" pitchFamily="-105" charset="0"/>
              </a:rPr>
              <a:t>Campaña de diferenciación </a:t>
            </a:r>
            <a:r>
              <a:rPr lang="es-ES" sz="2000" dirty="0">
                <a:latin typeface="Verdana" pitchFamily="-105" charset="0"/>
                <a:sym typeface="Wingdings" pitchFamily="2" charset="2"/>
              </a:rPr>
              <a:t> </a:t>
            </a:r>
            <a:r>
              <a:rPr lang="es-ES" sz="2000" dirty="0" err="1">
                <a:latin typeface="Verdana" pitchFamily="-105" charset="0"/>
                <a:sym typeface="Wingdings" pitchFamily="2" charset="2"/>
              </a:rPr>
              <a:t>Spain</a:t>
            </a:r>
            <a:r>
              <a:rPr lang="es-ES" sz="2000" dirty="0">
                <a:latin typeface="Verdana" pitchFamily="-105" charset="0"/>
                <a:sym typeface="Wingdings" pitchFamily="2" charset="2"/>
              </a:rPr>
              <a:t> </a:t>
            </a:r>
            <a:r>
              <a:rPr lang="es-ES" sz="2000" dirty="0" err="1">
                <a:latin typeface="Verdana" pitchFamily="-105" charset="0"/>
                <a:sym typeface="Wingdings" pitchFamily="2" charset="2"/>
              </a:rPr>
              <a:t>Addicts</a:t>
            </a:r>
            <a:r>
              <a:rPr lang="es-ES" sz="2000" dirty="0">
                <a:latin typeface="Verdana" pitchFamily="-105" charset="0"/>
                <a:sym typeface="Wingdings" pitchFamily="2" charset="2"/>
              </a:rPr>
              <a:t>: busca “conectar” con el consumidor que pasa a ser el protagonista de la campaña. En esta campaña usaremos dos tipos de embajadores:</a:t>
            </a:r>
            <a:endParaRPr lang="es-ES" sz="2000" dirty="0">
              <a:latin typeface="Verdana" pitchFamily="-105" charset="0"/>
            </a:endParaRPr>
          </a:p>
          <a:p>
            <a:pPr>
              <a:defRPr/>
            </a:pPr>
            <a:endParaRPr lang="es-ES" sz="2000" dirty="0">
              <a:latin typeface="Verdana" pitchFamily="-105" charset="0"/>
            </a:endParaRPr>
          </a:p>
        </p:txBody>
      </p:sp>
      <p:sp>
        <p:nvSpPr>
          <p:cNvPr id="38916" name="21 Rectángulo"/>
          <p:cNvSpPr>
            <a:spLocks noChangeArrowheads="1"/>
          </p:cNvSpPr>
          <p:nvPr/>
        </p:nvSpPr>
        <p:spPr bwMode="auto">
          <a:xfrm>
            <a:off x="163513" y="1714500"/>
            <a:ext cx="2163762" cy="400050"/>
          </a:xfrm>
          <a:prstGeom prst="rect">
            <a:avLst/>
          </a:prstGeom>
          <a:noFill/>
          <a:ln w="9525">
            <a:noFill/>
            <a:miter lim="800000"/>
            <a:headEnd/>
            <a:tailEnd/>
          </a:ln>
        </p:spPr>
        <p:txBody>
          <a:bodyPr wrap="none">
            <a:spAutoFit/>
          </a:bodyPr>
          <a:lstStyle/>
          <a:p>
            <a:pPr marL="742950" lvl="1" indent="-285750">
              <a:buFont typeface="Wingdings" pitchFamily="2" charset="2"/>
              <a:buNone/>
            </a:pPr>
            <a:r>
              <a:rPr lang="es-ES" sz="2000">
                <a:solidFill>
                  <a:srgbClr val="E71C03"/>
                </a:solidFill>
              </a:rPr>
              <a:t>&gt; </a:t>
            </a:r>
            <a:r>
              <a:rPr lang="es-ES" sz="2000"/>
              <a:t>Dos ejes:</a:t>
            </a:r>
          </a:p>
        </p:txBody>
      </p:sp>
      <p:pic>
        <p:nvPicPr>
          <p:cNvPr id="38917" name="10 Imagen" descr="C:\Users\sony\Desktop\embajadores.jpg"/>
          <p:cNvPicPr>
            <a:picLocks noChangeAspect="1" noChangeArrowheads="1"/>
          </p:cNvPicPr>
          <p:nvPr/>
        </p:nvPicPr>
        <p:blipFill>
          <a:blip r:embed="rId3" cstate="print"/>
          <a:srcRect/>
          <a:stretch>
            <a:fillRect/>
          </a:stretch>
        </p:blipFill>
        <p:spPr bwMode="auto">
          <a:xfrm>
            <a:off x="2292350" y="4549775"/>
            <a:ext cx="1719263" cy="1643063"/>
          </a:xfrm>
          <a:prstGeom prst="rect">
            <a:avLst/>
          </a:prstGeom>
          <a:noFill/>
          <a:ln w="9525">
            <a:noFill/>
            <a:miter lim="800000"/>
            <a:headEnd/>
            <a:tailEnd/>
          </a:ln>
        </p:spPr>
      </p:pic>
      <p:pic>
        <p:nvPicPr>
          <p:cNvPr id="38918" name="15 Imagen" descr="C:\Users\sony\Desktop\micro embajadores.jpg"/>
          <p:cNvPicPr>
            <a:picLocks noChangeAspect="1" noChangeArrowheads="1"/>
          </p:cNvPicPr>
          <p:nvPr/>
        </p:nvPicPr>
        <p:blipFill>
          <a:blip r:embed="rId4" cstate="print"/>
          <a:srcRect/>
          <a:stretch>
            <a:fillRect/>
          </a:stretch>
        </p:blipFill>
        <p:spPr bwMode="auto">
          <a:xfrm>
            <a:off x="5940425" y="4332288"/>
            <a:ext cx="2008188" cy="1898650"/>
          </a:xfrm>
          <a:prstGeom prst="rect">
            <a:avLst/>
          </a:prstGeom>
          <a:noFill/>
          <a:ln w="9525">
            <a:noFill/>
            <a:miter lim="800000"/>
            <a:headEnd/>
            <a:tailEnd/>
          </a:ln>
        </p:spPr>
      </p:pic>
      <p:sp>
        <p:nvSpPr>
          <p:cNvPr id="38919" name="16 CuadroTexto"/>
          <p:cNvSpPr txBox="1">
            <a:spLocks noChangeArrowheads="1"/>
          </p:cNvSpPr>
          <p:nvPr/>
        </p:nvSpPr>
        <p:spPr bwMode="auto">
          <a:xfrm>
            <a:off x="4160838" y="4702175"/>
            <a:ext cx="1312862" cy="1562100"/>
          </a:xfrm>
          <a:prstGeom prst="rect">
            <a:avLst/>
          </a:prstGeom>
          <a:noFill/>
          <a:ln w="9525">
            <a:noFill/>
            <a:miter lim="800000"/>
            <a:headEnd/>
            <a:tailEnd/>
          </a:ln>
        </p:spPr>
        <p:txBody>
          <a:bodyPr>
            <a:spAutoFit/>
          </a:bodyPr>
          <a:lstStyle/>
          <a:p>
            <a:pPr algn="ctr"/>
            <a:r>
              <a:rPr lang="es-ES" sz="9600">
                <a:latin typeface="Impact" pitchFamily="34" charset="0"/>
              </a:rPr>
              <a:t>+</a:t>
            </a:r>
          </a:p>
        </p:txBody>
      </p:sp>
      <p:pic>
        <p:nvPicPr>
          <p:cNvPr id="38920" name="Picture 2" descr="http://www.motosadictos.com/wp-content/uploads/2010/07/jorge_lorenzo_yamaha_MotoGP.jpg"/>
          <p:cNvPicPr>
            <a:picLocks noChangeAspect="1" noChangeArrowheads="1"/>
          </p:cNvPicPr>
          <p:nvPr/>
        </p:nvPicPr>
        <p:blipFill>
          <a:blip r:embed="rId5" cstate="print"/>
          <a:srcRect l="33919" r="34378" b="56033"/>
          <a:stretch>
            <a:fillRect/>
          </a:stretch>
        </p:blipFill>
        <p:spPr bwMode="auto">
          <a:xfrm>
            <a:off x="1908175" y="4581525"/>
            <a:ext cx="703263" cy="831850"/>
          </a:xfrm>
          <a:prstGeom prst="rect">
            <a:avLst/>
          </a:prstGeom>
          <a:noFill/>
          <a:ln w="9525">
            <a:noFill/>
            <a:miter lim="800000"/>
            <a:headEnd/>
            <a:tailEnd/>
          </a:ln>
        </p:spPr>
      </p:pic>
      <p:pic>
        <p:nvPicPr>
          <p:cNvPr id="38921" name="Picture 6" descr="http://www.diariosdefutbol.com/images/2010/05/Escudo-Real-Madrid.jpg"/>
          <p:cNvPicPr>
            <a:picLocks noChangeAspect="1" noChangeArrowheads="1"/>
          </p:cNvPicPr>
          <p:nvPr/>
        </p:nvPicPr>
        <p:blipFill>
          <a:blip r:embed="rId6" cstate="print"/>
          <a:srcRect/>
          <a:stretch>
            <a:fillRect/>
          </a:stretch>
        </p:blipFill>
        <p:spPr bwMode="auto">
          <a:xfrm>
            <a:off x="1908175" y="5413375"/>
            <a:ext cx="517525" cy="719138"/>
          </a:xfrm>
          <a:prstGeom prst="rect">
            <a:avLst/>
          </a:prstGeom>
          <a:noFill/>
          <a:ln w="9525">
            <a:noFill/>
            <a:miter lim="800000"/>
            <a:headEnd/>
            <a:tailEnd/>
          </a:ln>
        </p:spPr>
      </p:pic>
      <p:sp>
        <p:nvSpPr>
          <p:cNvPr id="38922" name="10 CuadroTexto"/>
          <p:cNvSpPr txBox="1">
            <a:spLocks noChangeArrowheads="1"/>
          </p:cNvSpPr>
          <p:nvPr/>
        </p:nvSpPr>
        <p:spPr bwMode="auto">
          <a:xfrm>
            <a:off x="1571625" y="6264275"/>
            <a:ext cx="3000375" cy="307975"/>
          </a:xfrm>
          <a:prstGeom prst="rect">
            <a:avLst/>
          </a:prstGeom>
          <a:noFill/>
          <a:ln w="9525">
            <a:noFill/>
            <a:miter lim="800000"/>
            <a:headEnd/>
            <a:tailEnd/>
          </a:ln>
        </p:spPr>
        <p:txBody>
          <a:bodyPr>
            <a:spAutoFit/>
          </a:bodyPr>
          <a:lstStyle/>
          <a:p>
            <a:pPr algn="ctr"/>
            <a:r>
              <a:rPr lang="es-ES" sz="1400"/>
              <a:t>Embajadores Icónicos</a:t>
            </a:r>
          </a:p>
        </p:txBody>
      </p:sp>
      <p:sp>
        <p:nvSpPr>
          <p:cNvPr id="38923" name="11 CuadroTexto"/>
          <p:cNvSpPr txBox="1">
            <a:spLocks noChangeArrowheads="1"/>
          </p:cNvSpPr>
          <p:nvPr/>
        </p:nvSpPr>
        <p:spPr bwMode="auto">
          <a:xfrm>
            <a:off x="5435600" y="6264275"/>
            <a:ext cx="3214688" cy="307975"/>
          </a:xfrm>
          <a:prstGeom prst="rect">
            <a:avLst/>
          </a:prstGeom>
          <a:noFill/>
          <a:ln w="9525">
            <a:noFill/>
            <a:miter lim="800000"/>
            <a:headEnd/>
            <a:tailEnd/>
          </a:ln>
        </p:spPr>
        <p:txBody>
          <a:bodyPr>
            <a:spAutoFit/>
          </a:bodyPr>
          <a:lstStyle/>
          <a:p>
            <a:pPr algn="ctr"/>
            <a:r>
              <a:rPr lang="es-ES" sz="1400"/>
              <a:t>Embajadores anónimos</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txBox="1">
            <a:spLocks noChangeArrowheads="1"/>
          </p:cNvSpPr>
          <p:nvPr/>
        </p:nvSpPr>
        <p:spPr bwMode="auto">
          <a:xfrm>
            <a:off x="323850" y="990600"/>
            <a:ext cx="8820150" cy="1143000"/>
          </a:xfrm>
          <a:prstGeom prst="rect">
            <a:avLst/>
          </a:prstGeom>
          <a:noFill/>
          <a:ln w="9525">
            <a:noFill/>
            <a:miter lim="800000"/>
            <a:headEnd/>
            <a:tailEnd/>
          </a:ln>
          <a:effectLst/>
        </p:spPr>
        <p:txBody>
          <a:bodyPr/>
          <a:lstStyle/>
          <a:p>
            <a:pPr>
              <a:defRPr/>
            </a:pPr>
            <a:r>
              <a:rPr lang="es-ES" sz="2800" kern="0" dirty="0">
                <a:solidFill>
                  <a:srgbClr val="E71C03"/>
                </a:solidFill>
                <a:latin typeface="Verdana" pitchFamily="-105" charset="0"/>
                <a:ea typeface="+mj-ea"/>
                <a:cs typeface="+mj-cs"/>
              </a:rPr>
              <a:t>&gt;</a:t>
            </a:r>
            <a:r>
              <a:rPr lang="es-ES" sz="2800" dirty="0"/>
              <a:t> </a:t>
            </a:r>
            <a:r>
              <a:rPr lang="es-ES" sz="2800" kern="0" dirty="0">
                <a:latin typeface="Verdana" pitchFamily="-105" charset="0"/>
                <a:ea typeface="+mj-ea"/>
                <a:cs typeface="+mj-cs"/>
              </a:rPr>
              <a:t>Estrategia digital </a:t>
            </a:r>
            <a:r>
              <a:rPr lang="es-ES" sz="2800" kern="0" dirty="0">
                <a:latin typeface="Verdana" pitchFamily="-105" charset="0"/>
              </a:rPr>
              <a:t>y embajadores</a:t>
            </a:r>
            <a:endParaRPr lang="es-ES" sz="2800" kern="0" dirty="0">
              <a:latin typeface="Verdana" pitchFamily="-105" charset="0"/>
              <a:ea typeface="+mj-ea"/>
              <a:cs typeface="+mj-cs"/>
            </a:endParaRPr>
          </a:p>
        </p:txBody>
      </p:sp>
      <p:sp>
        <p:nvSpPr>
          <p:cNvPr id="39939" name="21 Rectángulo"/>
          <p:cNvSpPr>
            <a:spLocks noChangeArrowheads="1"/>
          </p:cNvSpPr>
          <p:nvPr/>
        </p:nvSpPr>
        <p:spPr bwMode="auto">
          <a:xfrm>
            <a:off x="487363" y="1571625"/>
            <a:ext cx="8656637" cy="1016000"/>
          </a:xfrm>
          <a:prstGeom prst="rect">
            <a:avLst/>
          </a:prstGeom>
          <a:noFill/>
          <a:ln w="9525">
            <a:noFill/>
            <a:miter lim="800000"/>
            <a:headEnd/>
            <a:tailEnd/>
          </a:ln>
        </p:spPr>
        <p:txBody>
          <a:bodyPr>
            <a:spAutoFit/>
          </a:bodyPr>
          <a:lstStyle/>
          <a:p>
            <a:pPr marL="177800" lvl="1" indent="-177800">
              <a:buFont typeface="Wingdings" pitchFamily="2" charset="2"/>
              <a:buNone/>
            </a:pPr>
            <a:r>
              <a:rPr lang="es-ES" sz="2000">
                <a:solidFill>
                  <a:srgbClr val="E71C03"/>
                </a:solidFill>
              </a:rPr>
              <a:t>&gt; </a:t>
            </a:r>
            <a:r>
              <a:rPr lang="es-ES" sz="2000"/>
              <a:t>Ineedspain.com  donde  el consumidor es protagonista (embajador anónimo), pero siempre acompañado por el contenido del Embajador Icónico</a:t>
            </a:r>
          </a:p>
        </p:txBody>
      </p:sp>
      <p:pic>
        <p:nvPicPr>
          <p:cNvPr id="39940" name="Picture 2"/>
          <p:cNvPicPr>
            <a:picLocks noChangeAspect="1" noChangeArrowheads="1"/>
          </p:cNvPicPr>
          <p:nvPr/>
        </p:nvPicPr>
        <p:blipFill>
          <a:blip r:embed="rId3" cstate="print"/>
          <a:srcRect l="410" t="17166" r="1717" b="5911"/>
          <a:stretch>
            <a:fillRect/>
          </a:stretch>
        </p:blipFill>
        <p:spPr bwMode="auto">
          <a:xfrm>
            <a:off x="395288" y="2636838"/>
            <a:ext cx="8445500" cy="4149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txBox="1">
            <a:spLocks noChangeArrowheads="1"/>
          </p:cNvSpPr>
          <p:nvPr/>
        </p:nvSpPr>
        <p:spPr bwMode="auto">
          <a:xfrm>
            <a:off x="323850" y="990600"/>
            <a:ext cx="8820150" cy="1143000"/>
          </a:xfrm>
          <a:prstGeom prst="rect">
            <a:avLst/>
          </a:prstGeom>
          <a:noFill/>
          <a:ln w="9525">
            <a:noFill/>
            <a:miter lim="800000"/>
            <a:headEnd/>
            <a:tailEnd/>
          </a:ln>
          <a:effectLst/>
        </p:spPr>
        <p:txBody>
          <a:bodyPr/>
          <a:lstStyle/>
          <a:p>
            <a:pPr>
              <a:defRPr/>
            </a:pPr>
            <a:r>
              <a:rPr lang="es-ES" sz="2800" kern="0" dirty="0">
                <a:solidFill>
                  <a:srgbClr val="E71C03"/>
                </a:solidFill>
                <a:latin typeface="Verdana" pitchFamily="-105" charset="0"/>
                <a:ea typeface="+mj-ea"/>
                <a:cs typeface="+mj-cs"/>
              </a:rPr>
              <a:t>&gt;</a:t>
            </a:r>
            <a:r>
              <a:rPr lang="es-ES" sz="2800" dirty="0"/>
              <a:t> </a:t>
            </a:r>
            <a:r>
              <a:rPr lang="es-ES" sz="2800" kern="0" dirty="0">
                <a:latin typeface="Verdana" pitchFamily="-105" charset="0"/>
                <a:ea typeface="+mj-ea"/>
                <a:cs typeface="+mj-cs"/>
              </a:rPr>
              <a:t>Estrategia digital y embajadores</a:t>
            </a:r>
            <a:endParaRPr lang="es-ES" sz="2400" kern="0" dirty="0">
              <a:latin typeface="Verdana" pitchFamily="-105" charset="0"/>
              <a:ea typeface="+mj-ea"/>
              <a:cs typeface="+mj-cs"/>
            </a:endParaRPr>
          </a:p>
        </p:txBody>
      </p:sp>
      <p:sp>
        <p:nvSpPr>
          <p:cNvPr id="40963" name="21 Rectángulo"/>
          <p:cNvSpPr>
            <a:spLocks noChangeArrowheads="1"/>
          </p:cNvSpPr>
          <p:nvPr/>
        </p:nvSpPr>
        <p:spPr bwMode="auto">
          <a:xfrm>
            <a:off x="487363" y="1785938"/>
            <a:ext cx="8370887" cy="1016000"/>
          </a:xfrm>
          <a:prstGeom prst="rect">
            <a:avLst/>
          </a:prstGeom>
          <a:noFill/>
          <a:ln w="9525">
            <a:noFill/>
            <a:miter lim="800000"/>
            <a:headEnd/>
            <a:tailEnd/>
          </a:ln>
        </p:spPr>
        <p:txBody>
          <a:bodyPr>
            <a:spAutoFit/>
          </a:bodyPr>
          <a:lstStyle/>
          <a:p>
            <a:pPr marL="273050" lvl="1" indent="-273050">
              <a:buFont typeface="Wingdings" pitchFamily="2" charset="2"/>
              <a:buNone/>
            </a:pPr>
            <a:r>
              <a:rPr lang="es-ES" sz="2000">
                <a:solidFill>
                  <a:srgbClr val="E71C03"/>
                </a:solidFill>
              </a:rPr>
              <a:t>&gt; </a:t>
            </a:r>
            <a:r>
              <a:rPr lang="es-ES" sz="2000"/>
              <a:t>Con la campaña online terminamos de dar sentido a la estrategia de Marketing Deportivo como creadora de imagen de marca: Embajadores Icónicos</a:t>
            </a:r>
          </a:p>
        </p:txBody>
      </p:sp>
      <p:pic>
        <p:nvPicPr>
          <p:cNvPr id="41989" name="Picture 5">
            <a:hlinkClick r:id="rId3" action="ppaction://hlinkfile"/>
          </p:cNvPr>
          <p:cNvPicPr>
            <a:picLocks noChangeAspect="1" noChangeArrowheads="1"/>
          </p:cNvPicPr>
          <p:nvPr/>
        </p:nvPicPr>
        <p:blipFill>
          <a:blip r:embed="rId4" cstate="print"/>
          <a:srcRect l="7812" t="15833" r="21875" b="21666"/>
          <a:stretch>
            <a:fillRect/>
          </a:stretch>
        </p:blipFill>
        <p:spPr bwMode="auto">
          <a:xfrm>
            <a:off x="1571625" y="3143250"/>
            <a:ext cx="2879725" cy="1600200"/>
          </a:xfrm>
          <a:prstGeom prst="rect">
            <a:avLst/>
          </a:prstGeom>
          <a:noFill/>
          <a:ln w="9525">
            <a:noFill/>
            <a:miter lim="800000"/>
            <a:headEnd/>
            <a:tailEnd/>
          </a:ln>
          <a:effectLst>
            <a:prstShdw prst="shdw17" dist="17961" dir="2700000">
              <a:schemeClr val="accent1">
                <a:gamma/>
                <a:shade val="60000"/>
                <a:invGamma/>
              </a:schemeClr>
            </a:prstShdw>
          </a:effectLst>
        </p:spPr>
      </p:pic>
      <p:pic>
        <p:nvPicPr>
          <p:cNvPr id="41990" name="Picture 6">
            <a:hlinkClick r:id="rId5" action="ppaction://hlinkfile"/>
          </p:cNvPr>
          <p:cNvPicPr>
            <a:picLocks noChangeAspect="1" noChangeArrowheads="1"/>
          </p:cNvPicPr>
          <p:nvPr/>
        </p:nvPicPr>
        <p:blipFill>
          <a:blip r:embed="rId6" cstate="print"/>
          <a:srcRect l="7812" t="15833" r="21875" b="20833"/>
          <a:stretch>
            <a:fillRect/>
          </a:stretch>
        </p:blipFill>
        <p:spPr bwMode="auto">
          <a:xfrm>
            <a:off x="4572000" y="3143250"/>
            <a:ext cx="2879725" cy="1620838"/>
          </a:xfrm>
          <a:prstGeom prst="rect">
            <a:avLst/>
          </a:prstGeom>
          <a:noFill/>
          <a:ln w="9525">
            <a:noFill/>
            <a:miter lim="800000"/>
            <a:headEnd/>
            <a:tailEnd/>
          </a:ln>
          <a:effectLst>
            <a:prstShdw prst="shdw17" dist="17961" dir="2700000">
              <a:schemeClr val="accent1">
                <a:gamma/>
                <a:shade val="60000"/>
                <a:invGamma/>
              </a:schemeClr>
            </a:prstShdw>
          </a:effectLst>
        </p:spPr>
      </p:pic>
      <p:pic>
        <p:nvPicPr>
          <p:cNvPr id="41991" name="Picture 7">
            <a:hlinkClick r:id="rId7" action="ppaction://hlinkfile"/>
          </p:cNvPr>
          <p:cNvPicPr>
            <a:picLocks noChangeAspect="1" noChangeArrowheads="1"/>
          </p:cNvPicPr>
          <p:nvPr/>
        </p:nvPicPr>
        <p:blipFill>
          <a:blip r:embed="rId8" cstate="print"/>
          <a:srcRect l="5729" t="5833" r="6249" b="15000"/>
          <a:stretch>
            <a:fillRect/>
          </a:stretch>
        </p:blipFill>
        <p:spPr bwMode="auto">
          <a:xfrm>
            <a:off x="4572000" y="4857750"/>
            <a:ext cx="2879725" cy="1619250"/>
          </a:xfrm>
          <a:prstGeom prst="rect">
            <a:avLst/>
          </a:prstGeom>
          <a:noFill/>
          <a:ln w="9525">
            <a:noFill/>
            <a:miter lim="800000"/>
            <a:headEnd/>
            <a:tailEnd/>
          </a:ln>
          <a:effectLst>
            <a:prstShdw prst="shdw17" dist="17961" dir="2700000">
              <a:schemeClr val="accent1">
                <a:gamma/>
                <a:shade val="60000"/>
                <a:invGamma/>
              </a:schemeClr>
            </a:prstShdw>
          </a:effectLst>
        </p:spPr>
      </p:pic>
      <p:pic>
        <p:nvPicPr>
          <p:cNvPr id="41992" name="Picture 8">
            <a:hlinkClick r:id="rId9" action="ppaction://hlinkfile"/>
          </p:cNvPr>
          <p:cNvPicPr>
            <a:picLocks noChangeAspect="1" noChangeArrowheads="1"/>
          </p:cNvPicPr>
          <p:nvPr/>
        </p:nvPicPr>
        <p:blipFill>
          <a:blip r:embed="rId10" cstate="print"/>
          <a:srcRect l="4167" t="8333" r="9895" b="14999"/>
          <a:stretch>
            <a:fillRect/>
          </a:stretch>
        </p:blipFill>
        <p:spPr bwMode="auto">
          <a:xfrm>
            <a:off x="1571625" y="4857750"/>
            <a:ext cx="2879725" cy="1606550"/>
          </a:xfrm>
          <a:prstGeom prst="rect">
            <a:avLst/>
          </a:prstGeom>
          <a:noFill/>
          <a:ln w="9525">
            <a:noFill/>
            <a:miter lim="800000"/>
            <a:headEnd/>
            <a:tailEnd/>
          </a:ln>
          <a:effectLst>
            <a:prstShdw prst="shdw17" dist="17961" dir="2700000">
              <a:schemeClr val="accent1">
                <a:gamma/>
                <a:shade val="60000"/>
                <a:invGamma/>
              </a:schemeClr>
            </a:prstShdw>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611188" y="1125538"/>
            <a:ext cx="8229600" cy="1143000"/>
          </a:xfrm>
          <a:solidFill>
            <a:srgbClr val="FFFFFF"/>
          </a:solidFill>
          <a:ln>
            <a:miter lim="800000"/>
            <a:headEnd/>
            <a:tailEnd/>
          </a:ln>
        </p:spPr>
        <p:txBody>
          <a:bodyPr vert="horz" wrap="square" lIns="91440" tIns="45720" rIns="91440" bIns="45720" numCol="1" anchor="t" anchorCtr="0" compatLnSpc="1">
            <a:prstTxWarp prst="textNoShape">
              <a:avLst/>
            </a:prstTxWarp>
          </a:bodyPr>
          <a:lstStyle/>
          <a:p>
            <a:pPr algn="l"/>
            <a:r>
              <a:rPr lang="es-ES" sz="3600" smtClean="0">
                <a:solidFill>
                  <a:srgbClr val="E71C03"/>
                </a:solidFill>
                <a:latin typeface="Verdana" pitchFamily="34" charset="0"/>
              </a:rPr>
              <a:t>&gt; </a:t>
            </a:r>
            <a:r>
              <a:rPr lang="es-ES" sz="2400" smtClean="0">
                <a:solidFill>
                  <a:schemeClr val="tx1"/>
                </a:solidFill>
                <a:latin typeface="Verdana" pitchFamily="34" charset="0"/>
              </a:rPr>
              <a:t>Posicionamiento de la marca tur</a:t>
            </a:r>
            <a:r>
              <a:rPr lang="es-ES" sz="2400" smtClean="0">
                <a:solidFill>
                  <a:schemeClr val="tx1"/>
                </a:solidFill>
              </a:rPr>
              <a:t>í</a:t>
            </a:r>
            <a:r>
              <a:rPr lang="es-ES" sz="2400" smtClean="0">
                <a:solidFill>
                  <a:schemeClr val="tx1"/>
                </a:solidFill>
                <a:latin typeface="Verdana" pitchFamily="34" charset="0"/>
              </a:rPr>
              <a:t>stica Espa</a:t>
            </a:r>
            <a:r>
              <a:rPr lang="es-ES" sz="2400" smtClean="0">
                <a:solidFill>
                  <a:schemeClr val="tx1"/>
                </a:solidFill>
              </a:rPr>
              <a:t>ñ</a:t>
            </a:r>
            <a:r>
              <a:rPr lang="es-ES" sz="2400" smtClean="0">
                <a:solidFill>
                  <a:schemeClr val="tx1"/>
                </a:solidFill>
                <a:latin typeface="Verdana" pitchFamily="34" charset="0"/>
              </a:rPr>
              <a:t>a</a:t>
            </a:r>
          </a:p>
        </p:txBody>
      </p:sp>
      <p:sp>
        <p:nvSpPr>
          <p:cNvPr id="5123" name="Rectangle 3"/>
          <p:cNvSpPr>
            <a:spLocks noGrp="1" noChangeArrowheads="1"/>
          </p:cNvSpPr>
          <p:nvPr>
            <p:ph type="body" idx="1"/>
          </p:nvPr>
        </p:nvSpPr>
        <p:spPr>
          <a:xfrm>
            <a:off x="611188" y="1844675"/>
            <a:ext cx="7797800" cy="431800"/>
          </a:xfrm>
        </p:spPr>
        <p:txBody>
          <a:bodyPr/>
          <a:lstStyle/>
          <a:p>
            <a:pPr>
              <a:buFontTx/>
              <a:buNone/>
            </a:pPr>
            <a:r>
              <a:rPr lang="es-ES" sz="2000" smtClean="0">
                <a:solidFill>
                  <a:srgbClr val="E71C03"/>
                </a:solidFill>
                <a:latin typeface="Verdana" pitchFamily="34" charset="0"/>
              </a:rPr>
              <a:t>Imagen de marca</a:t>
            </a:r>
          </a:p>
        </p:txBody>
      </p:sp>
      <p:pic>
        <p:nvPicPr>
          <p:cNvPr id="5124" name="Picture 5"/>
          <p:cNvPicPr>
            <a:picLocks noChangeAspect="1" noChangeArrowheads="1"/>
          </p:cNvPicPr>
          <p:nvPr/>
        </p:nvPicPr>
        <p:blipFill>
          <a:blip r:embed="rId3" cstate="print"/>
          <a:srcRect l="8766" t="11450" r="62013" b="14122"/>
          <a:stretch>
            <a:fillRect/>
          </a:stretch>
        </p:blipFill>
        <p:spPr bwMode="auto">
          <a:xfrm>
            <a:off x="1000125" y="2786063"/>
            <a:ext cx="2143125" cy="2786062"/>
          </a:xfrm>
          <a:prstGeom prst="rect">
            <a:avLst/>
          </a:prstGeom>
          <a:noFill/>
          <a:ln w="9525">
            <a:noFill/>
            <a:miter lim="800000"/>
            <a:headEnd/>
            <a:tailEnd/>
          </a:ln>
        </p:spPr>
      </p:pic>
      <p:sp>
        <p:nvSpPr>
          <p:cNvPr id="5125" name="5 CuadroTexto"/>
          <p:cNvSpPr txBox="1">
            <a:spLocks noChangeArrowheads="1"/>
          </p:cNvSpPr>
          <p:nvPr/>
        </p:nvSpPr>
        <p:spPr bwMode="auto">
          <a:xfrm>
            <a:off x="642938" y="2214563"/>
            <a:ext cx="7715250" cy="369887"/>
          </a:xfrm>
          <a:prstGeom prst="rect">
            <a:avLst/>
          </a:prstGeom>
          <a:noFill/>
          <a:ln w="9525">
            <a:noFill/>
            <a:miter lim="800000"/>
            <a:headEnd/>
            <a:tailEnd/>
          </a:ln>
        </p:spPr>
        <p:txBody>
          <a:bodyPr>
            <a:spAutoFit/>
          </a:bodyPr>
          <a:lstStyle/>
          <a:p>
            <a:r>
              <a:rPr lang="es-ES" sz="1800"/>
              <a:t>La marca está excesivamente asociada con Sol / Playa /Clima</a:t>
            </a:r>
          </a:p>
        </p:txBody>
      </p:sp>
      <p:pic>
        <p:nvPicPr>
          <p:cNvPr id="5126" name="Picture 5"/>
          <p:cNvPicPr>
            <a:picLocks noChangeAspect="1" noChangeArrowheads="1"/>
          </p:cNvPicPr>
          <p:nvPr/>
        </p:nvPicPr>
        <p:blipFill>
          <a:blip r:embed="rId3" cstate="print"/>
          <a:srcRect l="48961" t="36218" r="29610" b="12256"/>
          <a:stretch>
            <a:fillRect/>
          </a:stretch>
        </p:blipFill>
        <p:spPr bwMode="auto">
          <a:xfrm>
            <a:off x="4000500" y="3611563"/>
            <a:ext cx="1571625" cy="1928812"/>
          </a:xfrm>
          <a:prstGeom prst="rect">
            <a:avLst/>
          </a:prstGeom>
          <a:noFill/>
          <a:ln w="9525">
            <a:noFill/>
            <a:miter lim="800000"/>
            <a:headEnd/>
            <a:tailEnd/>
          </a:ln>
        </p:spPr>
      </p:pic>
      <p:pic>
        <p:nvPicPr>
          <p:cNvPr id="5127" name="Picture 5"/>
          <p:cNvPicPr>
            <a:picLocks noChangeAspect="1" noChangeArrowheads="1"/>
          </p:cNvPicPr>
          <p:nvPr/>
        </p:nvPicPr>
        <p:blipFill>
          <a:blip r:embed="rId3" cstate="print"/>
          <a:srcRect l="79027" t="58864" r="11234" b="10602"/>
          <a:stretch>
            <a:fillRect/>
          </a:stretch>
        </p:blipFill>
        <p:spPr bwMode="auto">
          <a:xfrm>
            <a:off x="6715125" y="4149725"/>
            <a:ext cx="928688" cy="1485900"/>
          </a:xfrm>
          <a:prstGeom prst="rect">
            <a:avLst/>
          </a:prstGeom>
          <a:noFill/>
          <a:ln w="9525">
            <a:noFill/>
            <a:miter lim="800000"/>
            <a:headEnd/>
            <a:tailEnd/>
          </a:ln>
        </p:spPr>
      </p:pic>
      <p:sp>
        <p:nvSpPr>
          <p:cNvPr id="9" name="8 CuadroTexto"/>
          <p:cNvSpPr txBox="1"/>
          <p:nvPr/>
        </p:nvSpPr>
        <p:spPr>
          <a:xfrm>
            <a:off x="6715140" y="5572140"/>
            <a:ext cx="928694" cy="184666"/>
          </a:xfrm>
          <a:prstGeom prst="rect">
            <a:avLst/>
          </a:prstGeom>
          <a:solidFill>
            <a:srgbClr val="C00000"/>
          </a:solidFill>
        </p:spPr>
        <p:txBody>
          <a:bodyPr>
            <a:spAutoFit/>
          </a:bodyPr>
          <a:lstStyle/>
          <a:p>
            <a:pPr>
              <a:defRPr/>
            </a:pPr>
            <a:r>
              <a:rPr lang="es-ES" sz="600" dirty="0">
                <a:ln>
                  <a:solidFill>
                    <a:schemeClr val="bg1"/>
                  </a:solidFill>
                </a:ln>
              </a:rPr>
              <a:t>3. GASTRONOMÍA</a:t>
            </a:r>
          </a:p>
        </p:txBody>
      </p:sp>
      <p:sp>
        <p:nvSpPr>
          <p:cNvPr id="10" name="9 CuadroTexto"/>
          <p:cNvSpPr txBox="1"/>
          <p:nvPr/>
        </p:nvSpPr>
        <p:spPr>
          <a:xfrm>
            <a:off x="4000496" y="5500703"/>
            <a:ext cx="1571636" cy="246221"/>
          </a:xfrm>
          <a:prstGeom prst="rect">
            <a:avLst/>
          </a:prstGeom>
          <a:solidFill>
            <a:srgbClr val="C00000"/>
          </a:solidFill>
        </p:spPr>
        <p:txBody>
          <a:bodyPr>
            <a:spAutoFit/>
          </a:bodyPr>
          <a:lstStyle/>
          <a:p>
            <a:pPr>
              <a:defRPr/>
            </a:pPr>
            <a:r>
              <a:rPr lang="es-ES" dirty="0">
                <a:ln>
                  <a:solidFill>
                    <a:schemeClr val="bg1"/>
                  </a:solidFill>
                </a:ln>
              </a:rPr>
              <a:t>2. CULTURA</a:t>
            </a:r>
          </a:p>
        </p:txBody>
      </p:sp>
      <p:sp>
        <p:nvSpPr>
          <p:cNvPr id="11" name="10 CuadroTexto"/>
          <p:cNvSpPr txBox="1"/>
          <p:nvPr/>
        </p:nvSpPr>
        <p:spPr>
          <a:xfrm>
            <a:off x="1000100" y="5500703"/>
            <a:ext cx="2143140" cy="246221"/>
          </a:xfrm>
          <a:prstGeom prst="rect">
            <a:avLst/>
          </a:prstGeom>
          <a:solidFill>
            <a:srgbClr val="C00000"/>
          </a:solidFill>
        </p:spPr>
        <p:txBody>
          <a:bodyPr>
            <a:spAutoFit/>
          </a:bodyPr>
          <a:lstStyle/>
          <a:p>
            <a:pPr>
              <a:defRPr/>
            </a:pPr>
            <a:r>
              <a:rPr lang="es-ES" dirty="0">
                <a:ln>
                  <a:solidFill>
                    <a:schemeClr val="bg1"/>
                  </a:solidFill>
                </a:ln>
              </a:rPr>
              <a:t>1. SOL Y PLAYA</a:t>
            </a: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3">
            <a:hlinkClick r:id="rId2" action="ppaction://hlinkfile"/>
          </p:cNvPr>
          <p:cNvPicPr>
            <a:picLocks noChangeAspect="1" noChangeArrowheads="1"/>
          </p:cNvPicPr>
          <p:nvPr/>
        </p:nvPicPr>
        <p:blipFill>
          <a:blip r:embed="rId3" cstate="print"/>
          <a:srcRect l="4166" t="5000" r="4166" b="12500"/>
          <a:stretch>
            <a:fillRect/>
          </a:stretch>
        </p:blipFill>
        <p:spPr bwMode="auto">
          <a:xfrm>
            <a:off x="0" y="1714500"/>
            <a:ext cx="9144000" cy="5143500"/>
          </a:xfrm>
          <a:prstGeom prst="rect">
            <a:avLst/>
          </a:prstGeom>
          <a:noFill/>
          <a:ln w="9525">
            <a:noFill/>
            <a:miter lim="800000"/>
            <a:headEnd/>
            <a:tailEnd/>
          </a:ln>
        </p:spPr>
      </p:pic>
      <p:sp>
        <p:nvSpPr>
          <p:cNvPr id="4" name="Rectangle 2"/>
          <p:cNvSpPr txBox="1">
            <a:spLocks noChangeArrowheads="1"/>
          </p:cNvSpPr>
          <p:nvPr/>
        </p:nvSpPr>
        <p:spPr bwMode="auto">
          <a:xfrm>
            <a:off x="323850" y="990600"/>
            <a:ext cx="8820150" cy="1143000"/>
          </a:xfrm>
          <a:prstGeom prst="rect">
            <a:avLst/>
          </a:prstGeom>
          <a:noFill/>
          <a:ln w="9525">
            <a:noFill/>
            <a:miter lim="800000"/>
            <a:headEnd/>
            <a:tailEnd/>
          </a:ln>
          <a:effectLst/>
        </p:spPr>
        <p:txBody>
          <a:bodyPr/>
          <a:lstStyle/>
          <a:p>
            <a:pPr>
              <a:defRPr/>
            </a:pPr>
            <a:r>
              <a:rPr lang="es-ES" sz="2800" kern="0" dirty="0">
                <a:solidFill>
                  <a:srgbClr val="E71C03"/>
                </a:solidFill>
                <a:latin typeface="Verdana" pitchFamily="-105" charset="0"/>
                <a:ea typeface="+mj-ea"/>
                <a:cs typeface="+mj-cs"/>
              </a:rPr>
              <a:t>&gt;</a:t>
            </a:r>
            <a:r>
              <a:rPr lang="es-ES" sz="2800" dirty="0"/>
              <a:t> </a:t>
            </a:r>
            <a:r>
              <a:rPr lang="es-ES" sz="2800" kern="0" dirty="0">
                <a:latin typeface="Verdana" pitchFamily="-105" charset="0"/>
                <a:ea typeface="+mj-ea"/>
                <a:cs typeface="+mj-cs"/>
              </a:rPr>
              <a:t>Real Madrid</a:t>
            </a:r>
            <a:endParaRPr lang="es-ES" sz="2400" kern="0" dirty="0">
              <a:latin typeface="Verdana" pitchFamily="-105" charset="0"/>
              <a:ea typeface="+mj-ea"/>
              <a:cs typeface="+mj-cs"/>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323850" y="990600"/>
            <a:ext cx="8820150" cy="1143000"/>
          </a:xfrm>
          <a:prstGeom prst="rect">
            <a:avLst/>
          </a:prstGeom>
          <a:noFill/>
          <a:ln w="9525">
            <a:noFill/>
            <a:miter lim="800000"/>
            <a:headEnd/>
            <a:tailEnd/>
          </a:ln>
          <a:effectLst/>
        </p:spPr>
        <p:txBody>
          <a:bodyPr/>
          <a:lstStyle/>
          <a:p>
            <a:pPr>
              <a:defRPr/>
            </a:pPr>
            <a:r>
              <a:rPr lang="es-ES" sz="2800" kern="0" dirty="0">
                <a:solidFill>
                  <a:srgbClr val="E71C03"/>
                </a:solidFill>
                <a:latin typeface="Verdana" pitchFamily="-105" charset="0"/>
                <a:ea typeface="+mj-ea"/>
                <a:cs typeface="+mj-cs"/>
              </a:rPr>
              <a:t>&gt;</a:t>
            </a:r>
            <a:r>
              <a:rPr lang="es-ES" sz="2800" dirty="0"/>
              <a:t> </a:t>
            </a:r>
            <a:r>
              <a:rPr lang="es-ES" sz="2800" kern="0" dirty="0">
                <a:latin typeface="Verdana" pitchFamily="-105" charset="0"/>
                <a:ea typeface="+mj-ea"/>
                <a:cs typeface="+mj-cs"/>
              </a:rPr>
              <a:t>Selección Española de Baloncesto</a:t>
            </a:r>
            <a:endParaRPr lang="es-ES" sz="2400" kern="0" dirty="0">
              <a:latin typeface="Verdana" pitchFamily="-105" charset="0"/>
              <a:ea typeface="+mj-ea"/>
              <a:cs typeface="+mj-cs"/>
            </a:endParaRPr>
          </a:p>
        </p:txBody>
      </p:sp>
      <p:pic>
        <p:nvPicPr>
          <p:cNvPr id="43011" name="Picture 2">
            <a:hlinkClick r:id="rId2" action="ppaction://hlinkfile"/>
          </p:cNvPr>
          <p:cNvPicPr>
            <a:picLocks noChangeAspect="1" noChangeArrowheads="1"/>
          </p:cNvPicPr>
          <p:nvPr/>
        </p:nvPicPr>
        <p:blipFill>
          <a:blip r:embed="rId3" cstate="print"/>
          <a:srcRect l="5730" t="6667" r="7813" b="15833"/>
          <a:stretch>
            <a:fillRect/>
          </a:stretch>
        </p:blipFill>
        <p:spPr bwMode="auto">
          <a:xfrm>
            <a:off x="0" y="1714500"/>
            <a:ext cx="9180513" cy="5143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3106" name="Picture 2">
            <a:hlinkClick r:id="rId2" action="ppaction://hlinkfile"/>
          </p:cNvPr>
          <p:cNvPicPr>
            <a:picLocks noChangeAspect="1" noChangeArrowheads="1"/>
          </p:cNvPicPr>
          <p:nvPr/>
        </p:nvPicPr>
        <p:blipFill>
          <a:blip r:embed="rId3" cstate="print"/>
          <a:srcRect l="4166" t="5000" r="4166" b="12500"/>
          <a:stretch>
            <a:fillRect/>
          </a:stretch>
        </p:blipFill>
        <p:spPr bwMode="auto">
          <a:xfrm>
            <a:off x="0" y="1714500"/>
            <a:ext cx="9144000" cy="5143500"/>
          </a:xfrm>
          <a:prstGeom prst="rect">
            <a:avLst/>
          </a:prstGeom>
          <a:noFill/>
          <a:ln w="9525">
            <a:noFill/>
            <a:miter lim="800000"/>
            <a:headEnd/>
            <a:tailEnd/>
          </a:ln>
          <a:effectLst>
            <a:prstShdw prst="shdw17" dist="17961" dir="2700000">
              <a:schemeClr val="accent1">
                <a:gamma/>
                <a:shade val="60000"/>
                <a:invGamma/>
              </a:schemeClr>
            </a:prstShdw>
          </a:effectLst>
        </p:spPr>
      </p:pic>
      <p:sp>
        <p:nvSpPr>
          <p:cNvPr id="5" name="Rectangle 2"/>
          <p:cNvSpPr txBox="1">
            <a:spLocks noChangeArrowheads="1"/>
          </p:cNvSpPr>
          <p:nvPr/>
        </p:nvSpPr>
        <p:spPr bwMode="auto">
          <a:xfrm>
            <a:off x="323850" y="990600"/>
            <a:ext cx="8820150" cy="1143000"/>
          </a:xfrm>
          <a:prstGeom prst="rect">
            <a:avLst/>
          </a:prstGeom>
          <a:noFill/>
          <a:ln w="9525">
            <a:noFill/>
            <a:miter lim="800000"/>
            <a:headEnd/>
            <a:tailEnd/>
          </a:ln>
          <a:effectLst/>
        </p:spPr>
        <p:txBody>
          <a:bodyPr/>
          <a:lstStyle/>
          <a:p>
            <a:pPr>
              <a:defRPr/>
            </a:pPr>
            <a:r>
              <a:rPr lang="es-ES" sz="2800" kern="0" dirty="0">
                <a:solidFill>
                  <a:srgbClr val="E71C03"/>
                </a:solidFill>
                <a:latin typeface="Verdana" pitchFamily="-105" charset="0"/>
                <a:ea typeface="+mj-ea"/>
                <a:cs typeface="+mj-cs"/>
              </a:rPr>
              <a:t>&gt;</a:t>
            </a:r>
            <a:r>
              <a:rPr lang="es-ES" sz="2800" dirty="0"/>
              <a:t> </a:t>
            </a:r>
            <a:r>
              <a:rPr lang="es-ES" sz="2800" kern="0" dirty="0">
                <a:latin typeface="Verdana" pitchFamily="-105" charset="0"/>
                <a:ea typeface="+mj-ea"/>
                <a:cs typeface="+mj-cs"/>
              </a:rPr>
              <a:t>Moto GP</a:t>
            </a:r>
            <a:endParaRPr lang="es-ES" sz="2400" kern="0" dirty="0">
              <a:latin typeface="Verdana" pitchFamily="-105" charset="0"/>
              <a:ea typeface="+mj-ea"/>
              <a:cs typeface="+mj-cs"/>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4130" name="Picture 2">
            <a:hlinkClick r:id="rId2" action="ppaction://hlinkfile"/>
          </p:cNvPr>
          <p:cNvPicPr>
            <a:picLocks noChangeAspect="1" noChangeArrowheads="1"/>
          </p:cNvPicPr>
          <p:nvPr/>
        </p:nvPicPr>
        <p:blipFill>
          <a:blip r:embed="rId3" cstate="print"/>
          <a:srcRect l="4166" t="5000" r="4166" b="12500"/>
          <a:stretch>
            <a:fillRect/>
          </a:stretch>
        </p:blipFill>
        <p:spPr bwMode="auto">
          <a:xfrm>
            <a:off x="0" y="1714500"/>
            <a:ext cx="9144000" cy="5143500"/>
          </a:xfrm>
          <a:prstGeom prst="rect">
            <a:avLst/>
          </a:prstGeom>
          <a:noFill/>
          <a:ln w="9525">
            <a:noFill/>
            <a:miter lim="800000"/>
            <a:headEnd/>
            <a:tailEnd/>
          </a:ln>
          <a:effectLst>
            <a:prstShdw prst="shdw17" dist="17961" dir="2700000">
              <a:schemeClr val="accent1">
                <a:gamma/>
                <a:shade val="60000"/>
                <a:invGamma/>
              </a:schemeClr>
            </a:prstShdw>
          </a:effectLst>
        </p:spPr>
      </p:pic>
      <p:sp>
        <p:nvSpPr>
          <p:cNvPr id="5" name="Rectangle 2"/>
          <p:cNvSpPr txBox="1">
            <a:spLocks noChangeArrowheads="1"/>
          </p:cNvSpPr>
          <p:nvPr/>
        </p:nvSpPr>
        <p:spPr bwMode="auto">
          <a:xfrm>
            <a:off x="323850" y="990600"/>
            <a:ext cx="8820150" cy="1143000"/>
          </a:xfrm>
          <a:prstGeom prst="rect">
            <a:avLst/>
          </a:prstGeom>
          <a:noFill/>
          <a:ln w="9525">
            <a:noFill/>
            <a:miter lim="800000"/>
            <a:headEnd/>
            <a:tailEnd/>
          </a:ln>
          <a:effectLst/>
        </p:spPr>
        <p:txBody>
          <a:bodyPr/>
          <a:lstStyle/>
          <a:p>
            <a:pPr>
              <a:defRPr/>
            </a:pPr>
            <a:r>
              <a:rPr lang="es-ES" sz="2800" kern="0" dirty="0">
                <a:solidFill>
                  <a:srgbClr val="E71C03"/>
                </a:solidFill>
                <a:latin typeface="Verdana" pitchFamily="-105" charset="0"/>
                <a:ea typeface="+mj-ea"/>
                <a:cs typeface="+mj-cs"/>
              </a:rPr>
              <a:t>&gt;</a:t>
            </a:r>
            <a:r>
              <a:rPr lang="es-ES" sz="2800" dirty="0"/>
              <a:t> </a:t>
            </a:r>
            <a:r>
              <a:rPr lang="es-ES" sz="2800" kern="0" dirty="0">
                <a:latin typeface="Verdana" pitchFamily="-105" charset="0"/>
                <a:ea typeface="+mj-ea"/>
                <a:cs typeface="+mj-cs"/>
              </a:rPr>
              <a:t>Ferran Adrià</a:t>
            </a:r>
            <a:endParaRPr lang="es-ES" sz="2400" kern="0" dirty="0">
              <a:latin typeface="Verdana" pitchFamily="-105" charset="0"/>
              <a:ea typeface="+mj-ea"/>
              <a:cs typeface="+mj-cs"/>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idx="4294967295"/>
          </p:nvPr>
        </p:nvSpPr>
        <p:spPr bwMode="auto">
          <a:xfrm>
            <a:off x="611188" y="1125538"/>
            <a:ext cx="8229600" cy="1143000"/>
          </a:xfrm>
          <a:prstGeom prst="rect">
            <a:avLst/>
          </a:prstGeom>
          <a:noFill/>
          <a:ln>
            <a:miter lim="800000"/>
            <a:headEnd/>
            <a:tailEnd/>
          </a:ln>
        </p:spPr>
        <p:txBody>
          <a:bodyPr/>
          <a:lstStyle/>
          <a:p>
            <a:pPr algn="l" eaLnBrk="1" hangingPunct="1"/>
            <a:r>
              <a:rPr lang="es-ES" sz="2800" smtClean="0">
                <a:solidFill>
                  <a:srgbClr val="E71C03"/>
                </a:solidFill>
                <a:latin typeface="Verdana" pitchFamily="34" charset="0"/>
              </a:rPr>
              <a:t>&gt; </a:t>
            </a:r>
            <a:r>
              <a:rPr lang="es-ES" sz="2800" smtClean="0">
                <a:solidFill>
                  <a:schemeClr val="tx1"/>
                </a:solidFill>
                <a:latin typeface="Verdana" pitchFamily="34" charset="0"/>
              </a:rPr>
              <a:t>Contenido</a:t>
            </a:r>
            <a:endParaRPr lang="es-ES" sz="2400" smtClean="0">
              <a:solidFill>
                <a:schemeClr val="tx1"/>
              </a:solidFill>
              <a:latin typeface="Verdana" pitchFamily="34" charset="0"/>
            </a:endParaRPr>
          </a:p>
        </p:txBody>
      </p:sp>
      <p:sp>
        <p:nvSpPr>
          <p:cNvPr id="46083" name="19 CuadroTexto"/>
          <p:cNvSpPr txBox="1">
            <a:spLocks noChangeArrowheads="1"/>
          </p:cNvSpPr>
          <p:nvPr/>
        </p:nvSpPr>
        <p:spPr bwMode="auto">
          <a:xfrm>
            <a:off x="1258888" y="1844675"/>
            <a:ext cx="7885112" cy="3940175"/>
          </a:xfrm>
          <a:prstGeom prst="rect">
            <a:avLst/>
          </a:prstGeom>
          <a:noFill/>
          <a:ln w="9525">
            <a:noFill/>
            <a:miter lim="800000"/>
            <a:headEnd/>
            <a:tailEnd/>
          </a:ln>
        </p:spPr>
        <p:txBody>
          <a:bodyPr>
            <a:spAutoFit/>
          </a:bodyPr>
          <a:lstStyle/>
          <a:p>
            <a:pPr>
              <a:lnSpc>
                <a:spcPct val="150000"/>
              </a:lnSpc>
              <a:buFont typeface="Wingdings" pitchFamily="2" charset="2"/>
              <a:buNone/>
            </a:pPr>
            <a:r>
              <a:rPr lang="es-ES" sz="2000">
                <a:solidFill>
                  <a:srgbClr val="E71C03"/>
                </a:solidFill>
              </a:rPr>
              <a:t>&gt;</a:t>
            </a:r>
            <a:r>
              <a:rPr lang="es-ES" sz="2000"/>
              <a:t> La estrategia de marketing de Turespaña</a:t>
            </a:r>
          </a:p>
          <a:p>
            <a:pPr>
              <a:lnSpc>
                <a:spcPct val="150000"/>
              </a:lnSpc>
            </a:pPr>
            <a:r>
              <a:rPr lang="es-ES" sz="2000">
                <a:solidFill>
                  <a:srgbClr val="E71C03"/>
                </a:solidFill>
              </a:rPr>
              <a:t>	&gt; </a:t>
            </a:r>
            <a:r>
              <a:rPr lang="es-ES" sz="2000"/>
              <a:t>Posicionamiento de la marca</a:t>
            </a:r>
          </a:p>
          <a:p>
            <a:pPr>
              <a:lnSpc>
                <a:spcPct val="150000"/>
              </a:lnSpc>
            </a:pPr>
            <a:r>
              <a:rPr lang="es-ES" sz="2000"/>
              <a:t>	</a:t>
            </a:r>
            <a:r>
              <a:rPr lang="es-ES" sz="2000">
                <a:solidFill>
                  <a:srgbClr val="E71C03"/>
                </a:solidFill>
              </a:rPr>
              <a:t>&gt; </a:t>
            </a:r>
            <a:r>
              <a:rPr lang="es-ES" sz="2000"/>
              <a:t>Bases de la nueva estrategia de marca</a:t>
            </a:r>
          </a:p>
          <a:p>
            <a:pPr>
              <a:lnSpc>
                <a:spcPct val="200000"/>
              </a:lnSpc>
              <a:buFont typeface="Wingdings" pitchFamily="2" charset="2"/>
              <a:buNone/>
            </a:pPr>
            <a:r>
              <a:rPr lang="es-ES" sz="2000">
                <a:solidFill>
                  <a:srgbClr val="E71C03"/>
                </a:solidFill>
              </a:rPr>
              <a:t>&gt; </a:t>
            </a:r>
            <a:r>
              <a:rPr lang="es-ES" sz="2000"/>
              <a:t>Campaña de Publicidad</a:t>
            </a:r>
          </a:p>
          <a:p>
            <a:pPr>
              <a:lnSpc>
                <a:spcPct val="200000"/>
              </a:lnSpc>
              <a:buFont typeface="Wingdings" pitchFamily="2" charset="2"/>
              <a:buNone/>
            </a:pPr>
            <a:r>
              <a:rPr lang="es-ES" sz="2000">
                <a:solidFill>
                  <a:srgbClr val="E71C03"/>
                </a:solidFill>
              </a:rPr>
              <a:t>&gt;</a:t>
            </a:r>
            <a:r>
              <a:rPr lang="es-ES" sz="2000"/>
              <a:t> Marketing Deportivo</a:t>
            </a:r>
          </a:p>
          <a:p>
            <a:pPr>
              <a:lnSpc>
                <a:spcPct val="200000"/>
              </a:lnSpc>
              <a:buFont typeface="Wingdings" pitchFamily="2" charset="2"/>
              <a:buNone/>
            </a:pPr>
            <a:r>
              <a:rPr lang="es-ES" sz="2000">
                <a:solidFill>
                  <a:srgbClr val="E71C03"/>
                </a:solidFill>
              </a:rPr>
              <a:t>&gt; </a:t>
            </a:r>
            <a:r>
              <a:rPr lang="es-ES" sz="2000"/>
              <a:t>Estrategia Digital y Embajadores</a:t>
            </a:r>
          </a:p>
          <a:p>
            <a:pPr>
              <a:lnSpc>
                <a:spcPct val="200000"/>
              </a:lnSpc>
            </a:pPr>
            <a:r>
              <a:rPr lang="es-ES" sz="2000">
                <a:solidFill>
                  <a:srgbClr val="E71C03"/>
                </a:solidFill>
              </a:rPr>
              <a:t>&gt; Resultados</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idx="4294967295"/>
          </p:nvPr>
        </p:nvSpPr>
        <p:spPr bwMode="auto">
          <a:xfrm>
            <a:off x="611188" y="1125538"/>
            <a:ext cx="8229600" cy="1143000"/>
          </a:xfrm>
          <a:prstGeom prst="rect">
            <a:avLst/>
          </a:prstGeom>
          <a:noFill/>
          <a:ln>
            <a:miter lim="800000"/>
            <a:headEnd/>
            <a:tailEnd/>
          </a:ln>
        </p:spPr>
        <p:txBody>
          <a:bodyPr/>
          <a:lstStyle/>
          <a:p>
            <a:pPr algn="l" eaLnBrk="1" hangingPunct="1"/>
            <a:r>
              <a:rPr lang="es-ES" sz="2800" smtClean="0">
                <a:solidFill>
                  <a:srgbClr val="DB1D03"/>
                </a:solidFill>
                <a:latin typeface="Verdana" pitchFamily="34" charset="0"/>
              </a:rPr>
              <a:t>&gt; </a:t>
            </a:r>
            <a:r>
              <a:rPr lang="es-ES" sz="2800" smtClean="0">
                <a:solidFill>
                  <a:schemeClr val="tx1"/>
                </a:solidFill>
                <a:latin typeface="Verdana" pitchFamily="34" charset="0"/>
              </a:rPr>
              <a:t>I Need Spain – Resultados 2010</a:t>
            </a:r>
            <a:endParaRPr lang="es-ES" sz="2400" smtClean="0">
              <a:solidFill>
                <a:schemeClr val="tx1"/>
              </a:solidFill>
              <a:latin typeface="Verdana" pitchFamily="34" charset="0"/>
            </a:endParaRPr>
          </a:p>
        </p:txBody>
      </p:sp>
      <p:sp>
        <p:nvSpPr>
          <p:cNvPr id="4" name="19 CuadroTexto"/>
          <p:cNvSpPr txBox="1">
            <a:spLocks noChangeArrowheads="1"/>
          </p:cNvSpPr>
          <p:nvPr/>
        </p:nvSpPr>
        <p:spPr bwMode="auto">
          <a:xfrm>
            <a:off x="785813" y="1785938"/>
            <a:ext cx="8143875" cy="4740275"/>
          </a:xfrm>
          <a:prstGeom prst="rect">
            <a:avLst/>
          </a:prstGeom>
          <a:noFill/>
          <a:ln w="9525">
            <a:noFill/>
            <a:miter lim="800000"/>
            <a:headEnd/>
            <a:tailEnd/>
          </a:ln>
        </p:spPr>
        <p:txBody>
          <a:bodyPr>
            <a:spAutoFit/>
          </a:bodyPr>
          <a:lstStyle/>
          <a:p>
            <a:pPr marL="261938" indent="-261938">
              <a:buFont typeface="Wingdings" pitchFamily="2" charset="2"/>
              <a:buNone/>
              <a:defRPr/>
            </a:pPr>
            <a:r>
              <a:rPr lang="es-ES" sz="1800" dirty="0">
                <a:solidFill>
                  <a:srgbClr val="E71C03"/>
                </a:solidFill>
                <a:latin typeface="Verdana" pitchFamily="-105" charset="0"/>
              </a:rPr>
              <a:t>&gt;</a:t>
            </a:r>
            <a:r>
              <a:rPr lang="es-ES" sz="1800" dirty="0"/>
              <a:t> España unos de los países con publicidad más recordada de forma espontánea en Europa</a:t>
            </a:r>
          </a:p>
          <a:p>
            <a:pPr marL="261938" indent="-261938">
              <a:buFont typeface="Wingdings" pitchFamily="2" charset="2"/>
              <a:buNone/>
              <a:defRPr/>
            </a:pPr>
            <a:endParaRPr lang="es-ES" sz="1800" dirty="0"/>
          </a:p>
          <a:p>
            <a:pPr marL="261938" indent="-261938">
              <a:buFont typeface="Wingdings" pitchFamily="2" charset="2"/>
              <a:buNone/>
              <a:defRPr/>
            </a:pPr>
            <a:r>
              <a:rPr lang="es-ES" sz="1800" dirty="0">
                <a:solidFill>
                  <a:srgbClr val="E71C03"/>
                </a:solidFill>
                <a:latin typeface="Verdana" pitchFamily="-105" charset="0"/>
              </a:rPr>
              <a:t>&gt;</a:t>
            </a:r>
            <a:r>
              <a:rPr lang="es-ES" sz="1800" dirty="0"/>
              <a:t> Recuerdo total de España por encima del 50% en la mayoría de los países</a:t>
            </a:r>
          </a:p>
          <a:p>
            <a:pPr marL="261938" indent="-261938">
              <a:buFont typeface="Wingdings" pitchFamily="2" charset="2"/>
              <a:buNone/>
              <a:defRPr/>
            </a:pPr>
            <a:endParaRPr lang="es-ES" sz="1800" dirty="0"/>
          </a:p>
          <a:p>
            <a:pPr marL="261938" indent="-261938">
              <a:buFont typeface="Wingdings" pitchFamily="2" charset="2"/>
              <a:buNone/>
              <a:defRPr/>
            </a:pPr>
            <a:r>
              <a:rPr lang="es-ES" sz="1800" dirty="0">
                <a:solidFill>
                  <a:srgbClr val="E71C03"/>
                </a:solidFill>
                <a:latin typeface="Verdana" pitchFamily="-105" charset="0"/>
              </a:rPr>
              <a:t>&gt;</a:t>
            </a:r>
            <a:r>
              <a:rPr lang="es-ES" sz="1800" dirty="0"/>
              <a:t> Destacan la TV y gráfica como medios más notorios</a:t>
            </a:r>
          </a:p>
          <a:p>
            <a:pPr marL="261938" indent="-261938">
              <a:buFont typeface="Wingdings" pitchFamily="2" charset="2"/>
              <a:buNone/>
              <a:defRPr/>
            </a:pPr>
            <a:endParaRPr lang="es-ES" sz="1800" dirty="0"/>
          </a:p>
          <a:p>
            <a:pPr marL="261938" indent="-261938">
              <a:defRPr/>
            </a:pPr>
            <a:r>
              <a:rPr lang="es-ES" sz="1800" dirty="0">
                <a:solidFill>
                  <a:srgbClr val="E71C03"/>
                </a:solidFill>
                <a:latin typeface="Verdana" pitchFamily="-105" charset="0"/>
              </a:rPr>
              <a:t>&gt;</a:t>
            </a:r>
            <a:r>
              <a:rPr lang="es-ES" sz="1800" dirty="0"/>
              <a:t> Recuerdo espontáneo del </a:t>
            </a:r>
            <a:r>
              <a:rPr lang="es-ES" sz="1800" dirty="0" err="1"/>
              <a:t>claim</a:t>
            </a:r>
            <a:r>
              <a:rPr lang="es-ES" sz="1800" dirty="0"/>
              <a:t> “I </a:t>
            </a:r>
            <a:r>
              <a:rPr lang="es-ES" sz="1800" dirty="0" err="1"/>
              <a:t>need</a:t>
            </a:r>
            <a:r>
              <a:rPr lang="es-ES" sz="1800" dirty="0"/>
              <a:t> </a:t>
            </a:r>
            <a:r>
              <a:rPr lang="es-ES" sz="1800" dirty="0" err="1"/>
              <a:t>Spain</a:t>
            </a:r>
            <a:r>
              <a:rPr lang="es-ES" sz="1800" dirty="0"/>
              <a:t>”: China un 6.8%, EEUU un 4,7% e Irlanda un 3,2%</a:t>
            </a:r>
          </a:p>
          <a:p>
            <a:pPr marL="261938" indent="-261938">
              <a:defRPr/>
            </a:pPr>
            <a:endParaRPr lang="es-ES" sz="1800" dirty="0"/>
          </a:p>
          <a:p>
            <a:pPr marL="261938" indent="-261938">
              <a:defRPr/>
            </a:pPr>
            <a:r>
              <a:rPr lang="es-ES" sz="1800" dirty="0">
                <a:solidFill>
                  <a:srgbClr val="E71C03"/>
                </a:solidFill>
                <a:latin typeface="Verdana" pitchFamily="-105" charset="0"/>
              </a:rPr>
              <a:t>&gt;</a:t>
            </a:r>
            <a:r>
              <a:rPr lang="es-ES" sz="1800" dirty="0"/>
              <a:t> Valoración de campaña audiovisual por encima de 6 en todos los países</a:t>
            </a:r>
          </a:p>
          <a:p>
            <a:pPr marL="261938" indent="-261938">
              <a:defRPr/>
            </a:pPr>
            <a:endParaRPr lang="es-ES" sz="1800" dirty="0"/>
          </a:p>
          <a:p>
            <a:pPr marL="261938" indent="-261938">
              <a:defRPr/>
            </a:pPr>
            <a:r>
              <a:rPr lang="es-ES" sz="1800" dirty="0"/>
              <a:t>		 </a:t>
            </a:r>
            <a:r>
              <a:rPr lang="es-ES" sz="1800" dirty="0">
                <a:latin typeface="Verdana" pitchFamily="-105" charset="0"/>
              </a:rPr>
              <a:t>&gt;</a:t>
            </a:r>
            <a:r>
              <a:rPr lang="es-ES" sz="1800" dirty="0"/>
              <a:t> China mayor puntuación 8,09</a:t>
            </a:r>
          </a:p>
          <a:p>
            <a:pPr marL="261938" indent="-261938">
              <a:defRPr/>
            </a:pPr>
            <a:r>
              <a:rPr lang="es-ES" sz="1800" dirty="0"/>
              <a:t>		 </a:t>
            </a:r>
            <a:r>
              <a:rPr lang="es-ES" sz="1800" dirty="0">
                <a:latin typeface="Verdana" pitchFamily="-105" charset="0"/>
              </a:rPr>
              <a:t>&gt;</a:t>
            </a:r>
            <a:r>
              <a:rPr lang="es-ES" sz="1800" dirty="0"/>
              <a:t> Suecia la más baja 6,08</a:t>
            </a:r>
          </a:p>
          <a:p>
            <a:pPr>
              <a:buFont typeface="Wingdings" pitchFamily="2" charset="2"/>
              <a:buChar char="Ø"/>
              <a:defRPr/>
            </a:pPr>
            <a:endParaRPr lang="es-ES" sz="1400" dirty="0">
              <a:solidFill>
                <a:srgbClr val="DB1D03"/>
              </a:solidFill>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idx="4294967295"/>
          </p:nvPr>
        </p:nvSpPr>
        <p:spPr bwMode="auto">
          <a:xfrm>
            <a:off x="611188" y="1125538"/>
            <a:ext cx="8229600" cy="1143000"/>
          </a:xfrm>
          <a:prstGeom prst="rect">
            <a:avLst/>
          </a:prstGeom>
          <a:noFill/>
          <a:ln>
            <a:miter lim="800000"/>
            <a:headEnd/>
            <a:tailEnd/>
          </a:ln>
        </p:spPr>
        <p:txBody>
          <a:bodyPr/>
          <a:lstStyle/>
          <a:p>
            <a:pPr algn="l" eaLnBrk="1" hangingPunct="1"/>
            <a:r>
              <a:rPr lang="es-ES" sz="2800" smtClean="0">
                <a:solidFill>
                  <a:srgbClr val="DB1D03"/>
                </a:solidFill>
                <a:latin typeface="Verdana" pitchFamily="34" charset="0"/>
              </a:rPr>
              <a:t>&gt; </a:t>
            </a:r>
            <a:r>
              <a:rPr lang="es-ES" sz="2800" smtClean="0">
                <a:solidFill>
                  <a:schemeClr val="tx1"/>
                </a:solidFill>
                <a:latin typeface="Verdana" pitchFamily="34" charset="0"/>
              </a:rPr>
              <a:t>I Need Spain – Resultados 2010</a:t>
            </a:r>
            <a:endParaRPr lang="es-ES" sz="2400" smtClean="0">
              <a:solidFill>
                <a:schemeClr val="tx1"/>
              </a:solidFill>
              <a:latin typeface="Verdana" pitchFamily="34" charset="0"/>
            </a:endParaRPr>
          </a:p>
        </p:txBody>
      </p:sp>
      <p:sp>
        <p:nvSpPr>
          <p:cNvPr id="4" name="3 Rectángulo"/>
          <p:cNvSpPr/>
          <p:nvPr/>
        </p:nvSpPr>
        <p:spPr>
          <a:xfrm>
            <a:off x="928688" y="1951038"/>
            <a:ext cx="7715250" cy="4124325"/>
          </a:xfrm>
          <a:prstGeom prst="rect">
            <a:avLst/>
          </a:prstGeom>
        </p:spPr>
        <p:txBody>
          <a:bodyPr>
            <a:spAutoFit/>
          </a:bodyPr>
          <a:lstStyle/>
          <a:p>
            <a:pPr>
              <a:buFont typeface="Wingdings" pitchFamily="2" charset="2"/>
              <a:buNone/>
              <a:defRPr/>
            </a:pPr>
            <a:r>
              <a:rPr lang="es-ES" sz="1800" dirty="0">
                <a:solidFill>
                  <a:srgbClr val="DB1D03"/>
                </a:solidFill>
                <a:ea typeface="+mj-ea"/>
                <a:cs typeface="+mj-cs"/>
              </a:rPr>
              <a:t>&gt;</a:t>
            </a:r>
            <a:r>
              <a:rPr lang="es-ES" sz="1800" dirty="0">
                <a:solidFill>
                  <a:srgbClr val="DB1D03"/>
                </a:solidFill>
              </a:rPr>
              <a:t> </a:t>
            </a:r>
            <a:r>
              <a:rPr lang="es-ES" sz="1800" dirty="0"/>
              <a:t>Motivación por visitar España:</a:t>
            </a:r>
          </a:p>
          <a:p>
            <a:pPr marL="1160463" indent="-260350">
              <a:buFont typeface="Wingdings" pitchFamily="2" charset="2"/>
              <a:buNone/>
              <a:defRPr/>
            </a:pPr>
            <a:r>
              <a:rPr lang="es-ES" sz="1800" dirty="0">
                <a:solidFill>
                  <a:srgbClr val="DB1D03"/>
                </a:solidFill>
                <a:latin typeface="Verdana" pitchFamily="-105" charset="0"/>
              </a:rPr>
              <a:t>&gt;</a:t>
            </a:r>
            <a:r>
              <a:rPr lang="es-ES" sz="1800" dirty="0">
                <a:solidFill>
                  <a:srgbClr val="DB1D03"/>
                </a:solidFill>
              </a:rPr>
              <a:t> </a:t>
            </a:r>
            <a:r>
              <a:rPr lang="es-ES" sz="1800" dirty="0"/>
              <a:t>Más de un 60% en general</a:t>
            </a:r>
          </a:p>
          <a:p>
            <a:pPr marL="1160463" indent="-260350">
              <a:buFont typeface="Wingdings" pitchFamily="2" charset="2"/>
              <a:buNone/>
              <a:defRPr/>
            </a:pPr>
            <a:r>
              <a:rPr lang="es-ES" sz="1800" dirty="0">
                <a:solidFill>
                  <a:srgbClr val="DB1D03"/>
                </a:solidFill>
                <a:latin typeface="Verdana" pitchFamily="-105" charset="0"/>
              </a:rPr>
              <a:t>&gt;</a:t>
            </a:r>
            <a:r>
              <a:rPr lang="es-ES" sz="1800" dirty="0">
                <a:solidFill>
                  <a:srgbClr val="DB1D03"/>
                </a:solidFill>
              </a:rPr>
              <a:t> </a:t>
            </a:r>
            <a:r>
              <a:rPr lang="es-ES" sz="1800" dirty="0"/>
              <a:t>Más de un 80% en países que recuerdan mejor la campaña</a:t>
            </a:r>
          </a:p>
          <a:p>
            <a:pPr marL="1160463" indent="-260350">
              <a:buFont typeface="Wingdings" pitchFamily="2" charset="2"/>
              <a:buNone/>
              <a:defRPr/>
            </a:pPr>
            <a:r>
              <a:rPr lang="es-ES" sz="1800" dirty="0">
                <a:solidFill>
                  <a:srgbClr val="DB1D03"/>
                </a:solidFill>
                <a:latin typeface="Verdana" pitchFamily="-105" charset="0"/>
              </a:rPr>
              <a:t>&gt;</a:t>
            </a:r>
            <a:r>
              <a:rPr lang="es-ES" sz="1800" dirty="0">
                <a:solidFill>
                  <a:srgbClr val="DB1D03"/>
                </a:solidFill>
              </a:rPr>
              <a:t> </a:t>
            </a:r>
            <a:r>
              <a:rPr lang="es-ES" sz="1800" dirty="0"/>
              <a:t>98% en Italia, Japón y China</a:t>
            </a:r>
          </a:p>
          <a:p>
            <a:pPr marL="1160463" indent="-260350">
              <a:buFont typeface="Wingdings" pitchFamily="2" charset="2"/>
              <a:buNone/>
              <a:defRPr/>
            </a:pPr>
            <a:endParaRPr lang="es-ES" sz="1800" dirty="0">
              <a:solidFill>
                <a:srgbClr val="DB1D03"/>
              </a:solidFill>
            </a:endParaRPr>
          </a:p>
          <a:p>
            <a:pPr>
              <a:defRPr/>
            </a:pPr>
            <a:r>
              <a:rPr lang="es-ES" sz="1800" dirty="0">
                <a:solidFill>
                  <a:srgbClr val="DB1D03"/>
                </a:solidFill>
                <a:latin typeface="Verdana" pitchFamily="-105" charset="0"/>
              </a:rPr>
              <a:t>&gt;</a:t>
            </a:r>
            <a:r>
              <a:rPr lang="es-ES" sz="1800" dirty="0">
                <a:solidFill>
                  <a:srgbClr val="DB1D03"/>
                </a:solidFill>
              </a:rPr>
              <a:t> </a:t>
            </a:r>
            <a:r>
              <a:rPr lang="es-ES" sz="1800" dirty="0"/>
              <a:t>Deportes asociados a España:</a:t>
            </a:r>
          </a:p>
          <a:p>
            <a:pPr marL="1160463" indent="-260350">
              <a:buFont typeface="Wingdings" pitchFamily="2" charset="2"/>
              <a:buNone/>
              <a:defRPr/>
            </a:pPr>
            <a:r>
              <a:rPr lang="es-ES" sz="1800" dirty="0">
                <a:solidFill>
                  <a:srgbClr val="DB1D03"/>
                </a:solidFill>
                <a:latin typeface="Verdana" pitchFamily="-105" charset="0"/>
              </a:rPr>
              <a:t>&gt;</a:t>
            </a:r>
            <a:r>
              <a:rPr lang="es-ES" sz="1800" dirty="0">
                <a:solidFill>
                  <a:srgbClr val="DB1D03"/>
                </a:solidFill>
              </a:rPr>
              <a:t> </a:t>
            </a:r>
            <a:r>
              <a:rPr lang="es-ES" sz="1800" dirty="0"/>
              <a:t>Fútbol y deportes acuáticos</a:t>
            </a:r>
          </a:p>
          <a:p>
            <a:pPr marL="1160463" indent="-260350">
              <a:buFont typeface="Wingdings" pitchFamily="2" charset="2"/>
              <a:buNone/>
              <a:defRPr/>
            </a:pPr>
            <a:r>
              <a:rPr lang="es-ES" sz="1800" dirty="0">
                <a:solidFill>
                  <a:srgbClr val="DB1D03"/>
                </a:solidFill>
                <a:latin typeface="Verdana" pitchFamily="-105" charset="0"/>
              </a:rPr>
              <a:t>&gt;</a:t>
            </a:r>
            <a:r>
              <a:rPr lang="es-ES" sz="1800" dirty="0">
                <a:solidFill>
                  <a:srgbClr val="DB1D03"/>
                </a:solidFill>
              </a:rPr>
              <a:t> </a:t>
            </a:r>
            <a:r>
              <a:rPr lang="es-ES" sz="1800" dirty="0"/>
              <a:t>Le sigue el golf en Reino Unido y Suecia</a:t>
            </a:r>
          </a:p>
          <a:p>
            <a:pPr marL="1160463" indent="-260350">
              <a:buFont typeface="Wingdings" pitchFamily="2" charset="2"/>
              <a:buNone/>
              <a:defRPr/>
            </a:pPr>
            <a:endParaRPr lang="es-ES" sz="1800" dirty="0">
              <a:solidFill>
                <a:srgbClr val="DB1D03"/>
              </a:solidFill>
            </a:endParaRPr>
          </a:p>
          <a:p>
            <a:pPr marL="261938" indent="-261938">
              <a:defRPr/>
            </a:pPr>
            <a:r>
              <a:rPr lang="es-ES" sz="1800" dirty="0">
                <a:solidFill>
                  <a:srgbClr val="DB1D03"/>
                </a:solidFill>
                <a:latin typeface="Verdana" pitchFamily="-105" charset="0"/>
              </a:rPr>
              <a:t>&gt;</a:t>
            </a:r>
            <a:r>
              <a:rPr lang="es-ES" sz="1800" dirty="0">
                <a:solidFill>
                  <a:srgbClr val="DB1D03"/>
                </a:solidFill>
              </a:rPr>
              <a:t> </a:t>
            </a:r>
            <a:r>
              <a:rPr lang="es-ES" sz="1800" dirty="0"/>
              <a:t>Recuerdo de la publicidad en fútbol, golf, Fórmula 1, Moto GP y tenis</a:t>
            </a:r>
          </a:p>
          <a:p>
            <a:pPr marL="1160463" indent="-260350">
              <a:buFont typeface="Wingdings" pitchFamily="2" charset="2"/>
              <a:buNone/>
              <a:defRPr/>
            </a:pPr>
            <a:endParaRPr lang="es-ES" sz="1800" dirty="0">
              <a:solidFill>
                <a:srgbClr val="DB1D03"/>
              </a:solidFill>
            </a:endParaRPr>
          </a:p>
          <a:p>
            <a:pPr marL="1160463" indent="-260350">
              <a:buFont typeface="Wingdings" pitchFamily="2" charset="2"/>
              <a:buNone/>
              <a:defRPr/>
            </a:pPr>
            <a:endParaRPr lang="es-ES" sz="1800" dirty="0">
              <a:solidFill>
                <a:srgbClr val="DB1D03"/>
              </a:solidFill>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bwMode="auto">
          <a:xfrm>
            <a:off x="1187450" y="3644900"/>
            <a:ext cx="6624638" cy="1295400"/>
          </a:xfrm>
          <a:noFill/>
          <a:ln>
            <a:miter lim="800000"/>
            <a:headEnd/>
            <a:tailEnd/>
          </a:ln>
        </p:spPr>
        <p:txBody>
          <a:bodyPr vert="horz" wrap="square" lIns="91440" tIns="45720" rIns="91440" bIns="45720" numCol="1" anchor="t" anchorCtr="0" compatLnSpc="1">
            <a:prstTxWarp prst="textNoShape">
              <a:avLst/>
            </a:prstTxWarp>
          </a:bodyPr>
          <a:lstStyle/>
          <a:p>
            <a:pPr algn="l" eaLnBrk="1" hangingPunct="1"/>
            <a:r>
              <a:rPr lang="es-ES" sz="3200" b="1" smtClean="0">
                <a:solidFill>
                  <a:srgbClr val="DB1D03"/>
                </a:solidFill>
                <a:latin typeface="Verdana" pitchFamily="34" charset="0"/>
              </a:rPr>
              <a:t>www.ineedspain.com</a:t>
            </a:r>
            <a:r>
              <a:rPr lang="es-ES" sz="3200" b="1" smtClean="0">
                <a:solidFill>
                  <a:srgbClr val="858585"/>
                </a:solidFill>
                <a:latin typeface="Verdana" pitchFamily="34" charset="0"/>
              </a:rPr>
              <a:t/>
            </a:r>
            <a:br>
              <a:rPr lang="es-ES" sz="3200" b="1" smtClean="0">
                <a:solidFill>
                  <a:srgbClr val="858585"/>
                </a:solidFill>
                <a:latin typeface="Verdana" pitchFamily="34" charset="0"/>
              </a:rPr>
            </a:br>
            <a:r>
              <a:rPr lang="es-ES" sz="3200" b="1" smtClean="0">
                <a:solidFill>
                  <a:srgbClr val="858585"/>
                </a:solidFill>
                <a:latin typeface="Verdana" pitchFamily="34" charset="0"/>
              </a:rPr>
              <a:t>www.spain.info</a:t>
            </a:r>
            <a:br>
              <a:rPr lang="es-ES" sz="3200" b="1" smtClean="0">
                <a:solidFill>
                  <a:srgbClr val="858585"/>
                </a:solidFill>
                <a:latin typeface="Verdana" pitchFamily="34" charset="0"/>
              </a:rPr>
            </a:br>
            <a:r>
              <a:rPr lang="es-ES" sz="3200" b="1" smtClean="0">
                <a:solidFill>
                  <a:schemeClr val="tx1"/>
                </a:solidFill>
                <a:latin typeface="Verdana" pitchFamily="34" charset="0"/>
              </a:rPr>
              <a:t>www.tourspain.es</a:t>
            </a:r>
          </a:p>
        </p:txBody>
      </p:sp>
    </p:spTree>
  </p:cSld>
  <p:clrMapOvr>
    <a:masterClrMapping/>
  </p:clrMapOvr>
  <p:transition>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611188" y="1125538"/>
            <a:ext cx="8229600" cy="1143000"/>
          </a:xfrm>
          <a:solidFill>
            <a:srgbClr val="FFFFFF"/>
          </a:solidFill>
          <a:ln>
            <a:miter lim="800000"/>
            <a:headEnd/>
            <a:tailEnd/>
          </a:ln>
        </p:spPr>
        <p:txBody>
          <a:bodyPr vert="horz" wrap="square" lIns="91440" tIns="45720" rIns="91440" bIns="45720" numCol="1" anchor="t" anchorCtr="0" compatLnSpc="1">
            <a:prstTxWarp prst="textNoShape">
              <a:avLst/>
            </a:prstTxWarp>
          </a:bodyPr>
          <a:lstStyle/>
          <a:p>
            <a:pPr algn="l"/>
            <a:r>
              <a:rPr lang="es-ES" sz="3600" smtClean="0">
                <a:solidFill>
                  <a:srgbClr val="E71C03"/>
                </a:solidFill>
                <a:latin typeface="Verdana" pitchFamily="34" charset="0"/>
              </a:rPr>
              <a:t>&gt; </a:t>
            </a:r>
            <a:r>
              <a:rPr lang="es-ES" sz="2400" smtClean="0">
                <a:solidFill>
                  <a:schemeClr val="tx1"/>
                </a:solidFill>
                <a:latin typeface="Verdana" pitchFamily="34" charset="0"/>
              </a:rPr>
              <a:t>Posicionamiento de la marca tur</a:t>
            </a:r>
            <a:r>
              <a:rPr lang="es-ES" sz="2400" smtClean="0">
                <a:solidFill>
                  <a:schemeClr val="tx1"/>
                </a:solidFill>
              </a:rPr>
              <a:t>í</a:t>
            </a:r>
            <a:r>
              <a:rPr lang="es-ES" sz="2400" smtClean="0">
                <a:solidFill>
                  <a:schemeClr val="tx1"/>
                </a:solidFill>
                <a:latin typeface="Verdana" pitchFamily="34" charset="0"/>
              </a:rPr>
              <a:t>stica Espa</a:t>
            </a:r>
            <a:r>
              <a:rPr lang="es-ES" sz="2400" smtClean="0">
                <a:solidFill>
                  <a:schemeClr val="tx1"/>
                </a:solidFill>
              </a:rPr>
              <a:t>ñ</a:t>
            </a:r>
            <a:r>
              <a:rPr lang="es-ES" sz="2400" smtClean="0">
                <a:solidFill>
                  <a:schemeClr val="tx1"/>
                </a:solidFill>
                <a:latin typeface="Verdana" pitchFamily="34" charset="0"/>
              </a:rPr>
              <a:t>a</a:t>
            </a:r>
          </a:p>
        </p:txBody>
      </p:sp>
      <p:sp>
        <p:nvSpPr>
          <p:cNvPr id="6147" name="Rectangle 3"/>
          <p:cNvSpPr>
            <a:spLocks noGrp="1" noChangeArrowheads="1"/>
          </p:cNvSpPr>
          <p:nvPr>
            <p:ph type="body" idx="1"/>
          </p:nvPr>
        </p:nvSpPr>
        <p:spPr>
          <a:xfrm>
            <a:off x="611188" y="1844675"/>
            <a:ext cx="7797800" cy="431800"/>
          </a:xfrm>
        </p:spPr>
        <p:txBody>
          <a:bodyPr/>
          <a:lstStyle/>
          <a:p>
            <a:pPr>
              <a:buFontTx/>
              <a:buNone/>
            </a:pPr>
            <a:r>
              <a:rPr lang="es-ES" sz="2000" smtClean="0">
                <a:solidFill>
                  <a:srgbClr val="E71C03"/>
                </a:solidFill>
                <a:latin typeface="Verdana" pitchFamily="34" charset="0"/>
              </a:rPr>
              <a:t>Imagen de marca</a:t>
            </a:r>
          </a:p>
        </p:txBody>
      </p:sp>
      <p:pic>
        <p:nvPicPr>
          <p:cNvPr id="6148" name="Picture 5"/>
          <p:cNvPicPr>
            <a:picLocks noChangeAspect="1" noChangeArrowheads="1"/>
          </p:cNvPicPr>
          <p:nvPr/>
        </p:nvPicPr>
        <p:blipFill>
          <a:blip r:embed="rId3" cstate="print"/>
          <a:srcRect l="5423" t="16476" r="78308" b="13957"/>
          <a:stretch>
            <a:fillRect/>
          </a:stretch>
        </p:blipFill>
        <p:spPr bwMode="auto">
          <a:xfrm>
            <a:off x="1071563" y="2786063"/>
            <a:ext cx="1285875" cy="3257550"/>
          </a:xfrm>
          <a:prstGeom prst="rect">
            <a:avLst/>
          </a:prstGeom>
          <a:noFill/>
          <a:ln w="9525">
            <a:noFill/>
            <a:miter lim="800000"/>
            <a:headEnd/>
            <a:tailEnd/>
          </a:ln>
        </p:spPr>
      </p:pic>
      <p:sp>
        <p:nvSpPr>
          <p:cNvPr id="6" name="5 CuadroTexto"/>
          <p:cNvSpPr txBox="1"/>
          <p:nvPr/>
        </p:nvSpPr>
        <p:spPr>
          <a:xfrm>
            <a:off x="5286375" y="4857750"/>
            <a:ext cx="1928813" cy="1077913"/>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defRPr/>
            </a:pPr>
            <a:endParaRPr lang="es-ES" dirty="0"/>
          </a:p>
          <a:p>
            <a:pPr>
              <a:defRPr/>
            </a:pPr>
            <a:endParaRPr lang="es-ES" dirty="0"/>
          </a:p>
          <a:p>
            <a:pPr>
              <a:defRPr/>
            </a:pPr>
            <a:r>
              <a:rPr lang="es-ES" sz="1400" dirty="0"/>
              <a:t>USA, Suiza, Francia</a:t>
            </a:r>
          </a:p>
          <a:p>
            <a:pPr>
              <a:defRPr/>
            </a:pPr>
            <a:endParaRPr lang="es-ES" dirty="0"/>
          </a:p>
          <a:p>
            <a:pPr>
              <a:defRPr/>
            </a:pPr>
            <a:endParaRPr lang="es-ES" dirty="0"/>
          </a:p>
          <a:p>
            <a:pPr>
              <a:defRPr/>
            </a:pPr>
            <a:endParaRPr lang="es-ES" dirty="0"/>
          </a:p>
        </p:txBody>
      </p:sp>
      <p:pic>
        <p:nvPicPr>
          <p:cNvPr id="6150" name="Picture 5"/>
          <p:cNvPicPr>
            <a:picLocks noChangeAspect="1" noChangeArrowheads="1"/>
          </p:cNvPicPr>
          <p:nvPr/>
        </p:nvPicPr>
        <p:blipFill>
          <a:blip r:embed="rId3" cstate="print"/>
          <a:srcRect l="76648" t="17603" r="7997" b="14362"/>
          <a:stretch>
            <a:fillRect/>
          </a:stretch>
        </p:blipFill>
        <p:spPr bwMode="auto">
          <a:xfrm>
            <a:off x="7286625" y="2741613"/>
            <a:ext cx="1214438" cy="3187700"/>
          </a:xfrm>
          <a:prstGeom prst="rect">
            <a:avLst/>
          </a:prstGeom>
          <a:noFill/>
          <a:ln w="9525">
            <a:noFill/>
            <a:miter lim="800000"/>
            <a:headEnd/>
            <a:tailEnd/>
          </a:ln>
        </p:spPr>
      </p:pic>
      <p:sp>
        <p:nvSpPr>
          <p:cNvPr id="8" name="7 CuadroTexto"/>
          <p:cNvSpPr txBox="1"/>
          <p:nvPr/>
        </p:nvSpPr>
        <p:spPr>
          <a:xfrm>
            <a:off x="5286375" y="3857625"/>
            <a:ext cx="1928813" cy="1077913"/>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defRPr/>
            </a:pPr>
            <a:endParaRPr lang="es-ES" dirty="0"/>
          </a:p>
          <a:p>
            <a:pPr>
              <a:defRPr/>
            </a:pPr>
            <a:endParaRPr lang="es-ES" dirty="0"/>
          </a:p>
          <a:p>
            <a:pPr>
              <a:defRPr/>
            </a:pPr>
            <a:r>
              <a:rPr lang="es-ES" sz="1400" dirty="0"/>
              <a:t>Italia, Francia, Grecia</a:t>
            </a:r>
          </a:p>
          <a:p>
            <a:pPr>
              <a:defRPr/>
            </a:pPr>
            <a:endParaRPr lang="es-ES" dirty="0"/>
          </a:p>
          <a:p>
            <a:pPr>
              <a:defRPr/>
            </a:pPr>
            <a:endParaRPr lang="es-ES" dirty="0"/>
          </a:p>
          <a:p>
            <a:pPr>
              <a:defRPr/>
            </a:pPr>
            <a:endParaRPr lang="es-ES" dirty="0"/>
          </a:p>
        </p:txBody>
      </p:sp>
      <p:sp>
        <p:nvSpPr>
          <p:cNvPr id="9" name="8 CuadroTexto"/>
          <p:cNvSpPr txBox="1"/>
          <p:nvPr/>
        </p:nvSpPr>
        <p:spPr>
          <a:xfrm>
            <a:off x="5286375" y="2786063"/>
            <a:ext cx="1928813" cy="1138237"/>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defRPr/>
            </a:pPr>
            <a:endParaRPr lang="es-ES" dirty="0"/>
          </a:p>
          <a:p>
            <a:pPr>
              <a:defRPr/>
            </a:pPr>
            <a:endParaRPr lang="es-ES" dirty="0"/>
          </a:p>
          <a:p>
            <a:pPr>
              <a:defRPr/>
            </a:pPr>
            <a:r>
              <a:rPr lang="es-ES" sz="1400" dirty="0"/>
              <a:t>Países del Mediterráneo</a:t>
            </a:r>
            <a:endParaRPr lang="es-ES" dirty="0"/>
          </a:p>
          <a:p>
            <a:pPr>
              <a:defRPr/>
            </a:pPr>
            <a:endParaRPr lang="es-ES" dirty="0"/>
          </a:p>
          <a:p>
            <a:pPr>
              <a:defRPr/>
            </a:pPr>
            <a:endParaRPr lang="es-ES" dirty="0"/>
          </a:p>
        </p:txBody>
      </p:sp>
      <p:sp>
        <p:nvSpPr>
          <p:cNvPr id="6153" name="9 CuadroTexto"/>
          <p:cNvSpPr txBox="1">
            <a:spLocks noChangeArrowheads="1"/>
          </p:cNvSpPr>
          <p:nvPr/>
        </p:nvSpPr>
        <p:spPr bwMode="auto">
          <a:xfrm>
            <a:off x="5929313" y="2500313"/>
            <a:ext cx="2071687" cy="261937"/>
          </a:xfrm>
          <a:prstGeom prst="rect">
            <a:avLst/>
          </a:prstGeom>
          <a:noFill/>
          <a:ln w="9525">
            <a:noFill/>
            <a:miter lim="800000"/>
            <a:headEnd/>
            <a:tailEnd/>
          </a:ln>
        </p:spPr>
        <p:txBody>
          <a:bodyPr>
            <a:spAutoFit/>
          </a:bodyPr>
          <a:lstStyle/>
          <a:p>
            <a:r>
              <a:rPr lang="es-ES" sz="1100" b="1"/>
              <a:t>Máximos exponentes</a:t>
            </a:r>
          </a:p>
        </p:txBody>
      </p:sp>
      <p:sp>
        <p:nvSpPr>
          <p:cNvPr id="6154" name="10 CuadroTexto"/>
          <p:cNvSpPr txBox="1">
            <a:spLocks noChangeArrowheads="1"/>
          </p:cNvSpPr>
          <p:nvPr/>
        </p:nvSpPr>
        <p:spPr bwMode="auto">
          <a:xfrm>
            <a:off x="2428875" y="2214563"/>
            <a:ext cx="4786313" cy="276225"/>
          </a:xfrm>
          <a:prstGeom prst="rect">
            <a:avLst/>
          </a:prstGeom>
          <a:noFill/>
          <a:ln w="9525">
            <a:noFill/>
            <a:miter lim="800000"/>
            <a:headEnd/>
            <a:tailEnd/>
          </a:ln>
        </p:spPr>
        <p:txBody>
          <a:bodyPr>
            <a:spAutoFit/>
          </a:bodyPr>
          <a:lstStyle/>
          <a:p>
            <a:r>
              <a:rPr lang="es-ES" sz="1200" b="1"/>
              <a:t>La marca tiene pocos diferenciadores únicos</a:t>
            </a:r>
          </a:p>
        </p:txBody>
      </p:sp>
      <p:sp>
        <p:nvSpPr>
          <p:cNvPr id="12" name="11 CuadroTexto"/>
          <p:cNvSpPr txBox="1"/>
          <p:nvPr/>
        </p:nvSpPr>
        <p:spPr>
          <a:xfrm>
            <a:off x="2428875" y="4857750"/>
            <a:ext cx="1928813" cy="1077913"/>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defRPr/>
            </a:pPr>
            <a:endParaRPr lang="es-ES" dirty="0"/>
          </a:p>
          <a:p>
            <a:pPr>
              <a:defRPr/>
            </a:pPr>
            <a:endParaRPr lang="es-ES" dirty="0"/>
          </a:p>
          <a:p>
            <a:pPr>
              <a:defRPr/>
            </a:pPr>
            <a:r>
              <a:rPr lang="es-ES" sz="1400" dirty="0"/>
              <a:t>3. Diversidad</a:t>
            </a:r>
          </a:p>
          <a:p>
            <a:pPr>
              <a:defRPr/>
            </a:pPr>
            <a:endParaRPr lang="es-ES" dirty="0"/>
          </a:p>
          <a:p>
            <a:pPr>
              <a:defRPr/>
            </a:pPr>
            <a:endParaRPr lang="es-ES" dirty="0"/>
          </a:p>
          <a:p>
            <a:pPr>
              <a:defRPr/>
            </a:pPr>
            <a:endParaRPr lang="es-ES" dirty="0"/>
          </a:p>
        </p:txBody>
      </p:sp>
      <p:sp>
        <p:nvSpPr>
          <p:cNvPr id="13" name="12 CuadroTexto"/>
          <p:cNvSpPr txBox="1"/>
          <p:nvPr/>
        </p:nvSpPr>
        <p:spPr>
          <a:xfrm>
            <a:off x="2428875" y="3857625"/>
            <a:ext cx="1928813" cy="1077913"/>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defRPr/>
            </a:pPr>
            <a:endParaRPr lang="es-ES" dirty="0"/>
          </a:p>
          <a:p>
            <a:pPr>
              <a:defRPr/>
            </a:pPr>
            <a:endParaRPr lang="es-ES" dirty="0"/>
          </a:p>
          <a:p>
            <a:pPr>
              <a:defRPr/>
            </a:pPr>
            <a:r>
              <a:rPr lang="es-ES" sz="1400" dirty="0"/>
              <a:t>2. Riqueza cultural</a:t>
            </a:r>
          </a:p>
          <a:p>
            <a:pPr>
              <a:defRPr/>
            </a:pPr>
            <a:endParaRPr lang="es-ES" dirty="0"/>
          </a:p>
          <a:p>
            <a:pPr>
              <a:defRPr/>
            </a:pPr>
            <a:endParaRPr lang="es-ES" dirty="0"/>
          </a:p>
          <a:p>
            <a:pPr>
              <a:defRPr/>
            </a:pPr>
            <a:endParaRPr lang="es-ES" dirty="0"/>
          </a:p>
        </p:txBody>
      </p:sp>
      <p:sp>
        <p:nvSpPr>
          <p:cNvPr id="14" name="13 CuadroTexto"/>
          <p:cNvSpPr txBox="1"/>
          <p:nvPr/>
        </p:nvSpPr>
        <p:spPr>
          <a:xfrm>
            <a:off x="2428875" y="2786063"/>
            <a:ext cx="1928813" cy="1077912"/>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defRPr/>
            </a:pPr>
            <a:endParaRPr lang="es-ES" dirty="0"/>
          </a:p>
          <a:p>
            <a:pPr>
              <a:defRPr/>
            </a:pPr>
            <a:endParaRPr lang="es-ES" dirty="0"/>
          </a:p>
          <a:p>
            <a:pPr marL="342900" indent="-342900">
              <a:buFontTx/>
              <a:buAutoNum type="arabicPeriod"/>
              <a:defRPr/>
            </a:pPr>
            <a:r>
              <a:rPr lang="es-ES" sz="1400" dirty="0"/>
              <a:t>Buen clima</a:t>
            </a:r>
          </a:p>
          <a:p>
            <a:pPr marL="228600" indent="-228600">
              <a:defRPr/>
            </a:pPr>
            <a:endParaRPr lang="es-ES" dirty="0"/>
          </a:p>
          <a:p>
            <a:pPr>
              <a:defRPr/>
            </a:pPr>
            <a:endParaRPr lang="es-ES" dirty="0"/>
          </a:p>
          <a:p>
            <a:pPr>
              <a:defRPr/>
            </a:pPr>
            <a:endParaRPr lang="es-ES" dirty="0"/>
          </a:p>
        </p:txBody>
      </p:sp>
      <p:sp>
        <p:nvSpPr>
          <p:cNvPr id="6158" name="14 CuadroTexto"/>
          <p:cNvSpPr txBox="1">
            <a:spLocks noChangeArrowheads="1"/>
          </p:cNvSpPr>
          <p:nvPr/>
        </p:nvSpPr>
        <p:spPr bwMode="auto">
          <a:xfrm>
            <a:off x="1785938" y="2500313"/>
            <a:ext cx="2643187" cy="261937"/>
          </a:xfrm>
          <a:prstGeom prst="rect">
            <a:avLst/>
          </a:prstGeom>
          <a:noFill/>
          <a:ln w="9525">
            <a:noFill/>
            <a:miter lim="800000"/>
            <a:headEnd/>
            <a:tailEnd/>
          </a:ln>
        </p:spPr>
        <p:txBody>
          <a:bodyPr>
            <a:spAutoFit/>
          </a:bodyPr>
          <a:lstStyle/>
          <a:p>
            <a:r>
              <a:rPr lang="es-ES" sz="1100" b="1"/>
              <a:t>Recomendaría España por…</a:t>
            </a:r>
          </a:p>
        </p:txBody>
      </p:sp>
      <p:sp>
        <p:nvSpPr>
          <p:cNvPr id="16" name="15 CuadroTexto"/>
          <p:cNvSpPr txBox="1"/>
          <p:nvPr/>
        </p:nvSpPr>
        <p:spPr>
          <a:xfrm>
            <a:off x="1643042" y="6072206"/>
            <a:ext cx="6786610" cy="246221"/>
          </a:xfrm>
          <a:prstGeom prst="rect">
            <a:avLst/>
          </a:prstGeom>
          <a:solidFill>
            <a:srgbClr val="C00000"/>
          </a:solidFill>
        </p:spPr>
        <p:txBody>
          <a:bodyPr>
            <a:spAutoFit/>
          </a:bodyPr>
          <a:lstStyle/>
          <a:p>
            <a:pPr algn="ctr">
              <a:defRPr/>
            </a:pPr>
            <a:r>
              <a:rPr lang="es-ES" dirty="0">
                <a:ln>
                  <a:solidFill>
                    <a:schemeClr val="bg1"/>
                  </a:solidFill>
                </a:ln>
              </a:rPr>
              <a:t>Necesidad de buscar y comunicar verdaderos elementos de diferenciación </a:t>
            </a:r>
          </a:p>
        </p:txBody>
      </p:sp>
      <p:sp>
        <p:nvSpPr>
          <p:cNvPr id="17" name="16 Flecha derecha"/>
          <p:cNvSpPr/>
          <p:nvPr/>
        </p:nvSpPr>
        <p:spPr>
          <a:xfrm>
            <a:off x="4643438" y="3143250"/>
            <a:ext cx="357187" cy="3571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sp>
        <p:nvSpPr>
          <p:cNvPr id="18" name="17 Flecha derecha"/>
          <p:cNvSpPr/>
          <p:nvPr/>
        </p:nvSpPr>
        <p:spPr>
          <a:xfrm>
            <a:off x="4643438" y="4286250"/>
            <a:ext cx="357187" cy="3571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sp>
        <p:nvSpPr>
          <p:cNvPr id="19" name="18 Flecha derecha"/>
          <p:cNvSpPr/>
          <p:nvPr/>
        </p:nvSpPr>
        <p:spPr>
          <a:xfrm>
            <a:off x="4643438" y="5286375"/>
            <a:ext cx="357187" cy="3571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bwMode="auto">
          <a:xfrm>
            <a:off x="611188" y="1125538"/>
            <a:ext cx="8229600" cy="1143000"/>
          </a:xfrm>
          <a:solidFill>
            <a:srgbClr val="FFFFFF"/>
          </a:solidFill>
          <a:ln>
            <a:miter lim="800000"/>
            <a:headEnd/>
            <a:tailEnd/>
          </a:ln>
        </p:spPr>
        <p:txBody>
          <a:bodyPr vert="horz" wrap="square" lIns="91440" tIns="45720" rIns="91440" bIns="45720" numCol="1" anchor="t" anchorCtr="0" compatLnSpc="1">
            <a:prstTxWarp prst="textNoShape">
              <a:avLst/>
            </a:prstTxWarp>
          </a:bodyPr>
          <a:lstStyle/>
          <a:p>
            <a:pPr algn="l"/>
            <a:r>
              <a:rPr lang="es-ES" sz="3600" smtClean="0">
                <a:solidFill>
                  <a:srgbClr val="E71C03"/>
                </a:solidFill>
                <a:latin typeface="Verdana" pitchFamily="34" charset="0"/>
              </a:rPr>
              <a:t>&gt; </a:t>
            </a:r>
            <a:r>
              <a:rPr lang="es-ES" sz="2400" smtClean="0">
                <a:solidFill>
                  <a:schemeClr val="tx1"/>
                </a:solidFill>
                <a:latin typeface="Verdana" pitchFamily="34" charset="0"/>
              </a:rPr>
              <a:t>Posicionamiento de la marca tur</a:t>
            </a:r>
            <a:r>
              <a:rPr lang="es-ES" sz="2400" smtClean="0">
                <a:solidFill>
                  <a:schemeClr val="tx1"/>
                </a:solidFill>
              </a:rPr>
              <a:t>í</a:t>
            </a:r>
            <a:r>
              <a:rPr lang="es-ES" sz="2400" smtClean="0">
                <a:solidFill>
                  <a:schemeClr val="tx1"/>
                </a:solidFill>
                <a:latin typeface="Verdana" pitchFamily="34" charset="0"/>
              </a:rPr>
              <a:t>stica Espa</a:t>
            </a:r>
            <a:r>
              <a:rPr lang="es-ES" sz="2400" smtClean="0">
                <a:solidFill>
                  <a:schemeClr val="tx1"/>
                </a:solidFill>
              </a:rPr>
              <a:t>ñ</a:t>
            </a:r>
            <a:r>
              <a:rPr lang="es-ES" sz="2400" smtClean="0">
                <a:solidFill>
                  <a:schemeClr val="tx1"/>
                </a:solidFill>
                <a:latin typeface="Verdana" pitchFamily="34" charset="0"/>
              </a:rPr>
              <a:t>a</a:t>
            </a:r>
          </a:p>
        </p:txBody>
      </p:sp>
      <p:sp>
        <p:nvSpPr>
          <p:cNvPr id="7" name="6 CuadroTexto"/>
          <p:cNvSpPr txBox="1"/>
          <p:nvPr/>
        </p:nvSpPr>
        <p:spPr>
          <a:xfrm>
            <a:off x="1428750" y="2143125"/>
            <a:ext cx="2786063" cy="523875"/>
          </a:xfrm>
          <a:prstGeom prst="rect">
            <a:avLst/>
          </a:prstGeom>
          <a:solidFill>
            <a:schemeClr val="bg1">
              <a:lumMod val="50000"/>
            </a:schemeClr>
          </a:solidFill>
        </p:spPr>
        <p:txBody>
          <a:bodyPr>
            <a:spAutoFit/>
          </a:bodyPr>
          <a:lstStyle/>
          <a:p>
            <a:pPr algn="ctr">
              <a:defRPr/>
            </a:pPr>
            <a:r>
              <a:rPr lang="es-ES" sz="1400" dirty="0">
                <a:solidFill>
                  <a:schemeClr val="bg1"/>
                </a:solidFill>
              </a:rPr>
              <a:t>Lo que la nueva estrategia necesita de la marca</a:t>
            </a:r>
          </a:p>
        </p:txBody>
      </p:sp>
      <p:sp>
        <p:nvSpPr>
          <p:cNvPr id="9" name="8 CuadroTexto"/>
          <p:cNvSpPr txBox="1"/>
          <p:nvPr/>
        </p:nvSpPr>
        <p:spPr>
          <a:xfrm>
            <a:off x="5357813" y="2143125"/>
            <a:ext cx="2786062" cy="554038"/>
          </a:xfrm>
          <a:prstGeom prst="rect">
            <a:avLst/>
          </a:prstGeom>
          <a:solidFill>
            <a:schemeClr val="bg1">
              <a:lumMod val="50000"/>
            </a:schemeClr>
          </a:solidFill>
        </p:spPr>
        <p:txBody>
          <a:bodyPr>
            <a:spAutoFit/>
          </a:bodyPr>
          <a:lstStyle/>
          <a:p>
            <a:pPr algn="ctr">
              <a:defRPr/>
            </a:pPr>
            <a:endParaRPr lang="es-ES" sz="800" dirty="0">
              <a:solidFill>
                <a:schemeClr val="bg1"/>
              </a:solidFill>
            </a:endParaRPr>
          </a:p>
          <a:p>
            <a:pPr algn="ctr">
              <a:defRPr/>
            </a:pPr>
            <a:r>
              <a:rPr lang="es-ES" sz="1400" dirty="0">
                <a:solidFill>
                  <a:schemeClr val="bg1"/>
                </a:solidFill>
              </a:rPr>
              <a:t>La realidad</a:t>
            </a:r>
          </a:p>
          <a:p>
            <a:pPr algn="ctr">
              <a:defRPr/>
            </a:pPr>
            <a:endParaRPr lang="es-ES" sz="800" dirty="0">
              <a:solidFill>
                <a:schemeClr val="bg1"/>
              </a:solidFill>
            </a:endParaRPr>
          </a:p>
        </p:txBody>
      </p:sp>
      <p:sp>
        <p:nvSpPr>
          <p:cNvPr id="10" name="9 Rectángulo redondeado"/>
          <p:cNvSpPr/>
          <p:nvPr/>
        </p:nvSpPr>
        <p:spPr>
          <a:xfrm>
            <a:off x="1357313" y="2928938"/>
            <a:ext cx="2928937" cy="1500187"/>
          </a:xfrm>
          <a:prstGeom prst="roundRect">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sp>
        <p:nvSpPr>
          <p:cNvPr id="12" name="11 CuadroTexto"/>
          <p:cNvSpPr txBox="1"/>
          <p:nvPr/>
        </p:nvSpPr>
        <p:spPr>
          <a:xfrm>
            <a:off x="1785938" y="3214688"/>
            <a:ext cx="2143125" cy="954087"/>
          </a:xfrm>
          <a:prstGeom prst="rect">
            <a:avLst/>
          </a:prstGeom>
          <a:noFill/>
        </p:spPr>
        <p:txBody>
          <a:bodyPr>
            <a:spAutoFit/>
          </a:bodyPr>
          <a:lstStyle/>
          <a:p>
            <a:pPr algn="ctr">
              <a:defRPr/>
            </a:pPr>
            <a:r>
              <a:rPr lang="es-ES" sz="1400" dirty="0">
                <a:solidFill>
                  <a:schemeClr val="bg1">
                    <a:lumMod val="50000"/>
                  </a:schemeClr>
                </a:solidFill>
              </a:rPr>
              <a:t>Que facilite las ventas a nuestra industria (poder de marca)</a:t>
            </a:r>
          </a:p>
        </p:txBody>
      </p:sp>
      <p:sp>
        <p:nvSpPr>
          <p:cNvPr id="14" name="13 Rectángulo redondeado"/>
          <p:cNvSpPr/>
          <p:nvPr/>
        </p:nvSpPr>
        <p:spPr>
          <a:xfrm>
            <a:off x="5286375" y="2928938"/>
            <a:ext cx="2928938" cy="1500187"/>
          </a:xfrm>
          <a:prstGeom prst="roundRect">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sp>
        <p:nvSpPr>
          <p:cNvPr id="15" name="14 CuadroTexto"/>
          <p:cNvSpPr txBox="1"/>
          <p:nvPr/>
        </p:nvSpPr>
        <p:spPr>
          <a:xfrm>
            <a:off x="5715000" y="3214688"/>
            <a:ext cx="2143125" cy="954087"/>
          </a:xfrm>
          <a:prstGeom prst="rect">
            <a:avLst/>
          </a:prstGeom>
          <a:noFill/>
        </p:spPr>
        <p:txBody>
          <a:bodyPr>
            <a:spAutoFit/>
          </a:bodyPr>
          <a:lstStyle/>
          <a:p>
            <a:pPr algn="ctr">
              <a:defRPr/>
            </a:pPr>
            <a:r>
              <a:rPr lang="es-ES" sz="1400" dirty="0">
                <a:solidFill>
                  <a:schemeClr val="bg1">
                    <a:lumMod val="50000"/>
                  </a:schemeClr>
                </a:solidFill>
              </a:rPr>
              <a:t>La marca está perdiendo poder (diferenciación y estima)</a:t>
            </a:r>
          </a:p>
        </p:txBody>
      </p:sp>
      <p:sp>
        <p:nvSpPr>
          <p:cNvPr id="16" name="15 Rectángulo redondeado"/>
          <p:cNvSpPr/>
          <p:nvPr/>
        </p:nvSpPr>
        <p:spPr>
          <a:xfrm>
            <a:off x="1357313" y="4643438"/>
            <a:ext cx="2928937" cy="1500187"/>
          </a:xfrm>
          <a:prstGeom prst="roundRect">
            <a:avLst/>
          </a:prstGeom>
          <a:solidFill>
            <a:srgbClr val="C00000"/>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sp>
        <p:nvSpPr>
          <p:cNvPr id="7178" name="16 CuadroTexto"/>
          <p:cNvSpPr txBox="1">
            <a:spLocks noChangeArrowheads="1"/>
          </p:cNvSpPr>
          <p:nvPr/>
        </p:nvSpPr>
        <p:spPr bwMode="auto">
          <a:xfrm>
            <a:off x="1500188" y="4786313"/>
            <a:ext cx="2643187" cy="1169987"/>
          </a:xfrm>
          <a:prstGeom prst="rect">
            <a:avLst/>
          </a:prstGeom>
          <a:noFill/>
          <a:ln w="9525">
            <a:noFill/>
            <a:miter lim="800000"/>
            <a:headEnd/>
            <a:tailEnd/>
          </a:ln>
        </p:spPr>
        <p:txBody>
          <a:bodyPr>
            <a:spAutoFit/>
          </a:bodyPr>
          <a:lstStyle/>
          <a:p>
            <a:pPr algn="ctr"/>
            <a:r>
              <a:rPr lang="es-ES" sz="1400" b="1">
                <a:solidFill>
                  <a:schemeClr val="bg1"/>
                </a:solidFill>
              </a:rPr>
              <a:t>Que ayude a posicionarnos con fuerza en nuevas categorías de producto (extensión de marca)</a:t>
            </a:r>
          </a:p>
        </p:txBody>
      </p:sp>
      <p:sp>
        <p:nvSpPr>
          <p:cNvPr id="18" name="17 Rectángulo redondeado"/>
          <p:cNvSpPr/>
          <p:nvPr/>
        </p:nvSpPr>
        <p:spPr>
          <a:xfrm>
            <a:off x="5286375" y="4643438"/>
            <a:ext cx="2928938" cy="1500187"/>
          </a:xfrm>
          <a:prstGeom prst="roundRect">
            <a:avLst/>
          </a:prstGeom>
          <a:solidFill>
            <a:srgbClr val="C00000"/>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sp>
        <p:nvSpPr>
          <p:cNvPr id="7180" name="18 CuadroTexto"/>
          <p:cNvSpPr txBox="1">
            <a:spLocks noChangeArrowheads="1"/>
          </p:cNvSpPr>
          <p:nvPr/>
        </p:nvSpPr>
        <p:spPr bwMode="auto">
          <a:xfrm>
            <a:off x="5429250" y="5048250"/>
            <a:ext cx="2643188" cy="738188"/>
          </a:xfrm>
          <a:prstGeom prst="rect">
            <a:avLst/>
          </a:prstGeom>
          <a:noFill/>
          <a:ln w="9525">
            <a:noFill/>
            <a:miter lim="800000"/>
            <a:headEnd/>
            <a:tailEnd/>
          </a:ln>
        </p:spPr>
        <p:txBody>
          <a:bodyPr>
            <a:spAutoFit/>
          </a:bodyPr>
          <a:lstStyle/>
          <a:p>
            <a:pPr algn="ctr"/>
            <a:r>
              <a:rPr lang="es-ES" sz="1400" b="1">
                <a:solidFill>
                  <a:schemeClr val="bg1"/>
                </a:solidFill>
              </a:rPr>
              <a:t>La marca tiene una capacidad de extensión limitada</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idx="4294967295"/>
          </p:nvPr>
        </p:nvSpPr>
        <p:spPr bwMode="auto">
          <a:xfrm>
            <a:off x="611188" y="1125538"/>
            <a:ext cx="8229600" cy="1143000"/>
          </a:xfrm>
          <a:prstGeom prst="rect">
            <a:avLst/>
          </a:prstGeom>
          <a:noFill/>
          <a:ln>
            <a:miter lim="800000"/>
            <a:headEnd/>
            <a:tailEnd/>
          </a:ln>
        </p:spPr>
        <p:txBody>
          <a:bodyPr/>
          <a:lstStyle/>
          <a:p>
            <a:pPr algn="l" eaLnBrk="1" hangingPunct="1"/>
            <a:r>
              <a:rPr lang="es-ES" sz="2800" smtClean="0">
                <a:solidFill>
                  <a:srgbClr val="E71C03"/>
                </a:solidFill>
                <a:latin typeface="Verdana" pitchFamily="34" charset="0"/>
              </a:rPr>
              <a:t>&gt; </a:t>
            </a:r>
            <a:r>
              <a:rPr lang="es-ES" sz="2800" smtClean="0">
                <a:solidFill>
                  <a:schemeClr val="tx1"/>
                </a:solidFill>
                <a:latin typeface="Verdana" pitchFamily="34" charset="0"/>
              </a:rPr>
              <a:t>Contenido</a:t>
            </a:r>
            <a:endParaRPr lang="es-ES" sz="2400" smtClean="0">
              <a:solidFill>
                <a:schemeClr val="tx1"/>
              </a:solidFill>
              <a:latin typeface="Verdana" pitchFamily="34" charset="0"/>
            </a:endParaRPr>
          </a:p>
        </p:txBody>
      </p:sp>
      <p:sp>
        <p:nvSpPr>
          <p:cNvPr id="8195" name="19 CuadroTexto"/>
          <p:cNvSpPr txBox="1">
            <a:spLocks noChangeArrowheads="1"/>
          </p:cNvSpPr>
          <p:nvPr/>
        </p:nvSpPr>
        <p:spPr bwMode="auto">
          <a:xfrm>
            <a:off x="1258888" y="1844675"/>
            <a:ext cx="7885112" cy="3324225"/>
          </a:xfrm>
          <a:prstGeom prst="rect">
            <a:avLst/>
          </a:prstGeom>
          <a:noFill/>
          <a:ln w="9525">
            <a:noFill/>
            <a:miter lim="800000"/>
            <a:headEnd/>
            <a:tailEnd/>
          </a:ln>
        </p:spPr>
        <p:txBody>
          <a:bodyPr>
            <a:spAutoFit/>
          </a:bodyPr>
          <a:lstStyle/>
          <a:p>
            <a:pPr>
              <a:lnSpc>
                <a:spcPct val="150000"/>
              </a:lnSpc>
              <a:buFont typeface="Wingdings" pitchFamily="2" charset="2"/>
              <a:buNone/>
            </a:pPr>
            <a:r>
              <a:rPr lang="es-ES" sz="2000">
                <a:solidFill>
                  <a:srgbClr val="E71C03"/>
                </a:solidFill>
              </a:rPr>
              <a:t>&gt;</a:t>
            </a:r>
            <a:r>
              <a:rPr lang="es-ES" sz="2000"/>
              <a:t> La estrategia de marketing de Turespaña</a:t>
            </a:r>
          </a:p>
          <a:p>
            <a:pPr>
              <a:lnSpc>
                <a:spcPct val="150000"/>
              </a:lnSpc>
            </a:pPr>
            <a:r>
              <a:rPr lang="es-ES" sz="2000">
                <a:solidFill>
                  <a:srgbClr val="E71C03"/>
                </a:solidFill>
              </a:rPr>
              <a:t>	&gt; </a:t>
            </a:r>
            <a:r>
              <a:rPr lang="es-ES" sz="2000"/>
              <a:t>Posicionamiento de la marca</a:t>
            </a:r>
          </a:p>
          <a:p>
            <a:pPr>
              <a:lnSpc>
                <a:spcPct val="150000"/>
              </a:lnSpc>
            </a:pPr>
            <a:r>
              <a:rPr lang="es-ES" sz="2000"/>
              <a:t>	</a:t>
            </a:r>
            <a:r>
              <a:rPr lang="es-ES" sz="2000">
                <a:solidFill>
                  <a:srgbClr val="E71C03"/>
                </a:solidFill>
              </a:rPr>
              <a:t>&gt; Bases de la nueva estrategia de marca</a:t>
            </a:r>
          </a:p>
          <a:p>
            <a:pPr>
              <a:lnSpc>
                <a:spcPct val="200000"/>
              </a:lnSpc>
              <a:buFont typeface="Wingdings" pitchFamily="2" charset="2"/>
              <a:buNone/>
            </a:pPr>
            <a:r>
              <a:rPr lang="es-ES" sz="2000">
                <a:solidFill>
                  <a:srgbClr val="E71C03"/>
                </a:solidFill>
              </a:rPr>
              <a:t>&gt; </a:t>
            </a:r>
            <a:r>
              <a:rPr lang="es-ES" sz="2000"/>
              <a:t>Campaña de Publicidad</a:t>
            </a:r>
          </a:p>
          <a:p>
            <a:pPr>
              <a:lnSpc>
                <a:spcPct val="200000"/>
              </a:lnSpc>
              <a:buFont typeface="Wingdings" pitchFamily="2" charset="2"/>
              <a:buNone/>
            </a:pPr>
            <a:r>
              <a:rPr lang="es-ES" sz="2000">
                <a:solidFill>
                  <a:srgbClr val="E71C03"/>
                </a:solidFill>
              </a:rPr>
              <a:t>&gt;</a:t>
            </a:r>
            <a:r>
              <a:rPr lang="es-ES" sz="2000"/>
              <a:t> Marketing Deportivo</a:t>
            </a:r>
          </a:p>
          <a:p>
            <a:pPr>
              <a:lnSpc>
                <a:spcPct val="200000"/>
              </a:lnSpc>
              <a:buFont typeface="Wingdings" pitchFamily="2" charset="2"/>
              <a:buNone/>
            </a:pPr>
            <a:r>
              <a:rPr lang="es-ES" sz="2000">
                <a:solidFill>
                  <a:srgbClr val="E71C03"/>
                </a:solidFill>
              </a:rPr>
              <a:t>&gt; </a:t>
            </a:r>
            <a:r>
              <a:rPr lang="es-ES" sz="2000"/>
              <a:t>Estrategia Digital y Embajadores</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bwMode="auto">
          <a:xfrm>
            <a:off x="611188" y="785813"/>
            <a:ext cx="8229600" cy="1143000"/>
          </a:xfrm>
          <a:solidFill>
            <a:srgbClr val="FFFFFF"/>
          </a:solidFill>
          <a:ln>
            <a:miter lim="800000"/>
            <a:headEnd/>
            <a:tailEnd/>
          </a:ln>
        </p:spPr>
        <p:txBody>
          <a:bodyPr vert="horz" wrap="square" lIns="91440" tIns="45720" rIns="91440" bIns="45720" numCol="1" anchor="t" anchorCtr="0" compatLnSpc="1">
            <a:prstTxWarp prst="textNoShape">
              <a:avLst/>
            </a:prstTxWarp>
          </a:bodyPr>
          <a:lstStyle/>
          <a:p>
            <a:pPr algn="l"/>
            <a:r>
              <a:rPr lang="es-ES" sz="3600" smtClean="0">
                <a:solidFill>
                  <a:srgbClr val="E71C03"/>
                </a:solidFill>
                <a:latin typeface="Verdana" pitchFamily="34" charset="0"/>
              </a:rPr>
              <a:t>&gt; </a:t>
            </a:r>
            <a:r>
              <a:rPr lang="es-ES" sz="2400" smtClean="0">
                <a:solidFill>
                  <a:schemeClr val="tx1"/>
                </a:solidFill>
                <a:latin typeface="Verdana" pitchFamily="34" charset="0"/>
              </a:rPr>
              <a:t>Bases de la nueva estrategia de marca</a:t>
            </a:r>
          </a:p>
        </p:txBody>
      </p:sp>
      <p:pic>
        <p:nvPicPr>
          <p:cNvPr id="9219" name="Picture 5"/>
          <p:cNvPicPr>
            <a:picLocks noChangeAspect="1" noChangeArrowheads="1"/>
          </p:cNvPicPr>
          <p:nvPr/>
        </p:nvPicPr>
        <p:blipFill>
          <a:blip r:embed="rId3" cstate="print"/>
          <a:srcRect t="61179"/>
          <a:stretch>
            <a:fillRect/>
          </a:stretch>
        </p:blipFill>
        <p:spPr bwMode="auto">
          <a:xfrm>
            <a:off x="714375" y="5000625"/>
            <a:ext cx="7586663" cy="1631950"/>
          </a:xfrm>
          <a:prstGeom prst="rect">
            <a:avLst/>
          </a:prstGeom>
          <a:noFill/>
          <a:ln w="9525">
            <a:noFill/>
            <a:miter lim="800000"/>
            <a:headEnd/>
            <a:tailEnd/>
          </a:ln>
        </p:spPr>
      </p:pic>
      <p:sp>
        <p:nvSpPr>
          <p:cNvPr id="6" name="5 CuadroTexto"/>
          <p:cNvSpPr txBox="1"/>
          <p:nvPr/>
        </p:nvSpPr>
        <p:spPr>
          <a:xfrm>
            <a:off x="857224" y="2500297"/>
            <a:ext cx="2286016" cy="277000"/>
          </a:xfrm>
          <a:prstGeom prst="rect">
            <a:avLst/>
          </a:prstGeom>
          <a:solidFill>
            <a:srgbClr val="C00000"/>
          </a:solidFill>
        </p:spPr>
        <p:txBody>
          <a:bodyPr>
            <a:spAutoFit/>
          </a:bodyPr>
          <a:lstStyle/>
          <a:p>
            <a:pPr algn="ctr">
              <a:defRPr/>
            </a:pPr>
            <a:r>
              <a:rPr lang="es-ES" sz="1200" dirty="0">
                <a:ln w="18415" cmpd="sng">
                  <a:solidFill>
                    <a:srgbClr val="FFFFFF"/>
                  </a:solidFill>
                  <a:prstDash val="solid"/>
                </a:ln>
                <a:solidFill>
                  <a:srgbClr val="C00000"/>
                </a:solidFill>
                <a:effectLst>
                  <a:outerShdw blurRad="63500" dir="3600000" algn="tl" rotWithShape="0">
                    <a:srgbClr val="000000">
                      <a:alpha val="70000"/>
                    </a:srgbClr>
                  </a:outerShdw>
                </a:effectLst>
              </a:rPr>
              <a:t>Estilos de vida</a:t>
            </a:r>
          </a:p>
        </p:txBody>
      </p:sp>
      <p:sp>
        <p:nvSpPr>
          <p:cNvPr id="9221" name="6 CuadroTexto"/>
          <p:cNvSpPr txBox="1">
            <a:spLocks noChangeArrowheads="1"/>
          </p:cNvSpPr>
          <p:nvPr/>
        </p:nvSpPr>
        <p:spPr bwMode="auto">
          <a:xfrm>
            <a:off x="2500313" y="2071688"/>
            <a:ext cx="3857625" cy="307975"/>
          </a:xfrm>
          <a:prstGeom prst="rect">
            <a:avLst/>
          </a:prstGeom>
          <a:noFill/>
          <a:ln w="9525">
            <a:noFill/>
            <a:miter lim="800000"/>
            <a:headEnd/>
            <a:tailEnd/>
          </a:ln>
        </p:spPr>
        <p:txBody>
          <a:bodyPr>
            <a:spAutoFit/>
          </a:bodyPr>
          <a:lstStyle/>
          <a:p>
            <a:pPr algn="ctr"/>
            <a:r>
              <a:rPr lang="es-ES" sz="1400" b="1"/>
              <a:t>1. Ampliar el “targeting”</a:t>
            </a:r>
          </a:p>
        </p:txBody>
      </p:sp>
      <p:sp>
        <p:nvSpPr>
          <p:cNvPr id="8" name="7 CuadroTexto"/>
          <p:cNvSpPr txBox="1"/>
          <p:nvPr/>
        </p:nvSpPr>
        <p:spPr>
          <a:xfrm>
            <a:off x="3428992" y="2500297"/>
            <a:ext cx="2286016" cy="277000"/>
          </a:xfrm>
          <a:prstGeom prst="rect">
            <a:avLst/>
          </a:prstGeom>
          <a:solidFill>
            <a:srgbClr val="C00000"/>
          </a:solidFill>
        </p:spPr>
        <p:txBody>
          <a:bodyPr>
            <a:spAutoFit/>
          </a:bodyPr>
          <a:lstStyle/>
          <a:p>
            <a:pPr algn="ctr">
              <a:defRPr/>
            </a:pPr>
            <a:r>
              <a:rPr lang="es-ES" sz="1200" dirty="0">
                <a:ln w="18415" cmpd="sng">
                  <a:solidFill>
                    <a:srgbClr val="FFFFFF"/>
                  </a:solidFill>
                  <a:prstDash val="solid"/>
                </a:ln>
                <a:solidFill>
                  <a:srgbClr val="C00000"/>
                </a:solidFill>
                <a:effectLst>
                  <a:outerShdw blurRad="63500" dir="3600000" algn="tl" rotWithShape="0">
                    <a:srgbClr val="000000">
                      <a:alpha val="70000"/>
                    </a:srgbClr>
                  </a:outerShdw>
                </a:effectLst>
              </a:rPr>
              <a:t>Países emisores</a:t>
            </a:r>
          </a:p>
        </p:txBody>
      </p:sp>
      <p:sp>
        <p:nvSpPr>
          <p:cNvPr id="9" name="8 CuadroTexto"/>
          <p:cNvSpPr txBox="1"/>
          <p:nvPr/>
        </p:nvSpPr>
        <p:spPr>
          <a:xfrm>
            <a:off x="5857884" y="2500297"/>
            <a:ext cx="2286016" cy="277000"/>
          </a:xfrm>
          <a:prstGeom prst="rect">
            <a:avLst/>
          </a:prstGeom>
          <a:solidFill>
            <a:srgbClr val="C00000"/>
          </a:solidFill>
        </p:spPr>
        <p:txBody>
          <a:bodyPr>
            <a:spAutoFit/>
          </a:bodyPr>
          <a:lstStyle/>
          <a:p>
            <a:pPr algn="ctr">
              <a:defRPr/>
            </a:pPr>
            <a:r>
              <a:rPr lang="es-ES" sz="1200" dirty="0">
                <a:ln w="18415" cmpd="sng">
                  <a:solidFill>
                    <a:srgbClr val="FFFFFF"/>
                  </a:solidFill>
                  <a:prstDash val="solid"/>
                </a:ln>
                <a:solidFill>
                  <a:srgbClr val="C00000"/>
                </a:solidFill>
                <a:effectLst>
                  <a:outerShdw blurRad="63500" dir="3600000" algn="tl" rotWithShape="0">
                    <a:srgbClr val="000000">
                      <a:alpha val="70000"/>
                    </a:srgbClr>
                  </a:outerShdw>
                </a:effectLst>
              </a:rPr>
              <a:t>Nivel socioeconómico</a:t>
            </a:r>
          </a:p>
        </p:txBody>
      </p:sp>
      <p:sp>
        <p:nvSpPr>
          <p:cNvPr id="9224" name="9 CuadroTexto"/>
          <p:cNvSpPr txBox="1">
            <a:spLocks noChangeArrowheads="1"/>
          </p:cNvSpPr>
          <p:nvPr/>
        </p:nvSpPr>
        <p:spPr bwMode="auto">
          <a:xfrm>
            <a:off x="1785938" y="2857500"/>
            <a:ext cx="500062" cy="246063"/>
          </a:xfrm>
          <a:prstGeom prst="rect">
            <a:avLst/>
          </a:prstGeom>
          <a:noFill/>
          <a:ln w="9525">
            <a:noFill/>
            <a:miter lim="800000"/>
            <a:headEnd/>
            <a:tailEnd/>
          </a:ln>
        </p:spPr>
        <p:txBody>
          <a:bodyPr>
            <a:spAutoFit/>
          </a:bodyPr>
          <a:lstStyle/>
          <a:p>
            <a:r>
              <a:rPr lang="es-ES"/>
              <a:t>De</a:t>
            </a:r>
          </a:p>
        </p:txBody>
      </p:sp>
      <p:sp>
        <p:nvSpPr>
          <p:cNvPr id="9225" name="10 CuadroTexto"/>
          <p:cNvSpPr txBox="1">
            <a:spLocks noChangeArrowheads="1"/>
          </p:cNvSpPr>
          <p:nvPr/>
        </p:nvSpPr>
        <p:spPr bwMode="auto">
          <a:xfrm>
            <a:off x="4357688" y="2857500"/>
            <a:ext cx="500062" cy="246063"/>
          </a:xfrm>
          <a:prstGeom prst="rect">
            <a:avLst/>
          </a:prstGeom>
          <a:noFill/>
          <a:ln w="9525">
            <a:noFill/>
            <a:miter lim="800000"/>
            <a:headEnd/>
            <a:tailEnd/>
          </a:ln>
        </p:spPr>
        <p:txBody>
          <a:bodyPr>
            <a:spAutoFit/>
          </a:bodyPr>
          <a:lstStyle/>
          <a:p>
            <a:r>
              <a:rPr lang="es-ES"/>
              <a:t>De</a:t>
            </a:r>
          </a:p>
        </p:txBody>
      </p:sp>
      <p:sp>
        <p:nvSpPr>
          <p:cNvPr id="9226" name="11 CuadroTexto"/>
          <p:cNvSpPr txBox="1">
            <a:spLocks noChangeArrowheads="1"/>
          </p:cNvSpPr>
          <p:nvPr/>
        </p:nvSpPr>
        <p:spPr bwMode="auto">
          <a:xfrm>
            <a:off x="6786563" y="2825750"/>
            <a:ext cx="500062" cy="246063"/>
          </a:xfrm>
          <a:prstGeom prst="rect">
            <a:avLst/>
          </a:prstGeom>
          <a:noFill/>
          <a:ln w="9525">
            <a:noFill/>
            <a:miter lim="800000"/>
            <a:headEnd/>
            <a:tailEnd/>
          </a:ln>
        </p:spPr>
        <p:txBody>
          <a:bodyPr>
            <a:spAutoFit/>
          </a:bodyPr>
          <a:lstStyle/>
          <a:p>
            <a:r>
              <a:rPr lang="es-ES"/>
              <a:t>De</a:t>
            </a:r>
          </a:p>
        </p:txBody>
      </p:sp>
      <p:sp>
        <p:nvSpPr>
          <p:cNvPr id="13" name="12 CuadroTexto"/>
          <p:cNvSpPr txBox="1"/>
          <p:nvPr/>
        </p:nvSpPr>
        <p:spPr>
          <a:xfrm>
            <a:off x="857224" y="3214677"/>
            <a:ext cx="2286016" cy="277000"/>
          </a:xfrm>
          <a:prstGeom prst="rect">
            <a:avLst/>
          </a:prstGeom>
          <a:noFill/>
          <a:ln>
            <a:solidFill>
              <a:srgbClr val="C00000"/>
            </a:solidFill>
          </a:ln>
        </p:spPr>
        <p:txBody>
          <a:bodyPr>
            <a:spAutoFit/>
          </a:bodyPr>
          <a:lstStyle/>
          <a:p>
            <a:pPr algn="ctr">
              <a:defRPr/>
            </a:pPr>
            <a:r>
              <a:rPr lang="es-ES" sz="1200" dirty="0">
                <a:solidFill>
                  <a:srgbClr val="171C03"/>
                </a:solidFill>
              </a:rPr>
              <a:t>Targets</a:t>
            </a:r>
            <a:r>
              <a:rPr lang="es-ES" sz="1200" dirty="0">
                <a:ln w="18415" cmpd="sng">
                  <a:solidFill>
                    <a:srgbClr val="C00000"/>
                  </a:solidFill>
                  <a:prstDash val="solid"/>
                </a:ln>
                <a:solidFill>
                  <a:srgbClr val="171C03"/>
                </a:solidFill>
                <a:effectLst>
                  <a:outerShdw blurRad="63500" dir="3600000" algn="tl" rotWithShape="0">
                    <a:srgbClr val="000000">
                      <a:alpha val="70000"/>
                    </a:srgbClr>
                  </a:outerShdw>
                </a:effectLst>
              </a:rPr>
              <a:t> </a:t>
            </a:r>
            <a:r>
              <a:rPr lang="es-ES" sz="1200" dirty="0">
                <a:solidFill>
                  <a:srgbClr val="171C03"/>
                </a:solidFill>
              </a:rPr>
              <a:t>actuales</a:t>
            </a:r>
            <a:endParaRPr lang="es-ES" sz="1200" dirty="0">
              <a:ln w="18415" cmpd="sng">
                <a:solidFill>
                  <a:srgbClr val="C00000"/>
                </a:solidFill>
                <a:prstDash val="solid"/>
              </a:ln>
              <a:solidFill>
                <a:srgbClr val="171C03"/>
              </a:solidFill>
              <a:effectLst>
                <a:outerShdw blurRad="63500" dir="3600000" algn="tl" rotWithShape="0">
                  <a:srgbClr val="000000">
                    <a:alpha val="70000"/>
                  </a:srgbClr>
                </a:outerShdw>
              </a:effectLst>
            </a:endParaRPr>
          </a:p>
        </p:txBody>
      </p:sp>
      <p:sp>
        <p:nvSpPr>
          <p:cNvPr id="14" name="13 CuadroTexto"/>
          <p:cNvSpPr txBox="1"/>
          <p:nvPr/>
        </p:nvSpPr>
        <p:spPr>
          <a:xfrm>
            <a:off x="3428992" y="3214677"/>
            <a:ext cx="2286016" cy="277000"/>
          </a:xfrm>
          <a:prstGeom prst="rect">
            <a:avLst/>
          </a:prstGeom>
          <a:noFill/>
          <a:ln>
            <a:solidFill>
              <a:srgbClr val="C00000"/>
            </a:solidFill>
          </a:ln>
        </p:spPr>
        <p:txBody>
          <a:bodyPr>
            <a:spAutoFit/>
          </a:bodyPr>
          <a:lstStyle/>
          <a:p>
            <a:pPr algn="ctr">
              <a:defRPr/>
            </a:pPr>
            <a:r>
              <a:rPr lang="es-ES" sz="1200" dirty="0">
                <a:solidFill>
                  <a:srgbClr val="171C03"/>
                </a:solidFill>
              </a:rPr>
              <a:t>Europa</a:t>
            </a:r>
            <a:endParaRPr lang="es-ES" sz="1200" dirty="0">
              <a:ln w="18415" cmpd="sng">
                <a:solidFill>
                  <a:srgbClr val="C00000"/>
                </a:solidFill>
                <a:prstDash val="solid"/>
              </a:ln>
              <a:solidFill>
                <a:srgbClr val="171C03"/>
              </a:solidFill>
              <a:effectLst>
                <a:outerShdw blurRad="63500" dir="3600000" algn="tl" rotWithShape="0">
                  <a:srgbClr val="000000">
                    <a:alpha val="70000"/>
                  </a:srgbClr>
                </a:outerShdw>
              </a:effectLst>
            </a:endParaRPr>
          </a:p>
        </p:txBody>
      </p:sp>
      <p:sp>
        <p:nvSpPr>
          <p:cNvPr id="15" name="14 CuadroTexto"/>
          <p:cNvSpPr txBox="1"/>
          <p:nvPr/>
        </p:nvSpPr>
        <p:spPr>
          <a:xfrm>
            <a:off x="5929322" y="3214677"/>
            <a:ext cx="2286016" cy="277000"/>
          </a:xfrm>
          <a:prstGeom prst="rect">
            <a:avLst/>
          </a:prstGeom>
          <a:noFill/>
          <a:ln>
            <a:solidFill>
              <a:srgbClr val="C00000"/>
            </a:solidFill>
          </a:ln>
        </p:spPr>
        <p:txBody>
          <a:bodyPr>
            <a:spAutoFit/>
          </a:bodyPr>
          <a:lstStyle/>
          <a:p>
            <a:pPr algn="ctr">
              <a:defRPr/>
            </a:pPr>
            <a:r>
              <a:rPr lang="es-ES" sz="1200" dirty="0">
                <a:solidFill>
                  <a:srgbClr val="171C03"/>
                </a:solidFill>
              </a:rPr>
              <a:t>ABC1</a:t>
            </a:r>
            <a:endParaRPr lang="es-ES" sz="1200" dirty="0">
              <a:ln w="18415" cmpd="sng">
                <a:solidFill>
                  <a:srgbClr val="C00000"/>
                </a:solidFill>
                <a:prstDash val="solid"/>
              </a:ln>
              <a:solidFill>
                <a:srgbClr val="171C03"/>
              </a:solidFill>
              <a:effectLst>
                <a:outerShdw blurRad="63500" dir="3600000" algn="tl" rotWithShape="0">
                  <a:srgbClr val="000000">
                    <a:alpha val="70000"/>
                  </a:srgbClr>
                </a:outerShdw>
              </a:effectLst>
            </a:endParaRPr>
          </a:p>
        </p:txBody>
      </p:sp>
      <p:sp>
        <p:nvSpPr>
          <p:cNvPr id="16" name="15 Flecha abajo"/>
          <p:cNvSpPr/>
          <p:nvPr/>
        </p:nvSpPr>
        <p:spPr>
          <a:xfrm>
            <a:off x="1857375" y="3643313"/>
            <a:ext cx="285750" cy="21431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sp>
        <p:nvSpPr>
          <p:cNvPr id="17" name="16 Flecha abajo"/>
          <p:cNvSpPr/>
          <p:nvPr/>
        </p:nvSpPr>
        <p:spPr>
          <a:xfrm>
            <a:off x="4429125" y="3643313"/>
            <a:ext cx="285750" cy="21431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sp>
        <p:nvSpPr>
          <p:cNvPr id="18" name="17 Flecha abajo"/>
          <p:cNvSpPr/>
          <p:nvPr/>
        </p:nvSpPr>
        <p:spPr>
          <a:xfrm>
            <a:off x="6858000" y="3643313"/>
            <a:ext cx="285750" cy="21431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sp>
        <p:nvSpPr>
          <p:cNvPr id="9233" name="18 CuadroTexto"/>
          <p:cNvSpPr txBox="1">
            <a:spLocks noChangeArrowheads="1"/>
          </p:cNvSpPr>
          <p:nvPr/>
        </p:nvSpPr>
        <p:spPr bwMode="auto">
          <a:xfrm>
            <a:off x="1071563" y="4087813"/>
            <a:ext cx="1785937" cy="769937"/>
          </a:xfrm>
          <a:prstGeom prst="rect">
            <a:avLst/>
          </a:prstGeom>
          <a:noFill/>
          <a:ln w="9525">
            <a:noFill/>
            <a:miter lim="800000"/>
            <a:headEnd/>
            <a:tailEnd/>
          </a:ln>
        </p:spPr>
        <p:txBody>
          <a:bodyPr>
            <a:spAutoFit/>
          </a:bodyPr>
          <a:lstStyle/>
          <a:p>
            <a:pPr algn="ctr"/>
            <a:r>
              <a:rPr lang="es-ES"/>
              <a:t>a</a:t>
            </a:r>
          </a:p>
          <a:p>
            <a:endParaRPr lang="es-ES"/>
          </a:p>
          <a:p>
            <a:pPr algn="ctr"/>
            <a:r>
              <a:rPr lang="es-ES" sz="1200"/>
              <a:t>Achievers </a:t>
            </a:r>
          </a:p>
          <a:p>
            <a:pPr algn="ctr"/>
            <a:r>
              <a:rPr lang="es-ES" sz="1200"/>
              <a:t>Experiencers</a:t>
            </a:r>
          </a:p>
        </p:txBody>
      </p:sp>
      <p:sp>
        <p:nvSpPr>
          <p:cNvPr id="9234" name="19 CuadroTexto"/>
          <p:cNvSpPr txBox="1">
            <a:spLocks noChangeArrowheads="1"/>
          </p:cNvSpPr>
          <p:nvPr/>
        </p:nvSpPr>
        <p:spPr bwMode="auto">
          <a:xfrm>
            <a:off x="3714750" y="4059238"/>
            <a:ext cx="1785938" cy="584200"/>
          </a:xfrm>
          <a:prstGeom prst="rect">
            <a:avLst/>
          </a:prstGeom>
          <a:noFill/>
          <a:ln w="9525">
            <a:noFill/>
            <a:miter lim="800000"/>
            <a:headEnd/>
            <a:tailEnd/>
          </a:ln>
        </p:spPr>
        <p:txBody>
          <a:bodyPr>
            <a:spAutoFit/>
          </a:bodyPr>
          <a:lstStyle/>
          <a:p>
            <a:pPr algn="ctr"/>
            <a:r>
              <a:rPr lang="es-ES"/>
              <a:t>a</a:t>
            </a:r>
          </a:p>
          <a:p>
            <a:pPr algn="ctr"/>
            <a:endParaRPr lang="es-ES"/>
          </a:p>
          <a:p>
            <a:pPr algn="ctr"/>
            <a:r>
              <a:rPr lang="es-ES" sz="1200"/>
              <a:t>Mercados lejanos</a:t>
            </a:r>
          </a:p>
        </p:txBody>
      </p:sp>
      <p:sp>
        <p:nvSpPr>
          <p:cNvPr id="9235" name="20 CuadroTexto"/>
          <p:cNvSpPr txBox="1">
            <a:spLocks noChangeArrowheads="1"/>
          </p:cNvSpPr>
          <p:nvPr/>
        </p:nvSpPr>
        <p:spPr bwMode="auto">
          <a:xfrm>
            <a:off x="6143625" y="4071938"/>
            <a:ext cx="1785938" cy="769937"/>
          </a:xfrm>
          <a:prstGeom prst="rect">
            <a:avLst/>
          </a:prstGeom>
          <a:noFill/>
          <a:ln w="9525">
            <a:noFill/>
            <a:miter lim="800000"/>
            <a:headEnd/>
            <a:tailEnd/>
          </a:ln>
        </p:spPr>
        <p:txBody>
          <a:bodyPr>
            <a:spAutoFit/>
          </a:bodyPr>
          <a:lstStyle/>
          <a:p>
            <a:pPr algn="ctr"/>
            <a:r>
              <a:rPr lang="es-ES"/>
              <a:t>a</a:t>
            </a:r>
          </a:p>
          <a:p>
            <a:endParaRPr lang="es-ES"/>
          </a:p>
          <a:p>
            <a:pPr algn="ctr"/>
            <a:r>
              <a:rPr lang="es-ES" sz="1200"/>
              <a:t>AB (mayoritariamente)</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5"/>
          <p:cNvPicPr>
            <a:picLocks noChangeAspect="1" noChangeArrowheads="1"/>
          </p:cNvPicPr>
          <p:nvPr/>
        </p:nvPicPr>
        <p:blipFill>
          <a:blip r:embed="rId3" cstate="print"/>
          <a:srcRect t="35393" b="8292"/>
          <a:stretch>
            <a:fillRect/>
          </a:stretch>
        </p:blipFill>
        <p:spPr bwMode="auto">
          <a:xfrm>
            <a:off x="571500" y="3714750"/>
            <a:ext cx="7586663" cy="2286000"/>
          </a:xfrm>
          <a:prstGeom prst="rect">
            <a:avLst/>
          </a:prstGeom>
          <a:noFill/>
          <a:ln w="9525">
            <a:noFill/>
            <a:miter lim="800000"/>
            <a:headEnd/>
            <a:tailEnd/>
          </a:ln>
        </p:spPr>
      </p:pic>
      <p:sp>
        <p:nvSpPr>
          <p:cNvPr id="10243" name="5 CuadroTexto"/>
          <p:cNvSpPr txBox="1">
            <a:spLocks noChangeArrowheads="1"/>
          </p:cNvSpPr>
          <p:nvPr/>
        </p:nvSpPr>
        <p:spPr bwMode="auto">
          <a:xfrm>
            <a:off x="2500313" y="1928813"/>
            <a:ext cx="3857625" cy="307975"/>
          </a:xfrm>
          <a:prstGeom prst="rect">
            <a:avLst/>
          </a:prstGeom>
          <a:noFill/>
          <a:ln w="9525">
            <a:noFill/>
            <a:miter lim="800000"/>
            <a:headEnd/>
            <a:tailEnd/>
          </a:ln>
        </p:spPr>
        <p:txBody>
          <a:bodyPr>
            <a:spAutoFit/>
          </a:bodyPr>
          <a:lstStyle/>
          <a:p>
            <a:pPr algn="ctr"/>
            <a:r>
              <a:rPr lang="es-ES" sz="1400" b="1"/>
              <a:t>2. Actualizar la promesa</a:t>
            </a:r>
          </a:p>
        </p:txBody>
      </p:sp>
      <p:sp>
        <p:nvSpPr>
          <p:cNvPr id="7" name="6 CuadroTexto"/>
          <p:cNvSpPr txBox="1"/>
          <p:nvPr/>
        </p:nvSpPr>
        <p:spPr>
          <a:xfrm>
            <a:off x="857224" y="2500298"/>
            <a:ext cx="3143272" cy="276999"/>
          </a:xfrm>
          <a:prstGeom prst="rect">
            <a:avLst/>
          </a:prstGeom>
          <a:solidFill>
            <a:srgbClr val="C00000"/>
          </a:solidFill>
        </p:spPr>
        <p:txBody>
          <a:bodyPr>
            <a:spAutoFit/>
          </a:bodyPr>
          <a:lstStyle/>
          <a:p>
            <a:pPr algn="ctr">
              <a:defRPr/>
            </a:pPr>
            <a:r>
              <a:rPr lang="es-ES" sz="1200" dirty="0">
                <a:ln w="18415" cmpd="sng">
                  <a:solidFill>
                    <a:srgbClr val="FFFFFF"/>
                  </a:solidFill>
                  <a:prstDash val="solid"/>
                </a:ln>
                <a:solidFill>
                  <a:srgbClr val="C00000"/>
                </a:solidFill>
                <a:effectLst>
                  <a:outerShdw blurRad="63500" dir="3600000" algn="tl" rotWithShape="0">
                    <a:srgbClr val="000000">
                      <a:alpha val="70000"/>
                    </a:srgbClr>
                  </a:outerShdw>
                </a:effectLst>
              </a:rPr>
              <a:t>Qué prometíamos</a:t>
            </a:r>
          </a:p>
        </p:txBody>
      </p:sp>
      <p:sp>
        <p:nvSpPr>
          <p:cNvPr id="8" name="7 CuadroTexto"/>
          <p:cNvSpPr txBox="1"/>
          <p:nvPr/>
        </p:nvSpPr>
        <p:spPr>
          <a:xfrm>
            <a:off x="4714876" y="2500297"/>
            <a:ext cx="3143272" cy="285752"/>
          </a:xfrm>
          <a:prstGeom prst="rect">
            <a:avLst/>
          </a:prstGeom>
          <a:solidFill>
            <a:srgbClr val="C00000"/>
          </a:solidFill>
        </p:spPr>
        <p:txBody>
          <a:bodyPr>
            <a:spAutoFit/>
          </a:bodyPr>
          <a:lstStyle/>
          <a:p>
            <a:pPr algn="ctr">
              <a:defRPr/>
            </a:pPr>
            <a:r>
              <a:rPr lang="es-ES" sz="1200" dirty="0">
                <a:ln w="18415" cmpd="sng">
                  <a:solidFill>
                    <a:srgbClr val="FFFFFF"/>
                  </a:solidFill>
                  <a:prstDash val="solid"/>
                </a:ln>
                <a:solidFill>
                  <a:srgbClr val="C00000"/>
                </a:solidFill>
                <a:effectLst>
                  <a:outerShdw blurRad="63500" dir="3600000" algn="tl" rotWithShape="0">
                    <a:srgbClr val="000000">
                      <a:alpha val="70000"/>
                    </a:srgbClr>
                  </a:outerShdw>
                </a:effectLst>
              </a:rPr>
              <a:t>Qué deberíamos prometer</a:t>
            </a:r>
          </a:p>
        </p:txBody>
      </p:sp>
      <p:sp>
        <p:nvSpPr>
          <p:cNvPr id="10246" name="8 CuadroTexto"/>
          <p:cNvSpPr txBox="1">
            <a:spLocks noChangeArrowheads="1"/>
          </p:cNvSpPr>
          <p:nvPr/>
        </p:nvSpPr>
        <p:spPr bwMode="auto">
          <a:xfrm>
            <a:off x="857250" y="2928938"/>
            <a:ext cx="3143250" cy="600075"/>
          </a:xfrm>
          <a:prstGeom prst="rect">
            <a:avLst/>
          </a:prstGeom>
          <a:noFill/>
          <a:ln w="9525">
            <a:solidFill>
              <a:srgbClr val="C00000"/>
            </a:solidFill>
            <a:miter lim="800000"/>
            <a:headEnd/>
            <a:tailEnd/>
          </a:ln>
        </p:spPr>
        <p:txBody>
          <a:bodyPr>
            <a:spAutoFit/>
          </a:bodyPr>
          <a:lstStyle/>
          <a:p>
            <a:pPr algn="ctr">
              <a:lnSpc>
                <a:spcPct val="150000"/>
              </a:lnSpc>
            </a:pPr>
            <a:r>
              <a:rPr lang="es-ES" sz="1200"/>
              <a:t>Vacaciones</a:t>
            </a:r>
            <a:r>
              <a:rPr lang="es-ES"/>
              <a:t> </a:t>
            </a:r>
            <a:r>
              <a:rPr lang="es-ES" sz="1200"/>
              <a:t>al sol</a:t>
            </a:r>
          </a:p>
          <a:p>
            <a:pPr algn="ctr">
              <a:lnSpc>
                <a:spcPct val="150000"/>
              </a:lnSpc>
            </a:pPr>
            <a:endParaRPr lang="es-ES"/>
          </a:p>
        </p:txBody>
      </p:sp>
      <p:sp>
        <p:nvSpPr>
          <p:cNvPr id="10247" name="9 CuadroTexto"/>
          <p:cNvSpPr txBox="1">
            <a:spLocks noChangeArrowheads="1"/>
          </p:cNvSpPr>
          <p:nvPr/>
        </p:nvSpPr>
        <p:spPr bwMode="auto">
          <a:xfrm>
            <a:off x="4714875" y="2928938"/>
            <a:ext cx="3143250" cy="609600"/>
          </a:xfrm>
          <a:prstGeom prst="rect">
            <a:avLst/>
          </a:prstGeom>
          <a:noFill/>
          <a:ln w="9525">
            <a:solidFill>
              <a:srgbClr val="C00000"/>
            </a:solidFill>
            <a:miter lim="800000"/>
            <a:headEnd/>
            <a:tailEnd/>
          </a:ln>
        </p:spPr>
        <p:txBody>
          <a:bodyPr>
            <a:spAutoFit/>
          </a:bodyPr>
          <a:lstStyle/>
          <a:p>
            <a:pPr algn="ctr">
              <a:lnSpc>
                <a:spcPct val="150000"/>
              </a:lnSpc>
            </a:pPr>
            <a:r>
              <a:rPr lang="es-ES" sz="1200"/>
              <a:t>Experiencias de ocio memorables para </a:t>
            </a:r>
            <a:r>
              <a:rPr lang="es-ES" sz="1200">
                <a:solidFill>
                  <a:srgbClr val="C00000"/>
                </a:solidFill>
              </a:rPr>
              <a:t>disfrutar de la vida</a:t>
            </a:r>
          </a:p>
        </p:txBody>
      </p:sp>
      <p:sp>
        <p:nvSpPr>
          <p:cNvPr id="11" name="10 Flecha derecha"/>
          <p:cNvSpPr/>
          <p:nvPr/>
        </p:nvSpPr>
        <p:spPr>
          <a:xfrm>
            <a:off x="4214813" y="3143250"/>
            <a:ext cx="285750" cy="2857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sp>
        <p:nvSpPr>
          <p:cNvPr id="13" name="Rectangle 2"/>
          <p:cNvSpPr txBox="1">
            <a:spLocks noChangeArrowheads="1"/>
          </p:cNvSpPr>
          <p:nvPr/>
        </p:nvSpPr>
        <p:spPr bwMode="auto">
          <a:xfrm>
            <a:off x="611188" y="785813"/>
            <a:ext cx="8229600" cy="1143000"/>
          </a:xfrm>
          <a:prstGeom prst="rect">
            <a:avLst/>
          </a:prstGeom>
          <a:solidFill>
            <a:srgbClr val="FFFFFF"/>
          </a:solidFill>
          <a:ln>
            <a:miter lim="800000"/>
            <a:headEnd/>
            <a:tailEnd/>
          </a:ln>
        </p:spPr>
        <p:txBody>
          <a:bodyPr/>
          <a:lstStyle/>
          <a:p>
            <a:pPr eaLnBrk="0" hangingPunct="0">
              <a:defRPr/>
            </a:pPr>
            <a:r>
              <a:rPr lang="es-ES" sz="3600" kern="0">
                <a:solidFill>
                  <a:srgbClr val="E71C03"/>
                </a:solidFill>
                <a:ea typeface="+mj-ea"/>
                <a:cs typeface="+mj-cs"/>
              </a:rPr>
              <a:t>&gt; </a:t>
            </a:r>
            <a:r>
              <a:rPr lang="es-ES" sz="2400" kern="0">
                <a:ea typeface="+mj-ea"/>
                <a:cs typeface="+mj-cs"/>
              </a:rPr>
              <a:t>Bases de la nueva estrategia de marca</a:t>
            </a:r>
            <a:endParaRPr lang="es-ES" sz="2400" kern="0" dirty="0">
              <a:ea typeface="+mj-ea"/>
              <a:cs typeface="+mj-cs"/>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6254</TotalTime>
  <Words>3689</Words>
  <Application>Microsoft Office PowerPoint</Application>
  <PresentationFormat>Presentación en pantalla (4:3)</PresentationFormat>
  <Paragraphs>485</Paragraphs>
  <Slides>47</Slides>
  <Notes>41</Notes>
  <HiddenSlides>0</HiddenSlides>
  <MMClips>0</MMClips>
  <ScaleCrop>false</ScaleCrop>
  <HeadingPairs>
    <vt:vector size="4" baseType="variant">
      <vt:variant>
        <vt:lpstr>Tema</vt:lpstr>
      </vt:variant>
      <vt:variant>
        <vt:i4>1</vt:i4>
      </vt:variant>
      <vt:variant>
        <vt:lpstr>Títulos de diapositiva</vt:lpstr>
      </vt:variant>
      <vt:variant>
        <vt:i4>47</vt:i4>
      </vt:variant>
    </vt:vector>
  </HeadingPairs>
  <TitlesOfParts>
    <vt:vector size="48" baseType="lpstr">
      <vt:lpstr>Diseño predeterminado</vt:lpstr>
      <vt:lpstr>Diapositiva 1</vt:lpstr>
      <vt:lpstr>&gt; Contenido</vt:lpstr>
      <vt:lpstr>&gt; Contenido</vt:lpstr>
      <vt:lpstr>&gt; Posicionamiento de la marca turística España</vt:lpstr>
      <vt:lpstr>&gt; Posicionamiento de la marca turística España</vt:lpstr>
      <vt:lpstr>&gt; Posicionamiento de la marca turística España</vt:lpstr>
      <vt:lpstr>&gt; Contenido</vt:lpstr>
      <vt:lpstr>&gt; Bases de la nueva estrategia de marca</vt:lpstr>
      <vt:lpstr>Diapositiva 9</vt:lpstr>
      <vt:lpstr>&gt; Bases de la nueva estrategia de marca</vt:lpstr>
      <vt:lpstr>&gt; Bases de la nueva estrategia de marca</vt:lpstr>
      <vt:lpstr>&gt; Bases de la nueva estrategia de marca</vt:lpstr>
      <vt:lpstr>&gt; Contenido</vt:lpstr>
      <vt:lpstr>&gt; Campaña de publicidad </vt:lpstr>
      <vt:lpstr>&gt; Campaña audiovisual</vt:lpstr>
      <vt:lpstr>&gt; Campaña audiovisual</vt:lpstr>
      <vt:lpstr>&gt; Campaña audiovisual</vt:lpstr>
      <vt:lpstr>Diapositiva 18</vt:lpstr>
      <vt:lpstr>&gt; Campaña de publicidad </vt:lpstr>
      <vt:lpstr>&gt; Campaña de publicidad </vt:lpstr>
      <vt:lpstr>&gt; Campaña de publicidad </vt:lpstr>
      <vt:lpstr>&gt; Contenido</vt:lpstr>
      <vt:lpstr>Diapositiva 23</vt:lpstr>
      <vt:lpstr>Diapositiva 24</vt:lpstr>
      <vt:lpstr>Diapositiva 25</vt:lpstr>
      <vt:lpstr>Diapositiva 26</vt:lpstr>
      <vt:lpstr>Diapositiva 27</vt:lpstr>
      <vt:lpstr>Diapositiva 28</vt:lpstr>
      <vt:lpstr>Diapositiva 29</vt:lpstr>
      <vt:lpstr>Diapositiva 30</vt:lpstr>
      <vt:lpstr>Diapositiva 31</vt:lpstr>
      <vt:lpstr>Diapositiva 32</vt:lpstr>
      <vt:lpstr>Diapositiva 33</vt:lpstr>
      <vt:lpstr>Diapositiva 34</vt:lpstr>
      <vt:lpstr>Diapositiva 35</vt:lpstr>
      <vt:lpstr>&gt; Contenido</vt:lpstr>
      <vt:lpstr>Diapositiva 37</vt:lpstr>
      <vt:lpstr>Diapositiva 38</vt:lpstr>
      <vt:lpstr>Diapositiva 39</vt:lpstr>
      <vt:lpstr>Diapositiva 40</vt:lpstr>
      <vt:lpstr>Diapositiva 41</vt:lpstr>
      <vt:lpstr>Diapositiva 42</vt:lpstr>
      <vt:lpstr>Diapositiva 43</vt:lpstr>
      <vt:lpstr>&gt; Contenido</vt:lpstr>
      <vt:lpstr>&gt; I Need Spain – Resultados 2010</vt:lpstr>
      <vt:lpstr>&gt; I Need Spain – Resultados 2010</vt:lpstr>
      <vt:lpstr>www.ineedspain.com www.spain.info www.tourspain.es</vt:lpstr>
    </vt:vector>
  </TitlesOfParts>
  <Company>AEQUAT OMNES CINIS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TITULO DE LA PRESENTACIÓN</dc:title>
  <dc:creator>CARL JHONSON</dc:creator>
  <cp:lastModifiedBy>avercher</cp:lastModifiedBy>
  <cp:revision>523</cp:revision>
  <cp:lastPrinted>2009-04-24T11:42:23Z</cp:lastPrinted>
  <dcterms:created xsi:type="dcterms:W3CDTF">2007-11-22T16:51:53Z</dcterms:created>
  <dcterms:modified xsi:type="dcterms:W3CDTF">2011-10-31T13:56:50Z</dcterms:modified>
</cp:coreProperties>
</file>