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82" r:id="rId2"/>
    <p:sldId id="369" r:id="rId3"/>
    <p:sldId id="375" r:id="rId4"/>
    <p:sldId id="380" r:id="rId5"/>
    <p:sldId id="374" r:id="rId6"/>
    <p:sldId id="343" r:id="rId7"/>
    <p:sldId id="364" r:id="rId8"/>
    <p:sldId id="363" r:id="rId9"/>
    <p:sldId id="373" r:id="rId10"/>
    <p:sldId id="377" r:id="rId11"/>
    <p:sldId id="378" r:id="rId12"/>
    <p:sldId id="376" r:id="rId13"/>
    <p:sldId id="290" r:id="rId14"/>
    <p:sldId id="295" r:id="rId15"/>
    <p:sldId id="296" r:id="rId16"/>
    <p:sldId id="291" r:id="rId17"/>
    <p:sldId id="372" r:id="rId18"/>
  </p:sldIdLst>
  <p:sldSz cx="9144000" cy="6858000" type="screen4x3"/>
  <p:notesSz cx="6797675" cy="9926638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66" autoAdjust="0"/>
  </p:normalViewPr>
  <p:slideViewPr>
    <p:cSldViewPr>
      <p:cViewPr>
        <p:scale>
          <a:sx n="70" d="100"/>
          <a:sy n="70" d="100"/>
        </p:scale>
        <p:origin x="-2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95D44-637E-48AF-A470-4111F62F82C6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4159D-3A76-410F-B0CF-E2B8A537627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FF0D02-362E-43D9-9D60-D9A541F7CA58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4CEC17-5AA4-4E9E-8C90-3C4227209E6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Times New Roman" pitchFamily="18" charset="0"/>
            </a:endParaRP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71FFA-0060-40D9-A4E7-083A012C3382}" type="slidenum">
              <a:rPr lang="es-AR" smtClean="0">
                <a:latin typeface="Times New Roman" pitchFamily="18" charset="0"/>
              </a:rPr>
              <a:pPr/>
              <a:t>1</a:t>
            </a:fld>
            <a:endParaRPr lang="es-A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4CEC17-5AA4-4E9E-8C90-3C4227209E6D}" type="slidenum">
              <a:rPr lang="es-AR" smtClean="0"/>
              <a:pPr>
                <a:defRPr/>
              </a:pPr>
              <a:t>10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1E7BA3-04F2-4B04-B181-91B37C5E5CD2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33428D-9B5C-429A-A7E0-9B9ACBDE057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C66D-B6BB-4988-B097-C0B3636F9616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1F59C-E0F9-4C77-B2CE-9C0C32F805F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381EF-85B1-4FFA-AE34-8A4284DED1D3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54D50-113A-4DC0-9706-3F6A65859A9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764704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820472" cy="5472608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B44081-CDA3-4C2E-AA4E-6D1CD903A509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5288" y="6416675"/>
            <a:ext cx="6081712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DB6BB0-BA35-4FC4-BE3D-1F78E77DDC8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7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/>
            <a:gdLst>
              <a:gd name="T0" fmla="*/ 0 w 2736"/>
              <a:gd name="T1" fmla="*/ 2147483647 h 3648"/>
              <a:gd name="T2" fmla="*/ 2147483647 w 2736"/>
              <a:gd name="T3" fmla="*/ 2147483647 h 3648"/>
              <a:gd name="T4" fmla="*/ 2147483647 w 2736"/>
              <a:gd name="T5" fmla="*/ 0 h 3648"/>
              <a:gd name="T6" fmla="*/ 2147483647 w 2736"/>
              <a:gd name="T7" fmla="*/ 2147483647 h 3648"/>
              <a:gd name="T8" fmla="*/ 2147483647 w 2736"/>
              <a:gd name="T9" fmla="*/ 2147483647 h 3648"/>
              <a:gd name="T10" fmla="*/ 2147483647 w 2736"/>
              <a:gd name="T11" fmla="*/ 2147483647 h 3648"/>
              <a:gd name="T12" fmla="*/ 0 w 2736"/>
              <a:gd name="T13" fmla="*/ 2147483647 h 36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36"/>
              <a:gd name="T22" fmla="*/ 0 h 3648"/>
              <a:gd name="T23" fmla="*/ 2736 w 2736"/>
              <a:gd name="T24" fmla="*/ 3648 h 36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0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" name="18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/>
            <a:gdLst>
              <a:gd name="T0" fmla="*/ 0 w 3504"/>
              <a:gd name="T1" fmla="*/ 2147483647 h 4128"/>
              <a:gd name="T2" fmla="*/ 0 w 3504"/>
              <a:gd name="T3" fmla="*/ 2147483647 h 4128"/>
              <a:gd name="T4" fmla="*/ 2147483647 w 3504"/>
              <a:gd name="T5" fmla="*/ 2147483647 h 4128"/>
              <a:gd name="T6" fmla="*/ 2147483647 w 3504"/>
              <a:gd name="T7" fmla="*/ 0 h 4128"/>
              <a:gd name="T8" fmla="*/ 2147483647 w 3504"/>
              <a:gd name="T9" fmla="*/ 0 h 4128"/>
              <a:gd name="T10" fmla="*/ 2147483647 w 3504"/>
              <a:gd name="T11" fmla="*/ 2147483647 h 4128"/>
              <a:gd name="T12" fmla="*/ 0 w 3504"/>
              <a:gd name="T13" fmla="*/ 2147483647 h 4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04"/>
              <a:gd name="T22" fmla="*/ 0 h 4128"/>
              <a:gd name="T23" fmla="*/ 3504 w 3504"/>
              <a:gd name="T24" fmla="*/ 4128 h 4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E0DC40-5875-4315-93C3-E5CB456A0F8A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C675D9-FC6C-4DE5-95AF-3B411F8F90C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5DFF33-F43D-44ED-8717-246EA246E393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09919C-84CE-49B2-BAD2-870DBD814EE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E8A092-8E55-4194-B2FD-36E0A83C6B4C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C558AA-6207-422E-8CBB-68BF320D47A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D94D-BB1A-46FB-8373-3FDAF062DC03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F6BD5-67F5-4ECC-8E5E-49F4BCE23EF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774CAB-DEB4-416D-9253-60DDFD1F6CB7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8055B2-A2E1-480A-8294-D48F42AE062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5FB2-672B-4800-A2C3-C517995BB119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55DAC-B676-441E-A840-485DCA36E47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6C453A-B12F-4F10-A7C8-CCB7A0CA3835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A48225-A705-4228-9B0E-7650DE566B4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626124-F845-44B7-B1BD-05DD71107401}" type="datetimeFigureOut">
              <a:rPr lang="es-AR"/>
              <a:pPr>
                <a:defRPr/>
              </a:pPr>
              <a:t>10/10/2012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22B628C-67D3-44AE-A3F4-229F802C4A6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33" r:id="rId6"/>
    <p:sldLayoutId id="2147483742" r:id="rId7"/>
    <p:sldLayoutId id="2147483734" r:id="rId8"/>
    <p:sldLayoutId id="2147483743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-428625" y="-71438"/>
            <a:ext cx="10572750" cy="7143751"/>
            <a:chOff x="428630" y="1444601"/>
            <a:chExt cx="9001125" cy="5389028"/>
          </a:xfrm>
        </p:grpSpPr>
        <p:pic>
          <p:nvPicPr>
            <p:cNvPr id="2054" name="Picture 5" descr="C:\Documents and Settings\gnanni\Escritorio\Comunicación HUA\Fotos\Presentación José Luis\HUA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5786" y="1463531"/>
              <a:ext cx="7858180" cy="5251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 Box 4"/>
            <p:cNvSpPr txBox="1">
              <a:spLocks noChangeArrowheads="1"/>
            </p:cNvSpPr>
            <p:nvPr/>
          </p:nvSpPr>
          <p:spPr bwMode="auto">
            <a:xfrm>
              <a:off x="428630" y="5928272"/>
              <a:ext cx="9001125" cy="367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s-E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5123" name="Text Box 9"/>
          <p:cNvSpPr txBox="1">
            <a:spLocks noChangeArrowheads="1"/>
          </p:cNvSpPr>
          <p:nvPr/>
        </p:nvSpPr>
        <p:spPr bwMode="auto">
          <a:xfrm>
            <a:off x="1071563" y="472369"/>
            <a:ext cx="73437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800" b="1" dirty="0" smtClean="0">
                <a:solidFill>
                  <a:srgbClr val="FFFF00"/>
                </a:solidFill>
              </a:rPr>
              <a:t>LA HISTORIA CLINICA Y LOS SISTEMAS DE INFORMACION HOSPITALARIA</a:t>
            </a:r>
          </a:p>
          <a:p>
            <a:pPr algn="ctr">
              <a:defRPr/>
            </a:pPr>
            <a:endParaRPr lang="es-E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43063" y="5709368"/>
            <a:ext cx="6500812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FF00"/>
                </a:solidFill>
              </a:rPr>
              <a:t>Lic. Jose Luis Puiggari</a:t>
            </a:r>
          </a:p>
          <a:p>
            <a:pPr algn="ctr"/>
            <a:r>
              <a:rPr lang="es-MX" sz="1600" b="1" dirty="0" smtClean="0">
                <a:solidFill>
                  <a:srgbClr val="FFFF00"/>
                </a:solidFill>
              </a:rPr>
              <a:t>Director General &amp; CEO</a:t>
            </a:r>
          </a:p>
          <a:p>
            <a:pPr algn="ctr"/>
            <a:r>
              <a:rPr lang="es-MX" sz="1600" b="1" dirty="0" smtClean="0">
                <a:solidFill>
                  <a:srgbClr val="FFFF00"/>
                </a:solidFill>
              </a:rPr>
              <a:t>Hospital Universitario Austral</a:t>
            </a:r>
          </a:p>
          <a:p>
            <a:pPr algn="ctr"/>
            <a:r>
              <a:rPr lang="es-MX" sz="1600" b="1" dirty="0" smtClean="0">
                <a:solidFill>
                  <a:srgbClr val="FFFF00"/>
                </a:solidFill>
              </a:rPr>
              <a:t>jpuiggari@cas.austral.edu.ar</a:t>
            </a:r>
            <a:endParaRPr lang="es-ES" sz="1600" b="1" dirty="0" smtClean="0">
              <a:solidFill>
                <a:srgbClr val="FFFF00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-285783" y="109815"/>
            <a:ext cx="9787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AR" sz="2400" b="1" i="1" dirty="0" smtClean="0">
                <a:solidFill>
                  <a:srgbClr val="FFFF00"/>
                </a:solidFill>
              </a:rPr>
              <a:t>CONSEJO PROFESIONAL DE CIENCIAS ECONOMICAS </a:t>
            </a:r>
            <a:endParaRPr lang="es-ES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6634" y="92528"/>
            <a:ext cx="5320010" cy="764704"/>
          </a:xfrm>
        </p:spPr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Dos aspectos claves</a:t>
            </a:r>
            <a:endParaRPr lang="es-ES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820472" cy="6021288"/>
          </a:xfrm>
        </p:spPr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Impacto en la calidad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Si se ha demostrado que en la prescripción los CPOE -sistemas computarizados de prescripción de medicamentos en pacientes internados- mejoran la seguridad disminuyendo los errores.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Alto impacto “Institucional” como consecuencia de la integración de todos los módulos: clínicos (HCE, Enfermería, Farmacia, Laboratorios, etc.) con los administrativos (ERP, facturación, </a:t>
            </a:r>
            <a:r>
              <a:rPr lang="es-ES" sz="1600" dirty="0" err="1" smtClean="0"/>
              <a:t>agendamientos</a:t>
            </a:r>
            <a:r>
              <a:rPr lang="es-ES" sz="1600" dirty="0" smtClean="0"/>
              <a:t>, gestión de camas, quirófanos)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Son evidentes los beneficios de no cometer errores de lectura frente al </a:t>
            </a:r>
            <a:r>
              <a:rPr lang="es-ES" sz="1600" dirty="0" err="1" smtClean="0"/>
              <a:t>handwriting</a:t>
            </a:r>
            <a:r>
              <a:rPr lang="es-ES" sz="1600" dirty="0" smtClean="0"/>
              <a:t>  como así también los generados por la disponibilidad de la información (fácil accesibilidad).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Hay coincidencia en cuanto a la satisfacción de los pacientes con respecto a la guarda electrónica de su registro clínico.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Hay un futuro promisorio de mayor usabilidad con dispositivos móviles para resolver mejor el '</a:t>
            </a:r>
            <a:r>
              <a:rPr lang="es-ES" sz="1600" dirty="0" err="1" smtClean="0"/>
              <a:t>bedside</a:t>
            </a:r>
            <a:r>
              <a:rPr lang="es-ES" sz="1600" dirty="0" smtClean="0"/>
              <a:t> </a:t>
            </a:r>
            <a:r>
              <a:rPr lang="es-ES" sz="1600" dirty="0" err="1" smtClean="0"/>
              <a:t>care</a:t>
            </a:r>
            <a:r>
              <a:rPr lang="es-ES" sz="1600" dirty="0" smtClean="0"/>
              <a:t>”.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Favorecen la telemedicina.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Asociados a servidores de terminologías ayudan a estandarizar el lenguaje médico y la codificación diagnóstica.</a:t>
            </a:r>
          </a:p>
          <a:p>
            <a:pPr lvl="1">
              <a:buSzPct val="93000"/>
              <a:buBlip>
                <a:blip r:embed="rId3"/>
              </a:buBlip>
            </a:pPr>
            <a:r>
              <a:rPr lang="es-ES" sz="1600" dirty="0" smtClean="0"/>
              <a:t>Se están generalizando aplicaciones de código abierto de buena calidad. Es particularmente interesante la producción de arquetipos para estandarizar los contenidos de la HCE (OHR)</a:t>
            </a:r>
          </a:p>
          <a:p>
            <a:pPr lvl="1"/>
            <a:endParaRPr lang="es-MX" sz="1400" dirty="0" smtClean="0"/>
          </a:p>
          <a:p>
            <a:r>
              <a:rPr lang="es-MX" b="1" dirty="0" smtClean="0">
                <a:solidFill>
                  <a:srgbClr val="FFFF00"/>
                </a:solidFill>
              </a:rPr>
              <a:t>Cambio cultural</a:t>
            </a:r>
            <a:endParaRPr lang="es-E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77809"/>
            <a:ext cx="8501122" cy="7651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3200" b="1" dirty="0" smtClean="0">
                <a:solidFill>
                  <a:srgbClr val="FFFF00"/>
                </a:solidFill>
              </a:rPr>
              <a:t>Desafíos futuros, más allá del 2012</a:t>
            </a:r>
            <a:endParaRPr lang="es-AR" sz="32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2357430"/>
            <a:ext cx="8820150" cy="5357850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s-MX" dirty="0" smtClean="0"/>
              <a:t>Aporte a la calidad, la seguridad del paciente y la eficiencia.</a:t>
            </a:r>
            <a:endParaRPr lang="es-ES" dirty="0" smtClean="0"/>
          </a:p>
          <a:p>
            <a:pPr>
              <a:buClr>
                <a:srgbClr val="FFFF00"/>
              </a:buClr>
            </a:pPr>
            <a:r>
              <a:rPr lang="es-ES" dirty="0" smtClean="0"/>
              <a:t>La actualización y evolución es una constante.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Baja base instalada y dispersa: Evolución del mercado y masa crítica de instalaciones.</a:t>
            </a:r>
          </a:p>
          <a:p>
            <a:pPr marL="411480" eaLnBrk="1" fontAlgn="auto" hangingPunct="1">
              <a:spcAft>
                <a:spcPts val="0"/>
              </a:spcAft>
              <a:buClr>
                <a:srgbClr val="FFFF00"/>
              </a:buClr>
              <a:buFont typeface="Wingdings"/>
              <a:buChar char=""/>
              <a:defRPr/>
            </a:pPr>
            <a:r>
              <a:rPr lang="es-AR" dirty="0" smtClean="0"/>
              <a:t>Restricción  de personal capacitado para mantener y evolucionar la aplicación.</a:t>
            </a:r>
          </a:p>
          <a:p>
            <a:pPr marL="411480" eaLnBrk="1" fontAlgn="auto" hangingPunct="1">
              <a:spcAft>
                <a:spcPts val="0"/>
              </a:spcAft>
              <a:buClr>
                <a:srgbClr val="FFFF00"/>
              </a:buClr>
              <a:buFont typeface="Wingdings"/>
              <a:buChar char=""/>
              <a:defRPr/>
            </a:pPr>
            <a:r>
              <a:rPr lang="es-AR" dirty="0" smtClean="0"/>
              <a:t>La incorporación de  estándares.</a:t>
            </a:r>
          </a:p>
          <a:p>
            <a:pPr marL="411480" eaLnBrk="1" fontAlgn="auto" hangingPunct="1">
              <a:spcAft>
                <a:spcPts val="0"/>
              </a:spcAft>
              <a:buClr>
                <a:srgbClr val="FFFF00"/>
              </a:buClr>
              <a:buFont typeface="Wingdings"/>
              <a:buChar char=""/>
              <a:defRPr/>
            </a:pPr>
            <a:r>
              <a:rPr lang="es-AR" dirty="0" smtClean="0"/>
              <a:t>Mantener la nueva cultura: Hoy es un valor !!</a:t>
            </a:r>
          </a:p>
          <a:p>
            <a:endParaRPr lang="es-ES" dirty="0" smtClean="0"/>
          </a:p>
          <a:p>
            <a:pPr eaLnBrk="1" hangingPunct="1">
              <a:buNone/>
            </a:pPr>
            <a:endParaRPr lang="es-AR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57158" y="1341767"/>
            <a:ext cx="8786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es-AR" sz="3000" dirty="0" smtClean="0"/>
              <a:t>  Necesidad de evolucionar los procesos hospitalarios.</a:t>
            </a:r>
          </a:p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es-ES" sz="3000" dirty="0" smtClean="0"/>
              <a:t>  De sistemas monolíticos a sistemas integrados.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85 Flecha curvada hacia arriba"/>
          <p:cNvSpPr/>
          <p:nvPr/>
        </p:nvSpPr>
        <p:spPr>
          <a:xfrm rot="19020935">
            <a:off x="5584554" y="1070777"/>
            <a:ext cx="1117657" cy="798514"/>
          </a:xfrm>
          <a:prstGeom prst="curvedUpArrow">
            <a:avLst>
              <a:gd name="adj1" fmla="val 25000"/>
              <a:gd name="adj2" fmla="val 50000"/>
              <a:gd name="adj3" fmla="val 3992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85" name="84 Flecha curvada hacia arriba"/>
          <p:cNvSpPr/>
          <p:nvPr/>
        </p:nvSpPr>
        <p:spPr>
          <a:xfrm rot="19020935">
            <a:off x="3494070" y="4146436"/>
            <a:ext cx="1117657" cy="798514"/>
          </a:xfrm>
          <a:prstGeom prst="curvedUpArrow">
            <a:avLst>
              <a:gd name="adj1" fmla="val 25000"/>
              <a:gd name="adj2" fmla="val 50000"/>
              <a:gd name="adj3" fmla="val 3992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2544" y="71438"/>
            <a:ext cx="7319984" cy="7857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600" b="1" dirty="0" err="1" smtClean="0">
                <a:solidFill>
                  <a:srgbClr val="FFFF00"/>
                </a:solidFill>
              </a:rPr>
              <a:t>Estratégia</a:t>
            </a:r>
            <a:r>
              <a:rPr lang="es-MX" sz="3600" b="1" dirty="0" smtClean="0">
                <a:solidFill>
                  <a:srgbClr val="FFFF00"/>
                </a:solidFill>
              </a:rPr>
              <a:t> de desacoplamiento</a:t>
            </a:r>
            <a:endParaRPr lang="es-AR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" name="11 Llamada de flecha cuádruple"/>
          <p:cNvSpPr/>
          <p:nvPr/>
        </p:nvSpPr>
        <p:spPr>
          <a:xfrm>
            <a:off x="2392917" y="3388096"/>
            <a:ext cx="1216152" cy="1216152"/>
          </a:xfrm>
          <a:prstGeom prst="quad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/>
              <a:t>MOD ADM</a:t>
            </a:r>
          </a:p>
        </p:txBody>
      </p:sp>
      <p:sp>
        <p:nvSpPr>
          <p:cNvPr id="49" name="48 Llamada de flecha cuádruple"/>
          <p:cNvSpPr/>
          <p:nvPr/>
        </p:nvSpPr>
        <p:spPr>
          <a:xfrm>
            <a:off x="1051992" y="3398729"/>
            <a:ext cx="1216152" cy="1216152"/>
          </a:xfrm>
          <a:prstGeom prst="quad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/>
              <a:t>MOD ADM</a:t>
            </a:r>
          </a:p>
        </p:txBody>
      </p:sp>
      <p:sp>
        <p:nvSpPr>
          <p:cNvPr id="50" name="49 Llamada de flecha cuádruple"/>
          <p:cNvSpPr/>
          <p:nvPr/>
        </p:nvSpPr>
        <p:spPr>
          <a:xfrm>
            <a:off x="1718507" y="2716206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MOD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HIS</a:t>
            </a:r>
          </a:p>
        </p:txBody>
      </p:sp>
      <p:sp>
        <p:nvSpPr>
          <p:cNvPr id="51" name="50 Llamada de flecha cuádruple"/>
          <p:cNvSpPr/>
          <p:nvPr/>
        </p:nvSpPr>
        <p:spPr>
          <a:xfrm>
            <a:off x="1718507" y="4060511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2" name="51 Llamada de flecha cuádruple"/>
          <p:cNvSpPr/>
          <p:nvPr/>
        </p:nvSpPr>
        <p:spPr>
          <a:xfrm>
            <a:off x="2392917" y="4734383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3" name="52 Llamada de flecha cuádruple"/>
          <p:cNvSpPr/>
          <p:nvPr/>
        </p:nvSpPr>
        <p:spPr>
          <a:xfrm>
            <a:off x="3067816" y="4060511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MOD HIS</a:t>
            </a:r>
          </a:p>
        </p:txBody>
      </p:sp>
      <p:sp>
        <p:nvSpPr>
          <p:cNvPr id="54" name="53 Llamada de flecha cuádruple"/>
          <p:cNvSpPr/>
          <p:nvPr/>
        </p:nvSpPr>
        <p:spPr>
          <a:xfrm>
            <a:off x="377182" y="4070236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5" name="54 Llamada de flecha cuádruple"/>
          <p:cNvSpPr/>
          <p:nvPr/>
        </p:nvSpPr>
        <p:spPr>
          <a:xfrm>
            <a:off x="1051592" y="4752285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6" name="55 Llamada de flecha cuádruple"/>
          <p:cNvSpPr/>
          <p:nvPr/>
        </p:nvSpPr>
        <p:spPr>
          <a:xfrm>
            <a:off x="1719025" y="5427558"/>
            <a:ext cx="1216152" cy="1216152"/>
          </a:xfrm>
          <a:prstGeom prst="quadArrowCallout">
            <a:avLst/>
          </a:prstGeom>
          <a:solidFill>
            <a:schemeClr val="accent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1" name="70 Rectángulo redondeado"/>
          <p:cNvSpPr/>
          <p:nvPr/>
        </p:nvSpPr>
        <p:spPr>
          <a:xfrm>
            <a:off x="4086968" y="2504284"/>
            <a:ext cx="4733504" cy="54006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/>
          </a:p>
        </p:txBody>
      </p:sp>
      <p:grpSp>
        <p:nvGrpSpPr>
          <p:cNvPr id="3" name="74 Grupo"/>
          <p:cNvGrpSpPr>
            <a:grpSpLocks/>
          </p:cNvGrpSpPr>
          <p:nvPr/>
        </p:nvGrpSpPr>
        <p:grpSpPr bwMode="auto">
          <a:xfrm>
            <a:off x="7762875" y="1531365"/>
            <a:ext cx="1154113" cy="1081088"/>
            <a:chOff x="6713536" y="836712"/>
            <a:chExt cx="1296144" cy="1080120"/>
          </a:xfrm>
        </p:grpSpPr>
        <p:sp>
          <p:nvSpPr>
            <p:cNvPr id="76" name="75 Rectángulo"/>
            <p:cNvSpPr/>
            <p:nvPr/>
          </p:nvSpPr>
          <p:spPr>
            <a:xfrm>
              <a:off x="6713536" y="836712"/>
              <a:ext cx="1296144" cy="5657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1300" b="1" dirty="0"/>
                <a:t>MODULO ADM</a:t>
              </a:r>
            </a:p>
          </p:txBody>
        </p:sp>
        <p:sp>
          <p:nvSpPr>
            <p:cNvPr id="77" name="76 Flecha arriba y abajo"/>
            <p:cNvSpPr/>
            <p:nvPr/>
          </p:nvSpPr>
          <p:spPr>
            <a:xfrm>
              <a:off x="7119292" y="1268760"/>
              <a:ext cx="484632" cy="648072"/>
            </a:xfrm>
            <a:prstGeom prst="up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200" b="1"/>
            </a:p>
          </p:txBody>
        </p:sp>
      </p:grpSp>
      <p:grpSp>
        <p:nvGrpSpPr>
          <p:cNvPr id="4" name="77 Grupo"/>
          <p:cNvGrpSpPr>
            <a:grpSpLocks/>
          </p:cNvGrpSpPr>
          <p:nvPr/>
        </p:nvGrpSpPr>
        <p:grpSpPr bwMode="auto">
          <a:xfrm>
            <a:off x="5180013" y="1531365"/>
            <a:ext cx="1152525" cy="1081088"/>
            <a:chOff x="6713536" y="836712"/>
            <a:chExt cx="1296144" cy="1080120"/>
          </a:xfrm>
        </p:grpSpPr>
        <p:sp>
          <p:nvSpPr>
            <p:cNvPr id="79" name="78 Rectángulo"/>
            <p:cNvSpPr/>
            <p:nvPr/>
          </p:nvSpPr>
          <p:spPr>
            <a:xfrm>
              <a:off x="6713536" y="836712"/>
              <a:ext cx="1296144" cy="56571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1400" b="1" dirty="0">
                  <a:solidFill>
                    <a:schemeClr val="accent3">
                      <a:lumMod val="50000"/>
                    </a:schemeClr>
                  </a:solidFill>
                </a:rPr>
                <a:t>MODULO HIS</a:t>
              </a:r>
            </a:p>
          </p:txBody>
        </p:sp>
        <p:sp>
          <p:nvSpPr>
            <p:cNvPr id="80" name="79 Flecha arriba y abajo"/>
            <p:cNvSpPr/>
            <p:nvPr/>
          </p:nvSpPr>
          <p:spPr>
            <a:xfrm>
              <a:off x="7119292" y="1268760"/>
              <a:ext cx="484632" cy="648072"/>
            </a:xfrm>
            <a:prstGeom prst="upDown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400" b="1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5" name="80 Grupo"/>
          <p:cNvGrpSpPr>
            <a:grpSpLocks/>
          </p:cNvGrpSpPr>
          <p:nvPr/>
        </p:nvGrpSpPr>
        <p:grpSpPr bwMode="auto">
          <a:xfrm>
            <a:off x="3941763" y="1531365"/>
            <a:ext cx="1152525" cy="1081088"/>
            <a:chOff x="6713536" y="836712"/>
            <a:chExt cx="1296144" cy="1080120"/>
          </a:xfrm>
        </p:grpSpPr>
        <p:sp>
          <p:nvSpPr>
            <p:cNvPr id="82" name="81 Rectángulo"/>
            <p:cNvSpPr/>
            <p:nvPr/>
          </p:nvSpPr>
          <p:spPr>
            <a:xfrm>
              <a:off x="6713536" y="836712"/>
              <a:ext cx="1296144" cy="56571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1400" b="1" dirty="0">
                  <a:solidFill>
                    <a:schemeClr val="accent3">
                      <a:lumMod val="50000"/>
                    </a:schemeClr>
                  </a:solidFill>
                </a:rPr>
                <a:t>MODULO HIS</a:t>
              </a:r>
            </a:p>
          </p:txBody>
        </p:sp>
        <p:sp>
          <p:nvSpPr>
            <p:cNvPr id="83" name="82 Flecha arriba y abajo"/>
            <p:cNvSpPr/>
            <p:nvPr/>
          </p:nvSpPr>
          <p:spPr>
            <a:xfrm>
              <a:off x="7119292" y="1268760"/>
              <a:ext cx="484632" cy="648072"/>
            </a:xfrm>
            <a:prstGeom prst="upDown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/>
            </a:p>
          </p:txBody>
        </p:sp>
      </p:grpSp>
      <p:sp>
        <p:nvSpPr>
          <p:cNvPr id="16426" name="86 CuadroTexto"/>
          <p:cNvSpPr txBox="1">
            <a:spLocks noChangeArrowheads="1"/>
          </p:cNvSpPr>
          <p:nvPr/>
        </p:nvSpPr>
        <p:spPr bwMode="auto">
          <a:xfrm>
            <a:off x="428596" y="2201856"/>
            <a:ext cx="25506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>
                <a:solidFill>
                  <a:srgbClr val="FFFF00"/>
                </a:solidFill>
              </a:rPr>
              <a:t>Arquitectura Monolítica</a:t>
            </a:r>
          </a:p>
        </p:txBody>
      </p:sp>
      <p:sp>
        <p:nvSpPr>
          <p:cNvPr id="16427" name="87 CuadroTexto"/>
          <p:cNvSpPr txBox="1">
            <a:spLocks noChangeArrowheads="1"/>
          </p:cNvSpPr>
          <p:nvPr/>
        </p:nvSpPr>
        <p:spPr bwMode="auto">
          <a:xfrm>
            <a:off x="5191125" y="3214115"/>
            <a:ext cx="2598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>
                <a:solidFill>
                  <a:srgbClr val="FFFF00"/>
                </a:solidFill>
              </a:rPr>
              <a:t>Arquitectura  Horizontal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8230" y="214314"/>
            <a:ext cx="7034232" cy="11429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dirty="0">
                <a:solidFill>
                  <a:srgbClr val="FFFF00"/>
                </a:solidFill>
              </a:rPr>
              <a:t>Contexto actual y </a:t>
            </a:r>
            <a:r>
              <a:rPr lang="es-AR" sz="3600" b="1" dirty="0" smtClean="0">
                <a:solidFill>
                  <a:srgbClr val="FFFF00"/>
                </a:solidFill>
              </a:rPr>
              <a:t>proyectado (externo)</a:t>
            </a:r>
            <a:r>
              <a:rPr lang="es-AR" sz="3600" b="1" dirty="0">
                <a:solidFill>
                  <a:srgbClr val="FFFF00"/>
                </a:solidFill>
              </a:rPr>
              <a:t/>
            </a:r>
            <a:br>
              <a:rPr lang="es-AR" sz="3600" b="1" dirty="0">
                <a:solidFill>
                  <a:srgbClr val="FFFF00"/>
                </a:solidFill>
              </a:rPr>
            </a:br>
            <a:endParaRPr lang="es-AR" sz="36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850" y="1457350"/>
            <a:ext cx="8820150" cy="5472112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Se proyecta un marco regulatorio creciente, que impactará sobre los sistemas de información, especialmente en los aspectos que involucran a los financiadores del sistema de salud.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El mercado local tiene aún una escasa penetración de productos altamente probados  y han aparecido varios desarrollos locales.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Se distancia la accesibilidad a productos </a:t>
            </a:r>
            <a:r>
              <a:rPr lang="es-AR" dirty="0" err="1" smtClean="0"/>
              <a:t>world</a:t>
            </a:r>
            <a:r>
              <a:rPr lang="es-AR" dirty="0" smtClean="0"/>
              <a:t> </a:t>
            </a:r>
            <a:r>
              <a:rPr lang="es-AR" dirty="0" err="1" smtClean="0"/>
              <a:t>class</a:t>
            </a:r>
            <a:r>
              <a:rPr lang="es-AR" dirty="0" smtClean="0"/>
              <a:t>.</a:t>
            </a:r>
          </a:p>
          <a:p>
            <a:pPr marL="6858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3982" y="428604"/>
            <a:ext cx="6319852" cy="11429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dirty="0" smtClean="0">
                <a:solidFill>
                  <a:srgbClr val="FFFF00"/>
                </a:solidFill>
              </a:rPr>
              <a:t>EVALUACION HIS LIDERES</a:t>
            </a:r>
            <a:br>
              <a:rPr lang="es-AR" sz="3600" b="1" dirty="0" smtClean="0">
                <a:solidFill>
                  <a:srgbClr val="FFFF00"/>
                </a:solidFill>
              </a:rPr>
            </a:br>
            <a:r>
              <a:rPr lang="es-AR" sz="3600" b="1" dirty="0" smtClean="0">
                <a:solidFill>
                  <a:srgbClr val="FFFF00"/>
                </a:solidFill>
              </a:rPr>
              <a:t>TCO: Total </a:t>
            </a:r>
            <a:r>
              <a:rPr lang="es-AR" sz="3600" b="1" dirty="0" err="1" smtClean="0">
                <a:solidFill>
                  <a:srgbClr val="FFFF00"/>
                </a:solidFill>
              </a:rPr>
              <a:t>Cost</a:t>
            </a:r>
            <a:r>
              <a:rPr lang="es-AR" sz="3600" b="1" dirty="0" smtClean="0">
                <a:solidFill>
                  <a:srgbClr val="FFFF00"/>
                </a:solidFill>
              </a:rPr>
              <a:t> </a:t>
            </a:r>
            <a:r>
              <a:rPr lang="es-AR" sz="3600" b="1" dirty="0" err="1" smtClean="0">
                <a:solidFill>
                  <a:srgbClr val="FFFF00"/>
                </a:solidFill>
              </a:rPr>
              <a:t>Ownership</a:t>
            </a:r>
            <a:endParaRPr lang="es-AR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03331" y="1824875"/>
          <a:ext cx="7326322" cy="4533083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451342"/>
                <a:gridCol w="1468745"/>
                <a:gridCol w="1468745"/>
                <a:gridCol w="1468745"/>
                <a:gridCol w="1468745"/>
              </a:tblGrid>
              <a:tr h="848573"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Servicio</a:t>
                      </a:r>
                      <a:endParaRPr lang="es-A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Evaluación Técnica Funcional Empresarial</a:t>
                      </a:r>
                      <a:endParaRPr lang="es-A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TCO (Total) </a:t>
                      </a:r>
                      <a:endParaRPr lang="es-AR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AR" sz="1100" u="none" strike="noStrike" dirty="0" smtClean="0">
                          <a:effectLst/>
                        </a:rPr>
                        <a:t>MM </a:t>
                      </a:r>
                      <a:r>
                        <a:rPr lang="es-AR" sz="1100" u="none" strike="noStrike" dirty="0">
                          <a:effectLst/>
                        </a:rPr>
                        <a:t>USD</a:t>
                      </a:r>
                      <a:endParaRPr lang="es-A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TCO (Inversión inicial) MM USD</a:t>
                      </a:r>
                      <a:endParaRPr lang="es-A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TCO (Flujo 10 años) MM USD</a:t>
                      </a:r>
                      <a:endParaRPr lang="es-A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A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81%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19,9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9,3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10,6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B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77%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16,5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8,5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7,9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C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74%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19,2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9,5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9,7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D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66%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27,1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11,5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15,7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E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69%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30,1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15,0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15,1</a:t>
                      </a:r>
                      <a:endParaRPr lang="es-AR" sz="14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408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4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PRODUCTO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F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46%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18,7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8,9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4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9,8</a:t>
                      </a:r>
                      <a:endParaRPr lang="es-AR" sz="14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-50819"/>
            <a:ext cx="8248678" cy="7651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2400" b="1" dirty="0" smtClean="0">
                <a:solidFill>
                  <a:srgbClr val="FFFF00"/>
                </a:solidFill>
              </a:rPr>
              <a:t>Análisis Inversión Inicial vs </a:t>
            </a:r>
            <a:br>
              <a:rPr lang="es-AR" sz="2400" b="1" dirty="0" smtClean="0">
                <a:solidFill>
                  <a:srgbClr val="FFFF00"/>
                </a:solidFill>
              </a:rPr>
            </a:br>
            <a:r>
              <a:rPr lang="es-AR" sz="2400" b="1" dirty="0" smtClean="0">
                <a:solidFill>
                  <a:srgbClr val="FFFF00"/>
                </a:solidFill>
              </a:rPr>
              <a:t>Evaluación Técnico Funcional –HIS-</a:t>
            </a:r>
            <a:endParaRPr lang="es-AR" sz="2400" b="1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26812" y="83671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600" b="1" dirty="0" smtClean="0"/>
              <a:t>PROD. F</a:t>
            </a:r>
            <a:endParaRPr lang="es-AR" sz="1200" b="1" dirty="0"/>
          </a:p>
        </p:txBody>
      </p:sp>
      <p:sp>
        <p:nvSpPr>
          <p:cNvPr id="5" name="4 Rectángulo"/>
          <p:cNvSpPr/>
          <p:nvPr/>
        </p:nvSpPr>
        <p:spPr>
          <a:xfrm>
            <a:off x="2126707" y="191683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6" name="5 Rectángulo"/>
          <p:cNvSpPr/>
          <p:nvPr/>
        </p:nvSpPr>
        <p:spPr>
          <a:xfrm>
            <a:off x="2126812" y="299695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Rectángulo"/>
          <p:cNvSpPr/>
          <p:nvPr/>
        </p:nvSpPr>
        <p:spPr>
          <a:xfrm>
            <a:off x="2126812" y="407707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" name="7 Rectángulo"/>
          <p:cNvSpPr/>
          <p:nvPr/>
        </p:nvSpPr>
        <p:spPr>
          <a:xfrm>
            <a:off x="2126707" y="5157200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5" name="14 Rectángulo"/>
          <p:cNvSpPr/>
          <p:nvPr/>
        </p:nvSpPr>
        <p:spPr>
          <a:xfrm>
            <a:off x="3459100" y="83671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6" name="15 Rectángulo"/>
          <p:cNvSpPr/>
          <p:nvPr/>
        </p:nvSpPr>
        <p:spPr>
          <a:xfrm>
            <a:off x="3458995" y="191683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7" name="16 Rectángulo"/>
          <p:cNvSpPr/>
          <p:nvPr/>
        </p:nvSpPr>
        <p:spPr>
          <a:xfrm>
            <a:off x="3459100" y="299695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1600" b="1" dirty="0"/>
          </a:p>
        </p:txBody>
      </p:sp>
      <p:sp>
        <p:nvSpPr>
          <p:cNvPr id="18" name="17 Rectángulo"/>
          <p:cNvSpPr/>
          <p:nvPr/>
        </p:nvSpPr>
        <p:spPr>
          <a:xfrm>
            <a:off x="3459100" y="407707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9" name="18 Rectángulo"/>
          <p:cNvSpPr/>
          <p:nvPr/>
        </p:nvSpPr>
        <p:spPr>
          <a:xfrm>
            <a:off x="3458995" y="5157200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0" name="19 Rectángulo"/>
          <p:cNvSpPr/>
          <p:nvPr/>
        </p:nvSpPr>
        <p:spPr>
          <a:xfrm>
            <a:off x="4791108" y="83671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Rectángulo"/>
          <p:cNvSpPr/>
          <p:nvPr/>
        </p:nvSpPr>
        <p:spPr>
          <a:xfrm>
            <a:off x="4791003" y="191683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4791108" y="299695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600" b="1" dirty="0" smtClean="0"/>
              <a:t>PROD. D</a:t>
            </a:r>
            <a:endParaRPr lang="es-AR" sz="1600" b="1" dirty="0"/>
          </a:p>
        </p:txBody>
      </p:sp>
      <p:sp>
        <p:nvSpPr>
          <p:cNvPr id="23" name="22 Rectángulo"/>
          <p:cNvSpPr/>
          <p:nvPr/>
        </p:nvSpPr>
        <p:spPr>
          <a:xfrm>
            <a:off x="4791108" y="4077072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4" name="23 Rectángulo"/>
          <p:cNvSpPr/>
          <p:nvPr/>
        </p:nvSpPr>
        <p:spPr>
          <a:xfrm>
            <a:off x="4791003" y="5157200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5" name="24 Rectángulo"/>
          <p:cNvSpPr/>
          <p:nvPr/>
        </p:nvSpPr>
        <p:spPr>
          <a:xfrm>
            <a:off x="6123291" y="83671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600" b="1" dirty="0" smtClean="0"/>
              <a:t>PROD. C</a:t>
            </a:r>
            <a:endParaRPr lang="es-AR" sz="1600" b="1" dirty="0"/>
          </a:p>
        </p:txBody>
      </p:sp>
      <p:sp>
        <p:nvSpPr>
          <p:cNvPr id="26" name="25 Rectángulo"/>
          <p:cNvSpPr/>
          <p:nvPr/>
        </p:nvSpPr>
        <p:spPr>
          <a:xfrm>
            <a:off x="6123186" y="191683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7" name="26 Rectángulo"/>
          <p:cNvSpPr/>
          <p:nvPr/>
        </p:nvSpPr>
        <p:spPr>
          <a:xfrm>
            <a:off x="6123291" y="299695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8" name="27 Rectángulo"/>
          <p:cNvSpPr/>
          <p:nvPr/>
        </p:nvSpPr>
        <p:spPr>
          <a:xfrm>
            <a:off x="6123291" y="407707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9" name="28 Rectángulo"/>
          <p:cNvSpPr/>
          <p:nvPr/>
        </p:nvSpPr>
        <p:spPr>
          <a:xfrm>
            <a:off x="6123186" y="5157200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600" b="1" dirty="0" smtClean="0"/>
              <a:t>PROD. E</a:t>
            </a:r>
            <a:endParaRPr lang="es-AR" sz="1600" b="1" dirty="0"/>
          </a:p>
        </p:txBody>
      </p:sp>
      <p:sp>
        <p:nvSpPr>
          <p:cNvPr id="30" name="29 Rectángulo"/>
          <p:cNvSpPr/>
          <p:nvPr/>
        </p:nvSpPr>
        <p:spPr>
          <a:xfrm>
            <a:off x="7455404" y="83671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1100" b="1" dirty="0"/>
          </a:p>
        </p:txBody>
      </p:sp>
      <p:sp>
        <p:nvSpPr>
          <p:cNvPr id="31" name="30 Rectángulo"/>
          <p:cNvSpPr/>
          <p:nvPr/>
        </p:nvSpPr>
        <p:spPr>
          <a:xfrm>
            <a:off x="7455299" y="191683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2" name="31 Rectángulo"/>
          <p:cNvSpPr/>
          <p:nvPr/>
        </p:nvSpPr>
        <p:spPr>
          <a:xfrm>
            <a:off x="7455404" y="2996952"/>
            <a:ext cx="1260000" cy="100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3" name="32 Rectángulo"/>
          <p:cNvSpPr/>
          <p:nvPr/>
        </p:nvSpPr>
        <p:spPr>
          <a:xfrm>
            <a:off x="7455404" y="4077072"/>
            <a:ext cx="1260000" cy="100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4" name="33 Rectángulo"/>
          <p:cNvSpPr/>
          <p:nvPr/>
        </p:nvSpPr>
        <p:spPr>
          <a:xfrm>
            <a:off x="7455299" y="5157200"/>
            <a:ext cx="1260000" cy="1008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4300" name="34 CuadroTexto"/>
          <p:cNvSpPr txBox="1">
            <a:spLocks noChangeArrowheads="1"/>
          </p:cNvSpPr>
          <p:nvPr/>
        </p:nvSpPr>
        <p:spPr bwMode="auto">
          <a:xfrm>
            <a:off x="1590308" y="1001713"/>
            <a:ext cx="503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- -</a:t>
            </a:r>
          </a:p>
        </p:txBody>
      </p:sp>
      <p:sp>
        <p:nvSpPr>
          <p:cNvPr id="54301" name="35 CuadroTexto"/>
          <p:cNvSpPr txBox="1">
            <a:spLocks noChangeArrowheads="1"/>
          </p:cNvSpPr>
          <p:nvPr/>
        </p:nvSpPr>
        <p:spPr bwMode="auto">
          <a:xfrm>
            <a:off x="1580783" y="2190750"/>
            <a:ext cx="5032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-</a:t>
            </a:r>
          </a:p>
        </p:txBody>
      </p:sp>
      <p:sp>
        <p:nvSpPr>
          <p:cNvPr id="54302" name="36 CuadroTexto"/>
          <p:cNvSpPr txBox="1">
            <a:spLocks noChangeArrowheads="1"/>
          </p:cNvSpPr>
          <p:nvPr/>
        </p:nvSpPr>
        <p:spPr bwMode="auto">
          <a:xfrm>
            <a:off x="1204895" y="3270250"/>
            <a:ext cx="795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dirty="0"/>
              <a:t>+ / -</a:t>
            </a:r>
          </a:p>
        </p:txBody>
      </p:sp>
      <p:sp>
        <p:nvSpPr>
          <p:cNvPr id="54303" name="37 CuadroTexto"/>
          <p:cNvSpPr txBox="1">
            <a:spLocks noChangeArrowheads="1"/>
          </p:cNvSpPr>
          <p:nvPr/>
        </p:nvSpPr>
        <p:spPr bwMode="auto">
          <a:xfrm>
            <a:off x="1444258" y="4349750"/>
            <a:ext cx="504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+</a:t>
            </a:r>
          </a:p>
        </p:txBody>
      </p:sp>
      <p:sp>
        <p:nvSpPr>
          <p:cNvPr id="54304" name="38 CuadroTexto"/>
          <p:cNvSpPr txBox="1">
            <a:spLocks noChangeArrowheads="1"/>
          </p:cNvSpPr>
          <p:nvPr/>
        </p:nvSpPr>
        <p:spPr bwMode="auto">
          <a:xfrm>
            <a:off x="1277919" y="5430838"/>
            <a:ext cx="650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dirty="0"/>
              <a:t>+ +</a:t>
            </a:r>
          </a:p>
        </p:txBody>
      </p:sp>
      <p:sp>
        <p:nvSpPr>
          <p:cNvPr id="54305" name="39 CuadroTexto"/>
          <p:cNvSpPr txBox="1">
            <a:spLocks noChangeArrowheads="1"/>
          </p:cNvSpPr>
          <p:nvPr/>
        </p:nvSpPr>
        <p:spPr bwMode="auto">
          <a:xfrm>
            <a:off x="1817688" y="6165850"/>
            <a:ext cx="504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- -</a:t>
            </a:r>
          </a:p>
        </p:txBody>
      </p:sp>
      <p:sp>
        <p:nvSpPr>
          <p:cNvPr id="54306" name="40 CuadroTexto"/>
          <p:cNvSpPr txBox="1">
            <a:spLocks noChangeArrowheads="1"/>
          </p:cNvSpPr>
          <p:nvPr/>
        </p:nvSpPr>
        <p:spPr bwMode="auto">
          <a:xfrm>
            <a:off x="3149600" y="6165850"/>
            <a:ext cx="504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-</a:t>
            </a:r>
          </a:p>
        </p:txBody>
      </p:sp>
      <p:sp>
        <p:nvSpPr>
          <p:cNvPr id="54307" name="41 CuadroTexto"/>
          <p:cNvSpPr txBox="1">
            <a:spLocks noChangeArrowheads="1"/>
          </p:cNvSpPr>
          <p:nvPr/>
        </p:nvSpPr>
        <p:spPr bwMode="auto">
          <a:xfrm>
            <a:off x="4337050" y="6165850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+ / -</a:t>
            </a:r>
          </a:p>
        </p:txBody>
      </p:sp>
      <p:sp>
        <p:nvSpPr>
          <p:cNvPr id="54308" name="42 CuadroTexto"/>
          <p:cNvSpPr txBox="1">
            <a:spLocks noChangeArrowheads="1"/>
          </p:cNvSpPr>
          <p:nvPr/>
        </p:nvSpPr>
        <p:spPr bwMode="auto">
          <a:xfrm>
            <a:off x="5815013" y="6165850"/>
            <a:ext cx="5032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+</a:t>
            </a:r>
          </a:p>
        </p:txBody>
      </p:sp>
      <p:sp>
        <p:nvSpPr>
          <p:cNvPr id="54309" name="43 CuadroTexto"/>
          <p:cNvSpPr txBox="1">
            <a:spLocks noChangeArrowheads="1"/>
          </p:cNvSpPr>
          <p:nvPr/>
        </p:nvSpPr>
        <p:spPr bwMode="auto">
          <a:xfrm>
            <a:off x="7073900" y="6165850"/>
            <a:ext cx="649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+ +</a:t>
            </a:r>
          </a:p>
        </p:txBody>
      </p:sp>
      <p:sp>
        <p:nvSpPr>
          <p:cNvPr id="46" name="45 Rectángulo"/>
          <p:cNvSpPr/>
          <p:nvPr/>
        </p:nvSpPr>
        <p:spPr>
          <a:xfrm>
            <a:off x="7455404" y="836712"/>
            <a:ext cx="1260000" cy="504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600" b="1" dirty="0" smtClean="0"/>
              <a:t>PROD. A</a:t>
            </a:r>
            <a:endParaRPr lang="es-AR" sz="1600" b="1" dirty="0"/>
          </a:p>
        </p:txBody>
      </p:sp>
      <p:sp>
        <p:nvSpPr>
          <p:cNvPr id="47" name="46 Rectángulo"/>
          <p:cNvSpPr/>
          <p:nvPr/>
        </p:nvSpPr>
        <p:spPr>
          <a:xfrm>
            <a:off x="7455404" y="1340768"/>
            <a:ext cx="1260000" cy="504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 smtClean="0"/>
              <a:t>PROD. B</a:t>
            </a:r>
            <a:endParaRPr lang="es-AR" sz="1400" b="1" dirty="0"/>
          </a:p>
        </p:txBody>
      </p:sp>
      <p:sp>
        <p:nvSpPr>
          <p:cNvPr id="40" name="39 CuadroTexto"/>
          <p:cNvSpPr txBox="1"/>
          <p:nvPr/>
        </p:nvSpPr>
        <p:spPr>
          <a:xfrm>
            <a:off x="4000496" y="650083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Evaluación  Técnico Funcional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142844" y="3077174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FF00"/>
                </a:solidFill>
              </a:rPr>
              <a:t>Análisis  Inversión  Inicial</a:t>
            </a:r>
            <a:endParaRPr lang="es-E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8230" y="142876"/>
            <a:ext cx="6962794" cy="10715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dirty="0">
                <a:solidFill>
                  <a:srgbClr val="FFFF00"/>
                </a:solidFill>
              </a:rPr>
              <a:t>Contexto actual y </a:t>
            </a:r>
            <a:r>
              <a:rPr lang="es-AR" sz="3600" b="1" dirty="0" smtClean="0">
                <a:solidFill>
                  <a:srgbClr val="FFFF00"/>
                </a:solidFill>
              </a:rPr>
              <a:t>proyectado (interno)</a:t>
            </a:r>
            <a:r>
              <a:rPr lang="es-AR" sz="3600" b="1" dirty="0">
                <a:solidFill>
                  <a:srgbClr val="FFFF00"/>
                </a:solidFill>
              </a:rPr>
              <a:t/>
            </a:r>
            <a:br>
              <a:rPr lang="es-AR" sz="3600" b="1" dirty="0">
                <a:solidFill>
                  <a:srgbClr val="FFFF00"/>
                </a:solidFill>
              </a:rPr>
            </a:br>
            <a:endParaRPr lang="es-AR" sz="36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850" y="1671664"/>
            <a:ext cx="8820150" cy="3900476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Existe un contexto interno favorable desde la perspectiva de los profesionales médicos quienes han adherido a una cultura de la HCE EMR, trabajan en los procesos de mejora en la seguridad del paciente pero ven la necesidad emergente de sustituir el actual sistema de información.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Una evolución real y concreta requerirá FLEXIBILIDAD.</a:t>
            </a:r>
          </a:p>
          <a:p>
            <a:pPr marL="6858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A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57342" y="2214554"/>
            <a:ext cx="5300674" cy="1071570"/>
          </a:xfrm>
        </p:spPr>
        <p:txBody>
          <a:bodyPr/>
          <a:lstStyle/>
          <a:p>
            <a:pPr algn="ctr"/>
            <a:r>
              <a:rPr lang="es-MX" sz="4400" dirty="0" smtClean="0">
                <a:solidFill>
                  <a:srgbClr val="FFFF00"/>
                </a:solidFill>
              </a:rPr>
              <a:t>Muchas gracias</a:t>
            </a:r>
            <a:endParaRPr lang="es-ES" sz="4400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14598" y="3634752"/>
            <a:ext cx="4086228" cy="150876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Lic. Jose Luis Puiggari</a:t>
            </a:r>
          </a:p>
          <a:p>
            <a:pPr algn="ctr"/>
            <a:r>
              <a:rPr lang="es-MX" b="1" dirty="0" smtClean="0">
                <a:solidFill>
                  <a:srgbClr val="FFFF00"/>
                </a:solidFill>
              </a:rPr>
              <a:t>Director General &amp; CEO</a:t>
            </a:r>
          </a:p>
          <a:p>
            <a:pPr algn="ctr"/>
            <a:r>
              <a:rPr lang="es-MX" b="1" dirty="0" smtClean="0">
                <a:solidFill>
                  <a:srgbClr val="FFFF00"/>
                </a:solidFill>
              </a:rPr>
              <a:t>Hospital Universitario Austral</a:t>
            </a:r>
          </a:p>
          <a:p>
            <a:pPr algn="ctr"/>
            <a:r>
              <a:rPr lang="es-MX" b="1" dirty="0" smtClean="0">
                <a:solidFill>
                  <a:srgbClr val="FFFF00"/>
                </a:solidFill>
              </a:rPr>
              <a:t>jpuiggari@cas.austral.edu.ar</a:t>
            </a:r>
            <a:endParaRPr lang="es-E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850" y="571504"/>
            <a:ext cx="8820150" cy="150017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2400" b="1" dirty="0" smtClean="0">
                <a:solidFill>
                  <a:srgbClr val="FFFF00"/>
                </a:solidFill>
              </a:rPr>
              <a:t>Registros Digitales en las Organizaciones de Salud: desafíos de implementación y como herramientas de gestión</a:t>
            </a:r>
            <a:br>
              <a:rPr lang="es-AR" sz="2400" b="1" dirty="0" smtClean="0">
                <a:solidFill>
                  <a:srgbClr val="FFFF00"/>
                </a:solidFill>
              </a:rPr>
            </a:br>
            <a:endParaRPr lang="es-AR" sz="2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143108" y="2386044"/>
            <a:ext cx="5891224" cy="37576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Inicios e implementación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Decisiones críticas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Desafíos </a:t>
            </a:r>
            <a:r>
              <a:rPr lang="es-AR" b="1" dirty="0" err="1" smtClean="0"/>
              <a:t>iniciales</a:t>
            </a:r>
            <a:r>
              <a:rPr lang="es-AR" b="1" dirty="0" smtClean="0"/>
              <a:t> y futuros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Impacto en la calidad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Cambio cultural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Contexto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es-AR" b="1" dirty="0" smtClean="0"/>
              <a:t>Costos</a:t>
            </a:r>
          </a:p>
          <a:p>
            <a:pPr eaLnBrk="1" hangingPunct="1"/>
            <a:endParaRPr lang="es-A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000100" y="285728"/>
            <a:ext cx="8143900" cy="1812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3600" b="1" dirty="0" smtClean="0">
                <a:solidFill>
                  <a:srgbClr val="FFFF00"/>
                </a:solidFill>
                <a:latin typeface="+mn-lt"/>
              </a:rPr>
              <a:t>Contexto año 1998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Un hospital nuevo para el año 2000, fundado por 7 médicos  que trabajaron en el proyecto durante 30 años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Inspirado en modelos americanos y españoles con fuerte adaptación local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Con un claro ideario y concepto institucional: Centro Académico de Salud, hospital universitario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A desarrollarse en Pilar, a 50 km. de Bs. As. 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Basado operativamente en un HIS –Sistema Informático de Salud-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endParaRPr lang="es-AR" sz="28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 </a:t>
            </a:r>
            <a:endParaRPr lang="es-AR" sz="2800" b="1" dirty="0">
              <a:solidFill>
                <a:srgbClr val="FFFF00"/>
              </a:solidFill>
              <a:latin typeface="+mn-lt"/>
            </a:endParaRPr>
          </a:p>
          <a:p>
            <a:pPr>
              <a:spcBef>
                <a:spcPct val="50000"/>
              </a:spcBef>
            </a:pPr>
            <a:endParaRPr lang="es-AR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Dibujo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661759" cy="650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642910" y="500042"/>
            <a:ext cx="800105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s-AR" sz="3600" b="1" dirty="0" smtClean="0">
              <a:solidFill>
                <a:srgbClr val="FFFF00"/>
              </a:solidFill>
              <a:latin typeface="+mn-lt"/>
            </a:endParaRP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Pocos antecedentes internacionales de sistemas integrados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Comprar un producto exitoso 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Ninguna radicación en la Argentina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Poco </a:t>
            </a:r>
            <a:r>
              <a:rPr lang="es-AR" sz="2800" b="1" dirty="0" err="1" smtClean="0">
                <a:solidFill>
                  <a:srgbClr val="FFFF00"/>
                </a:solidFill>
                <a:latin typeface="+mn-lt"/>
              </a:rPr>
              <a:t>expertise</a:t>
            </a: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 local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Orientado a la seguridad del paciente y la búsqueda de la eficiencia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Cómo organizar un área de IT?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es-AR" sz="2800" b="1" dirty="0" smtClean="0">
                <a:solidFill>
                  <a:srgbClr val="FFFF00"/>
                </a:solidFill>
                <a:latin typeface="+mn-lt"/>
              </a:rPr>
              <a:t>Sin antecedentes en el significado de una historia clínica digital –bache jurídico-</a:t>
            </a:r>
            <a:endParaRPr lang="es-AR" sz="2000" b="1" dirty="0">
              <a:solidFill>
                <a:srgbClr val="FFFF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14612" y="57148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3600" b="1" dirty="0" smtClean="0">
                <a:solidFill>
                  <a:srgbClr val="FFFF00"/>
                </a:solidFill>
              </a:rPr>
              <a:t>Desafíos del 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3042" y="71414"/>
            <a:ext cx="5857916" cy="107157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dirty="0" smtClean="0">
                <a:solidFill>
                  <a:srgbClr val="FFFF00"/>
                </a:solidFill>
              </a:rPr>
              <a:t>Estructura Inicial</a:t>
            </a:r>
            <a:br>
              <a:rPr lang="es-AR" sz="3600" b="1" dirty="0" smtClean="0">
                <a:solidFill>
                  <a:srgbClr val="FFFF00"/>
                </a:solidFill>
              </a:rPr>
            </a:br>
            <a:r>
              <a:rPr lang="es-AR" sz="2400" b="1" dirty="0" smtClean="0">
                <a:solidFill>
                  <a:srgbClr val="FFFF00"/>
                </a:solidFill>
              </a:rPr>
              <a:t>Sistema monolítico</a:t>
            </a:r>
            <a:endParaRPr lang="es-AR" sz="2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" name="11 Llamada de flecha cuádruple"/>
          <p:cNvSpPr/>
          <p:nvPr/>
        </p:nvSpPr>
        <p:spPr>
          <a:xfrm>
            <a:off x="6967229" y="2386378"/>
            <a:ext cx="1216152" cy="1216152"/>
          </a:xfrm>
          <a:prstGeom prst="quad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/>
              <a:t>MOD ADM</a:t>
            </a:r>
          </a:p>
        </p:txBody>
      </p:sp>
      <p:sp>
        <p:nvSpPr>
          <p:cNvPr id="49" name="48 Llamada de flecha cuádruple"/>
          <p:cNvSpPr/>
          <p:nvPr/>
        </p:nvSpPr>
        <p:spPr>
          <a:xfrm>
            <a:off x="5626304" y="2397011"/>
            <a:ext cx="1216152" cy="1216152"/>
          </a:xfrm>
          <a:prstGeom prst="quad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/>
              <a:t>MOD ADM</a:t>
            </a:r>
          </a:p>
        </p:txBody>
      </p:sp>
      <p:sp>
        <p:nvSpPr>
          <p:cNvPr id="50" name="49 Llamada de flecha cuádruple"/>
          <p:cNvSpPr/>
          <p:nvPr/>
        </p:nvSpPr>
        <p:spPr>
          <a:xfrm>
            <a:off x="6292819" y="1714488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MOD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HIS</a:t>
            </a:r>
          </a:p>
        </p:txBody>
      </p:sp>
      <p:sp>
        <p:nvSpPr>
          <p:cNvPr id="51" name="50 Llamada de flecha cuádruple"/>
          <p:cNvSpPr/>
          <p:nvPr/>
        </p:nvSpPr>
        <p:spPr>
          <a:xfrm>
            <a:off x="6292819" y="3058793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2" name="51 Llamada de flecha cuádruple"/>
          <p:cNvSpPr/>
          <p:nvPr/>
        </p:nvSpPr>
        <p:spPr>
          <a:xfrm>
            <a:off x="6967229" y="3732665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3" name="52 Llamada de flecha cuádruple"/>
          <p:cNvSpPr/>
          <p:nvPr/>
        </p:nvSpPr>
        <p:spPr>
          <a:xfrm>
            <a:off x="7642128" y="3058793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1400" b="1" dirty="0">
                <a:solidFill>
                  <a:schemeClr val="accent3">
                    <a:lumMod val="50000"/>
                  </a:schemeClr>
                </a:solidFill>
              </a:rPr>
              <a:t>MOD HIS</a:t>
            </a:r>
          </a:p>
        </p:txBody>
      </p:sp>
      <p:sp>
        <p:nvSpPr>
          <p:cNvPr id="54" name="53 Llamada de flecha cuádruple"/>
          <p:cNvSpPr/>
          <p:nvPr/>
        </p:nvSpPr>
        <p:spPr>
          <a:xfrm>
            <a:off x="4931548" y="3076695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5" name="54 Llamada de flecha cuádruple"/>
          <p:cNvSpPr/>
          <p:nvPr/>
        </p:nvSpPr>
        <p:spPr>
          <a:xfrm>
            <a:off x="5625904" y="3750567"/>
            <a:ext cx="1216152" cy="1216152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56" name="55 Llamada de flecha cuádruple"/>
          <p:cNvSpPr/>
          <p:nvPr/>
        </p:nvSpPr>
        <p:spPr>
          <a:xfrm>
            <a:off x="6293337" y="4425840"/>
            <a:ext cx="1216152" cy="1216152"/>
          </a:xfrm>
          <a:prstGeom prst="quadArrowCallout">
            <a:avLst/>
          </a:prstGeom>
          <a:solidFill>
            <a:srgbClr val="00B0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 Marcador de contenido"/>
          <p:cNvSpPr>
            <a:spLocks noGrp="1"/>
          </p:cNvSpPr>
          <p:nvPr>
            <p:ph idx="1"/>
          </p:nvPr>
        </p:nvSpPr>
        <p:spPr>
          <a:xfrm>
            <a:off x="323850" y="1314474"/>
            <a:ext cx="4533902" cy="5472112"/>
          </a:xfrm>
        </p:spPr>
        <p:txBody>
          <a:bodyPr>
            <a:normAutofit fontScale="77500" lnSpcReduction="20000"/>
          </a:bodyPr>
          <a:lstStyle/>
          <a:p>
            <a:pPr marL="6858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AR" b="1" dirty="0" smtClean="0">
                <a:solidFill>
                  <a:srgbClr val="FFFF00"/>
                </a:solidFill>
              </a:rPr>
              <a:t>Componentes Clínicos</a:t>
            </a:r>
            <a:endParaRPr lang="es-AR" b="1" dirty="0">
              <a:solidFill>
                <a:srgbClr val="FFFF00"/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Historia Clínica Electrónica </a:t>
            </a:r>
            <a:r>
              <a:rPr lang="es-AR" dirty="0"/>
              <a:t>HCE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Enfermería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Farmacia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Laboratorio 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Imágenes</a:t>
            </a:r>
            <a:endParaRPr lang="es-AR" dirty="0"/>
          </a:p>
          <a:p>
            <a:pPr marL="6858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AR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Componentes Administrativos</a:t>
            </a:r>
            <a:endParaRPr lang="es-AR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Agendamiento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Gestión </a:t>
            </a:r>
            <a:r>
              <a:rPr lang="es-AR" dirty="0"/>
              <a:t>de camas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Dietas </a:t>
            </a:r>
            <a:r>
              <a:rPr lang="es-AR" dirty="0"/>
              <a:t>/ </a:t>
            </a:r>
            <a:r>
              <a:rPr lang="es-AR" dirty="0" smtClean="0"/>
              <a:t>Alimentación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Hotelería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Administración </a:t>
            </a:r>
            <a:r>
              <a:rPr lang="es-AR" dirty="0"/>
              <a:t>de </a:t>
            </a:r>
            <a:r>
              <a:rPr lang="es-AR" dirty="0" smtClean="0"/>
              <a:t>quirófanos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Facturación</a:t>
            </a:r>
            <a:endParaRPr lang="es-AR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AR" dirty="0" smtClean="0"/>
              <a:t>ERP</a:t>
            </a:r>
            <a:endParaRPr lang="es-AR" dirty="0"/>
          </a:p>
          <a:p>
            <a:pPr marL="6858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AR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323982" y="187326"/>
            <a:ext cx="6677042" cy="598468"/>
          </a:xfrm>
        </p:spPr>
        <p:txBody>
          <a:bodyPr/>
          <a:lstStyle/>
          <a:p>
            <a:pPr>
              <a:defRPr/>
            </a:pPr>
            <a:r>
              <a:rPr lang="es-ES_tradnl" sz="3600" b="1" dirty="0" err="1" smtClean="0">
                <a:solidFill>
                  <a:srgbClr val="FFFF00"/>
                </a:solidFill>
              </a:rPr>
              <a:t>Gartner</a:t>
            </a:r>
            <a:r>
              <a:rPr lang="es-ES_tradnl" sz="3600" b="1" dirty="0" smtClean="0">
                <a:solidFill>
                  <a:srgbClr val="FFFF00"/>
                </a:solidFill>
              </a:rPr>
              <a:t>: Conceptualización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3315" name="1 Rectángulo"/>
          <p:cNvSpPr>
            <a:spLocks noChangeArrowheads="1"/>
          </p:cNvSpPr>
          <p:nvPr/>
        </p:nvSpPr>
        <p:spPr bwMode="auto">
          <a:xfrm>
            <a:off x="1908175" y="1166813"/>
            <a:ext cx="5743575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Módulos</a:t>
            </a:r>
            <a:endParaRPr lang="en-US"/>
          </a:p>
          <a:p>
            <a:pPr lvl="1"/>
            <a:r>
              <a:rPr lang="es-ES"/>
              <a:t>Nuevo parámetro: nivel de complejidad.</a:t>
            </a:r>
            <a:endParaRPr lang="en-US"/>
          </a:p>
          <a:p>
            <a:r>
              <a:rPr lang="es-ES"/>
              <a:t>Opciones:</a:t>
            </a:r>
            <a:endParaRPr lang="en-US"/>
          </a:p>
          <a:p>
            <a:pPr lvl="2"/>
            <a:r>
              <a:rPr lang="es-ES"/>
              <a:t>Crear un código de CPT para que el medico indique cuando existe cambio de complejidad.</a:t>
            </a:r>
            <a:endParaRPr lang="en-US"/>
          </a:p>
          <a:p>
            <a:pPr lvl="2"/>
            <a:r>
              <a:rPr lang="es-ES"/>
              <a:t>Admisión de internación puede relevar cambios y registrarlos en FDH.</a:t>
            </a:r>
            <a:endParaRPr lang="en-US"/>
          </a:p>
          <a:p>
            <a:pPr lvl="2"/>
            <a:r>
              <a:rPr lang="es-ES"/>
              <a:t>Dar curso al proyecto de cargar la nueva estructura hospitalaria en HIS, para que los datos pasen vía interfaz de forma correcta.</a:t>
            </a:r>
            <a:endParaRPr lang="en-US"/>
          </a:p>
          <a:p>
            <a:r>
              <a:rPr lang="es-ES"/>
              <a:t> </a:t>
            </a:r>
            <a:endParaRPr lang="en-US"/>
          </a:p>
          <a:p>
            <a:pPr lvl="1"/>
            <a:r>
              <a:rPr lang="es-ES"/>
              <a:t>Módulos ambulatorios: identificar quien es el disparador (CPT)</a:t>
            </a:r>
            <a:endParaRPr lang="en-US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25538"/>
            <a:ext cx="86534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824048" y="187326"/>
            <a:ext cx="5819786" cy="669906"/>
          </a:xfrm>
        </p:spPr>
        <p:txBody>
          <a:bodyPr/>
          <a:lstStyle/>
          <a:p>
            <a:pPr algn="ctr">
              <a:defRPr/>
            </a:pPr>
            <a:r>
              <a:rPr lang="es-ES_tradnl" sz="3600" b="1" dirty="0" err="1" smtClean="0">
                <a:solidFill>
                  <a:srgbClr val="FFFF00"/>
                </a:solidFill>
              </a:rPr>
              <a:t>Gartner</a:t>
            </a:r>
            <a:r>
              <a:rPr lang="es-ES_tradnl" sz="3600" b="1" dirty="0" smtClean="0">
                <a:solidFill>
                  <a:srgbClr val="FFFF00"/>
                </a:solidFill>
              </a:rPr>
              <a:t> </a:t>
            </a:r>
            <a:r>
              <a:rPr lang="es-ES_tradnl" sz="3600" b="1" dirty="0" err="1" smtClean="0">
                <a:solidFill>
                  <a:srgbClr val="FFFF00"/>
                </a:solidFill>
              </a:rPr>
              <a:t>Magic</a:t>
            </a:r>
            <a:r>
              <a:rPr lang="es-ES_tradnl" sz="3600" b="1" dirty="0" smtClean="0">
                <a:solidFill>
                  <a:srgbClr val="FFFF00"/>
                </a:solidFill>
              </a:rPr>
              <a:t> </a:t>
            </a:r>
            <a:r>
              <a:rPr lang="es-ES_tradnl" sz="3600" b="1" dirty="0" err="1" smtClean="0">
                <a:solidFill>
                  <a:srgbClr val="FFFF00"/>
                </a:solidFill>
              </a:rPr>
              <a:t>Quadrants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125538"/>
            <a:ext cx="574357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95196" y="664032"/>
            <a:ext cx="5320010" cy="693266"/>
          </a:xfrm>
        </p:spPr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Decisiones críticas</a:t>
            </a:r>
            <a:endParaRPr lang="es-ES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3594" y="1765406"/>
            <a:ext cx="8320438" cy="4735428"/>
          </a:xfrm>
        </p:spPr>
        <p:txBody>
          <a:bodyPr/>
          <a:lstStyle/>
          <a:p>
            <a:r>
              <a:rPr lang="es-MX" dirty="0" smtClean="0"/>
              <a:t>Comprar vs. Desarrollar: respetar el </a:t>
            </a:r>
            <a:r>
              <a:rPr lang="es-MX" dirty="0" err="1" smtClean="0"/>
              <a:t>core</a:t>
            </a:r>
            <a:r>
              <a:rPr lang="es-MX" dirty="0" smtClean="0"/>
              <a:t> </a:t>
            </a:r>
            <a:r>
              <a:rPr lang="es-MX" dirty="0" err="1" smtClean="0"/>
              <a:t>business</a:t>
            </a:r>
            <a:endParaRPr lang="es-MX" dirty="0" smtClean="0"/>
          </a:p>
          <a:p>
            <a:r>
              <a:rPr lang="es-MX" dirty="0" smtClean="0"/>
              <a:t>Existe el producto adecuado?: que responda a los procesos definidos por la organización.</a:t>
            </a:r>
          </a:p>
          <a:p>
            <a:r>
              <a:rPr lang="es-MX" dirty="0" smtClean="0"/>
              <a:t>Económicas: Se justifica la inversión?</a:t>
            </a:r>
          </a:p>
          <a:p>
            <a:pPr>
              <a:buNone/>
            </a:pPr>
            <a:r>
              <a:rPr lang="es-MX" dirty="0" smtClean="0"/>
              <a:t>	 No hay estudios que hayan demostrado el ROI.</a:t>
            </a:r>
          </a:p>
          <a:p>
            <a:r>
              <a:rPr lang="es-MX" dirty="0" smtClean="0"/>
              <a:t>Impacto en la calidad y la eficiencia.</a:t>
            </a:r>
          </a:p>
          <a:p>
            <a:r>
              <a:rPr lang="es-MX" dirty="0" smtClean="0"/>
              <a:t>Gestión del cambio: Está la organización madura para incorporar un sistema de Historia Clínica Electrónica –HCE-?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1321</TotalTime>
  <Words>880</Words>
  <Application>Microsoft Office PowerPoint</Application>
  <PresentationFormat>Presentación en pantalla (4:3)</PresentationFormat>
  <Paragraphs>186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Metro</vt:lpstr>
      <vt:lpstr>Diapositiva 1</vt:lpstr>
      <vt:lpstr>Registros Digitales en las Organizaciones de Salud: desafíos de implementación y como herramientas de gestión </vt:lpstr>
      <vt:lpstr>Diapositiva 3</vt:lpstr>
      <vt:lpstr>Diapositiva 4</vt:lpstr>
      <vt:lpstr>Diapositiva 5</vt:lpstr>
      <vt:lpstr>Estructura Inicial Sistema monolítico</vt:lpstr>
      <vt:lpstr>Gartner: Conceptualización</vt:lpstr>
      <vt:lpstr>Gartner Magic Quadrants</vt:lpstr>
      <vt:lpstr>Decisiones críticas</vt:lpstr>
      <vt:lpstr>Dos aspectos claves</vt:lpstr>
      <vt:lpstr>Desafíos futuros, más allá del 2012</vt:lpstr>
      <vt:lpstr>Estratégia de desacoplamiento</vt:lpstr>
      <vt:lpstr>Contexto actual y proyectado (externo) </vt:lpstr>
      <vt:lpstr>EVALUACION HIS LIDERES TCO: Total Cost Ownership</vt:lpstr>
      <vt:lpstr>Análisis Inversión Inicial vs  Evaluación Técnico Funcional –HIS-</vt:lpstr>
      <vt:lpstr>Contexto actual y proyectado (interno) 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arielg</dc:creator>
  <cp:lastModifiedBy>Pc</cp:lastModifiedBy>
  <cp:revision>51</cp:revision>
  <cp:lastPrinted>2012-10-02T13:03:58Z</cp:lastPrinted>
  <dcterms:created xsi:type="dcterms:W3CDTF">2012-07-04T08:53:39Z</dcterms:created>
  <dcterms:modified xsi:type="dcterms:W3CDTF">2012-10-11T00:48:36Z</dcterms:modified>
</cp:coreProperties>
</file>