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6"/>
  </p:notesMasterIdLst>
  <p:sldIdLst>
    <p:sldId id="256" r:id="rId2"/>
    <p:sldId id="290" r:id="rId3"/>
    <p:sldId id="257" r:id="rId4"/>
    <p:sldId id="258" r:id="rId5"/>
    <p:sldId id="259" r:id="rId6"/>
    <p:sldId id="260" r:id="rId7"/>
    <p:sldId id="277" r:id="rId8"/>
    <p:sldId id="272" r:id="rId9"/>
    <p:sldId id="274" r:id="rId10"/>
    <p:sldId id="278" r:id="rId11"/>
    <p:sldId id="282" r:id="rId12"/>
    <p:sldId id="281" r:id="rId13"/>
    <p:sldId id="273" r:id="rId14"/>
    <p:sldId id="284" r:id="rId15"/>
    <p:sldId id="279" r:id="rId16"/>
    <p:sldId id="283" r:id="rId17"/>
    <p:sldId id="262" r:id="rId18"/>
    <p:sldId id="261" r:id="rId19"/>
    <p:sldId id="263" r:id="rId20"/>
    <p:sldId id="280" r:id="rId21"/>
    <p:sldId id="287" r:id="rId22"/>
    <p:sldId id="267" r:id="rId23"/>
    <p:sldId id="268" r:id="rId24"/>
    <p:sldId id="269" r:id="rId25"/>
    <p:sldId id="288" r:id="rId26"/>
    <p:sldId id="264" r:id="rId27"/>
    <p:sldId id="265" r:id="rId28"/>
    <p:sldId id="276" r:id="rId29"/>
    <p:sldId id="275" r:id="rId30"/>
    <p:sldId id="285" r:id="rId31"/>
    <p:sldId id="286" r:id="rId32"/>
    <p:sldId id="270" r:id="rId33"/>
    <p:sldId id="266" r:id="rId34"/>
    <p:sldId id="289" r:id="rId35"/>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A65717-D791-4385-B48B-AB70F223439C}" type="doc">
      <dgm:prSet loTypeId="urn:microsoft.com/office/officeart/2005/8/layout/radial6" loCatId="cycle" qsTypeId="urn:microsoft.com/office/officeart/2005/8/quickstyle/3d1" qsCatId="3D" csTypeId="urn:microsoft.com/office/officeart/2005/8/colors/colorful5" csCatId="colorful" phldr="1"/>
      <dgm:spPr/>
      <dgm:t>
        <a:bodyPr/>
        <a:lstStyle/>
        <a:p>
          <a:endParaRPr lang="es-AR"/>
        </a:p>
      </dgm:t>
    </dgm:pt>
    <dgm:pt modelId="{F7424356-FCF5-45CE-BD2B-1DBD4D35BB5F}">
      <dgm:prSet phldrT="[Texto]" custT="1"/>
      <dgm:spPr/>
      <dgm:t>
        <a:bodyPr/>
        <a:lstStyle/>
        <a:p>
          <a:r>
            <a:rPr lang="es-AR" sz="1800" b="1" dirty="0" smtClean="0"/>
            <a:t>Trazabilidad</a:t>
          </a:r>
          <a:endParaRPr lang="es-AR" sz="1800" b="1" dirty="0"/>
        </a:p>
      </dgm:t>
    </dgm:pt>
    <dgm:pt modelId="{FF12208C-19D7-47D3-AA78-EB8E470FA371}" type="parTrans" cxnId="{0CCE9D20-C48D-4A50-B718-70782AAB1D48}">
      <dgm:prSet/>
      <dgm:spPr/>
      <dgm:t>
        <a:bodyPr/>
        <a:lstStyle/>
        <a:p>
          <a:endParaRPr lang="es-AR"/>
        </a:p>
      </dgm:t>
    </dgm:pt>
    <dgm:pt modelId="{993AC439-FD83-4D17-B9B6-C17D318160A3}" type="sibTrans" cxnId="{0CCE9D20-C48D-4A50-B718-70782AAB1D48}">
      <dgm:prSet/>
      <dgm:spPr/>
      <dgm:t>
        <a:bodyPr/>
        <a:lstStyle/>
        <a:p>
          <a:endParaRPr lang="es-AR"/>
        </a:p>
      </dgm:t>
    </dgm:pt>
    <dgm:pt modelId="{C0D29F96-0C82-4677-A07B-08F1FCF7C14F}">
      <dgm:prSet phldrT="[Texto]" custT="1"/>
      <dgm:spPr/>
      <dgm:t>
        <a:bodyPr/>
        <a:lstStyle/>
        <a:p>
          <a:r>
            <a:rPr lang="es-AR" sz="1600" b="1" dirty="0" smtClean="0">
              <a:solidFill>
                <a:schemeClr val="bg1"/>
              </a:solidFill>
              <a:effectLst>
                <a:outerShdw blurRad="38100" dist="38100" dir="2700000" algn="tl">
                  <a:srgbClr val="000000">
                    <a:alpha val="43137"/>
                  </a:srgbClr>
                </a:outerShdw>
              </a:effectLst>
            </a:rPr>
            <a:t>Identificación</a:t>
          </a:r>
          <a:endParaRPr lang="es-AR" sz="1600" b="1" dirty="0">
            <a:solidFill>
              <a:schemeClr val="bg1"/>
            </a:solidFill>
            <a:effectLst>
              <a:outerShdw blurRad="38100" dist="38100" dir="2700000" algn="tl">
                <a:srgbClr val="000000">
                  <a:alpha val="43137"/>
                </a:srgbClr>
              </a:outerShdw>
            </a:effectLst>
          </a:endParaRPr>
        </a:p>
      </dgm:t>
    </dgm:pt>
    <dgm:pt modelId="{EF191BE8-A886-40EA-8B58-F444DAF7F419}" type="parTrans" cxnId="{E61C170A-4A20-4985-B99A-549562204453}">
      <dgm:prSet/>
      <dgm:spPr/>
      <dgm:t>
        <a:bodyPr/>
        <a:lstStyle/>
        <a:p>
          <a:endParaRPr lang="es-AR"/>
        </a:p>
      </dgm:t>
    </dgm:pt>
    <dgm:pt modelId="{385F9C66-7BD3-4D32-9901-E7DC2D6582E0}" type="sibTrans" cxnId="{E61C170A-4A20-4985-B99A-549562204453}">
      <dgm:prSet/>
      <dgm:spPr/>
      <dgm:t>
        <a:bodyPr/>
        <a:lstStyle/>
        <a:p>
          <a:endParaRPr lang="es-AR"/>
        </a:p>
      </dgm:t>
    </dgm:pt>
    <dgm:pt modelId="{ED2B0EB8-A3BC-44C4-A01C-676FC9013728}">
      <dgm:prSet phldrT="[Texto]" custT="1"/>
      <dgm:spPr/>
      <dgm:t>
        <a:bodyPr/>
        <a:lstStyle/>
        <a:p>
          <a:r>
            <a:rPr lang="es-AR" sz="1600" b="1" dirty="0" smtClean="0">
              <a:solidFill>
                <a:schemeClr val="bg1"/>
              </a:solidFill>
              <a:effectLst>
                <a:outerShdw blurRad="38100" dist="38100" dir="2700000" algn="tl">
                  <a:srgbClr val="000000">
                    <a:alpha val="43137"/>
                  </a:srgbClr>
                </a:outerShdw>
              </a:effectLst>
            </a:rPr>
            <a:t>Registro</a:t>
          </a:r>
          <a:endParaRPr lang="es-AR" sz="1600" b="1" dirty="0">
            <a:solidFill>
              <a:schemeClr val="bg1"/>
            </a:solidFill>
            <a:effectLst>
              <a:outerShdw blurRad="38100" dist="38100" dir="2700000" algn="tl">
                <a:srgbClr val="000000">
                  <a:alpha val="43137"/>
                </a:srgbClr>
              </a:outerShdw>
            </a:effectLst>
          </a:endParaRPr>
        </a:p>
      </dgm:t>
    </dgm:pt>
    <dgm:pt modelId="{F787E86F-3C49-4627-87CD-5B3F68B7CE11}" type="parTrans" cxnId="{D5E838C6-82E5-4C54-A348-866D908B0B5F}">
      <dgm:prSet/>
      <dgm:spPr/>
      <dgm:t>
        <a:bodyPr/>
        <a:lstStyle/>
        <a:p>
          <a:endParaRPr lang="es-AR"/>
        </a:p>
      </dgm:t>
    </dgm:pt>
    <dgm:pt modelId="{C8E7617B-BF13-40AC-98F0-92D8738E9731}" type="sibTrans" cxnId="{D5E838C6-82E5-4C54-A348-866D908B0B5F}">
      <dgm:prSet/>
      <dgm:spPr/>
      <dgm:t>
        <a:bodyPr/>
        <a:lstStyle/>
        <a:p>
          <a:endParaRPr lang="es-AR"/>
        </a:p>
      </dgm:t>
    </dgm:pt>
    <dgm:pt modelId="{9C1AE8E2-F925-4CC5-BA70-1D7865E352CB}">
      <dgm:prSet phldrT="[Texto]" custT="1"/>
      <dgm:spPr/>
      <dgm:t>
        <a:bodyPr/>
        <a:lstStyle/>
        <a:p>
          <a:r>
            <a:rPr lang="es-AR" sz="1600" b="1" dirty="0" smtClean="0">
              <a:solidFill>
                <a:schemeClr val="bg1"/>
              </a:solidFill>
              <a:effectLst>
                <a:outerShdw blurRad="38100" dist="38100" dir="2700000" algn="tl">
                  <a:srgbClr val="000000">
                    <a:alpha val="43137"/>
                  </a:srgbClr>
                </a:outerShdw>
              </a:effectLst>
            </a:rPr>
            <a:t>Comunicación</a:t>
          </a:r>
          <a:endParaRPr lang="es-AR" sz="1600" b="1" dirty="0">
            <a:solidFill>
              <a:schemeClr val="bg1"/>
            </a:solidFill>
            <a:effectLst>
              <a:outerShdw blurRad="38100" dist="38100" dir="2700000" algn="tl">
                <a:srgbClr val="000000">
                  <a:alpha val="43137"/>
                </a:srgbClr>
              </a:outerShdw>
            </a:effectLst>
          </a:endParaRPr>
        </a:p>
      </dgm:t>
    </dgm:pt>
    <dgm:pt modelId="{B039E7B2-C496-4D7D-8B16-344B3C0B9867}" type="parTrans" cxnId="{B8AC6052-566A-41AA-9048-214EA0DE2B78}">
      <dgm:prSet/>
      <dgm:spPr/>
      <dgm:t>
        <a:bodyPr/>
        <a:lstStyle/>
        <a:p>
          <a:endParaRPr lang="es-AR"/>
        </a:p>
      </dgm:t>
    </dgm:pt>
    <dgm:pt modelId="{E8DC4446-8A66-4DF5-99A5-D5ED43203859}" type="sibTrans" cxnId="{B8AC6052-566A-41AA-9048-214EA0DE2B78}">
      <dgm:prSet/>
      <dgm:spPr/>
      <dgm:t>
        <a:bodyPr/>
        <a:lstStyle/>
        <a:p>
          <a:endParaRPr lang="es-AR"/>
        </a:p>
      </dgm:t>
    </dgm:pt>
    <dgm:pt modelId="{4FBE6D6A-A4FB-4D74-839E-8E4F21389D5A}">
      <dgm:prSet phldrT="[Texto]" custT="1"/>
      <dgm:spPr/>
      <dgm:t>
        <a:bodyPr/>
        <a:lstStyle/>
        <a:p>
          <a:r>
            <a:rPr lang="es-AR" sz="1600" b="1" dirty="0" smtClean="0">
              <a:solidFill>
                <a:schemeClr val="bg1"/>
              </a:solidFill>
              <a:effectLst>
                <a:outerShdw blurRad="38100" dist="38100" dir="2700000" algn="tl">
                  <a:srgbClr val="000000">
                    <a:alpha val="43137"/>
                  </a:srgbClr>
                </a:outerShdw>
              </a:effectLst>
            </a:rPr>
            <a:t>Validación</a:t>
          </a:r>
          <a:endParaRPr lang="es-AR" sz="1600" b="1" dirty="0">
            <a:solidFill>
              <a:schemeClr val="bg1"/>
            </a:solidFill>
            <a:effectLst>
              <a:outerShdw blurRad="38100" dist="38100" dir="2700000" algn="tl">
                <a:srgbClr val="000000">
                  <a:alpha val="43137"/>
                </a:srgbClr>
              </a:outerShdw>
            </a:effectLst>
          </a:endParaRPr>
        </a:p>
      </dgm:t>
    </dgm:pt>
    <dgm:pt modelId="{D37CBCF3-D84F-48E2-B640-2AA49EBD524A}" type="parTrans" cxnId="{40CC5462-352F-4EE3-9077-D3046C091DCE}">
      <dgm:prSet/>
      <dgm:spPr/>
      <dgm:t>
        <a:bodyPr/>
        <a:lstStyle/>
        <a:p>
          <a:endParaRPr lang="es-AR"/>
        </a:p>
      </dgm:t>
    </dgm:pt>
    <dgm:pt modelId="{3A51FB3C-6ADB-4BD5-AAA7-60D786DBFE35}" type="sibTrans" cxnId="{40CC5462-352F-4EE3-9077-D3046C091DCE}">
      <dgm:prSet/>
      <dgm:spPr/>
      <dgm:t>
        <a:bodyPr/>
        <a:lstStyle/>
        <a:p>
          <a:endParaRPr lang="es-AR"/>
        </a:p>
      </dgm:t>
    </dgm:pt>
    <dgm:pt modelId="{809B9B23-12AB-463F-8176-6EB061E4D5CC}" type="pres">
      <dgm:prSet presAssocID="{10A65717-D791-4385-B48B-AB70F223439C}" presName="Name0" presStyleCnt="0">
        <dgm:presLayoutVars>
          <dgm:chMax val="1"/>
          <dgm:dir/>
          <dgm:animLvl val="ctr"/>
          <dgm:resizeHandles val="exact"/>
        </dgm:presLayoutVars>
      </dgm:prSet>
      <dgm:spPr/>
      <dgm:t>
        <a:bodyPr/>
        <a:lstStyle/>
        <a:p>
          <a:endParaRPr lang="es-AR"/>
        </a:p>
      </dgm:t>
    </dgm:pt>
    <dgm:pt modelId="{50F82B6E-3DE5-4691-AB2F-BF5DC523E9DB}" type="pres">
      <dgm:prSet presAssocID="{F7424356-FCF5-45CE-BD2B-1DBD4D35BB5F}" presName="centerShape" presStyleLbl="node0" presStyleIdx="0" presStyleCnt="1" custScaleX="105415" custScaleY="102014"/>
      <dgm:spPr/>
      <dgm:t>
        <a:bodyPr/>
        <a:lstStyle/>
        <a:p>
          <a:endParaRPr lang="es-AR"/>
        </a:p>
      </dgm:t>
    </dgm:pt>
    <dgm:pt modelId="{12CA0621-13C7-4DF5-8F7D-0B39839C7345}" type="pres">
      <dgm:prSet presAssocID="{C0D29F96-0C82-4677-A07B-08F1FCF7C14F}" presName="node" presStyleLbl="node1" presStyleIdx="0" presStyleCnt="4" custScaleX="150299" custScaleY="142375" custRadScaleRad="99534" custRadScaleInc="-357">
        <dgm:presLayoutVars>
          <dgm:bulletEnabled val="1"/>
        </dgm:presLayoutVars>
      </dgm:prSet>
      <dgm:spPr/>
      <dgm:t>
        <a:bodyPr/>
        <a:lstStyle/>
        <a:p>
          <a:endParaRPr lang="es-AR"/>
        </a:p>
      </dgm:t>
    </dgm:pt>
    <dgm:pt modelId="{B76E8A81-5903-4D59-8C92-2C2CBB753E8A}" type="pres">
      <dgm:prSet presAssocID="{C0D29F96-0C82-4677-A07B-08F1FCF7C14F}" presName="dummy" presStyleCnt="0"/>
      <dgm:spPr/>
    </dgm:pt>
    <dgm:pt modelId="{131B35CB-3B60-42B4-848F-140CFA59573C}" type="pres">
      <dgm:prSet presAssocID="{385F9C66-7BD3-4D32-9901-E7DC2D6582E0}" presName="sibTrans" presStyleLbl="sibTrans2D1" presStyleIdx="0" presStyleCnt="4"/>
      <dgm:spPr/>
      <dgm:t>
        <a:bodyPr/>
        <a:lstStyle/>
        <a:p>
          <a:endParaRPr lang="es-AR"/>
        </a:p>
      </dgm:t>
    </dgm:pt>
    <dgm:pt modelId="{7D958AF3-A0A7-4995-B6B9-585A2D8FE7C8}" type="pres">
      <dgm:prSet presAssocID="{ED2B0EB8-A3BC-44C4-A01C-676FC9013728}" presName="node" presStyleLbl="node1" presStyleIdx="1" presStyleCnt="4" custScaleX="150299" custScaleY="142375" custRadScaleRad="106100">
        <dgm:presLayoutVars>
          <dgm:bulletEnabled val="1"/>
        </dgm:presLayoutVars>
      </dgm:prSet>
      <dgm:spPr/>
      <dgm:t>
        <a:bodyPr/>
        <a:lstStyle/>
        <a:p>
          <a:endParaRPr lang="es-AR"/>
        </a:p>
      </dgm:t>
    </dgm:pt>
    <dgm:pt modelId="{221C1A72-E029-4653-842E-135578953271}" type="pres">
      <dgm:prSet presAssocID="{ED2B0EB8-A3BC-44C4-A01C-676FC9013728}" presName="dummy" presStyleCnt="0"/>
      <dgm:spPr/>
    </dgm:pt>
    <dgm:pt modelId="{E0ABE1F4-9370-47B8-BE9D-56823CFE7308}" type="pres">
      <dgm:prSet presAssocID="{C8E7617B-BF13-40AC-98F0-92D8738E9731}" presName="sibTrans" presStyleLbl="sibTrans2D1" presStyleIdx="1" presStyleCnt="4"/>
      <dgm:spPr/>
      <dgm:t>
        <a:bodyPr/>
        <a:lstStyle/>
        <a:p>
          <a:endParaRPr lang="es-AR"/>
        </a:p>
      </dgm:t>
    </dgm:pt>
    <dgm:pt modelId="{6CA46055-D5F4-4B05-AC1C-3D5C8392D254}" type="pres">
      <dgm:prSet presAssocID="{9C1AE8E2-F925-4CC5-BA70-1D7865E352CB}" presName="node" presStyleLbl="node1" presStyleIdx="2" presStyleCnt="4" custScaleX="150299" custScaleY="142375" custRadScaleRad="97973" custRadScaleInc="-9112">
        <dgm:presLayoutVars>
          <dgm:bulletEnabled val="1"/>
        </dgm:presLayoutVars>
      </dgm:prSet>
      <dgm:spPr/>
      <dgm:t>
        <a:bodyPr/>
        <a:lstStyle/>
        <a:p>
          <a:endParaRPr lang="es-AR"/>
        </a:p>
      </dgm:t>
    </dgm:pt>
    <dgm:pt modelId="{E9D28269-AD50-4253-B57F-17E8127E69D3}" type="pres">
      <dgm:prSet presAssocID="{9C1AE8E2-F925-4CC5-BA70-1D7865E352CB}" presName="dummy" presStyleCnt="0"/>
      <dgm:spPr/>
    </dgm:pt>
    <dgm:pt modelId="{E238FCAA-AA20-4C0C-B1D8-87F4D6E65FC1}" type="pres">
      <dgm:prSet presAssocID="{E8DC4446-8A66-4DF5-99A5-D5ED43203859}" presName="sibTrans" presStyleLbl="sibTrans2D1" presStyleIdx="2" presStyleCnt="4"/>
      <dgm:spPr/>
      <dgm:t>
        <a:bodyPr/>
        <a:lstStyle/>
        <a:p>
          <a:endParaRPr lang="es-AR"/>
        </a:p>
      </dgm:t>
    </dgm:pt>
    <dgm:pt modelId="{9E40BE54-54E9-46B6-9AA5-C13AE9DFE0A0}" type="pres">
      <dgm:prSet presAssocID="{4FBE6D6A-A4FB-4D74-839E-8E4F21389D5A}" presName="node" presStyleLbl="node1" presStyleIdx="3" presStyleCnt="4" custScaleX="150299" custScaleY="142375" custRadScaleRad="105071" custRadScaleInc="-4210">
        <dgm:presLayoutVars>
          <dgm:bulletEnabled val="1"/>
        </dgm:presLayoutVars>
      </dgm:prSet>
      <dgm:spPr/>
      <dgm:t>
        <a:bodyPr/>
        <a:lstStyle/>
        <a:p>
          <a:endParaRPr lang="es-AR"/>
        </a:p>
      </dgm:t>
    </dgm:pt>
    <dgm:pt modelId="{8299C5A3-097C-4B32-805A-C58C03452496}" type="pres">
      <dgm:prSet presAssocID="{4FBE6D6A-A4FB-4D74-839E-8E4F21389D5A}" presName="dummy" presStyleCnt="0"/>
      <dgm:spPr/>
    </dgm:pt>
    <dgm:pt modelId="{9806D903-1A6A-48D0-92F6-C52CD065CE58}" type="pres">
      <dgm:prSet presAssocID="{3A51FB3C-6ADB-4BD5-AAA7-60D786DBFE35}" presName="sibTrans" presStyleLbl="sibTrans2D1" presStyleIdx="3" presStyleCnt="4"/>
      <dgm:spPr/>
      <dgm:t>
        <a:bodyPr/>
        <a:lstStyle/>
        <a:p>
          <a:endParaRPr lang="es-AR"/>
        </a:p>
      </dgm:t>
    </dgm:pt>
  </dgm:ptLst>
  <dgm:cxnLst>
    <dgm:cxn modelId="{E91B4400-C43B-45B3-8EBA-A96F6B853939}" type="presOf" srcId="{9C1AE8E2-F925-4CC5-BA70-1D7865E352CB}" destId="{6CA46055-D5F4-4B05-AC1C-3D5C8392D254}" srcOrd="0" destOrd="0" presId="urn:microsoft.com/office/officeart/2005/8/layout/radial6"/>
    <dgm:cxn modelId="{E455E2D9-B393-438F-AF39-B4D2D81C6B9E}" type="presOf" srcId="{385F9C66-7BD3-4D32-9901-E7DC2D6582E0}" destId="{131B35CB-3B60-42B4-848F-140CFA59573C}" srcOrd="0" destOrd="0" presId="urn:microsoft.com/office/officeart/2005/8/layout/radial6"/>
    <dgm:cxn modelId="{7CEF9DE0-2BD9-471D-85CF-6FC8F1952E0E}" type="presOf" srcId="{10A65717-D791-4385-B48B-AB70F223439C}" destId="{809B9B23-12AB-463F-8176-6EB061E4D5CC}" srcOrd="0" destOrd="0" presId="urn:microsoft.com/office/officeart/2005/8/layout/radial6"/>
    <dgm:cxn modelId="{3CD8224F-3029-4184-881B-D369EF620A75}" type="presOf" srcId="{F7424356-FCF5-45CE-BD2B-1DBD4D35BB5F}" destId="{50F82B6E-3DE5-4691-AB2F-BF5DC523E9DB}" srcOrd="0" destOrd="0" presId="urn:microsoft.com/office/officeart/2005/8/layout/radial6"/>
    <dgm:cxn modelId="{2BD8E7FB-F5A1-4852-A815-994C72E1D67D}" type="presOf" srcId="{C0D29F96-0C82-4677-A07B-08F1FCF7C14F}" destId="{12CA0621-13C7-4DF5-8F7D-0B39839C7345}" srcOrd="0" destOrd="0" presId="urn:microsoft.com/office/officeart/2005/8/layout/radial6"/>
    <dgm:cxn modelId="{B8AC6052-566A-41AA-9048-214EA0DE2B78}" srcId="{F7424356-FCF5-45CE-BD2B-1DBD4D35BB5F}" destId="{9C1AE8E2-F925-4CC5-BA70-1D7865E352CB}" srcOrd="2" destOrd="0" parTransId="{B039E7B2-C496-4D7D-8B16-344B3C0B9867}" sibTransId="{E8DC4446-8A66-4DF5-99A5-D5ED43203859}"/>
    <dgm:cxn modelId="{6C5E4144-6B56-4F18-A8C2-B3BB5DA52B48}" type="presOf" srcId="{C8E7617B-BF13-40AC-98F0-92D8738E9731}" destId="{E0ABE1F4-9370-47B8-BE9D-56823CFE7308}" srcOrd="0" destOrd="0" presId="urn:microsoft.com/office/officeart/2005/8/layout/radial6"/>
    <dgm:cxn modelId="{0CCE9D20-C48D-4A50-B718-70782AAB1D48}" srcId="{10A65717-D791-4385-B48B-AB70F223439C}" destId="{F7424356-FCF5-45CE-BD2B-1DBD4D35BB5F}" srcOrd="0" destOrd="0" parTransId="{FF12208C-19D7-47D3-AA78-EB8E470FA371}" sibTransId="{993AC439-FD83-4D17-B9B6-C17D318160A3}"/>
    <dgm:cxn modelId="{40CC5462-352F-4EE3-9077-D3046C091DCE}" srcId="{F7424356-FCF5-45CE-BD2B-1DBD4D35BB5F}" destId="{4FBE6D6A-A4FB-4D74-839E-8E4F21389D5A}" srcOrd="3" destOrd="0" parTransId="{D37CBCF3-D84F-48E2-B640-2AA49EBD524A}" sibTransId="{3A51FB3C-6ADB-4BD5-AAA7-60D786DBFE35}"/>
    <dgm:cxn modelId="{D32676CB-6CE8-4D03-86F9-3BFE07A84207}" type="presOf" srcId="{ED2B0EB8-A3BC-44C4-A01C-676FC9013728}" destId="{7D958AF3-A0A7-4995-B6B9-585A2D8FE7C8}" srcOrd="0" destOrd="0" presId="urn:microsoft.com/office/officeart/2005/8/layout/radial6"/>
    <dgm:cxn modelId="{F24BBBE4-CF38-4D46-8D73-C9210A8086B3}" type="presOf" srcId="{E8DC4446-8A66-4DF5-99A5-D5ED43203859}" destId="{E238FCAA-AA20-4C0C-B1D8-87F4D6E65FC1}" srcOrd="0" destOrd="0" presId="urn:microsoft.com/office/officeart/2005/8/layout/radial6"/>
    <dgm:cxn modelId="{DA62DEBE-6291-4A8A-983F-55D30928C10E}" type="presOf" srcId="{4FBE6D6A-A4FB-4D74-839E-8E4F21389D5A}" destId="{9E40BE54-54E9-46B6-9AA5-C13AE9DFE0A0}" srcOrd="0" destOrd="0" presId="urn:microsoft.com/office/officeart/2005/8/layout/radial6"/>
    <dgm:cxn modelId="{DC14EE2D-0286-4BE0-A033-99BF36FFB0C2}" type="presOf" srcId="{3A51FB3C-6ADB-4BD5-AAA7-60D786DBFE35}" destId="{9806D903-1A6A-48D0-92F6-C52CD065CE58}" srcOrd="0" destOrd="0" presId="urn:microsoft.com/office/officeart/2005/8/layout/radial6"/>
    <dgm:cxn modelId="{D5E838C6-82E5-4C54-A348-866D908B0B5F}" srcId="{F7424356-FCF5-45CE-BD2B-1DBD4D35BB5F}" destId="{ED2B0EB8-A3BC-44C4-A01C-676FC9013728}" srcOrd="1" destOrd="0" parTransId="{F787E86F-3C49-4627-87CD-5B3F68B7CE11}" sibTransId="{C8E7617B-BF13-40AC-98F0-92D8738E9731}"/>
    <dgm:cxn modelId="{E61C170A-4A20-4985-B99A-549562204453}" srcId="{F7424356-FCF5-45CE-BD2B-1DBD4D35BB5F}" destId="{C0D29F96-0C82-4677-A07B-08F1FCF7C14F}" srcOrd="0" destOrd="0" parTransId="{EF191BE8-A886-40EA-8B58-F444DAF7F419}" sibTransId="{385F9C66-7BD3-4D32-9901-E7DC2D6582E0}"/>
    <dgm:cxn modelId="{B7046462-08B5-4A59-B232-C2AF863C0508}" type="presParOf" srcId="{809B9B23-12AB-463F-8176-6EB061E4D5CC}" destId="{50F82B6E-3DE5-4691-AB2F-BF5DC523E9DB}" srcOrd="0" destOrd="0" presId="urn:microsoft.com/office/officeart/2005/8/layout/radial6"/>
    <dgm:cxn modelId="{CD354D24-1563-4EE2-8F7A-FE6E9BAFB2EC}" type="presParOf" srcId="{809B9B23-12AB-463F-8176-6EB061E4D5CC}" destId="{12CA0621-13C7-4DF5-8F7D-0B39839C7345}" srcOrd="1" destOrd="0" presId="urn:microsoft.com/office/officeart/2005/8/layout/radial6"/>
    <dgm:cxn modelId="{8678D1AF-5EE3-4FDF-BB97-BD46168086B9}" type="presParOf" srcId="{809B9B23-12AB-463F-8176-6EB061E4D5CC}" destId="{B76E8A81-5903-4D59-8C92-2C2CBB753E8A}" srcOrd="2" destOrd="0" presId="urn:microsoft.com/office/officeart/2005/8/layout/radial6"/>
    <dgm:cxn modelId="{42F5A8A6-8E59-481B-AE70-01C448477ED8}" type="presParOf" srcId="{809B9B23-12AB-463F-8176-6EB061E4D5CC}" destId="{131B35CB-3B60-42B4-848F-140CFA59573C}" srcOrd="3" destOrd="0" presId="urn:microsoft.com/office/officeart/2005/8/layout/radial6"/>
    <dgm:cxn modelId="{70C2051F-4C85-4AE8-98B8-D06C39DCE6E9}" type="presParOf" srcId="{809B9B23-12AB-463F-8176-6EB061E4D5CC}" destId="{7D958AF3-A0A7-4995-B6B9-585A2D8FE7C8}" srcOrd="4" destOrd="0" presId="urn:microsoft.com/office/officeart/2005/8/layout/radial6"/>
    <dgm:cxn modelId="{0441D3D5-AB94-4048-84AA-C0D13BB9826B}" type="presParOf" srcId="{809B9B23-12AB-463F-8176-6EB061E4D5CC}" destId="{221C1A72-E029-4653-842E-135578953271}" srcOrd="5" destOrd="0" presId="urn:microsoft.com/office/officeart/2005/8/layout/radial6"/>
    <dgm:cxn modelId="{BBA1BE58-5CAB-4A21-96A8-2B9D17AB7310}" type="presParOf" srcId="{809B9B23-12AB-463F-8176-6EB061E4D5CC}" destId="{E0ABE1F4-9370-47B8-BE9D-56823CFE7308}" srcOrd="6" destOrd="0" presId="urn:microsoft.com/office/officeart/2005/8/layout/radial6"/>
    <dgm:cxn modelId="{090C528A-8760-40E9-A3BF-C8FF0B4C8704}" type="presParOf" srcId="{809B9B23-12AB-463F-8176-6EB061E4D5CC}" destId="{6CA46055-D5F4-4B05-AC1C-3D5C8392D254}" srcOrd="7" destOrd="0" presId="urn:microsoft.com/office/officeart/2005/8/layout/radial6"/>
    <dgm:cxn modelId="{D2A030D7-3E6A-4E48-8441-21EAE5AA0B5C}" type="presParOf" srcId="{809B9B23-12AB-463F-8176-6EB061E4D5CC}" destId="{E9D28269-AD50-4253-B57F-17E8127E69D3}" srcOrd="8" destOrd="0" presId="urn:microsoft.com/office/officeart/2005/8/layout/radial6"/>
    <dgm:cxn modelId="{E2BB1A35-F891-458E-AB4C-548086628036}" type="presParOf" srcId="{809B9B23-12AB-463F-8176-6EB061E4D5CC}" destId="{E238FCAA-AA20-4C0C-B1D8-87F4D6E65FC1}" srcOrd="9" destOrd="0" presId="urn:microsoft.com/office/officeart/2005/8/layout/radial6"/>
    <dgm:cxn modelId="{F45938C5-6390-492C-8047-ABFA6FC0E6EE}" type="presParOf" srcId="{809B9B23-12AB-463F-8176-6EB061E4D5CC}" destId="{9E40BE54-54E9-46B6-9AA5-C13AE9DFE0A0}" srcOrd="10" destOrd="0" presId="urn:microsoft.com/office/officeart/2005/8/layout/radial6"/>
    <dgm:cxn modelId="{D92E8EEA-A021-42A6-A227-0D30563A8EBE}" type="presParOf" srcId="{809B9B23-12AB-463F-8176-6EB061E4D5CC}" destId="{8299C5A3-097C-4B32-805A-C58C03452496}" srcOrd="11" destOrd="0" presId="urn:microsoft.com/office/officeart/2005/8/layout/radial6"/>
    <dgm:cxn modelId="{D557E6D5-6454-4146-B1B1-88F1D402DE5D}" type="presParOf" srcId="{809B9B23-12AB-463F-8176-6EB061E4D5CC}" destId="{9806D903-1A6A-48D0-92F6-C52CD065CE58}"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06D903-1A6A-48D0-92F6-C52CD065CE58}">
      <dsp:nvSpPr>
        <dsp:cNvPr id="0" name=""/>
        <dsp:cNvSpPr/>
      </dsp:nvSpPr>
      <dsp:spPr>
        <a:xfrm>
          <a:off x="1656004" y="639724"/>
          <a:ext cx="4236060" cy="4236060"/>
        </a:xfrm>
        <a:prstGeom prst="blockArc">
          <a:avLst>
            <a:gd name="adj1" fmla="val 10732311"/>
            <a:gd name="adj2" fmla="val 16367788"/>
            <a:gd name="adj3" fmla="val 4633"/>
          </a:avLst>
        </a:prstGeom>
        <a:solidFill>
          <a:schemeClr val="accent5">
            <a:hueOff val="2457214"/>
            <a:satOff val="-53963"/>
            <a:lumOff val="13725"/>
            <a:alphaOff val="0"/>
          </a:schemeClr>
        </a:solidFill>
        <a:ln>
          <a:noFill/>
        </a:ln>
        <a:effectLst>
          <a:outerShdw blurRad="50800" dist="25400" algn="bl"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238FCAA-AA20-4C0C-B1D8-87F4D6E65FC1}">
      <dsp:nvSpPr>
        <dsp:cNvPr id="0" name=""/>
        <dsp:cNvSpPr/>
      </dsp:nvSpPr>
      <dsp:spPr>
        <a:xfrm>
          <a:off x="1654772" y="598251"/>
          <a:ext cx="4236060" cy="4236060"/>
        </a:xfrm>
        <a:prstGeom prst="blockArc">
          <a:avLst>
            <a:gd name="adj1" fmla="val 5062663"/>
            <a:gd name="adj2" fmla="val 10663370"/>
            <a:gd name="adj3" fmla="val 4633"/>
          </a:avLst>
        </a:prstGeom>
        <a:solidFill>
          <a:schemeClr val="accent5">
            <a:hueOff val="1638143"/>
            <a:satOff val="-35975"/>
            <a:lumOff val="9150"/>
            <a:alphaOff val="0"/>
          </a:schemeClr>
        </a:solidFill>
        <a:ln>
          <a:noFill/>
        </a:ln>
        <a:effectLst>
          <a:outerShdw blurRad="50800" dist="25400" algn="bl"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0ABE1F4-9370-47B8-BE9D-56823CFE7308}">
      <dsp:nvSpPr>
        <dsp:cNvPr id="0" name=""/>
        <dsp:cNvSpPr/>
      </dsp:nvSpPr>
      <dsp:spPr>
        <a:xfrm>
          <a:off x="1887470" y="588516"/>
          <a:ext cx="4236060" cy="4236060"/>
        </a:xfrm>
        <a:prstGeom prst="blockArc">
          <a:avLst>
            <a:gd name="adj1" fmla="val 73160"/>
            <a:gd name="adj2" fmla="val 5449852"/>
            <a:gd name="adj3" fmla="val 4633"/>
          </a:avLst>
        </a:prstGeom>
        <a:solidFill>
          <a:schemeClr val="accent5">
            <a:hueOff val="819071"/>
            <a:satOff val="-17988"/>
            <a:lumOff val="4575"/>
            <a:alphaOff val="0"/>
          </a:schemeClr>
        </a:solidFill>
        <a:ln>
          <a:noFill/>
        </a:ln>
        <a:effectLst>
          <a:outerShdw blurRad="50800" dist="25400" algn="bl"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131B35CB-3B60-42B4-848F-140CFA59573C}">
      <dsp:nvSpPr>
        <dsp:cNvPr id="0" name=""/>
        <dsp:cNvSpPr/>
      </dsp:nvSpPr>
      <dsp:spPr>
        <a:xfrm>
          <a:off x="1887009" y="638096"/>
          <a:ext cx="4236060" cy="4236060"/>
        </a:xfrm>
        <a:prstGeom prst="blockArc">
          <a:avLst>
            <a:gd name="adj1" fmla="val 15983746"/>
            <a:gd name="adj2" fmla="val 21590774"/>
            <a:gd name="adj3" fmla="val 4633"/>
          </a:avLst>
        </a:prstGeom>
        <a:solidFill>
          <a:schemeClr val="accent5">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50F82B6E-3DE5-4691-AB2F-BF5DC523E9DB}">
      <dsp:nvSpPr>
        <dsp:cNvPr id="0" name=""/>
        <dsp:cNvSpPr/>
      </dsp:nvSpPr>
      <dsp:spPr>
        <a:xfrm>
          <a:off x="2852616" y="1757473"/>
          <a:ext cx="2052418" cy="1986200"/>
        </a:xfrm>
        <a:prstGeom prst="ellipse">
          <a:avLst/>
        </a:prstGeom>
        <a:solidFill>
          <a:schemeClr val="accent4">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AR" sz="1800" b="1" kern="1200" dirty="0" smtClean="0"/>
            <a:t>Trazabilidad</a:t>
          </a:r>
          <a:endParaRPr lang="es-AR" sz="1800" b="1" kern="1200" dirty="0"/>
        </a:p>
      </dsp:txBody>
      <dsp:txXfrm>
        <a:off x="3153186" y="2048345"/>
        <a:ext cx="1451278" cy="1404456"/>
      </dsp:txXfrm>
    </dsp:sp>
    <dsp:sp modelId="{12CA0621-13C7-4DF5-8F7D-0B39839C7345}">
      <dsp:nvSpPr>
        <dsp:cNvPr id="0" name=""/>
        <dsp:cNvSpPr/>
      </dsp:nvSpPr>
      <dsp:spPr>
        <a:xfrm>
          <a:off x="2850769" y="-278956"/>
          <a:ext cx="2048413" cy="1940417"/>
        </a:xfrm>
        <a:prstGeom prst="ellipse">
          <a:avLst/>
        </a:prstGeom>
        <a:solidFill>
          <a:schemeClr val="accent5">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AR" sz="1600" b="1" kern="1200" dirty="0" smtClean="0">
              <a:solidFill>
                <a:schemeClr val="bg1"/>
              </a:solidFill>
              <a:effectLst>
                <a:outerShdw blurRad="38100" dist="38100" dir="2700000" algn="tl">
                  <a:srgbClr val="000000">
                    <a:alpha val="43137"/>
                  </a:srgbClr>
                </a:outerShdw>
              </a:effectLst>
            </a:rPr>
            <a:t>Identificación</a:t>
          </a:r>
          <a:endParaRPr lang="es-AR" sz="1600" b="1" kern="1200" dirty="0">
            <a:solidFill>
              <a:schemeClr val="bg1"/>
            </a:solidFill>
            <a:effectLst>
              <a:outerShdw blurRad="38100" dist="38100" dir="2700000" algn="tl">
                <a:srgbClr val="000000">
                  <a:alpha val="43137"/>
                </a:srgbClr>
              </a:outerShdw>
            </a:effectLst>
          </a:endParaRPr>
        </a:p>
      </dsp:txBody>
      <dsp:txXfrm>
        <a:off x="3150752" y="5211"/>
        <a:ext cx="1448447" cy="1372083"/>
      </dsp:txXfrm>
    </dsp:sp>
    <dsp:sp modelId="{7D958AF3-A0A7-4995-B6B9-585A2D8FE7C8}">
      <dsp:nvSpPr>
        <dsp:cNvPr id="0" name=""/>
        <dsp:cNvSpPr/>
      </dsp:nvSpPr>
      <dsp:spPr>
        <a:xfrm>
          <a:off x="5049792" y="1780365"/>
          <a:ext cx="2048413" cy="1940417"/>
        </a:xfrm>
        <a:prstGeom prst="ellipse">
          <a:avLst/>
        </a:prstGeom>
        <a:solidFill>
          <a:schemeClr val="accent5">
            <a:hueOff val="819071"/>
            <a:satOff val="-17988"/>
            <a:lumOff val="4575"/>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AR" sz="1600" b="1" kern="1200" dirty="0" smtClean="0">
              <a:solidFill>
                <a:schemeClr val="bg1"/>
              </a:solidFill>
              <a:effectLst>
                <a:outerShdw blurRad="38100" dist="38100" dir="2700000" algn="tl">
                  <a:srgbClr val="000000">
                    <a:alpha val="43137"/>
                  </a:srgbClr>
                </a:outerShdw>
              </a:effectLst>
            </a:rPr>
            <a:t>Registro</a:t>
          </a:r>
          <a:endParaRPr lang="es-AR" sz="1600" b="1" kern="1200" dirty="0">
            <a:solidFill>
              <a:schemeClr val="bg1"/>
            </a:solidFill>
            <a:effectLst>
              <a:outerShdw blurRad="38100" dist="38100" dir="2700000" algn="tl">
                <a:srgbClr val="000000">
                  <a:alpha val="43137"/>
                </a:srgbClr>
              </a:outerShdw>
            </a:effectLst>
          </a:endParaRPr>
        </a:p>
      </dsp:txBody>
      <dsp:txXfrm>
        <a:off x="5349775" y="2064532"/>
        <a:ext cx="1448447" cy="1372083"/>
      </dsp:txXfrm>
    </dsp:sp>
    <dsp:sp modelId="{6CA46055-D5F4-4B05-AC1C-3D5C8392D254}">
      <dsp:nvSpPr>
        <dsp:cNvPr id="0" name=""/>
        <dsp:cNvSpPr/>
      </dsp:nvSpPr>
      <dsp:spPr>
        <a:xfrm>
          <a:off x="2951292" y="3805087"/>
          <a:ext cx="2048413" cy="1940417"/>
        </a:xfrm>
        <a:prstGeom prst="ellipse">
          <a:avLst/>
        </a:prstGeom>
        <a:solidFill>
          <a:schemeClr val="accent5">
            <a:hueOff val="1638143"/>
            <a:satOff val="-35975"/>
            <a:lumOff val="915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AR" sz="1600" b="1" kern="1200" dirty="0" smtClean="0">
              <a:solidFill>
                <a:schemeClr val="bg1"/>
              </a:solidFill>
              <a:effectLst>
                <a:outerShdw blurRad="38100" dist="38100" dir="2700000" algn="tl">
                  <a:srgbClr val="000000">
                    <a:alpha val="43137"/>
                  </a:srgbClr>
                </a:outerShdw>
              </a:effectLst>
            </a:rPr>
            <a:t>Comunicación</a:t>
          </a:r>
          <a:endParaRPr lang="es-AR" sz="1600" b="1" kern="1200" dirty="0">
            <a:solidFill>
              <a:schemeClr val="bg1"/>
            </a:solidFill>
            <a:effectLst>
              <a:outerShdw blurRad="38100" dist="38100" dir="2700000" algn="tl">
                <a:srgbClr val="000000">
                  <a:alpha val="43137"/>
                </a:srgbClr>
              </a:outerShdw>
            </a:effectLst>
          </a:endParaRPr>
        </a:p>
      </dsp:txBody>
      <dsp:txXfrm>
        <a:off x="3251275" y="4089254"/>
        <a:ext cx="1448447" cy="1372083"/>
      </dsp:txXfrm>
    </dsp:sp>
    <dsp:sp modelId="{9E40BE54-54E9-46B6-9AA5-C13AE9DFE0A0}">
      <dsp:nvSpPr>
        <dsp:cNvPr id="0" name=""/>
        <dsp:cNvSpPr/>
      </dsp:nvSpPr>
      <dsp:spPr>
        <a:xfrm>
          <a:off x="681263" y="1828281"/>
          <a:ext cx="2048413" cy="1940417"/>
        </a:xfrm>
        <a:prstGeom prst="ellipse">
          <a:avLst/>
        </a:prstGeom>
        <a:solidFill>
          <a:schemeClr val="accent5">
            <a:hueOff val="2457214"/>
            <a:satOff val="-53963"/>
            <a:lumOff val="13725"/>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AR" sz="1600" b="1" kern="1200" dirty="0" smtClean="0">
              <a:solidFill>
                <a:schemeClr val="bg1"/>
              </a:solidFill>
              <a:effectLst>
                <a:outerShdw blurRad="38100" dist="38100" dir="2700000" algn="tl">
                  <a:srgbClr val="000000">
                    <a:alpha val="43137"/>
                  </a:srgbClr>
                </a:outerShdw>
              </a:effectLst>
            </a:rPr>
            <a:t>Validación</a:t>
          </a:r>
          <a:endParaRPr lang="es-AR" sz="1600" b="1" kern="1200" dirty="0">
            <a:solidFill>
              <a:schemeClr val="bg1"/>
            </a:solidFill>
            <a:effectLst>
              <a:outerShdw blurRad="38100" dist="38100" dir="2700000" algn="tl">
                <a:srgbClr val="000000">
                  <a:alpha val="43137"/>
                </a:srgbClr>
              </a:outerShdw>
            </a:effectLst>
          </a:endParaRPr>
        </a:p>
      </dsp:txBody>
      <dsp:txXfrm>
        <a:off x="981246" y="2112448"/>
        <a:ext cx="1448447" cy="1372083"/>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049BE4-AC12-45A9-AE5E-62AD6EC89DC1}" type="datetimeFigureOut">
              <a:rPr lang="es-AR" smtClean="0"/>
              <a:t>08/10/2012</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2736D5-C94F-4888-A9FE-54E743D7AC89}" type="slidenum">
              <a:rPr lang="es-AR" smtClean="0"/>
              <a:t>‹Nº›</a:t>
            </a:fld>
            <a:endParaRPr lang="es-AR"/>
          </a:p>
        </p:txBody>
      </p:sp>
    </p:spTree>
    <p:extLst>
      <p:ext uri="{BB962C8B-B14F-4D97-AF65-F5344CB8AC3E}">
        <p14:creationId xmlns:p14="http://schemas.microsoft.com/office/powerpoint/2010/main" val="773510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CD225B5-4D7E-47F0-BC81-EE7B69BA6530}" type="slidenum">
              <a:rPr lang="es-MX">
                <a:solidFill>
                  <a:prstClr val="black"/>
                </a:solidFill>
              </a:rPr>
              <a:pPr eaLnBrk="1" hangingPunct="1"/>
              <a:t>8</a:t>
            </a:fld>
            <a:endParaRPr lang="es-MX">
              <a:solidFill>
                <a:prstClr val="black"/>
              </a:solidFill>
            </a:endParaRPr>
          </a:p>
        </p:txBody>
      </p:sp>
      <p:sp>
        <p:nvSpPr>
          <p:cNvPr id="67587"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8"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B3F50E8-CD1A-4243-A028-3C4CD85A6848}" type="slidenum">
              <a:rPr lang="es-ES">
                <a:solidFill>
                  <a:prstClr val="black"/>
                </a:solidFill>
              </a:rPr>
              <a:pPr eaLnBrk="1" hangingPunct="1"/>
              <a:t>9</a:t>
            </a:fld>
            <a:endParaRPr lang="es-ES">
              <a:solidFill>
                <a:prstClr val="black"/>
              </a:solidFill>
            </a:endParaRPr>
          </a:p>
        </p:txBody>
      </p:sp>
      <p:sp>
        <p:nvSpPr>
          <p:cNvPr id="68611" name="Rectangle 2"/>
          <p:cNvSpPr>
            <a:spLocks noGrp="1" noRot="1" noChangeAspect="1" noChangeArrowheads="1" noTextEdit="1"/>
          </p:cNvSpPr>
          <p:nvPr>
            <p:ph type="sldImg"/>
          </p:nvPr>
        </p:nvSpPr>
        <p:spPr bwMode="auto">
          <a:xfrm>
            <a:off x="1143000" y="687388"/>
            <a:ext cx="4573588"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2" name="Rectangle 3"/>
          <p:cNvSpPr>
            <a:spLocks noGrp="1" noChangeArrowheads="1"/>
          </p:cNvSpPr>
          <p:nvPr>
            <p:ph type="body" idx="1"/>
          </p:nvPr>
        </p:nvSpPr>
        <p:spPr bwMode="auto">
          <a:xfrm>
            <a:off x="685800" y="4341813"/>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fontAlgn="base" hangingPunct="1">
              <a:spcBef>
                <a:spcPct val="0"/>
              </a:spcBef>
              <a:spcAft>
                <a:spcPct val="0"/>
              </a:spcAft>
            </a:pPr>
            <a:fld id="{A236141D-EADE-4994-9AFB-34F7E5C8028D}" type="slidenum">
              <a:rPr lang="es-ES" sz="1200">
                <a:solidFill>
                  <a:prstClr val="black"/>
                </a:solidFill>
                <a:latin typeface="Arial" pitchFamily="34" charset="0"/>
              </a:rPr>
              <a:pPr algn="r" eaLnBrk="1" fontAlgn="base" hangingPunct="1">
                <a:spcBef>
                  <a:spcPct val="0"/>
                </a:spcBef>
                <a:spcAft>
                  <a:spcPct val="0"/>
                </a:spcAft>
              </a:pPr>
              <a:t>10</a:t>
            </a:fld>
            <a:endParaRPr lang="es-ES" sz="1200">
              <a:solidFill>
                <a:prstClr val="black"/>
              </a:solidFill>
              <a:latin typeface="Arial" pitchFamily="34"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AR" smtClean="0">
                <a:latin typeface="Arial" pitchFamily="34" charset="0"/>
              </a:rPr>
              <a:t>Ver si consigo mejorar el gráfico.</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AR" dirty="0" smtClean="0">
                <a:latin typeface="Arial" pitchFamily="34" charset="0"/>
              </a:rPr>
              <a:t>Distribución al eslabón posterior, devolución </a:t>
            </a:r>
            <a:r>
              <a:rPr lang="es-AR" dirty="0" err="1" smtClean="0">
                <a:latin typeface="Arial" pitchFamily="34" charset="0"/>
              </a:rPr>
              <a:t>gral</a:t>
            </a:r>
            <a:r>
              <a:rPr lang="es-AR" dirty="0" smtClean="0">
                <a:latin typeface="Arial" pitchFamily="34" charset="0"/>
              </a:rPr>
              <a:t>, devolución por prohibición, devolución por vencimiento, código deteriorado o destruido, ensayos clínicos, recepción, etc.</a:t>
            </a:r>
          </a:p>
        </p:txBody>
      </p:sp>
      <p:sp>
        <p:nvSpPr>
          <p:cNvPr id="2560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fontAlgn="base" hangingPunct="1">
              <a:spcBef>
                <a:spcPct val="0"/>
              </a:spcBef>
              <a:spcAft>
                <a:spcPct val="0"/>
              </a:spcAft>
            </a:pPr>
            <a:fld id="{5F199283-A665-4EDE-8828-26A43AA4E349}" type="slidenum">
              <a:rPr lang="es-ES" sz="1200">
                <a:solidFill>
                  <a:prstClr val="black"/>
                </a:solidFill>
                <a:latin typeface="Arial" pitchFamily="34" charset="0"/>
              </a:rPr>
              <a:pPr algn="r" eaLnBrk="1" fontAlgn="base" hangingPunct="1">
                <a:spcBef>
                  <a:spcPct val="0"/>
                </a:spcBef>
                <a:spcAft>
                  <a:spcPct val="0"/>
                </a:spcAft>
              </a:pPr>
              <a:t>20</a:t>
            </a:fld>
            <a:endParaRPr lang="es-ES" sz="1200">
              <a:solidFill>
                <a:prstClr val="black"/>
              </a:solidFill>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A3F7FC8-21F3-4485-A504-98E6CF21ABC2}" type="slidenum">
              <a:rPr lang="es-MX">
                <a:solidFill>
                  <a:prstClr val="black"/>
                </a:solidFill>
                <a:ea typeface="MS PGothic" pitchFamily="34" charset="-128"/>
              </a:rPr>
              <a:pPr eaLnBrk="1" hangingPunct="1"/>
              <a:t>29</a:t>
            </a:fld>
            <a:endParaRPr lang="es-MX">
              <a:solidFill>
                <a:prstClr val="black"/>
              </a:solidFill>
              <a:ea typeface="MS PGothic" pitchFamily="34" charset="-128"/>
            </a:endParaRPr>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197955FB-E93C-45B9-BF41-B59A1A6185D2}" type="slidenum">
              <a:rPr lang="es-AR" smtClean="0"/>
              <a:t>‹Nº›</a:t>
            </a:fld>
            <a:endParaRPr lang="es-AR"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197955FB-E93C-45B9-BF41-B59A1A6185D2}" type="slidenum">
              <a:rPr lang="es-AR" smtClean="0"/>
              <a:t>‹Nº›</a:t>
            </a:fld>
            <a:endParaRPr lang="es-AR"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197955FB-E93C-45B9-BF41-B59A1A6185D2}" type="slidenum">
              <a:rPr lang="es-AR" smtClean="0"/>
              <a:t>‹Nº›</a:t>
            </a:fld>
            <a:endParaRPr lang="es-AR"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p:txBody>
          <a:bodyPr/>
          <a:lstStyle>
            <a:lvl1pPr fontAlgn="auto">
              <a:spcAft>
                <a:spcPts val="0"/>
              </a:spcAft>
              <a:defRPr/>
            </a:lvl1pPr>
          </a:lstStyle>
          <a:p>
            <a:pPr>
              <a:defRPr/>
            </a:pPr>
            <a:fld id="{901180F1-26E0-4FEB-8780-81A583D3C441}" type="slidenum">
              <a:rPr lang="en-GB"/>
              <a:pPr>
                <a:defRPr/>
              </a:pPr>
              <a:t>‹Nº›</a:t>
            </a:fld>
            <a:endParaRPr lang="en-GB"/>
          </a:p>
        </p:txBody>
      </p:sp>
    </p:spTree>
    <p:extLst>
      <p:ext uri="{BB962C8B-B14F-4D97-AF65-F5344CB8AC3E}">
        <p14:creationId xmlns:p14="http://schemas.microsoft.com/office/powerpoint/2010/main" val="7323728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09750" y="384392"/>
            <a:ext cx="6877050" cy="935998"/>
          </a:xfrm>
        </p:spPr>
        <p:txBody>
          <a:bodyPr/>
          <a:lstStyle/>
          <a:p>
            <a:r>
              <a:rPr lang="en-US" smtClean="0"/>
              <a:t>Click to edit Master title style</a:t>
            </a:r>
            <a:endParaRPr lang="en-GB" dirty="0"/>
          </a:p>
        </p:txBody>
      </p:sp>
      <p:sp>
        <p:nvSpPr>
          <p:cNvPr id="8" name="Content Placeholder 2"/>
          <p:cNvSpPr>
            <a:spLocks noGrp="1"/>
          </p:cNvSpPr>
          <p:nvPr>
            <p:ph sz="half" idx="1"/>
          </p:nvPr>
        </p:nvSpPr>
        <p:spPr>
          <a:xfrm>
            <a:off x="514800" y="1602000"/>
            <a:ext cx="8172000" cy="4572000"/>
          </a:xfrm>
          <a:prstGeom prst="rect">
            <a:avLst/>
          </a:prstGeo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Rectangle 12"/>
          <p:cNvSpPr>
            <a:spLocks noGrp="1" noChangeArrowheads="1"/>
          </p:cNvSpPr>
          <p:nvPr>
            <p:ph type="sldNum" sz="quarter" idx="10"/>
          </p:nvPr>
        </p:nvSpPr>
        <p:spPr/>
        <p:txBody>
          <a:bodyPr/>
          <a:lstStyle>
            <a:lvl1pPr>
              <a:defRPr/>
            </a:lvl1pPr>
          </a:lstStyle>
          <a:p>
            <a:pPr>
              <a:defRPr/>
            </a:pPr>
            <a:fld id="{CD3BCE77-DC9C-4F4F-808A-FB0E6B3DE14F}" type="slidenum">
              <a:rPr lang="en-US"/>
              <a:pPr>
                <a:defRPr/>
              </a:pPr>
              <a:t>‹Nº›</a:t>
            </a:fld>
            <a:endParaRPr lang="en-US"/>
          </a:p>
        </p:txBody>
      </p:sp>
    </p:spTree>
    <p:extLst>
      <p:ext uri="{BB962C8B-B14F-4D97-AF65-F5344CB8AC3E}">
        <p14:creationId xmlns:p14="http://schemas.microsoft.com/office/powerpoint/2010/main" val="949610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ítulo y objetos">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p:txBody>
          <a:bodyPr/>
          <a:lstStyle>
            <a:lvl1pPr fontAlgn="auto">
              <a:spcAft>
                <a:spcPts val="0"/>
              </a:spcAft>
              <a:defRPr/>
            </a:lvl1pPr>
          </a:lstStyle>
          <a:p>
            <a:pPr>
              <a:defRPr/>
            </a:pPr>
            <a:fld id="{901180F1-26E0-4FEB-8780-81A583D3C441}" type="slidenum">
              <a:rPr lang="en-GB"/>
              <a:pPr>
                <a:defRPr/>
              </a:pPr>
              <a:t>‹Nº›</a:t>
            </a:fld>
            <a:endParaRPr lang="en-GB"/>
          </a:p>
        </p:txBody>
      </p:sp>
    </p:spTree>
    <p:extLst>
      <p:ext uri="{BB962C8B-B14F-4D97-AF65-F5344CB8AC3E}">
        <p14:creationId xmlns:p14="http://schemas.microsoft.com/office/powerpoint/2010/main" val="38196170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09750" y="384392"/>
            <a:ext cx="6877050" cy="935998"/>
          </a:xfrm>
        </p:spPr>
        <p:txBody>
          <a:bodyPr/>
          <a:lstStyle/>
          <a:p>
            <a:r>
              <a:rPr lang="en-US" smtClean="0"/>
              <a:t>Click to edit Master title style</a:t>
            </a:r>
            <a:endParaRPr lang="en-GB" dirty="0"/>
          </a:p>
        </p:txBody>
      </p:sp>
      <p:sp>
        <p:nvSpPr>
          <p:cNvPr id="8" name="Content Placeholder 2"/>
          <p:cNvSpPr>
            <a:spLocks noGrp="1"/>
          </p:cNvSpPr>
          <p:nvPr>
            <p:ph sz="half" idx="1"/>
          </p:nvPr>
        </p:nvSpPr>
        <p:spPr>
          <a:xfrm>
            <a:off x="514800" y="1602000"/>
            <a:ext cx="8172000" cy="4572000"/>
          </a:xfrm>
          <a:prstGeom prst="rect">
            <a:avLst/>
          </a:prstGeo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Rectangle 12"/>
          <p:cNvSpPr>
            <a:spLocks noGrp="1" noChangeArrowheads="1"/>
          </p:cNvSpPr>
          <p:nvPr>
            <p:ph type="sldNum" sz="quarter" idx="10"/>
          </p:nvPr>
        </p:nvSpPr>
        <p:spPr/>
        <p:txBody>
          <a:bodyPr/>
          <a:lstStyle>
            <a:lvl1pPr>
              <a:defRPr/>
            </a:lvl1pPr>
          </a:lstStyle>
          <a:p>
            <a:pPr>
              <a:defRPr/>
            </a:pPr>
            <a:fld id="{CD3BCE77-DC9C-4F4F-808A-FB0E6B3DE14F}" type="slidenum">
              <a:rPr lang="en-US"/>
              <a:pPr>
                <a:defRPr/>
              </a:pPr>
              <a:t>‹Nº›</a:t>
            </a:fld>
            <a:endParaRPr lang="en-US"/>
          </a:p>
        </p:txBody>
      </p:sp>
    </p:spTree>
    <p:extLst>
      <p:ext uri="{BB962C8B-B14F-4D97-AF65-F5344CB8AC3E}">
        <p14:creationId xmlns:p14="http://schemas.microsoft.com/office/powerpoint/2010/main" val="28330648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838200" y="304800"/>
            <a:ext cx="7696200" cy="5762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1514347518"/>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ítulo y objetos">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p:txBody>
          <a:bodyPr/>
          <a:lstStyle>
            <a:lvl1pPr fontAlgn="auto">
              <a:spcAft>
                <a:spcPts val="0"/>
              </a:spcAft>
              <a:defRPr/>
            </a:lvl1pPr>
          </a:lstStyle>
          <a:p>
            <a:pPr>
              <a:defRPr/>
            </a:pPr>
            <a:fld id="{901180F1-26E0-4FEB-8780-81A583D3C441}" type="slidenum">
              <a:rPr lang="en-GB"/>
              <a:pPr>
                <a:defRPr/>
              </a:pPr>
              <a:t>‹Nº›</a:t>
            </a:fld>
            <a:endParaRPr lang="en-GB"/>
          </a:p>
        </p:txBody>
      </p:sp>
    </p:spTree>
    <p:extLst>
      <p:ext uri="{BB962C8B-B14F-4D97-AF65-F5344CB8AC3E}">
        <p14:creationId xmlns:p14="http://schemas.microsoft.com/office/powerpoint/2010/main" val="1242546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09750" y="384392"/>
            <a:ext cx="6877050" cy="935998"/>
          </a:xfrm>
        </p:spPr>
        <p:txBody>
          <a:bodyPr/>
          <a:lstStyle/>
          <a:p>
            <a:r>
              <a:rPr lang="en-US" smtClean="0"/>
              <a:t>Click to edit Master title style</a:t>
            </a:r>
            <a:endParaRPr lang="en-GB" dirty="0"/>
          </a:p>
        </p:txBody>
      </p:sp>
      <p:sp>
        <p:nvSpPr>
          <p:cNvPr id="8" name="Content Placeholder 2"/>
          <p:cNvSpPr>
            <a:spLocks noGrp="1"/>
          </p:cNvSpPr>
          <p:nvPr>
            <p:ph sz="half" idx="1"/>
          </p:nvPr>
        </p:nvSpPr>
        <p:spPr>
          <a:xfrm>
            <a:off x="514800" y="1602000"/>
            <a:ext cx="8172000" cy="4572000"/>
          </a:xfrm>
          <a:prstGeom prst="rect">
            <a:avLst/>
          </a:prstGeo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Rectangle 12"/>
          <p:cNvSpPr>
            <a:spLocks noGrp="1" noChangeArrowheads="1"/>
          </p:cNvSpPr>
          <p:nvPr>
            <p:ph type="sldNum" sz="quarter" idx="10"/>
          </p:nvPr>
        </p:nvSpPr>
        <p:spPr/>
        <p:txBody>
          <a:bodyPr/>
          <a:lstStyle>
            <a:lvl1pPr>
              <a:defRPr/>
            </a:lvl1pPr>
          </a:lstStyle>
          <a:p>
            <a:pPr>
              <a:defRPr/>
            </a:pPr>
            <a:fld id="{CD3BCE77-DC9C-4F4F-808A-FB0E6B3DE14F}" type="slidenum">
              <a:rPr lang="en-US"/>
              <a:pPr>
                <a:defRPr/>
              </a:pPr>
              <a:t>‹Nº›</a:t>
            </a:fld>
            <a:endParaRPr lang="en-US"/>
          </a:p>
        </p:txBody>
      </p:sp>
    </p:spTree>
    <p:extLst>
      <p:ext uri="{BB962C8B-B14F-4D97-AF65-F5344CB8AC3E}">
        <p14:creationId xmlns:p14="http://schemas.microsoft.com/office/powerpoint/2010/main" val="36797608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Título y objetos">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p:txBody>
          <a:bodyPr/>
          <a:lstStyle>
            <a:lvl1pPr fontAlgn="auto">
              <a:spcAft>
                <a:spcPts val="0"/>
              </a:spcAft>
              <a:defRPr/>
            </a:lvl1pPr>
          </a:lstStyle>
          <a:p>
            <a:pPr>
              <a:defRPr/>
            </a:pPr>
            <a:fld id="{901180F1-26E0-4FEB-8780-81A583D3C441}" type="slidenum">
              <a:rPr lang="en-GB"/>
              <a:pPr>
                <a:defRPr/>
              </a:pPr>
              <a:t>‹Nº›</a:t>
            </a:fld>
            <a:endParaRPr lang="en-GB"/>
          </a:p>
        </p:txBody>
      </p:sp>
    </p:spTree>
    <p:extLst>
      <p:ext uri="{BB962C8B-B14F-4D97-AF65-F5344CB8AC3E}">
        <p14:creationId xmlns:p14="http://schemas.microsoft.com/office/powerpoint/2010/main" val="842758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197955FB-E93C-45B9-BF41-B59A1A6185D2}" type="slidenum">
              <a:rPr lang="es-AR" smtClean="0"/>
              <a:t>‹Nº›</a:t>
            </a:fld>
            <a:endParaRPr lang="es-AR"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09750" y="384392"/>
            <a:ext cx="6877050" cy="935998"/>
          </a:xfrm>
        </p:spPr>
        <p:txBody>
          <a:bodyPr/>
          <a:lstStyle/>
          <a:p>
            <a:r>
              <a:rPr lang="en-US" smtClean="0"/>
              <a:t>Click to edit Master title style</a:t>
            </a:r>
            <a:endParaRPr lang="en-GB" dirty="0"/>
          </a:p>
        </p:txBody>
      </p:sp>
      <p:sp>
        <p:nvSpPr>
          <p:cNvPr id="8" name="Content Placeholder 2"/>
          <p:cNvSpPr>
            <a:spLocks noGrp="1"/>
          </p:cNvSpPr>
          <p:nvPr>
            <p:ph sz="half" idx="1"/>
          </p:nvPr>
        </p:nvSpPr>
        <p:spPr>
          <a:xfrm>
            <a:off x="514800" y="1602000"/>
            <a:ext cx="8172000" cy="4572000"/>
          </a:xfrm>
          <a:prstGeom prst="rect">
            <a:avLst/>
          </a:prstGeo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Rectangle 12"/>
          <p:cNvSpPr>
            <a:spLocks noGrp="1" noChangeArrowheads="1"/>
          </p:cNvSpPr>
          <p:nvPr>
            <p:ph type="sldNum" sz="quarter" idx="10"/>
          </p:nvPr>
        </p:nvSpPr>
        <p:spPr/>
        <p:txBody>
          <a:bodyPr/>
          <a:lstStyle>
            <a:lvl1pPr>
              <a:defRPr/>
            </a:lvl1pPr>
          </a:lstStyle>
          <a:p>
            <a:pPr>
              <a:defRPr/>
            </a:pPr>
            <a:fld id="{CD3BCE77-DC9C-4F4F-808A-FB0E6B3DE14F}" type="slidenum">
              <a:rPr lang="en-US"/>
              <a:pPr>
                <a:defRPr/>
              </a:pPr>
              <a:t>‹Nº›</a:t>
            </a:fld>
            <a:endParaRPr lang="en-US"/>
          </a:p>
        </p:txBody>
      </p:sp>
    </p:spTree>
    <p:extLst>
      <p:ext uri="{BB962C8B-B14F-4D97-AF65-F5344CB8AC3E}">
        <p14:creationId xmlns:p14="http://schemas.microsoft.com/office/powerpoint/2010/main" val="11812057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ítulo y objetos">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p:txBody>
          <a:bodyPr/>
          <a:lstStyle>
            <a:lvl1pPr fontAlgn="auto">
              <a:spcAft>
                <a:spcPts val="0"/>
              </a:spcAft>
              <a:defRPr/>
            </a:lvl1pPr>
          </a:lstStyle>
          <a:p>
            <a:pPr>
              <a:defRPr/>
            </a:pPr>
            <a:fld id="{901180F1-26E0-4FEB-8780-81A583D3C441}" type="slidenum">
              <a:rPr lang="en-GB"/>
              <a:pPr>
                <a:defRPr/>
              </a:pPr>
              <a:t>‹Nº›</a:t>
            </a:fld>
            <a:endParaRPr lang="en-GB"/>
          </a:p>
        </p:txBody>
      </p:sp>
    </p:spTree>
    <p:extLst>
      <p:ext uri="{BB962C8B-B14F-4D97-AF65-F5344CB8AC3E}">
        <p14:creationId xmlns:p14="http://schemas.microsoft.com/office/powerpoint/2010/main" val="4231162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09750" y="384392"/>
            <a:ext cx="6877050" cy="935998"/>
          </a:xfrm>
        </p:spPr>
        <p:txBody>
          <a:bodyPr/>
          <a:lstStyle/>
          <a:p>
            <a:r>
              <a:rPr lang="en-US" smtClean="0"/>
              <a:t>Click to edit Master title style</a:t>
            </a:r>
            <a:endParaRPr lang="en-GB" dirty="0"/>
          </a:p>
        </p:txBody>
      </p:sp>
      <p:sp>
        <p:nvSpPr>
          <p:cNvPr id="8" name="Content Placeholder 2"/>
          <p:cNvSpPr>
            <a:spLocks noGrp="1"/>
          </p:cNvSpPr>
          <p:nvPr>
            <p:ph sz="half" idx="1"/>
          </p:nvPr>
        </p:nvSpPr>
        <p:spPr>
          <a:xfrm>
            <a:off x="514800" y="1602000"/>
            <a:ext cx="8172000" cy="4572000"/>
          </a:xfrm>
          <a:prstGeom prst="rect">
            <a:avLst/>
          </a:prstGeo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Rectangle 12"/>
          <p:cNvSpPr>
            <a:spLocks noGrp="1" noChangeArrowheads="1"/>
          </p:cNvSpPr>
          <p:nvPr>
            <p:ph type="sldNum" sz="quarter" idx="10"/>
          </p:nvPr>
        </p:nvSpPr>
        <p:spPr/>
        <p:txBody>
          <a:bodyPr/>
          <a:lstStyle>
            <a:lvl1pPr>
              <a:defRPr/>
            </a:lvl1pPr>
          </a:lstStyle>
          <a:p>
            <a:pPr>
              <a:defRPr/>
            </a:pPr>
            <a:fld id="{CD3BCE77-DC9C-4F4F-808A-FB0E6B3DE14F}" type="slidenum">
              <a:rPr lang="en-US"/>
              <a:pPr>
                <a:defRPr/>
              </a:pPr>
              <a:t>‹Nº›</a:t>
            </a:fld>
            <a:endParaRPr lang="en-US"/>
          </a:p>
        </p:txBody>
      </p:sp>
    </p:spTree>
    <p:extLst>
      <p:ext uri="{BB962C8B-B14F-4D97-AF65-F5344CB8AC3E}">
        <p14:creationId xmlns:p14="http://schemas.microsoft.com/office/powerpoint/2010/main" val="27052117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Sólo el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840334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ntenido">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53627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AR"/>
          </a:p>
        </p:txBody>
      </p:sp>
      <p:sp>
        <p:nvSpPr>
          <p:cNvPr id="3" name="2 Marcador de tabla"/>
          <p:cNvSpPr>
            <a:spLocks noGrp="1"/>
          </p:cNvSpPr>
          <p:nvPr>
            <p:ph type="tbl" idx="1"/>
          </p:nvPr>
        </p:nvSpPr>
        <p:spPr>
          <a:xfrm>
            <a:off x="457200" y="1600200"/>
            <a:ext cx="8229600" cy="4525963"/>
          </a:xfrm>
        </p:spPr>
        <p:txBody>
          <a:bodyPr/>
          <a:lstStyle/>
          <a:p>
            <a:pPr lvl="0"/>
            <a:endParaRPr lang="es-AR"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27BA62-E985-42A5-9CDA-6F6EB84C7F80}" type="slidenum">
              <a:rPr lang="es-ES">
                <a:solidFill>
                  <a:srgbClr val="000000"/>
                </a:solidFill>
              </a:rPr>
              <a:pPr>
                <a:defRPr/>
              </a:pPr>
              <a:t>‹Nº›</a:t>
            </a:fld>
            <a:endParaRPr lang="es-ES">
              <a:solidFill>
                <a:srgbClr val="000000"/>
              </a:solidFill>
            </a:endParaRPr>
          </a:p>
        </p:txBody>
      </p:sp>
    </p:spTree>
    <p:extLst>
      <p:ext uri="{BB962C8B-B14F-4D97-AF65-F5344CB8AC3E}">
        <p14:creationId xmlns:p14="http://schemas.microsoft.com/office/powerpoint/2010/main" val="353145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197955FB-E93C-45B9-BF41-B59A1A6185D2}" type="slidenum">
              <a:rPr lang="es-AR" smtClean="0"/>
              <a:t>‹Nº›</a:t>
            </a:fld>
            <a:endParaRPr lang="es-A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197955FB-E93C-45B9-BF41-B59A1A6185D2}" type="slidenum">
              <a:rPr lang="es-AR" smtClean="0"/>
              <a:t>‹Nº›</a:t>
            </a:fld>
            <a:endParaRPr lang="es-AR"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8" name="Footer Placeholder 7"/>
          <p:cNvSpPr>
            <a:spLocks noGrp="1"/>
          </p:cNvSpPr>
          <p:nvPr>
            <p:ph type="ftr" sz="quarter" idx="11"/>
          </p:nvPr>
        </p:nvSpPr>
        <p:spPr/>
        <p:txBody>
          <a:bodyPr/>
          <a:lstStyle/>
          <a:p>
            <a:endParaRPr lang="es-AR" dirty="0"/>
          </a:p>
        </p:txBody>
      </p:sp>
      <p:sp>
        <p:nvSpPr>
          <p:cNvPr id="9" name="Slide Number Placeholder 8"/>
          <p:cNvSpPr>
            <a:spLocks noGrp="1"/>
          </p:cNvSpPr>
          <p:nvPr>
            <p:ph type="sldNum" sz="quarter" idx="12"/>
          </p:nvPr>
        </p:nvSpPr>
        <p:spPr/>
        <p:txBody>
          <a:bodyPr/>
          <a:lstStyle/>
          <a:p>
            <a:fld id="{197955FB-E93C-45B9-BF41-B59A1A6185D2}" type="slidenum">
              <a:rPr lang="es-AR" smtClean="0"/>
              <a:t>‹Nº›</a:t>
            </a:fld>
            <a:endParaRPr lang="es-AR"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4" name="Footer Placeholder 3"/>
          <p:cNvSpPr>
            <a:spLocks noGrp="1"/>
          </p:cNvSpPr>
          <p:nvPr>
            <p:ph type="ftr" sz="quarter" idx="11"/>
          </p:nvPr>
        </p:nvSpPr>
        <p:spPr/>
        <p:txBody>
          <a:bodyPr/>
          <a:lstStyle/>
          <a:p>
            <a:endParaRPr lang="es-AR" dirty="0"/>
          </a:p>
        </p:txBody>
      </p:sp>
      <p:sp>
        <p:nvSpPr>
          <p:cNvPr id="5" name="Slide Number Placeholder 4"/>
          <p:cNvSpPr>
            <a:spLocks noGrp="1"/>
          </p:cNvSpPr>
          <p:nvPr>
            <p:ph type="sldNum" sz="quarter" idx="12"/>
          </p:nvPr>
        </p:nvSpPr>
        <p:spPr/>
        <p:txBody>
          <a:bodyPr/>
          <a:lstStyle/>
          <a:p>
            <a:fld id="{197955FB-E93C-45B9-BF41-B59A1A6185D2}" type="slidenum">
              <a:rPr lang="es-AR" smtClean="0"/>
              <a:t>‹Nº›</a:t>
            </a:fld>
            <a:endParaRPr lang="es-A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3" name="Footer Placeholder 2"/>
          <p:cNvSpPr>
            <a:spLocks noGrp="1"/>
          </p:cNvSpPr>
          <p:nvPr>
            <p:ph type="ftr" sz="quarter" idx="11"/>
          </p:nvPr>
        </p:nvSpPr>
        <p:spPr/>
        <p:txBody>
          <a:bodyPr/>
          <a:lstStyle/>
          <a:p>
            <a:endParaRPr lang="es-AR" dirty="0"/>
          </a:p>
        </p:txBody>
      </p:sp>
      <p:sp>
        <p:nvSpPr>
          <p:cNvPr id="4" name="Slide Number Placeholder 3"/>
          <p:cNvSpPr>
            <a:spLocks noGrp="1"/>
          </p:cNvSpPr>
          <p:nvPr>
            <p:ph type="sldNum" sz="quarter" idx="12"/>
          </p:nvPr>
        </p:nvSpPr>
        <p:spPr/>
        <p:txBody>
          <a:bodyPr/>
          <a:lstStyle/>
          <a:p>
            <a:fld id="{197955FB-E93C-45B9-BF41-B59A1A6185D2}" type="slidenum">
              <a:rPr lang="es-AR" smtClean="0"/>
              <a:t>‹Nº›</a:t>
            </a:fld>
            <a:endParaRPr lang="es-AR"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197955FB-E93C-45B9-BF41-B59A1A6185D2}" type="slidenum">
              <a:rPr lang="es-AR" smtClean="0"/>
              <a:t>‹Nº›</a:t>
            </a:fld>
            <a:endParaRPr lang="es-AR" dirty="0"/>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E0CA7B09-7D0A-42FF-BCD8-CFFFCBECDE04}" type="datetimeFigureOut">
              <a:rPr lang="es-AR" smtClean="0"/>
              <a:t>08/10/2012</a:t>
            </a:fld>
            <a:endParaRPr lang="es-AR" dirty="0"/>
          </a:p>
        </p:txBody>
      </p:sp>
      <p:sp>
        <p:nvSpPr>
          <p:cNvPr id="9" name="Slide Number Placeholder 8"/>
          <p:cNvSpPr>
            <a:spLocks noGrp="1"/>
          </p:cNvSpPr>
          <p:nvPr>
            <p:ph type="sldNum" sz="quarter" idx="11"/>
          </p:nvPr>
        </p:nvSpPr>
        <p:spPr/>
        <p:txBody>
          <a:bodyPr/>
          <a:lstStyle/>
          <a:p>
            <a:fld id="{197955FB-E93C-45B9-BF41-B59A1A6185D2}" type="slidenum">
              <a:rPr lang="es-AR" smtClean="0"/>
              <a:t>‹Nº›</a:t>
            </a:fld>
            <a:endParaRPr lang="es-AR" dirty="0"/>
          </a:p>
        </p:txBody>
      </p:sp>
      <p:sp>
        <p:nvSpPr>
          <p:cNvPr id="10" name="Footer Placeholder 9"/>
          <p:cNvSpPr>
            <a:spLocks noGrp="1"/>
          </p:cNvSpPr>
          <p:nvPr>
            <p:ph type="ftr" sz="quarter" idx="12"/>
          </p:nvPr>
        </p:nvSpPr>
        <p:spPr/>
        <p:txBody>
          <a:bodyPr/>
          <a:lstStyle/>
          <a:p>
            <a:endParaRPr lang="es-A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97955FB-E93C-45B9-BF41-B59A1A6185D2}" type="slidenum">
              <a:rPr lang="es-AR" smtClean="0"/>
              <a:t>‹Nº›</a:t>
            </a:fld>
            <a:endParaRPr lang="es-AR"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AR"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E0CA7B09-7D0A-42FF-BCD8-CFFFCBECDE04}" type="datetimeFigureOut">
              <a:rPr lang="es-AR" smtClean="0"/>
              <a:t>08/10/2012</a:t>
            </a:fld>
            <a:endParaRPr lang="es-AR"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6" r:id="rId12"/>
    <p:sldLayoutId id="2147483817" r:id="rId13"/>
    <p:sldLayoutId id="2147483821" r:id="rId14"/>
    <p:sldLayoutId id="2147483832" r:id="rId15"/>
    <p:sldLayoutId id="2147483968" r:id="rId16"/>
    <p:sldLayoutId id="2147483836" r:id="rId17"/>
    <p:sldLayoutId id="2147483847" r:id="rId18"/>
    <p:sldLayoutId id="2147483851" r:id="rId19"/>
    <p:sldLayoutId id="2147483862" r:id="rId20"/>
    <p:sldLayoutId id="2147483866" r:id="rId21"/>
    <p:sldLayoutId id="2147483877" r:id="rId22"/>
    <p:sldLayoutId id="2147483885" r:id="rId23"/>
    <p:sldLayoutId id="2147483891" r:id="rId24"/>
    <p:sldLayoutId id="2147483969" r:id="rId25"/>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11" Type="http://schemas.openxmlformats.org/officeDocument/2006/relationships/image" Target="../media/image32.jpeg"/><Relationship Id="rId5" Type="http://schemas.openxmlformats.org/officeDocument/2006/relationships/image" Target="../media/image26.jpeg"/><Relationship Id="rId10" Type="http://schemas.openxmlformats.org/officeDocument/2006/relationships/image" Target="../media/image31.jpeg"/><Relationship Id="rId4" Type="http://schemas.openxmlformats.org/officeDocument/2006/relationships/image" Target="../media/image25.png"/><Relationship Id="rId9"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35.jpeg"/><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anmat.gov.ar/"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jpe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5" Type="http://schemas.openxmlformats.org/officeDocument/2006/relationships/image" Target="../media/image20.pn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png"/><Relationship Id="rId1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49731"/>
            <a:ext cx="8424937" cy="830997"/>
          </a:xfrm>
          <a:prstGeom prst="rect">
            <a:avLst/>
          </a:prstGeom>
          <a:noFill/>
        </p:spPr>
        <p:txBody>
          <a:bodyPr wrap="square" lIns="91440" tIns="45720" rIns="91440" bIns="45720">
            <a:spAutoFit/>
          </a:bodyPr>
          <a:lstStyle/>
          <a:p>
            <a:pPr algn="ctr"/>
            <a:r>
              <a:rPr lang="es-ES" sz="4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Jornadas Interdisciplinarias</a:t>
            </a:r>
            <a:endParaRPr lang="es-ES" sz="4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5 Rectángulo"/>
          <p:cNvSpPr/>
          <p:nvPr/>
        </p:nvSpPr>
        <p:spPr>
          <a:xfrm>
            <a:off x="2915816" y="908720"/>
            <a:ext cx="2467342" cy="923330"/>
          </a:xfrm>
          <a:prstGeom prst="rect">
            <a:avLst/>
          </a:prstGeom>
          <a:noFill/>
        </p:spPr>
        <p:txBody>
          <a:bodyPr wrap="non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Consejo</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6 CuadroTexto"/>
          <p:cNvSpPr txBox="1"/>
          <p:nvPr/>
        </p:nvSpPr>
        <p:spPr>
          <a:xfrm>
            <a:off x="179512" y="2636912"/>
            <a:ext cx="8136904" cy="1323439"/>
          </a:xfrm>
          <a:prstGeom prst="rect">
            <a:avLst/>
          </a:prstGeom>
          <a:noFill/>
        </p:spPr>
        <p:txBody>
          <a:bodyPr wrap="square" rtlCol="0">
            <a:spAutoFit/>
          </a:bodyPr>
          <a:lstStyle/>
          <a:p>
            <a:pPr algn="ctr"/>
            <a:r>
              <a:rPr lang="es-AR" sz="4000" b="1" dirty="0" smtClean="0"/>
              <a:t>Trazabilidad </a:t>
            </a:r>
            <a:r>
              <a:rPr lang="es-AR" sz="4000" b="1" dirty="0" smtClean="0"/>
              <a:t>de los medicamentos: beneficios y desafíos¨</a:t>
            </a:r>
            <a:endParaRPr lang="es-AR" sz="4000" b="1" dirty="0"/>
          </a:p>
        </p:txBody>
      </p:sp>
      <p:sp>
        <p:nvSpPr>
          <p:cNvPr id="8" name="7 CuadroTexto"/>
          <p:cNvSpPr txBox="1"/>
          <p:nvPr/>
        </p:nvSpPr>
        <p:spPr>
          <a:xfrm>
            <a:off x="2123728" y="5559623"/>
            <a:ext cx="4032448" cy="523220"/>
          </a:xfrm>
          <a:prstGeom prst="rect">
            <a:avLst/>
          </a:prstGeom>
          <a:noFill/>
        </p:spPr>
        <p:txBody>
          <a:bodyPr wrap="square" rtlCol="0">
            <a:spAutoFit/>
          </a:bodyPr>
          <a:lstStyle/>
          <a:p>
            <a:pPr algn="ctr"/>
            <a:r>
              <a:rPr lang="es-AR" sz="2400" dirty="0" smtClean="0"/>
              <a:t>Dr. </a:t>
            </a:r>
            <a:r>
              <a:rPr lang="es-AR" sz="2800" dirty="0" smtClean="0"/>
              <a:t>Osvaldo</a:t>
            </a:r>
            <a:r>
              <a:rPr lang="es-AR" sz="2400" dirty="0" smtClean="0"/>
              <a:t> Tibaudin Aguer</a:t>
            </a:r>
            <a:endParaRPr lang="es-AR" sz="2400" dirty="0"/>
          </a:p>
        </p:txBody>
      </p:sp>
      <p:sp>
        <p:nvSpPr>
          <p:cNvPr id="9" name="8 CuadroTexto"/>
          <p:cNvSpPr txBox="1"/>
          <p:nvPr/>
        </p:nvSpPr>
        <p:spPr>
          <a:xfrm>
            <a:off x="2411760" y="6238473"/>
            <a:ext cx="3600400" cy="430887"/>
          </a:xfrm>
          <a:prstGeom prst="rect">
            <a:avLst/>
          </a:prstGeom>
          <a:noFill/>
        </p:spPr>
        <p:txBody>
          <a:bodyPr wrap="square" rtlCol="0">
            <a:spAutoFit/>
          </a:bodyPr>
          <a:lstStyle/>
          <a:p>
            <a:pPr algn="ctr"/>
            <a:r>
              <a:rPr lang="es-AR" sz="2200" dirty="0" smtClean="0"/>
              <a:t>Octubre 2012</a:t>
            </a:r>
            <a:endParaRPr lang="es-AR" sz="2200" dirty="0"/>
          </a:p>
        </p:txBody>
      </p:sp>
      <p:pic>
        <p:nvPicPr>
          <p:cNvPr id="11"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195905" y="5949280"/>
            <a:ext cx="2192519" cy="871878"/>
          </a:xfrm>
          <a:prstGeom prst="rect">
            <a:avLst/>
          </a:prstGeom>
          <a:noFill/>
        </p:spPr>
      </p:pic>
    </p:spTree>
    <p:extLst>
      <p:ext uri="{BB962C8B-B14F-4D97-AF65-F5344CB8AC3E}">
        <p14:creationId xmlns:p14="http://schemas.microsoft.com/office/powerpoint/2010/main" val="34793071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7"/>
          <p:cNvSpPr txBox="1">
            <a:spLocks noChangeArrowheads="1"/>
          </p:cNvSpPr>
          <p:nvPr/>
        </p:nvSpPr>
        <p:spPr bwMode="auto">
          <a:xfrm>
            <a:off x="449707" y="-99392"/>
            <a:ext cx="7993063" cy="455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fontAlgn="base" hangingPunct="1">
              <a:spcBef>
                <a:spcPct val="0"/>
              </a:spcBef>
              <a:spcAft>
                <a:spcPct val="0"/>
              </a:spcAft>
              <a:buFontTx/>
              <a:buChar char="•"/>
            </a:pPr>
            <a:endParaRPr lang="es-ES" sz="1600" b="1" dirty="0">
              <a:solidFill>
                <a:srgbClr val="000000"/>
              </a:solidFill>
              <a:latin typeface="Arial" pitchFamily="34" charset="0"/>
            </a:endParaRPr>
          </a:p>
          <a:p>
            <a:pPr eaLnBrk="1" fontAlgn="base" hangingPunct="1">
              <a:spcBef>
                <a:spcPct val="0"/>
              </a:spcBef>
              <a:spcAft>
                <a:spcPct val="0"/>
              </a:spcAft>
            </a:pPr>
            <a:r>
              <a:rPr lang="es-AR" sz="2600" b="1" dirty="0">
                <a:solidFill>
                  <a:srgbClr val="000000"/>
                </a:solidFill>
                <a:latin typeface="+mn-lt"/>
              </a:rPr>
              <a:t>La trazabilidad es una herramienta eficiente para</a:t>
            </a:r>
            <a:r>
              <a:rPr lang="es-AR" sz="2600" b="1" dirty="0" smtClean="0">
                <a:solidFill>
                  <a:srgbClr val="000000"/>
                </a:solidFill>
                <a:latin typeface="+mn-lt"/>
              </a:rPr>
              <a:t>:</a:t>
            </a:r>
          </a:p>
          <a:p>
            <a:pPr eaLnBrk="1" fontAlgn="base" hangingPunct="1">
              <a:spcBef>
                <a:spcPct val="0"/>
              </a:spcBef>
              <a:spcAft>
                <a:spcPct val="0"/>
              </a:spcAft>
            </a:pPr>
            <a:endParaRPr lang="es-AR" sz="2600" dirty="0">
              <a:solidFill>
                <a:srgbClr val="000000"/>
              </a:solidFill>
              <a:latin typeface="+mn-lt"/>
            </a:endParaRPr>
          </a:p>
          <a:p>
            <a:pPr marL="457200" indent="-457200" eaLnBrk="1" fontAlgn="base" hangingPunct="1">
              <a:spcBef>
                <a:spcPct val="0"/>
              </a:spcBef>
              <a:spcAft>
                <a:spcPct val="0"/>
              </a:spcAft>
              <a:buFont typeface="Wingdings" pitchFamily="2" charset="2"/>
              <a:buChar char="v"/>
            </a:pPr>
            <a:r>
              <a:rPr lang="es-AR" sz="2600" dirty="0" smtClean="0">
                <a:solidFill>
                  <a:srgbClr val="000000"/>
                </a:solidFill>
                <a:latin typeface="+mn-lt"/>
              </a:rPr>
              <a:t>Controlar </a:t>
            </a:r>
            <a:r>
              <a:rPr lang="es-AR" sz="2600" dirty="0">
                <a:solidFill>
                  <a:srgbClr val="000000"/>
                </a:solidFill>
                <a:latin typeface="+mn-lt"/>
              </a:rPr>
              <a:t>en TIEMPO REAL las transacciones de los medicamentos. </a:t>
            </a:r>
            <a:endParaRPr lang="es-AR" sz="2600" dirty="0" smtClean="0">
              <a:solidFill>
                <a:srgbClr val="000000"/>
              </a:solidFill>
              <a:latin typeface="+mn-lt"/>
            </a:endParaRPr>
          </a:p>
          <a:p>
            <a:pPr eaLnBrk="1" fontAlgn="base" hangingPunct="1">
              <a:spcBef>
                <a:spcPct val="0"/>
              </a:spcBef>
              <a:spcAft>
                <a:spcPct val="0"/>
              </a:spcAft>
            </a:pPr>
            <a:endParaRPr lang="es-AR" sz="2600" dirty="0">
              <a:solidFill>
                <a:srgbClr val="000000"/>
              </a:solidFill>
              <a:latin typeface="+mn-lt"/>
            </a:endParaRPr>
          </a:p>
          <a:p>
            <a:pPr marL="457200" indent="-457200" eaLnBrk="1" fontAlgn="base" hangingPunct="1">
              <a:spcBef>
                <a:spcPct val="0"/>
              </a:spcBef>
              <a:spcAft>
                <a:spcPct val="0"/>
              </a:spcAft>
              <a:buFont typeface="Wingdings" pitchFamily="2" charset="2"/>
              <a:buChar char="v"/>
            </a:pPr>
            <a:r>
              <a:rPr lang="es-AR" sz="2600" dirty="0" smtClean="0">
                <a:solidFill>
                  <a:srgbClr val="000000"/>
                </a:solidFill>
                <a:latin typeface="+mn-lt"/>
              </a:rPr>
              <a:t>Verificar </a:t>
            </a:r>
            <a:r>
              <a:rPr lang="es-AR" sz="2600" dirty="0">
                <a:solidFill>
                  <a:srgbClr val="000000"/>
                </a:solidFill>
                <a:latin typeface="+mn-lt"/>
              </a:rPr>
              <a:t>el ORIGEN de los mismos y </a:t>
            </a:r>
            <a:endParaRPr lang="es-AR" sz="2600" dirty="0" smtClean="0">
              <a:solidFill>
                <a:srgbClr val="000000"/>
              </a:solidFill>
              <a:latin typeface="+mn-lt"/>
            </a:endParaRPr>
          </a:p>
          <a:p>
            <a:pPr eaLnBrk="1" fontAlgn="base" hangingPunct="1">
              <a:spcBef>
                <a:spcPct val="0"/>
              </a:spcBef>
              <a:spcAft>
                <a:spcPct val="0"/>
              </a:spcAft>
            </a:pPr>
            <a:endParaRPr lang="es-AR" sz="2600" dirty="0" smtClean="0">
              <a:solidFill>
                <a:srgbClr val="000000"/>
              </a:solidFill>
              <a:latin typeface="+mn-lt"/>
            </a:endParaRPr>
          </a:p>
          <a:p>
            <a:pPr marL="457200" indent="-457200" eaLnBrk="1" fontAlgn="base" hangingPunct="1">
              <a:spcBef>
                <a:spcPct val="0"/>
              </a:spcBef>
              <a:spcAft>
                <a:spcPct val="0"/>
              </a:spcAft>
              <a:buFont typeface="Wingdings" pitchFamily="2" charset="2"/>
              <a:buChar char="v"/>
            </a:pPr>
            <a:r>
              <a:rPr lang="es-AR" sz="2600" dirty="0" smtClean="0">
                <a:solidFill>
                  <a:srgbClr val="000000"/>
                </a:solidFill>
                <a:latin typeface="+mn-lt"/>
              </a:rPr>
              <a:t> </a:t>
            </a:r>
            <a:r>
              <a:rPr lang="es-AR" sz="2600" dirty="0">
                <a:solidFill>
                  <a:srgbClr val="000000"/>
                </a:solidFill>
                <a:latin typeface="+mn-lt"/>
              </a:rPr>
              <a:t>Registrar la historia de localizaciones y traslados a lo largo de toda la CADENA DE DISTRIBUCIÓN.</a:t>
            </a:r>
            <a:endParaRPr lang="es-ES" sz="2600" dirty="0">
              <a:solidFill>
                <a:srgbClr val="000000"/>
              </a:solidFill>
              <a:latin typeface="+mn-lt"/>
            </a:endParaRPr>
          </a:p>
          <a:p>
            <a:pPr eaLnBrk="1" fontAlgn="base" hangingPunct="1">
              <a:spcBef>
                <a:spcPct val="0"/>
              </a:spcBef>
              <a:spcAft>
                <a:spcPct val="0"/>
              </a:spcAft>
            </a:pPr>
            <a:endParaRPr lang="es-AR" sz="2000" dirty="0">
              <a:solidFill>
                <a:srgbClr val="000000"/>
              </a:solidFill>
            </a:endParaRPr>
          </a:p>
          <a:p>
            <a:pPr eaLnBrk="1" fontAlgn="base" hangingPunct="1">
              <a:spcBef>
                <a:spcPct val="0"/>
              </a:spcBef>
              <a:spcAft>
                <a:spcPct val="0"/>
              </a:spcAft>
              <a:buFontTx/>
              <a:buChar char="•"/>
            </a:pPr>
            <a:endParaRPr lang="es-MX" sz="2000" b="1" dirty="0">
              <a:solidFill>
                <a:srgbClr val="000000"/>
              </a:solidFill>
            </a:endParaRPr>
          </a:p>
        </p:txBody>
      </p:sp>
      <p:pic>
        <p:nvPicPr>
          <p:cNvPr id="7172" name="Picture 8" descr="Diagrama Comple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861271"/>
            <a:ext cx="6669087"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ext Box 9"/>
          <p:cNvSpPr txBox="1">
            <a:spLocks noChangeArrowheads="1"/>
          </p:cNvSpPr>
          <p:nvPr/>
        </p:nvSpPr>
        <p:spPr bwMode="auto">
          <a:xfrm rot="738362">
            <a:off x="7235825" y="4068763"/>
            <a:ext cx="649288" cy="3667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fontAlgn="base" hangingPunct="1">
              <a:spcBef>
                <a:spcPct val="50000"/>
              </a:spcBef>
              <a:spcAft>
                <a:spcPct val="0"/>
              </a:spcAft>
            </a:pPr>
            <a:endParaRPr lang="es-AR">
              <a:solidFill>
                <a:srgbClr val="000000"/>
              </a:solidFill>
            </a:endParaRPr>
          </a:p>
        </p:txBody>
      </p:sp>
      <p:sp>
        <p:nvSpPr>
          <p:cNvPr id="2" name="1 Rectángulo"/>
          <p:cNvSpPr/>
          <p:nvPr/>
        </p:nvSpPr>
        <p:spPr>
          <a:xfrm>
            <a:off x="-108520" y="6237312"/>
            <a:ext cx="8855140" cy="646331"/>
          </a:xfrm>
          <a:prstGeom prst="rect">
            <a:avLst/>
          </a:prstGeom>
          <a:noFill/>
        </p:spPr>
        <p:txBody>
          <a:bodyPr wrap="square" lIns="91440" tIns="45720" rIns="91440" bIns="45720">
            <a:spAutoFit/>
          </a:bodyPr>
          <a:lstStyle/>
          <a:p>
            <a:pPr algn="ctr"/>
            <a:r>
              <a:rPr lang="es-E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Reconstruir la historia completa del producto</a:t>
            </a:r>
            <a:endParaRPr lang="es-ES"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537085556"/>
      </p:ext>
    </p:extLst>
  </p:cSld>
  <p:clrMapOvr>
    <a:masterClrMapping/>
  </p:clrMapOvr>
  <p:transition>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21" name="Rectangle 7"/>
          <p:cNvSpPr>
            <a:spLocks noChangeArrowheads="1"/>
          </p:cNvSpPr>
          <p:nvPr/>
        </p:nvSpPr>
        <p:spPr bwMode="auto">
          <a:xfrm>
            <a:off x="467544" y="1730429"/>
            <a:ext cx="8172450" cy="4062651"/>
          </a:xfrm>
          <a:prstGeom prst="rect">
            <a:avLst/>
          </a:prstGeom>
          <a:noFill/>
          <a:ln w="9525">
            <a:noFill/>
            <a:miter lim="800000"/>
            <a:headEnd/>
            <a:tailEnd/>
          </a:ln>
        </p:spPr>
        <p:txBody>
          <a:bodyPr>
            <a:spAutoFit/>
          </a:bodyPr>
          <a:lstStyle/>
          <a:p>
            <a:pPr fontAlgn="base">
              <a:spcBef>
                <a:spcPct val="0"/>
              </a:spcBef>
              <a:spcAft>
                <a:spcPct val="0"/>
              </a:spcAft>
              <a:defRPr/>
            </a:pPr>
            <a:r>
              <a:rPr lang="es-AR" sz="2400" dirty="0">
                <a:solidFill>
                  <a:srgbClr val="000000"/>
                </a:solidFill>
              </a:rPr>
              <a:t> </a:t>
            </a:r>
            <a:endParaRPr lang="es-AR" sz="2600" dirty="0">
              <a:solidFill>
                <a:srgbClr val="000000"/>
              </a:solidFill>
              <a:effectLst>
                <a:outerShdw blurRad="38100" dist="38100" dir="2700000" algn="tl">
                  <a:srgbClr val="C0C0C0"/>
                </a:outerShdw>
              </a:effectLst>
            </a:endParaRPr>
          </a:p>
          <a:p>
            <a:pPr marL="457200" indent="-457200" fontAlgn="base">
              <a:spcBef>
                <a:spcPct val="0"/>
              </a:spcBef>
              <a:spcAft>
                <a:spcPct val="0"/>
              </a:spcAft>
              <a:buFont typeface="Wingdings" pitchFamily="2" charset="2"/>
              <a:buChar char="v"/>
              <a:defRPr/>
            </a:pPr>
            <a:r>
              <a:rPr lang="es-AR" sz="2600" dirty="0">
                <a:solidFill>
                  <a:srgbClr val="000000"/>
                </a:solidFill>
                <a:effectLst>
                  <a:outerShdw blurRad="38100" dist="38100" dir="2700000" algn="tl">
                    <a:srgbClr val="C0C0C0"/>
                  </a:outerShdw>
                </a:effectLst>
              </a:rPr>
              <a:t> </a:t>
            </a:r>
            <a:r>
              <a:rPr lang="es-AR" sz="2600" dirty="0">
                <a:solidFill>
                  <a:srgbClr val="000000"/>
                </a:solidFill>
              </a:rPr>
              <a:t>Evitar/Dificultar la falsificación y adulteración de medicamentos.</a:t>
            </a:r>
          </a:p>
          <a:p>
            <a:pPr fontAlgn="base">
              <a:spcBef>
                <a:spcPct val="0"/>
              </a:spcBef>
              <a:spcAft>
                <a:spcPct val="0"/>
              </a:spcAft>
              <a:buFontTx/>
              <a:buChar char="•"/>
              <a:defRPr/>
            </a:pPr>
            <a:endParaRPr lang="es-AR" sz="2600" dirty="0">
              <a:solidFill>
                <a:srgbClr val="000000"/>
              </a:solidFill>
            </a:endParaRPr>
          </a:p>
          <a:p>
            <a:pPr marL="457200" indent="-457200" fontAlgn="base">
              <a:spcBef>
                <a:spcPct val="0"/>
              </a:spcBef>
              <a:spcAft>
                <a:spcPct val="0"/>
              </a:spcAft>
              <a:buFont typeface="Wingdings" pitchFamily="2" charset="2"/>
              <a:buChar char="v"/>
              <a:defRPr/>
            </a:pPr>
            <a:r>
              <a:rPr lang="es-AR" sz="2600" dirty="0">
                <a:solidFill>
                  <a:srgbClr val="000000"/>
                </a:solidFill>
              </a:rPr>
              <a:t> Desalentar el robo y contrabando de productos</a:t>
            </a:r>
          </a:p>
          <a:p>
            <a:pPr fontAlgn="base">
              <a:spcBef>
                <a:spcPct val="0"/>
              </a:spcBef>
              <a:spcAft>
                <a:spcPct val="0"/>
              </a:spcAft>
              <a:buFontTx/>
              <a:buChar char="•"/>
              <a:defRPr/>
            </a:pPr>
            <a:endParaRPr lang="es-AR" sz="2600" dirty="0">
              <a:solidFill>
                <a:srgbClr val="333399"/>
              </a:solidFill>
            </a:endParaRPr>
          </a:p>
          <a:p>
            <a:pPr marL="457200" indent="-457200" fontAlgn="base">
              <a:spcBef>
                <a:spcPct val="0"/>
              </a:spcBef>
              <a:spcAft>
                <a:spcPct val="0"/>
              </a:spcAft>
              <a:buFont typeface="Wingdings" pitchFamily="2" charset="2"/>
              <a:buChar char="v"/>
              <a:defRPr/>
            </a:pPr>
            <a:r>
              <a:rPr lang="es-ES" sz="2600" dirty="0" smtClean="0">
                <a:solidFill>
                  <a:srgbClr val="000000"/>
                </a:solidFill>
              </a:rPr>
              <a:t>Posibilitar </a:t>
            </a:r>
            <a:r>
              <a:rPr lang="es-ES" sz="2600" dirty="0">
                <a:solidFill>
                  <a:srgbClr val="000000"/>
                </a:solidFill>
              </a:rPr>
              <a:t>a futuro el reemplazo del sistema de troqueles</a:t>
            </a:r>
          </a:p>
          <a:p>
            <a:pPr fontAlgn="base">
              <a:spcBef>
                <a:spcPct val="0"/>
              </a:spcBef>
              <a:spcAft>
                <a:spcPct val="0"/>
              </a:spcAft>
              <a:buFontTx/>
              <a:buChar char="•"/>
              <a:defRPr/>
            </a:pPr>
            <a:endParaRPr lang="es-AR" sz="2600" dirty="0">
              <a:solidFill>
                <a:srgbClr val="000000"/>
              </a:solidFill>
            </a:endParaRPr>
          </a:p>
          <a:p>
            <a:pPr marL="457200" indent="-457200" fontAlgn="base">
              <a:spcBef>
                <a:spcPct val="0"/>
              </a:spcBef>
              <a:spcAft>
                <a:spcPct val="0"/>
              </a:spcAft>
              <a:buFont typeface="Wingdings" pitchFamily="2" charset="2"/>
              <a:buChar char="v"/>
              <a:defRPr/>
            </a:pPr>
            <a:r>
              <a:rPr lang="es-AR" sz="2600" dirty="0" smtClean="0">
                <a:solidFill>
                  <a:srgbClr val="000000"/>
                </a:solidFill>
              </a:rPr>
              <a:t>Reducir </a:t>
            </a:r>
            <a:r>
              <a:rPr lang="es-AR" sz="2600" dirty="0">
                <a:solidFill>
                  <a:srgbClr val="000000"/>
                </a:solidFill>
              </a:rPr>
              <a:t>los costos del Sistema de Salud, etc</a:t>
            </a:r>
          </a:p>
        </p:txBody>
      </p:sp>
      <p:sp>
        <p:nvSpPr>
          <p:cNvPr id="2" name="1 Rectángulo"/>
          <p:cNvSpPr/>
          <p:nvPr/>
        </p:nvSpPr>
        <p:spPr>
          <a:xfrm>
            <a:off x="467544" y="345430"/>
            <a:ext cx="7630422" cy="923330"/>
          </a:xfrm>
          <a:prstGeom prst="rect">
            <a:avLst/>
          </a:prstGeom>
          <a:noFill/>
        </p:spPr>
        <p:txBody>
          <a:bodyPr wrap="non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Utilidad de la Trazabilidad</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267913" y="5949280"/>
            <a:ext cx="2192519" cy="871878"/>
          </a:xfrm>
          <a:prstGeom prst="rect">
            <a:avLst/>
          </a:prstGeom>
          <a:noFill/>
        </p:spPr>
      </p:pic>
    </p:spTree>
    <p:extLst>
      <p:ext uri="{BB962C8B-B14F-4D97-AF65-F5344CB8AC3E}">
        <p14:creationId xmlns:p14="http://schemas.microsoft.com/office/powerpoint/2010/main" val="2763993041"/>
      </p:ext>
    </p:extLst>
  </p:cSld>
  <p:clrMapOvr>
    <a:masterClrMapping/>
  </p:clrMapOvr>
  <p:transition>
    <p:blind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7"/>
          <p:cNvSpPr>
            <a:spLocks noChangeArrowheads="1"/>
          </p:cNvSpPr>
          <p:nvPr/>
        </p:nvSpPr>
        <p:spPr bwMode="auto">
          <a:xfrm>
            <a:off x="-36512" y="620688"/>
            <a:ext cx="8172450" cy="637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endParaRPr lang="es-AR" sz="2400" dirty="0">
              <a:solidFill>
                <a:srgbClr val="000000"/>
              </a:solidFill>
            </a:endParaRPr>
          </a:p>
          <a:p>
            <a:pPr marL="342900" indent="-342900" fontAlgn="base">
              <a:spcBef>
                <a:spcPct val="0"/>
              </a:spcBef>
              <a:spcAft>
                <a:spcPct val="0"/>
              </a:spcAft>
              <a:buFont typeface="Wingdings" pitchFamily="2" charset="2"/>
              <a:buChar char="v"/>
            </a:pPr>
            <a:r>
              <a:rPr lang="es-AR" sz="2400" dirty="0" smtClean="0">
                <a:solidFill>
                  <a:srgbClr val="000000"/>
                </a:solidFill>
              </a:rPr>
              <a:t>Garantizar la calidad y seguridad de los productos en beneficio de los PACIENTES.</a:t>
            </a:r>
          </a:p>
          <a:p>
            <a:pPr fontAlgn="base">
              <a:spcBef>
                <a:spcPct val="0"/>
              </a:spcBef>
              <a:spcAft>
                <a:spcPct val="0"/>
              </a:spcAft>
            </a:pPr>
            <a:endParaRPr lang="es-AR" sz="2400" dirty="0">
              <a:solidFill>
                <a:srgbClr val="000000"/>
              </a:solidFill>
            </a:endParaRPr>
          </a:p>
          <a:p>
            <a:pPr marL="342900" indent="-342900" fontAlgn="base">
              <a:spcBef>
                <a:spcPct val="0"/>
              </a:spcBef>
              <a:spcAft>
                <a:spcPct val="0"/>
              </a:spcAft>
              <a:buFont typeface="Wingdings" pitchFamily="2" charset="2"/>
              <a:buChar char="v"/>
            </a:pPr>
            <a:r>
              <a:rPr lang="es-AR" sz="2400" dirty="0" smtClean="0">
                <a:solidFill>
                  <a:srgbClr val="000000"/>
                </a:solidFill>
              </a:rPr>
              <a:t> Controlar la cadena de distribución de cada unidad específica de medicamento</a:t>
            </a:r>
          </a:p>
          <a:p>
            <a:pPr fontAlgn="base">
              <a:spcBef>
                <a:spcPct val="0"/>
              </a:spcBef>
              <a:spcAft>
                <a:spcPct val="0"/>
              </a:spcAft>
              <a:buFontTx/>
              <a:buChar char="•"/>
            </a:pPr>
            <a:endParaRPr lang="es-AR" sz="2400" dirty="0" smtClean="0">
              <a:solidFill>
                <a:srgbClr val="000000"/>
              </a:solidFill>
            </a:endParaRPr>
          </a:p>
          <a:p>
            <a:pPr marL="342900" indent="-342900" fontAlgn="base">
              <a:spcBef>
                <a:spcPct val="0"/>
              </a:spcBef>
              <a:spcAft>
                <a:spcPct val="0"/>
              </a:spcAft>
              <a:buFont typeface="Wingdings" pitchFamily="2" charset="2"/>
              <a:buChar char="v"/>
            </a:pPr>
            <a:r>
              <a:rPr lang="es-AR" sz="2400" dirty="0" smtClean="0">
                <a:solidFill>
                  <a:srgbClr val="000000"/>
                </a:solidFill>
              </a:rPr>
              <a:t>Asegurar la conservación, autenticidad, integridad y calidad del producto</a:t>
            </a:r>
          </a:p>
          <a:p>
            <a:pPr fontAlgn="base">
              <a:spcBef>
                <a:spcPct val="0"/>
              </a:spcBef>
              <a:spcAft>
                <a:spcPct val="0"/>
              </a:spcAft>
              <a:buFontTx/>
              <a:buChar char="•"/>
            </a:pPr>
            <a:endParaRPr lang="es-AR" sz="2400" dirty="0" smtClean="0">
              <a:solidFill>
                <a:srgbClr val="000000"/>
              </a:solidFill>
            </a:endParaRPr>
          </a:p>
          <a:p>
            <a:pPr marL="342900" indent="-342900" fontAlgn="base">
              <a:spcBef>
                <a:spcPct val="0"/>
              </a:spcBef>
              <a:spcAft>
                <a:spcPct val="0"/>
              </a:spcAft>
              <a:buFont typeface="Wingdings" pitchFamily="2" charset="2"/>
              <a:buChar char="v"/>
            </a:pPr>
            <a:r>
              <a:rPr lang="es-AR" sz="2400" dirty="0" smtClean="0">
                <a:solidFill>
                  <a:srgbClr val="000000"/>
                </a:solidFill>
              </a:rPr>
              <a:t>Control en tiempo real anomalías en el circuito de distribución</a:t>
            </a:r>
          </a:p>
          <a:p>
            <a:pPr fontAlgn="base">
              <a:spcBef>
                <a:spcPct val="0"/>
              </a:spcBef>
              <a:spcAft>
                <a:spcPct val="0"/>
              </a:spcAft>
            </a:pPr>
            <a:endParaRPr lang="es-AR" sz="2400" dirty="0" smtClean="0">
              <a:solidFill>
                <a:srgbClr val="000000"/>
              </a:solidFill>
            </a:endParaRPr>
          </a:p>
          <a:p>
            <a:pPr marL="342900" indent="-342900" fontAlgn="base">
              <a:spcBef>
                <a:spcPct val="0"/>
              </a:spcBef>
              <a:spcAft>
                <a:spcPct val="0"/>
              </a:spcAft>
              <a:buFont typeface="Wingdings" pitchFamily="2" charset="2"/>
              <a:buChar char="v"/>
            </a:pPr>
            <a:r>
              <a:rPr lang="es-AR" sz="2400" dirty="0" smtClean="0">
                <a:solidFill>
                  <a:srgbClr val="000000"/>
                </a:solidFill>
              </a:rPr>
              <a:t>Minimizar entrega errónea de productos</a:t>
            </a:r>
          </a:p>
          <a:p>
            <a:pPr fontAlgn="base">
              <a:spcBef>
                <a:spcPct val="0"/>
              </a:spcBef>
              <a:spcAft>
                <a:spcPct val="0"/>
              </a:spcAft>
              <a:buFontTx/>
              <a:buChar char="•"/>
            </a:pPr>
            <a:endParaRPr lang="es-AR" sz="2400" dirty="0" smtClean="0">
              <a:solidFill>
                <a:srgbClr val="000000"/>
              </a:solidFill>
            </a:endParaRPr>
          </a:p>
          <a:p>
            <a:pPr marL="342900" indent="-342900" fontAlgn="base">
              <a:spcBef>
                <a:spcPct val="0"/>
              </a:spcBef>
              <a:spcAft>
                <a:spcPct val="0"/>
              </a:spcAft>
              <a:buFont typeface="Wingdings" pitchFamily="2" charset="2"/>
              <a:buChar char="v"/>
            </a:pPr>
            <a:r>
              <a:rPr lang="es-AR" sz="2400" dirty="0" smtClean="0">
                <a:solidFill>
                  <a:srgbClr val="000000"/>
                </a:solidFill>
              </a:rPr>
              <a:t> Impedir que los medicamentos reingresen al circuito de distribución</a:t>
            </a:r>
            <a:endParaRPr lang="es-AR" sz="2400" dirty="0">
              <a:solidFill>
                <a:srgbClr val="000000"/>
              </a:solidFill>
            </a:endParaRPr>
          </a:p>
        </p:txBody>
      </p:sp>
      <p:sp>
        <p:nvSpPr>
          <p:cNvPr id="2" name="1 Rectángulo"/>
          <p:cNvSpPr/>
          <p:nvPr/>
        </p:nvSpPr>
        <p:spPr>
          <a:xfrm>
            <a:off x="378775" y="31315"/>
            <a:ext cx="7630422" cy="923330"/>
          </a:xfrm>
          <a:prstGeom prst="rect">
            <a:avLst/>
          </a:prstGeom>
          <a:noFill/>
        </p:spPr>
        <p:txBody>
          <a:bodyPr wrap="non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Utilidad de la Trazabilidad</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7438583" y="6165304"/>
            <a:ext cx="1741929" cy="692696"/>
          </a:xfrm>
          <a:prstGeom prst="rect">
            <a:avLst/>
          </a:prstGeom>
          <a:noFill/>
        </p:spPr>
      </p:pic>
    </p:spTree>
    <p:extLst>
      <p:ext uri="{BB962C8B-B14F-4D97-AF65-F5344CB8AC3E}">
        <p14:creationId xmlns:p14="http://schemas.microsoft.com/office/powerpoint/2010/main" val="3736762939"/>
      </p:ext>
    </p:extLst>
  </p:cSld>
  <p:clrMapOvr>
    <a:masterClrMapping/>
  </p:clrMapOvr>
  <p:transition>
    <p:blind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3502250964"/>
              </p:ext>
            </p:extLst>
          </p:nvPr>
        </p:nvGraphicFramePr>
        <p:xfrm>
          <a:off x="323528" y="980728"/>
          <a:ext cx="7757651" cy="55011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4819"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D3A7DA4-376E-49C8-A7FA-21747ECD0152}" type="slidenum">
              <a:rPr lang="en-GB" smtClean="0">
                <a:solidFill>
                  <a:srgbClr val="002C6C"/>
                </a:solidFill>
              </a:rPr>
              <a:pPr eaLnBrk="1" hangingPunct="1"/>
              <a:t>13</a:t>
            </a:fld>
            <a:endParaRPr lang="en-GB" dirty="0" smtClean="0">
              <a:solidFill>
                <a:srgbClr val="002C6C"/>
              </a:solidFill>
            </a:endParaRPr>
          </a:p>
        </p:txBody>
      </p:sp>
      <p:sp>
        <p:nvSpPr>
          <p:cNvPr id="2" name="1 Rectángulo"/>
          <p:cNvSpPr/>
          <p:nvPr/>
        </p:nvSpPr>
        <p:spPr>
          <a:xfrm>
            <a:off x="2267744" y="-99392"/>
            <a:ext cx="3898504" cy="769441"/>
          </a:xfrm>
          <a:prstGeom prst="rect">
            <a:avLst/>
          </a:prstGeom>
          <a:noFill/>
        </p:spPr>
        <p:txBody>
          <a:bodyPr wrap="square" lIns="91440" tIns="45720" rIns="91440" bIns="45720">
            <a:spAutoFit/>
          </a:bodyPr>
          <a:lstStyle/>
          <a:p>
            <a:pPr algn="ctr"/>
            <a:r>
              <a:rPr lang="es-E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Trazabilidad</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6" name="Picture 2" descr="C:\Users\SAVJ\AppData\Local\Microsoft\Windows\Temporary Internet Files\Content.Outlook\NVRV5X8E\Logo Admifarm + SLOGAN (2).jpg"/>
          <p:cNvPicPr>
            <a:picLocks noChangeAspect="1" noChangeArrowheads="1"/>
          </p:cNvPicPr>
          <p:nvPr/>
        </p:nvPicPr>
        <p:blipFill>
          <a:blip r:embed="rId7" cstate="print"/>
          <a:srcRect t="26495" b="17294"/>
          <a:stretch>
            <a:fillRect/>
          </a:stretch>
        </p:blipFill>
        <p:spPr bwMode="auto">
          <a:xfrm>
            <a:off x="6300192" y="5949280"/>
            <a:ext cx="2192519" cy="871878"/>
          </a:xfrm>
          <a:prstGeom prst="rect">
            <a:avLst/>
          </a:prstGeom>
          <a:noFill/>
        </p:spPr>
      </p:pic>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183" y="6463679"/>
            <a:ext cx="354806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3421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50F82B6E-3DE5-4691-AB2F-BF5DC523E9DB}"/>
                                            </p:graphicEl>
                                          </p:spTgt>
                                        </p:tgtEl>
                                        <p:attrNameLst>
                                          <p:attrName>style.visibility</p:attrName>
                                        </p:attrNameLst>
                                      </p:cBhvr>
                                      <p:to>
                                        <p:strVal val="visible"/>
                                      </p:to>
                                    </p:set>
                                    <p:animEffect transition="in" filter="fade">
                                      <p:cBhvr>
                                        <p:cTn id="7" dur="2000"/>
                                        <p:tgtEl>
                                          <p:spTgt spid="5">
                                            <p:graphicEl>
                                              <a:dgm id="{50F82B6E-3DE5-4691-AB2F-BF5DC523E9D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12CA0621-13C7-4DF5-8F7D-0B39839C7345}"/>
                                            </p:graphicEl>
                                          </p:spTgt>
                                        </p:tgtEl>
                                        <p:attrNameLst>
                                          <p:attrName>style.visibility</p:attrName>
                                        </p:attrNameLst>
                                      </p:cBhvr>
                                      <p:to>
                                        <p:strVal val="visible"/>
                                      </p:to>
                                    </p:set>
                                    <p:animEffect transition="in" filter="fade">
                                      <p:cBhvr>
                                        <p:cTn id="12" dur="2000"/>
                                        <p:tgtEl>
                                          <p:spTgt spid="5">
                                            <p:graphicEl>
                                              <a:dgm id="{12CA0621-13C7-4DF5-8F7D-0B39839C7345}"/>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131B35CB-3B60-42B4-848F-140CFA59573C}"/>
                                            </p:graphicEl>
                                          </p:spTgt>
                                        </p:tgtEl>
                                        <p:attrNameLst>
                                          <p:attrName>style.visibility</p:attrName>
                                        </p:attrNameLst>
                                      </p:cBhvr>
                                      <p:to>
                                        <p:strVal val="visible"/>
                                      </p:to>
                                    </p:set>
                                    <p:animEffect transition="in" filter="fade">
                                      <p:cBhvr>
                                        <p:cTn id="17" dur="2000"/>
                                        <p:tgtEl>
                                          <p:spTgt spid="5">
                                            <p:graphicEl>
                                              <a:dgm id="{131B35CB-3B60-42B4-848F-140CFA59573C}"/>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graphicEl>
                                              <a:dgm id="{7D958AF3-A0A7-4995-B6B9-585A2D8FE7C8}"/>
                                            </p:graphicEl>
                                          </p:spTgt>
                                        </p:tgtEl>
                                        <p:attrNameLst>
                                          <p:attrName>style.visibility</p:attrName>
                                        </p:attrNameLst>
                                      </p:cBhvr>
                                      <p:to>
                                        <p:strVal val="visible"/>
                                      </p:to>
                                    </p:set>
                                    <p:animEffect transition="in" filter="fade">
                                      <p:cBhvr>
                                        <p:cTn id="20" dur="2000"/>
                                        <p:tgtEl>
                                          <p:spTgt spid="5">
                                            <p:graphicEl>
                                              <a:dgm id="{7D958AF3-A0A7-4995-B6B9-585A2D8FE7C8}"/>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graphicEl>
                                              <a:dgm id="{E0ABE1F4-9370-47B8-BE9D-56823CFE7308}"/>
                                            </p:graphicEl>
                                          </p:spTgt>
                                        </p:tgtEl>
                                        <p:attrNameLst>
                                          <p:attrName>style.visibility</p:attrName>
                                        </p:attrNameLst>
                                      </p:cBhvr>
                                      <p:to>
                                        <p:strVal val="visible"/>
                                      </p:to>
                                    </p:set>
                                    <p:animEffect transition="in" filter="fade">
                                      <p:cBhvr>
                                        <p:cTn id="25" dur="2000"/>
                                        <p:tgtEl>
                                          <p:spTgt spid="5">
                                            <p:graphicEl>
                                              <a:dgm id="{E0ABE1F4-9370-47B8-BE9D-56823CFE7308}"/>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graphicEl>
                                              <a:dgm id="{6CA46055-D5F4-4B05-AC1C-3D5C8392D254}"/>
                                            </p:graphicEl>
                                          </p:spTgt>
                                        </p:tgtEl>
                                        <p:attrNameLst>
                                          <p:attrName>style.visibility</p:attrName>
                                        </p:attrNameLst>
                                      </p:cBhvr>
                                      <p:to>
                                        <p:strVal val="visible"/>
                                      </p:to>
                                    </p:set>
                                    <p:animEffect transition="in" filter="fade">
                                      <p:cBhvr>
                                        <p:cTn id="28" dur="2000"/>
                                        <p:tgtEl>
                                          <p:spTgt spid="5">
                                            <p:graphicEl>
                                              <a:dgm id="{6CA46055-D5F4-4B05-AC1C-3D5C8392D254}"/>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graphicEl>
                                              <a:dgm id="{E238FCAA-AA20-4C0C-B1D8-87F4D6E65FC1}"/>
                                            </p:graphicEl>
                                          </p:spTgt>
                                        </p:tgtEl>
                                        <p:attrNameLst>
                                          <p:attrName>style.visibility</p:attrName>
                                        </p:attrNameLst>
                                      </p:cBhvr>
                                      <p:to>
                                        <p:strVal val="visible"/>
                                      </p:to>
                                    </p:set>
                                    <p:animEffect transition="in" filter="fade">
                                      <p:cBhvr>
                                        <p:cTn id="33" dur="2000"/>
                                        <p:tgtEl>
                                          <p:spTgt spid="5">
                                            <p:graphicEl>
                                              <a:dgm id="{E238FCAA-AA20-4C0C-B1D8-87F4D6E65FC1}"/>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graphicEl>
                                              <a:dgm id="{9E40BE54-54E9-46B6-9AA5-C13AE9DFE0A0}"/>
                                            </p:graphicEl>
                                          </p:spTgt>
                                        </p:tgtEl>
                                        <p:attrNameLst>
                                          <p:attrName>style.visibility</p:attrName>
                                        </p:attrNameLst>
                                      </p:cBhvr>
                                      <p:to>
                                        <p:strVal val="visible"/>
                                      </p:to>
                                    </p:set>
                                    <p:animEffect transition="in" filter="fade">
                                      <p:cBhvr>
                                        <p:cTn id="36" dur="2000"/>
                                        <p:tgtEl>
                                          <p:spTgt spid="5">
                                            <p:graphicEl>
                                              <a:dgm id="{9E40BE54-54E9-46B6-9AA5-C13AE9DFE0A0}"/>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graphicEl>
                                              <a:dgm id="{9806D903-1A6A-48D0-92F6-C52CD065CE58}"/>
                                            </p:graphicEl>
                                          </p:spTgt>
                                        </p:tgtEl>
                                        <p:attrNameLst>
                                          <p:attrName>style.visibility</p:attrName>
                                        </p:attrNameLst>
                                      </p:cBhvr>
                                      <p:to>
                                        <p:strVal val="visible"/>
                                      </p:to>
                                    </p:set>
                                    <p:animEffect transition="in" filter="fade">
                                      <p:cBhvr>
                                        <p:cTn id="39" dur="2000"/>
                                        <p:tgtEl>
                                          <p:spTgt spid="5">
                                            <p:graphicEl>
                                              <a:dgm id="{9806D903-1A6A-48D0-92F6-C52CD065CE5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sz="half" idx="1"/>
          </p:nvPr>
        </p:nvSpPr>
        <p:spPr>
          <a:xfrm>
            <a:off x="179512" y="1412776"/>
            <a:ext cx="8291513" cy="4713288"/>
          </a:xfrm>
        </p:spPr>
        <p:txBody>
          <a:bodyPr>
            <a:normAutofit fontScale="92500" lnSpcReduction="10000"/>
          </a:bodyPr>
          <a:lstStyle/>
          <a:p>
            <a:pPr eaLnBrk="1" hangingPunct="1">
              <a:lnSpc>
                <a:spcPct val="105000"/>
              </a:lnSpc>
              <a:buFontTx/>
              <a:buNone/>
            </a:pPr>
            <a:endParaRPr lang="es-ES" sz="2400" b="1" u="sng" dirty="0" smtClean="0"/>
          </a:p>
          <a:p>
            <a:pPr eaLnBrk="1" hangingPunct="1">
              <a:lnSpc>
                <a:spcPct val="115000"/>
              </a:lnSpc>
              <a:buFont typeface="Wingdings" pitchFamily="2" charset="2"/>
              <a:buChar char="v"/>
            </a:pPr>
            <a:r>
              <a:rPr lang="es-ES" sz="2600" dirty="0" smtClean="0"/>
              <a:t>Resolución 435/2011 MS</a:t>
            </a:r>
          </a:p>
          <a:p>
            <a:pPr eaLnBrk="1" hangingPunct="1">
              <a:lnSpc>
                <a:spcPct val="115000"/>
              </a:lnSpc>
              <a:buFont typeface="Wingdings" pitchFamily="2" charset="2"/>
              <a:buChar char="v"/>
            </a:pPr>
            <a:r>
              <a:rPr lang="es-ES" sz="2600" dirty="0" smtClean="0"/>
              <a:t>Disposición 3683/2011 ANMAT</a:t>
            </a:r>
          </a:p>
          <a:p>
            <a:pPr eaLnBrk="1" hangingPunct="1">
              <a:lnSpc>
                <a:spcPct val="115000"/>
              </a:lnSpc>
              <a:buFont typeface="Wingdings" pitchFamily="2" charset="2"/>
              <a:buChar char="v"/>
            </a:pPr>
            <a:r>
              <a:rPr lang="es-ES" sz="2600" dirty="0" smtClean="0"/>
              <a:t>Resolución 594/2011 SSSalud (Derogada)</a:t>
            </a:r>
          </a:p>
          <a:p>
            <a:pPr eaLnBrk="1" hangingPunct="1">
              <a:lnSpc>
                <a:spcPct val="115000"/>
              </a:lnSpc>
              <a:buFont typeface="Wingdings" pitchFamily="2" charset="2"/>
              <a:buChar char="v"/>
            </a:pPr>
            <a:r>
              <a:rPr lang="es-ES" sz="2600" dirty="0" smtClean="0"/>
              <a:t>Disposición 1831/2012 ANMAT</a:t>
            </a:r>
          </a:p>
          <a:p>
            <a:pPr eaLnBrk="1" hangingPunct="1">
              <a:lnSpc>
                <a:spcPct val="115000"/>
              </a:lnSpc>
              <a:buFont typeface="Wingdings" pitchFamily="2" charset="2"/>
              <a:buChar char="v"/>
            </a:pPr>
            <a:r>
              <a:rPr lang="es-ES" sz="2600" dirty="0" smtClean="0"/>
              <a:t>Resolución 362/2012 SSSalud</a:t>
            </a:r>
          </a:p>
          <a:p>
            <a:pPr marL="114300" indent="0" eaLnBrk="1" hangingPunct="1">
              <a:lnSpc>
                <a:spcPct val="115000"/>
              </a:lnSpc>
              <a:buNone/>
            </a:pPr>
            <a:endParaRPr lang="es-ES" sz="1800" dirty="0" smtClean="0"/>
          </a:p>
          <a:p>
            <a:pPr eaLnBrk="1" hangingPunct="1">
              <a:lnSpc>
                <a:spcPct val="115000"/>
              </a:lnSpc>
              <a:buFontTx/>
              <a:buNone/>
            </a:pPr>
            <a:r>
              <a:rPr lang="es-ES" sz="2600" dirty="0" smtClean="0"/>
              <a:t>    Resoluciones y Decretos de adhesión de Ministerios de Salud de las Provincias de Córdoba, Mendoza, Misiones, Chubut, Jujuy, Tucumán, Corrientes, Neuquén y de los Gobiernos de San Juan y San Luis.</a:t>
            </a:r>
          </a:p>
          <a:p>
            <a:pPr eaLnBrk="1" hangingPunct="1">
              <a:lnSpc>
                <a:spcPct val="80000"/>
              </a:lnSpc>
              <a:buFontTx/>
              <a:buNone/>
            </a:pPr>
            <a:endParaRPr lang="es-ES" sz="1800" b="1" u="sng" dirty="0" smtClean="0"/>
          </a:p>
        </p:txBody>
      </p:sp>
      <p:sp>
        <p:nvSpPr>
          <p:cNvPr id="2" name="1 Rectángulo"/>
          <p:cNvSpPr/>
          <p:nvPr/>
        </p:nvSpPr>
        <p:spPr>
          <a:xfrm>
            <a:off x="804390" y="404664"/>
            <a:ext cx="7262693" cy="769441"/>
          </a:xfrm>
          <a:prstGeom prst="rect">
            <a:avLst/>
          </a:prstGeom>
          <a:noFill/>
        </p:spPr>
        <p:txBody>
          <a:bodyPr wrap="none" lIns="91440" tIns="45720" rIns="91440" bIns="45720">
            <a:spAutoFit/>
          </a:bodyPr>
          <a:lstStyle/>
          <a:p>
            <a:pPr algn="ctr"/>
            <a:r>
              <a:rPr lang="es-E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Marco Normativo Trazabilidad</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4"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195904" y="5935279"/>
            <a:ext cx="2192519" cy="871878"/>
          </a:xfrm>
          <a:prstGeom prst="rect">
            <a:avLst/>
          </a:prstGeom>
          <a:noFill/>
        </p:spPr>
      </p:pic>
    </p:spTree>
    <p:extLst>
      <p:ext uri="{BB962C8B-B14F-4D97-AF65-F5344CB8AC3E}">
        <p14:creationId xmlns:p14="http://schemas.microsoft.com/office/powerpoint/2010/main" val="29296029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7"/>
          <p:cNvSpPr>
            <a:spLocks noChangeArrowheads="1"/>
          </p:cNvSpPr>
          <p:nvPr/>
        </p:nvSpPr>
        <p:spPr bwMode="auto">
          <a:xfrm>
            <a:off x="202820" y="2348880"/>
            <a:ext cx="6241388"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lgn="just" fontAlgn="base">
              <a:spcBef>
                <a:spcPct val="0"/>
              </a:spcBef>
              <a:spcAft>
                <a:spcPct val="0"/>
              </a:spcAft>
              <a:buFont typeface="Wingdings" pitchFamily="2" charset="2"/>
              <a:buChar char="v"/>
            </a:pPr>
            <a:r>
              <a:rPr lang="es-AR" sz="2600" dirty="0" smtClean="0">
                <a:solidFill>
                  <a:srgbClr val="000000"/>
                </a:solidFill>
              </a:rPr>
              <a:t>Implementar </a:t>
            </a:r>
            <a:r>
              <a:rPr lang="es-AR" sz="2600" dirty="0">
                <a:solidFill>
                  <a:srgbClr val="000000"/>
                </a:solidFill>
              </a:rPr>
              <a:t>un Sistema de Trazabilidad de Medicamentos de </a:t>
            </a:r>
            <a:r>
              <a:rPr lang="es-AR" sz="2600" u="sng" dirty="0">
                <a:solidFill>
                  <a:srgbClr val="000000"/>
                </a:solidFill>
              </a:rPr>
              <a:t>aplicación gradual</a:t>
            </a:r>
            <a:r>
              <a:rPr lang="es-AR" sz="2600" dirty="0">
                <a:solidFill>
                  <a:srgbClr val="000000"/>
                </a:solidFill>
              </a:rPr>
              <a:t> en función de la criticidad de productos</a:t>
            </a:r>
          </a:p>
          <a:p>
            <a:pPr algn="just" fontAlgn="base">
              <a:spcBef>
                <a:spcPct val="0"/>
              </a:spcBef>
              <a:spcAft>
                <a:spcPct val="0"/>
              </a:spcAft>
              <a:buFontTx/>
              <a:buChar char="•"/>
            </a:pPr>
            <a:endParaRPr lang="es-AR" sz="2600" dirty="0">
              <a:solidFill>
                <a:srgbClr val="000000"/>
              </a:solidFill>
            </a:endParaRPr>
          </a:p>
          <a:p>
            <a:pPr marL="457200" indent="-457200" algn="just" fontAlgn="base">
              <a:spcBef>
                <a:spcPct val="0"/>
              </a:spcBef>
              <a:spcAft>
                <a:spcPct val="0"/>
              </a:spcAft>
              <a:buFont typeface="Wingdings" pitchFamily="2" charset="2"/>
              <a:buChar char="v"/>
            </a:pPr>
            <a:r>
              <a:rPr lang="es-AR" sz="2600" dirty="0" smtClean="0">
                <a:solidFill>
                  <a:srgbClr val="000000"/>
                </a:solidFill>
              </a:rPr>
              <a:t>Identificar </a:t>
            </a:r>
            <a:r>
              <a:rPr lang="es-AR" sz="2600" dirty="0">
                <a:solidFill>
                  <a:srgbClr val="000000"/>
                </a:solidFill>
              </a:rPr>
              <a:t>individual y unívocamente </a:t>
            </a:r>
          </a:p>
          <a:p>
            <a:pPr algn="just" fontAlgn="base">
              <a:spcBef>
                <a:spcPct val="0"/>
              </a:spcBef>
              <a:spcAft>
                <a:spcPct val="0"/>
              </a:spcAft>
            </a:pPr>
            <a:r>
              <a:rPr lang="es-AR" sz="2600" dirty="0">
                <a:solidFill>
                  <a:srgbClr val="000000"/>
                </a:solidFill>
              </a:rPr>
              <a:t>especialidades medicinales (laboratorios)</a:t>
            </a:r>
          </a:p>
          <a:p>
            <a:pPr algn="just" fontAlgn="base">
              <a:spcBef>
                <a:spcPct val="0"/>
              </a:spcBef>
              <a:spcAft>
                <a:spcPct val="0"/>
              </a:spcAft>
            </a:pPr>
            <a:endParaRPr lang="es-AR" sz="2600" dirty="0">
              <a:solidFill>
                <a:srgbClr val="000000"/>
              </a:solidFill>
            </a:endParaRPr>
          </a:p>
          <a:p>
            <a:pPr marL="457200" indent="-457200" algn="just" fontAlgn="base">
              <a:spcBef>
                <a:spcPct val="0"/>
              </a:spcBef>
              <a:spcAft>
                <a:spcPct val="0"/>
              </a:spcAft>
              <a:buFont typeface="Wingdings" pitchFamily="2" charset="2"/>
              <a:buChar char="v"/>
            </a:pPr>
            <a:r>
              <a:rPr lang="es-AR" sz="2600" dirty="0" smtClean="0">
                <a:solidFill>
                  <a:srgbClr val="000000"/>
                </a:solidFill>
              </a:rPr>
              <a:t>Documentación </a:t>
            </a:r>
            <a:r>
              <a:rPr lang="es-AR" sz="2600" dirty="0">
                <a:solidFill>
                  <a:srgbClr val="000000"/>
                </a:solidFill>
              </a:rPr>
              <a:t>comercial respaldatoria de las EM incluidas en el SNT deberá  incluir lote y vencimiento (art. 4°)</a:t>
            </a:r>
          </a:p>
          <a:p>
            <a:pPr algn="just" fontAlgn="base">
              <a:spcBef>
                <a:spcPct val="0"/>
              </a:spcBef>
              <a:spcAft>
                <a:spcPct val="0"/>
              </a:spcAft>
            </a:pPr>
            <a:endParaRPr lang="es-AR" sz="2000" dirty="0">
              <a:solidFill>
                <a:srgbClr val="000000"/>
              </a:solidFill>
              <a:latin typeface="Comic Sans MS" pitchFamily="66" charset="0"/>
            </a:endParaRPr>
          </a:p>
          <a:p>
            <a:pPr algn="just" fontAlgn="base">
              <a:spcBef>
                <a:spcPct val="0"/>
              </a:spcBef>
              <a:spcAft>
                <a:spcPct val="0"/>
              </a:spcAft>
              <a:buFontTx/>
              <a:buChar char="•"/>
            </a:pPr>
            <a:endParaRPr lang="es-AR" sz="2000" dirty="0">
              <a:solidFill>
                <a:srgbClr val="000000"/>
              </a:solidFill>
              <a:latin typeface="Comic Sans MS" pitchFamily="66" charset="0"/>
              <a:cs typeface="Arial" pitchFamily="34" charset="0"/>
            </a:endParaRPr>
          </a:p>
        </p:txBody>
      </p:sp>
      <p:pic>
        <p:nvPicPr>
          <p:cNvPr id="8197" name="Picture 7" descr="Etiqueta Novart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2058" y="2564904"/>
            <a:ext cx="2484438" cy="314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p:nvSpPr>
        <p:spPr>
          <a:xfrm>
            <a:off x="179512" y="116632"/>
            <a:ext cx="8217057" cy="830997"/>
          </a:xfrm>
          <a:prstGeom prst="rect">
            <a:avLst/>
          </a:prstGeom>
          <a:noFill/>
        </p:spPr>
        <p:txBody>
          <a:bodyPr wrap="none" lIns="91440" tIns="45720" rIns="91440" bIns="45720">
            <a:spAutoFit/>
          </a:bodyPr>
          <a:lstStyle/>
          <a:p>
            <a:pPr algn="ctr"/>
            <a:r>
              <a:rPr lang="es-ES" sz="4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Marco regulatorio en Argentina</a:t>
            </a:r>
            <a:endParaRPr lang="es-ES" sz="4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3 Rectángulo"/>
          <p:cNvSpPr/>
          <p:nvPr/>
        </p:nvSpPr>
        <p:spPr>
          <a:xfrm>
            <a:off x="1115616" y="980728"/>
            <a:ext cx="5913542" cy="769441"/>
          </a:xfrm>
          <a:prstGeom prst="rect">
            <a:avLst/>
          </a:prstGeom>
          <a:noFill/>
        </p:spPr>
        <p:txBody>
          <a:bodyPr wrap="none" lIns="91440" tIns="45720" rIns="91440" bIns="45720">
            <a:spAutoFit/>
          </a:bodyPr>
          <a:lstStyle/>
          <a:p>
            <a:pPr algn="ctr"/>
            <a:r>
              <a:rPr lang="es-E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Resolución (M.S) 435/11</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8" name="Picture 2" descr="C:\Users\SAVJ\AppData\Local\Microsoft\Windows\Temporary Internet Files\Content.Outlook\NVRV5X8E\Logo Admifarm + SLOGAN (2).jpg"/>
          <p:cNvPicPr>
            <a:picLocks noChangeAspect="1" noChangeArrowheads="1"/>
          </p:cNvPicPr>
          <p:nvPr/>
        </p:nvPicPr>
        <p:blipFill>
          <a:blip r:embed="rId3" cstate="print"/>
          <a:srcRect t="26495" b="17294"/>
          <a:stretch>
            <a:fillRect/>
          </a:stretch>
        </p:blipFill>
        <p:spPr bwMode="auto">
          <a:xfrm>
            <a:off x="6222808" y="5949280"/>
            <a:ext cx="2192519" cy="871878"/>
          </a:xfrm>
          <a:prstGeom prst="rect">
            <a:avLst/>
          </a:prstGeom>
          <a:noFill/>
        </p:spPr>
      </p:pic>
    </p:spTree>
    <p:extLst>
      <p:ext uri="{BB962C8B-B14F-4D97-AF65-F5344CB8AC3E}">
        <p14:creationId xmlns:p14="http://schemas.microsoft.com/office/powerpoint/2010/main" val="3164299678"/>
      </p:ext>
    </p:extLst>
  </p:cSld>
  <p:clrMapOvr>
    <a:masterClrMapping/>
  </p:clrMapOvr>
  <p:transition>
    <p:blind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sz="half" idx="1"/>
          </p:nvPr>
        </p:nvSpPr>
        <p:spPr>
          <a:xfrm>
            <a:off x="-108520" y="1556791"/>
            <a:ext cx="8291513" cy="4972443"/>
          </a:xfrm>
        </p:spPr>
        <p:txBody>
          <a:bodyPr>
            <a:normAutofit fontScale="25000" lnSpcReduction="20000"/>
          </a:bodyPr>
          <a:lstStyle/>
          <a:p>
            <a:pPr eaLnBrk="1" hangingPunct="1">
              <a:lnSpc>
                <a:spcPct val="80000"/>
              </a:lnSpc>
              <a:buFontTx/>
              <a:buNone/>
            </a:pPr>
            <a:endParaRPr lang="es-ES" sz="800" dirty="0" smtClean="0"/>
          </a:p>
          <a:p>
            <a:pPr algn="ctr" eaLnBrk="1" hangingPunct="1">
              <a:lnSpc>
                <a:spcPct val="105000"/>
              </a:lnSpc>
              <a:buFontTx/>
              <a:buNone/>
            </a:pPr>
            <a:endParaRPr lang="es-ES" sz="2400" b="1" u="sng" dirty="0" smtClean="0"/>
          </a:p>
          <a:p>
            <a:pPr algn="ctr" eaLnBrk="1" hangingPunct="1">
              <a:lnSpc>
                <a:spcPct val="105000"/>
              </a:lnSpc>
              <a:buFontTx/>
              <a:buNone/>
            </a:pPr>
            <a:endParaRPr lang="es-ES" sz="4400" dirty="0" smtClean="0"/>
          </a:p>
          <a:p>
            <a:pPr eaLnBrk="1" hangingPunct="1">
              <a:lnSpc>
                <a:spcPct val="115000"/>
              </a:lnSpc>
              <a:buFontTx/>
              <a:buNone/>
            </a:pPr>
            <a:r>
              <a:rPr lang="es-ES" sz="10400" dirty="0" smtClean="0"/>
              <a:t>     Este sistema consiste en la identificación individual y univoca de cada unidad de las especialidades medicinales a ser comercializadas, a fin de efectuar su seguimiento a través de toda la cadena de </a:t>
            </a:r>
            <a:r>
              <a:rPr lang="es-ES" sz="10400" dirty="0" smtClean="0"/>
              <a:t>distribución.</a:t>
            </a:r>
          </a:p>
          <a:p>
            <a:pPr eaLnBrk="1" hangingPunct="1">
              <a:lnSpc>
                <a:spcPct val="115000"/>
              </a:lnSpc>
              <a:buFontTx/>
              <a:buNone/>
            </a:pPr>
            <a:endParaRPr lang="es-ES" sz="10400" dirty="0" smtClean="0"/>
          </a:p>
          <a:p>
            <a:pPr eaLnBrk="1" hangingPunct="1">
              <a:lnSpc>
                <a:spcPct val="115000"/>
              </a:lnSpc>
              <a:buFontTx/>
              <a:buNone/>
            </a:pPr>
            <a:r>
              <a:rPr lang="es-ES" sz="6500" dirty="0" smtClean="0"/>
              <a:t>     </a:t>
            </a:r>
            <a:r>
              <a:rPr lang="es-ES" sz="10400" dirty="0" smtClean="0"/>
              <a:t> </a:t>
            </a:r>
            <a:r>
              <a:rPr lang="es-ES" sz="10400" dirty="0" smtClean="0"/>
              <a:t>T</a:t>
            </a:r>
            <a:r>
              <a:rPr lang="es-ES" sz="10400" dirty="0" smtClean="0"/>
              <a:t>ransparentar </a:t>
            </a:r>
            <a:r>
              <a:rPr lang="es-ES" sz="10400" dirty="0" smtClean="0"/>
              <a:t>el circuito del </a:t>
            </a:r>
            <a:r>
              <a:rPr lang="es-ES" sz="10400" dirty="0" smtClean="0"/>
              <a:t>medicamento y obligar </a:t>
            </a:r>
            <a:r>
              <a:rPr lang="es-ES" sz="10400" dirty="0" smtClean="0"/>
              <a:t>al cumplimiento de las leyes vigentes de medicamentos y profesión farmacéutica. </a:t>
            </a:r>
            <a:endParaRPr lang="es-ES" sz="10400" dirty="0" smtClean="0"/>
          </a:p>
          <a:p>
            <a:pPr eaLnBrk="1" hangingPunct="1">
              <a:lnSpc>
                <a:spcPct val="115000"/>
              </a:lnSpc>
              <a:buFontTx/>
              <a:buNone/>
            </a:pPr>
            <a:r>
              <a:rPr lang="es-ES" sz="10400" dirty="0"/>
              <a:t> </a:t>
            </a:r>
            <a:r>
              <a:rPr lang="es-ES" sz="10400" dirty="0" smtClean="0"/>
              <a:t>   </a:t>
            </a:r>
            <a:r>
              <a:rPr lang="es-ES" sz="10400" dirty="0" smtClean="0"/>
              <a:t>Ley </a:t>
            </a:r>
            <a:r>
              <a:rPr lang="es-ES" sz="10400" dirty="0" smtClean="0"/>
              <a:t>17565 modifica la Ley 26567. Ley 16463. Decreto 150/92 y sus modificatorias. Ley Provincia de Buenos Aires 10606 y otras leyes provinciales.</a:t>
            </a:r>
          </a:p>
          <a:p>
            <a:pPr eaLnBrk="1" hangingPunct="1">
              <a:lnSpc>
                <a:spcPct val="105000"/>
              </a:lnSpc>
              <a:buFontTx/>
              <a:buNone/>
            </a:pPr>
            <a:r>
              <a:rPr lang="es-ES" sz="4400" dirty="0" smtClean="0"/>
              <a:t>    </a:t>
            </a:r>
          </a:p>
        </p:txBody>
      </p:sp>
      <p:sp>
        <p:nvSpPr>
          <p:cNvPr id="2" name="1 Rectángulo"/>
          <p:cNvSpPr/>
          <p:nvPr/>
        </p:nvSpPr>
        <p:spPr>
          <a:xfrm>
            <a:off x="-396552" y="116632"/>
            <a:ext cx="9402121" cy="1446550"/>
          </a:xfrm>
          <a:prstGeom prst="rect">
            <a:avLst/>
          </a:prstGeom>
          <a:noFill/>
        </p:spPr>
        <p:txBody>
          <a:bodyPr wrap="square" lIns="91440" tIns="45720" rIns="91440" bIns="45720">
            <a:spAutoFit/>
          </a:bodyPr>
          <a:lstStyle/>
          <a:p>
            <a:pPr algn="ctr"/>
            <a:r>
              <a:rPr lang="es-E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Sistema Nacional de Trazabilidad de Medicamentos</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4"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7758820" y="6237312"/>
            <a:ext cx="1468202" cy="583846"/>
          </a:xfrm>
          <a:prstGeom prst="rect">
            <a:avLst/>
          </a:prstGeom>
          <a:noFill/>
        </p:spPr>
      </p:pic>
    </p:spTree>
    <p:extLst>
      <p:ext uri="{BB962C8B-B14F-4D97-AF65-F5344CB8AC3E}">
        <p14:creationId xmlns:p14="http://schemas.microsoft.com/office/powerpoint/2010/main" val="2554118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9512" y="188640"/>
            <a:ext cx="7704856" cy="6370975"/>
          </a:xfrm>
          <a:prstGeom prst="rect">
            <a:avLst/>
          </a:prstGeom>
          <a:noFill/>
        </p:spPr>
        <p:txBody>
          <a:bodyPr wrap="square" rtlCol="0">
            <a:spAutoFit/>
          </a:bodyPr>
          <a:lstStyle/>
          <a:p>
            <a:r>
              <a:rPr lang="es-AR" sz="2600" b="1" dirty="0" smtClean="0"/>
              <a:t>La </a:t>
            </a:r>
            <a:r>
              <a:rPr lang="es-AR" sz="2600" b="1" dirty="0"/>
              <a:t>primera etapa de este sistema</a:t>
            </a:r>
            <a:r>
              <a:rPr lang="es-AR" sz="2600" dirty="0"/>
              <a:t>, iniciada en Diciembre pasado, incluyó a los </a:t>
            </a:r>
            <a:r>
              <a:rPr lang="es-AR" sz="2600" b="1" dirty="0"/>
              <a:t>laboratorios medicinales</a:t>
            </a:r>
            <a:r>
              <a:rPr lang="es-AR" sz="2600" dirty="0"/>
              <a:t>, </a:t>
            </a:r>
            <a:r>
              <a:rPr lang="es-AR" sz="2600" b="1" dirty="0"/>
              <a:t>distribuidoras, operadores logísticos y droguerías</a:t>
            </a:r>
            <a:r>
              <a:rPr lang="es-AR" sz="2600" dirty="0" smtClean="0"/>
              <a:t>.</a:t>
            </a:r>
          </a:p>
          <a:p>
            <a:endParaRPr lang="es-AR" sz="2600" dirty="0"/>
          </a:p>
          <a:p>
            <a:r>
              <a:rPr lang="es-AR" sz="2600" dirty="0" smtClean="0"/>
              <a:t>En </a:t>
            </a:r>
            <a:r>
              <a:rPr lang="es-AR" sz="2600" dirty="0"/>
              <a:t>Junio </a:t>
            </a:r>
            <a:r>
              <a:rPr lang="es-AR" sz="2600" dirty="0" smtClean="0"/>
              <a:t>pasado, comenzó </a:t>
            </a:r>
            <a:r>
              <a:rPr lang="es-AR" sz="2600" dirty="0"/>
              <a:t>la segunda etapa de este proceso, en el cual se </a:t>
            </a:r>
            <a:r>
              <a:rPr lang="es-AR" sz="2600" b="1" dirty="0" smtClean="0"/>
              <a:t>incorporaron </a:t>
            </a:r>
            <a:r>
              <a:rPr lang="es-AR" sz="2600" b="1" dirty="0"/>
              <a:t>las farmacias y los establecimientos públicos y privados. </a:t>
            </a:r>
            <a:endParaRPr lang="es-AR" sz="2600" b="1" dirty="0" smtClean="0"/>
          </a:p>
          <a:p>
            <a:endParaRPr lang="es-AR" sz="2600" dirty="0" smtClean="0"/>
          </a:p>
          <a:p>
            <a:r>
              <a:rPr lang="es-AR" sz="2600" dirty="0" smtClean="0"/>
              <a:t>Desde este </a:t>
            </a:r>
            <a:r>
              <a:rPr lang="es-AR" sz="2600" dirty="0"/>
              <a:t>momento, los pacientes podrán verificar la legitimidad de los medicamentos que consumen a través de una página Web de la ANMAT, en donde podrán verificar el recorrido de un determinado producto, desde su salida del laboratorio hasta el mostrador de la farmacia en que es dispensado.</a:t>
            </a:r>
          </a:p>
          <a:p>
            <a:endParaRPr lang="es-AR" dirty="0"/>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516216" y="6040238"/>
            <a:ext cx="1944216" cy="773138"/>
          </a:xfrm>
          <a:prstGeom prst="rect">
            <a:avLst/>
          </a:prstGeom>
          <a:noFill/>
        </p:spPr>
      </p:pic>
    </p:spTree>
    <p:extLst>
      <p:ext uri="{BB962C8B-B14F-4D97-AF65-F5344CB8AC3E}">
        <p14:creationId xmlns:p14="http://schemas.microsoft.com/office/powerpoint/2010/main" val="3129252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9512" y="404664"/>
            <a:ext cx="8136904" cy="6924973"/>
          </a:xfrm>
          <a:prstGeom prst="rect">
            <a:avLst/>
          </a:prstGeom>
          <a:noFill/>
        </p:spPr>
        <p:txBody>
          <a:bodyPr wrap="square" rtlCol="0">
            <a:spAutoFit/>
          </a:bodyPr>
          <a:lstStyle/>
          <a:p>
            <a:r>
              <a:rPr lang="es-AR" sz="2600" dirty="0"/>
              <a:t>El sistema implementado por el Ministerio de Salud de la Nación en el año </a:t>
            </a:r>
            <a:r>
              <a:rPr lang="es-AR" sz="2600" dirty="0" smtClean="0"/>
              <a:t>2011,  </a:t>
            </a:r>
            <a:r>
              <a:rPr lang="es-AR" sz="2600" dirty="0"/>
              <a:t>a través de la Resolución 435/11, la disposición 3683/11 del ANMAT y la Resolución 594/11 de la Superintendencia de Servicios de Salud, permiten conocer el recorrido de los medicamentos desde su elaboración o importación hasta la llegada al paciente y de esa manera dar seguridad acerca de la legitimidad y calidad de los medicamentos que consumen</a:t>
            </a:r>
            <a:r>
              <a:rPr lang="es-AR" sz="2600" dirty="0" smtClean="0"/>
              <a:t>.</a:t>
            </a:r>
          </a:p>
          <a:p>
            <a:endParaRPr lang="es-AR" sz="2600" dirty="0" smtClean="0"/>
          </a:p>
          <a:p>
            <a:endParaRPr lang="es-AR" sz="2600" dirty="0"/>
          </a:p>
          <a:p>
            <a:r>
              <a:rPr lang="es-AR" sz="2800" b="1" dirty="0"/>
              <a:t>El proceso se aplicará por etapas y para un determinado grupo de principios activos, básicamente, los destinados a hemofilia, oncología y VIH.</a:t>
            </a:r>
          </a:p>
          <a:p>
            <a:r>
              <a:rPr lang="es-AR" sz="2800" dirty="0"/>
              <a:t> </a:t>
            </a:r>
          </a:p>
          <a:p>
            <a:endParaRPr lang="es-AR" sz="2600" dirty="0"/>
          </a:p>
          <a:p>
            <a:endParaRPr lang="es-AR" dirty="0"/>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195905" y="5941498"/>
            <a:ext cx="2192519" cy="871878"/>
          </a:xfrm>
          <a:prstGeom prst="rect">
            <a:avLst/>
          </a:prstGeom>
          <a:noFill/>
        </p:spPr>
      </p:pic>
    </p:spTree>
    <p:extLst>
      <p:ext uri="{BB962C8B-B14F-4D97-AF65-F5344CB8AC3E}">
        <p14:creationId xmlns:p14="http://schemas.microsoft.com/office/powerpoint/2010/main" val="31295031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5496" y="116632"/>
            <a:ext cx="7848872" cy="6771084"/>
          </a:xfrm>
          <a:prstGeom prst="rect">
            <a:avLst/>
          </a:prstGeom>
          <a:noFill/>
        </p:spPr>
        <p:txBody>
          <a:bodyPr wrap="square" rtlCol="0">
            <a:spAutoFit/>
          </a:bodyPr>
          <a:lstStyle/>
          <a:p>
            <a:r>
              <a:rPr lang="es-AR" sz="2800" b="1" dirty="0"/>
              <a:t>Mediante este Sistema de Trazabilidad dispuesto por el Gobierno se busca por medio del </a:t>
            </a:r>
            <a:r>
              <a:rPr lang="es-AR" sz="2800" b="1" dirty="0" smtClean="0"/>
              <a:t>Anmat:</a:t>
            </a:r>
          </a:p>
          <a:p>
            <a:endParaRPr lang="es-AR" sz="2600" b="1" dirty="0"/>
          </a:p>
          <a:p>
            <a:pPr marL="457200" lvl="0" indent="-457200">
              <a:buFont typeface="Wingdings" pitchFamily="2" charset="2"/>
              <a:buChar char="v"/>
            </a:pPr>
            <a:r>
              <a:rPr lang="es-AR" sz="3000" dirty="0" smtClean="0"/>
              <a:t> </a:t>
            </a:r>
            <a:r>
              <a:rPr lang="es-AR" sz="3000" dirty="0"/>
              <a:t>Reconstruir la cadena de distribución de cada unidad de un </a:t>
            </a:r>
            <a:r>
              <a:rPr lang="es-AR" sz="3000" dirty="0" smtClean="0"/>
              <a:t>medicamento</a:t>
            </a:r>
          </a:p>
          <a:p>
            <a:pPr lvl="0"/>
            <a:endParaRPr lang="es-AR" sz="3000" dirty="0"/>
          </a:p>
          <a:p>
            <a:pPr marL="457200" lvl="0" indent="-457200">
              <a:buFont typeface="Wingdings" pitchFamily="2" charset="2"/>
              <a:buChar char="v"/>
            </a:pPr>
            <a:r>
              <a:rPr lang="es-AR" sz="3000" dirty="0"/>
              <a:t> </a:t>
            </a:r>
            <a:r>
              <a:rPr lang="es-AR" sz="3000" dirty="0" smtClean="0"/>
              <a:t>Evitar </a:t>
            </a:r>
            <a:r>
              <a:rPr lang="es-AR" sz="3000" dirty="0"/>
              <a:t>o dificultar la adulteración y </a:t>
            </a:r>
            <a:r>
              <a:rPr lang="es-AR" sz="3000" dirty="0" smtClean="0"/>
              <a:t>falsificación</a:t>
            </a:r>
          </a:p>
          <a:p>
            <a:pPr lvl="0"/>
            <a:endParaRPr lang="es-AR" sz="3000" dirty="0"/>
          </a:p>
          <a:p>
            <a:pPr marL="457200" lvl="0" indent="-457200">
              <a:buFont typeface="Wingdings" pitchFamily="2" charset="2"/>
              <a:buChar char="v"/>
            </a:pPr>
            <a:r>
              <a:rPr lang="es-AR" sz="3000" dirty="0"/>
              <a:t> </a:t>
            </a:r>
            <a:r>
              <a:rPr lang="es-AR" sz="3000" dirty="0" smtClean="0"/>
              <a:t>Prevenir </a:t>
            </a:r>
            <a:r>
              <a:rPr lang="es-AR" sz="3000" dirty="0"/>
              <a:t>los efectos del consumo de productos ilegítimos en la </a:t>
            </a:r>
            <a:r>
              <a:rPr lang="es-AR" sz="3000" dirty="0" smtClean="0"/>
              <a:t>población</a:t>
            </a:r>
          </a:p>
          <a:p>
            <a:pPr lvl="0"/>
            <a:endParaRPr lang="es-AR" sz="3000" dirty="0"/>
          </a:p>
          <a:p>
            <a:pPr marL="457200" lvl="0" indent="-457200">
              <a:buFont typeface="Wingdings" pitchFamily="2" charset="2"/>
              <a:buChar char="v"/>
            </a:pPr>
            <a:r>
              <a:rPr lang="es-AR" sz="3000" dirty="0" smtClean="0"/>
              <a:t>Desalentar </a:t>
            </a:r>
            <a:r>
              <a:rPr lang="es-AR" sz="3000" dirty="0"/>
              <a:t>el robo y el contrabando de los </a:t>
            </a:r>
            <a:r>
              <a:rPr lang="es-AR" sz="3000" dirty="0" smtClean="0"/>
              <a:t>mismos</a:t>
            </a:r>
            <a:endParaRPr lang="es-AR" sz="3000" dirty="0"/>
          </a:p>
          <a:p>
            <a:endParaRPr lang="es-AR" sz="2600" dirty="0"/>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993044" y="5986122"/>
            <a:ext cx="2192519" cy="871878"/>
          </a:xfrm>
          <a:prstGeom prst="rect">
            <a:avLst/>
          </a:prstGeom>
          <a:noFill/>
        </p:spPr>
      </p:pic>
    </p:spTree>
    <p:extLst>
      <p:ext uri="{BB962C8B-B14F-4D97-AF65-F5344CB8AC3E}">
        <p14:creationId xmlns:p14="http://schemas.microsoft.com/office/powerpoint/2010/main" val="39800095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dirty="0" smtClean="0"/>
              <a:t> </a:t>
            </a:r>
            <a:r>
              <a:rPr lang="es-AR" sz="6000" b="1" dirty="0" smtClean="0">
                <a:solidFill>
                  <a:schemeClr val="tx1"/>
                </a:solidFill>
              </a:rPr>
              <a:t>AGENDA</a:t>
            </a:r>
            <a:endParaRPr lang="es-AR" sz="6000" b="1" dirty="0">
              <a:solidFill>
                <a:schemeClr val="tx1"/>
              </a:solidFill>
            </a:endParaRPr>
          </a:p>
        </p:txBody>
      </p:sp>
      <p:sp>
        <p:nvSpPr>
          <p:cNvPr id="3" name="2 Marcador de contenido"/>
          <p:cNvSpPr>
            <a:spLocks noGrp="1"/>
          </p:cNvSpPr>
          <p:nvPr>
            <p:ph idx="1"/>
          </p:nvPr>
        </p:nvSpPr>
        <p:spPr/>
        <p:txBody>
          <a:bodyPr>
            <a:normAutofit/>
          </a:bodyPr>
          <a:lstStyle/>
          <a:p>
            <a:r>
              <a:rPr lang="es-AR" sz="3600" dirty="0" smtClean="0"/>
              <a:t>Introducción </a:t>
            </a:r>
          </a:p>
          <a:p>
            <a:r>
              <a:rPr lang="es-AR" sz="3600" dirty="0" smtClean="0"/>
              <a:t>Que es  TRAZABILIDAD</a:t>
            </a:r>
          </a:p>
          <a:p>
            <a:r>
              <a:rPr lang="es-AR" sz="3600" dirty="0" smtClean="0"/>
              <a:t>Marco Regulatorio</a:t>
            </a:r>
          </a:p>
          <a:p>
            <a:r>
              <a:rPr lang="es-AR" sz="3600" dirty="0" smtClean="0"/>
              <a:t>Sistema Nacional de TRAZABILIDAD</a:t>
            </a:r>
          </a:p>
          <a:p>
            <a:r>
              <a:rPr lang="es-AR" sz="3600" dirty="0" smtClean="0"/>
              <a:t>Algunas especificaciones técnicas</a:t>
            </a:r>
          </a:p>
          <a:p>
            <a:r>
              <a:rPr lang="es-AR" sz="3600" dirty="0" smtClean="0"/>
              <a:t>Listados de drogas alcanzadas</a:t>
            </a:r>
          </a:p>
          <a:p>
            <a:r>
              <a:rPr lang="es-AR" sz="3600" dirty="0" smtClean="0"/>
              <a:t>Solución para la AUDITORIA</a:t>
            </a:r>
          </a:p>
        </p:txBody>
      </p:sp>
    </p:spTree>
    <p:extLst>
      <p:ext uri="{BB962C8B-B14F-4D97-AF65-F5344CB8AC3E}">
        <p14:creationId xmlns:p14="http://schemas.microsoft.com/office/powerpoint/2010/main" val="29716271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6"/>
          <p:cNvSpPr txBox="1">
            <a:spLocks noChangeArrowheads="1"/>
          </p:cNvSpPr>
          <p:nvPr/>
        </p:nvSpPr>
        <p:spPr bwMode="auto">
          <a:xfrm>
            <a:off x="234396" y="1437739"/>
            <a:ext cx="7704137" cy="544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marL="342900" indent="-342900" eaLnBrk="1" fontAlgn="base" hangingPunct="1">
              <a:spcBef>
                <a:spcPct val="50000"/>
              </a:spcBef>
              <a:spcAft>
                <a:spcPct val="0"/>
              </a:spcAft>
              <a:buFont typeface="Wingdings" pitchFamily="2" charset="2"/>
              <a:buChar char="v"/>
            </a:pPr>
            <a:r>
              <a:rPr lang="es-AR" sz="2400" dirty="0">
                <a:solidFill>
                  <a:srgbClr val="000000"/>
                </a:solidFill>
                <a:latin typeface="+mn-lt"/>
              </a:rPr>
              <a:t> Listado de PA incluidos en el SNT</a:t>
            </a:r>
          </a:p>
          <a:p>
            <a:pPr marL="342900" indent="-342900" eaLnBrk="1" fontAlgn="base" hangingPunct="1">
              <a:spcBef>
                <a:spcPct val="50000"/>
              </a:spcBef>
              <a:spcAft>
                <a:spcPct val="0"/>
              </a:spcAft>
              <a:buFont typeface="Wingdings" pitchFamily="2" charset="2"/>
              <a:buChar char="v"/>
            </a:pPr>
            <a:r>
              <a:rPr lang="es-AR" sz="2400" dirty="0">
                <a:solidFill>
                  <a:srgbClr val="000000"/>
                </a:solidFill>
                <a:latin typeface="+mn-lt"/>
              </a:rPr>
              <a:t> Identificación de productos (GTIN seriado)</a:t>
            </a:r>
          </a:p>
          <a:p>
            <a:pPr marL="342900" indent="-342900" eaLnBrk="1" fontAlgn="base" hangingPunct="1">
              <a:spcBef>
                <a:spcPct val="50000"/>
              </a:spcBef>
              <a:spcAft>
                <a:spcPct val="0"/>
              </a:spcAft>
              <a:buFont typeface="Wingdings" pitchFamily="2" charset="2"/>
              <a:buChar char="v"/>
            </a:pPr>
            <a:r>
              <a:rPr lang="es-AR" sz="2400" dirty="0">
                <a:solidFill>
                  <a:srgbClr val="000000"/>
                </a:solidFill>
                <a:latin typeface="+mn-lt"/>
              </a:rPr>
              <a:t> Identificación de agentes (GLN - CUFE)</a:t>
            </a:r>
          </a:p>
          <a:p>
            <a:pPr marL="342900" indent="-342900" eaLnBrk="1" fontAlgn="base" hangingPunct="1">
              <a:spcBef>
                <a:spcPct val="50000"/>
              </a:spcBef>
              <a:spcAft>
                <a:spcPct val="0"/>
              </a:spcAft>
              <a:buFont typeface="Wingdings" pitchFamily="2" charset="2"/>
              <a:buChar char="v"/>
            </a:pPr>
            <a:r>
              <a:rPr lang="es-AR" sz="2400" dirty="0">
                <a:solidFill>
                  <a:srgbClr val="000000"/>
                </a:solidFill>
                <a:latin typeface="+mn-lt"/>
              </a:rPr>
              <a:t> Datos asociados al GTIN seriado en la base de datos</a:t>
            </a:r>
          </a:p>
          <a:p>
            <a:pPr marL="342900" indent="-342900" eaLnBrk="1" fontAlgn="base" hangingPunct="1">
              <a:spcBef>
                <a:spcPct val="50000"/>
              </a:spcBef>
              <a:spcAft>
                <a:spcPct val="0"/>
              </a:spcAft>
              <a:buFont typeface="Wingdings" pitchFamily="2" charset="2"/>
              <a:buChar char="v"/>
            </a:pPr>
            <a:r>
              <a:rPr lang="es-AR" sz="2400" dirty="0" smtClean="0">
                <a:solidFill>
                  <a:srgbClr val="000000"/>
                </a:solidFill>
                <a:latin typeface="+mn-lt"/>
              </a:rPr>
              <a:t>Sistema </a:t>
            </a:r>
            <a:r>
              <a:rPr lang="es-AR" sz="2400" dirty="0">
                <a:solidFill>
                  <a:srgbClr val="000000"/>
                </a:solidFill>
                <a:latin typeface="+mn-lt"/>
              </a:rPr>
              <a:t>“Full Track and Trace” </a:t>
            </a:r>
          </a:p>
          <a:p>
            <a:pPr marL="342900" indent="-342900" eaLnBrk="1" fontAlgn="base" hangingPunct="1">
              <a:spcBef>
                <a:spcPct val="50000"/>
              </a:spcBef>
              <a:spcAft>
                <a:spcPct val="0"/>
              </a:spcAft>
              <a:buFont typeface="Wingdings" pitchFamily="2" charset="2"/>
              <a:buChar char="v"/>
            </a:pPr>
            <a:r>
              <a:rPr lang="es-AR" sz="2400" dirty="0" smtClean="0">
                <a:solidFill>
                  <a:srgbClr val="000000"/>
                </a:solidFill>
                <a:latin typeface="+mn-lt"/>
              </a:rPr>
              <a:t>Características </a:t>
            </a:r>
            <a:r>
              <a:rPr lang="es-AR" sz="2400" dirty="0">
                <a:solidFill>
                  <a:srgbClr val="000000"/>
                </a:solidFill>
                <a:latin typeface="+mn-lt"/>
              </a:rPr>
              <a:t>de las etiquetas utilizadas</a:t>
            </a:r>
          </a:p>
          <a:p>
            <a:pPr marL="342900" indent="-342900" eaLnBrk="1" fontAlgn="base" hangingPunct="1">
              <a:spcBef>
                <a:spcPct val="50000"/>
              </a:spcBef>
              <a:spcAft>
                <a:spcPct val="0"/>
              </a:spcAft>
              <a:buFont typeface="Wingdings" pitchFamily="2" charset="2"/>
              <a:buChar char="v"/>
            </a:pPr>
            <a:r>
              <a:rPr lang="es-AR" sz="2400" dirty="0" smtClean="0">
                <a:solidFill>
                  <a:srgbClr val="000000"/>
                </a:solidFill>
                <a:latin typeface="+mn-lt"/>
              </a:rPr>
              <a:t>Movimientos </a:t>
            </a:r>
            <a:r>
              <a:rPr lang="es-AR" sz="2400" dirty="0">
                <a:solidFill>
                  <a:srgbClr val="000000"/>
                </a:solidFill>
                <a:latin typeface="+mn-lt"/>
              </a:rPr>
              <a:t>Logísticos a informar</a:t>
            </a:r>
          </a:p>
          <a:p>
            <a:pPr marL="342900" indent="-342900" eaLnBrk="1" fontAlgn="base" hangingPunct="1">
              <a:spcBef>
                <a:spcPct val="50000"/>
              </a:spcBef>
              <a:spcAft>
                <a:spcPct val="0"/>
              </a:spcAft>
              <a:buFont typeface="Wingdings" pitchFamily="2" charset="2"/>
              <a:buChar char="v"/>
            </a:pPr>
            <a:r>
              <a:rPr lang="es-AR" sz="2400" dirty="0">
                <a:solidFill>
                  <a:srgbClr val="000000"/>
                </a:solidFill>
                <a:latin typeface="+mn-lt"/>
              </a:rPr>
              <a:t> Características particulares del software</a:t>
            </a:r>
          </a:p>
          <a:p>
            <a:pPr marL="342900" indent="-342900" eaLnBrk="1" fontAlgn="base" hangingPunct="1">
              <a:spcBef>
                <a:spcPct val="50000"/>
              </a:spcBef>
              <a:spcAft>
                <a:spcPct val="0"/>
              </a:spcAft>
              <a:buFont typeface="Wingdings" pitchFamily="2" charset="2"/>
              <a:buChar char="v"/>
            </a:pPr>
            <a:r>
              <a:rPr lang="es-AR" sz="2400" dirty="0">
                <a:solidFill>
                  <a:srgbClr val="000000"/>
                </a:solidFill>
                <a:latin typeface="+mn-lt"/>
              </a:rPr>
              <a:t>Seguridad de los consumidores (consulta)</a:t>
            </a:r>
          </a:p>
          <a:p>
            <a:pPr marL="342900" indent="-342900" eaLnBrk="1" fontAlgn="base" hangingPunct="1">
              <a:spcBef>
                <a:spcPct val="50000"/>
              </a:spcBef>
              <a:spcAft>
                <a:spcPct val="0"/>
              </a:spcAft>
              <a:buFont typeface="Wingdings" pitchFamily="2" charset="2"/>
              <a:buChar char="v"/>
            </a:pPr>
            <a:r>
              <a:rPr lang="es-AR" sz="2400" dirty="0">
                <a:solidFill>
                  <a:srgbClr val="000000"/>
                </a:solidFill>
                <a:latin typeface="+mn-lt"/>
              </a:rPr>
              <a:t>Sistema de seguridad del envase</a:t>
            </a:r>
            <a:endParaRPr lang="es-ES" sz="2400" dirty="0">
              <a:solidFill>
                <a:srgbClr val="000000"/>
              </a:solidFill>
              <a:latin typeface="+mn-lt"/>
            </a:endParaRPr>
          </a:p>
        </p:txBody>
      </p:sp>
      <p:sp>
        <p:nvSpPr>
          <p:cNvPr id="2" name="1 Rectángulo"/>
          <p:cNvSpPr/>
          <p:nvPr/>
        </p:nvSpPr>
        <p:spPr>
          <a:xfrm>
            <a:off x="1436506" y="44624"/>
            <a:ext cx="5727782" cy="1446550"/>
          </a:xfrm>
          <a:prstGeom prst="rect">
            <a:avLst/>
          </a:prstGeom>
          <a:noFill/>
        </p:spPr>
        <p:txBody>
          <a:bodyPr wrap="square" lIns="91440" tIns="45720" rIns="91440" bIns="45720">
            <a:spAutoFit/>
          </a:bodyPr>
          <a:lstStyle/>
          <a:p>
            <a:pPr algn="ctr"/>
            <a:r>
              <a:rPr lang="es-E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Disposiciones (ANMAT)</a:t>
            </a:r>
          </a:p>
          <a:p>
            <a:pPr algn="ctr"/>
            <a:r>
              <a:rPr lang="es-E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3683/11 y 1831/12</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5" name="Picture 2" descr="C:\Users\SAVJ\AppData\Local\Microsoft\Windows\Temporary Internet Files\Content.Outlook\NVRV5X8E\Logo Admifarm + SLOGAN (2).jpg"/>
          <p:cNvPicPr>
            <a:picLocks noChangeAspect="1" noChangeArrowheads="1"/>
          </p:cNvPicPr>
          <p:nvPr/>
        </p:nvPicPr>
        <p:blipFill>
          <a:blip r:embed="rId3" cstate="print"/>
          <a:srcRect t="26495" b="17294"/>
          <a:stretch>
            <a:fillRect/>
          </a:stretch>
        </p:blipFill>
        <p:spPr bwMode="auto">
          <a:xfrm>
            <a:off x="6195905" y="5949280"/>
            <a:ext cx="2192519" cy="871878"/>
          </a:xfrm>
          <a:prstGeom prst="rect">
            <a:avLst/>
          </a:prstGeom>
          <a:noFill/>
        </p:spPr>
      </p:pic>
    </p:spTree>
    <p:extLst>
      <p:ext uri="{BB962C8B-B14F-4D97-AF65-F5344CB8AC3E}">
        <p14:creationId xmlns:p14="http://schemas.microsoft.com/office/powerpoint/2010/main" val="3927209496"/>
      </p:ext>
    </p:extLst>
  </p:cSld>
  <p:clrMapOvr>
    <a:masterClrMapping/>
  </p:clrMapOvr>
  <p:transition>
    <p:blind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sz="half" idx="1"/>
          </p:nvPr>
        </p:nvSpPr>
        <p:spPr>
          <a:xfrm>
            <a:off x="179512" y="1124744"/>
            <a:ext cx="8291513" cy="5616575"/>
          </a:xfrm>
        </p:spPr>
        <p:txBody>
          <a:bodyPr>
            <a:normAutofit fontScale="25000" lnSpcReduction="20000"/>
          </a:bodyPr>
          <a:lstStyle/>
          <a:p>
            <a:pPr algn="ctr" eaLnBrk="1" hangingPunct="1">
              <a:lnSpc>
                <a:spcPct val="80000"/>
              </a:lnSpc>
              <a:buFontTx/>
              <a:buNone/>
            </a:pPr>
            <a:endParaRPr lang="es-ES" sz="1800" b="1" dirty="0" smtClean="0"/>
          </a:p>
          <a:p>
            <a:pPr eaLnBrk="1" hangingPunct="1">
              <a:lnSpc>
                <a:spcPct val="115000"/>
              </a:lnSpc>
              <a:buFont typeface="Wingdings" pitchFamily="2" charset="2"/>
              <a:buChar char="v"/>
            </a:pPr>
            <a:r>
              <a:rPr lang="es-ES" sz="8800" u="sng" dirty="0" smtClean="0"/>
              <a:t> Aplicación</a:t>
            </a:r>
            <a:r>
              <a:rPr lang="es-ES" sz="8800" dirty="0" smtClean="0"/>
              <a:t>: a todos los agentes comprendidos en las leyes 23660 y 23661 y sujetos comprendidos en el Art. 1 de la ley 26682, modificado por decreto 1991/11.</a:t>
            </a:r>
          </a:p>
          <a:p>
            <a:pPr marL="114300" indent="0" eaLnBrk="1" hangingPunct="1">
              <a:lnSpc>
                <a:spcPct val="115000"/>
              </a:lnSpc>
              <a:buNone/>
            </a:pPr>
            <a:endParaRPr lang="es-ES" sz="8800" dirty="0" smtClean="0"/>
          </a:p>
          <a:p>
            <a:pPr eaLnBrk="1" hangingPunct="1">
              <a:lnSpc>
                <a:spcPct val="115000"/>
              </a:lnSpc>
              <a:buFont typeface="Wingdings" pitchFamily="2" charset="2"/>
              <a:buChar char="v"/>
            </a:pPr>
            <a:r>
              <a:rPr lang="es-ES" sz="8800" dirty="0" smtClean="0"/>
              <a:t> Responsable de Trazabilidad: profesional perteneciente al área de Auditoria Médica de la entidad. Deberá verificar la Trazabilidad de los medicamentos. Asegurar que los medicamentos ingresen a la base de datos del Sistema Nacional de Trazabilidad.</a:t>
            </a:r>
          </a:p>
          <a:p>
            <a:pPr eaLnBrk="1" hangingPunct="1">
              <a:lnSpc>
                <a:spcPct val="115000"/>
              </a:lnSpc>
            </a:pPr>
            <a:endParaRPr lang="es-ES" sz="8800" dirty="0" smtClean="0"/>
          </a:p>
          <a:p>
            <a:pPr eaLnBrk="1" hangingPunct="1">
              <a:lnSpc>
                <a:spcPct val="115000"/>
              </a:lnSpc>
              <a:buFont typeface="Wingdings" pitchFamily="2" charset="2"/>
              <a:buChar char="v"/>
            </a:pPr>
            <a:r>
              <a:rPr lang="es-ES" sz="8800" dirty="0" smtClean="0"/>
              <a:t> Farmacias o establecimientos asistenciales propios: se consideran personas jurídicas intervinientes en la cadena de dispensación de productos medicinales.</a:t>
            </a:r>
          </a:p>
          <a:p>
            <a:pPr eaLnBrk="1" hangingPunct="1">
              <a:lnSpc>
                <a:spcPct val="115000"/>
              </a:lnSpc>
              <a:buFontTx/>
              <a:buNone/>
            </a:pPr>
            <a:endParaRPr lang="es-ES" sz="8800" dirty="0" smtClean="0"/>
          </a:p>
          <a:p>
            <a:pPr eaLnBrk="1" hangingPunct="1">
              <a:lnSpc>
                <a:spcPct val="115000"/>
              </a:lnSpc>
              <a:buFont typeface="Wingdings" pitchFamily="2" charset="2"/>
              <a:buChar char="v"/>
            </a:pPr>
            <a:r>
              <a:rPr lang="es-ES" sz="8800" u="sng" dirty="0" smtClean="0"/>
              <a:t> Documentación comercial</a:t>
            </a:r>
            <a:r>
              <a:rPr lang="es-ES" sz="8800" dirty="0" smtClean="0"/>
              <a:t> de especialidades medicinales deberá consignarse el respectivo código unívoco (remito, factura, ticket, comprobante de dispensa o administración) y receta. </a:t>
            </a:r>
          </a:p>
          <a:p>
            <a:pPr eaLnBrk="1" hangingPunct="1">
              <a:lnSpc>
                <a:spcPct val="115000"/>
              </a:lnSpc>
              <a:buFontTx/>
              <a:buNone/>
            </a:pPr>
            <a:endParaRPr lang="es-ES" sz="8800" dirty="0" smtClean="0"/>
          </a:p>
        </p:txBody>
      </p:sp>
      <p:sp>
        <p:nvSpPr>
          <p:cNvPr id="2" name="1 Rectángulo"/>
          <p:cNvSpPr/>
          <p:nvPr/>
        </p:nvSpPr>
        <p:spPr>
          <a:xfrm>
            <a:off x="611560" y="188640"/>
            <a:ext cx="7604902" cy="769441"/>
          </a:xfrm>
          <a:prstGeom prst="rect">
            <a:avLst/>
          </a:prstGeom>
          <a:noFill/>
        </p:spPr>
        <p:txBody>
          <a:bodyPr wrap="none" lIns="91440" tIns="45720" rIns="91440" bIns="45720">
            <a:spAutoFit/>
          </a:bodyPr>
          <a:lstStyle/>
          <a:p>
            <a:pPr algn="ctr"/>
            <a:r>
              <a:rPr lang="es-E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Resolución 362/2012 S.S.SALUD</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41770542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755576" y="2132856"/>
            <a:ext cx="6912769" cy="2677656"/>
          </a:xfrm>
          <a:prstGeom prst="rect">
            <a:avLst/>
          </a:prstGeom>
          <a:noFill/>
        </p:spPr>
        <p:txBody>
          <a:bodyPr wrap="squar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Reglamentación. Puntos destacados. Disp. 362/12</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9"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195904" y="5949280"/>
            <a:ext cx="2192519" cy="871878"/>
          </a:xfrm>
          <a:prstGeom prst="rect">
            <a:avLst/>
          </a:prstGeom>
          <a:noFill/>
        </p:spPr>
      </p:pic>
    </p:spTree>
    <p:extLst>
      <p:ext uri="{BB962C8B-B14F-4D97-AF65-F5344CB8AC3E}">
        <p14:creationId xmlns:p14="http://schemas.microsoft.com/office/powerpoint/2010/main" val="25555714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5496" y="188640"/>
            <a:ext cx="7992888" cy="6370975"/>
          </a:xfrm>
          <a:prstGeom prst="rect">
            <a:avLst/>
          </a:prstGeom>
          <a:noFill/>
        </p:spPr>
        <p:txBody>
          <a:bodyPr wrap="square" rtlCol="0">
            <a:spAutoFit/>
          </a:bodyPr>
          <a:lstStyle/>
          <a:p>
            <a:pPr marL="285750" indent="-285750">
              <a:buFont typeface="Wingdings" pitchFamily="2" charset="2"/>
              <a:buChar char="v"/>
            </a:pPr>
            <a:r>
              <a:rPr lang="es-AR" sz="2600" dirty="0" smtClean="0"/>
              <a:t>Verificar trazabilidad de medicamentos dispensados y administrados a afiliados. </a:t>
            </a:r>
          </a:p>
          <a:p>
            <a:endParaRPr lang="es-AR" sz="2600" dirty="0"/>
          </a:p>
          <a:p>
            <a:pPr marL="285750" indent="-285750">
              <a:buFont typeface="Wingdings" pitchFamily="2" charset="2"/>
              <a:buChar char="v"/>
            </a:pPr>
            <a:r>
              <a:rPr lang="es-AR" sz="2600" dirty="0" smtClean="0"/>
              <a:t>Incorporar clausulas contractuales. </a:t>
            </a:r>
          </a:p>
          <a:p>
            <a:pPr>
              <a:buClr>
                <a:srgbClr val="00CC00"/>
              </a:buClr>
            </a:pPr>
            <a:endParaRPr lang="es-AR" sz="2600" dirty="0"/>
          </a:p>
          <a:p>
            <a:pPr marL="285750" indent="-285750">
              <a:buFont typeface="Wingdings" pitchFamily="2" charset="2"/>
              <a:buChar char="v"/>
            </a:pPr>
            <a:r>
              <a:rPr lang="es-AR" sz="2600" dirty="0" smtClean="0"/>
              <a:t> Designar  Auditor </a:t>
            </a:r>
            <a:r>
              <a:rPr lang="es-AR" sz="2600" dirty="0"/>
              <a:t>t</a:t>
            </a:r>
            <a:r>
              <a:rPr lang="es-AR" sz="2600" dirty="0" smtClean="0"/>
              <a:t>razabilidad. </a:t>
            </a:r>
          </a:p>
          <a:p>
            <a:endParaRPr lang="es-AR" sz="2600" dirty="0" smtClean="0"/>
          </a:p>
          <a:p>
            <a:pPr marL="285750" indent="-285750">
              <a:buFont typeface="Wingdings" pitchFamily="2" charset="2"/>
              <a:buChar char="v"/>
            </a:pPr>
            <a:r>
              <a:rPr lang="es-AR" sz="2600" dirty="0" smtClean="0"/>
              <a:t>Ticket de dispensa o administración adjunto a receta.</a:t>
            </a:r>
          </a:p>
          <a:p>
            <a:pPr>
              <a:buClr>
                <a:srgbClr val="00CC00"/>
              </a:buClr>
            </a:pPr>
            <a:endParaRPr lang="es-AR" sz="2600" dirty="0" smtClean="0"/>
          </a:p>
          <a:p>
            <a:pPr marL="285750" indent="-285750">
              <a:buFont typeface="Wingdings" pitchFamily="2" charset="2"/>
              <a:buChar char="v"/>
            </a:pPr>
            <a:r>
              <a:rPr lang="es-AR" sz="2600" dirty="0" smtClean="0"/>
              <a:t>Código unívoco de trazabilidad medicamento en documentación comercial del prestador</a:t>
            </a:r>
          </a:p>
          <a:p>
            <a:pPr>
              <a:buClr>
                <a:srgbClr val="00CC00"/>
              </a:buClr>
              <a:buFont typeface="Wingdings" pitchFamily="2" charset="2"/>
              <a:buChar char="§"/>
            </a:pPr>
            <a:endParaRPr lang="es-AR" sz="2600" dirty="0" smtClean="0"/>
          </a:p>
          <a:p>
            <a:pPr marL="285750" indent="-285750">
              <a:buFont typeface="Wingdings" pitchFamily="2" charset="2"/>
              <a:buChar char="v"/>
            </a:pPr>
            <a:r>
              <a:rPr lang="es-AR" sz="2600" dirty="0" smtClean="0"/>
              <a:t> Informe a la SSS acerca de los mecanismos de control a implementar. Fecha límite: Mayo 2012</a:t>
            </a:r>
          </a:p>
          <a:p>
            <a:endParaRPr lang="es-AR" sz="2600" dirty="0" smtClean="0"/>
          </a:p>
          <a:p>
            <a:endParaRPr lang="es-AR" dirty="0"/>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156176" y="5937631"/>
            <a:ext cx="2192519" cy="871878"/>
          </a:xfrm>
          <a:prstGeom prst="rect">
            <a:avLst/>
          </a:prstGeom>
          <a:noFill/>
        </p:spPr>
      </p:pic>
    </p:spTree>
    <p:extLst>
      <p:ext uri="{BB962C8B-B14F-4D97-AF65-F5344CB8AC3E}">
        <p14:creationId xmlns:p14="http://schemas.microsoft.com/office/powerpoint/2010/main" val="30622119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620688"/>
            <a:ext cx="7200800" cy="5693866"/>
          </a:xfrm>
          <a:prstGeom prst="rect">
            <a:avLst/>
          </a:prstGeom>
          <a:noFill/>
        </p:spPr>
        <p:txBody>
          <a:bodyPr wrap="square" rtlCol="0">
            <a:spAutoFit/>
          </a:bodyPr>
          <a:lstStyle/>
          <a:p>
            <a:pPr marL="914400" lvl="1" indent="-457200">
              <a:buFont typeface="Wingdings" pitchFamily="2" charset="2"/>
              <a:buChar char="v"/>
            </a:pPr>
            <a:r>
              <a:rPr lang="es-AR" sz="2600" dirty="0" smtClean="0"/>
              <a:t>Denunciar a la SSS irregularidades dentro de las 48 hs de detectadas</a:t>
            </a:r>
          </a:p>
          <a:p>
            <a:pPr lvl="1"/>
            <a:endParaRPr lang="es-AR" sz="2600" dirty="0" smtClean="0"/>
          </a:p>
          <a:p>
            <a:pPr marL="914400" lvl="1" indent="-457200">
              <a:buFont typeface="Wingdings" pitchFamily="2" charset="2"/>
              <a:buChar char="v"/>
            </a:pPr>
            <a:r>
              <a:rPr lang="es-AR" sz="2600" dirty="0" smtClean="0"/>
              <a:t>Corroborar que los prestadores cuenten con GLN/CUFE y solución informática que cumpla disposiciones ANMAT. Fecha límite: 15-Jun-2012</a:t>
            </a:r>
          </a:p>
          <a:p>
            <a:pPr lvl="1"/>
            <a:endParaRPr lang="es-AR" sz="2600" dirty="0" smtClean="0"/>
          </a:p>
          <a:p>
            <a:pPr marL="914400" lvl="1" indent="-457200">
              <a:buFont typeface="Wingdings" pitchFamily="2" charset="2"/>
              <a:buChar char="v"/>
            </a:pPr>
            <a:r>
              <a:rPr lang="es-AR" sz="2600" dirty="0" smtClean="0"/>
              <a:t>El no cumplimiento imposibilita tramitar ante APE solicitudes de reintegro </a:t>
            </a:r>
          </a:p>
          <a:p>
            <a:pPr>
              <a:buClr>
                <a:srgbClr val="00CC00"/>
              </a:buClr>
            </a:pPr>
            <a:endParaRPr lang="es-AR" sz="2600" dirty="0" smtClean="0"/>
          </a:p>
          <a:p>
            <a:pPr>
              <a:buClr>
                <a:srgbClr val="00CC00"/>
              </a:buClr>
            </a:pPr>
            <a:endParaRPr lang="es-AR" sz="2600" dirty="0" smtClean="0"/>
          </a:p>
          <a:p>
            <a:pPr marL="285750" indent="-285750">
              <a:buFont typeface="Wingdings" pitchFamily="2" charset="2"/>
              <a:buChar char="Ø"/>
            </a:pPr>
            <a:r>
              <a:rPr lang="es-AR" sz="2600" dirty="0" smtClean="0"/>
              <a:t> Se crea la “Unidad de trazabilidad de medicamentos” dentro de la SSS.</a:t>
            </a:r>
            <a:endParaRPr lang="es-AR" dirty="0"/>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195905" y="5878615"/>
            <a:ext cx="2192519" cy="871878"/>
          </a:xfrm>
          <a:prstGeom prst="rect">
            <a:avLst/>
          </a:prstGeom>
          <a:noFill/>
        </p:spPr>
      </p:pic>
    </p:spTree>
    <p:extLst>
      <p:ext uri="{BB962C8B-B14F-4D97-AF65-F5344CB8AC3E}">
        <p14:creationId xmlns:p14="http://schemas.microsoft.com/office/powerpoint/2010/main" val="2141816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457200" y="1196975"/>
            <a:ext cx="8229600" cy="4929188"/>
          </a:xfrm>
        </p:spPr>
        <p:txBody>
          <a:bodyPr>
            <a:normAutofit fontScale="77500" lnSpcReduction="20000"/>
          </a:bodyPr>
          <a:lstStyle/>
          <a:p>
            <a:pPr eaLnBrk="1" hangingPunct="1">
              <a:buFontTx/>
              <a:buNone/>
            </a:pPr>
            <a:endParaRPr lang="es-ES" sz="2400" dirty="0" smtClean="0"/>
          </a:p>
          <a:p>
            <a:pPr eaLnBrk="1" hangingPunct="1">
              <a:buFont typeface="Wingdings" pitchFamily="2" charset="2"/>
              <a:buChar char="v"/>
            </a:pPr>
            <a:r>
              <a:rPr lang="es-ES" sz="2800" dirty="0" smtClean="0"/>
              <a:t> Formalizar contrataciones de servicios farmacéuticos y de establecimientos  asistenciales o de salud ajustando sus cláusulas para cumplir con la normativa de Trazabilidad. GLN o CUFE</a:t>
            </a:r>
          </a:p>
          <a:p>
            <a:pPr eaLnBrk="1" hangingPunct="1"/>
            <a:endParaRPr lang="es-ES" sz="2600" dirty="0" smtClean="0"/>
          </a:p>
          <a:p>
            <a:pPr eaLnBrk="1" hangingPunct="1">
              <a:buFont typeface="Wingdings" pitchFamily="2" charset="2"/>
              <a:buChar char="v"/>
            </a:pPr>
            <a:r>
              <a:rPr lang="es-ES" sz="3100" dirty="0" smtClean="0"/>
              <a:t> Comunicación a los beneficiarios de la posibilidad de realizar consultas para conocer si el medicamento dispensado es seguro.</a:t>
            </a:r>
          </a:p>
          <a:p>
            <a:pPr eaLnBrk="1" hangingPunct="1"/>
            <a:endParaRPr lang="es-ES" sz="2600" dirty="0" smtClean="0"/>
          </a:p>
          <a:p>
            <a:pPr eaLnBrk="1" hangingPunct="1">
              <a:buFont typeface="Wingdings" pitchFamily="2" charset="2"/>
              <a:buChar char="v"/>
            </a:pPr>
            <a:r>
              <a:rPr lang="es-ES" sz="3100" dirty="0" smtClean="0"/>
              <a:t> Solicitudes de reintegro solicitadas por parte de las Obras Sociales deben cumplir con lo establecido en la Resolución para los medicamentos que tienen obligación de trazarse</a:t>
            </a:r>
            <a:r>
              <a:rPr lang="es-ES" sz="2600" dirty="0" smtClean="0"/>
              <a:t>.</a:t>
            </a:r>
          </a:p>
          <a:p>
            <a:pPr eaLnBrk="1" hangingPunct="1"/>
            <a:endParaRPr lang="es-ES" sz="2600" dirty="0" smtClean="0"/>
          </a:p>
          <a:p>
            <a:pPr eaLnBrk="1" hangingPunct="1">
              <a:buFont typeface="Wingdings" pitchFamily="2" charset="2"/>
              <a:buChar char="v"/>
            </a:pPr>
            <a:r>
              <a:rPr lang="es-ES" sz="3100" dirty="0" smtClean="0"/>
              <a:t> Creación de la Unidad de Trazabilidad en la Gerencia de Control Prestacional.</a:t>
            </a:r>
          </a:p>
        </p:txBody>
      </p:sp>
      <p:sp>
        <p:nvSpPr>
          <p:cNvPr id="2" name="1 Rectángulo"/>
          <p:cNvSpPr/>
          <p:nvPr/>
        </p:nvSpPr>
        <p:spPr>
          <a:xfrm>
            <a:off x="611560" y="404664"/>
            <a:ext cx="7604902" cy="769441"/>
          </a:xfrm>
          <a:prstGeom prst="rect">
            <a:avLst/>
          </a:prstGeom>
          <a:noFill/>
        </p:spPr>
        <p:txBody>
          <a:bodyPr wrap="none" lIns="91440" tIns="45720" rIns="91440" bIns="45720">
            <a:spAutoFit/>
          </a:bodyPr>
          <a:lstStyle/>
          <a:p>
            <a:pPr algn="ctr"/>
            <a:r>
              <a:rPr lang="es-E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Resolución 362/2012 S.S.SALUD</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8098018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1526589"/>
            <a:ext cx="7632848" cy="4062651"/>
          </a:xfrm>
          <a:prstGeom prst="rect">
            <a:avLst/>
          </a:prstGeom>
          <a:noFill/>
        </p:spPr>
        <p:txBody>
          <a:bodyPr wrap="square" rtlCol="0">
            <a:spAutoFit/>
          </a:bodyPr>
          <a:lstStyle/>
          <a:p>
            <a:pPr marL="457200" lvl="0" indent="-457200">
              <a:buFont typeface="Wingdings" pitchFamily="2" charset="2"/>
              <a:buChar char="v"/>
            </a:pPr>
            <a:r>
              <a:rPr lang="es-AR" sz="3000" dirty="0"/>
              <a:t>D</a:t>
            </a:r>
            <a:r>
              <a:rPr lang="es-AR" sz="3000" dirty="0" smtClean="0"/>
              <a:t>etectar duplicaciones y desvíos de la cadena legal de comercialización</a:t>
            </a:r>
          </a:p>
          <a:p>
            <a:pPr lvl="0"/>
            <a:endParaRPr lang="es-AR" sz="3000" dirty="0" smtClean="0"/>
          </a:p>
          <a:p>
            <a:pPr marL="457200" lvl="0" indent="-457200">
              <a:buFont typeface="Wingdings" pitchFamily="2" charset="2"/>
              <a:buChar char="v"/>
            </a:pPr>
            <a:r>
              <a:rPr lang="es-AR" sz="3000" dirty="0"/>
              <a:t>D</a:t>
            </a:r>
            <a:r>
              <a:rPr lang="es-AR" sz="3000" dirty="0" smtClean="0"/>
              <a:t>ar seguridad a los pacientes</a:t>
            </a:r>
          </a:p>
          <a:p>
            <a:pPr lvl="0"/>
            <a:endParaRPr lang="es-AR" sz="3000" dirty="0" smtClean="0"/>
          </a:p>
          <a:p>
            <a:pPr marL="457200" lvl="0" indent="-457200">
              <a:buFont typeface="Wingdings" pitchFamily="2" charset="2"/>
              <a:buChar char="v"/>
            </a:pPr>
            <a:r>
              <a:rPr lang="es-AR" sz="3000" dirty="0" smtClean="0"/>
              <a:t> Evitar el comercio ilegal </a:t>
            </a:r>
          </a:p>
          <a:p>
            <a:pPr lvl="0"/>
            <a:endParaRPr lang="es-AR" sz="3000" dirty="0" smtClean="0"/>
          </a:p>
          <a:p>
            <a:pPr marL="457200" lvl="0" indent="-457200">
              <a:buFont typeface="Wingdings" pitchFamily="2" charset="2"/>
              <a:buChar char="v"/>
            </a:pPr>
            <a:r>
              <a:rPr lang="es-AR" sz="3000" dirty="0"/>
              <a:t>R</a:t>
            </a:r>
            <a:r>
              <a:rPr lang="es-AR" sz="3000" dirty="0" smtClean="0"/>
              <a:t>educir los costos del sistema de salud</a:t>
            </a:r>
          </a:p>
          <a:p>
            <a:endParaRPr lang="es-AR" dirty="0"/>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228184" y="5968254"/>
            <a:ext cx="2192519" cy="871878"/>
          </a:xfrm>
          <a:prstGeom prst="rect">
            <a:avLst/>
          </a:prstGeom>
          <a:noFill/>
        </p:spPr>
      </p:pic>
    </p:spTree>
    <p:extLst>
      <p:ext uri="{BB962C8B-B14F-4D97-AF65-F5344CB8AC3E}">
        <p14:creationId xmlns:p14="http://schemas.microsoft.com/office/powerpoint/2010/main" val="25389168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332656"/>
            <a:ext cx="7704856" cy="5847755"/>
          </a:xfrm>
          <a:prstGeom prst="rect">
            <a:avLst/>
          </a:prstGeom>
          <a:noFill/>
        </p:spPr>
        <p:txBody>
          <a:bodyPr wrap="square" rtlCol="0">
            <a:spAutoFit/>
          </a:bodyPr>
          <a:lstStyle/>
          <a:p>
            <a:r>
              <a:rPr lang="es-AR" sz="2600" dirty="0"/>
              <a:t>Los productos farmacéuticos incluidos deberán contar con un soporte o dispositivo que permita almacenar información  en un código, de acuerdo a las recomendaciones del estándar GS1 (Global Standard and Global Solution)</a:t>
            </a:r>
          </a:p>
          <a:p>
            <a:r>
              <a:rPr lang="es-AR" sz="2600" dirty="0"/>
              <a:t> </a:t>
            </a:r>
          </a:p>
          <a:p>
            <a:r>
              <a:rPr lang="es-AR" sz="2600" dirty="0"/>
              <a:t>Este soporte o dispositivo </a:t>
            </a:r>
            <a:r>
              <a:rPr lang="es-AR" sz="2600" dirty="0" smtClean="0"/>
              <a:t>debe </a:t>
            </a:r>
            <a:r>
              <a:rPr lang="es-AR" sz="2600" dirty="0"/>
              <a:t>asegurar que no se pueda remover o quitar, sin que el envoltorio o envase del medicamento sea dañado</a:t>
            </a:r>
            <a:r>
              <a:rPr lang="es-AR" sz="2600" dirty="0" smtClean="0"/>
              <a:t>.</a:t>
            </a:r>
          </a:p>
          <a:p>
            <a:endParaRPr lang="es-AR" sz="2600" dirty="0"/>
          </a:p>
          <a:p>
            <a:r>
              <a:rPr lang="es-AR" sz="2600" dirty="0"/>
              <a:t>Las tecnologías posibles son el código de barras, el Datamatrix (también conocido como codificación de datos 2D) y el RFID (Identificación por radio frecuencia).</a:t>
            </a:r>
          </a:p>
          <a:p>
            <a:r>
              <a:rPr lang="es-AR" dirty="0"/>
              <a:t> </a:t>
            </a:r>
          </a:p>
          <a:p>
            <a:endParaRPr lang="es-AR" dirty="0"/>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123897" y="5949280"/>
            <a:ext cx="2192519" cy="871878"/>
          </a:xfrm>
          <a:prstGeom prst="rect">
            <a:avLst/>
          </a:prstGeom>
          <a:noFill/>
        </p:spPr>
      </p:pic>
    </p:spTree>
    <p:extLst>
      <p:ext uri="{BB962C8B-B14F-4D97-AF65-F5344CB8AC3E}">
        <p14:creationId xmlns:p14="http://schemas.microsoft.com/office/powerpoint/2010/main" val="40771539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25 Tabla"/>
          <p:cNvGraphicFramePr>
            <a:graphicFrameLocks noGrp="1"/>
          </p:cNvGraphicFramePr>
          <p:nvPr/>
        </p:nvGraphicFramePr>
        <p:xfrm>
          <a:off x="158750" y="1397000"/>
          <a:ext cx="8828088" cy="5264150"/>
        </p:xfrm>
        <a:graphic>
          <a:graphicData uri="http://schemas.openxmlformats.org/drawingml/2006/table">
            <a:tbl>
              <a:tblPr firstRow="1" bandRow="1">
                <a:tableStyleId>{F5AB1C69-6EDB-4FF4-983F-18BD219EF322}</a:tableStyleId>
              </a:tblPr>
              <a:tblGrid>
                <a:gridCol w="4442595"/>
                <a:gridCol w="4385493"/>
              </a:tblGrid>
              <a:tr h="788730">
                <a:tc>
                  <a:txBody>
                    <a:bodyPr/>
                    <a:lstStyle/>
                    <a:p>
                      <a:r>
                        <a:rPr lang="es-AR" sz="1800" dirty="0" smtClean="0"/>
                        <a:t>es</a:t>
                      </a:r>
                      <a:endParaRPr lang="es-AR" sz="1800" dirty="0"/>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AR" sz="1800" dirty="0"/>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37710">
                <a:tc>
                  <a:txBody>
                    <a:bodyPr/>
                    <a:lstStyle/>
                    <a:p>
                      <a:endParaRPr lang="es-AR" sz="1800" dirty="0"/>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AR" sz="1800" dirty="0"/>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37710">
                <a:tc>
                  <a:txBody>
                    <a:bodyPr/>
                    <a:lstStyle/>
                    <a:p>
                      <a:endParaRPr lang="es-AR" sz="1800" dirty="0"/>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AR" sz="1800" dirty="0"/>
                    </a:p>
                  </a:txBody>
                  <a:tcPr marL="91442" marR="91442"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0977" name="TextBox 6"/>
          <p:cNvSpPr txBox="1">
            <a:spLocks noChangeArrowheads="1"/>
          </p:cNvSpPr>
          <p:nvPr/>
        </p:nvSpPr>
        <p:spPr bwMode="auto">
          <a:xfrm>
            <a:off x="106180" y="1557338"/>
            <a:ext cx="43116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20000"/>
              </a:spcBef>
              <a:spcAft>
                <a:spcPct val="0"/>
              </a:spcAft>
            </a:pPr>
            <a:r>
              <a:rPr lang="es-AR" sz="2400" b="1">
                <a:solidFill>
                  <a:srgbClr val="002C6C"/>
                </a:solidFill>
              </a:rPr>
              <a:t>Portador de datos</a:t>
            </a:r>
          </a:p>
        </p:txBody>
      </p:sp>
      <p:sp>
        <p:nvSpPr>
          <p:cNvPr id="40978" name="TextBox 11"/>
          <p:cNvSpPr txBox="1">
            <a:spLocks noChangeArrowheads="1"/>
          </p:cNvSpPr>
          <p:nvPr/>
        </p:nvSpPr>
        <p:spPr bwMode="auto">
          <a:xfrm>
            <a:off x="4619625" y="1579563"/>
            <a:ext cx="4346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20000"/>
              </a:spcBef>
              <a:spcAft>
                <a:spcPct val="0"/>
              </a:spcAft>
            </a:pPr>
            <a:r>
              <a:rPr lang="es-AR" sz="2400" b="1">
                <a:solidFill>
                  <a:srgbClr val="002C6C"/>
                </a:solidFill>
              </a:rPr>
              <a:t>Lectores</a:t>
            </a:r>
          </a:p>
        </p:txBody>
      </p:sp>
      <p:grpSp>
        <p:nvGrpSpPr>
          <p:cNvPr id="2" name="30 Grupo"/>
          <p:cNvGrpSpPr>
            <a:grpSpLocks/>
          </p:cNvGrpSpPr>
          <p:nvPr/>
        </p:nvGrpSpPr>
        <p:grpSpPr bwMode="auto">
          <a:xfrm>
            <a:off x="4695825" y="2282825"/>
            <a:ext cx="1838325" cy="1874838"/>
            <a:chOff x="2473672" y="2190044"/>
            <a:chExt cx="1838683" cy="1873956"/>
          </a:xfrm>
        </p:grpSpPr>
        <p:pic>
          <p:nvPicPr>
            <p:cNvPr id="66564" name="Picture 4"/>
            <p:cNvPicPr>
              <a:picLocks noChangeAspect="1" noChangeArrowheads="1"/>
            </p:cNvPicPr>
            <p:nvPr/>
          </p:nvPicPr>
          <p:blipFill>
            <a:blip r:embed="rId2"/>
            <a:srcRect/>
            <a:stretch>
              <a:fillRect/>
            </a:stretch>
          </p:blipFill>
          <p:spPr bwMode="auto">
            <a:xfrm>
              <a:off x="2473672" y="2670831"/>
              <a:ext cx="1838683" cy="1393169"/>
            </a:xfrm>
            <a:prstGeom prst="rect">
              <a:avLst/>
            </a:prstGeom>
            <a:ln>
              <a:noFill/>
            </a:ln>
            <a:effectLst>
              <a:outerShdw blurRad="292100" dist="139700" dir="2700000" algn="tl" rotWithShape="0">
                <a:srgbClr val="333333">
                  <a:alpha val="65000"/>
                </a:srgbClr>
              </a:outerShdw>
            </a:effectLst>
          </p:spPr>
        </p:pic>
        <p:sp>
          <p:nvSpPr>
            <p:cNvPr id="41015" name="TextBox 15"/>
            <p:cNvSpPr txBox="1">
              <a:spLocks noChangeArrowheads="1"/>
            </p:cNvSpPr>
            <p:nvPr/>
          </p:nvSpPr>
          <p:spPr bwMode="auto">
            <a:xfrm>
              <a:off x="2596445" y="2190044"/>
              <a:ext cx="14901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20000"/>
                </a:spcBef>
                <a:spcAft>
                  <a:spcPct val="0"/>
                </a:spcAft>
              </a:pPr>
              <a:r>
                <a:rPr lang="es-AR" sz="2000">
                  <a:solidFill>
                    <a:srgbClr val="002C6C"/>
                  </a:solidFill>
                </a:rPr>
                <a:t>Láser</a:t>
              </a:r>
            </a:p>
          </p:txBody>
        </p:sp>
      </p:grpSp>
      <p:grpSp>
        <p:nvGrpSpPr>
          <p:cNvPr id="3" name="29 Grupo"/>
          <p:cNvGrpSpPr>
            <a:grpSpLocks/>
          </p:cNvGrpSpPr>
          <p:nvPr/>
        </p:nvGrpSpPr>
        <p:grpSpPr bwMode="auto">
          <a:xfrm>
            <a:off x="6516688" y="2282825"/>
            <a:ext cx="2555875" cy="1835150"/>
            <a:chOff x="-5500" y="2190106"/>
            <a:chExt cx="2554011" cy="1834413"/>
          </a:xfrm>
        </p:grpSpPr>
        <p:pic>
          <p:nvPicPr>
            <p:cNvPr id="19" name="Picture 5"/>
            <p:cNvPicPr>
              <a:picLocks noChangeAspect="1" noChangeArrowheads="1"/>
            </p:cNvPicPr>
            <p:nvPr/>
          </p:nvPicPr>
          <p:blipFill>
            <a:blip r:embed="rId3"/>
            <a:srcRect b="7716"/>
            <a:stretch>
              <a:fillRect/>
            </a:stretch>
          </p:blipFill>
          <p:spPr bwMode="auto">
            <a:xfrm>
              <a:off x="376808" y="2677273"/>
              <a:ext cx="1849675" cy="1347246"/>
            </a:xfrm>
            <a:prstGeom prst="rect">
              <a:avLst/>
            </a:prstGeom>
            <a:ln>
              <a:noFill/>
            </a:ln>
            <a:effectLst>
              <a:outerShdw blurRad="292100" dist="139700" dir="2700000" algn="tl" rotWithShape="0">
                <a:srgbClr val="333333">
                  <a:alpha val="65000"/>
                </a:srgbClr>
              </a:outerShdw>
            </a:effectLst>
          </p:spPr>
        </p:pic>
        <p:sp>
          <p:nvSpPr>
            <p:cNvPr id="41013" name="TextBox 19"/>
            <p:cNvSpPr txBox="1">
              <a:spLocks noChangeArrowheads="1"/>
            </p:cNvSpPr>
            <p:nvPr/>
          </p:nvSpPr>
          <p:spPr bwMode="auto">
            <a:xfrm>
              <a:off x="-5500" y="2190106"/>
              <a:ext cx="2554011" cy="39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20000"/>
                </a:spcBef>
                <a:spcAft>
                  <a:spcPct val="0"/>
                </a:spcAft>
              </a:pPr>
              <a:r>
                <a:rPr lang="es-AR" sz="2000">
                  <a:solidFill>
                    <a:srgbClr val="002C6C"/>
                  </a:solidFill>
                </a:rPr>
                <a:t>CCD - Fotográfico</a:t>
              </a:r>
            </a:p>
          </p:txBody>
        </p:sp>
      </p:grpSp>
      <p:sp>
        <p:nvSpPr>
          <p:cNvPr id="36" name="35 Rectángulo"/>
          <p:cNvSpPr>
            <a:spLocks noChangeArrowheads="1"/>
          </p:cNvSpPr>
          <p:nvPr/>
        </p:nvSpPr>
        <p:spPr bwMode="auto">
          <a:xfrm>
            <a:off x="446088" y="2495550"/>
            <a:ext cx="3984625" cy="1636713"/>
          </a:xfrm>
          <a:prstGeom prst="rect">
            <a:avLst/>
          </a:prstGeom>
          <a:noFill/>
          <a:ln w="57150" algn="ctr">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20000"/>
              </a:spcBef>
              <a:spcAft>
                <a:spcPct val="0"/>
              </a:spcAft>
            </a:pPr>
            <a:endParaRPr lang="es-ES">
              <a:solidFill>
                <a:srgbClr val="002C6C"/>
              </a:solidFill>
              <a:cs typeface="Arial" pitchFamily="34" charset="0"/>
            </a:endParaRPr>
          </a:p>
        </p:txBody>
      </p:sp>
      <p:sp>
        <p:nvSpPr>
          <p:cNvPr id="37" name="36 Rectángulo"/>
          <p:cNvSpPr>
            <a:spLocks noChangeArrowheads="1"/>
          </p:cNvSpPr>
          <p:nvPr/>
        </p:nvSpPr>
        <p:spPr bwMode="auto">
          <a:xfrm>
            <a:off x="6711950" y="2305050"/>
            <a:ext cx="2209800" cy="1981200"/>
          </a:xfrm>
          <a:prstGeom prst="rect">
            <a:avLst/>
          </a:prstGeom>
          <a:noFill/>
          <a:ln w="57150" algn="ctr">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20000"/>
              </a:spcBef>
              <a:spcAft>
                <a:spcPct val="0"/>
              </a:spcAft>
            </a:pPr>
            <a:endParaRPr lang="es-ES">
              <a:solidFill>
                <a:srgbClr val="002C6C"/>
              </a:solidFill>
              <a:cs typeface="Arial" pitchFamily="34" charset="0"/>
            </a:endParaRPr>
          </a:p>
        </p:txBody>
      </p:sp>
      <p:grpSp>
        <p:nvGrpSpPr>
          <p:cNvPr id="4" name="33 Grupo"/>
          <p:cNvGrpSpPr>
            <a:grpSpLocks/>
          </p:cNvGrpSpPr>
          <p:nvPr/>
        </p:nvGrpSpPr>
        <p:grpSpPr bwMode="auto">
          <a:xfrm>
            <a:off x="4624388" y="4660900"/>
            <a:ext cx="4333875" cy="1697038"/>
            <a:chOff x="4623707" y="4573588"/>
            <a:chExt cx="4334556" cy="1696583"/>
          </a:xfrm>
        </p:grpSpPr>
        <p:grpSp>
          <p:nvGrpSpPr>
            <p:cNvPr id="41006" name="32 Grupo"/>
            <p:cNvGrpSpPr>
              <a:grpSpLocks/>
            </p:cNvGrpSpPr>
            <p:nvPr/>
          </p:nvGrpSpPr>
          <p:grpSpPr bwMode="auto">
            <a:xfrm>
              <a:off x="4623707" y="4573588"/>
              <a:ext cx="4334556" cy="1696583"/>
              <a:chOff x="4623707" y="4573588"/>
              <a:chExt cx="4334556" cy="1696583"/>
            </a:xfrm>
          </p:grpSpPr>
          <p:grpSp>
            <p:nvGrpSpPr>
              <p:cNvPr id="41008" name="34 Grupo"/>
              <p:cNvGrpSpPr>
                <a:grpSpLocks/>
              </p:cNvGrpSpPr>
              <p:nvPr/>
            </p:nvGrpSpPr>
            <p:grpSpPr bwMode="auto">
              <a:xfrm>
                <a:off x="4623707" y="4573588"/>
                <a:ext cx="4334556" cy="1623557"/>
                <a:chOff x="-339302" y="-770681"/>
                <a:chExt cx="4334025" cy="1623526"/>
              </a:xfrm>
            </p:grpSpPr>
            <p:sp>
              <p:nvSpPr>
                <p:cNvPr id="41010" name="TextBox 23"/>
                <p:cNvSpPr txBox="1">
                  <a:spLocks noChangeArrowheads="1"/>
                </p:cNvSpPr>
                <p:nvPr/>
              </p:nvSpPr>
              <p:spPr bwMode="auto">
                <a:xfrm>
                  <a:off x="-300526" y="-770681"/>
                  <a:ext cx="42952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20000"/>
                    </a:spcBef>
                    <a:spcAft>
                      <a:spcPct val="0"/>
                    </a:spcAft>
                  </a:pPr>
                  <a:r>
                    <a:rPr lang="es-AR" sz="2000">
                      <a:solidFill>
                        <a:srgbClr val="002C6C"/>
                      </a:solidFill>
                    </a:rPr>
                    <a:t>Lectores RFID fijos y móviles</a:t>
                  </a:r>
                </a:p>
              </p:txBody>
            </p:sp>
            <p:pic>
              <p:nvPicPr>
                <p:cNvPr id="28" name="Picture 20"/>
                <p:cNvPicPr>
                  <a:picLocks noChangeAspect="1" noChangeArrowheads="1"/>
                </p:cNvPicPr>
                <p:nvPr/>
              </p:nvPicPr>
              <p:blipFill>
                <a:blip r:embed="rId4"/>
                <a:srcRect t="10060" b="10928"/>
                <a:stretch>
                  <a:fillRect/>
                </a:stretch>
              </p:blipFill>
              <p:spPr bwMode="auto">
                <a:xfrm>
                  <a:off x="-339302" y="11732"/>
                  <a:ext cx="1419274" cy="841134"/>
                </a:xfrm>
                <a:prstGeom prst="rect">
                  <a:avLst/>
                </a:prstGeom>
                <a:ln>
                  <a:noFill/>
                </a:ln>
                <a:effectLst>
                  <a:outerShdw blurRad="292100" dist="139700" dir="2700000" algn="tl" rotWithShape="0">
                    <a:srgbClr val="333333">
                      <a:alpha val="65000"/>
                    </a:srgbClr>
                  </a:outerShdw>
                </a:effectLst>
              </p:spPr>
            </p:pic>
          </p:grpSp>
          <p:pic>
            <p:nvPicPr>
              <p:cNvPr id="29" name="Picture 39" descr="http://t0.gstatic.com/images?q=tbn:tbVIg5edUgY5rM:b"/>
              <p:cNvPicPr>
                <a:picLocks noChangeAspect="1" noChangeArrowheads="1"/>
              </p:cNvPicPr>
              <p:nvPr/>
            </p:nvPicPr>
            <p:blipFill>
              <a:blip r:embed="rId5"/>
              <a:srcRect/>
              <a:stretch>
                <a:fillRect/>
              </a:stretch>
            </p:blipFill>
            <p:spPr bwMode="auto">
              <a:xfrm>
                <a:off x="7761100" y="5279837"/>
                <a:ext cx="990756" cy="990334"/>
              </a:xfrm>
              <a:prstGeom prst="rect">
                <a:avLst/>
              </a:prstGeom>
              <a:ln>
                <a:noFill/>
              </a:ln>
              <a:effectLst>
                <a:outerShdw blurRad="292100" dist="139700" dir="2700000" algn="tl" rotWithShape="0">
                  <a:srgbClr val="333333">
                    <a:alpha val="65000"/>
                  </a:srgbClr>
                </a:outerShdw>
              </a:effectLst>
            </p:spPr>
          </p:pic>
        </p:grpSp>
        <p:pic>
          <p:nvPicPr>
            <p:cNvPr id="39981" name="Picture 45" descr="http://t2.gstatic.com/images?q=tbn:27q-wHRXOBEoPM:b"/>
            <p:cNvPicPr>
              <a:picLocks noChangeAspect="1" noChangeArrowheads="1"/>
            </p:cNvPicPr>
            <p:nvPr/>
          </p:nvPicPr>
          <p:blipFill>
            <a:blip r:embed="rId6"/>
            <a:srcRect/>
            <a:stretch>
              <a:fillRect/>
            </a:stretch>
          </p:blipFill>
          <p:spPr bwMode="auto">
            <a:xfrm>
              <a:off x="6378170" y="5451241"/>
              <a:ext cx="960589" cy="745925"/>
            </a:xfrm>
            <a:prstGeom prst="rect">
              <a:avLst/>
            </a:prstGeom>
            <a:ln>
              <a:noFill/>
            </a:ln>
            <a:effectLst>
              <a:outerShdw blurRad="292100" dist="139700" dir="2700000" algn="tl" rotWithShape="0">
                <a:srgbClr val="333333">
                  <a:alpha val="65000"/>
                </a:srgbClr>
              </a:outerShdw>
            </a:effectLst>
          </p:spPr>
        </p:pic>
      </p:grpSp>
      <p:sp>
        <p:nvSpPr>
          <p:cNvPr id="42" name="39 Rectángulo"/>
          <p:cNvSpPr>
            <a:spLocks noChangeArrowheads="1"/>
          </p:cNvSpPr>
          <p:nvPr/>
        </p:nvSpPr>
        <p:spPr bwMode="auto">
          <a:xfrm>
            <a:off x="246063" y="2306638"/>
            <a:ext cx="4254500" cy="4340225"/>
          </a:xfrm>
          <a:prstGeom prst="rect">
            <a:avLst/>
          </a:prstGeom>
          <a:solidFill>
            <a:schemeClr val="bg1"/>
          </a:solidFill>
          <a:ln w="57150" algn="ctr">
            <a:solidFill>
              <a:srgbClr val="00B050"/>
            </a:solidFill>
            <a:prstDash val="sysDot"/>
            <a:round/>
            <a:headEnd/>
            <a:tailEnd/>
          </a:ln>
        </p:spPr>
        <p:txBody>
          <a:bodyPr/>
          <a:lstStyle/>
          <a:p>
            <a:pPr fontAlgn="base">
              <a:spcBef>
                <a:spcPct val="20000"/>
              </a:spcBef>
              <a:spcAft>
                <a:spcPct val="0"/>
              </a:spcAft>
            </a:pPr>
            <a:endParaRPr lang="es-ES">
              <a:solidFill>
                <a:srgbClr val="00B050"/>
              </a:solidFill>
              <a:cs typeface="Arial" pitchFamily="34" charset="0"/>
            </a:endParaRPr>
          </a:p>
        </p:txBody>
      </p:sp>
      <p:grpSp>
        <p:nvGrpSpPr>
          <p:cNvPr id="7" name="40 Grupo"/>
          <p:cNvGrpSpPr>
            <a:grpSpLocks/>
          </p:cNvGrpSpPr>
          <p:nvPr/>
        </p:nvGrpSpPr>
        <p:grpSpPr bwMode="auto">
          <a:xfrm>
            <a:off x="885825" y="4595813"/>
            <a:ext cx="3017838" cy="1601787"/>
            <a:chOff x="885372" y="4508500"/>
            <a:chExt cx="3018971" cy="1601334"/>
          </a:xfrm>
        </p:grpSpPr>
        <p:sp>
          <p:nvSpPr>
            <p:cNvPr id="41002" name="TextBox 13"/>
            <p:cNvSpPr txBox="1">
              <a:spLocks noChangeArrowheads="1"/>
            </p:cNvSpPr>
            <p:nvPr/>
          </p:nvSpPr>
          <p:spPr bwMode="auto">
            <a:xfrm>
              <a:off x="995363" y="4508500"/>
              <a:ext cx="2771775" cy="720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20000"/>
                </a:spcBef>
                <a:spcAft>
                  <a:spcPct val="0"/>
                </a:spcAft>
              </a:pPr>
              <a:r>
                <a:rPr lang="es-AR" sz="2400">
                  <a:solidFill>
                    <a:srgbClr val="002C6C"/>
                  </a:solidFill>
                </a:rPr>
                <a:t>Etiqueta de RFID</a:t>
              </a:r>
            </a:p>
            <a:p>
              <a:pPr algn="ctr" eaLnBrk="1" fontAlgn="base" hangingPunct="1">
                <a:spcBef>
                  <a:spcPct val="20000"/>
                </a:spcBef>
                <a:spcAft>
                  <a:spcPct val="0"/>
                </a:spcAft>
              </a:pPr>
              <a:r>
                <a:rPr lang="es-AR" sz="1400">
                  <a:solidFill>
                    <a:srgbClr val="002C6C"/>
                  </a:solidFill>
                </a:rPr>
                <a:t>Código Electrónico de Producto</a:t>
              </a:r>
            </a:p>
          </p:txBody>
        </p:sp>
        <p:grpSp>
          <p:nvGrpSpPr>
            <p:cNvPr id="41003" name="12 Grupo"/>
            <p:cNvGrpSpPr>
              <a:grpSpLocks/>
            </p:cNvGrpSpPr>
            <p:nvPr/>
          </p:nvGrpSpPr>
          <p:grpSpPr bwMode="auto">
            <a:xfrm>
              <a:off x="885372" y="5660571"/>
              <a:ext cx="3018971" cy="449263"/>
              <a:chOff x="1625600" y="3439886"/>
              <a:chExt cx="5921829" cy="769257"/>
            </a:xfrm>
          </p:grpSpPr>
          <p:pic>
            <p:nvPicPr>
              <p:cNvPr id="41004" name="20 Imagen" descr="TAGS.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814286" y="3484337"/>
                <a:ext cx="5486400" cy="62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5" name="4 Rectángulo"/>
              <p:cNvSpPr>
                <a:spLocks noChangeArrowheads="1"/>
              </p:cNvSpPr>
              <p:nvPr/>
            </p:nvSpPr>
            <p:spPr bwMode="auto">
              <a:xfrm>
                <a:off x="1625600" y="3439886"/>
                <a:ext cx="5921829" cy="769257"/>
              </a:xfrm>
              <a:prstGeom prst="rect">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20000"/>
                  </a:spcBef>
                  <a:spcAft>
                    <a:spcPct val="0"/>
                  </a:spcAft>
                </a:pPr>
                <a:endParaRPr lang="es-ES">
                  <a:solidFill>
                    <a:srgbClr val="002C6C"/>
                  </a:solidFill>
                  <a:cs typeface="Arial" pitchFamily="34" charset="0"/>
                </a:endParaRPr>
              </a:p>
            </p:txBody>
          </p:sp>
        </p:grpSp>
      </p:grpSp>
      <p:grpSp>
        <p:nvGrpSpPr>
          <p:cNvPr id="9" name="31 Grupo"/>
          <p:cNvGrpSpPr>
            <a:grpSpLocks/>
          </p:cNvGrpSpPr>
          <p:nvPr/>
        </p:nvGrpSpPr>
        <p:grpSpPr bwMode="auto">
          <a:xfrm>
            <a:off x="628650" y="2519363"/>
            <a:ext cx="2308225" cy="1431925"/>
            <a:chOff x="4924591" y="2418379"/>
            <a:chExt cx="2307716" cy="1430813"/>
          </a:xfrm>
        </p:grpSpPr>
        <p:pic>
          <p:nvPicPr>
            <p:cNvPr id="41000" name="Picture 2" descr="GS1-128: example bar code"/>
            <p:cNvPicPr>
              <a:picLocks noChangeAspect="1" noChangeArrowheads="1"/>
            </p:cNvPicPr>
            <p:nvPr/>
          </p:nvPicPr>
          <p:blipFill>
            <a:blip r:embed="rId8">
              <a:extLst>
                <a:ext uri="{28A0092B-C50C-407E-A947-70E740481C1C}">
                  <a14:useLocalDpi xmlns:a14="http://schemas.microsoft.com/office/drawing/2010/main" val="0"/>
                </a:ext>
              </a:extLst>
            </a:blip>
            <a:srcRect b="26871"/>
            <a:stretch>
              <a:fillRect/>
            </a:stretch>
          </p:blipFill>
          <p:spPr bwMode="auto">
            <a:xfrm>
              <a:off x="4924591" y="3197822"/>
              <a:ext cx="2307716" cy="651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1" name="TextBox 9"/>
            <p:cNvSpPr txBox="1">
              <a:spLocks noChangeArrowheads="1"/>
            </p:cNvSpPr>
            <p:nvPr/>
          </p:nvSpPr>
          <p:spPr bwMode="auto">
            <a:xfrm>
              <a:off x="4944531" y="2418379"/>
              <a:ext cx="2280356" cy="72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20000"/>
                </a:spcBef>
                <a:spcAft>
                  <a:spcPct val="0"/>
                </a:spcAft>
              </a:pPr>
              <a:r>
                <a:rPr lang="es-AR" sz="2400">
                  <a:solidFill>
                    <a:srgbClr val="002C6C"/>
                  </a:solidFill>
                </a:rPr>
                <a:t>CB lineal</a:t>
              </a:r>
            </a:p>
            <a:p>
              <a:pPr algn="ctr" eaLnBrk="1" fontAlgn="base" hangingPunct="1">
                <a:spcBef>
                  <a:spcPct val="20000"/>
                </a:spcBef>
                <a:spcAft>
                  <a:spcPct val="0"/>
                </a:spcAft>
              </a:pPr>
              <a:r>
                <a:rPr lang="es-AR" sz="1400">
                  <a:solidFill>
                    <a:srgbClr val="002C6C"/>
                  </a:solidFill>
                </a:rPr>
                <a:t>GS1 128</a:t>
              </a:r>
            </a:p>
          </p:txBody>
        </p:sp>
      </p:grpSp>
      <p:grpSp>
        <p:nvGrpSpPr>
          <p:cNvPr id="10" name="32 Grupo"/>
          <p:cNvGrpSpPr>
            <a:grpSpLocks/>
          </p:cNvGrpSpPr>
          <p:nvPr/>
        </p:nvGrpSpPr>
        <p:grpSpPr bwMode="auto">
          <a:xfrm>
            <a:off x="2960688" y="2513013"/>
            <a:ext cx="1495425" cy="1482725"/>
            <a:chOff x="7255826" y="2412467"/>
            <a:chExt cx="1496444" cy="1482203"/>
          </a:xfrm>
        </p:grpSpPr>
        <p:pic>
          <p:nvPicPr>
            <p:cNvPr id="40998" name="Picture 3" descr="Data Matrix: example bar cod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40976" y="3109047"/>
              <a:ext cx="983891" cy="785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9" name="TextBox 10"/>
            <p:cNvSpPr txBox="1">
              <a:spLocks noChangeArrowheads="1"/>
            </p:cNvSpPr>
            <p:nvPr/>
          </p:nvSpPr>
          <p:spPr bwMode="auto">
            <a:xfrm>
              <a:off x="7255826" y="2412467"/>
              <a:ext cx="1496444" cy="677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20000"/>
                </a:spcBef>
                <a:spcAft>
                  <a:spcPct val="0"/>
                </a:spcAft>
              </a:pPr>
              <a:r>
                <a:rPr lang="es-AR" sz="2400">
                  <a:solidFill>
                    <a:srgbClr val="002C6C"/>
                  </a:solidFill>
                </a:rPr>
                <a:t>CB 2D </a:t>
              </a:r>
              <a:r>
                <a:rPr lang="es-AR" sz="1400">
                  <a:solidFill>
                    <a:srgbClr val="002C6C"/>
                  </a:solidFill>
                </a:rPr>
                <a:t>GS1 Datamatrix</a:t>
              </a:r>
            </a:p>
          </p:txBody>
        </p:sp>
      </p:grpSp>
      <p:sp>
        <p:nvSpPr>
          <p:cNvPr id="40" name="40 Rectángulo"/>
          <p:cNvSpPr>
            <a:spLocks noChangeArrowheads="1"/>
          </p:cNvSpPr>
          <p:nvPr/>
        </p:nvSpPr>
        <p:spPr bwMode="auto">
          <a:xfrm>
            <a:off x="7591425" y="5283200"/>
            <a:ext cx="1298575" cy="1241425"/>
          </a:xfrm>
          <a:prstGeom prst="rect">
            <a:avLst/>
          </a:prstGeom>
          <a:noFill/>
          <a:ln w="57150" algn="ctr">
            <a:solidFill>
              <a:srgbClr val="00B05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fontAlgn="base">
              <a:spcBef>
                <a:spcPct val="20000"/>
              </a:spcBef>
              <a:spcAft>
                <a:spcPct val="0"/>
              </a:spcAft>
            </a:pPr>
            <a:endParaRPr lang="es-ES">
              <a:solidFill>
                <a:srgbClr val="002C6C"/>
              </a:solidFill>
              <a:cs typeface="Arial" pitchFamily="34" charset="0"/>
            </a:endParaRPr>
          </a:p>
        </p:txBody>
      </p:sp>
      <p:cxnSp>
        <p:nvCxnSpPr>
          <p:cNvPr id="32" name="31 Conector recto"/>
          <p:cNvCxnSpPr/>
          <p:nvPr/>
        </p:nvCxnSpPr>
        <p:spPr bwMode="auto">
          <a:xfrm>
            <a:off x="529753" y="3623252"/>
            <a:ext cx="2484000" cy="21772"/>
          </a:xfrm>
          <a:prstGeom prst="line">
            <a:avLst/>
          </a:prstGeom>
          <a:noFill/>
          <a:ln w="50800" cap="flat" cmpd="sng" algn="ctr">
            <a:solidFill>
              <a:srgbClr val="FF0000"/>
            </a:solidFill>
            <a:prstDash val="solid"/>
            <a:round/>
            <a:headEnd type="none" w="med" len="med"/>
            <a:tailEnd type="none" w="med" len="med"/>
          </a:ln>
          <a:effectLst>
            <a:glow rad="228600">
              <a:srgbClr val="FF0000">
                <a:alpha val="40000"/>
              </a:srgbClr>
            </a:glow>
          </a:effectLst>
        </p:spPr>
      </p:cxnSp>
      <p:sp>
        <p:nvSpPr>
          <p:cNvPr id="39" name="38 Rectángulo"/>
          <p:cNvSpPr/>
          <p:nvPr/>
        </p:nvSpPr>
        <p:spPr bwMode="auto">
          <a:xfrm>
            <a:off x="3309259" y="3251198"/>
            <a:ext cx="783772" cy="769257"/>
          </a:xfrm>
          <a:prstGeom prst="rect">
            <a:avLst/>
          </a:prstGeom>
          <a:solidFill>
            <a:srgbClr val="FF0000">
              <a:alpha val="11000"/>
            </a:srgbClr>
          </a:solidFill>
          <a:ln w="9525" cap="flat" cmpd="sng" algn="ctr">
            <a:noFill/>
            <a:prstDash val="solid"/>
            <a:round/>
            <a:headEnd type="none" w="med" len="med"/>
            <a:tailEnd type="none" w="med" len="med"/>
          </a:ln>
          <a:effectLst>
            <a:glow rad="228600">
              <a:srgbClr val="FF0000">
                <a:alpha val="40000"/>
              </a:srgbClr>
            </a:glow>
          </a:effectLst>
        </p:spPr>
        <p:txBody>
          <a:bodyPr/>
          <a:lstStyle/>
          <a:p>
            <a:pPr fontAlgn="base">
              <a:spcBef>
                <a:spcPct val="20000"/>
              </a:spcBef>
              <a:spcAft>
                <a:spcPct val="0"/>
              </a:spcAft>
              <a:defRPr/>
            </a:pPr>
            <a:endParaRPr lang="es-AR">
              <a:solidFill>
                <a:srgbClr val="002C6C"/>
              </a:solidFill>
              <a:cs typeface="Arial" charset="0"/>
            </a:endParaRPr>
          </a:p>
        </p:txBody>
      </p:sp>
      <p:pic>
        <p:nvPicPr>
          <p:cNvPr id="41" name="60 Imagen" descr="imagesCA1DHJR8.jpg"/>
          <p:cNvPicPr>
            <a:picLocks noChangeAspect="1"/>
          </p:cNvPicPr>
          <p:nvPr/>
        </p:nvPicPr>
        <p:blipFill>
          <a:blip r:embed="rId10"/>
          <a:srcRect/>
          <a:stretch>
            <a:fillRect/>
          </a:stretch>
        </p:blipFill>
        <p:spPr bwMode="auto">
          <a:xfrm>
            <a:off x="1763713" y="4868863"/>
            <a:ext cx="1292225" cy="1292225"/>
          </a:xfrm>
          <a:prstGeom prst="rect">
            <a:avLst/>
          </a:prstGeom>
          <a:ln>
            <a:noFill/>
          </a:ln>
          <a:effectLst>
            <a:outerShdw blurRad="292100" dist="139700" dir="2700000" algn="tl" rotWithShape="0">
              <a:srgbClr val="333333">
                <a:alpha val="65000"/>
              </a:srgbClr>
            </a:outerShdw>
          </a:effectLst>
        </p:spPr>
      </p:pic>
      <p:grpSp>
        <p:nvGrpSpPr>
          <p:cNvPr id="11" name="39 Grupo"/>
          <p:cNvGrpSpPr>
            <a:grpSpLocks/>
          </p:cNvGrpSpPr>
          <p:nvPr/>
        </p:nvGrpSpPr>
        <p:grpSpPr bwMode="auto">
          <a:xfrm>
            <a:off x="4683125" y="2290763"/>
            <a:ext cx="4267200" cy="4383087"/>
            <a:chOff x="4688114" y="2293259"/>
            <a:chExt cx="4267200" cy="4180112"/>
          </a:xfrm>
        </p:grpSpPr>
        <p:sp>
          <p:nvSpPr>
            <p:cNvPr id="40995" name="40 Rectángulo"/>
            <p:cNvSpPr>
              <a:spLocks noChangeArrowheads="1"/>
            </p:cNvSpPr>
            <p:nvPr/>
          </p:nvSpPr>
          <p:spPr bwMode="auto">
            <a:xfrm>
              <a:off x="4688114" y="2293259"/>
              <a:ext cx="4267200" cy="4180112"/>
            </a:xfrm>
            <a:prstGeom prst="rect">
              <a:avLst/>
            </a:prstGeom>
            <a:solidFill>
              <a:schemeClr val="bg1"/>
            </a:solidFill>
            <a:ln w="57150" algn="ctr">
              <a:solidFill>
                <a:srgbClr val="00B050"/>
              </a:solidFill>
              <a:prstDash val="sysDot"/>
              <a:round/>
              <a:headEnd/>
              <a:tailEnd/>
            </a:ln>
          </p:spPr>
          <p:txBody>
            <a:bodyPr/>
            <a:lstStyle/>
            <a:p>
              <a:pPr fontAlgn="base">
                <a:spcBef>
                  <a:spcPct val="20000"/>
                </a:spcBef>
                <a:spcAft>
                  <a:spcPct val="0"/>
                </a:spcAft>
              </a:pPr>
              <a:endParaRPr lang="es-ES">
                <a:solidFill>
                  <a:srgbClr val="002C6C"/>
                </a:solidFill>
                <a:cs typeface="Arial" pitchFamily="34" charset="0"/>
              </a:endParaRPr>
            </a:p>
          </p:txBody>
        </p:sp>
        <p:pic>
          <p:nvPicPr>
            <p:cNvPr id="40996" name="Picture 51" descr="http://t1.gstatic.com/images?q=tbn:ANd9GcRIyhXquaNHXO4IWa0PnCPQg_WbgxIBzpvvA5Y00h8PoUMnjVUd"/>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25828" y="3251199"/>
              <a:ext cx="3163385" cy="306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7" name="TextBox 19"/>
            <p:cNvSpPr txBox="1">
              <a:spLocks noChangeArrowheads="1"/>
            </p:cNvSpPr>
            <p:nvPr/>
          </p:nvSpPr>
          <p:spPr bwMode="auto">
            <a:xfrm>
              <a:off x="4702628" y="2478769"/>
              <a:ext cx="4238171" cy="440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20000"/>
                </a:spcBef>
                <a:spcAft>
                  <a:spcPct val="0"/>
                </a:spcAft>
              </a:pPr>
              <a:r>
                <a:rPr lang="es-AR" sz="2400" b="1">
                  <a:solidFill>
                    <a:srgbClr val="002C6C"/>
                  </a:solidFill>
                </a:rPr>
                <a:t>1D y 2D + RFID</a:t>
              </a:r>
            </a:p>
          </p:txBody>
        </p:sp>
      </p:grpSp>
      <p:sp>
        <p:nvSpPr>
          <p:cNvPr id="6" name="5 Rectángulo"/>
          <p:cNvSpPr/>
          <p:nvPr/>
        </p:nvSpPr>
        <p:spPr>
          <a:xfrm>
            <a:off x="1979046" y="188640"/>
            <a:ext cx="5679054" cy="769441"/>
          </a:xfrm>
          <a:prstGeom prst="rect">
            <a:avLst/>
          </a:prstGeom>
          <a:noFill/>
        </p:spPr>
        <p:txBody>
          <a:bodyPr wrap="none" lIns="91440" tIns="45720" rIns="91440" bIns="45720">
            <a:spAutoFit/>
          </a:bodyPr>
          <a:lstStyle/>
          <a:p>
            <a:pPr algn="ctr"/>
            <a:r>
              <a:rPr lang="es-E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Tecnologías disponibles</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374535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1" presetClass="entr" presetSubtype="0" fill="hold" nodeType="clickEffect">
                                  <p:stCondLst>
                                    <p:cond delay="0"/>
                                  </p:stCondLst>
                                  <p:childTnLst>
                                    <p:set>
                                      <p:cBhvr>
                                        <p:cTn id="14" dur="5000">
                                          <p:stCondLst>
                                            <p:cond delay="0"/>
                                          </p:stCondLst>
                                        </p:cTn>
                                        <p:tgtEl>
                                          <p:spTgt spid="3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1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1" presetClass="entr" presetSubtype="0" fill="hold" nodeType="clickEffect">
                                  <p:stCondLst>
                                    <p:cond delay="0"/>
                                  </p:stCondLst>
                                  <p:childTnLst>
                                    <p:set>
                                      <p:cBhvr>
                                        <p:cTn id="26" dur="5000">
                                          <p:stCondLst>
                                            <p:cond delay="0"/>
                                          </p:stCondLst>
                                        </p:cTn>
                                        <p:tgtEl>
                                          <p:spTgt spid="3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0" presetClass="entr" presetSubtype="0" fill="hold" nodeType="click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1000"/>
                                        <p:tgtEl>
                                          <p:spTgt spid="41"/>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0" presetClass="exit" presetSubtype="0" fill="hold" nodeType="clickEffect">
                                  <p:stCondLst>
                                    <p:cond delay="0"/>
                                  </p:stCondLst>
                                  <p:childTnLst>
                                    <p:animEffect transition="out" filter="fade">
                                      <p:cBhvr>
                                        <p:cTn id="35" dur="1000"/>
                                        <p:tgtEl>
                                          <p:spTgt spid="41"/>
                                        </p:tgtEl>
                                      </p:cBhvr>
                                    </p:animEffect>
                                    <p:set>
                                      <p:cBhvr>
                                        <p:cTn id="36" dur="1" fill="hold">
                                          <p:stCondLst>
                                            <p:cond delay="999"/>
                                          </p:stCondLst>
                                        </p:cTn>
                                        <p:tgtEl>
                                          <p:spTgt spid="41"/>
                                        </p:tgtEl>
                                        <p:attrNameLst>
                                          <p:attrName>style.visibility</p:attrName>
                                        </p:attrNameLst>
                                      </p:cBhvr>
                                      <p:to>
                                        <p:strVal val="hidden"/>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20" presetClass="entr" presetSubtype="0"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edge">
                                      <p:cBhvr>
                                        <p:cTn id="41" dur="2000"/>
                                        <p:tgtEl>
                                          <p:spTgt spid="36"/>
                                        </p:tgtEl>
                                      </p:cBhvr>
                                    </p:animEffect>
                                  </p:childTnLst>
                                </p:cTn>
                              </p:par>
                            </p:childTnLst>
                          </p:cTn>
                        </p:par>
                        <p:par>
                          <p:cTn id="42" fill="hold" nodeType="afterGroup">
                            <p:stCondLst>
                              <p:cond delay="2000"/>
                            </p:stCondLst>
                            <p:childTnLst>
                              <p:par>
                                <p:cTn id="43" presetID="20" presetClass="entr" presetSubtype="0"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edge">
                                      <p:cBhvr>
                                        <p:cTn id="45" dur="2000"/>
                                        <p:tgtEl>
                                          <p:spTgt spid="37"/>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0" presetClass="entr" presetSubtype="0" fill="hold"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1000"/>
                                        <p:tgtEl>
                                          <p:spTgt spid="7"/>
                                        </p:tgtEl>
                                      </p:cBhvr>
                                    </p:animEffect>
                                  </p:childTnLst>
                                </p:cTn>
                              </p:par>
                            </p:childTnLst>
                          </p:cTn>
                        </p:par>
                        <p:par>
                          <p:cTn id="51" fill="hold" nodeType="afterGroup">
                            <p:stCondLst>
                              <p:cond delay="1000"/>
                            </p:stCondLst>
                            <p:childTnLst>
                              <p:par>
                                <p:cTn id="52" presetID="10" presetClass="entr" presetSubtype="0" fill="hold"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1000"/>
                                        <p:tgtEl>
                                          <p:spTgt spid="4"/>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1000"/>
                                        <p:tgtEl>
                                          <p:spTgt spid="4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0" presetClass="entr" presetSubtype="0" fill="hold"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autoUpdateAnimBg="0"/>
      <p:bldP spid="37" grpId="0" animBg="1" autoUpdateAnimBg="0"/>
      <p:bldP spid="42" grpId="0" animBg="1"/>
      <p:bldP spid="4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46 Grupo"/>
          <p:cNvGrpSpPr>
            <a:grpSpLocks/>
          </p:cNvGrpSpPr>
          <p:nvPr/>
        </p:nvGrpSpPr>
        <p:grpSpPr bwMode="auto">
          <a:xfrm>
            <a:off x="5616575" y="2308225"/>
            <a:ext cx="2211388" cy="1006475"/>
            <a:chOff x="4136571" y="2307770"/>
            <a:chExt cx="2211718" cy="1007611"/>
          </a:xfrm>
        </p:grpSpPr>
        <p:sp>
          <p:nvSpPr>
            <p:cNvPr id="46" name="45 Rectángulo"/>
            <p:cNvSpPr/>
            <p:nvPr/>
          </p:nvSpPr>
          <p:spPr bwMode="auto">
            <a:xfrm>
              <a:off x="4179440" y="2957791"/>
              <a:ext cx="2168849" cy="3575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s-AR" sz="1200" dirty="0">
                  <a:solidFill>
                    <a:srgbClr val="002C6C"/>
                  </a:solidFill>
                </a:rPr>
                <a:t>(10)ABC123 (17)120104</a:t>
              </a:r>
              <a:endParaRPr lang="es-ES" sz="1200" dirty="0">
                <a:solidFill>
                  <a:srgbClr val="002C6C"/>
                </a:solidFill>
              </a:endParaRPr>
            </a:p>
          </p:txBody>
        </p:sp>
        <p:pic>
          <p:nvPicPr>
            <p:cNvPr id="39973" name="Picture 15" descr="Picture"/>
            <p:cNvPicPr preferRelativeResize="0">
              <a:picLocks noChangeArrowheads="1"/>
            </p:cNvPicPr>
            <p:nvPr/>
          </p:nvPicPr>
          <p:blipFill>
            <a:blip r:embed="rId3">
              <a:extLst>
                <a:ext uri="{28A0092B-C50C-407E-A947-70E740481C1C}">
                  <a14:useLocalDpi xmlns:a14="http://schemas.microsoft.com/office/drawing/2010/main" val="0"/>
                </a:ext>
              </a:extLst>
            </a:blip>
            <a:srcRect l="25127" t="18007" r="44016" b="29178"/>
            <a:stretch>
              <a:fillRect/>
            </a:stretch>
          </p:blipFill>
          <p:spPr bwMode="auto">
            <a:xfrm>
              <a:off x="4136571" y="2307770"/>
              <a:ext cx="2133600" cy="6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9939" name="52 Grupo"/>
          <p:cNvGrpSpPr>
            <a:grpSpLocks/>
          </p:cNvGrpSpPr>
          <p:nvPr/>
        </p:nvGrpSpPr>
        <p:grpSpPr bwMode="auto">
          <a:xfrm>
            <a:off x="581025" y="3703638"/>
            <a:ext cx="3960813" cy="955675"/>
            <a:chOff x="580572" y="3703409"/>
            <a:chExt cx="3961993" cy="955675"/>
          </a:xfrm>
        </p:grpSpPr>
        <p:pic>
          <p:nvPicPr>
            <p:cNvPr id="3997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1057" y="3703409"/>
              <a:ext cx="991508"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71" name="Text Box 22"/>
            <p:cNvSpPr txBox="1">
              <a:spLocks noChangeArrowheads="1"/>
            </p:cNvSpPr>
            <p:nvPr/>
          </p:nvSpPr>
          <p:spPr bwMode="auto">
            <a:xfrm>
              <a:off x="580572" y="3966338"/>
              <a:ext cx="252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fontAlgn="base">
                <a:spcBef>
                  <a:spcPct val="50000"/>
                </a:spcBef>
                <a:spcAft>
                  <a:spcPct val="0"/>
                </a:spcAft>
              </a:pPr>
              <a:r>
                <a:rPr lang="es-MX" sz="2000" b="1">
                  <a:solidFill>
                    <a:srgbClr val="002C6C"/>
                  </a:solidFill>
                </a:rPr>
                <a:t>GS1 DATAMATRIX</a:t>
              </a:r>
              <a:endParaRPr lang="es-AR" sz="2000" b="1">
                <a:solidFill>
                  <a:srgbClr val="002C6C"/>
                </a:solidFill>
              </a:endParaRPr>
            </a:p>
          </p:txBody>
        </p:sp>
      </p:grpSp>
      <p:sp>
        <p:nvSpPr>
          <p:cNvPr id="54" name="53 Rectángulo redondeado"/>
          <p:cNvSpPr/>
          <p:nvPr/>
        </p:nvSpPr>
        <p:spPr>
          <a:xfrm>
            <a:off x="500063" y="1428750"/>
            <a:ext cx="8215312" cy="4870450"/>
          </a:xfrm>
          <a:prstGeom prst="round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ES">
              <a:solidFill>
                <a:srgbClr val="FFFFFF"/>
              </a:solidFill>
            </a:endParaRPr>
          </a:p>
        </p:txBody>
      </p:sp>
      <p:grpSp>
        <p:nvGrpSpPr>
          <p:cNvPr id="39942" name="51 Grupo"/>
          <p:cNvGrpSpPr>
            <a:grpSpLocks/>
          </p:cNvGrpSpPr>
          <p:nvPr/>
        </p:nvGrpSpPr>
        <p:grpSpPr bwMode="auto">
          <a:xfrm>
            <a:off x="625475" y="5124450"/>
            <a:ext cx="7018338" cy="620713"/>
            <a:chOff x="625452" y="5124450"/>
            <a:chExt cx="7017799" cy="620360"/>
          </a:xfrm>
        </p:grpSpPr>
        <p:sp>
          <p:nvSpPr>
            <p:cNvPr id="39968" name="Text Box 22"/>
            <p:cNvSpPr txBox="1">
              <a:spLocks noChangeArrowheads="1"/>
            </p:cNvSpPr>
            <p:nvPr/>
          </p:nvSpPr>
          <p:spPr bwMode="auto">
            <a:xfrm>
              <a:off x="625452" y="5186716"/>
              <a:ext cx="2520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fontAlgn="base">
                <a:spcBef>
                  <a:spcPct val="50000"/>
                </a:spcBef>
                <a:spcAft>
                  <a:spcPct val="0"/>
                </a:spcAft>
              </a:pPr>
              <a:r>
                <a:rPr lang="es-MX" sz="2000" b="1">
                  <a:solidFill>
                    <a:srgbClr val="002C6C"/>
                  </a:solidFill>
                </a:rPr>
                <a:t>EPC / RFID </a:t>
              </a:r>
              <a:endParaRPr lang="es-AR" sz="2000" b="1">
                <a:solidFill>
                  <a:srgbClr val="002C6C"/>
                </a:solidFill>
              </a:endParaRPr>
            </a:p>
          </p:txBody>
        </p:sp>
        <p:pic>
          <p:nvPicPr>
            <p:cNvPr id="39969" name="20 Imagen" descr="TAGS.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09054" y="5124450"/>
              <a:ext cx="4234197" cy="62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9943" name="61 Grupo"/>
          <p:cNvGrpSpPr>
            <a:grpSpLocks/>
          </p:cNvGrpSpPr>
          <p:nvPr/>
        </p:nvGrpSpPr>
        <p:grpSpPr bwMode="auto">
          <a:xfrm>
            <a:off x="3367088" y="5694363"/>
            <a:ext cx="2519362" cy="357187"/>
            <a:chOff x="3367062" y="5694363"/>
            <a:chExt cx="2520000" cy="357187"/>
          </a:xfrm>
        </p:grpSpPr>
        <p:sp>
          <p:nvSpPr>
            <p:cNvPr id="25" name="24 Rectángulo"/>
            <p:cNvSpPr/>
            <p:nvPr/>
          </p:nvSpPr>
          <p:spPr bwMode="auto">
            <a:xfrm>
              <a:off x="3367062" y="5694363"/>
              <a:ext cx="2520000"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base">
                <a:spcBef>
                  <a:spcPct val="0"/>
                </a:spcBef>
                <a:spcAft>
                  <a:spcPct val="0"/>
                </a:spcAft>
                <a:defRPr/>
              </a:pPr>
              <a:r>
                <a:rPr lang="es-AR" sz="1200" dirty="0">
                  <a:solidFill>
                    <a:srgbClr val="002C6C"/>
                  </a:solidFill>
                </a:rPr>
                <a:t> (414)7791234000009 (21)00010</a:t>
              </a:r>
              <a:endParaRPr lang="es-ES" sz="1200" dirty="0">
                <a:solidFill>
                  <a:srgbClr val="002C6C"/>
                </a:solidFill>
              </a:endParaRPr>
            </a:p>
          </p:txBody>
        </p:sp>
        <p:grpSp>
          <p:nvGrpSpPr>
            <p:cNvPr id="39965" name="55 Grupo"/>
            <p:cNvGrpSpPr>
              <a:grpSpLocks/>
            </p:cNvGrpSpPr>
            <p:nvPr/>
          </p:nvGrpSpPr>
          <p:grpSpPr bwMode="auto">
            <a:xfrm>
              <a:off x="3538056" y="5725885"/>
              <a:ext cx="2251252" cy="280988"/>
              <a:chOff x="3538056" y="5725885"/>
              <a:chExt cx="2251252" cy="280988"/>
            </a:xfrm>
          </p:grpSpPr>
          <p:sp>
            <p:nvSpPr>
              <p:cNvPr id="40" name="39 Rectángulo"/>
              <p:cNvSpPr/>
              <p:nvPr/>
            </p:nvSpPr>
            <p:spPr bwMode="auto">
              <a:xfrm>
                <a:off x="3538555" y="5726113"/>
                <a:ext cx="1537089" cy="280987"/>
              </a:xfrm>
              <a:prstGeom prst="rect">
                <a:avLst/>
              </a:prstGeom>
              <a:solidFill>
                <a:srgbClr val="FF0000">
                  <a:alpha val="39000"/>
                </a:srgbClr>
              </a:solidFill>
              <a:ln w="9525" cap="flat" cmpd="sng" algn="ctr">
                <a:noFill/>
                <a:prstDash val="solid"/>
                <a:round/>
                <a:headEnd type="none" w="med" len="med"/>
                <a:tailEnd type="none" w="med" len="med"/>
              </a:ln>
              <a:effectLst/>
            </p:spPr>
            <p:txBody>
              <a:bodyPr/>
              <a:lstStyle/>
              <a:p>
                <a:pPr algn="ctr" fontAlgn="base">
                  <a:spcBef>
                    <a:spcPct val="20000"/>
                  </a:spcBef>
                  <a:spcAft>
                    <a:spcPct val="0"/>
                  </a:spcAft>
                  <a:defRPr/>
                </a:pPr>
                <a:endParaRPr lang="es-AR" b="1" dirty="0">
                  <a:solidFill>
                    <a:srgbClr val="FFFFFF"/>
                  </a:solidFill>
                  <a:cs typeface="Arial" charset="0"/>
                </a:endParaRPr>
              </a:p>
            </p:txBody>
          </p:sp>
          <p:sp>
            <p:nvSpPr>
              <p:cNvPr id="39967" name="42 Rectángulo"/>
              <p:cNvSpPr>
                <a:spLocks noChangeArrowheads="1"/>
              </p:cNvSpPr>
              <p:nvPr/>
            </p:nvSpPr>
            <p:spPr bwMode="auto">
              <a:xfrm>
                <a:off x="5069308" y="5725885"/>
                <a:ext cx="720000" cy="280988"/>
              </a:xfrm>
              <a:prstGeom prst="rect">
                <a:avLst/>
              </a:prstGeom>
              <a:solidFill>
                <a:srgbClr val="00B0F0">
                  <a:alpha val="38823"/>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fontAlgn="base">
                  <a:spcBef>
                    <a:spcPct val="20000"/>
                  </a:spcBef>
                  <a:spcAft>
                    <a:spcPct val="0"/>
                  </a:spcAft>
                </a:pPr>
                <a:endParaRPr lang="es-ES" b="1">
                  <a:solidFill>
                    <a:srgbClr val="FFFFFF"/>
                  </a:solidFill>
                  <a:cs typeface="Arial" pitchFamily="34" charset="0"/>
                </a:endParaRPr>
              </a:p>
            </p:txBody>
          </p:sp>
        </p:grpSp>
      </p:grpSp>
      <p:grpSp>
        <p:nvGrpSpPr>
          <p:cNvPr id="39944" name="48 Grupo"/>
          <p:cNvGrpSpPr>
            <a:grpSpLocks/>
          </p:cNvGrpSpPr>
          <p:nvPr/>
        </p:nvGrpSpPr>
        <p:grpSpPr bwMode="auto">
          <a:xfrm>
            <a:off x="4672013" y="3560763"/>
            <a:ext cx="3198812" cy="720725"/>
            <a:chOff x="4672439" y="3561445"/>
            <a:chExt cx="3198360" cy="720000"/>
          </a:xfrm>
        </p:grpSpPr>
        <p:sp>
          <p:nvSpPr>
            <p:cNvPr id="24" name="23 Rectángulo"/>
            <p:cNvSpPr/>
            <p:nvPr/>
          </p:nvSpPr>
          <p:spPr bwMode="auto">
            <a:xfrm>
              <a:off x="4672439" y="3561445"/>
              <a:ext cx="2279328" cy="7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4625" indent="-174625" fontAlgn="base">
                <a:spcBef>
                  <a:spcPts val="600"/>
                </a:spcBef>
                <a:defRPr/>
              </a:pPr>
              <a:r>
                <a:rPr lang="es-AR" sz="1400" dirty="0">
                  <a:solidFill>
                    <a:srgbClr val="002C6C"/>
                  </a:solidFill>
                </a:rPr>
                <a:t>(414)  7791234000009 </a:t>
              </a:r>
            </a:p>
            <a:p>
              <a:pPr marL="174625" indent="-174625" fontAlgn="base">
                <a:spcBef>
                  <a:spcPts val="600"/>
                </a:spcBef>
                <a:defRPr/>
              </a:pPr>
              <a:r>
                <a:rPr lang="es-AR" sz="1400" dirty="0">
                  <a:solidFill>
                    <a:srgbClr val="002C6C"/>
                  </a:solidFill>
                </a:rPr>
                <a:t>(21)00010</a:t>
              </a:r>
            </a:p>
          </p:txBody>
        </p:sp>
        <p:sp>
          <p:nvSpPr>
            <p:cNvPr id="39962" name="22 Rectángulo"/>
            <p:cNvSpPr>
              <a:spLocks noChangeArrowheads="1"/>
            </p:cNvSpPr>
            <p:nvPr/>
          </p:nvSpPr>
          <p:spPr bwMode="auto">
            <a:xfrm>
              <a:off x="4698974" y="3643305"/>
              <a:ext cx="3168650" cy="280800"/>
            </a:xfrm>
            <a:prstGeom prst="rect">
              <a:avLst/>
            </a:prstGeom>
            <a:solidFill>
              <a:srgbClr val="FF0000">
                <a:alpha val="38823"/>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r" fontAlgn="base">
                <a:spcBef>
                  <a:spcPts val="500"/>
                </a:spcBef>
                <a:spcAft>
                  <a:spcPct val="0"/>
                </a:spcAft>
              </a:pPr>
              <a:r>
                <a:rPr lang="es-AR" b="1">
                  <a:solidFill>
                    <a:srgbClr val="002060"/>
                  </a:solidFill>
                  <a:cs typeface="Arial" pitchFamily="34" charset="0"/>
                </a:rPr>
                <a:t>GLN</a:t>
              </a:r>
            </a:p>
          </p:txBody>
        </p:sp>
        <p:sp>
          <p:nvSpPr>
            <p:cNvPr id="39963" name="34 Rectángulo"/>
            <p:cNvSpPr>
              <a:spLocks noChangeArrowheads="1"/>
            </p:cNvSpPr>
            <p:nvPr/>
          </p:nvSpPr>
          <p:spPr bwMode="auto">
            <a:xfrm>
              <a:off x="4702149" y="3928155"/>
              <a:ext cx="3168650" cy="280987"/>
            </a:xfrm>
            <a:prstGeom prst="rect">
              <a:avLst/>
            </a:prstGeom>
            <a:solidFill>
              <a:srgbClr val="00B0F0">
                <a:alpha val="38823"/>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algn="r" fontAlgn="base">
                <a:spcBef>
                  <a:spcPts val="500"/>
                </a:spcBef>
                <a:spcAft>
                  <a:spcPct val="0"/>
                </a:spcAft>
              </a:pPr>
              <a:r>
                <a:rPr lang="es-AR" b="1">
                  <a:solidFill>
                    <a:srgbClr val="002060"/>
                  </a:solidFill>
                  <a:cs typeface="Arial" pitchFamily="34" charset="0"/>
                </a:rPr>
                <a:t>Serie</a:t>
              </a:r>
            </a:p>
          </p:txBody>
        </p:sp>
      </p:grpSp>
      <p:sp>
        <p:nvSpPr>
          <p:cNvPr id="42" name="41 Rectángulo"/>
          <p:cNvSpPr>
            <a:spLocks noChangeArrowheads="1"/>
          </p:cNvSpPr>
          <p:nvPr/>
        </p:nvSpPr>
        <p:spPr bwMode="auto">
          <a:xfrm>
            <a:off x="5691163" y="1799771"/>
            <a:ext cx="936000" cy="1444625"/>
          </a:xfrm>
          <a:prstGeom prst="rect">
            <a:avLst/>
          </a:prstGeom>
          <a:solidFill>
            <a:schemeClr val="tx1">
              <a:lumMod val="75000"/>
              <a:lumOff val="25000"/>
              <a:alpha val="38823"/>
            </a:schemeClr>
          </a:solidFill>
          <a:ln w="9525" algn="ctr">
            <a:noFill/>
            <a:round/>
            <a:headEnd/>
            <a:tailEnd/>
          </a:ln>
        </p:spPr>
        <p:txBody>
          <a:bodyPr/>
          <a:lstStyle/>
          <a:p>
            <a:pPr algn="ctr" fontAlgn="base">
              <a:spcBef>
                <a:spcPct val="20000"/>
              </a:spcBef>
              <a:spcAft>
                <a:spcPct val="0"/>
              </a:spcAft>
              <a:defRPr/>
            </a:pPr>
            <a:r>
              <a:rPr lang="es-AR" b="1" dirty="0">
                <a:solidFill>
                  <a:srgbClr val="FFFFFF"/>
                </a:solidFill>
                <a:effectLst>
                  <a:glow rad="139700">
                    <a:srgbClr val="00245B">
                      <a:satMod val="175000"/>
                      <a:alpha val="40000"/>
                    </a:srgbClr>
                  </a:glow>
                </a:effectLst>
                <a:cs typeface="Arial" charset="0"/>
              </a:rPr>
              <a:t>Lote</a:t>
            </a:r>
          </a:p>
        </p:txBody>
      </p:sp>
      <p:sp>
        <p:nvSpPr>
          <p:cNvPr id="43" name="28 Rectángulo"/>
          <p:cNvSpPr>
            <a:spLocks noChangeArrowheads="1"/>
          </p:cNvSpPr>
          <p:nvPr/>
        </p:nvSpPr>
        <p:spPr bwMode="auto">
          <a:xfrm>
            <a:off x="6627558" y="1798636"/>
            <a:ext cx="1152000" cy="1436688"/>
          </a:xfrm>
          <a:prstGeom prst="rect">
            <a:avLst/>
          </a:prstGeom>
          <a:solidFill>
            <a:srgbClr val="FFFF00">
              <a:alpha val="38823"/>
            </a:srgbClr>
          </a:solidFill>
          <a:ln w="9525" algn="ctr">
            <a:noFill/>
            <a:round/>
            <a:headEnd/>
            <a:tailEnd/>
          </a:ln>
        </p:spPr>
        <p:txBody>
          <a:bodyPr/>
          <a:lstStyle/>
          <a:p>
            <a:pPr algn="ctr" fontAlgn="base">
              <a:spcBef>
                <a:spcPct val="20000"/>
              </a:spcBef>
              <a:spcAft>
                <a:spcPct val="0"/>
              </a:spcAft>
              <a:defRPr/>
            </a:pPr>
            <a:r>
              <a:rPr lang="es-AR" b="1" dirty="0" err="1">
                <a:solidFill>
                  <a:srgbClr val="FFFFFF"/>
                </a:solidFill>
                <a:effectLst>
                  <a:glow rad="139700">
                    <a:srgbClr val="00245B">
                      <a:satMod val="175000"/>
                      <a:alpha val="40000"/>
                    </a:srgbClr>
                  </a:glow>
                </a:effectLst>
                <a:cs typeface="Arial" charset="0"/>
              </a:rPr>
              <a:t>Venc</a:t>
            </a:r>
            <a:r>
              <a:rPr lang="es-AR" b="1" dirty="0">
                <a:solidFill>
                  <a:srgbClr val="FFFFFF"/>
                </a:solidFill>
                <a:effectLst>
                  <a:glow rad="139700">
                    <a:srgbClr val="00245B">
                      <a:satMod val="175000"/>
                      <a:alpha val="40000"/>
                    </a:srgbClr>
                  </a:glow>
                </a:effectLst>
                <a:cs typeface="Arial" charset="0"/>
              </a:rPr>
              <a:t>.</a:t>
            </a:r>
          </a:p>
        </p:txBody>
      </p:sp>
      <p:grpSp>
        <p:nvGrpSpPr>
          <p:cNvPr id="39947" name="63 Grupo"/>
          <p:cNvGrpSpPr>
            <a:grpSpLocks/>
          </p:cNvGrpSpPr>
          <p:nvPr/>
        </p:nvGrpSpPr>
        <p:grpSpPr bwMode="auto">
          <a:xfrm>
            <a:off x="604838" y="1800225"/>
            <a:ext cx="5162550" cy="1509713"/>
            <a:chOff x="604133" y="1799538"/>
            <a:chExt cx="5164028" cy="1509728"/>
          </a:xfrm>
        </p:grpSpPr>
        <p:grpSp>
          <p:nvGrpSpPr>
            <p:cNvPr id="9" name="12 Grupo"/>
            <p:cNvGrpSpPr>
              <a:grpSpLocks/>
            </p:cNvGrpSpPr>
            <p:nvPr/>
          </p:nvGrpSpPr>
          <p:grpSpPr bwMode="auto">
            <a:xfrm>
              <a:off x="3104161" y="2307771"/>
              <a:ext cx="2664000" cy="1001495"/>
              <a:chOff x="4865563" y="2249168"/>
              <a:chExt cx="2664987" cy="1044824"/>
            </a:xfrm>
            <a:noFill/>
          </p:grpSpPr>
          <p:pic>
            <p:nvPicPr>
              <p:cNvPr id="40993" name="Picture 15" descr="Picture"/>
              <p:cNvPicPr preferRelativeResize="0">
                <a:picLocks noChangeArrowheads="1"/>
              </p:cNvPicPr>
              <p:nvPr/>
            </p:nvPicPr>
            <p:blipFill>
              <a:blip r:embed="rId3" cstate="print"/>
              <a:srcRect t="25809" r="64983" b="18887"/>
              <a:stretch>
                <a:fillRect/>
              </a:stretch>
            </p:blipFill>
            <p:spPr bwMode="auto">
              <a:xfrm>
                <a:off x="4957266" y="2249168"/>
                <a:ext cx="2422097" cy="668194"/>
              </a:xfrm>
              <a:prstGeom prst="rect">
                <a:avLst/>
              </a:prstGeom>
              <a:grpFill/>
              <a:ln w="9525">
                <a:noFill/>
                <a:miter lim="800000"/>
                <a:headEnd/>
                <a:tailEnd/>
              </a:ln>
            </p:spPr>
          </p:pic>
          <p:sp>
            <p:nvSpPr>
              <p:cNvPr id="12" name="11 Rectángulo"/>
              <p:cNvSpPr/>
              <p:nvPr/>
            </p:nvSpPr>
            <p:spPr>
              <a:xfrm>
                <a:off x="4865563" y="2937090"/>
                <a:ext cx="2664987" cy="3569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base">
                  <a:spcBef>
                    <a:spcPct val="0"/>
                  </a:spcBef>
                  <a:spcAft>
                    <a:spcPct val="0"/>
                  </a:spcAft>
                  <a:defRPr/>
                </a:pPr>
                <a:r>
                  <a:rPr lang="es-AR" sz="1200" dirty="0">
                    <a:solidFill>
                      <a:srgbClr val="002C6C"/>
                    </a:solidFill>
                  </a:rPr>
                  <a:t>   (414) 7791234000009  (21)00010</a:t>
                </a:r>
                <a:endParaRPr lang="es-ES" sz="1200" dirty="0">
                  <a:solidFill>
                    <a:srgbClr val="002C6C"/>
                  </a:solidFill>
                </a:endParaRPr>
              </a:p>
            </p:txBody>
          </p:sp>
        </p:grpSp>
        <p:sp>
          <p:nvSpPr>
            <p:cNvPr id="39958" name="Text Box 22"/>
            <p:cNvSpPr txBox="1">
              <a:spLocks noChangeArrowheads="1"/>
            </p:cNvSpPr>
            <p:nvPr/>
          </p:nvSpPr>
          <p:spPr bwMode="auto">
            <a:xfrm>
              <a:off x="604133" y="2422495"/>
              <a:ext cx="2520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fontAlgn="base">
                <a:spcBef>
                  <a:spcPct val="50000"/>
                </a:spcBef>
                <a:spcAft>
                  <a:spcPct val="0"/>
                </a:spcAft>
              </a:pPr>
              <a:r>
                <a:rPr lang="es-MX" sz="2000" b="1">
                  <a:solidFill>
                    <a:srgbClr val="002C6C"/>
                  </a:solidFill>
                </a:rPr>
                <a:t>GS1 128</a:t>
              </a:r>
              <a:endParaRPr lang="es-AR" sz="2000" b="1">
                <a:solidFill>
                  <a:srgbClr val="002C6C"/>
                </a:solidFill>
              </a:endParaRPr>
            </a:p>
          </p:txBody>
        </p:sp>
        <p:sp>
          <p:nvSpPr>
            <p:cNvPr id="39" name="38 Rectángulo"/>
            <p:cNvSpPr/>
            <p:nvPr/>
          </p:nvSpPr>
          <p:spPr bwMode="auto">
            <a:xfrm>
              <a:off x="3322711" y="1799538"/>
              <a:ext cx="1621301" cy="1436702"/>
            </a:xfrm>
            <a:prstGeom prst="rect">
              <a:avLst/>
            </a:prstGeom>
            <a:solidFill>
              <a:srgbClr val="FF0000">
                <a:alpha val="39000"/>
              </a:srgbClr>
            </a:solidFill>
            <a:ln w="9525" cap="flat" cmpd="sng" algn="ctr">
              <a:noFill/>
              <a:prstDash val="solid"/>
              <a:round/>
              <a:headEnd type="none" w="med" len="med"/>
              <a:tailEnd type="none" w="med" len="med"/>
            </a:ln>
            <a:effectLst/>
          </p:spPr>
          <p:txBody>
            <a:bodyPr/>
            <a:lstStyle/>
            <a:p>
              <a:pPr algn="ctr" fontAlgn="base">
                <a:spcBef>
                  <a:spcPct val="20000"/>
                </a:spcBef>
                <a:spcAft>
                  <a:spcPct val="0"/>
                </a:spcAft>
                <a:defRPr/>
              </a:pPr>
              <a:r>
                <a:rPr lang="es-AR" b="1" dirty="0">
                  <a:solidFill>
                    <a:srgbClr val="002060"/>
                  </a:solidFill>
                  <a:cs typeface="Arial" charset="0"/>
                </a:rPr>
                <a:t>GLN</a:t>
              </a:r>
            </a:p>
          </p:txBody>
        </p:sp>
        <p:sp>
          <p:nvSpPr>
            <p:cNvPr id="39960" name="29 Rectángulo"/>
            <p:cNvSpPr>
              <a:spLocks noChangeArrowheads="1"/>
            </p:cNvSpPr>
            <p:nvPr/>
          </p:nvSpPr>
          <p:spPr bwMode="auto">
            <a:xfrm>
              <a:off x="4934831" y="1799538"/>
              <a:ext cx="756000" cy="1436688"/>
            </a:xfrm>
            <a:prstGeom prst="rect">
              <a:avLst/>
            </a:prstGeom>
            <a:solidFill>
              <a:srgbClr val="00B0F0">
                <a:alpha val="38823"/>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fontAlgn="base">
                <a:spcBef>
                  <a:spcPct val="20000"/>
                </a:spcBef>
                <a:spcAft>
                  <a:spcPct val="0"/>
                </a:spcAft>
              </a:pPr>
              <a:r>
                <a:rPr lang="es-AR" b="1">
                  <a:solidFill>
                    <a:srgbClr val="002060"/>
                  </a:solidFill>
                  <a:cs typeface="Arial" pitchFamily="34" charset="0"/>
                </a:rPr>
                <a:t>Serie</a:t>
              </a:r>
            </a:p>
          </p:txBody>
        </p:sp>
      </p:grpSp>
      <p:grpSp>
        <p:nvGrpSpPr>
          <p:cNvPr id="39948" name="60 Grupo"/>
          <p:cNvGrpSpPr>
            <a:grpSpLocks/>
          </p:cNvGrpSpPr>
          <p:nvPr/>
        </p:nvGrpSpPr>
        <p:grpSpPr bwMode="auto">
          <a:xfrm>
            <a:off x="4672013" y="4194175"/>
            <a:ext cx="3214687" cy="612775"/>
            <a:chOff x="4672667" y="4192805"/>
            <a:chExt cx="3214685" cy="612000"/>
          </a:xfrm>
        </p:grpSpPr>
        <p:sp>
          <p:nvSpPr>
            <p:cNvPr id="48" name="47 Rectángulo"/>
            <p:cNvSpPr/>
            <p:nvPr/>
          </p:nvSpPr>
          <p:spPr bwMode="auto">
            <a:xfrm>
              <a:off x="4672667" y="4192805"/>
              <a:ext cx="2279649" cy="61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4625" indent="-174625" fontAlgn="base">
                <a:spcBef>
                  <a:spcPts val="600"/>
                </a:spcBef>
                <a:defRPr/>
              </a:pPr>
              <a:r>
                <a:rPr lang="es-AR" sz="1400" dirty="0">
                  <a:solidFill>
                    <a:srgbClr val="002C6C"/>
                  </a:solidFill>
                </a:rPr>
                <a:t>(10)ABC123 </a:t>
              </a:r>
            </a:p>
            <a:p>
              <a:pPr marL="174625" indent="-174625" fontAlgn="base">
                <a:spcBef>
                  <a:spcPts val="600"/>
                </a:spcBef>
                <a:defRPr/>
              </a:pPr>
              <a:r>
                <a:rPr lang="es-AR" sz="1400" dirty="0">
                  <a:solidFill>
                    <a:srgbClr val="002C6C"/>
                  </a:solidFill>
                </a:rPr>
                <a:t>(17)120104 </a:t>
              </a:r>
            </a:p>
          </p:txBody>
        </p:sp>
        <p:sp>
          <p:nvSpPr>
            <p:cNvPr id="24593" name="33 Rectángulo"/>
            <p:cNvSpPr>
              <a:spLocks noChangeArrowheads="1"/>
            </p:cNvSpPr>
            <p:nvPr/>
          </p:nvSpPr>
          <p:spPr bwMode="auto">
            <a:xfrm>
              <a:off x="4720288" y="4486124"/>
              <a:ext cx="3167064" cy="280988"/>
            </a:xfrm>
            <a:prstGeom prst="rect">
              <a:avLst/>
            </a:prstGeom>
            <a:solidFill>
              <a:srgbClr val="FFFF00">
                <a:alpha val="38823"/>
              </a:srgbClr>
            </a:solidFill>
            <a:ln w="9525" algn="ctr">
              <a:noFill/>
              <a:round/>
              <a:headEnd/>
              <a:tailEnd/>
            </a:ln>
          </p:spPr>
          <p:txBody>
            <a:bodyPr anchor="ctr"/>
            <a:lstStyle/>
            <a:p>
              <a:pPr algn="r" fontAlgn="base">
                <a:spcBef>
                  <a:spcPts val="500"/>
                </a:spcBef>
                <a:spcAft>
                  <a:spcPct val="0"/>
                </a:spcAft>
                <a:defRPr/>
              </a:pPr>
              <a:r>
                <a:rPr lang="es-AR" b="1" dirty="0">
                  <a:solidFill>
                    <a:srgbClr val="FFFFFF"/>
                  </a:solidFill>
                  <a:effectLst>
                    <a:glow rad="139700">
                      <a:srgbClr val="00245B">
                        <a:satMod val="175000"/>
                        <a:alpha val="40000"/>
                      </a:srgbClr>
                    </a:glow>
                  </a:effectLst>
                  <a:cs typeface="Arial" charset="0"/>
                </a:rPr>
                <a:t>Vencimiento</a:t>
              </a:r>
            </a:p>
          </p:txBody>
        </p:sp>
        <p:sp>
          <p:nvSpPr>
            <p:cNvPr id="33" name="32 Rectángulo"/>
            <p:cNvSpPr>
              <a:spLocks noChangeArrowheads="1"/>
            </p:cNvSpPr>
            <p:nvPr/>
          </p:nvSpPr>
          <p:spPr bwMode="auto">
            <a:xfrm>
              <a:off x="4708727" y="4196892"/>
              <a:ext cx="3168650" cy="280987"/>
            </a:xfrm>
            <a:prstGeom prst="rect">
              <a:avLst/>
            </a:prstGeom>
            <a:solidFill>
              <a:schemeClr val="tx1">
                <a:lumMod val="85000"/>
                <a:lumOff val="15000"/>
                <a:alpha val="38823"/>
              </a:schemeClr>
            </a:solidFill>
            <a:ln w="9525" algn="ctr">
              <a:noFill/>
              <a:round/>
              <a:headEnd/>
              <a:tailEnd/>
            </a:ln>
          </p:spPr>
          <p:txBody>
            <a:bodyPr anchor="ctr"/>
            <a:lstStyle/>
            <a:p>
              <a:pPr algn="r" fontAlgn="base">
                <a:spcBef>
                  <a:spcPts val="500"/>
                </a:spcBef>
                <a:spcAft>
                  <a:spcPct val="0"/>
                </a:spcAft>
                <a:defRPr/>
              </a:pPr>
              <a:r>
                <a:rPr lang="es-AR" b="1" dirty="0">
                  <a:solidFill>
                    <a:srgbClr val="FFFFFF"/>
                  </a:solidFill>
                  <a:effectLst>
                    <a:glow rad="139700">
                      <a:srgbClr val="00245B">
                        <a:satMod val="175000"/>
                        <a:alpha val="40000"/>
                      </a:srgbClr>
                    </a:glow>
                  </a:effectLst>
                  <a:cs typeface="Arial" charset="0"/>
                </a:rPr>
                <a:t>Lote</a:t>
              </a:r>
            </a:p>
          </p:txBody>
        </p:sp>
      </p:grpSp>
      <p:grpSp>
        <p:nvGrpSpPr>
          <p:cNvPr id="39949" name="57 Grupo"/>
          <p:cNvGrpSpPr>
            <a:grpSpLocks/>
          </p:cNvGrpSpPr>
          <p:nvPr/>
        </p:nvGrpSpPr>
        <p:grpSpPr bwMode="auto">
          <a:xfrm>
            <a:off x="5722938" y="5676900"/>
            <a:ext cx="2016125" cy="357188"/>
            <a:chOff x="5722700" y="5670554"/>
            <a:chExt cx="2016000" cy="357187"/>
          </a:xfrm>
        </p:grpSpPr>
        <p:sp>
          <p:nvSpPr>
            <p:cNvPr id="41" name="40 Rectángulo"/>
            <p:cNvSpPr>
              <a:spLocks noChangeArrowheads="1"/>
            </p:cNvSpPr>
            <p:nvPr/>
          </p:nvSpPr>
          <p:spPr bwMode="auto">
            <a:xfrm>
              <a:off x="5794133" y="5726117"/>
              <a:ext cx="900057" cy="280986"/>
            </a:xfrm>
            <a:prstGeom prst="rect">
              <a:avLst/>
            </a:prstGeom>
            <a:solidFill>
              <a:schemeClr val="tx1">
                <a:lumMod val="75000"/>
                <a:lumOff val="25000"/>
                <a:alpha val="38823"/>
              </a:schemeClr>
            </a:solidFill>
            <a:ln w="9525" algn="ctr">
              <a:noFill/>
              <a:round/>
              <a:headEnd/>
              <a:tailEnd/>
            </a:ln>
          </p:spPr>
          <p:txBody>
            <a:bodyPr/>
            <a:lstStyle/>
            <a:p>
              <a:pPr algn="ctr" fontAlgn="base">
                <a:spcBef>
                  <a:spcPct val="20000"/>
                </a:spcBef>
                <a:spcAft>
                  <a:spcPct val="0"/>
                </a:spcAft>
                <a:defRPr/>
              </a:pPr>
              <a:endParaRPr lang="es-AR" b="1">
                <a:solidFill>
                  <a:srgbClr val="FFFFFF"/>
                </a:solidFill>
                <a:cs typeface="Arial" charset="0"/>
              </a:endParaRPr>
            </a:p>
          </p:txBody>
        </p:sp>
        <p:sp>
          <p:nvSpPr>
            <p:cNvPr id="39952" name="41 Rectángulo"/>
            <p:cNvSpPr>
              <a:spLocks noChangeArrowheads="1"/>
            </p:cNvSpPr>
            <p:nvPr/>
          </p:nvSpPr>
          <p:spPr bwMode="auto">
            <a:xfrm>
              <a:off x="6716007" y="5717948"/>
              <a:ext cx="1008063" cy="280988"/>
            </a:xfrm>
            <a:prstGeom prst="rect">
              <a:avLst/>
            </a:prstGeom>
            <a:solidFill>
              <a:srgbClr val="FFFF00">
                <a:alpha val="38823"/>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lgn="ctr" fontAlgn="base">
                <a:spcBef>
                  <a:spcPct val="20000"/>
                </a:spcBef>
                <a:spcAft>
                  <a:spcPct val="0"/>
                </a:spcAft>
              </a:pPr>
              <a:endParaRPr lang="es-ES" b="1">
                <a:solidFill>
                  <a:srgbClr val="FFFFFF"/>
                </a:solidFill>
                <a:cs typeface="Arial" pitchFamily="34" charset="0"/>
              </a:endParaRPr>
            </a:p>
          </p:txBody>
        </p:sp>
        <p:sp>
          <p:nvSpPr>
            <p:cNvPr id="55" name="54 Rectángulo"/>
            <p:cNvSpPr/>
            <p:nvPr/>
          </p:nvSpPr>
          <p:spPr bwMode="auto">
            <a:xfrm>
              <a:off x="5722700" y="5670554"/>
              <a:ext cx="2016000" cy="3571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0"/>
                </a:spcBef>
                <a:spcAft>
                  <a:spcPct val="0"/>
                </a:spcAft>
                <a:defRPr/>
              </a:pPr>
              <a:r>
                <a:rPr lang="es-AR" sz="1200" b="1" dirty="0">
                  <a:solidFill>
                    <a:srgbClr val="FF0000"/>
                  </a:solidFill>
                </a:rPr>
                <a:t>(10)ABC123 (17)120104</a:t>
              </a:r>
              <a:endParaRPr lang="es-ES" sz="1200" b="1" dirty="0">
                <a:solidFill>
                  <a:srgbClr val="FF0000"/>
                </a:solidFill>
              </a:endParaRPr>
            </a:p>
          </p:txBody>
        </p:sp>
      </p:grpSp>
      <p:sp>
        <p:nvSpPr>
          <p:cNvPr id="47" name="46 CuadroTexto"/>
          <p:cNvSpPr txBox="1"/>
          <p:nvPr/>
        </p:nvSpPr>
        <p:spPr>
          <a:xfrm>
            <a:off x="5781367" y="2286003"/>
            <a:ext cx="1946787" cy="584775"/>
          </a:xfrm>
          <a:prstGeom prst="rect">
            <a:avLst/>
          </a:prstGeom>
          <a:noFill/>
        </p:spPr>
        <p:txBody>
          <a:bodyPr>
            <a:spAutoFit/>
          </a:bodyPr>
          <a:lstStyle/>
          <a:p>
            <a:pPr fontAlgn="base">
              <a:spcBef>
                <a:spcPct val="0"/>
              </a:spcBef>
              <a:spcAft>
                <a:spcPct val="0"/>
              </a:spcAft>
              <a:defRPr/>
            </a:pPr>
            <a:r>
              <a:rPr lang="es-AR" sz="3200" b="1" dirty="0">
                <a:solidFill>
                  <a:srgbClr val="FFFFFF"/>
                </a:solidFill>
                <a:effectLst>
                  <a:glow rad="228600">
                    <a:srgbClr val="00245B">
                      <a:satMod val="175000"/>
                      <a:alpha val="40000"/>
                    </a:srgbClr>
                  </a:glow>
                </a:effectLst>
                <a:cs typeface="Arial" charset="0"/>
              </a:rPr>
              <a:t>Opcional</a:t>
            </a:r>
          </a:p>
        </p:txBody>
      </p:sp>
      <p:sp>
        <p:nvSpPr>
          <p:cNvPr id="2" name="1 Rectángulo"/>
          <p:cNvSpPr/>
          <p:nvPr/>
        </p:nvSpPr>
        <p:spPr>
          <a:xfrm>
            <a:off x="1097115" y="260648"/>
            <a:ext cx="6751143" cy="769441"/>
          </a:xfrm>
          <a:prstGeom prst="rect">
            <a:avLst/>
          </a:prstGeom>
          <a:noFill/>
        </p:spPr>
        <p:txBody>
          <a:bodyPr wrap="none" lIns="91440" tIns="45720" rIns="91440" bIns="45720">
            <a:spAutoFit/>
          </a:bodyPr>
          <a:lstStyle/>
          <a:p>
            <a:pPr algn="ctr"/>
            <a:r>
              <a:rPr lang="es-E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Identificaci</a:t>
            </a:r>
            <a:r>
              <a:rPr lang="es-E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ón en Droguerías</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44" name="Picture 2" descr="C:\Users\SAVJ\AppData\Local\Microsoft\Windows\Temporary Internet Files\Content.Outlook\NVRV5X8E\Logo Admifarm + SLOGAN (2).jpg"/>
          <p:cNvPicPr>
            <a:picLocks noChangeAspect="1" noChangeArrowheads="1"/>
          </p:cNvPicPr>
          <p:nvPr/>
        </p:nvPicPr>
        <p:blipFill>
          <a:blip r:embed="rId6" cstate="print"/>
          <a:srcRect t="26495" b="17294"/>
          <a:stretch>
            <a:fillRect/>
          </a:stretch>
        </p:blipFill>
        <p:spPr bwMode="auto">
          <a:xfrm>
            <a:off x="7452320" y="6292276"/>
            <a:ext cx="1422627" cy="565723"/>
          </a:xfrm>
          <a:prstGeom prst="rect">
            <a:avLst/>
          </a:prstGeom>
          <a:noFill/>
        </p:spPr>
      </p:pic>
      <p:pic>
        <p:nvPicPr>
          <p:cNvPr id="307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504" y="6453336"/>
            <a:ext cx="354806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1284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63960" y="485056"/>
            <a:ext cx="7128792" cy="369332"/>
          </a:xfrm>
          <a:prstGeom prst="rect">
            <a:avLst/>
          </a:prstGeom>
          <a:noFill/>
        </p:spPr>
        <p:txBody>
          <a:bodyPr wrap="square" rtlCol="0">
            <a:spAutoFit/>
          </a:bodyPr>
          <a:lstStyle/>
          <a:p>
            <a:endParaRPr lang="es-AR" dirty="0"/>
          </a:p>
        </p:txBody>
      </p:sp>
      <p:sp>
        <p:nvSpPr>
          <p:cNvPr id="6" name="5 CuadroTexto"/>
          <p:cNvSpPr txBox="1"/>
          <p:nvPr/>
        </p:nvSpPr>
        <p:spPr>
          <a:xfrm>
            <a:off x="916360" y="637456"/>
            <a:ext cx="7128792" cy="369332"/>
          </a:xfrm>
          <a:prstGeom prst="rect">
            <a:avLst/>
          </a:prstGeom>
          <a:noFill/>
        </p:spPr>
        <p:txBody>
          <a:bodyPr wrap="square" rtlCol="0">
            <a:spAutoFit/>
          </a:bodyPr>
          <a:lstStyle/>
          <a:p>
            <a:endParaRPr lang="es-AR" dirty="0"/>
          </a:p>
        </p:txBody>
      </p:sp>
      <p:sp>
        <p:nvSpPr>
          <p:cNvPr id="7" name="6 CuadroTexto"/>
          <p:cNvSpPr txBox="1"/>
          <p:nvPr/>
        </p:nvSpPr>
        <p:spPr>
          <a:xfrm>
            <a:off x="1068760" y="789856"/>
            <a:ext cx="7128792" cy="369332"/>
          </a:xfrm>
          <a:prstGeom prst="rect">
            <a:avLst/>
          </a:prstGeom>
          <a:noFill/>
        </p:spPr>
        <p:txBody>
          <a:bodyPr wrap="square" rtlCol="0">
            <a:spAutoFit/>
          </a:bodyPr>
          <a:lstStyle/>
          <a:p>
            <a:endParaRPr lang="es-AR" dirty="0"/>
          </a:p>
        </p:txBody>
      </p:sp>
      <p:sp>
        <p:nvSpPr>
          <p:cNvPr id="8" name="7 CuadroTexto"/>
          <p:cNvSpPr txBox="1"/>
          <p:nvPr/>
        </p:nvSpPr>
        <p:spPr>
          <a:xfrm>
            <a:off x="1221160" y="942256"/>
            <a:ext cx="7128792" cy="369332"/>
          </a:xfrm>
          <a:prstGeom prst="rect">
            <a:avLst/>
          </a:prstGeom>
          <a:noFill/>
        </p:spPr>
        <p:txBody>
          <a:bodyPr wrap="square" rtlCol="0">
            <a:spAutoFit/>
          </a:bodyPr>
          <a:lstStyle/>
          <a:p>
            <a:endParaRPr lang="es-AR" dirty="0"/>
          </a:p>
        </p:txBody>
      </p:sp>
      <p:sp>
        <p:nvSpPr>
          <p:cNvPr id="9" name="8 CuadroTexto"/>
          <p:cNvSpPr txBox="1"/>
          <p:nvPr/>
        </p:nvSpPr>
        <p:spPr>
          <a:xfrm>
            <a:off x="1373560" y="1094656"/>
            <a:ext cx="7128792" cy="369332"/>
          </a:xfrm>
          <a:prstGeom prst="rect">
            <a:avLst/>
          </a:prstGeom>
          <a:noFill/>
        </p:spPr>
        <p:txBody>
          <a:bodyPr wrap="square" rtlCol="0">
            <a:spAutoFit/>
          </a:bodyPr>
          <a:lstStyle/>
          <a:p>
            <a:endParaRPr lang="es-AR" dirty="0"/>
          </a:p>
        </p:txBody>
      </p:sp>
      <p:sp>
        <p:nvSpPr>
          <p:cNvPr id="10" name="9 CuadroTexto"/>
          <p:cNvSpPr txBox="1"/>
          <p:nvPr/>
        </p:nvSpPr>
        <p:spPr>
          <a:xfrm>
            <a:off x="1525960" y="1247056"/>
            <a:ext cx="7128792" cy="369332"/>
          </a:xfrm>
          <a:prstGeom prst="rect">
            <a:avLst/>
          </a:prstGeom>
          <a:noFill/>
        </p:spPr>
        <p:txBody>
          <a:bodyPr wrap="square" rtlCol="0">
            <a:spAutoFit/>
          </a:bodyPr>
          <a:lstStyle/>
          <a:p>
            <a:endParaRPr lang="es-AR" dirty="0"/>
          </a:p>
        </p:txBody>
      </p:sp>
      <p:sp>
        <p:nvSpPr>
          <p:cNvPr id="11" name="10 CuadroTexto"/>
          <p:cNvSpPr txBox="1"/>
          <p:nvPr/>
        </p:nvSpPr>
        <p:spPr>
          <a:xfrm>
            <a:off x="434009" y="574229"/>
            <a:ext cx="8098431" cy="1846659"/>
          </a:xfrm>
          <a:prstGeom prst="rect">
            <a:avLst/>
          </a:prstGeom>
          <a:noFill/>
        </p:spPr>
        <p:txBody>
          <a:bodyPr wrap="square" rtlCol="0">
            <a:spAutoFit/>
          </a:bodyPr>
          <a:lstStyle/>
          <a:p>
            <a:r>
              <a:rPr lang="es-AR" sz="3200" b="1" dirty="0"/>
              <a:t>¿Porque es tan importante la Trazabilidad de Medicamentos para nuestro sistema de salud y para nuestra población?</a:t>
            </a:r>
          </a:p>
          <a:p>
            <a:r>
              <a:rPr lang="es-AR" dirty="0"/>
              <a:t> </a:t>
            </a:r>
          </a:p>
        </p:txBody>
      </p:sp>
      <p:sp>
        <p:nvSpPr>
          <p:cNvPr id="14" name="13 CuadroTexto"/>
          <p:cNvSpPr txBox="1"/>
          <p:nvPr/>
        </p:nvSpPr>
        <p:spPr>
          <a:xfrm>
            <a:off x="683568" y="3082409"/>
            <a:ext cx="7048400" cy="3082895"/>
          </a:xfrm>
          <a:prstGeom prst="rect">
            <a:avLst/>
          </a:prstGeom>
          <a:noFill/>
        </p:spPr>
        <p:txBody>
          <a:bodyPr wrap="square" rtlCol="0">
            <a:spAutoFit/>
          </a:bodyPr>
          <a:lstStyle/>
          <a:p>
            <a:pPr lvl="0" fontAlgn="base">
              <a:spcBef>
                <a:spcPct val="0"/>
              </a:spcBef>
              <a:spcAft>
                <a:spcPts val="1000"/>
              </a:spcAft>
            </a:pPr>
            <a:r>
              <a:rPr lang="es-MX" sz="2800" b="1" i="1" dirty="0">
                <a:solidFill>
                  <a:srgbClr val="000000"/>
                </a:solidFill>
                <a:latin typeface="Calibri" pitchFamily="34" charset="0"/>
                <a:cs typeface="Arial" pitchFamily="34" charset="0"/>
              </a:rPr>
              <a:t>“</a:t>
            </a:r>
            <a:r>
              <a:rPr lang="es-MX" sz="2800" b="1" i="1" dirty="0">
                <a:solidFill>
                  <a:srgbClr val="000000"/>
                </a:solidFill>
                <a:latin typeface="Arial" pitchFamily="34" charset="0"/>
                <a:cs typeface="Arial" pitchFamily="34" charset="0"/>
              </a:rPr>
              <a:t>Las consecuencias que generan los medicamentos de calidad insuficiente o falsificados son extremadamente graves y van en detrimento de todos los </a:t>
            </a:r>
            <a:r>
              <a:rPr lang="es-MX" sz="2800" b="1" i="1" dirty="0" smtClean="0">
                <a:solidFill>
                  <a:srgbClr val="000000"/>
                </a:solidFill>
                <a:latin typeface="Arial" pitchFamily="34" charset="0"/>
                <a:cs typeface="Arial" pitchFamily="34" charset="0"/>
              </a:rPr>
              <a:t>esfuerzos desplegados </a:t>
            </a:r>
            <a:r>
              <a:rPr lang="es-MX" sz="2800" b="1" i="1" dirty="0">
                <a:solidFill>
                  <a:srgbClr val="000000"/>
                </a:solidFill>
                <a:latin typeface="Arial" pitchFamily="34" charset="0"/>
                <a:cs typeface="Arial" pitchFamily="34" charset="0"/>
              </a:rPr>
              <a:t>para controlar las enfermedades y salvar vidas</a:t>
            </a:r>
            <a:r>
              <a:rPr lang="es-MX" sz="2800" b="1" i="1" dirty="0">
                <a:solidFill>
                  <a:srgbClr val="000000"/>
                </a:solidFill>
                <a:latin typeface="Calibri" pitchFamily="34" charset="0"/>
                <a:cs typeface="Arial" pitchFamily="34" charset="0"/>
              </a:rPr>
              <a:t>”</a:t>
            </a:r>
            <a:endParaRPr kumimoji="0" lang="es-AR" sz="2800" b="0" i="0" u="none" strike="noStrike" cap="none" normalizeH="0" baseline="0" dirty="0" smtClean="0">
              <a:ln>
                <a:noFill/>
              </a:ln>
              <a:solidFill>
                <a:schemeClr val="tx1"/>
              </a:solidFill>
              <a:effectLst/>
              <a:latin typeface="Arial" pitchFamily="34" charset="0"/>
              <a:cs typeface="Arial" pitchFamily="34" charset="0"/>
            </a:endParaRPr>
          </a:p>
          <a:p>
            <a:endParaRPr lang="es-AR" dirty="0"/>
          </a:p>
        </p:txBody>
      </p:sp>
      <p:pic>
        <p:nvPicPr>
          <p:cNvPr id="17"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195905" y="5949280"/>
            <a:ext cx="2192519" cy="871878"/>
          </a:xfrm>
          <a:prstGeom prst="rect">
            <a:avLst/>
          </a:prstGeom>
          <a:noFill/>
        </p:spPr>
      </p:pic>
    </p:spTree>
    <p:extLst>
      <p:ext uri="{BB962C8B-B14F-4D97-AF65-F5344CB8AC3E}">
        <p14:creationId xmlns:p14="http://schemas.microsoft.com/office/powerpoint/2010/main" val="13645416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3" name="Group 3"/>
          <p:cNvGraphicFramePr>
            <a:graphicFrameLocks noGrp="1"/>
          </p:cNvGraphicFramePr>
          <p:nvPr>
            <p:ph type="tbl" idx="1"/>
            <p:extLst>
              <p:ext uri="{D42A27DB-BD31-4B8C-83A1-F6EECF244321}">
                <p14:modId xmlns:p14="http://schemas.microsoft.com/office/powerpoint/2010/main" val="3115990322"/>
              </p:ext>
            </p:extLst>
          </p:nvPr>
        </p:nvGraphicFramePr>
        <p:xfrm>
          <a:off x="133164" y="1988840"/>
          <a:ext cx="8229600" cy="4861737"/>
        </p:xfrm>
        <a:graphic>
          <a:graphicData uri="http://schemas.openxmlformats.org/drawingml/2006/table">
            <a:tbl>
              <a:tblPr/>
              <a:tblGrid>
                <a:gridCol w="3560763"/>
                <a:gridCol w="4668837"/>
              </a:tblGrid>
              <a:tr h="33818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Arial" pitchFamily="34" charset="0"/>
                          <a:cs typeface="Arial" pitchFamily="34" charset="0"/>
                        </a:rPr>
                        <a:t>ATAZANAVIR</a:t>
                      </a:r>
                      <a:endParaRPr kumimoji="0" lang="es-ES" sz="1600" b="0" i="0" u="none" strike="noStrike" cap="none" normalizeH="0" baseline="0" dirty="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FACTOR IX</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916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ANTI INHIBIDOR FACTOR VIII Y IX</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Arial" pitchFamily="34" charset="0"/>
                          <a:cs typeface="Arial" pitchFamily="34" charset="0"/>
                        </a:rPr>
                        <a:t>INTERFERON ALFA 2 A</a:t>
                      </a:r>
                      <a:endParaRPr kumimoji="0" lang="es-ES" sz="1600" b="0" i="0" u="none" strike="noStrike" cap="none" normalizeH="0" baseline="0" dirty="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911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DIDANOSINA</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INTERFERON ALFA 2 A PEGILADO</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8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Arial" pitchFamily="34" charset="0"/>
                          <a:cs typeface="Arial" pitchFamily="34" charset="0"/>
                        </a:rPr>
                        <a:t>EFAVIRENZ</a:t>
                      </a:r>
                      <a:endParaRPr kumimoji="0" lang="es-ES" sz="1600" b="0" i="0" u="none" strike="noStrike" cap="none" normalizeH="0" baseline="0" dirty="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INTERFERON ALFA 2 B PEGILADO</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911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ENFURVITIDE</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OCTEOTRIDA</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911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EVEROLIMUS</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RILUZOL</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8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FACTOR VII</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RITONAVIR</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757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FACTOR VII APTACOG ALFA</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SAQUINAVIR</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8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FACTOR VIII</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SIROLIMUS</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916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FACTOR VIII DE ALTA PUREZA</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SOMATOTROPINA</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757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FACTOR VIII MONOCLONAL</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TACROLIMUS</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916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FACTOR VIII OCTOCOG ALFA</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TECNOFOVIR DISOPROPIL FUMARATO</a:t>
                      </a:r>
                      <a:endParaRPr kumimoji="0" lang="es-ES" sz="1600" b="0" i="0" u="none" strike="noStrike" cap="none" normalizeH="0" baseline="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916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pitchFamily="34" charset="0"/>
                          <a:cs typeface="Arial" pitchFamily="34" charset="0"/>
                        </a:rPr>
                        <a:t>FACTOR VIII RECOMBINANTE</a:t>
                      </a:r>
                      <a:endParaRPr kumimoji="0" lang="es-ES" sz="1600" b="0" i="0" u="none" strike="noStrike" cap="none" normalizeH="0" baseline="0" smtClean="0">
                        <a:ln>
                          <a:noFill/>
                        </a:ln>
                        <a:solidFill>
                          <a:schemeClr val="tx1"/>
                        </a:solidFill>
                        <a:effectLst/>
                        <a:latin typeface="Arial" pitchFamily="34" charset="0"/>
                      </a:endParaRPr>
                    </a:p>
                  </a:txBody>
                  <a:tcPr marT="45727" marB="4572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Arial" pitchFamily="34" charset="0"/>
                          <a:cs typeface="Arial" pitchFamily="34" charset="0"/>
                        </a:rPr>
                        <a:t>TOBRAMICINA SOL. INHALATORIA</a:t>
                      </a:r>
                      <a:endParaRPr kumimoji="0" lang="es-ES" sz="1600" b="0" i="0" u="none" strike="noStrike" cap="none" normalizeH="0" baseline="0" dirty="0" smtClean="0">
                        <a:ln>
                          <a:noFill/>
                        </a:ln>
                        <a:solidFill>
                          <a:schemeClr val="tx1"/>
                        </a:solidFill>
                        <a:effectLst/>
                        <a:latin typeface="Arial" pitchFamily="34" charset="0"/>
                      </a:endParaRPr>
                    </a:p>
                  </a:txBody>
                  <a:tcPr marT="45727" marB="457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1 Rectángulo"/>
          <p:cNvSpPr/>
          <p:nvPr/>
        </p:nvSpPr>
        <p:spPr>
          <a:xfrm>
            <a:off x="323528" y="254405"/>
            <a:ext cx="7848872" cy="1077218"/>
          </a:xfrm>
          <a:prstGeom prst="rect">
            <a:avLst/>
          </a:prstGeom>
          <a:noFill/>
        </p:spPr>
        <p:txBody>
          <a:bodyPr wrap="square" lIns="91440" tIns="45720" rIns="91440" bIns="45720">
            <a:spAutoFit/>
          </a:bodyPr>
          <a:lstStyle/>
          <a:p>
            <a:pPr algn="ctr"/>
            <a:r>
              <a:rPr lang="es-E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Ingredientes Farmacéuticos activos del anexo I de la disposición 3683/11</a:t>
            </a:r>
            <a:endParaRPr lang="es-E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2 Rectángulo"/>
          <p:cNvSpPr/>
          <p:nvPr/>
        </p:nvSpPr>
        <p:spPr>
          <a:xfrm>
            <a:off x="179512" y="1355114"/>
            <a:ext cx="5972661" cy="523220"/>
          </a:xfrm>
          <a:prstGeom prst="rect">
            <a:avLst/>
          </a:prstGeom>
          <a:noFill/>
        </p:spPr>
        <p:txBody>
          <a:bodyPr wrap="none" lIns="91440" tIns="45720" rIns="91440" bIns="45720">
            <a:spAutoFit/>
          </a:bodyPr>
          <a:lstStyle/>
          <a:p>
            <a:pPr algn="ctr"/>
            <a:r>
              <a:rPr lang="es-ES"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Cantidad total de IFAs con reintegro:26</a:t>
            </a:r>
            <a:endParaRPr lang="es-ES"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0155963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467" name="Group 3"/>
          <p:cNvGraphicFramePr>
            <a:graphicFrameLocks noGrp="1"/>
          </p:cNvGraphicFramePr>
          <p:nvPr>
            <p:ph type="tbl" idx="1"/>
            <p:extLst>
              <p:ext uri="{D42A27DB-BD31-4B8C-83A1-F6EECF244321}">
                <p14:modId xmlns:p14="http://schemas.microsoft.com/office/powerpoint/2010/main" val="586627594"/>
              </p:ext>
            </p:extLst>
          </p:nvPr>
        </p:nvGraphicFramePr>
        <p:xfrm>
          <a:off x="179512" y="2205308"/>
          <a:ext cx="8229600" cy="4464052"/>
        </p:xfrm>
        <a:graphic>
          <a:graphicData uri="http://schemas.openxmlformats.org/drawingml/2006/table">
            <a:tbl>
              <a:tblPr/>
              <a:tblGrid>
                <a:gridCol w="4148138"/>
                <a:gridCol w="4081462"/>
              </a:tblGrid>
              <a:tr h="371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ABACAVIR</a:t>
                      </a:r>
                      <a:endParaRPr kumimoji="0" lang="es-ES" sz="18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LINEZOLID</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30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AZATIOPRINA</a:t>
                      </a:r>
                      <a:endParaRPr kumimoji="0" lang="es-ES" sz="18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MICOFENOLATO MOFETILO</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CICLOSPORINA</a:t>
                      </a:r>
                      <a:endParaRPr kumimoji="0" lang="es-ES" sz="18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MICOFENOLATO SODICO</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DACLIZUMAB</a:t>
                      </a:r>
                      <a:endParaRPr kumimoji="0" lang="es-ES" sz="18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MOLGRAMOSTIM</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30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DIDANOSINA</a:t>
                      </a:r>
                      <a:endParaRPr kumimoji="0" lang="es-ES" sz="18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NELFINAVIR</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ENTECAVIR</a:t>
                      </a:r>
                      <a:endParaRPr kumimoji="0" lang="es-ES" sz="18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NEVIPARINA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FACTOR IX RECOMBINANTE</a:t>
                      </a:r>
                      <a:endParaRPr kumimoji="0" lang="es-ES" sz="18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RIBAVIRINA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30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FILGASTRIM</a:t>
                      </a:r>
                      <a:endParaRPr kumimoji="0" lang="es-ES" sz="18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STAVUDINA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FOSAMPRENAVIR</a:t>
                      </a:r>
                      <a:endParaRPr kumimoji="0" lang="es-ES" sz="18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TEICOPLAMINA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GLATIMER (COPOLIMERO 1)</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TIMOGLOBULINA</a:t>
                      </a:r>
                      <a:endParaRPr kumimoji="0" lang="es-E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306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IMIGLUSERASA</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ZIDOVUDINA</a:t>
                      </a:r>
                      <a:endParaRPr kumimoji="0" lang="es-ES" sz="1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pitchFamily="34" charset="0"/>
                          <a:cs typeface="Arial" pitchFamily="34" charset="0"/>
                        </a:rPr>
                        <a:t>INDINAVIR</a:t>
                      </a:r>
                      <a:endParaRPr kumimoji="0" lang="es-E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Arial" pitchFamily="34" charset="0"/>
                          <a:cs typeface="Arial" pitchFamily="34" charset="0"/>
                        </a:rPr>
                        <a:t>LAMIVUDINA</a:t>
                      </a:r>
                      <a:endParaRPr kumimoji="0" lang="es-ES" sz="1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2 Rectángulo"/>
          <p:cNvSpPr/>
          <p:nvPr/>
        </p:nvSpPr>
        <p:spPr>
          <a:xfrm>
            <a:off x="144635" y="119534"/>
            <a:ext cx="8459813" cy="1077218"/>
          </a:xfrm>
          <a:prstGeom prst="rect">
            <a:avLst/>
          </a:prstGeom>
          <a:noFill/>
        </p:spPr>
        <p:txBody>
          <a:bodyPr wrap="square" lIns="91440" tIns="45720" rIns="91440" bIns="45720">
            <a:spAutoFit/>
          </a:bodyPr>
          <a:lstStyle/>
          <a:p>
            <a:pPr algn="ctr"/>
            <a:r>
              <a:rPr lang="es-E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Ingredientes farmacéuticos activos del anexo de la disposición 1831/12 con reintegro</a:t>
            </a:r>
            <a:endParaRPr lang="es-E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3 Rectángulo"/>
          <p:cNvSpPr/>
          <p:nvPr/>
        </p:nvSpPr>
        <p:spPr>
          <a:xfrm>
            <a:off x="107504" y="1196752"/>
            <a:ext cx="6081665" cy="523220"/>
          </a:xfrm>
          <a:prstGeom prst="rect">
            <a:avLst/>
          </a:prstGeom>
          <a:noFill/>
        </p:spPr>
        <p:txBody>
          <a:bodyPr wrap="none" lIns="91440" tIns="45720" rIns="91440" bIns="45720">
            <a:spAutoFit/>
          </a:bodyPr>
          <a:lstStyle/>
          <a:p>
            <a:pPr algn="ctr"/>
            <a:r>
              <a:rPr lang="es-A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Cantidad total de IFAS con reintegro: 24</a:t>
            </a:r>
            <a:endParaRPr lang="es-AR"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33198112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475656" y="57398"/>
            <a:ext cx="5456687" cy="923330"/>
          </a:xfrm>
          <a:prstGeom prst="rect">
            <a:avLst/>
          </a:prstGeom>
          <a:noFill/>
        </p:spPr>
        <p:txBody>
          <a:bodyPr wrap="non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VeriFarma Auditor</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4 CuadroTexto"/>
          <p:cNvSpPr txBox="1"/>
          <p:nvPr/>
        </p:nvSpPr>
        <p:spPr>
          <a:xfrm>
            <a:off x="107504" y="986527"/>
            <a:ext cx="8261796" cy="5970865"/>
          </a:xfrm>
          <a:prstGeom prst="rect">
            <a:avLst/>
          </a:prstGeom>
          <a:noFill/>
        </p:spPr>
        <p:txBody>
          <a:bodyPr wrap="square" rtlCol="0">
            <a:spAutoFit/>
          </a:bodyPr>
          <a:lstStyle/>
          <a:p>
            <a:pPr>
              <a:buClr>
                <a:schemeClr val="accent1"/>
              </a:buClr>
              <a:buFont typeface="Wingdings" pitchFamily="2" charset="2"/>
              <a:buChar char="ü"/>
            </a:pPr>
            <a:r>
              <a:rPr lang="es-AR" sz="2600" dirty="0" smtClean="0">
                <a:latin typeface="+mj-lt"/>
              </a:rPr>
              <a:t> Recibe la información de sus droguerías/farmacias que dispensan y/o administran los medicamentos para sus beneficiarios.</a:t>
            </a:r>
          </a:p>
          <a:p>
            <a:pPr>
              <a:buClr>
                <a:schemeClr val="accent1"/>
              </a:buClr>
              <a:buFont typeface="Wingdings" pitchFamily="2" charset="2"/>
              <a:buChar char="ü"/>
            </a:pPr>
            <a:endParaRPr lang="es-AR" sz="2600" dirty="0" smtClean="0">
              <a:latin typeface="+mj-lt"/>
            </a:endParaRPr>
          </a:p>
          <a:p>
            <a:pPr>
              <a:buClr>
                <a:schemeClr val="accent1"/>
              </a:buClr>
              <a:buFont typeface="Wingdings" pitchFamily="2" charset="2"/>
              <a:buChar char="ü"/>
            </a:pPr>
            <a:r>
              <a:rPr lang="es-AR" sz="2600" dirty="0" smtClean="0">
                <a:latin typeface="+mj-lt"/>
              </a:rPr>
              <a:t> Lo relaciona con la información que ya contaba el agente de seguro sobre ese beneficiario.</a:t>
            </a:r>
          </a:p>
          <a:p>
            <a:pPr>
              <a:buClr>
                <a:schemeClr val="accent1"/>
              </a:buClr>
              <a:buFont typeface="Wingdings" pitchFamily="2" charset="2"/>
              <a:buChar char="ü"/>
            </a:pPr>
            <a:endParaRPr lang="es-AR" sz="2600" dirty="0" smtClean="0">
              <a:latin typeface="+mj-lt"/>
            </a:endParaRPr>
          </a:p>
          <a:p>
            <a:pPr>
              <a:buClr>
                <a:schemeClr val="accent1"/>
              </a:buClr>
              <a:buFont typeface="Wingdings" pitchFamily="2" charset="2"/>
              <a:buChar char="ü"/>
            </a:pPr>
            <a:r>
              <a:rPr lang="es-AR" sz="2600" dirty="0" smtClean="0">
                <a:latin typeface="+mj-lt"/>
              </a:rPr>
              <a:t> Compara esta información vs. la base de datos de ANMAT</a:t>
            </a:r>
          </a:p>
          <a:p>
            <a:pPr>
              <a:buClr>
                <a:schemeClr val="accent1"/>
              </a:buClr>
            </a:pPr>
            <a:endParaRPr lang="es-AR" sz="2600" dirty="0" smtClean="0">
              <a:latin typeface="+mj-lt"/>
            </a:endParaRPr>
          </a:p>
          <a:p>
            <a:pPr>
              <a:buClr>
                <a:schemeClr val="accent1"/>
              </a:buClr>
              <a:buFont typeface="Wingdings" pitchFamily="2" charset="2"/>
              <a:buChar char="ü"/>
            </a:pPr>
            <a:r>
              <a:rPr lang="es-AR" sz="2600" dirty="0" smtClean="0">
                <a:latin typeface="+mj-lt"/>
              </a:rPr>
              <a:t> Permite anexar la receta y el ticket relacionándolo con los números de transacción de ANMAT.</a:t>
            </a:r>
          </a:p>
          <a:p>
            <a:pPr>
              <a:buClr>
                <a:schemeClr val="accent1"/>
              </a:buClr>
            </a:pPr>
            <a:endParaRPr lang="es-AR" sz="2600" dirty="0" smtClean="0">
              <a:latin typeface="+mj-lt"/>
            </a:endParaRPr>
          </a:p>
          <a:p>
            <a:pPr>
              <a:buClr>
                <a:schemeClr val="accent1"/>
              </a:buClr>
              <a:buFont typeface="Wingdings" pitchFamily="2" charset="2"/>
              <a:buChar char="ü"/>
            </a:pPr>
            <a:r>
              <a:rPr lang="es-AR" sz="2600" dirty="0" smtClean="0">
                <a:latin typeface="+mj-lt"/>
              </a:rPr>
              <a:t> Genera alarmas ante irregularidades detectadas.</a:t>
            </a:r>
          </a:p>
          <a:p>
            <a:endParaRPr lang="es-AR" dirty="0"/>
          </a:p>
        </p:txBody>
      </p:sp>
      <p:pic>
        <p:nvPicPr>
          <p:cNvPr id="6"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7507970" y="6165304"/>
            <a:ext cx="1600534" cy="636469"/>
          </a:xfrm>
          <a:prstGeom prst="rect">
            <a:avLst/>
          </a:prstGeom>
          <a:noFill/>
        </p:spPr>
      </p:pic>
    </p:spTree>
    <p:extLst>
      <p:ext uri="{BB962C8B-B14F-4D97-AF65-F5344CB8AC3E}">
        <p14:creationId xmlns:p14="http://schemas.microsoft.com/office/powerpoint/2010/main" val="9629462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980349" y="404664"/>
            <a:ext cx="4463859" cy="923330"/>
          </a:xfrm>
          <a:prstGeom prst="rect">
            <a:avLst/>
          </a:prstGeom>
          <a:noFill/>
        </p:spPr>
        <p:txBody>
          <a:bodyPr wrap="squar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Bibliograf</a:t>
            </a: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ía</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4 CuadroTexto"/>
          <p:cNvSpPr txBox="1"/>
          <p:nvPr/>
        </p:nvSpPr>
        <p:spPr>
          <a:xfrm>
            <a:off x="395536" y="1844824"/>
            <a:ext cx="7776864" cy="4370427"/>
          </a:xfrm>
          <a:prstGeom prst="rect">
            <a:avLst/>
          </a:prstGeom>
          <a:noFill/>
        </p:spPr>
        <p:txBody>
          <a:bodyPr wrap="square" rtlCol="0">
            <a:spAutoFit/>
          </a:bodyPr>
          <a:lstStyle/>
          <a:p>
            <a:pPr marL="514350" lvl="0" indent="-514350">
              <a:buFont typeface="+mj-lt"/>
              <a:buAutoNum type="arabicPeriod"/>
            </a:pPr>
            <a:r>
              <a:rPr lang="es-AR" sz="2600" u="sng" dirty="0" smtClean="0">
                <a:hlinkClick r:id="rId2"/>
              </a:rPr>
              <a:t> </a:t>
            </a:r>
            <a:r>
              <a:rPr lang="es-AR" sz="2600" u="sng" dirty="0" smtClean="0"/>
              <a:t>www.anmat.gov.ar</a:t>
            </a:r>
          </a:p>
          <a:p>
            <a:pPr marL="514350" lvl="0" indent="-514350">
              <a:buFont typeface="+mj-lt"/>
              <a:buAutoNum type="arabicPeriod"/>
            </a:pPr>
            <a:r>
              <a:rPr lang="es-AR" sz="2600" dirty="0" smtClean="0"/>
              <a:t>Organización </a:t>
            </a:r>
            <a:r>
              <a:rPr lang="es-AR" sz="2600" dirty="0"/>
              <a:t>Panamericana De la Salud- Red para la Armonización de la Reglamentación Farmacéutica- 1° Reunión Río de Janeiro, 6 y 7 de Diciembre del </a:t>
            </a:r>
            <a:r>
              <a:rPr lang="es-AR" sz="2600" dirty="0" smtClean="0"/>
              <a:t>2001</a:t>
            </a:r>
          </a:p>
          <a:p>
            <a:pPr marL="514350" lvl="0" indent="-514350">
              <a:buFont typeface="+mj-lt"/>
              <a:buAutoNum type="arabicPeriod"/>
            </a:pPr>
            <a:r>
              <a:rPr lang="es-AR" sz="2600" dirty="0"/>
              <a:t> </a:t>
            </a:r>
            <a:r>
              <a:rPr lang="en-US" sz="2600" dirty="0" smtClean="0"/>
              <a:t>WHO.int</a:t>
            </a:r>
            <a:r>
              <a:rPr lang="en-US" sz="2600" dirty="0"/>
              <a:t>./ </a:t>
            </a:r>
            <a:r>
              <a:rPr lang="en-US" sz="2600" dirty="0" smtClean="0"/>
              <a:t>medicinedocs/en/d/jh2968s/3.html</a:t>
            </a:r>
          </a:p>
          <a:p>
            <a:pPr marL="514350" lvl="0" indent="-514350">
              <a:buFont typeface="+mj-lt"/>
              <a:buAutoNum type="arabicPeriod"/>
            </a:pPr>
            <a:r>
              <a:rPr lang="en-US" sz="2600" dirty="0"/>
              <a:t> </a:t>
            </a:r>
            <a:r>
              <a:rPr lang="es-AR" sz="2600" u="sng" dirty="0" smtClean="0"/>
              <a:t>www.novartis.com.ar</a:t>
            </a:r>
          </a:p>
          <a:p>
            <a:pPr marL="514350" lvl="0" indent="-514350">
              <a:buFont typeface="+mj-lt"/>
              <a:buAutoNum type="arabicPeriod"/>
            </a:pPr>
            <a:r>
              <a:rPr lang="es-AR" sz="2600" u="sng" dirty="0"/>
              <a:t> </a:t>
            </a:r>
            <a:r>
              <a:rPr lang="es-AR" sz="2600" dirty="0" smtClean="0"/>
              <a:t>Revista </a:t>
            </a:r>
            <a:r>
              <a:rPr lang="es-AR" sz="2600" dirty="0"/>
              <a:t>CAEMe, año 2, número </a:t>
            </a:r>
            <a:r>
              <a:rPr lang="es-AR" sz="2600" dirty="0" smtClean="0"/>
              <a:t>4-2011</a:t>
            </a:r>
          </a:p>
          <a:p>
            <a:pPr marL="514350" lvl="0" indent="-514350">
              <a:buFont typeface="+mj-lt"/>
              <a:buAutoNum type="arabicPeriod"/>
            </a:pPr>
            <a:r>
              <a:rPr lang="es-AR" sz="2600" dirty="0"/>
              <a:t> </a:t>
            </a:r>
            <a:r>
              <a:rPr lang="es-AR" sz="2600" u="sng" dirty="0" smtClean="0"/>
              <a:t>www.caeme.org.ar</a:t>
            </a:r>
          </a:p>
          <a:p>
            <a:pPr marL="514350" lvl="0" indent="-514350">
              <a:buFont typeface="+mj-lt"/>
              <a:buAutoNum type="arabicPeriod"/>
            </a:pPr>
            <a:r>
              <a:rPr lang="es-AR" sz="2600" u="sng" dirty="0"/>
              <a:t> </a:t>
            </a:r>
            <a:r>
              <a:rPr lang="es-AR" sz="2600" u="sng" dirty="0" smtClean="0"/>
              <a:t>www.sssalud.gov.ar</a:t>
            </a:r>
            <a:endParaRPr lang="es-AR" sz="2600" dirty="0"/>
          </a:p>
          <a:p>
            <a:endParaRPr lang="es-AR" dirty="0"/>
          </a:p>
        </p:txBody>
      </p:sp>
      <p:pic>
        <p:nvPicPr>
          <p:cNvPr id="6" name="Picture 2" descr="C:\Users\SAVJ\AppData\Local\Microsoft\Windows\Temporary Internet Files\Content.Outlook\NVRV5X8E\Logo Admifarm + SLOGAN (2).jpg"/>
          <p:cNvPicPr>
            <a:picLocks noChangeAspect="1" noChangeArrowheads="1"/>
          </p:cNvPicPr>
          <p:nvPr/>
        </p:nvPicPr>
        <p:blipFill>
          <a:blip r:embed="rId3" cstate="print"/>
          <a:srcRect t="26495" b="17294"/>
          <a:stretch>
            <a:fillRect/>
          </a:stretch>
        </p:blipFill>
        <p:spPr bwMode="auto">
          <a:xfrm>
            <a:off x="6156176" y="5970989"/>
            <a:ext cx="2192519" cy="871878"/>
          </a:xfrm>
          <a:prstGeom prst="rect">
            <a:avLst/>
          </a:prstGeom>
          <a:noFill/>
        </p:spPr>
      </p:pic>
    </p:spTree>
    <p:extLst>
      <p:ext uri="{BB962C8B-B14F-4D97-AF65-F5344CB8AC3E}">
        <p14:creationId xmlns:p14="http://schemas.microsoft.com/office/powerpoint/2010/main" val="27485731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36712" y="1412776"/>
            <a:ext cx="7543800" cy="2593975"/>
          </a:xfrm>
        </p:spPr>
        <p:txBody>
          <a:bodyPr/>
          <a:lstStyle/>
          <a:p>
            <a:r>
              <a:rPr lang="es-AR" b="1" dirty="0" smtClean="0">
                <a:solidFill>
                  <a:schemeClr val="tx1"/>
                </a:solidFill>
              </a:rPr>
              <a:t>Gracias!!!!!!</a:t>
            </a:r>
            <a:endParaRPr lang="es-AR" b="1" dirty="0">
              <a:solidFill>
                <a:schemeClr val="tx1"/>
              </a:solidFill>
            </a:endParaRPr>
          </a:p>
        </p:txBody>
      </p:sp>
    </p:spTree>
    <p:extLst>
      <p:ext uri="{BB962C8B-B14F-4D97-AF65-F5344CB8AC3E}">
        <p14:creationId xmlns:p14="http://schemas.microsoft.com/office/powerpoint/2010/main" val="2480541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AR" dirty="0"/>
          </a:p>
        </p:txBody>
      </p:sp>
      <p:grpSp>
        <p:nvGrpSpPr>
          <p:cNvPr id="8" name="Group 2"/>
          <p:cNvGrpSpPr>
            <a:grpSpLocks noChangeAspect="1"/>
          </p:cNvGrpSpPr>
          <p:nvPr/>
        </p:nvGrpSpPr>
        <p:grpSpPr bwMode="auto">
          <a:xfrm>
            <a:off x="152400" y="152400"/>
            <a:ext cx="7083710" cy="5221180"/>
            <a:chOff x="2281" y="6263"/>
            <a:chExt cx="9494" cy="5558"/>
          </a:xfrm>
        </p:grpSpPr>
        <p:sp>
          <p:nvSpPr>
            <p:cNvPr id="9" name="AutoShape 4"/>
            <p:cNvSpPr>
              <a:spLocks noChangeAspect="1" noChangeArrowheads="1" noTextEdit="1"/>
            </p:cNvSpPr>
            <p:nvPr/>
          </p:nvSpPr>
          <p:spPr bwMode="auto">
            <a:xfrm>
              <a:off x="2281" y="6263"/>
              <a:ext cx="7200" cy="5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AR" dirty="0"/>
            </a:p>
          </p:txBody>
        </p:sp>
        <p:sp>
          <p:nvSpPr>
            <p:cNvPr id="10" name="Text Box 3"/>
            <p:cNvSpPr txBox="1">
              <a:spLocks noChangeArrowheads="1"/>
            </p:cNvSpPr>
            <p:nvPr/>
          </p:nvSpPr>
          <p:spPr bwMode="auto">
            <a:xfrm>
              <a:off x="4575" y="6677"/>
              <a:ext cx="7200" cy="5144"/>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s-MX" sz="28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Entre el 10% y 20% de los medicamentos de los mercados de los países en desarrollo son de calidad inferior a la normal, lo que en el mejor de los casos puede implicar la ausencia total de efecto terapéutico, y en el peor, graves efectos sobre la salud, e incluso, la muerte (OMS)</a:t>
              </a:r>
              <a:endParaRPr kumimoji="0" lang="es-MX" sz="2800" b="0" i="0" u="none" strike="noStrike" cap="none" normalizeH="0" baseline="0" dirty="0" smtClean="0">
                <a:ln>
                  <a:noFill/>
                </a:ln>
                <a:solidFill>
                  <a:schemeClr val="tx1"/>
                </a:solidFill>
                <a:effectLst/>
                <a:latin typeface="Arial" pitchFamily="34" charset="0"/>
                <a:cs typeface="Arial" pitchFamily="34" charset="0"/>
              </a:endParaRPr>
            </a:p>
          </p:txBody>
        </p:sp>
      </p:grpSp>
      <p:pic>
        <p:nvPicPr>
          <p:cNvPr id="205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5661248"/>
            <a:ext cx="3794574" cy="107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C:\Users\SAVJ\AppData\Local\Microsoft\Windows\Temporary Internet Files\Content.Outlook\NVRV5X8E\Logo Admifarm + SLOGAN (2).jpg"/>
          <p:cNvPicPr>
            <a:picLocks noChangeAspect="1" noChangeArrowheads="1"/>
          </p:cNvPicPr>
          <p:nvPr/>
        </p:nvPicPr>
        <p:blipFill>
          <a:blip r:embed="rId3" cstate="print"/>
          <a:srcRect t="26495" b="17294"/>
          <a:stretch>
            <a:fillRect/>
          </a:stretch>
        </p:blipFill>
        <p:spPr bwMode="auto">
          <a:xfrm>
            <a:off x="6228184" y="5949280"/>
            <a:ext cx="2192519" cy="871878"/>
          </a:xfrm>
          <a:prstGeom prst="rect">
            <a:avLst/>
          </a:prstGeom>
          <a:noFill/>
        </p:spPr>
      </p:pic>
    </p:spTree>
    <p:extLst>
      <p:ext uri="{BB962C8B-B14F-4D97-AF65-F5344CB8AC3E}">
        <p14:creationId xmlns:p14="http://schemas.microsoft.com/office/powerpoint/2010/main" val="397328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574223"/>
            <a:ext cx="7848872" cy="5663089"/>
          </a:xfrm>
          <a:prstGeom prst="rect">
            <a:avLst/>
          </a:prstGeom>
          <a:noFill/>
        </p:spPr>
        <p:txBody>
          <a:bodyPr wrap="square" rtlCol="0">
            <a:spAutoFit/>
          </a:bodyPr>
          <a:lstStyle/>
          <a:p>
            <a:r>
              <a:rPr lang="es-AR" sz="2600" dirty="0"/>
              <a:t>En nuestro País, de acuerdo al informe de Agosto del año </a:t>
            </a:r>
            <a:r>
              <a:rPr lang="es-AR" sz="2600" b="1" dirty="0"/>
              <a:t>2009</a:t>
            </a:r>
            <a:r>
              <a:rPr lang="es-AR" sz="2600" dirty="0"/>
              <a:t> del </a:t>
            </a:r>
            <a:r>
              <a:rPr lang="es-AR" sz="2600" b="1" dirty="0"/>
              <a:t>Programa de Pesquisa de Medicamentos Ilegítimos del </a:t>
            </a:r>
            <a:r>
              <a:rPr lang="es-AR" sz="2600" b="1" dirty="0" smtClean="0"/>
              <a:t>INAME, </a:t>
            </a:r>
            <a:r>
              <a:rPr lang="es-AR" sz="2600" b="1" dirty="0"/>
              <a:t>y en el año 2003</a:t>
            </a:r>
            <a:r>
              <a:rPr lang="es-AR" sz="2600" dirty="0"/>
              <a:t>, desde el Ministerio de Salud se estimó que </a:t>
            </a:r>
            <a:r>
              <a:rPr lang="es-AR" sz="2600" b="1" dirty="0"/>
              <a:t>en la Argentina el fenómeno alcanzaba del 2 al 3% de los medicamentos del </a:t>
            </a:r>
            <a:r>
              <a:rPr lang="es-AR" sz="2600" b="1" dirty="0" smtClean="0"/>
              <a:t>mercado</a:t>
            </a:r>
            <a:r>
              <a:rPr lang="es-AR" sz="2600" b="1" dirty="0" smtClean="0"/>
              <a:t>.</a:t>
            </a:r>
          </a:p>
          <a:p>
            <a:endParaRPr lang="es-AR" sz="2600" b="1" dirty="0" smtClean="0"/>
          </a:p>
          <a:p>
            <a:endParaRPr lang="es-AR" sz="2600" dirty="0"/>
          </a:p>
          <a:p>
            <a:r>
              <a:rPr lang="es-AR" sz="2600" dirty="0"/>
              <a:t>Los medicamentos ilegítimos son aquellos que han sido falsificados y/o adulterados. Pueden haber sido robados durante su comercialización, ingresados al País de contrabando o no registrados ante la autoridad sanitaria. A veces también pueden ser medicamentos vencidos.</a:t>
            </a:r>
          </a:p>
          <a:p>
            <a:endParaRPr lang="es-AR" sz="2400" dirty="0"/>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267913" y="5941498"/>
            <a:ext cx="2192519" cy="871878"/>
          </a:xfrm>
          <a:prstGeom prst="rect">
            <a:avLst/>
          </a:prstGeom>
          <a:noFill/>
        </p:spPr>
      </p:pic>
    </p:spTree>
    <p:extLst>
      <p:ext uri="{BB962C8B-B14F-4D97-AF65-F5344CB8AC3E}">
        <p14:creationId xmlns:p14="http://schemas.microsoft.com/office/powerpoint/2010/main" val="1628770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5496" y="341357"/>
            <a:ext cx="7704856" cy="7048083"/>
          </a:xfrm>
          <a:prstGeom prst="rect">
            <a:avLst/>
          </a:prstGeom>
          <a:noFill/>
        </p:spPr>
        <p:txBody>
          <a:bodyPr wrap="square" rtlCol="0">
            <a:spAutoFit/>
          </a:bodyPr>
          <a:lstStyle/>
          <a:p>
            <a:r>
              <a:rPr lang="es-AR" sz="2600" dirty="0"/>
              <a:t>Estos productos pueden </a:t>
            </a:r>
            <a:r>
              <a:rPr lang="es-AR" sz="2600" dirty="0" smtClean="0"/>
              <a:t>incluir :</a:t>
            </a:r>
          </a:p>
          <a:p>
            <a:endParaRPr lang="es-AR" sz="2600" dirty="0" smtClean="0"/>
          </a:p>
          <a:p>
            <a:pPr marL="457200" indent="-457200">
              <a:buFont typeface="Wingdings" pitchFamily="2" charset="2"/>
              <a:buChar char="v"/>
            </a:pPr>
            <a:r>
              <a:rPr lang="es-AR" sz="2600" dirty="0" smtClean="0"/>
              <a:t> ingredientes </a:t>
            </a:r>
            <a:r>
              <a:rPr lang="es-AR" sz="2600" dirty="0"/>
              <a:t>correctos o </a:t>
            </a:r>
            <a:r>
              <a:rPr lang="es-AR" sz="2600" dirty="0" smtClean="0"/>
              <a:t>no . Excipientes</a:t>
            </a:r>
            <a:endParaRPr lang="es-AR" sz="2600" dirty="0" smtClean="0"/>
          </a:p>
          <a:p>
            <a:pPr marL="457200" indent="-457200">
              <a:buFont typeface="Wingdings" pitchFamily="2" charset="2"/>
              <a:buChar char="v"/>
            </a:pPr>
            <a:r>
              <a:rPr lang="es-AR" sz="2600" dirty="0" smtClean="0"/>
              <a:t> </a:t>
            </a:r>
            <a:r>
              <a:rPr lang="es-AR" sz="2600" dirty="0"/>
              <a:t>principio activo </a:t>
            </a:r>
            <a:r>
              <a:rPr lang="es-AR" sz="2600" dirty="0" smtClean="0"/>
              <a:t>ausente, </a:t>
            </a:r>
            <a:r>
              <a:rPr lang="es-AR" sz="2600" dirty="0"/>
              <a:t>en concentración diferente a la necesaria o en cantidades menores a lo que menciona el </a:t>
            </a:r>
            <a:r>
              <a:rPr lang="es-AR" sz="2600" dirty="0" smtClean="0"/>
              <a:t>envase </a:t>
            </a:r>
          </a:p>
          <a:p>
            <a:pPr marL="457200" indent="-457200">
              <a:buFont typeface="Wingdings" pitchFamily="2" charset="2"/>
              <a:buChar char="v"/>
            </a:pPr>
            <a:r>
              <a:rPr lang="es-AR" sz="2600" dirty="0" smtClean="0"/>
              <a:t> </a:t>
            </a:r>
            <a:r>
              <a:rPr lang="es-AR" sz="2600" dirty="0"/>
              <a:t>ingredientes y/o componentes no declarados en el rótulo y con envases falsificados</a:t>
            </a:r>
            <a:r>
              <a:rPr lang="es-AR" sz="2600" dirty="0" smtClean="0"/>
              <a:t>.</a:t>
            </a:r>
          </a:p>
          <a:p>
            <a:endParaRPr lang="es-AR" sz="2600" dirty="0"/>
          </a:p>
          <a:p>
            <a:r>
              <a:rPr lang="es-AR" sz="2600" dirty="0"/>
              <a:t>También es importante </a:t>
            </a:r>
            <a:r>
              <a:rPr lang="es-AR" sz="2600" dirty="0" smtClean="0"/>
              <a:t>comprobar:</a:t>
            </a:r>
          </a:p>
          <a:p>
            <a:endParaRPr lang="es-AR" sz="2600" dirty="0" smtClean="0"/>
          </a:p>
          <a:p>
            <a:pPr marL="457200" indent="-457200">
              <a:buFont typeface="Wingdings" pitchFamily="2" charset="2"/>
              <a:buChar char="v"/>
            </a:pPr>
            <a:r>
              <a:rPr lang="es-AR" sz="2600" dirty="0" smtClean="0"/>
              <a:t> </a:t>
            </a:r>
            <a:r>
              <a:rPr lang="es-AR" sz="2600" dirty="0"/>
              <a:t>la calidad del empaque del medicamento </a:t>
            </a:r>
            <a:r>
              <a:rPr lang="es-AR" sz="2600" dirty="0" smtClean="0"/>
              <a:t>y la inviolabilidad del envase </a:t>
            </a:r>
          </a:p>
          <a:p>
            <a:pPr marL="457200" indent="-457200">
              <a:buFont typeface="Wingdings" pitchFamily="2" charset="2"/>
              <a:buChar char="v"/>
            </a:pPr>
            <a:r>
              <a:rPr lang="es-AR" sz="2600" dirty="0" smtClean="0"/>
              <a:t>no </a:t>
            </a:r>
            <a:r>
              <a:rPr lang="es-AR" sz="2600" dirty="0"/>
              <a:t>recibir o aceptar envases con signos de haber sido violados sus dispositivos de seguridad como precintos, lacres, etiquetas, logos o logotipos.</a:t>
            </a:r>
          </a:p>
          <a:p>
            <a:r>
              <a:rPr lang="es-AR" dirty="0"/>
              <a:t> </a:t>
            </a:r>
          </a:p>
          <a:p>
            <a:endParaRPr lang="es-AR" dirty="0"/>
          </a:p>
        </p:txBody>
      </p:sp>
      <p:pic>
        <p:nvPicPr>
          <p:cNvPr id="5"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7220992" y="6093296"/>
            <a:ext cx="1923008" cy="764704"/>
          </a:xfrm>
          <a:prstGeom prst="rect">
            <a:avLst/>
          </a:prstGeom>
          <a:noFill/>
        </p:spPr>
      </p:pic>
    </p:spTree>
    <p:extLst>
      <p:ext uri="{BB962C8B-B14F-4D97-AF65-F5344CB8AC3E}">
        <p14:creationId xmlns:p14="http://schemas.microsoft.com/office/powerpoint/2010/main" val="36670233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40555" y="2967335"/>
            <a:ext cx="7856254" cy="1015663"/>
          </a:xfrm>
          <a:prstGeom prst="rect">
            <a:avLst/>
          </a:prstGeom>
          <a:noFill/>
        </p:spPr>
        <p:txBody>
          <a:bodyPr wrap="none" lIns="91440" tIns="45720" rIns="91440" bIns="45720">
            <a:spAutoFit/>
          </a:bodyPr>
          <a:lstStyle/>
          <a:p>
            <a:pPr algn="ctr"/>
            <a:r>
              <a:rPr lang="es-ES" sz="6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r>
              <a:rPr lang="es-ES"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Qué es la Trazabilidad?</a:t>
            </a:r>
            <a:endParaRPr lang="es-ES" sz="6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4" name="Picture 2" descr="C:\Users\SAVJ\AppData\Local\Microsoft\Windows\Temporary Internet Files\Content.Outlook\NVRV5X8E\Logo Admifarm + SLOGAN (2).jpg"/>
          <p:cNvPicPr>
            <a:picLocks noChangeAspect="1" noChangeArrowheads="1"/>
          </p:cNvPicPr>
          <p:nvPr/>
        </p:nvPicPr>
        <p:blipFill>
          <a:blip r:embed="rId2" cstate="print"/>
          <a:srcRect t="26495" b="17294"/>
          <a:stretch>
            <a:fillRect/>
          </a:stretch>
        </p:blipFill>
        <p:spPr bwMode="auto">
          <a:xfrm>
            <a:off x="6195905" y="5949280"/>
            <a:ext cx="2192519" cy="871878"/>
          </a:xfrm>
          <a:prstGeom prst="rect">
            <a:avLst/>
          </a:prstGeom>
          <a:noFill/>
        </p:spPr>
      </p:pic>
    </p:spTree>
    <p:extLst>
      <p:ext uri="{BB962C8B-B14F-4D97-AF65-F5344CB8AC3E}">
        <p14:creationId xmlns:p14="http://schemas.microsoft.com/office/powerpoint/2010/main" val="1954744446"/>
      </p:ext>
    </p:extLst>
  </p:cSld>
  <p:clrMapOvr>
    <a:masterClrMapping/>
  </p:clrMapOvr>
  <p:transition>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35 Rectángulo"/>
          <p:cNvSpPr>
            <a:spLocks noChangeArrowheads="1"/>
          </p:cNvSpPr>
          <p:nvPr/>
        </p:nvSpPr>
        <p:spPr bwMode="auto">
          <a:xfrm>
            <a:off x="107504" y="6525022"/>
            <a:ext cx="3492500" cy="360362"/>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fontAlgn="base">
              <a:spcBef>
                <a:spcPct val="20000"/>
              </a:spcBef>
              <a:spcAft>
                <a:spcPct val="0"/>
              </a:spcAft>
            </a:pPr>
            <a:r>
              <a:rPr lang="es-AR" dirty="0">
                <a:solidFill>
                  <a:srgbClr val="002C6C"/>
                </a:solidFill>
                <a:cs typeface="Arial" pitchFamily="34" charset="0"/>
              </a:rPr>
              <a:t>mabitbol@gs1.org.ar</a:t>
            </a:r>
            <a:endParaRPr lang="es-AR" dirty="0">
              <a:solidFill>
                <a:srgbClr val="002C6C"/>
              </a:solidFill>
              <a:cs typeface="Arial" pitchFamily="34" charset="0"/>
            </a:endParaRPr>
          </a:p>
        </p:txBody>
      </p:sp>
      <p:pic>
        <p:nvPicPr>
          <p:cNvPr id="3379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1213" y="4837113"/>
            <a:ext cx="259238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0375" y="4973638"/>
            <a:ext cx="1800225"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7" descr="AWNW6D"/>
          <p:cNvPicPr>
            <a:picLocks noGrp="1" noChangeAspect="1" noChangeArrowheads="1"/>
          </p:cNvPicPr>
          <p:nvPr>
            <p:ph idx="4294967295"/>
          </p:nvPr>
        </p:nvPicPr>
        <p:blipFill>
          <a:blip r:embed="rId5">
            <a:extLst>
              <a:ext uri="{28A0092B-C50C-407E-A947-70E740481C1C}">
                <a14:useLocalDpi xmlns:a14="http://schemas.microsoft.com/office/drawing/2010/main" val="0"/>
              </a:ext>
            </a:extLst>
          </a:blip>
          <a:srcRect b="4306"/>
          <a:stretch>
            <a:fillRect/>
          </a:stretch>
        </p:blipFill>
        <p:spPr>
          <a:xfrm>
            <a:off x="7794625" y="2362200"/>
            <a:ext cx="1349375" cy="1995488"/>
          </a:xfrm>
        </p:spPr>
      </p:pic>
      <p:pic>
        <p:nvPicPr>
          <p:cNvPr id="33798" name="Picture 5" descr="Barcode_bracele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1680" y="2794000"/>
            <a:ext cx="1243013"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6" descr="Data Matrix"/>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29063" y="1816100"/>
            <a:ext cx="13938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0" name="AutoShape 8"/>
          <p:cNvSpPr>
            <a:spLocks noChangeArrowheads="1"/>
          </p:cNvSpPr>
          <p:nvPr/>
        </p:nvSpPr>
        <p:spPr bwMode="auto">
          <a:xfrm>
            <a:off x="3492500" y="1228725"/>
            <a:ext cx="2303463" cy="25193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732" y="10800"/>
                </a:moveTo>
                <a:cubicBezTo>
                  <a:pt x="4732" y="14151"/>
                  <a:pt x="7449" y="16868"/>
                  <a:pt x="10800" y="16868"/>
                </a:cubicBezTo>
                <a:cubicBezTo>
                  <a:pt x="14151" y="16868"/>
                  <a:pt x="16868" y="14151"/>
                  <a:pt x="16868" y="10800"/>
                </a:cubicBezTo>
                <a:cubicBezTo>
                  <a:pt x="16868" y="7449"/>
                  <a:pt x="14151" y="4732"/>
                  <a:pt x="10800" y="4732"/>
                </a:cubicBezTo>
                <a:cubicBezTo>
                  <a:pt x="7449" y="4732"/>
                  <a:pt x="4732" y="7449"/>
                  <a:pt x="4732" y="108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s-AR">
              <a:solidFill>
                <a:srgbClr val="002C6C"/>
              </a:solidFill>
              <a:cs typeface="Arial" pitchFamily="34" charset="0"/>
            </a:endParaRPr>
          </a:p>
        </p:txBody>
      </p:sp>
      <p:sp>
        <p:nvSpPr>
          <p:cNvPr id="33801" name="AutoShape 9"/>
          <p:cNvSpPr>
            <a:spLocks noChangeArrowheads="1"/>
          </p:cNvSpPr>
          <p:nvPr/>
        </p:nvSpPr>
        <p:spPr bwMode="auto">
          <a:xfrm>
            <a:off x="1428750" y="2514600"/>
            <a:ext cx="2232025" cy="2447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732" y="10800"/>
                </a:moveTo>
                <a:cubicBezTo>
                  <a:pt x="4732" y="14151"/>
                  <a:pt x="7449" y="16868"/>
                  <a:pt x="10800" y="16868"/>
                </a:cubicBezTo>
                <a:cubicBezTo>
                  <a:pt x="14151" y="16868"/>
                  <a:pt x="16868" y="14151"/>
                  <a:pt x="16868" y="10800"/>
                </a:cubicBezTo>
                <a:cubicBezTo>
                  <a:pt x="16868" y="7449"/>
                  <a:pt x="14151" y="4732"/>
                  <a:pt x="10800" y="4732"/>
                </a:cubicBezTo>
                <a:cubicBezTo>
                  <a:pt x="7449" y="4732"/>
                  <a:pt x="4732" y="7449"/>
                  <a:pt x="4732" y="108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s-AR">
              <a:solidFill>
                <a:srgbClr val="002C6C"/>
              </a:solidFill>
              <a:cs typeface="Arial" pitchFamily="34" charset="0"/>
            </a:endParaRPr>
          </a:p>
        </p:txBody>
      </p:sp>
      <p:sp>
        <p:nvSpPr>
          <p:cNvPr id="33802" name="Rectangle 10"/>
          <p:cNvSpPr>
            <a:spLocks noChangeArrowheads="1"/>
          </p:cNvSpPr>
          <p:nvPr/>
        </p:nvSpPr>
        <p:spPr bwMode="auto">
          <a:xfrm>
            <a:off x="3276600" y="3387725"/>
            <a:ext cx="2879725" cy="720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fontAlgn="base" hangingPunct="0">
              <a:spcBef>
                <a:spcPct val="0"/>
              </a:spcBef>
              <a:spcAft>
                <a:spcPct val="0"/>
              </a:spcAft>
            </a:pPr>
            <a:endParaRPr lang="es-ES">
              <a:solidFill>
                <a:srgbClr val="002C6C"/>
              </a:solidFill>
              <a:cs typeface="Arial" pitchFamily="34" charset="0"/>
            </a:endParaRPr>
          </a:p>
        </p:txBody>
      </p:sp>
      <p:sp>
        <p:nvSpPr>
          <p:cNvPr id="33803" name="AutoShape 11"/>
          <p:cNvSpPr>
            <a:spLocks noChangeArrowheads="1"/>
          </p:cNvSpPr>
          <p:nvPr/>
        </p:nvSpPr>
        <p:spPr bwMode="auto">
          <a:xfrm>
            <a:off x="5867400" y="2217738"/>
            <a:ext cx="2232025" cy="2447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732" y="10800"/>
                </a:moveTo>
                <a:cubicBezTo>
                  <a:pt x="4732" y="14151"/>
                  <a:pt x="7449" y="16868"/>
                  <a:pt x="10800" y="16868"/>
                </a:cubicBezTo>
                <a:cubicBezTo>
                  <a:pt x="14151" y="16868"/>
                  <a:pt x="16868" y="14151"/>
                  <a:pt x="16868" y="10800"/>
                </a:cubicBezTo>
                <a:cubicBezTo>
                  <a:pt x="16868" y="7449"/>
                  <a:pt x="14151" y="4732"/>
                  <a:pt x="10800" y="4732"/>
                </a:cubicBezTo>
                <a:cubicBezTo>
                  <a:pt x="7449" y="4732"/>
                  <a:pt x="4732" y="7449"/>
                  <a:pt x="4732" y="108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s-AR">
              <a:solidFill>
                <a:srgbClr val="002C6C"/>
              </a:solidFill>
              <a:cs typeface="Arial" pitchFamily="34" charset="0"/>
            </a:endParaRPr>
          </a:p>
        </p:txBody>
      </p:sp>
      <p:sp>
        <p:nvSpPr>
          <p:cNvPr id="33804" name="Rectangle 12"/>
          <p:cNvSpPr>
            <a:spLocks noChangeArrowheads="1"/>
          </p:cNvSpPr>
          <p:nvPr/>
        </p:nvSpPr>
        <p:spPr bwMode="auto">
          <a:xfrm>
            <a:off x="5724028" y="2001838"/>
            <a:ext cx="2592388" cy="7207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fontAlgn="base" hangingPunct="0">
              <a:spcBef>
                <a:spcPct val="0"/>
              </a:spcBef>
              <a:spcAft>
                <a:spcPct val="0"/>
              </a:spcAft>
            </a:pPr>
            <a:endParaRPr lang="es-ES">
              <a:solidFill>
                <a:srgbClr val="002C6C"/>
              </a:solidFill>
              <a:cs typeface="Arial" pitchFamily="34" charset="0"/>
            </a:endParaRPr>
          </a:p>
        </p:txBody>
      </p:sp>
      <p:sp>
        <p:nvSpPr>
          <p:cNvPr id="33805" name="AutoShape 13"/>
          <p:cNvSpPr>
            <a:spLocks noChangeArrowheads="1"/>
          </p:cNvSpPr>
          <p:nvPr/>
        </p:nvSpPr>
        <p:spPr bwMode="auto">
          <a:xfrm>
            <a:off x="5197475" y="4157663"/>
            <a:ext cx="2232025" cy="2447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732" y="10800"/>
                </a:moveTo>
                <a:cubicBezTo>
                  <a:pt x="4732" y="14151"/>
                  <a:pt x="7449" y="16868"/>
                  <a:pt x="10800" y="16868"/>
                </a:cubicBezTo>
                <a:cubicBezTo>
                  <a:pt x="14151" y="16868"/>
                  <a:pt x="16868" y="14151"/>
                  <a:pt x="16868" y="10800"/>
                </a:cubicBezTo>
                <a:cubicBezTo>
                  <a:pt x="16868" y="7449"/>
                  <a:pt x="14151" y="4732"/>
                  <a:pt x="10800" y="4732"/>
                </a:cubicBezTo>
                <a:cubicBezTo>
                  <a:pt x="7449" y="4732"/>
                  <a:pt x="4732" y="7449"/>
                  <a:pt x="4732" y="108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s-AR">
              <a:solidFill>
                <a:srgbClr val="002C6C"/>
              </a:solidFill>
              <a:cs typeface="Arial" pitchFamily="34" charset="0"/>
            </a:endParaRPr>
          </a:p>
        </p:txBody>
      </p:sp>
      <p:sp>
        <p:nvSpPr>
          <p:cNvPr id="33806" name="AutoShape 14"/>
          <p:cNvSpPr>
            <a:spLocks noChangeArrowheads="1"/>
          </p:cNvSpPr>
          <p:nvPr/>
        </p:nvSpPr>
        <p:spPr bwMode="auto">
          <a:xfrm>
            <a:off x="2771775" y="4378325"/>
            <a:ext cx="2232025" cy="2447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732" y="10800"/>
                </a:moveTo>
                <a:cubicBezTo>
                  <a:pt x="4732" y="14151"/>
                  <a:pt x="7449" y="16868"/>
                  <a:pt x="10800" y="16868"/>
                </a:cubicBezTo>
                <a:cubicBezTo>
                  <a:pt x="14151" y="16868"/>
                  <a:pt x="16868" y="14151"/>
                  <a:pt x="16868" y="10800"/>
                </a:cubicBezTo>
                <a:cubicBezTo>
                  <a:pt x="16868" y="7449"/>
                  <a:pt x="14151" y="4732"/>
                  <a:pt x="10800" y="4732"/>
                </a:cubicBezTo>
                <a:cubicBezTo>
                  <a:pt x="7449" y="4732"/>
                  <a:pt x="4732" y="7449"/>
                  <a:pt x="4732" y="108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base">
              <a:spcBef>
                <a:spcPct val="0"/>
              </a:spcBef>
              <a:spcAft>
                <a:spcPct val="0"/>
              </a:spcAft>
            </a:pPr>
            <a:endParaRPr lang="es-AR">
              <a:solidFill>
                <a:srgbClr val="002C6C"/>
              </a:solidFill>
              <a:cs typeface="Arial" pitchFamily="34" charset="0"/>
            </a:endParaRPr>
          </a:p>
        </p:txBody>
      </p:sp>
      <p:sp>
        <p:nvSpPr>
          <p:cNvPr id="33807" name="AutoShape 15"/>
          <p:cNvSpPr>
            <a:spLocks noChangeArrowheads="1"/>
          </p:cNvSpPr>
          <p:nvPr/>
        </p:nvSpPr>
        <p:spPr bwMode="auto">
          <a:xfrm rot="-1172220">
            <a:off x="2484438" y="2289175"/>
            <a:ext cx="1652587" cy="384175"/>
          </a:xfrm>
          <a:prstGeom prst="curvedDownArrow">
            <a:avLst>
              <a:gd name="adj1" fmla="val 86033"/>
              <a:gd name="adj2" fmla="val 172066"/>
              <a:gd name="adj3" fmla="val 33333"/>
            </a:avLst>
          </a:prstGeom>
          <a:solidFill>
            <a:schemeClr val="bg1"/>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es-ES" dirty="0">
              <a:solidFill>
                <a:srgbClr val="002C6C"/>
              </a:solidFill>
              <a:cs typeface="Arial" pitchFamily="34" charset="0"/>
            </a:endParaRPr>
          </a:p>
        </p:txBody>
      </p:sp>
      <p:sp>
        <p:nvSpPr>
          <p:cNvPr id="33808" name="AutoShape 16"/>
          <p:cNvSpPr>
            <a:spLocks noChangeArrowheads="1"/>
          </p:cNvSpPr>
          <p:nvPr/>
        </p:nvSpPr>
        <p:spPr bwMode="auto">
          <a:xfrm rot="10154035">
            <a:off x="4211638" y="5962650"/>
            <a:ext cx="1589087" cy="412750"/>
          </a:xfrm>
          <a:prstGeom prst="curvedDownArrow">
            <a:avLst>
              <a:gd name="adj1" fmla="val 76750"/>
              <a:gd name="adj2" fmla="val 153465"/>
              <a:gd name="adj3" fmla="val 33333"/>
            </a:avLst>
          </a:prstGeom>
          <a:solidFill>
            <a:schemeClr val="bg1"/>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es-ES">
              <a:solidFill>
                <a:srgbClr val="002C6C"/>
              </a:solidFill>
              <a:cs typeface="Arial" pitchFamily="34" charset="0"/>
            </a:endParaRPr>
          </a:p>
        </p:txBody>
      </p:sp>
      <p:sp>
        <p:nvSpPr>
          <p:cNvPr id="33809" name="AutoShape 17"/>
          <p:cNvSpPr>
            <a:spLocks noChangeArrowheads="1"/>
          </p:cNvSpPr>
          <p:nvPr/>
        </p:nvSpPr>
        <p:spPr bwMode="auto">
          <a:xfrm rot="6641695">
            <a:off x="6537325" y="4594226"/>
            <a:ext cx="1512887" cy="360362"/>
          </a:xfrm>
          <a:prstGeom prst="curvedDownArrow">
            <a:avLst>
              <a:gd name="adj1" fmla="val 83965"/>
              <a:gd name="adj2" fmla="val 167930"/>
              <a:gd name="adj3" fmla="val 33333"/>
            </a:avLst>
          </a:prstGeom>
          <a:solidFill>
            <a:schemeClr val="bg1"/>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es-ES">
              <a:solidFill>
                <a:srgbClr val="002C6C"/>
              </a:solidFill>
              <a:cs typeface="Arial" pitchFamily="34" charset="0"/>
            </a:endParaRPr>
          </a:p>
        </p:txBody>
      </p:sp>
      <p:sp>
        <p:nvSpPr>
          <p:cNvPr id="33810" name="AutoShape 18"/>
          <p:cNvSpPr>
            <a:spLocks noChangeArrowheads="1"/>
          </p:cNvSpPr>
          <p:nvPr/>
        </p:nvSpPr>
        <p:spPr bwMode="auto">
          <a:xfrm rot="1019025">
            <a:off x="5419991" y="2217738"/>
            <a:ext cx="1655763" cy="360362"/>
          </a:xfrm>
          <a:prstGeom prst="curvedDownArrow">
            <a:avLst>
              <a:gd name="adj1" fmla="val 91894"/>
              <a:gd name="adj2" fmla="val 183789"/>
              <a:gd name="adj3" fmla="val 33333"/>
            </a:avLst>
          </a:prstGeom>
          <a:solidFill>
            <a:schemeClr val="bg1"/>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es-ES">
              <a:solidFill>
                <a:srgbClr val="002C6C"/>
              </a:solidFill>
              <a:cs typeface="Arial" pitchFamily="34" charset="0"/>
            </a:endParaRPr>
          </a:p>
        </p:txBody>
      </p:sp>
      <p:sp>
        <p:nvSpPr>
          <p:cNvPr id="33811" name="AutoShape 19"/>
          <p:cNvSpPr>
            <a:spLocks noChangeArrowheads="1"/>
          </p:cNvSpPr>
          <p:nvPr/>
        </p:nvSpPr>
        <p:spPr bwMode="auto">
          <a:xfrm rot="-7448509">
            <a:off x="1721146" y="4962525"/>
            <a:ext cx="1527175" cy="358775"/>
          </a:xfrm>
          <a:prstGeom prst="curvedDownArrow">
            <a:avLst>
              <a:gd name="adj1" fmla="val 85133"/>
              <a:gd name="adj2" fmla="val 170265"/>
              <a:gd name="adj3" fmla="val 33333"/>
            </a:avLst>
          </a:prstGeom>
          <a:solidFill>
            <a:schemeClr val="bg1"/>
          </a:solidFill>
          <a:ln w="9525">
            <a:solidFill>
              <a:schemeClr val="tx1"/>
            </a:solidFill>
            <a:miter lim="800000"/>
            <a:headEnd/>
            <a:tailEnd/>
          </a:ln>
        </p:spPr>
        <p:txBody>
          <a:bodyPr wrap="none" anchor="ctr"/>
          <a:lstStyle/>
          <a:p>
            <a:pPr algn="ctr" eaLnBrk="0" fontAlgn="base" hangingPunct="0">
              <a:spcBef>
                <a:spcPct val="0"/>
              </a:spcBef>
              <a:spcAft>
                <a:spcPct val="0"/>
              </a:spcAft>
            </a:pPr>
            <a:endParaRPr lang="es-ES">
              <a:solidFill>
                <a:srgbClr val="002C6C"/>
              </a:solidFill>
              <a:cs typeface="Arial" pitchFamily="34" charset="0"/>
            </a:endParaRPr>
          </a:p>
        </p:txBody>
      </p:sp>
      <p:sp>
        <p:nvSpPr>
          <p:cNvPr id="23571" name="Text Box 20"/>
          <p:cNvSpPr txBox="1">
            <a:spLocks noChangeArrowheads="1"/>
          </p:cNvSpPr>
          <p:nvPr/>
        </p:nvSpPr>
        <p:spPr bwMode="auto">
          <a:xfrm>
            <a:off x="0" y="2728913"/>
            <a:ext cx="2843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50000"/>
              </a:spcBef>
              <a:spcAft>
                <a:spcPct val="0"/>
              </a:spcAft>
            </a:pPr>
            <a:r>
              <a:rPr lang="es-ES" sz="2000" dirty="0">
                <a:latin typeface="+mn-lt"/>
              </a:rPr>
              <a:t>El paciente </a:t>
            </a:r>
            <a:r>
              <a:rPr lang="es-ES" sz="2000" i="1" dirty="0">
                <a:latin typeface="+mn-lt"/>
              </a:rPr>
              <a:t>correcto</a:t>
            </a:r>
          </a:p>
        </p:txBody>
      </p:sp>
      <p:sp>
        <p:nvSpPr>
          <p:cNvPr id="23572" name="Text Box 21"/>
          <p:cNvSpPr txBox="1">
            <a:spLocks noChangeArrowheads="1"/>
          </p:cNvSpPr>
          <p:nvPr/>
        </p:nvSpPr>
        <p:spPr bwMode="auto">
          <a:xfrm>
            <a:off x="6895083" y="5373216"/>
            <a:ext cx="2357437"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fontAlgn="base">
              <a:spcBef>
                <a:spcPct val="50000"/>
              </a:spcBef>
              <a:spcAft>
                <a:spcPct val="0"/>
              </a:spcAft>
            </a:pPr>
            <a:r>
              <a:rPr lang="es-ES" sz="2000" dirty="0">
                <a:latin typeface="+mn-lt"/>
              </a:rPr>
              <a:t>La dosis </a:t>
            </a:r>
            <a:r>
              <a:rPr lang="es-ES" sz="2000" i="1" dirty="0">
                <a:latin typeface="+mn-lt"/>
              </a:rPr>
              <a:t>correcta</a:t>
            </a:r>
          </a:p>
        </p:txBody>
      </p:sp>
      <p:sp>
        <p:nvSpPr>
          <p:cNvPr id="23573" name="Text Box 22"/>
          <p:cNvSpPr txBox="1">
            <a:spLocks noChangeArrowheads="1"/>
          </p:cNvSpPr>
          <p:nvPr/>
        </p:nvSpPr>
        <p:spPr bwMode="auto">
          <a:xfrm>
            <a:off x="428625" y="5872163"/>
            <a:ext cx="2735263"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50000"/>
              </a:spcBef>
              <a:spcAft>
                <a:spcPct val="0"/>
              </a:spcAft>
            </a:pPr>
            <a:r>
              <a:rPr lang="es-ES" sz="2000" dirty="0">
                <a:latin typeface="+mn-lt"/>
              </a:rPr>
              <a:t>El momento </a:t>
            </a:r>
            <a:r>
              <a:rPr lang="es-ES" sz="2000" i="1" dirty="0">
                <a:latin typeface="+mn-lt"/>
              </a:rPr>
              <a:t>correcto</a:t>
            </a:r>
          </a:p>
        </p:txBody>
      </p:sp>
      <p:sp>
        <p:nvSpPr>
          <p:cNvPr id="23574" name="Text Box 23"/>
          <p:cNvSpPr txBox="1">
            <a:spLocks noChangeArrowheads="1"/>
          </p:cNvSpPr>
          <p:nvPr/>
        </p:nvSpPr>
        <p:spPr bwMode="auto">
          <a:xfrm>
            <a:off x="6732240" y="1988840"/>
            <a:ext cx="2195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fontAlgn="base">
              <a:spcBef>
                <a:spcPct val="50000"/>
              </a:spcBef>
              <a:spcAft>
                <a:spcPct val="0"/>
              </a:spcAft>
            </a:pPr>
            <a:r>
              <a:rPr lang="es-ES" sz="2000" dirty="0">
                <a:latin typeface="+mn-lt"/>
              </a:rPr>
              <a:t>La via </a:t>
            </a:r>
            <a:r>
              <a:rPr lang="es-ES" sz="2000" i="1" dirty="0">
                <a:latin typeface="+mn-lt"/>
              </a:rPr>
              <a:t>correcta</a:t>
            </a:r>
          </a:p>
        </p:txBody>
      </p:sp>
      <p:sp>
        <p:nvSpPr>
          <p:cNvPr id="23575" name="Text Box 24"/>
          <p:cNvSpPr txBox="1">
            <a:spLocks noChangeArrowheads="1"/>
          </p:cNvSpPr>
          <p:nvPr/>
        </p:nvSpPr>
        <p:spPr bwMode="auto">
          <a:xfrm>
            <a:off x="3263900" y="1403350"/>
            <a:ext cx="2808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50000"/>
              </a:spcBef>
              <a:spcAft>
                <a:spcPct val="0"/>
              </a:spcAft>
            </a:pPr>
            <a:r>
              <a:rPr lang="es-ES" sz="2000" dirty="0">
                <a:latin typeface="+mn-lt"/>
              </a:rPr>
              <a:t>El producto </a:t>
            </a:r>
            <a:r>
              <a:rPr lang="es-ES" sz="2000" i="1" dirty="0">
                <a:latin typeface="+mn-lt"/>
              </a:rPr>
              <a:t>correcto</a:t>
            </a:r>
          </a:p>
        </p:txBody>
      </p:sp>
      <p:sp>
        <p:nvSpPr>
          <p:cNvPr id="33817" name="Rectangle 25"/>
          <p:cNvSpPr>
            <a:spLocks noChangeArrowheads="1"/>
          </p:cNvSpPr>
          <p:nvPr/>
        </p:nvSpPr>
        <p:spPr bwMode="auto">
          <a:xfrm>
            <a:off x="4722813" y="4445000"/>
            <a:ext cx="649287" cy="16557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fontAlgn="base" hangingPunct="0">
              <a:spcBef>
                <a:spcPct val="0"/>
              </a:spcBef>
              <a:spcAft>
                <a:spcPct val="0"/>
              </a:spcAft>
            </a:pPr>
            <a:endParaRPr lang="es-ES">
              <a:solidFill>
                <a:srgbClr val="002C6C"/>
              </a:solidFill>
              <a:cs typeface="Arial" pitchFamily="34" charset="0"/>
            </a:endParaRPr>
          </a:p>
        </p:txBody>
      </p:sp>
      <p:sp>
        <p:nvSpPr>
          <p:cNvPr id="4" name="3 Rectángulo"/>
          <p:cNvSpPr/>
          <p:nvPr/>
        </p:nvSpPr>
        <p:spPr>
          <a:xfrm>
            <a:off x="179512" y="-27384"/>
            <a:ext cx="8016341" cy="1446550"/>
          </a:xfrm>
          <a:prstGeom prst="rect">
            <a:avLst/>
          </a:prstGeom>
          <a:noFill/>
        </p:spPr>
        <p:txBody>
          <a:bodyPr wrap="square" lIns="91440" tIns="45720" rIns="91440" bIns="45720">
            <a:spAutoFit/>
          </a:bodyPr>
          <a:lstStyle/>
          <a:p>
            <a:pPr algn="ctr"/>
            <a:r>
              <a:rPr lang="es-E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Asegurar los 5 Derechos del Paciente</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30" name="Picture 2" descr="C:\Users\SAVJ\AppData\Local\Microsoft\Windows\Temporary Internet Files\Content.Outlook\NVRV5X8E\Logo Admifarm + SLOGAN (2).jpg"/>
          <p:cNvPicPr>
            <a:picLocks noChangeAspect="1" noChangeArrowheads="1"/>
          </p:cNvPicPr>
          <p:nvPr/>
        </p:nvPicPr>
        <p:blipFill>
          <a:blip r:embed="rId8" cstate="print"/>
          <a:srcRect t="26495" b="17294"/>
          <a:stretch>
            <a:fillRect/>
          </a:stretch>
        </p:blipFill>
        <p:spPr bwMode="auto">
          <a:xfrm>
            <a:off x="6734421" y="6165304"/>
            <a:ext cx="1726011" cy="686366"/>
          </a:xfrm>
          <a:prstGeom prst="rect">
            <a:avLst/>
          </a:prstGeom>
          <a:noFill/>
        </p:spPr>
      </p:pic>
    </p:spTree>
    <p:extLst>
      <p:ext uri="{BB962C8B-B14F-4D97-AF65-F5344CB8AC3E}">
        <p14:creationId xmlns:p14="http://schemas.microsoft.com/office/powerpoint/2010/main" val="1756813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575"/>
                                        </p:tgtEl>
                                        <p:attrNameLst>
                                          <p:attrName>style.visibility</p:attrName>
                                        </p:attrNameLst>
                                      </p:cBhvr>
                                      <p:to>
                                        <p:strVal val="visible"/>
                                      </p:to>
                                    </p:set>
                                    <p:animEffect transition="in" filter="fade">
                                      <p:cBhvr>
                                        <p:cTn id="7" dur="1000"/>
                                        <p:tgtEl>
                                          <p:spTgt spid="23575"/>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574"/>
                                        </p:tgtEl>
                                        <p:attrNameLst>
                                          <p:attrName>style.visibility</p:attrName>
                                        </p:attrNameLst>
                                      </p:cBhvr>
                                      <p:to>
                                        <p:strVal val="visible"/>
                                      </p:to>
                                    </p:set>
                                    <p:animEffect transition="in" filter="fade">
                                      <p:cBhvr>
                                        <p:cTn id="11" dur="1000"/>
                                        <p:tgtEl>
                                          <p:spTgt spid="23574"/>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23572"/>
                                        </p:tgtEl>
                                        <p:attrNameLst>
                                          <p:attrName>style.visibility</p:attrName>
                                        </p:attrNameLst>
                                      </p:cBhvr>
                                      <p:to>
                                        <p:strVal val="visible"/>
                                      </p:to>
                                    </p:set>
                                    <p:animEffect transition="in" filter="fade">
                                      <p:cBhvr>
                                        <p:cTn id="15" dur="1000"/>
                                        <p:tgtEl>
                                          <p:spTgt spid="23572"/>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23573"/>
                                        </p:tgtEl>
                                        <p:attrNameLst>
                                          <p:attrName>style.visibility</p:attrName>
                                        </p:attrNameLst>
                                      </p:cBhvr>
                                      <p:to>
                                        <p:strVal val="visible"/>
                                      </p:to>
                                    </p:set>
                                    <p:animEffect transition="in" filter="fade">
                                      <p:cBhvr>
                                        <p:cTn id="19" dur="1000"/>
                                        <p:tgtEl>
                                          <p:spTgt spid="23573"/>
                                        </p:tgtEl>
                                      </p:cBhvr>
                                    </p:animEffect>
                                  </p:childTnLst>
                                </p:cTn>
                              </p:par>
                            </p:childTnLst>
                          </p:cTn>
                        </p:par>
                        <p:par>
                          <p:cTn id="20" fill="hold" nodeType="afterGroup">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23571"/>
                                        </p:tgtEl>
                                        <p:attrNameLst>
                                          <p:attrName>style.visibility</p:attrName>
                                        </p:attrNameLst>
                                      </p:cBhvr>
                                      <p:to>
                                        <p:strVal val="visible"/>
                                      </p:to>
                                    </p:set>
                                    <p:animEffect transition="in" filter="fade">
                                      <p:cBhvr>
                                        <p:cTn id="23" dur="1000"/>
                                        <p:tgtEl>
                                          <p:spTgt spid="23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71" grpId="0"/>
      <p:bldP spid="23572" grpId="0" animBg="1"/>
      <p:bldP spid="23573" grpId="0" animBg="1"/>
      <p:bldP spid="23574" grpId="0"/>
      <p:bldP spid="2357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35 Rectángulo"/>
          <p:cNvSpPr>
            <a:spLocks noChangeArrowheads="1"/>
          </p:cNvSpPr>
          <p:nvPr/>
        </p:nvSpPr>
        <p:spPr bwMode="auto">
          <a:xfrm>
            <a:off x="0" y="5445125"/>
            <a:ext cx="9144000" cy="141287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fontAlgn="base">
              <a:spcBef>
                <a:spcPct val="20000"/>
              </a:spcBef>
              <a:spcAft>
                <a:spcPct val="0"/>
              </a:spcAft>
            </a:pPr>
            <a:endParaRPr lang="es-AR">
              <a:solidFill>
                <a:srgbClr val="002C6C"/>
              </a:solidFill>
              <a:cs typeface="Arial" pitchFamily="34" charset="0"/>
            </a:endParaRPr>
          </a:p>
        </p:txBody>
      </p:sp>
      <p:sp>
        <p:nvSpPr>
          <p:cNvPr id="35844" name="Rectangle 5"/>
          <p:cNvSpPr>
            <a:spLocks noChangeArrowheads="1"/>
          </p:cNvSpPr>
          <p:nvPr/>
        </p:nvSpPr>
        <p:spPr bwMode="auto">
          <a:xfrm>
            <a:off x="0" y="2876550"/>
            <a:ext cx="4500563" cy="3959225"/>
          </a:xfrm>
          <a:prstGeom prst="rect">
            <a:avLst/>
          </a:prstGeom>
          <a:gradFill rotWithShape="1">
            <a:gsLst>
              <a:gs pos="0">
                <a:srgbClr val="002C6C">
                  <a:alpha val="12999"/>
                </a:srgbClr>
              </a:gs>
              <a:gs pos="100000">
                <a:schemeClr val="bg1">
                  <a:alpha val="0"/>
                </a:schemeClr>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s-ES">
              <a:solidFill>
                <a:srgbClr val="002C6C"/>
              </a:solidFill>
              <a:cs typeface="Arial" pitchFamily="34" charset="0"/>
            </a:endParaRPr>
          </a:p>
        </p:txBody>
      </p:sp>
      <p:sp>
        <p:nvSpPr>
          <p:cNvPr id="35845" name="Line 6"/>
          <p:cNvSpPr>
            <a:spLocks noChangeShapeType="1"/>
          </p:cNvSpPr>
          <p:nvPr/>
        </p:nvSpPr>
        <p:spPr bwMode="auto">
          <a:xfrm>
            <a:off x="684213" y="3551238"/>
            <a:ext cx="0" cy="2568575"/>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s-AR">
              <a:solidFill>
                <a:srgbClr val="002C6C"/>
              </a:solidFill>
              <a:cs typeface="Arial" pitchFamily="34" charset="0"/>
            </a:endParaRPr>
          </a:p>
        </p:txBody>
      </p:sp>
      <p:sp>
        <p:nvSpPr>
          <p:cNvPr id="35846" name="Line 7"/>
          <p:cNvSpPr>
            <a:spLocks noChangeShapeType="1"/>
          </p:cNvSpPr>
          <p:nvPr/>
        </p:nvSpPr>
        <p:spPr bwMode="auto">
          <a:xfrm>
            <a:off x="8604250" y="3551238"/>
            <a:ext cx="0" cy="2568575"/>
          </a:xfrm>
          <a:prstGeom prst="line">
            <a:avLst/>
          </a:prstGeom>
          <a:noFill/>
          <a:ln w="38100">
            <a:solidFill>
              <a:schemeClr val="tx1"/>
            </a:solidFill>
            <a:prstDash val="sysDot"/>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s-AR">
              <a:solidFill>
                <a:srgbClr val="002C6C"/>
              </a:solidFill>
              <a:cs typeface="Arial" pitchFamily="34" charset="0"/>
            </a:endParaRPr>
          </a:p>
        </p:txBody>
      </p:sp>
      <p:grpSp>
        <p:nvGrpSpPr>
          <p:cNvPr id="35847" name="40 Grupo"/>
          <p:cNvGrpSpPr>
            <a:grpSpLocks/>
          </p:cNvGrpSpPr>
          <p:nvPr/>
        </p:nvGrpSpPr>
        <p:grpSpPr bwMode="auto">
          <a:xfrm>
            <a:off x="2700338" y="5516563"/>
            <a:ext cx="3848100" cy="514350"/>
            <a:chOff x="2647950" y="4813603"/>
            <a:chExt cx="3848100" cy="514350"/>
          </a:xfrm>
        </p:grpSpPr>
        <p:sp>
          <p:nvSpPr>
            <p:cNvPr id="35882" name="AutoShape 9"/>
            <p:cNvSpPr>
              <a:spLocks noChangeArrowheads="1"/>
            </p:cNvSpPr>
            <p:nvPr/>
          </p:nvSpPr>
          <p:spPr bwMode="auto">
            <a:xfrm rot="10800000">
              <a:off x="2647950" y="4813603"/>
              <a:ext cx="3848100" cy="514350"/>
            </a:xfrm>
            <a:prstGeom prst="rightArrow">
              <a:avLst>
                <a:gd name="adj1" fmla="val 50000"/>
                <a:gd name="adj2" fmla="val 187037"/>
              </a:avLst>
            </a:prstGeom>
            <a:gradFill rotWithShape="1">
              <a:gsLst>
                <a:gs pos="0">
                  <a:schemeClr val="bg1">
                    <a:alpha val="0"/>
                  </a:schemeClr>
                </a:gs>
                <a:gs pos="100000">
                  <a:srgbClr val="002C6C">
                    <a:alpha val="46001"/>
                  </a:srgbClr>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s-ES">
                <a:solidFill>
                  <a:srgbClr val="002C6C"/>
                </a:solidFill>
                <a:cs typeface="Arial" pitchFamily="34" charset="0"/>
              </a:endParaRPr>
            </a:p>
          </p:txBody>
        </p:sp>
        <p:sp>
          <p:nvSpPr>
            <p:cNvPr id="35883" name="Text Box 10"/>
            <p:cNvSpPr txBox="1">
              <a:spLocks noChangeArrowheads="1"/>
            </p:cNvSpPr>
            <p:nvPr/>
          </p:nvSpPr>
          <p:spPr bwMode="auto">
            <a:xfrm>
              <a:off x="3385871" y="4871880"/>
              <a:ext cx="18589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50000"/>
                </a:spcBef>
                <a:spcAft>
                  <a:spcPct val="0"/>
                </a:spcAft>
              </a:pPr>
              <a:r>
                <a:rPr lang="es-MX" sz="2000">
                  <a:solidFill>
                    <a:srgbClr val="FFFFFF"/>
                  </a:solidFill>
                </a:rPr>
                <a:t>TRACING</a:t>
              </a:r>
              <a:endParaRPr lang="es-ES" sz="2000">
                <a:solidFill>
                  <a:srgbClr val="FFFFFF"/>
                </a:solidFill>
              </a:endParaRPr>
            </a:p>
          </p:txBody>
        </p:sp>
      </p:grpSp>
      <p:grpSp>
        <p:nvGrpSpPr>
          <p:cNvPr id="35848" name="55 Grupo"/>
          <p:cNvGrpSpPr>
            <a:grpSpLocks/>
          </p:cNvGrpSpPr>
          <p:nvPr/>
        </p:nvGrpSpPr>
        <p:grpSpPr bwMode="auto">
          <a:xfrm>
            <a:off x="1009650" y="4405313"/>
            <a:ext cx="1276350" cy="1076325"/>
            <a:chOff x="109538" y="5448300"/>
            <a:chExt cx="1276350" cy="1076325"/>
          </a:xfrm>
        </p:grpSpPr>
        <p:pic>
          <p:nvPicPr>
            <p:cNvPr id="44" name="Picture 98" descr="CDSWIFT"/>
            <p:cNvPicPr>
              <a:picLocks noChangeAspect="1" noChangeArrowheads="1"/>
            </p:cNvPicPr>
            <p:nvPr/>
          </p:nvPicPr>
          <p:blipFill>
            <a:blip r:embed="rId3"/>
            <a:srcRect/>
            <a:stretch>
              <a:fillRect/>
            </a:stretch>
          </p:blipFill>
          <p:spPr bwMode="auto">
            <a:xfrm>
              <a:off x="163513" y="5448300"/>
              <a:ext cx="1169988" cy="788987"/>
            </a:xfrm>
            <a:prstGeom prst="rect">
              <a:avLst/>
            </a:prstGeom>
            <a:ln>
              <a:noFill/>
            </a:ln>
            <a:effectLst>
              <a:outerShdw blurRad="292100" dist="139700" dir="2700000" algn="tl" rotWithShape="0">
                <a:srgbClr val="333333">
                  <a:alpha val="65000"/>
                </a:srgbClr>
              </a:outerShdw>
            </a:effectLst>
          </p:spPr>
        </p:pic>
        <p:sp>
          <p:nvSpPr>
            <p:cNvPr id="47" name="Text Box 100"/>
            <p:cNvSpPr txBox="1">
              <a:spLocks noChangeArrowheads="1"/>
            </p:cNvSpPr>
            <p:nvPr/>
          </p:nvSpPr>
          <p:spPr bwMode="auto">
            <a:xfrm>
              <a:off x="109538" y="6219164"/>
              <a:ext cx="1276350" cy="305461"/>
            </a:xfrm>
            <a:prstGeom prst="rect">
              <a:avLst/>
            </a:prstGeom>
            <a:noFill/>
            <a:ln w="9525">
              <a:noFill/>
              <a:miter lim="800000"/>
              <a:headEnd/>
              <a:tailEnd/>
            </a:ln>
          </p:spPr>
          <p:txBody>
            <a:bodyPr>
              <a:spAutoFit/>
            </a:bodyPr>
            <a:lstStyle/>
            <a:p>
              <a:pPr algn="ctr" eaLnBrk="0" fontAlgn="base" hangingPunct="0">
                <a:spcBef>
                  <a:spcPct val="50000"/>
                </a:spcBef>
                <a:spcAft>
                  <a:spcPct val="0"/>
                </a:spcAft>
                <a:defRPr/>
              </a:pPr>
              <a:r>
                <a:rPr lang="es-MX" sz="1400" dirty="0">
                  <a:solidFill>
                    <a:srgbClr val="091351"/>
                  </a:solidFill>
                  <a:effectLst>
                    <a:glow rad="228600">
                      <a:srgbClr val="BBE0E3">
                        <a:satMod val="175000"/>
                        <a:alpha val="40000"/>
                      </a:srgbClr>
                    </a:glow>
                  </a:effectLst>
                  <a:cs typeface="Arial" charset="0"/>
                </a:rPr>
                <a:t>Droguería</a:t>
              </a:r>
              <a:endParaRPr lang="es-ES" sz="1400" dirty="0">
                <a:solidFill>
                  <a:srgbClr val="091351"/>
                </a:solidFill>
                <a:effectLst>
                  <a:glow rad="228600">
                    <a:srgbClr val="BBE0E3">
                      <a:satMod val="175000"/>
                      <a:alpha val="40000"/>
                    </a:srgbClr>
                  </a:glow>
                </a:effectLst>
                <a:cs typeface="Arial" charset="0"/>
              </a:endParaRPr>
            </a:p>
          </p:txBody>
        </p:sp>
      </p:grpSp>
      <p:grpSp>
        <p:nvGrpSpPr>
          <p:cNvPr id="35849" name="56 Grupo"/>
          <p:cNvGrpSpPr>
            <a:grpSpLocks/>
          </p:cNvGrpSpPr>
          <p:nvPr/>
        </p:nvGrpSpPr>
        <p:grpSpPr bwMode="auto">
          <a:xfrm>
            <a:off x="987425" y="3057525"/>
            <a:ext cx="1276350" cy="1279525"/>
            <a:chOff x="2669254" y="5443538"/>
            <a:chExt cx="1276350" cy="1279184"/>
          </a:xfrm>
        </p:grpSpPr>
        <p:pic>
          <p:nvPicPr>
            <p:cNvPr id="52" name="Picture 103" descr="factory"/>
            <p:cNvPicPr>
              <a:picLocks noChangeAspect="1" noChangeArrowheads="1"/>
            </p:cNvPicPr>
            <p:nvPr/>
          </p:nvPicPr>
          <p:blipFill>
            <a:blip r:embed="rId4"/>
            <a:srcRect/>
            <a:stretch>
              <a:fillRect/>
            </a:stretch>
          </p:blipFill>
          <p:spPr bwMode="auto">
            <a:xfrm>
              <a:off x="2699417" y="5443538"/>
              <a:ext cx="1168400" cy="772907"/>
            </a:xfrm>
            <a:prstGeom prst="rect">
              <a:avLst/>
            </a:prstGeom>
            <a:ln>
              <a:noFill/>
            </a:ln>
            <a:effectLst>
              <a:outerShdw blurRad="292100" dist="139700" dir="2700000" algn="tl" rotWithShape="0">
                <a:srgbClr val="333333">
                  <a:alpha val="65000"/>
                </a:srgbClr>
              </a:outerShdw>
            </a:effectLst>
          </p:spPr>
        </p:pic>
        <p:sp>
          <p:nvSpPr>
            <p:cNvPr id="53" name="Text Box 104"/>
            <p:cNvSpPr txBox="1">
              <a:spLocks noChangeArrowheads="1"/>
            </p:cNvSpPr>
            <p:nvPr/>
          </p:nvSpPr>
          <p:spPr bwMode="auto">
            <a:xfrm>
              <a:off x="2669254" y="6199502"/>
              <a:ext cx="1276350" cy="523220"/>
            </a:xfrm>
            <a:prstGeom prst="rect">
              <a:avLst/>
            </a:prstGeom>
            <a:noFill/>
            <a:ln w="9525">
              <a:noFill/>
              <a:miter lim="800000"/>
              <a:headEnd/>
              <a:tailEnd/>
            </a:ln>
          </p:spPr>
          <p:txBody>
            <a:bodyPr>
              <a:spAutoFit/>
            </a:bodyPr>
            <a:lstStyle/>
            <a:p>
              <a:pPr algn="ctr" eaLnBrk="0" fontAlgn="base" hangingPunct="0">
                <a:spcBef>
                  <a:spcPct val="50000"/>
                </a:spcBef>
                <a:spcAft>
                  <a:spcPct val="0"/>
                </a:spcAft>
                <a:defRPr/>
              </a:pPr>
              <a:r>
                <a:rPr lang="es-MX" sz="1400" dirty="0">
                  <a:solidFill>
                    <a:srgbClr val="091351"/>
                  </a:solidFill>
                  <a:effectLst>
                    <a:glow rad="228600">
                      <a:srgbClr val="BBE0E3">
                        <a:satMod val="175000"/>
                        <a:alpha val="40000"/>
                      </a:srgbClr>
                    </a:glow>
                  </a:effectLst>
                  <a:cs typeface="Arial" charset="0"/>
                </a:rPr>
                <a:t>Laboratorio / Distribuidor</a:t>
              </a:r>
              <a:endParaRPr lang="es-ES" sz="1400" dirty="0">
                <a:solidFill>
                  <a:srgbClr val="091351"/>
                </a:solidFill>
                <a:effectLst>
                  <a:glow rad="228600">
                    <a:srgbClr val="BBE0E3">
                      <a:satMod val="175000"/>
                      <a:alpha val="40000"/>
                    </a:srgbClr>
                  </a:glow>
                </a:effectLst>
                <a:cs typeface="Arial" charset="0"/>
              </a:endParaRPr>
            </a:p>
          </p:txBody>
        </p:sp>
      </p:grpSp>
      <p:grpSp>
        <p:nvGrpSpPr>
          <p:cNvPr id="35850" name="57 Grupo"/>
          <p:cNvGrpSpPr>
            <a:grpSpLocks/>
          </p:cNvGrpSpPr>
          <p:nvPr/>
        </p:nvGrpSpPr>
        <p:grpSpPr bwMode="auto">
          <a:xfrm>
            <a:off x="1012825" y="5546725"/>
            <a:ext cx="1250950" cy="1079500"/>
            <a:chOff x="5364163" y="5443538"/>
            <a:chExt cx="1251157" cy="1079500"/>
          </a:xfrm>
        </p:grpSpPr>
        <p:pic>
          <p:nvPicPr>
            <p:cNvPr id="54" name="Picture 118" descr="venta medica"/>
            <p:cNvPicPr preferRelativeResize="0">
              <a:picLocks noChangeArrowheads="1"/>
            </p:cNvPicPr>
            <p:nvPr/>
          </p:nvPicPr>
          <p:blipFill>
            <a:blip r:embed="rId5"/>
            <a:srcRect/>
            <a:stretch>
              <a:fillRect/>
            </a:stretch>
          </p:blipFill>
          <p:spPr bwMode="auto">
            <a:xfrm>
              <a:off x="5364163" y="5443538"/>
              <a:ext cx="1224166" cy="792163"/>
            </a:xfrm>
            <a:prstGeom prst="rect">
              <a:avLst/>
            </a:prstGeom>
            <a:ln>
              <a:noFill/>
            </a:ln>
            <a:effectLst>
              <a:outerShdw blurRad="292100" dist="139700" dir="2700000" algn="tl" rotWithShape="0">
                <a:srgbClr val="333333">
                  <a:alpha val="65000"/>
                </a:srgbClr>
              </a:outerShdw>
            </a:effectLst>
          </p:spPr>
        </p:pic>
        <p:sp>
          <p:nvSpPr>
            <p:cNvPr id="55" name="Text Box 119"/>
            <p:cNvSpPr txBox="1">
              <a:spLocks noChangeArrowheads="1"/>
            </p:cNvSpPr>
            <p:nvPr/>
          </p:nvSpPr>
          <p:spPr bwMode="auto">
            <a:xfrm>
              <a:off x="5391357" y="6218238"/>
              <a:ext cx="1223963" cy="304800"/>
            </a:xfrm>
            <a:prstGeom prst="rect">
              <a:avLst/>
            </a:prstGeom>
            <a:noFill/>
            <a:ln w="9525">
              <a:noFill/>
              <a:miter lim="800000"/>
              <a:headEnd/>
              <a:tailEnd/>
            </a:ln>
          </p:spPr>
          <p:txBody>
            <a:bodyPr>
              <a:spAutoFit/>
            </a:bodyPr>
            <a:lstStyle/>
            <a:p>
              <a:pPr algn="ctr" eaLnBrk="0" fontAlgn="base" hangingPunct="0">
                <a:spcBef>
                  <a:spcPct val="50000"/>
                </a:spcBef>
                <a:spcAft>
                  <a:spcPct val="0"/>
                </a:spcAft>
                <a:defRPr/>
              </a:pPr>
              <a:r>
                <a:rPr lang="es-MX" sz="1400" dirty="0">
                  <a:solidFill>
                    <a:srgbClr val="091351"/>
                  </a:solidFill>
                  <a:effectLst>
                    <a:glow rad="228600">
                      <a:srgbClr val="BBE0E3">
                        <a:satMod val="175000"/>
                        <a:alpha val="40000"/>
                      </a:srgbClr>
                    </a:glow>
                  </a:effectLst>
                  <a:cs typeface="Arial" charset="0"/>
                </a:rPr>
                <a:t>Farmacia</a:t>
              </a:r>
              <a:endParaRPr lang="es-ES" sz="1400" dirty="0">
                <a:solidFill>
                  <a:srgbClr val="091351"/>
                </a:solidFill>
                <a:effectLst>
                  <a:glow rad="228600">
                    <a:srgbClr val="BBE0E3">
                      <a:satMod val="175000"/>
                      <a:alpha val="40000"/>
                    </a:srgbClr>
                  </a:glow>
                </a:effectLst>
                <a:cs typeface="Arial" charset="0"/>
              </a:endParaRPr>
            </a:p>
          </p:txBody>
        </p:sp>
      </p:grpSp>
      <p:grpSp>
        <p:nvGrpSpPr>
          <p:cNvPr id="35851" name="74 Grupo"/>
          <p:cNvGrpSpPr>
            <a:grpSpLocks/>
          </p:cNvGrpSpPr>
          <p:nvPr/>
        </p:nvGrpSpPr>
        <p:grpSpPr bwMode="auto">
          <a:xfrm>
            <a:off x="6554788" y="3673475"/>
            <a:ext cx="1800225" cy="2254250"/>
            <a:chOff x="6540373" y="3610820"/>
            <a:chExt cx="1800039" cy="2253506"/>
          </a:xfrm>
        </p:grpSpPr>
        <p:sp>
          <p:nvSpPr>
            <p:cNvPr id="35874" name="Text Box 9"/>
            <p:cNvSpPr txBox="1">
              <a:spLocks noChangeArrowheads="1"/>
            </p:cNvSpPr>
            <p:nvPr/>
          </p:nvSpPr>
          <p:spPr bwMode="auto">
            <a:xfrm>
              <a:off x="6540373" y="5494994"/>
              <a:ext cx="1800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pPr>
              <a:r>
                <a:rPr lang="es-MX">
                  <a:solidFill>
                    <a:srgbClr val="091351"/>
                  </a:solidFill>
                </a:rPr>
                <a:t>Pacientes</a:t>
              </a:r>
              <a:endParaRPr lang="es-ES">
                <a:solidFill>
                  <a:srgbClr val="091351"/>
                </a:solidFill>
              </a:endParaRPr>
            </a:p>
          </p:txBody>
        </p:sp>
        <p:pic>
          <p:nvPicPr>
            <p:cNvPr id="51" name="Picture 89"/>
            <p:cNvPicPr>
              <a:picLocks noChangeAspect="1" noChangeArrowheads="1"/>
            </p:cNvPicPr>
            <p:nvPr/>
          </p:nvPicPr>
          <p:blipFill>
            <a:blip r:embed="rId6"/>
            <a:srcRect l="31565" t="36950" r="26444" b="3608"/>
            <a:stretch>
              <a:fillRect/>
            </a:stretch>
          </p:blipFill>
          <p:spPr bwMode="auto">
            <a:xfrm>
              <a:off x="6645137" y="3610820"/>
              <a:ext cx="1569875" cy="1661564"/>
            </a:xfrm>
            <a:prstGeom prst="rect">
              <a:avLst/>
            </a:prstGeom>
            <a:ln>
              <a:noFill/>
            </a:ln>
            <a:effectLst>
              <a:outerShdw blurRad="292100" dist="139700" dir="2700000" algn="tl" rotWithShape="0">
                <a:srgbClr val="333333">
                  <a:alpha val="65000"/>
                </a:srgbClr>
              </a:outerShdw>
            </a:effectLst>
          </p:spPr>
        </p:pic>
      </p:grpSp>
      <p:grpSp>
        <p:nvGrpSpPr>
          <p:cNvPr id="35852" name="31 Grupo"/>
          <p:cNvGrpSpPr>
            <a:grpSpLocks/>
          </p:cNvGrpSpPr>
          <p:nvPr/>
        </p:nvGrpSpPr>
        <p:grpSpPr bwMode="auto">
          <a:xfrm>
            <a:off x="1806575" y="1196752"/>
            <a:ext cx="1157288" cy="1366838"/>
            <a:chOff x="3282965" y="-20298"/>
            <a:chExt cx="1989994" cy="2297760"/>
          </a:xfrm>
        </p:grpSpPr>
        <p:sp>
          <p:nvSpPr>
            <p:cNvPr id="43" name="42 Elipse"/>
            <p:cNvSpPr/>
            <p:nvPr/>
          </p:nvSpPr>
          <p:spPr>
            <a:xfrm>
              <a:off x="3318453" y="-20298"/>
              <a:ext cx="1932668" cy="1812055"/>
            </a:xfrm>
            <a:prstGeom prst="ellipse">
              <a:avLst/>
            </a:prstGeom>
            <a:blipFill rotWithShape="0">
              <a:blip r:embed="rId7"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8" name="Elipse 4"/>
            <p:cNvSpPr/>
            <p:nvPr/>
          </p:nvSpPr>
          <p:spPr>
            <a:xfrm>
              <a:off x="3282965" y="1774459"/>
              <a:ext cx="1989994" cy="503003"/>
            </a:xfrm>
            <a:prstGeom prst="rect">
              <a:avLst/>
            </a:prstGeom>
          </p:spPr>
          <p:style>
            <a:lnRef idx="0">
              <a:scrgbClr r="0" g="0" b="0"/>
            </a:lnRef>
            <a:fillRef idx="0">
              <a:scrgbClr r="0" g="0" b="0"/>
            </a:fillRef>
            <a:effectRef idx="0">
              <a:scrgbClr r="0" g="0" b="0"/>
            </a:effectRef>
            <a:fontRef idx="minor">
              <a:schemeClr val="lt1"/>
            </a:fontRef>
          </p:style>
          <p:txBody>
            <a:bodyPr lIns="22860" tIns="22860" rIns="22860" bIns="22860" spcCol="1270" anchor="ctr"/>
            <a:lstStyle/>
            <a:p>
              <a:pPr algn="ctr" defTabSz="800100" fontAlgn="base">
                <a:lnSpc>
                  <a:spcPct val="90000"/>
                </a:lnSpc>
                <a:spcBef>
                  <a:spcPct val="0"/>
                </a:spcBef>
                <a:spcAft>
                  <a:spcPct val="35000"/>
                </a:spcAft>
                <a:defRPr/>
              </a:pPr>
              <a:r>
                <a:rPr lang="es-AR" sz="1400" b="1" dirty="0">
                  <a:solidFill>
                    <a:srgbClr val="000000"/>
                  </a:solidFill>
                  <a:effectLst>
                    <a:glow rad="228600">
                      <a:srgbClr val="BBE0E3">
                        <a:satMod val="175000"/>
                        <a:alpha val="40000"/>
                      </a:srgbClr>
                    </a:glow>
                  </a:effectLst>
                </a:rPr>
                <a:t>Distribuidor</a:t>
              </a:r>
            </a:p>
          </p:txBody>
        </p:sp>
      </p:grpSp>
      <p:grpSp>
        <p:nvGrpSpPr>
          <p:cNvPr id="35853" name="34 Grupo"/>
          <p:cNvGrpSpPr>
            <a:grpSpLocks/>
          </p:cNvGrpSpPr>
          <p:nvPr/>
        </p:nvGrpSpPr>
        <p:grpSpPr bwMode="auto">
          <a:xfrm>
            <a:off x="242888" y="1196752"/>
            <a:ext cx="1358900" cy="1358900"/>
            <a:chOff x="5370058" y="-116474"/>
            <a:chExt cx="2337300" cy="2283237"/>
          </a:xfrm>
        </p:grpSpPr>
        <p:sp>
          <p:nvSpPr>
            <p:cNvPr id="56" name="55 Elipse"/>
            <p:cNvSpPr/>
            <p:nvPr/>
          </p:nvSpPr>
          <p:spPr>
            <a:xfrm>
              <a:off x="5539348" y="-116474"/>
              <a:ext cx="1933187" cy="1811120"/>
            </a:xfrm>
            <a:prstGeom prst="ellipse">
              <a:avLst/>
            </a:prstGeom>
            <a:blipFill rotWithShape="0">
              <a:blip r:embed="rId8"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7" name="Elipse 4"/>
            <p:cNvSpPr/>
            <p:nvPr/>
          </p:nvSpPr>
          <p:spPr>
            <a:xfrm>
              <a:off x="5370058" y="1743441"/>
              <a:ext cx="2337300" cy="423322"/>
            </a:xfrm>
            <a:prstGeom prst="rect">
              <a:avLst/>
            </a:prstGeom>
          </p:spPr>
          <p:style>
            <a:lnRef idx="0">
              <a:scrgbClr r="0" g="0" b="0"/>
            </a:lnRef>
            <a:fillRef idx="0">
              <a:scrgbClr r="0" g="0" b="0"/>
            </a:fillRef>
            <a:effectRef idx="0">
              <a:scrgbClr r="0" g="0" b="0"/>
            </a:effectRef>
            <a:fontRef idx="minor">
              <a:schemeClr val="lt1"/>
            </a:fontRef>
          </p:style>
          <p:txBody>
            <a:bodyPr lIns="25400" tIns="25400" rIns="25400" bIns="25400" spcCol="1270" anchor="ctr"/>
            <a:lstStyle/>
            <a:p>
              <a:pPr algn="ctr" defTabSz="889000" fontAlgn="base">
                <a:lnSpc>
                  <a:spcPct val="90000"/>
                </a:lnSpc>
                <a:spcBef>
                  <a:spcPct val="0"/>
                </a:spcBef>
                <a:spcAft>
                  <a:spcPct val="35000"/>
                </a:spcAft>
                <a:defRPr/>
              </a:pPr>
              <a:r>
                <a:rPr lang="es-AR" sz="1400" b="1" dirty="0">
                  <a:solidFill>
                    <a:srgbClr val="000000"/>
                  </a:solidFill>
                  <a:effectLst>
                    <a:glow rad="228600">
                      <a:srgbClr val="BBE0E3">
                        <a:satMod val="175000"/>
                        <a:alpha val="40000"/>
                      </a:srgbClr>
                    </a:glow>
                  </a:effectLst>
                </a:rPr>
                <a:t>Laboratorios</a:t>
              </a:r>
            </a:p>
          </p:txBody>
        </p:sp>
      </p:grpSp>
      <p:grpSp>
        <p:nvGrpSpPr>
          <p:cNvPr id="35854" name="43 Grupo"/>
          <p:cNvGrpSpPr>
            <a:grpSpLocks/>
          </p:cNvGrpSpPr>
          <p:nvPr/>
        </p:nvGrpSpPr>
        <p:grpSpPr bwMode="auto">
          <a:xfrm>
            <a:off x="6227763" y="1196752"/>
            <a:ext cx="1125537" cy="1365250"/>
            <a:chOff x="1223342" y="403170"/>
            <a:chExt cx="1933425" cy="2292492"/>
          </a:xfrm>
        </p:grpSpPr>
        <p:sp>
          <p:nvSpPr>
            <p:cNvPr id="59" name="58 Elipse"/>
            <p:cNvSpPr/>
            <p:nvPr/>
          </p:nvSpPr>
          <p:spPr>
            <a:xfrm>
              <a:off x="1223342" y="403170"/>
              <a:ext cx="1933425" cy="1810003"/>
            </a:xfrm>
            <a:prstGeom prst="ellipse">
              <a:avLst/>
            </a:prstGeom>
            <a:blipFill rotWithShape="0">
              <a:blip r:embed="rId9"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1" name="Elipse 10"/>
            <p:cNvSpPr/>
            <p:nvPr/>
          </p:nvSpPr>
          <p:spPr>
            <a:xfrm>
              <a:off x="1282925" y="2272339"/>
              <a:ext cx="1852147" cy="423323"/>
            </a:xfrm>
            <a:prstGeom prst="rect">
              <a:avLst/>
            </a:prstGeom>
          </p:spPr>
          <p:style>
            <a:lnRef idx="0">
              <a:scrgbClr r="0" g="0" b="0"/>
            </a:lnRef>
            <a:fillRef idx="0">
              <a:scrgbClr r="0" g="0" b="0"/>
            </a:fillRef>
            <a:effectRef idx="0">
              <a:scrgbClr r="0" g="0" b="0"/>
            </a:effectRef>
            <a:fontRef idx="minor">
              <a:schemeClr val="lt1"/>
            </a:fontRef>
          </p:style>
          <p:txBody>
            <a:bodyPr lIns="25400" tIns="25400" rIns="25400" bIns="25400" spcCol="1270" anchor="ctr"/>
            <a:lstStyle/>
            <a:p>
              <a:pPr algn="ctr" defTabSz="889000" fontAlgn="base">
                <a:lnSpc>
                  <a:spcPct val="90000"/>
                </a:lnSpc>
                <a:spcBef>
                  <a:spcPct val="0"/>
                </a:spcBef>
                <a:spcAft>
                  <a:spcPct val="35000"/>
                </a:spcAft>
                <a:defRPr/>
              </a:pPr>
              <a:r>
                <a:rPr lang="es-AR" sz="1400" b="1" dirty="0">
                  <a:solidFill>
                    <a:srgbClr val="000000"/>
                  </a:solidFill>
                  <a:effectLst>
                    <a:glow rad="228600">
                      <a:srgbClr val="BBE0E3">
                        <a:satMod val="175000"/>
                        <a:alpha val="40000"/>
                      </a:srgbClr>
                    </a:glow>
                  </a:effectLst>
                </a:rPr>
                <a:t>Farmacias</a:t>
              </a:r>
            </a:p>
          </p:txBody>
        </p:sp>
      </p:grpSp>
      <p:grpSp>
        <p:nvGrpSpPr>
          <p:cNvPr id="35855" name="46 Grupo"/>
          <p:cNvGrpSpPr>
            <a:grpSpLocks/>
          </p:cNvGrpSpPr>
          <p:nvPr/>
        </p:nvGrpSpPr>
        <p:grpSpPr bwMode="auto">
          <a:xfrm>
            <a:off x="4716463" y="1196752"/>
            <a:ext cx="1268412" cy="1346200"/>
            <a:chOff x="997070" y="342882"/>
            <a:chExt cx="2179512" cy="2261796"/>
          </a:xfrm>
        </p:grpSpPr>
        <p:sp>
          <p:nvSpPr>
            <p:cNvPr id="63" name="62 Elipse"/>
            <p:cNvSpPr/>
            <p:nvPr/>
          </p:nvSpPr>
          <p:spPr>
            <a:xfrm>
              <a:off x="1087087" y="342882"/>
              <a:ext cx="1934012" cy="1811038"/>
            </a:xfrm>
            <a:prstGeom prst="ellipse">
              <a:avLst/>
            </a:prstGeom>
            <a:blipFill rotWithShape="0">
              <a:blip r:embed="rId10"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5" name="Elipse 12"/>
            <p:cNvSpPr/>
            <p:nvPr/>
          </p:nvSpPr>
          <p:spPr>
            <a:xfrm>
              <a:off x="997070" y="2181357"/>
              <a:ext cx="2179512" cy="423321"/>
            </a:xfrm>
            <a:prstGeom prst="rect">
              <a:avLst/>
            </a:prstGeom>
          </p:spPr>
          <p:style>
            <a:lnRef idx="0">
              <a:scrgbClr r="0" g="0" b="0"/>
            </a:lnRef>
            <a:fillRef idx="0">
              <a:scrgbClr r="0" g="0" b="0"/>
            </a:fillRef>
            <a:effectRef idx="0">
              <a:scrgbClr r="0" g="0" b="0"/>
            </a:effectRef>
            <a:fontRef idx="minor">
              <a:schemeClr val="lt1"/>
            </a:fontRef>
          </p:style>
          <p:txBody>
            <a:bodyPr lIns="20320" tIns="20320" rIns="20320" bIns="20320" spcCol="1270" anchor="ctr"/>
            <a:lstStyle/>
            <a:p>
              <a:pPr algn="ctr" defTabSz="711200" fontAlgn="base">
                <a:lnSpc>
                  <a:spcPct val="90000"/>
                </a:lnSpc>
                <a:spcBef>
                  <a:spcPct val="0"/>
                </a:spcBef>
                <a:spcAft>
                  <a:spcPct val="35000"/>
                </a:spcAft>
                <a:defRPr/>
              </a:pPr>
              <a:r>
                <a:rPr lang="es-AR" sz="1400" b="1" dirty="0">
                  <a:solidFill>
                    <a:srgbClr val="000000"/>
                  </a:solidFill>
                  <a:effectLst>
                    <a:glow rad="228600">
                      <a:srgbClr val="BBE0E3">
                        <a:satMod val="175000"/>
                        <a:alpha val="40000"/>
                      </a:srgbClr>
                    </a:glow>
                  </a:effectLst>
                </a:rPr>
                <a:t>Droguería</a:t>
              </a:r>
            </a:p>
          </p:txBody>
        </p:sp>
      </p:grpSp>
      <p:grpSp>
        <p:nvGrpSpPr>
          <p:cNvPr id="35856" name="122 Grupo"/>
          <p:cNvGrpSpPr>
            <a:grpSpLocks/>
          </p:cNvGrpSpPr>
          <p:nvPr/>
        </p:nvGrpSpPr>
        <p:grpSpPr bwMode="auto">
          <a:xfrm>
            <a:off x="3068638" y="1175841"/>
            <a:ext cx="1516062" cy="1389063"/>
            <a:chOff x="3068638" y="1398588"/>
            <a:chExt cx="1516062" cy="1389743"/>
          </a:xfrm>
        </p:grpSpPr>
        <p:sp>
          <p:nvSpPr>
            <p:cNvPr id="68" name="67 Elipse"/>
            <p:cNvSpPr/>
            <p:nvPr/>
          </p:nvSpPr>
          <p:spPr bwMode="auto">
            <a:xfrm>
              <a:off x="3246438" y="1398588"/>
              <a:ext cx="1125537" cy="1080028"/>
            </a:xfrm>
            <a:prstGeom prst="ellipse">
              <a:avLst/>
            </a:prstGeom>
            <a:blipFill rotWithShape="0">
              <a:blip r:embed="rId11"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9" name="Elipse 8"/>
            <p:cNvSpPr/>
            <p:nvPr/>
          </p:nvSpPr>
          <p:spPr bwMode="auto">
            <a:xfrm>
              <a:off x="3068638" y="2536137"/>
              <a:ext cx="1516062" cy="252194"/>
            </a:xfrm>
            <a:prstGeom prst="rect">
              <a:avLst/>
            </a:prstGeom>
          </p:spPr>
          <p:style>
            <a:lnRef idx="0">
              <a:scrgbClr r="0" g="0" b="0"/>
            </a:lnRef>
            <a:fillRef idx="0">
              <a:scrgbClr r="0" g="0" b="0"/>
            </a:fillRef>
            <a:effectRef idx="0">
              <a:scrgbClr r="0" g="0" b="0"/>
            </a:effectRef>
            <a:fontRef idx="minor">
              <a:schemeClr val="lt1"/>
            </a:fontRef>
          </p:style>
          <p:txBody>
            <a:bodyPr lIns="25400" tIns="25400" rIns="25400" bIns="25400" spcCol="1270" anchor="ctr"/>
            <a:lstStyle/>
            <a:p>
              <a:pPr algn="ctr" defTabSz="889000" fontAlgn="base">
                <a:lnSpc>
                  <a:spcPct val="90000"/>
                </a:lnSpc>
                <a:spcBef>
                  <a:spcPct val="0"/>
                </a:spcBef>
                <a:spcAft>
                  <a:spcPct val="35000"/>
                </a:spcAft>
                <a:defRPr/>
              </a:pPr>
              <a:r>
                <a:rPr lang="es-AR" sz="1400" b="1" dirty="0">
                  <a:solidFill>
                    <a:srgbClr val="000000"/>
                  </a:solidFill>
                  <a:effectLst>
                    <a:glow rad="228600">
                      <a:srgbClr val="BBE0E3">
                        <a:satMod val="175000"/>
                        <a:alpha val="40000"/>
                      </a:srgbClr>
                    </a:glow>
                  </a:effectLst>
                </a:rPr>
                <a:t>Operadores Logísticos</a:t>
              </a:r>
            </a:p>
          </p:txBody>
        </p:sp>
      </p:grpSp>
      <p:grpSp>
        <p:nvGrpSpPr>
          <p:cNvPr id="35857" name="128 Grupo"/>
          <p:cNvGrpSpPr>
            <a:grpSpLocks/>
          </p:cNvGrpSpPr>
          <p:nvPr/>
        </p:nvGrpSpPr>
        <p:grpSpPr bwMode="auto">
          <a:xfrm>
            <a:off x="7524328" y="1196752"/>
            <a:ext cx="1222375" cy="1423987"/>
            <a:chOff x="7668344" y="1357313"/>
            <a:chExt cx="1222238" cy="1423837"/>
          </a:xfrm>
        </p:grpSpPr>
        <p:sp>
          <p:nvSpPr>
            <p:cNvPr id="71" name="70 Elipse"/>
            <p:cNvSpPr/>
            <p:nvPr/>
          </p:nvSpPr>
          <p:spPr bwMode="auto">
            <a:xfrm>
              <a:off x="7720726" y="1357313"/>
              <a:ext cx="1123824" cy="1077798"/>
            </a:xfrm>
            <a:prstGeom prst="ellipse">
              <a:avLst/>
            </a:prstGeom>
            <a:blipFill rotWithShape="0">
              <a:blip r:embed="rId12" cstate="print"/>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2" name="Elipse 10"/>
            <p:cNvSpPr/>
            <p:nvPr/>
          </p:nvSpPr>
          <p:spPr bwMode="auto">
            <a:xfrm>
              <a:off x="7668344" y="2493118"/>
              <a:ext cx="1222238" cy="288032"/>
            </a:xfrm>
            <a:prstGeom prst="rect">
              <a:avLst/>
            </a:prstGeom>
          </p:spPr>
          <p:style>
            <a:lnRef idx="0">
              <a:scrgbClr r="0" g="0" b="0"/>
            </a:lnRef>
            <a:fillRef idx="0">
              <a:scrgbClr r="0" g="0" b="0"/>
            </a:fillRef>
            <a:effectRef idx="0">
              <a:scrgbClr r="0" g="0" b="0"/>
            </a:effectRef>
            <a:fontRef idx="minor">
              <a:schemeClr val="lt1"/>
            </a:fontRef>
          </p:style>
          <p:txBody>
            <a:bodyPr lIns="25400" tIns="25400" rIns="25400" bIns="25400" spcCol="1270" anchor="ctr"/>
            <a:lstStyle/>
            <a:p>
              <a:pPr algn="ctr" defTabSz="889000" fontAlgn="base">
                <a:lnSpc>
                  <a:spcPct val="90000"/>
                </a:lnSpc>
                <a:spcBef>
                  <a:spcPct val="0"/>
                </a:spcBef>
                <a:spcAft>
                  <a:spcPct val="35000"/>
                </a:spcAft>
                <a:defRPr/>
              </a:pPr>
              <a:r>
                <a:rPr lang="es-AR" sz="1400" b="1" dirty="0">
                  <a:solidFill>
                    <a:srgbClr val="000000"/>
                  </a:solidFill>
                  <a:effectLst>
                    <a:glow rad="228600">
                      <a:srgbClr val="BBE0E3">
                        <a:satMod val="175000"/>
                        <a:alpha val="40000"/>
                      </a:srgbClr>
                    </a:glow>
                  </a:effectLst>
                </a:rPr>
                <a:t>Centros Asistenciales</a:t>
              </a:r>
            </a:p>
          </p:txBody>
        </p:sp>
      </p:grpSp>
      <p:grpSp>
        <p:nvGrpSpPr>
          <p:cNvPr id="35858" name="Group 10"/>
          <p:cNvGrpSpPr>
            <a:grpSpLocks/>
          </p:cNvGrpSpPr>
          <p:nvPr/>
        </p:nvGrpSpPr>
        <p:grpSpPr bwMode="auto">
          <a:xfrm>
            <a:off x="2559050" y="3284538"/>
            <a:ext cx="3848100" cy="514350"/>
            <a:chOff x="1668" y="3153"/>
            <a:chExt cx="2424" cy="324"/>
          </a:xfrm>
        </p:grpSpPr>
        <p:sp>
          <p:nvSpPr>
            <p:cNvPr id="35860" name="AutoShape 11"/>
            <p:cNvSpPr>
              <a:spLocks noChangeArrowheads="1"/>
            </p:cNvSpPr>
            <p:nvPr/>
          </p:nvSpPr>
          <p:spPr bwMode="auto">
            <a:xfrm>
              <a:off x="1668" y="3153"/>
              <a:ext cx="2424" cy="324"/>
            </a:xfrm>
            <a:prstGeom prst="rightArrow">
              <a:avLst>
                <a:gd name="adj1" fmla="val 50000"/>
                <a:gd name="adj2" fmla="val 187037"/>
              </a:avLst>
            </a:prstGeom>
            <a:gradFill rotWithShape="1">
              <a:gsLst>
                <a:gs pos="0">
                  <a:schemeClr val="bg1">
                    <a:alpha val="0"/>
                  </a:schemeClr>
                </a:gs>
                <a:gs pos="100000">
                  <a:srgbClr val="002C6C">
                    <a:alpha val="46001"/>
                  </a:srgbClr>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s-ES">
                <a:solidFill>
                  <a:srgbClr val="002C6C"/>
                </a:solidFill>
                <a:cs typeface="Arial" pitchFamily="34" charset="0"/>
              </a:endParaRPr>
            </a:p>
          </p:txBody>
        </p:sp>
        <p:sp>
          <p:nvSpPr>
            <p:cNvPr id="35861" name="Text Box 12"/>
            <p:cNvSpPr txBox="1">
              <a:spLocks noChangeArrowheads="1"/>
            </p:cNvSpPr>
            <p:nvPr/>
          </p:nvSpPr>
          <p:spPr bwMode="auto">
            <a:xfrm>
              <a:off x="2744" y="3188"/>
              <a:ext cx="1171"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50000"/>
                </a:spcBef>
                <a:spcAft>
                  <a:spcPct val="0"/>
                </a:spcAft>
              </a:pPr>
              <a:r>
                <a:rPr lang="es-MX" sz="2000">
                  <a:solidFill>
                    <a:srgbClr val="FFFFFF"/>
                  </a:solidFill>
                </a:rPr>
                <a:t>TRACKING</a:t>
              </a:r>
              <a:endParaRPr lang="es-ES" sz="2000">
                <a:solidFill>
                  <a:srgbClr val="FFFFFF"/>
                </a:solidFill>
              </a:endParaRPr>
            </a:p>
          </p:txBody>
        </p:sp>
      </p:grpSp>
      <p:pic>
        <p:nvPicPr>
          <p:cNvPr id="35859" name="Picture 36" descr="MYOPIC"/>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635375" y="3933825"/>
            <a:ext cx="163195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Rectángulo"/>
          <p:cNvSpPr/>
          <p:nvPr/>
        </p:nvSpPr>
        <p:spPr>
          <a:xfrm>
            <a:off x="2940998" y="116632"/>
            <a:ext cx="2999154" cy="769441"/>
          </a:xfrm>
          <a:prstGeom prst="rect">
            <a:avLst/>
          </a:prstGeom>
          <a:noFill/>
        </p:spPr>
        <p:txBody>
          <a:bodyPr wrap="none" lIns="91440" tIns="45720" rIns="91440" bIns="45720">
            <a:spAutoFit/>
          </a:bodyPr>
          <a:lstStyle/>
          <a:p>
            <a:pPr algn="just"/>
            <a:r>
              <a:rPr lang="es-E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Trazabilidad</a:t>
            </a:r>
            <a:endParaRPr lang="es-E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45" name="Picture 2" descr="C:\Users\SAVJ\AppData\Local\Microsoft\Windows\Temporary Internet Files\Content.Outlook\NVRV5X8E\Logo Admifarm + SLOGAN (2).jpg"/>
          <p:cNvPicPr>
            <a:picLocks noChangeAspect="1" noChangeArrowheads="1"/>
          </p:cNvPicPr>
          <p:nvPr/>
        </p:nvPicPr>
        <p:blipFill>
          <a:blip r:embed="rId14" cstate="print"/>
          <a:srcRect t="26495" b="17294"/>
          <a:stretch>
            <a:fillRect/>
          </a:stretch>
        </p:blipFill>
        <p:spPr bwMode="auto">
          <a:xfrm>
            <a:off x="6682933" y="5928425"/>
            <a:ext cx="2192519" cy="871878"/>
          </a:xfrm>
          <a:prstGeom prst="rect">
            <a:avLst/>
          </a:prstGeom>
          <a:noFill/>
        </p:spPr>
      </p:pic>
      <p:pic>
        <p:nvPicPr>
          <p:cNvPr id="1026"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96145" y="6463679"/>
            <a:ext cx="354806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290723"/>
      </p:ext>
    </p:extLst>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Esenc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TotalTime>
  <Words>1870</Words>
  <Application>Microsoft Office PowerPoint</Application>
  <PresentationFormat>Presentación en pantalla (4:3)</PresentationFormat>
  <Paragraphs>313</Paragraphs>
  <Slides>34</Slides>
  <Notes>5</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Adyacencia</vt:lpstr>
      <vt:lpstr>Presentación de PowerPoint</vt:lpstr>
      <vt:lpstr> AGENDA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OtiBaudin</dc:creator>
  <cp:lastModifiedBy>OtiBaudin</cp:lastModifiedBy>
  <cp:revision>75</cp:revision>
  <dcterms:created xsi:type="dcterms:W3CDTF">2012-10-07T18:33:27Z</dcterms:created>
  <dcterms:modified xsi:type="dcterms:W3CDTF">2012-10-09T02:06:04Z</dcterms:modified>
</cp:coreProperties>
</file>