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  <p:sldMasterId id="2147483661" r:id="rId3"/>
  </p:sldMasterIdLst>
  <p:sldIdLst>
    <p:sldId id="304" r:id="rId4"/>
    <p:sldId id="256" r:id="rId5"/>
    <p:sldId id="373" r:id="rId6"/>
    <p:sldId id="374" r:id="rId7"/>
    <p:sldId id="375" r:id="rId8"/>
    <p:sldId id="376" r:id="rId9"/>
    <p:sldId id="377" r:id="rId10"/>
    <p:sldId id="378" r:id="rId11"/>
    <p:sldId id="379" r:id="rId12"/>
    <p:sldId id="259" r:id="rId13"/>
    <p:sldId id="261" r:id="rId14"/>
    <p:sldId id="262" r:id="rId15"/>
    <p:sldId id="279" r:id="rId16"/>
    <p:sldId id="266" r:id="rId17"/>
    <p:sldId id="268" r:id="rId18"/>
    <p:sldId id="273" r:id="rId19"/>
    <p:sldId id="284" r:id="rId20"/>
    <p:sldId id="283" r:id="rId21"/>
    <p:sldId id="274" r:id="rId22"/>
    <p:sldId id="277" r:id="rId23"/>
    <p:sldId id="275" r:id="rId24"/>
    <p:sldId id="286" r:id="rId25"/>
    <p:sldId id="288" r:id="rId26"/>
    <p:sldId id="292" r:id="rId27"/>
    <p:sldId id="289" r:id="rId28"/>
    <p:sldId id="307" r:id="rId29"/>
    <p:sldId id="290" r:id="rId30"/>
    <p:sldId id="294" r:id="rId31"/>
    <p:sldId id="295" r:id="rId32"/>
    <p:sldId id="296" r:id="rId33"/>
    <p:sldId id="297" r:id="rId34"/>
    <p:sldId id="358" r:id="rId35"/>
    <p:sldId id="359" r:id="rId36"/>
    <p:sldId id="360" r:id="rId37"/>
    <p:sldId id="361" r:id="rId38"/>
    <p:sldId id="362" r:id="rId39"/>
    <p:sldId id="363" r:id="rId40"/>
    <p:sldId id="364" r:id="rId41"/>
    <p:sldId id="365" r:id="rId42"/>
    <p:sldId id="366" r:id="rId43"/>
    <p:sldId id="367" r:id="rId44"/>
    <p:sldId id="368" r:id="rId45"/>
    <p:sldId id="370" r:id="rId46"/>
    <p:sldId id="371" r:id="rId47"/>
    <p:sldId id="372" r:id="rId48"/>
    <p:sldId id="298" r:id="rId49"/>
    <p:sldId id="263" r:id="rId50"/>
    <p:sldId id="380" r:id="rId51"/>
    <p:sldId id="381" r:id="rId52"/>
    <p:sldId id="382" r:id="rId53"/>
    <p:sldId id="383" r:id="rId54"/>
    <p:sldId id="384" r:id="rId55"/>
    <p:sldId id="385" r:id="rId56"/>
    <p:sldId id="386" r:id="rId57"/>
    <p:sldId id="387" r:id="rId58"/>
    <p:sldId id="388" r:id="rId59"/>
    <p:sldId id="389" r:id="rId60"/>
    <p:sldId id="390" r:id="rId61"/>
    <p:sldId id="391" r:id="rId62"/>
    <p:sldId id="392" r:id="rId63"/>
    <p:sldId id="393" r:id="rId64"/>
    <p:sldId id="394" r:id="rId65"/>
    <p:sldId id="330" r:id="rId66"/>
    <p:sldId id="331" r:id="rId67"/>
    <p:sldId id="332" r:id="rId68"/>
    <p:sldId id="333" r:id="rId69"/>
    <p:sldId id="334" r:id="rId70"/>
    <p:sldId id="335" r:id="rId71"/>
    <p:sldId id="336" r:id="rId72"/>
    <p:sldId id="346" r:id="rId73"/>
    <p:sldId id="347" r:id="rId74"/>
    <p:sldId id="348" r:id="rId75"/>
    <p:sldId id="349" r:id="rId76"/>
    <p:sldId id="350" r:id="rId77"/>
    <p:sldId id="351" r:id="rId78"/>
    <p:sldId id="352" r:id="rId79"/>
    <p:sldId id="353" r:id="rId80"/>
    <p:sldId id="354" r:id="rId81"/>
    <p:sldId id="355" r:id="rId82"/>
    <p:sldId id="337" r:id="rId83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000099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64" autoAdjust="0"/>
    <p:restoredTop sz="99831" autoAdjust="0"/>
  </p:normalViewPr>
  <p:slideViewPr>
    <p:cSldViewPr>
      <p:cViewPr varScale="1">
        <p:scale>
          <a:sx n="71" d="100"/>
          <a:sy n="71" d="100"/>
        </p:scale>
        <p:origin x="-52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16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76" Type="http://schemas.openxmlformats.org/officeDocument/2006/relationships/slide" Target="slides/slide73.xml"/><Relationship Id="rId84" Type="http://schemas.openxmlformats.org/officeDocument/2006/relationships/presProps" Target="presProps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87" Type="http://schemas.openxmlformats.org/officeDocument/2006/relationships/tableStyles" Target="tableStyles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slide" Target="slides/slide77.xml"/><Relationship Id="rId85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 smtClean="0"/>
              <a:t>Haga clic para modificar el estilo de subtítulo del patrón</a:t>
            </a:r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CE0AD-B085-452C-98BC-91AEEE4039FB}" type="datetimeFigureOut">
              <a:rPr lang="es-ES"/>
              <a:pPr>
                <a:defRPr/>
              </a:pPr>
              <a:t>25/09/2012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1B05B-ED5E-40D8-AEAC-6BA9A8331A6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B8780E-30DC-45D3-AB3A-AB301C53E30F}" type="datetimeFigureOut">
              <a:rPr lang="es-ES"/>
              <a:pPr>
                <a:defRPr/>
              </a:pPr>
              <a:t>25/09/2012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11ECB2-3702-442A-A137-2B22C0D8FF1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1BF40-CCAE-4ADD-8C7F-5B27072E9B40}" type="datetimeFigureOut">
              <a:rPr lang="es-ES"/>
              <a:pPr>
                <a:defRPr/>
              </a:pPr>
              <a:t>25/09/2012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A98B9-AC5B-49D7-8DE8-25064CFF190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BCACE-DB6E-4A63-9987-7FB72356A349}" type="datetimeFigureOut">
              <a:rPr lang="es-ES" smtClean="0"/>
              <a:pPr/>
              <a:t>25/09/2012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0C925-DFA0-42BE-A09A-B4257FFE444D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BCACE-DB6E-4A63-9987-7FB72356A349}" type="datetimeFigureOut">
              <a:rPr lang="es-ES" smtClean="0"/>
              <a:pPr/>
              <a:t>25/09/2012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0C925-DFA0-42BE-A09A-B4257FFE444D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BCACE-DB6E-4A63-9987-7FB72356A349}" type="datetimeFigureOut">
              <a:rPr lang="es-ES" smtClean="0"/>
              <a:pPr/>
              <a:t>25/09/2012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0C925-DFA0-42BE-A09A-B4257FFE444D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BCACE-DB6E-4A63-9987-7FB72356A349}" type="datetimeFigureOut">
              <a:rPr lang="es-ES" smtClean="0"/>
              <a:pPr/>
              <a:t>25/09/2012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0C925-DFA0-42BE-A09A-B4257FFE444D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BCACE-DB6E-4A63-9987-7FB72356A349}" type="datetimeFigureOut">
              <a:rPr lang="es-ES" smtClean="0"/>
              <a:pPr/>
              <a:t>25/09/2012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0C925-DFA0-42BE-A09A-B4257FFE444D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BCACE-DB6E-4A63-9987-7FB72356A349}" type="datetimeFigureOut">
              <a:rPr lang="es-ES" smtClean="0"/>
              <a:pPr/>
              <a:t>25/09/2012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0C925-DFA0-42BE-A09A-B4257FFE444D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BCACE-DB6E-4A63-9987-7FB72356A349}" type="datetimeFigureOut">
              <a:rPr lang="es-ES" smtClean="0"/>
              <a:pPr/>
              <a:t>25/09/2012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0C925-DFA0-42BE-A09A-B4257FFE444D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BCACE-DB6E-4A63-9987-7FB72356A349}" type="datetimeFigureOut">
              <a:rPr lang="es-ES" smtClean="0"/>
              <a:pPr/>
              <a:t>25/09/2012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0C925-DFA0-42BE-A09A-B4257FFE444D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1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pic>
        <p:nvPicPr>
          <p:cNvPr id="5" name="Picture 15" descr="tb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313"/>
            <a:ext cx="78581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>
            <a:lvl1pPr>
              <a:defRPr sz="2400">
                <a:solidFill>
                  <a:srgbClr val="000099"/>
                </a:solidFill>
              </a:defRPr>
            </a:lvl1pPr>
            <a:lvl2pPr>
              <a:defRPr sz="2400">
                <a:solidFill>
                  <a:srgbClr val="000099"/>
                </a:solidFill>
              </a:defRPr>
            </a:lvl2pPr>
            <a:lvl3pPr>
              <a:defRPr>
                <a:solidFill>
                  <a:srgbClr val="000099"/>
                </a:solidFill>
              </a:defRPr>
            </a:lvl3pPr>
            <a:lvl4pPr>
              <a:defRPr>
                <a:solidFill>
                  <a:srgbClr val="000099"/>
                </a:solidFill>
              </a:defRPr>
            </a:lvl4pPr>
            <a:lvl5pPr>
              <a:defRPr>
                <a:solidFill>
                  <a:srgbClr val="000099"/>
                </a:solidFill>
              </a:defRPr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57224" y="142852"/>
            <a:ext cx="6643734" cy="571504"/>
          </a:xfrm>
        </p:spPr>
        <p:txBody>
          <a:bodyPr>
            <a:noAutofit/>
          </a:bodyPr>
          <a:lstStyle>
            <a:lvl1pPr algn="l">
              <a:defRPr sz="3200" b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  <p:sp>
        <p:nvSpPr>
          <p:cNvPr id="6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623C0E-8E60-4DE6-B625-0AA8B7D21D09}" type="datetimeFigureOut">
              <a:rPr lang="es-ES"/>
              <a:pPr>
                <a:defRPr/>
              </a:pPr>
              <a:t>25/09/2012</a:t>
            </a:fld>
            <a:endParaRPr lang="es-ES"/>
          </a:p>
        </p:txBody>
      </p:sp>
      <p:sp>
        <p:nvSpPr>
          <p:cNvPr id="7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BB6A98-C998-44E4-855D-13CC3C83FB4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BCACE-DB6E-4A63-9987-7FB72356A349}" type="datetimeFigureOut">
              <a:rPr lang="es-ES" smtClean="0"/>
              <a:pPr/>
              <a:t>25/09/2012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0C925-DFA0-42BE-A09A-B4257FFE444D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BCACE-DB6E-4A63-9987-7FB72356A349}" type="datetimeFigureOut">
              <a:rPr lang="es-ES" smtClean="0"/>
              <a:pPr/>
              <a:t>25/09/2012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0C925-DFA0-42BE-A09A-B4257FFE444D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BCACE-DB6E-4A63-9987-7FB72356A349}" type="datetimeFigureOut">
              <a:rPr lang="es-ES" smtClean="0"/>
              <a:pPr/>
              <a:t>25/09/2012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0C925-DFA0-42BE-A09A-B4257FFE444D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71137-0952-4532-95A1-B90F16D21440}" type="datetimeFigureOut">
              <a:rPr lang="es-ES"/>
              <a:pPr>
                <a:defRPr/>
              </a:pPr>
              <a:t>25/09/2012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B34E-DB1F-49D0-8369-4A026383ECD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0B8CD9-7774-4348-9277-69EE7FFB433A}" type="datetimeFigureOut">
              <a:rPr lang="es-ES"/>
              <a:pPr>
                <a:defRPr/>
              </a:pPr>
              <a:t>25/09/2012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E3373-C1C6-40B5-802E-2937123539E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8BDDB-B2CE-441A-BBDD-05022FDBD499}" type="datetimeFigureOut">
              <a:rPr lang="es-ES"/>
              <a:pPr>
                <a:defRPr/>
              </a:pPr>
              <a:t>25/09/2012</a:t>
            </a:fld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393F3-BE66-462A-A570-E8D9BEB712E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4B95AE-D2C5-4EFE-8D81-63559A92108F}" type="datetimeFigureOut">
              <a:rPr lang="es-ES"/>
              <a:pPr>
                <a:defRPr/>
              </a:pPr>
              <a:t>25/09/2012</a:t>
            </a:fld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F682D-80AC-494B-9CA9-1C019605AB4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0D2D8-32D3-4CEA-93F2-057D856F1458}" type="datetimeFigureOut">
              <a:rPr lang="es-ES"/>
              <a:pPr>
                <a:defRPr/>
              </a:pPr>
              <a:t>25/09/2012</a:t>
            </a:fld>
            <a:endParaRPr lang="es-E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384C7F-3A15-478D-A0CB-34D97CFCBD3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2EF50-80CA-480A-810E-20726FE202BF}" type="datetimeFigureOut">
              <a:rPr lang="es-ES"/>
              <a:pPr>
                <a:defRPr/>
              </a:pPr>
              <a:t>25/09/2012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DD087-7002-4ECF-A2A3-688A75D4977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 smtClean="0"/>
              <a:t>Haga clic en el icono para agregar una imagen</a:t>
            </a:r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7716ED-0AAB-40F2-B37A-550A2FD4E9F9}" type="datetimeFigureOut">
              <a:rPr lang="es-ES"/>
              <a:pPr>
                <a:defRPr/>
              </a:pPr>
              <a:t>25/09/2012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910AD-8469-4A97-B10F-3B5DBA586D8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7 Imagen" descr="Imagen1.jp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E3DDC28-C43E-4331-832B-C302AE64B694}" type="datetimeFigureOut">
              <a:rPr lang="es-ES"/>
              <a:pPr>
                <a:defRPr/>
              </a:pPr>
              <a:t>25/09/2012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2684373-FF3B-4949-93B7-52DD0CD3533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pic>
        <p:nvPicPr>
          <p:cNvPr id="9" name="Picture 2" descr="Logo CPCECABA - Ganador Premio Nacional a la Calidad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6305964"/>
            <a:ext cx="1979712" cy="552036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4BCACE-DB6E-4A63-9987-7FB72356A349}" type="datetimeFigureOut">
              <a:rPr lang="es-ES" smtClean="0"/>
              <a:pPr/>
              <a:t>25/09/2012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B0C925-DFA0-42BE-A09A-B4257FFE444D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7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wmf"/><Relationship Id="rId4" Type="http://schemas.openxmlformats.org/officeDocument/2006/relationships/image" Target="../media/image25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wmf"/><Relationship Id="rId4" Type="http://schemas.openxmlformats.org/officeDocument/2006/relationships/image" Target="../media/image25.w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51.jpeg"/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51.jpeg"/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51.jpeg"/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51.jpeg"/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45.jpeg"/><Relationship Id="rId7" Type="http://schemas.openxmlformats.org/officeDocument/2006/relationships/image" Target="../media/image51.jpeg"/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wmf"/><Relationship Id="rId4" Type="http://schemas.openxmlformats.org/officeDocument/2006/relationships/image" Target="../media/image25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5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wmf"/><Relationship Id="rId5" Type="http://schemas.openxmlformats.org/officeDocument/2006/relationships/image" Target="../media/image25.wmf"/><Relationship Id="rId4" Type="http://schemas.openxmlformats.org/officeDocument/2006/relationships/image" Target="../media/image54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6.jpeg"/><Relationship Id="rId7" Type="http://schemas.openxmlformats.org/officeDocument/2006/relationships/image" Target="../media/image32.wmf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wmf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4.png"/><Relationship Id="rId7" Type="http://schemas.openxmlformats.org/officeDocument/2006/relationships/image" Target="../media/image56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32.wmf"/><Relationship Id="rId4" Type="http://schemas.openxmlformats.org/officeDocument/2006/relationships/image" Target="../media/image25.wmf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6.jpeg"/><Relationship Id="rId4" Type="http://schemas.openxmlformats.org/officeDocument/2006/relationships/image" Target="../media/image79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jpeg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gif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4.png"/><Relationship Id="rId4" Type="http://schemas.openxmlformats.org/officeDocument/2006/relationships/image" Target="../media/image93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20 Rectángulo"/>
          <p:cNvSpPr/>
          <p:nvPr/>
        </p:nvSpPr>
        <p:spPr>
          <a:xfrm rot="21051335">
            <a:off x="1926878" y="1040135"/>
            <a:ext cx="795696" cy="60126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2699792" y="980728"/>
            <a:ext cx="5987008" cy="5145435"/>
          </a:xfrm>
        </p:spPr>
        <p:txBody>
          <a:bodyPr/>
          <a:lstStyle/>
          <a:p>
            <a:pPr lvl="1">
              <a:buNone/>
            </a:pPr>
            <a:r>
              <a:rPr lang="es-AR" sz="1000" b="1" i="1" dirty="0" smtClean="0"/>
              <a:t>Dr. C.P. Miguel A. Ferrari  </a:t>
            </a:r>
          </a:p>
          <a:p>
            <a:pPr lvl="1">
              <a:buNone/>
            </a:pPr>
            <a:r>
              <a:rPr lang="es-AR" sz="1000" dirty="0" smtClean="0"/>
              <a:t>Titular Estudio Contable</a:t>
            </a:r>
          </a:p>
          <a:p>
            <a:pPr lvl="1">
              <a:buNone/>
            </a:pPr>
            <a:r>
              <a:rPr lang="es-AR" sz="1000" dirty="0" smtClean="0"/>
              <a:t>Integrante de </a:t>
            </a:r>
            <a:r>
              <a:rPr lang="es-AR" sz="1000" dirty="0" err="1" smtClean="0"/>
              <a:t>Comision</a:t>
            </a:r>
            <a:r>
              <a:rPr lang="es-AR" sz="1000" dirty="0" smtClean="0"/>
              <a:t> de Problemática de pequeños y medianos estudios profesionales</a:t>
            </a:r>
          </a:p>
          <a:p>
            <a:pPr lvl="1">
              <a:buNone/>
            </a:pPr>
            <a:endParaRPr lang="es-AR" sz="1000" dirty="0" smtClean="0"/>
          </a:p>
          <a:p>
            <a:pPr lvl="1">
              <a:buNone/>
            </a:pPr>
            <a:endParaRPr lang="es-AR" sz="1000" b="1" i="1" dirty="0" smtClean="0"/>
          </a:p>
          <a:p>
            <a:pPr lvl="1">
              <a:buNone/>
            </a:pPr>
            <a:r>
              <a:rPr lang="es-AR" sz="1000" b="1" i="1" dirty="0" smtClean="0"/>
              <a:t>Dr. C.P. Adrián </a:t>
            </a:r>
            <a:r>
              <a:rPr lang="es-AR" sz="1000" b="1" i="1" dirty="0" err="1" smtClean="0"/>
              <a:t>Gamberini</a:t>
            </a:r>
            <a:r>
              <a:rPr lang="es-AR" sz="1000" b="1" i="1" dirty="0" smtClean="0"/>
              <a:t>  </a:t>
            </a:r>
          </a:p>
          <a:p>
            <a:pPr lvl="1">
              <a:buNone/>
            </a:pPr>
            <a:r>
              <a:rPr lang="es-AR" sz="1000" dirty="0" smtClean="0"/>
              <a:t>Titular Estudio Contable</a:t>
            </a:r>
          </a:p>
          <a:p>
            <a:pPr lvl="1">
              <a:buNone/>
            </a:pPr>
            <a:r>
              <a:rPr lang="es-AR" sz="1000" dirty="0" smtClean="0"/>
              <a:t>Integrante de </a:t>
            </a:r>
            <a:r>
              <a:rPr lang="es-AR" sz="1000" dirty="0" err="1" smtClean="0"/>
              <a:t>Comision</a:t>
            </a:r>
            <a:r>
              <a:rPr lang="es-AR" sz="1000" dirty="0" smtClean="0"/>
              <a:t> de Problemática de pequeños y medianos estudios profesionales</a:t>
            </a:r>
          </a:p>
          <a:p>
            <a:pPr>
              <a:buNone/>
            </a:pPr>
            <a:endParaRPr lang="es-AR" sz="1000" dirty="0" smtClean="0"/>
          </a:p>
          <a:p>
            <a:pPr lvl="1">
              <a:buNone/>
            </a:pPr>
            <a:endParaRPr lang="es-AR" sz="1000" b="1" i="1" dirty="0" smtClean="0"/>
          </a:p>
          <a:p>
            <a:pPr lvl="1">
              <a:buNone/>
            </a:pPr>
            <a:r>
              <a:rPr lang="es-AR" sz="1000" b="1" i="1" dirty="0" smtClean="0"/>
              <a:t>Dr. C.P. Sergio L. </a:t>
            </a:r>
            <a:r>
              <a:rPr lang="es-AR" sz="1000" b="1" i="1" dirty="0" err="1" smtClean="0"/>
              <a:t>Mazzitelli</a:t>
            </a:r>
            <a:r>
              <a:rPr lang="es-AR" sz="1000" b="1" i="1" dirty="0" smtClean="0"/>
              <a:t> </a:t>
            </a:r>
          </a:p>
          <a:p>
            <a:pPr lvl="1">
              <a:buNone/>
            </a:pPr>
            <a:r>
              <a:rPr lang="es-AR" sz="1000" dirty="0" smtClean="0"/>
              <a:t>Titular Estudio </a:t>
            </a:r>
            <a:r>
              <a:rPr lang="es-AR" sz="1000" dirty="0" err="1" smtClean="0"/>
              <a:t>Mazzitelli</a:t>
            </a:r>
            <a:endParaRPr lang="es-AR" sz="1000" dirty="0" smtClean="0"/>
          </a:p>
          <a:p>
            <a:pPr lvl="1">
              <a:buNone/>
            </a:pPr>
            <a:r>
              <a:rPr lang="es-AR" sz="1000" dirty="0" smtClean="0"/>
              <a:t>Distribuidor de Sistemas de Gestión</a:t>
            </a:r>
          </a:p>
          <a:p>
            <a:pPr lvl="1">
              <a:buNone/>
            </a:pPr>
            <a:endParaRPr lang="es-AR" sz="1000" b="1" i="1" dirty="0" smtClean="0"/>
          </a:p>
          <a:p>
            <a:pPr lvl="1">
              <a:buNone/>
            </a:pPr>
            <a:endParaRPr lang="es-AR" sz="1000" b="1" i="1" dirty="0" smtClean="0"/>
          </a:p>
          <a:p>
            <a:pPr lvl="1">
              <a:buNone/>
            </a:pPr>
            <a:r>
              <a:rPr lang="es-AR" sz="1000" b="1" i="1" dirty="0" smtClean="0"/>
              <a:t>A. S. Marcelo Morsa </a:t>
            </a:r>
          </a:p>
          <a:p>
            <a:pPr lvl="1">
              <a:buNone/>
            </a:pPr>
            <a:r>
              <a:rPr lang="es-AR" sz="1000" dirty="0" smtClean="0"/>
              <a:t>Administrador de Infraestructura Informática</a:t>
            </a:r>
          </a:p>
          <a:p>
            <a:pPr lvl="1">
              <a:buNone/>
            </a:pPr>
            <a:endParaRPr lang="es-AR" sz="1000" dirty="0" smtClean="0"/>
          </a:p>
          <a:p>
            <a:pPr lvl="1">
              <a:buNone/>
            </a:pPr>
            <a:endParaRPr lang="es-AR" sz="1000" dirty="0" smtClean="0"/>
          </a:p>
          <a:p>
            <a:pPr lvl="1">
              <a:buNone/>
            </a:pPr>
            <a:endParaRPr lang="es-AR" sz="1000" b="1" i="1" dirty="0" smtClean="0"/>
          </a:p>
          <a:p>
            <a:pPr lvl="1">
              <a:buNone/>
            </a:pPr>
            <a:r>
              <a:rPr lang="es-AR" sz="1000" b="1" i="1" dirty="0" smtClean="0"/>
              <a:t>Dra. C.P. y L.E. Mariana E. </a:t>
            </a:r>
            <a:r>
              <a:rPr lang="es-AR" sz="1000" b="1" i="1" dirty="0" err="1" smtClean="0"/>
              <a:t>Vanyay</a:t>
            </a:r>
            <a:r>
              <a:rPr lang="es-AR" sz="1000" b="1" i="1" dirty="0" smtClean="0"/>
              <a:t> </a:t>
            </a:r>
          </a:p>
          <a:p>
            <a:pPr lvl="1">
              <a:buNone/>
            </a:pPr>
            <a:r>
              <a:rPr lang="es-AR" sz="1000" dirty="0" smtClean="0"/>
              <a:t>Docente Universitaria</a:t>
            </a:r>
          </a:p>
          <a:p>
            <a:pPr lvl="1">
              <a:buNone/>
            </a:pPr>
            <a:r>
              <a:rPr lang="es-AR" sz="1000" dirty="0" smtClean="0"/>
              <a:t>Consultora en Competitividad Sustentable</a:t>
            </a:r>
            <a:endParaRPr lang="es-AR" sz="1000" b="1" i="1" dirty="0" smtClean="0"/>
          </a:p>
          <a:p>
            <a:pPr lvl="1">
              <a:buNone/>
            </a:pPr>
            <a:endParaRPr lang="es-AR" sz="1000" b="1" i="1" dirty="0" smtClean="0"/>
          </a:p>
          <a:p>
            <a:pPr lvl="1">
              <a:buNone/>
            </a:pPr>
            <a:endParaRPr lang="es-AR" sz="1000" b="1" i="1" dirty="0" smtClean="0"/>
          </a:p>
          <a:p>
            <a:pPr lvl="1">
              <a:buNone/>
            </a:pPr>
            <a:r>
              <a:rPr lang="es-AR" sz="1000" b="1" i="1" dirty="0" smtClean="0"/>
              <a:t>Dra. C.P. Silvia </a:t>
            </a:r>
            <a:r>
              <a:rPr lang="es-AR" sz="1000" b="1" i="1" dirty="0" err="1" smtClean="0"/>
              <a:t>Sadlovsky</a:t>
            </a:r>
            <a:r>
              <a:rPr lang="es-AR" sz="1000" b="1" i="1" dirty="0" smtClean="0"/>
              <a:t> </a:t>
            </a:r>
          </a:p>
          <a:p>
            <a:pPr lvl="1">
              <a:buNone/>
            </a:pPr>
            <a:r>
              <a:rPr lang="es-AR" sz="1000" dirty="0" smtClean="0"/>
              <a:t>Titular Estudio Contable</a:t>
            </a:r>
          </a:p>
          <a:p>
            <a:pPr lvl="1">
              <a:buNone/>
            </a:pPr>
            <a:r>
              <a:rPr lang="es-AR" sz="1000" dirty="0" smtClean="0"/>
              <a:t>Integrante de </a:t>
            </a:r>
            <a:r>
              <a:rPr lang="es-AR" sz="1000" dirty="0" err="1" smtClean="0"/>
              <a:t>Comision</a:t>
            </a:r>
            <a:r>
              <a:rPr lang="es-AR" sz="1000" dirty="0" smtClean="0"/>
              <a:t> de Problemática de pequeños y medianos estudios profesionales</a:t>
            </a:r>
          </a:p>
          <a:p>
            <a:endParaRPr lang="es-ES" sz="1000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Expositores</a:t>
            </a:r>
            <a:endParaRPr lang="es-ES" dirty="0"/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124745"/>
            <a:ext cx="569994" cy="55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8131" name="AutoShape 3" descr="data:image/jpeg;base64,/9j/4AAQSkZJRgABAQAAAQABAAD/2wCEAAkGBhQSEBUTEhQWFRAUFhoVFxYXFxcVFxgWExQWFRUYFxYbHScgIRokGhUUHy8gIycpLCwsFR4xNTAqNSYrLCkBCQoKDgwOGg8PGiwlHyUvKSwtKSkqLCkpKSwsLCwpKSwsLCwsNS8sKSwpLCwsLCwsLzQvLCwpLCw0LCwsKSkpLP/AABEIAMEBBQMBIgACEQEDEQH/xAAcAAEAAQUBAQAAAAAAAAAAAAAABAIDBQYHAQj/xABAEAACAQIEAwUEBwYGAgMAAAABAgADEQQSITEFQVEGEyJhcQcygZEjQlJicqGxFDOCksHwFVOi0eHxY3MIQ7L/xAAaAQEAAwEBAQAAAAAAAAAAAAAAAQIDBAUG/8QAKhEBAAIBAwIEBgMBAAAAAAAAAAECEQMSIQQxQVFh8BMiMoGRsXGhwSP/2gAMAwEAAhEDEQA/AO4xEQEREBERAREQEREBERAREQEREBERAREQEREBExvEu0FGjozXfki+J/ly9TYTB1+1tZx9FTWmNruc7fyiw/MzWula3I26Q8Rxeihs1Rc32Qbt/KNZqFR61W/e1GYWOnur/KtgfjKsLgwoAAAt5abf8maRoRHeRmqnaoEfR0yRewLHL8ban52kWpxiux94KPuqP1a8s06AC26Ss2AubAdTtLxWsdoFGeo3vO5v94/pe0qpoRqCb+plNOuD7gL/AIBmH8235y8tGodlVfxNr8lv+stIm4fjLL73iXrsf+Zl6GJVxdTcfp6zXV4a53q2PQILfMky/RoOvu1SP4R/vMbUrPYbBEs4WsWXXcb2ic88C9ERAREQEREBERAREQEREBERAREQEREBEgcZ4zTw1Mu512VB7zsdAqjqTYX2F9Zr3EeKV6rhLinSspbJfMSQCVz75fSxmlNObc+Az3GOPJhx4gzMRcKoubbXJJAAvNb4lxrE1QQrCkvRB4rdC5/oBLHC+HZVqqbkiqdTqSpVGW5PkfymQGHE6a0rT1GNwvDQtvT5nqfOTVwtuUrxOISmuaoyouwLEC56LzJ8hc+U8pd9V1pp3af5lYEfy0QQx/jKehlptM8irJb0G/lLVPE5/wB0rVfNAMnxqMQvyJkylwRNDULV2HOpbID1WkAFHra/nMjf+/8AaUm0DFpw+q3vOtMfZpjO387DKPgskU+F0wblcx6uc5/PQfASaBPcv98/lKTeRQFnoErtAYf02P5yopySvu77yoJ0khMP10lZkU4QWvEkIlomczkVRESAiIgIiICIiAiIgIiICIiAiJFHEkLlA1yoJYjULa2hO2bUaSYiZF6viFQXY2H++gmExXH2bOtJSvgbK5tfNbQhegvfX5Sxmd7lzclr+QGwAHp+plS4cCb1pEdxAfBd45ap4mKoMx38BDj/AFCTO6t66S5ltrsALk7AAbkk7DzMx1LiT4nTBIHS9jiagIoDke6UWaufw5U++dppNhJxOISkpqVGVEJAzMbAtsFHMseSi5NtjLVNa9b92vcUv82sv0hH3KBPh9apv/4zJmB4FTpOKjlq+Ktbvqliy33FMAZaa/dpgeZMnG53/wCPhK7vIQsFwelSbOAala1jWqnPUI5gE+6PuqFXyk2x57z1VlcpM5FIWe2lYEWkZHgWe2laUydpfXDjnKzIi2Pr6b/LnL1PDHnp6c/hyklVttPZXcKVQDaVREqEREBERAREQEREBERAREQEREBETHY1jV7ykjFMqa1AbZXbVQD5CxP4hJiMhjcYC/dMrZCmYsNvey5PU/peRKlUsTpYXvYegGvnYT16mbKL3CgC/WwsSfW0pZgASSAFBJJNgANySdAAOZm8RgeBZB4lxlKLLTs1XEOL08PSAaq4+0QTZE6u5C+u0i0sfWxmmD+iw2xxjpfP1GEpN73/ALX8PQNvMvwvg1HCKy0lJqOb1Hdi9So32qtU6sfLYcrRkY6j2eevZ8eVKbrhUJNBTe4706Gu403AQcl5zOs+lhoNvh09PIShmubneegSB5llQlQEqEgUiVASnJ5Een+0kUsOee35yJkUJTvtJCUBz1lxVttPZSZCIiVCIiAiIgIiICInhMD2J4rXFxqJ7AREQEREBLVfFIls7Bb7XIF7dJD4lxpaOhBJ6AddAJqXGeNGrWU51XICVS4I1tmDaa7C3xm2npTb+BmsR2nc+FKYU5iMznSw1By2F7jzHkTJmH7Qrku48Q3K2ym3Ma3tzt+s1ajUYk+Mi5Iygag36dPTS0lrqCQL25LexLZVFrjQm+x00vym86Ve2B7xDts75aNAIlepmGYkuUyoWJyWXW1iDt62sZvDnK0shJJJzOxNy7EWJJ+A+UtYfhvicsBmNQFSFtZUFgBzsSX9c0wOO7T1Ktc4PharVxC/vsQ2uHwwP2iNHqb+HbTnY2nFcYrAzfGe0NLChe8JapU0pUaYz1qp6U6Y1t942UdZZwvZqri7VOIgLRFmTBK16S21DYlxbvan3fcHQ7yf2b7IUsHmquzVsXU/e4mprVf7q/YTog6DpMniK5byHSY58h69e2iaDa+x6adBLQlEqBkYFwLKgJ4ovtJVPCnntKzOBZRfKSFwvWXkQDYSqUmwpVANpVESoREQEREBERAREQERECl3ABJNgBck8gNzODdou0tTG1S9UfQMbUqLFiioQGGdbgZyjIT+Mi+gt2TthVK8OxbDdcNWI+FFzPnjs7iu8wg7wli9SoWJPiJNtb9QBO/oojdKJZrgXaKrwxxXwxd8Fcd/hSSwUHQvSvt/0Dcbd84dxBK9JK1Jg1KoodWHNWFx/wBT52w2JNGqAwzU235h6f112v7p23AJPnOleyjFGhVxPDixZKWXEYcnnh6/iFvIEqfV2HKa9ZoxjfHdEOjxETy1iIiBzvtzxpziDRVTlRVOZWILHU5bEfA2J0HKYnDUmvawzfwm9ttRqd9zMh24p58VUOhVUVCCVFrAm4vf7Z0tzvIvCQptdhZbe6x1Ntl0tpcbHnPWpiNOMIZShSIABJXY7g2NrX9NPhrrM1h1VaWaoRTUXLMxAVRoNTsNVB+Mg0sQoB08S6WOpJ1OU6b6c5hcFwOrxZlfEZk4apulE+Fq5X67c1p6nX3m8hvjbnmeIStHiOI4u7UcEzUOGAlauLtapWt71OgDsDtf5/Zm88G4JQwNBaNBAlNdgNSTzZm5sepkpFShTCIqqqjKqqAFAGwAGwmPr4rMd/K3mdphM7+I4hC5WxZY3lCVLk62/TaR79fy/v8AKXqOHLHQgja/O/O49LfKTiISkCmSbW+WokylgObfL/mSMPhwgtueZl2YTfyFKoBsJVESgREQEREBERAREQEREBERAREQIXGsH32GrUhvUpOn86Ff6z5e7MViMOVYG6uSB5MAP1R59XT517Sdn6eFxWMUVMtVaudKJ0DUarZ1KczlWp0t9Gw3tO/oZ+eVZR6jnKwU2axyk+YvqfO5F/OZbgnH+6xHDMSCQVdsBWudTSqMDTDfhLuf4BMGjXB+Hnpztb4TG8ZxBFCpYnw1EqqejeNWPzIM9TUpFq4lD6qiWcHiM9NHGzqG/mAP9Zenzi5PGW46ekEyxjMYtNcxI6DXcnYSYjI5z2oorTxVZ75rkMC3is4UaFrGwFxa4NrDlMLi+N0qFJHdiFzAEEBgRfa197bXGu0dp+Loyvnqad57qDOapLBAts4N81zlCkmxsdyMn2K9nurYnHopbRkRz+6HO+ts1gLk6DYaXJ9fNaUjchl+CcCeqztW0QOBTFrXBF8zeg8IHlrsLbdVr5B187XkFsYqqAmigXB6300+H6yhGWqLrdr6HI3Q2O3KcV5m85nslbxtZrZtweY1Es0aHfaAX6g+u/6a8pP/AMFVASFexFmykMdtyG3tYcif6z+GcOSkGy3uTqT/AE8v95WbxEcCzhuEC16mrc7HT49ZPTDqNgBLkTCbTIRESoREQEREBERAREQEREBERAREQEREBOV+2/swzU6ePoi9SiO7q250mPhY+SsxB8qhPKdUlFWkGUqwBVgQQRcEEWII6WmmlqTp2i0Inl8sJxEWX7JuTtodiD56/oZA47iB3ZUEZnIyqN7XtoOmn5zeO13sbxWFrO+Bp/tGDc3FK/0lPmBruBqL9ND1nPuMcIxeBr06mITJWLd4uYo/iQqwDLcgEXQ5WGxGljPXt1UWp8quH1ViOL0MDhqf7TVSkqoqDMdWKKAQq7sfIAmazjPbLhFv3a1HF7Z2C0qd/Vzm/wBN5wqvx+tiyatao1Sts1QkZgBsAoGi2GwFr3O897SY+uQj4ZWp4buwoenmBNx485Fra3FtAQL+K9zz26amnTffMz6Jzl1fGe15mrKaeGWooovVC567AoreKpph7WU06gzDbK2swmO9tqV7lsOnhGgWuwIBsGsDRBva/MbTjN2qEZm2G7HRRe/PlcnQdZkuEtQz2qrVemuop0gA1ZxsHe/gXzAYjkLnMM6Xp32/3I37srxHvMd/ilWnSw2BokpSUIWapUKkBKCm5qViN2+re+lgJ0nE8ZfGlQMqYbKXCgq4qZSLFmXwkXJ8I0GXXXQciVa2M8dTE4ejXpqEw2GU5ERCD9EHAyISBorvmJBza77D2BwuJpVai1Avd1iDfP3imoqF2am6uQWClVaxJNwDqJtWu6N8zz6mXQhXYta7WNra6kioBU9CFdD8LzPcIYCpmtYv4WtpmYXysRbci+vnNfpGyc2qBgSRvm0uSDtsCR5TN8NUmqgFtLttcWuP+NfOYakcLNjAnsROEIiICIiAiIgIiICIiAiIgIiICIiAiIgIiICIluvXVFZ3IVFBZmJsABqSTArY2nKfa52uwqIvd1A+MokslNAGs3hu1R+QUA6DW5E1T2g+1+rinahhGanhRoWHhep5k7qp6DWc2xrLkup8Wa29wQ4N7676bz0tLprUj4luPRSbeCNR+0CQRsymxmVwHE6obN3pDb5jTVj53YEN+cwy1So8uhH5gyVhMcgIvf0I0PynbF9KfqnE/j391eW7cHpV65zGvRyE6+GorZiPD9R1GttbbXm49mfZ1XrXNbF2oDNenQRjUYbBRUqqAN9wuvluNI7FcSp5hSDZqrsAiKrksbHQeG3zPWda7H9vsEW/Z1eoa5bJkFCsSGvaxIQgbW10mHUZrHyTK8MBg/Y/hk8WIfEVQFuabVFpqbWsrLTBNvR9Lc955xzHilUpCmiHumWmadtEp1DTREA5EZ0KjncjXUyP2s9sJXMuHwdY2JTvMQrotwSCe7Wx5Hdweomv4PtJUL97iEK4i+egGQUqCtky9+yLrUqqNFJNluNV2NNGtrTuky6dwjiKVabOra3sy6XWpTuKo03Olrb6zY+zdP8AeFvfuBf7oJK28rH85yPh9OpSAxGGa1dbNUBN6NYWKMavJHY5vGdNSCZ0TgnGDlSuqkI/vId1P1gTc3swNjzBG+8z19OYicJhucS3h8QHUMpupFxLk85JERAREQEREBERAREQEREBERAREQEREBERAThPtw9o2djw/DsQiH6dh9ZhqEH3RuepAnXe2HHhgsDWxB3pocvm50QfMifIGMqs7u7td2clupLEkn5/rOnQrEfPPgrPkpZ/iT/fzma4dgqYwzPUK5qhBQG4y923vMbbN4l0J0vzAvgaji+n96Sl6hO5vy+A2E6rdRFZ80RC6tfly6bjX/oT1avIFgOnL5SyJUDFNWbcSYZTgfExh66VigqBDqpul7qV95TcHW/qBcEaHMdn+1v7Pie8pCohz5vfp6i5OWoVpozKdLgMt9Zr/D8C1ZwiDM5vlA3JAvYDmdNpJ4r2er4W3f02p5tVvsw+0pGhXzBInZsrwrlN7Q4fErUFWpVasXGdajksSCSNM/PyEgUu0WIRheo/hbMAxJAYcwp0B0Hym7dnqfe8Nr0MVScZaLYmg4W5ZV0JtbUAlefMCc3d/iJnednNeP0l0zsb2tYuMpDtu1EgB728TUXPvdch/IC86twVkcF6RHdOLlbWtUDa6cvrXU2sQeuny/hqxVgRcEG/Qi2xBndfZl2lFenlY/SjQ/ePI+spf/pTfC0T4Oi8ExXd1e5J8D3ZPJhqy/EeL+Fus2GajjGytTcbq4b5b/MEj4zbQZ5urHOVnsRExCIiAiIgIiICIiAiIgIiICIiAiIgIiIHGv8A5A9orLRwanVyKjjyBst/jecJxi2c/P4nf87zoPttVhxqqxBsFokdMvdLt/ErfIzU8fhFYk7gm4PkdRYz1tPR36MVr37+/fgpM4lg56BJD4Lofnp+e36RSwhv4tvLW85q9NqbsTCd0I89Bk+pgFbVSFP2Tt8Dy+PzkWvhHT3lI6HkfQ7H4RfS1NOeY+/gZiWxdhOI0qGINaqAwpI1QKbjMyAFVRhzJve+llI5zHdosYr4ip3f7pWyU9WP0VPwUveJOlNUGu1pi6b2/vytLxe/S9+n96Tr0p3xnPPZWeHdvZZiqfFOFPg6wHeYYhdAQWpN7hNiNdHW/pe84nxzhvcYitSG1Ooyi/RWIB+Vp1P2BcOcYp6oYBMmVt7MCdBbTXMFIPk3WZj2x9kMOgbE6CrUzPltlzlQMwLgcyQQCLk/WAkcV1Z05nvz90+GXBMs2HsZxpqGIQg7uo/1D+/jMItIs2VQWY7BRc/AC86R7O/ZzUSsmMxyGjSpkNTpVAVqVaim6XQ+IICATcC9gBoSRMWjSt5+iO7r3FX1yjk36GwmT7GYsvRca2Ss4W/2TZx/+z8LTVXxJquQD4jc2vbQe8zH6qjm525XNhNy7NcPFKlcXs5zC+hI+0RyuSTbkCo5Tk1YitMS0ZeIicQREQEXieFYHsREBERAREQEREBERAREQEREDn/tW9nxxyLXoqGxVFSpQnL31Im+TNydTdkO1yQd58+fsjC5pZmpA2YFSCh5h1Gqka6i4PQT7DmvdoOwmExhLVKeWudq9L6OsP4xuPJrjynTo9ROnxKJh8sLYnUheVzqvwcXH6SbR4TcZsy26jbfqLzrXHfYjUJJpPSxAP8Amg0Kth/5aYIY/wAKiaRj/ZViKJv3GKpnqgGIX50bm3rPUp1UW8Y/UqbWvvgWBsArjroP6yZgcMGOUoLcwRddfIm3SW/8FrUzYYlAfs1lZDp5Opkqhw3Gg3RcO5PQqPj9X+zN/ixjmDCSvYrD1DqGT/1uLX/C9+u1xtJmH9llA6/tFQgm1stNW0GpN2I3/r0lHC8Pju8BelTygH3KlNWvbTU5/wAx0mdrftatbDClTW5u2Jq0n1zMAVCJsVyGxFwbjzPNaKx9PH5Wbf2E9nFDCuKtOtiCbbGpTynW/wBRAbXG2b5zduM8NSsmV0RwNbVKYqj1Csct9TqZzfgWG4tUOvE8Ki6XGHoCs2h8qa/rNw4/2SGLoKlWpialrZgtQUQ5tY5haw5nQXnn6md+Zt+/9S1zjvbjC4IFP2kZh/8AXRysR5Hu8tJT+I3mp0eLY3HMO4otSosdKjkhnv0qMt7eVFGP3hvOicH9mWGokMlCjSIN8wBr1dOlatcqfwqPWbZhOHJT1UeI7sfEx9WOst8etPpj37/kaz2Q7Fmgl6xzMbErYKCRtmFySBuAWbXU8gNviJy3vN5zKSIiUCIiAiIgIiICIiAiIgIiICIiAiIgIiICIiAnhiIEPi/7l/wn9JxvtNsfxj9J7E9Do+6Jaeu03zsRsv4oiehr/QrDsFDaXIieBK5ERICIiAiIgIiICIiAiIgIiICIiAiIgIiICIiAiIg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8133" name="AutoShape 5" descr="data:image/jpeg;base64,/9j/4AAQSkZJRgABAQAAAQABAAD/2wCEAAkGBhQSEBUTEhQWFRAUFhoVFxYXFxcVFxgWExQWFRUYFxYbHScgIRokGhUUHy8gIycpLCwsFR4xNTAqNSYrLCkBCQoKDgwOGg8PGiwlHyUvKSwtKSkqLCkpKSwsLCwpKSwsLCwsNS8sKSwpLCwsLCwsLzQvLCwpLCw0LCwsKSkpLP/AABEIAMEBBQMBIgACEQEDEQH/xAAcAAEAAQUBAQAAAAAAAAAAAAAABAIDBQYHAQj/xABAEAACAQIEAwUEBwYGAgMAAAABAgADEQQSITEFQVEGEyJhcQcygZEjQlJicqGxFDOCksHwFVOi0eHxY3MIQ7L/xAAaAQEAAwEBAQAAAAAAAAAAAAAAAQIDBAUG/8QAKhEBAAIBAwIEBgMBAAAAAAAAAAECEQMSIQQxQVFh8BMiMoGRsXGhwSP/2gAMAwEAAhEDEQA/AO4xEQEREBERAREQEREBERAREQEREBERAREQEREBExvEu0FGjozXfki+J/ly9TYTB1+1tZx9FTWmNruc7fyiw/MzWula3I26Q8Rxeihs1Rc32Qbt/KNZqFR61W/e1GYWOnur/KtgfjKsLgwoAAAt5abf8maRoRHeRmqnaoEfR0yRewLHL8ban52kWpxiux94KPuqP1a8s06AC26Ss2AubAdTtLxWsdoFGeo3vO5v94/pe0qpoRqCb+plNOuD7gL/AIBmH8235y8tGodlVfxNr8lv+stIm4fjLL73iXrsf+Zl6GJVxdTcfp6zXV4a53q2PQILfMky/RoOvu1SP4R/vMbUrPYbBEs4WsWXXcb2ic88C9ERAREQEREBERAREQEREBERAREQEREBEgcZ4zTw1Mu512VB7zsdAqjqTYX2F9Zr3EeKV6rhLinSspbJfMSQCVz75fSxmlNObc+Az3GOPJhx4gzMRcKoubbXJJAAvNb4lxrE1QQrCkvRB4rdC5/oBLHC+HZVqqbkiqdTqSpVGW5PkfymQGHE6a0rT1GNwvDQtvT5nqfOTVwtuUrxOISmuaoyouwLEC56LzJ8hc+U8pd9V1pp3af5lYEfy0QQx/jKehlptM8irJb0G/lLVPE5/wB0rVfNAMnxqMQvyJkylwRNDULV2HOpbID1WkAFHra/nMjf+/8AaUm0DFpw+q3vOtMfZpjO387DKPgskU+F0wblcx6uc5/PQfASaBPcv98/lKTeRQFnoErtAYf02P5yopySvu77yoJ0khMP10lZkU4QWvEkIlomczkVRESAiIgIiICIiAiIgIiICIiAiJFHEkLlA1yoJYjULa2hO2bUaSYiZF6viFQXY2H++gmExXH2bOtJSvgbK5tfNbQhegvfX5Sxmd7lzclr+QGwAHp+plS4cCb1pEdxAfBd45ap4mKoMx38BDj/AFCTO6t66S5ltrsALk7AAbkk7DzMx1LiT4nTBIHS9jiagIoDke6UWaufw5U++dppNhJxOISkpqVGVEJAzMbAtsFHMseSi5NtjLVNa9b92vcUv82sv0hH3KBPh9apv/4zJmB4FTpOKjlq+Ktbvqliy33FMAZaa/dpgeZMnG53/wCPhK7vIQsFwelSbOAala1jWqnPUI5gE+6PuqFXyk2x57z1VlcpM5FIWe2lYEWkZHgWe2laUydpfXDjnKzIi2Pr6b/LnL1PDHnp6c/hyklVttPZXcKVQDaVREqEREBERAREQEREBERAREQEREBETHY1jV7ykjFMqa1AbZXbVQD5CxP4hJiMhjcYC/dMrZCmYsNvey5PU/peRKlUsTpYXvYegGvnYT16mbKL3CgC/WwsSfW0pZgASSAFBJJNgANySdAAOZm8RgeBZB4lxlKLLTs1XEOL08PSAaq4+0QTZE6u5C+u0i0sfWxmmD+iw2xxjpfP1GEpN73/ALX8PQNvMvwvg1HCKy0lJqOb1Hdi9So32qtU6sfLYcrRkY6j2eevZ8eVKbrhUJNBTe4706Gu403AQcl5zOs+lhoNvh09PIShmubneegSB5llQlQEqEgUiVASnJ5Een+0kUsOee35yJkUJTvtJCUBz1lxVttPZSZCIiVCIiAiIgIiICInhMD2J4rXFxqJ7AREQEREBLVfFIls7Bb7XIF7dJD4lxpaOhBJ6AddAJqXGeNGrWU51XICVS4I1tmDaa7C3xm2npTb+BmsR2nc+FKYU5iMznSw1By2F7jzHkTJmH7Qrku48Q3K2ym3Ma3tzt+s1ajUYk+Mi5Iygag36dPTS0lrqCQL25LexLZVFrjQm+x00vym86Ve2B7xDts75aNAIlepmGYkuUyoWJyWXW1iDt62sZvDnK0shJJJzOxNy7EWJJ+A+UtYfhvicsBmNQFSFtZUFgBzsSX9c0wOO7T1Ktc4PharVxC/vsQ2uHwwP2iNHqb+HbTnY2nFcYrAzfGe0NLChe8JapU0pUaYz1qp6U6Y1t942UdZZwvZqri7VOIgLRFmTBK16S21DYlxbvan3fcHQ7yf2b7IUsHmquzVsXU/e4mprVf7q/YTog6DpMniK5byHSY58h69e2iaDa+x6adBLQlEqBkYFwLKgJ4ovtJVPCnntKzOBZRfKSFwvWXkQDYSqUmwpVANpVESoREQEREBERAREQERECl3ABJNgBck8gNzODdou0tTG1S9UfQMbUqLFiioQGGdbgZyjIT+Mi+gt2TthVK8OxbDdcNWI+FFzPnjs7iu8wg7wli9SoWJPiJNtb9QBO/oojdKJZrgXaKrwxxXwxd8Fcd/hSSwUHQvSvt/0Dcbd84dxBK9JK1Jg1KoodWHNWFx/wBT52w2JNGqAwzU235h6f112v7p23AJPnOleyjFGhVxPDixZKWXEYcnnh6/iFvIEqfV2HKa9ZoxjfHdEOjxETy1iIiBzvtzxpziDRVTlRVOZWILHU5bEfA2J0HKYnDUmvawzfwm9ttRqd9zMh24p58VUOhVUVCCVFrAm4vf7Z0tzvIvCQptdhZbe6x1Ntl0tpcbHnPWpiNOMIZShSIABJXY7g2NrX9NPhrrM1h1VaWaoRTUXLMxAVRoNTsNVB+Mg0sQoB08S6WOpJ1OU6b6c5hcFwOrxZlfEZk4apulE+Fq5X67c1p6nX3m8hvjbnmeIStHiOI4u7UcEzUOGAlauLtapWt71OgDsDtf5/Zm88G4JQwNBaNBAlNdgNSTzZm5sepkpFShTCIqqqjKqqAFAGwAGwmPr4rMd/K3mdphM7+I4hC5WxZY3lCVLk62/TaR79fy/v8AKXqOHLHQgja/O/O49LfKTiISkCmSbW+WokylgObfL/mSMPhwgtueZl2YTfyFKoBsJVESgREQEREBERAREQEREBERAREQIXGsH32GrUhvUpOn86Ff6z5e7MViMOVYG6uSB5MAP1R59XT517Sdn6eFxWMUVMtVaudKJ0DUarZ1KczlWp0t9Gw3tO/oZ+eVZR6jnKwU2axyk+YvqfO5F/OZbgnH+6xHDMSCQVdsBWudTSqMDTDfhLuf4BMGjXB+Hnpztb4TG8ZxBFCpYnw1EqqejeNWPzIM9TUpFq4lD6qiWcHiM9NHGzqG/mAP9Zenzi5PGW46ekEyxjMYtNcxI6DXcnYSYjI5z2oorTxVZ75rkMC3is4UaFrGwFxa4NrDlMLi+N0qFJHdiFzAEEBgRfa197bXGu0dp+Loyvnqad57qDOapLBAts4N81zlCkmxsdyMn2K9nurYnHopbRkRz+6HO+ts1gLk6DYaXJ9fNaUjchl+CcCeqztW0QOBTFrXBF8zeg8IHlrsLbdVr5B187XkFsYqqAmigXB6300+H6yhGWqLrdr6HI3Q2O3KcV5m85nslbxtZrZtweY1Es0aHfaAX6g+u/6a8pP/AMFVASFexFmykMdtyG3tYcif6z+GcOSkGy3uTqT/AE8v95WbxEcCzhuEC16mrc7HT49ZPTDqNgBLkTCbTIRESoREQEREBERAREQEREBERAREQEREBOV+2/swzU6ePoi9SiO7q250mPhY+SsxB8qhPKdUlFWkGUqwBVgQQRcEEWII6WmmlqTp2i0Inl8sJxEWX7JuTtodiD56/oZA47iB3ZUEZnIyqN7XtoOmn5zeO13sbxWFrO+Bp/tGDc3FK/0lPmBruBqL9ND1nPuMcIxeBr06mITJWLd4uYo/iQqwDLcgEXQ5WGxGljPXt1UWp8quH1ViOL0MDhqf7TVSkqoqDMdWKKAQq7sfIAmazjPbLhFv3a1HF7Z2C0qd/Vzm/wBN5wqvx+tiyatao1Sts1QkZgBsAoGi2GwFr3O897SY+uQj4ZWp4buwoenmBNx485Fra3FtAQL+K9zz26amnTffMz6Jzl1fGe15mrKaeGWooovVC567AoreKpph7WU06gzDbK2swmO9tqV7lsOnhGgWuwIBsGsDRBva/MbTjN2qEZm2G7HRRe/PlcnQdZkuEtQz2qrVemuop0gA1ZxsHe/gXzAYjkLnMM6Xp32/3I37srxHvMd/ilWnSw2BokpSUIWapUKkBKCm5qViN2+re+lgJ0nE8ZfGlQMqYbKXCgq4qZSLFmXwkXJ8I0GXXXQciVa2M8dTE4ejXpqEw2GU5ERCD9EHAyISBorvmJBza77D2BwuJpVai1Avd1iDfP3imoqF2am6uQWClVaxJNwDqJtWu6N8zz6mXQhXYta7WNra6kioBU9CFdD8LzPcIYCpmtYv4WtpmYXysRbci+vnNfpGyc2qBgSRvm0uSDtsCR5TN8NUmqgFtLttcWuP+NfOYakcLNjAnsROEIiICIiAiIgIiICIiAiIgIiICIiAiIgIiICIluvXVFZ3IVFBZmJsABqSTArY2nKfa52uwqIvd1A+MokslNAGs3hu1R+QUA6DW5E1T2g+1+rinahhGanhRoWHhep5k7qp6DWc2xrLkup8Wa29wQ4N7676bz0tLprUj4luPRSbeCNR+0CQRsymxmVwHE6obN3pDb5jTVj53YEN+cwy1So8uhH5gyVhMcgIvf0I0PynbF9KfqnE/j391eW7cHpV65zGvRyE6+GorZiPD9R1GttbbXm49mfZ1XrXNbF2oDNenQRjUYbBRUqqAN9wuvluNI7FcSp5hSDZqrsAiKrksbHQeG3zPWda7H9vsEW/Z1eoa5bJkFCsSGvaxIQgbW10mHUZrHyTK8MBg/Y/hk8WIfEVQFuabVFpqbWsrLTBNvR9Lc955xzHilUpCmiHumWmadtEp1DTREA5EZ0KjncjXUyP2s9sJXMuHwdY2JTvMQrotwSCe7Wx5Hdweomv4PtJUL97iEK4i+egGQUqCtky9+yLrUqqNFJNluNV2NNGtrTuky6dwjiKVabOra3sy6XWpTuKo03Olrb6zY+zdP8AeFvfuBf7oJK28rH85yPh9OpSAxGGa1dbNUBN6NYWKMavJHY5vGdNSCZ0TgnGDlSuqkI/vId1P1gTc3swNjzBG+8z19OYicJhucS3h8QHUMpupFxLk85JERAREQEREBERAREQEREBERAREQEREBERAThPtw9o2djw/DsQiH6dh9ZhqEH3RuepAnXe2HHhgsDWxB3pocvm50QfMifIGMqs7u7td2clupLEkn5/rOnQrEfPPgrPkpZ/iT/fzma4dgqYwzPUK5qhBQG4y923vMbbN4l0J0vzAvgaji+n96Sl6hO5vy+A2E6rdRFZ80RC6tfly6bjX/oT1avIFgOnL5SyJUDFNWbcSYZTgfExh66VigqBDqpul7qV95TcHW/qBcEaHMdn+1v7Pie8pCohz5vfp6i5OWoVpozKdLgMt9Zr/D8C1ZwiDM5vlA3JAvYDmdNpJ4r2er4W3f02p5tVvsw+0pGhXzBInZsrwrlN7Q4fErUFWpVasXGdajksSCSNM/PyEgUu0WIRheo/hbMAxJAYcwp0B0Hym7dnqfe8Nr0MVScZaLYmg4W5ZV0JtbUAlefMCc3d/iJnednNeP0l0zsb2tYuMpDtu1EgB728TUXPvdch/IC86twVkcF6RHdOLlbWtUDa6cvrXU2sQeuny/hqxVgRcEG/Qi2xBndfZl2lFenlY/SjQ/ePI+spf/pTfC0T4Oi8ExXd1e5J8D3ZPJhqy/EeL+Fus2GajjGytTcbq4b5b/MEj4zbQZ5urHOVnsRExCIiAiIgIiICIiAiIgIiICIiAiIgIiIHGv8A5A9orLRwanVyKjjyBst/jecJxi2c/P4nf87zoPttVhxqqxBsFokdMvdLt/ErfIzU8fhFYk7gm4PkdRYz1tPR36MVr37+/fgpM4lg56BJD4Lofnp+e36RSwhv4tvLW85q9NqbsTCd0I89Bk+pgFbVSFP2Tt8Dy+PzkWvhHT3lI6HkfQ7H4RfS1NOeY+/gZiWxdhOI0qGINaqAwpI1QKbjMyAFVRhzJve+llI5zHdosYr4ip3f7pWyU9WP0VPwUveJOlNUGu1pi6b2/vytLxe/S9+n96Tr0p3xnPPZWeHdvZZiqfFOFPg6wHeYYhdAQWpN7hNiNdHW/pe84nxzhvcYitSG1Ooyi/RWIB+Vp1P2BcOcYp6oYBMmVt7MCdBbTXMFIPk3WZj2x9kMOgbE6CrUzPltlzlQMwLgcyQQCLk/WAkcV1Z05nvz90+GXBMs2HsZxpqGIQg7uo/1D+/jMItIs2VQWY7BRc/AC86R7O/ZzUSsmMxyGjSpkNTpVAVqVaim6XQ+IICATcC9gBoSRMWjSt5+iO7r3FX1yjk36GwmT7GYsvRca2Ss4W/2TZx/+z8LTVXxJquQD4jc2vbQe8zH6qjm525XNhNy7NcPFKlcXs5zC+hI+0RyuSTbkCo5Tk1YitMS0ZeIicQREQEXieFYHsREBERAREQEREBERAREQEREDn/tW9nxxyLXoqGxVFSpQnL31Im+TNydTdkO1yQd58+fsjC5pZmpA2YFSCh5h1Gqka6i4PQT7DmvdoOwmExhLVKeWudq9L6OsP4xuPJrjynTo9ROnxKJh8sLYnUheVzqvwcXH6SbR4TcZsy26jbfqLzrXHfYjUJJpPSxAP8Amg0Kth/5aYIY/wAKiaRj/ZViKJv3GKpnqgGIX50bm3rPUp1UW8Y/UqbWvvgWBsArjroP6yZgcMGOUoLcwRddfIm3SW/8FrUzYYlAfs1lZDp5Opkqhw3Gg3RcO5PQqPj9X+zN/ixjmDCSvYrD1DqGT/1uLX/C9+u1xtJmH9llA6/tFQgm1stNW0GpN2I3/r0lHC8Pju8BelTygH3KlNWvbTU5/wAx0mdrftatbDClTW5u2Jq0n1zMAVCJsVyGxFwbjzPNaKx9PH5Wbf2E9nFDCuKtOtiCbbGpTynW/wBRAbXG2b5zduM8NSsmV0RwNbVKYqj1Csct9TqZzfgWG4tUOvE8Ki6XGHoCs2h8qa/rNw4/2SGLoKlWpialrZgtQUQ5tY5haw5nQXnn6md+Zt+/9S1zjvbjC4IFP2kZh/8AXRysR5Hu8tJT+I3mp0eLY3HMO4otSosdKjkhnv0qMt7eVFGP3hvOicH9mWGokMlCjSIN8wBr1dOlatcqfwqPWbZhOHJT1UeI7sfEx9WOst8etPpj37/kaz2Q7Fmgl6xzMbErYKCRtmFySBuAWbXU8gNviJy3vN5zKSIiUCIiAiIgIiICIiAiIgIiICIiAiIgIiICIiAnhiIEPi/7l/wn9JxvtNsfxj9J7E9Do+6Jaeu03zsRsv4oiehr/QrDsFDaXIieBK5ERICIiAiIgIiICIiAiIgIiICIiAiIgIiICIiAiIg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8135" name="AutoShape 7" descr="data:image/jpeg;base64,/9j/4AAQSkZJRgABAQAAAQABAAD/2wCEAAkGBhQSEBUTEhQWFRAUFhoVFxYXFxcVFxgWExQWFRUYFxYbHScgIRokGhUUHy8gIycpLCwsFR4xNTAqNSYrLCkBCQoKDgwOGg8PGiwlHyUvKSwtKSkqLCkpKSwsLCwpKSwsLCwsNS8sKSwpLCwsLCwsLzQvLCwpLCw0LCwsKSkpLP/AABEIAMEBBQMBIgACEQEDEQH/xAAcAAEAAQUBAQAAAAAAAAAAAAAABAIDBQYHAQj/xABAEAACAQIEAwUEBwYGAgMAAAABAgADEQQSITEFQVEGEyJhcQcygZEjQlJicqGxFDOCksHwFVOi0eHxY3MIQ7L/xAAaAQEAAwEBAQAAAAAAAAAAAAAAAQIDBAUG/8QAKhEBAAIBAwIEBgMBAAAAAAAAAAECEQMSIQQxQVFh8BMiMoGRsXGhwSP/2gAMAwEAAhEDEQA/AO4xEQEREBERAREQEREBERAREQEREBERAREQEREBExvEu0FGjozXfki+J/ly9TYTB1+1tZx9FTWmNruc7fyiw/MzWula3I26Q8Rxeihs1Rc32Qbt/KNZqFR61W/e1GYWOnur/KtgfjKsLgwoAAAt5abf8maRoRHeRmqnaoEfR0yRewLHL8ban52kWpxiux94KPuqP1a8s06AC26Ss2AubAdTtLxWsdoFGeo3vO5v94/pe0qpoRqCb+plNOuD7gL/AIBmH8235y8tGodlVfxNr8lv+stIm4fjLL73iXrsf+Zl6GJVxdTcfp6zXV4a53q2PQILfMky/RoOvu1SP4R/vMbUrPYbBEs4WsWXXcb2ic88C9ERAREQEREBERAREQEREBERAREQEREBEgcZ4zTw1Mu512VB7zsdAqjqTYX2F9Zr3EeKV6rhLinSspbJfMSQCVz75fSxmlNObc+Az3GOPJhx4gzMRcKoubbXJJAAvNb4lxrE1QQrCkvRB4rdC5/oBLHC+HZVqqbkiqdTqSpVGW5PkfymQGHE6a0rT1GNwvDQtvT5nqfOTVwtuUrxOISmuaoyouwLEC56LzJ8hc+U8pd9V1pp3af5lYEfy0QQx/jKehlptM8irJb0G/lLVPE5/wB0rVfNAMnxqMQvyJkylwRNDULV2HOpbID1WkAFHra/nMjf+/8AaUm0DFpw+q3vOtMfZpjO387DKPgskU+F0wblcx6uc5/PQfASaBPcv98/lKTeRQFnoErtAYf02P5yopySvu77yoJ0khMP10lZkU4QWvEkIlomczkVRESAiIgIiICIiAiIgIiICIiAiJFHEkLlA1yoJYjULa2hO2bUaSYiZF6viFQXY2H++gmExXH2bOtJSvgbK5tfNbQhegvfX5Sxmd7lzclr+QGwAHp+plS4cCb1pEdxAfBd45ap4mKoMx38BDj/AFCTO6t66S5ltrsALk7AAbkk7DzMx1LiT4nTBIHS9jiagIoDke6UWaufw5U++dppNhJxOISkpqVGVEJAzMbAtsFHMseSi5NtjLVNa9b92vcUv82sv0hH3KBPh9apv/4zJmB4FTpOKjlq+Ktbvqliy33FMAZaa/dpgeZMnG53/wCPhK7vIQsFwelSbOAala1jWqnPUI5gE+6PuqFXyk2x57z1VlcpM5FIWe2lYEWkZHgWe2laUydpfXDjnKzIi2Pr6b/LnL1PDHnp6c/hyklVttPZXcKVQDaVREqEREBERAREQEREBERAREQEREBETHY1jV7ykjFMqa1AbZXbVQD5CxP4hJiMhjcYC/dMrZCmYsNvey5PU/peRKlUsTpYXvYegGvnYT16mbKL3CgC/WwsSfW0pZgASSAFBJJNgANySdAAOZm8RgeBZB4lxlKLLTs1XEOL08PSAaq4+0QTZE6u5C+u0i0sfWxmmD+iw2xxjpfP1GEpN73/ALX8PQNvMvwvg1HCKy0lJqOb1Hdi9So32qtU6sfLYcrRkY6j2eevZ8eVKbrhUJNBTe4706Gu403AQcl5zOs+lhoNvh09PIShmubneegSB5llQlQEqEgUiVASnJ5Een+0kUsOee35yJkUJTvtJCUBz1lxVttPZSZCIiVCIiAiIgIiICInhMD2J4rXFxqJ7AREQEREBLVfFIls7Bb7XIF7dJD4lxpaOhBJ6AddAJqXGeNGrWU51XICVS4I1tmDaa7C3xm2npTb+BmsR2nc+FKYU5iMznSw1By2F7jzHkTJmH7Qrku48Q3K2ym3Ma3tzt+s1ajUYk+Mi5Iygag36dPTS0lrqCQL25LexLZVFrjQm+x00vym86Ve2B7xDts75aNAIlepmGYkuUyoWJyWXW1iDt62sZvDnK0shJJJzOxNy7EWJJ+A+UtYfhvicsBmNQFSFtZUFgBzsSX9c0wOO7T1Ktc4PharVxC/vsQ2uHwwP2iNHqb+HbTnY2nFcYrAzfGe0NLChe8JapU0pUaYz1qp6U6Y1t942UdZZwvZqri7VOIgLRFmTBK16S21DYlxbvan3fcHQ7yf2b7IUsHmquzVsXU/e4mprVf7q/YTog6DpMniK5byHSY58h69e2iaDa+x6adBLQlEqBkYFwLKgJ4ovtJVPCnntKzOBZRfKSFwvWXkQDYSqUmwpVANpVESoREQEREBERAREQERECl3ABJNgBck8gNzODdou0tTG1S9UfQMbUqLFiioQGGdbgZyjIT+Mi+gt2TthVK8OxbDdcNWI+FFzPnjs7iu8wg7wli9SoWJPiJNtb9QBO/oojdKJZrgXaKrwxxXwxd8Fcd/hSSwUHQvSvt/0Dcbd84dxBK9JK1Jg1KoodWHNWFx/wBT52w2JNGqAwzU235h6f112v7p23AJPnOleyjFGhVxPDixZKWXEYcnnh6/iFvIEqfV2HKa9ZoxjfHdEOjxETy1iIiBzvtzxpziDRVTlRVOZWILHU5bEfA2J0HKYnDUmvawzfwm9ttRqd9zMh24p58VUOhVUVCCVFrAm4vf7Z0tzvIvCQptdhZbe6x1Ntl0tpcbHnPWpiNOMIZShSIABJXY7g2NrX9NPhrrM1h1VaWaoRTUXLMxAVRoNTsNVB+Mg0sQoB08S6WOpJ1OU6b6c5hcFwOrxZlfEZk4apulE+Fq5X67c1p6nX3m8hvjbnmeIStHiOI4u7UcEzUOGAlauLtapWt71OgDsDtf5/Zm88G4JQwNBaNBAlNdgNSTzZm5sepkpFShTCIqqqjKqqAFAGwAGwmPr4rMd/K3mdphM7+I4hC5WxZY3lCVLk62/TaR79fy/v8AKXqOHLHQgja/O/O49LfKTiISkCmSbW+WokylgObfL/mSMPhwgtueZl2YTfyFKoBsJVESgREQEREBERAREQEREBERAREQIXGsH32GrUhvUpOn86Ff6z5e7MViMOVYG6uSB5MAP1R59XT517Sdn6eFxWMUVMtVaudKJ0DUarZ1KczlWp0t9Gw3tO/oZ+eVZR6jnKwU2axyk+YvqfO5F/OZbgnH+6xHDMSCQVdsBWudTSqMDTDfhLuf4BMGjXB+Hnpztb4TG8ZxBFCpYnw1EqqejeNWPzIM9TUpFq4lD6qiWcHiM9NHGzqG/mAP9Zenzi5PGW46ekEyxjMYtNcxI6DXcnYSYjI5z2oorTxVZ75rkMC3is4UaFrGwFxa4NrDlMLi+N0qFJHdiFzAEEBgRfa197bXGu0dp+Loyvnqad57qDOapLBAts4N81zlCkmxsdyMn2K9nurYnHopbRkRz+6HO+ts1gLk6DYaXJ9fNaUjchl+CcCeqztW0QOBTFrXBF8zeg8IHlrsLbdVr5B187XkFsYqqAmigXB6300+H6yhGWqLrdr6HI3Q2O3KcV5m85nslbxtZrZtweY1Es0aHfaAX6g+u/6a8pP/AMFVASFexFmykMdtyG3tYcif6z+GcOSkGy3uTqT/AE8v95WbxEcCzhuEC16mrc7HT49ZPTDqNgBLkTCbTIRESoREQEREBERAREQEREBERAREQEREBOV+2/swzU6ePoi9SiO7q250mPhY+SsxB8qhPKdUlFWkGUqwBVgQQRcEEWII6WmmlqTp2i0Inl8sJxEWX7JuTtodiD56/oZA47iB3ZUEZnIyqN7XtoOmn5zeO13sbxWFrO+Bp/tGDc3FK/0lPmBruBqL9ND1nPuMcIxeBr06mITJWLd4uYo/iQqwDLcgEXQ5WGxGljPXt1UWp8quH1ViOL0MDhqf7TVSkqoqDMdWKKAQq7sfIAmazjPbLhFv3a1HF7Z2C0qd/Vzm/wBN5wqvx+tiyatao1Sts1QkZgBsAoGi2GwFr3O897SY+uQj4ZWp4buwoenmBNx485Fra3FtAQL+K9zz26amnTffMz6Jzl1fGe15mrKaeGWooovVC567AoreKpph7WU06gzDbK2swmO9tqV7lsOnhGgWuwIBsGsDRBva/MbTjN2qEZm2G7HRRe/PlcnQdZkuEtQz2qrVemuop0gA1ZxsHe/gXzAYjkLnMM6Xp32/3I37srxHvMd/ilWnSw2BokpSUIWapUKkBKCm5qViN2+re+lgJ0nE8ZfGlQMqYbKXCgq4qZSLFmXwkXJ8I0GXXXQciVa2M8dTE4ejXpqEw2GU5ERCD9EHAyISBorvmJBza77D2BwuJpVai1Avd1iDfP3imoqF2am6uQWClVaxJNwDqJtWu6N8zz6mXQhXYta7WNra6kioBU9CFdD8LzPcIYCpmtYv4WtpmYXysRbci+vnNfpGyc2qBgSRvm0uSDtsCR5TN8NUmqgFtLttcWuP+NfOYakcLNjAnsROEIiICIiAiIgIiICIiAiIgIiICIiAiIgIiICIluvXVFZ3IVFBZmJsABqSTArY2nKfa52uwqIvd1A+MokslNAGs3hu1R+QUA6DW5E1T2g+1+rinahhGanhRoWHhep5k7qp6DWc2xrLkup8Wa29wQ4N7676bz0tLprUj4luPRSbeCNR+0CQRsymxmVwHE6obN3pDb5jTVj53YEN+cwy1So8uhH5gyVhMcgIvf0I0PynbF9KfqnE/j391eW7cHpV65zGvRyE6+GorZiPD9R1GttbbXm49mfZ1XrXNbF2oDNenQRjUYbBRUqqAN9wuvluNI7FcSp5hSDZqrsAiKrksbHQeG3zPWda7H9vsEW/Z1eoa5bJkFCsSGvaxIQgbW10mHUZrHyTK8MBg/Y/hk8WIfEVQFuabVFpqbWsrLTBNvR9Lc955xzHilUpCmiHumWmadtEp1DTREA5EZ0KjncjXUyP2s9sJXMuHwdY2JTvMQrotwSCe7Wx5Hdweomv4PtJUL97iEK4i+egGQUqCtky9+yLrUqqNFJNluNV2NNGtrTuky6dwjiKVabOra3sy6XWpTuKo03Olrb6zY+zdP8AeFvfuBf7oJK28rH85yPh9OpSAxGGa1dbNUBN6NYWKMavJHY5vGdNSCZ0TgnGDlSuqkI/vId1P1gTc3swNjzBG+8z19OYicJhucS3h8QHUMpupFxLk85JERAREQEREBERAREQEREBERAREQEREBERAThPtw9o2djw/DsQiH6dh9ZhqEH3RuepAnXe2HHhgsDWxB3pocvm50QfMifIGMqs7u7td2clupLEkn5/rOnQrEfPPgrPkpZ/iT/fzma4dgqYwzPUK5qhBQG4y923vMbbN4l0J0vzAvgaji+n96Sl6hO5vy+A2E6rdRFZ80RC6tfly6bjX/oT1avIFgOnL5SyJUDFNWbcSYZTgfExh66VigqBDqpul7qV95TcHW/qBcEaHMdn+1v7Pie8pCohz5vfp6i5OWoVpozKdLgMt9Zr/D8C1ZwiDM5vlA3JAvYDmdNpJ4r2er4W3f02p5tVvsw+0pGhXzBInZsrwrlN7Q4fErUFWpVasXGdajksSCSNM/PyEgUu0WIRheo/hbMAxJAYcwp0B0Hym7dnqfe8Nr0MVScZaLYmg4W5ZV0JtbUAlefMCc3d/iJnednNeP0l0zsb2tYuMpDtu1EgB728TUXPvdch/IC86twVkcF6RHdOLlbWtUDa6cvrXU2sQeuny/hqxVgRcEG/Qi2xBndfZl2lFenlY/SjQ/ePI+spf/pTfC0T4Oi8ExXd1e5J8D3ZPJhqy/EeL+Fus2GajjGytTcbq4b5b/MEj4zbQZ5urHOVnsRExCIiAiIgIiICIiAiIgIiICIiAiIgIiIHGv8A5A9orLRwanVyKjjyBst/jecJxi2c/P4nf87zoPttVhxqqxBsFokdMvdLt/ErfIzU8fhFYk7gm4PkdRYz1tPR36MVr37+/fgpM4lg56BJD4Lofnp+e36RSwhv4tvLW85q9NqbsTCd0I89Bk+pgFbVSFP2Tt8Dy+PzkWvhHT3lI6HkfQ7H4RfS1NOeY+/gZiWxdhOI0qGINaqAwpI1QKbjMyAFVRhzJve+llI5zHdosYr4ip3f7pWyU9WP0VPwUveJOlNUGu1pi6b2/vytLxe/S9+n96Tr0p3xnPPZWeHdvZZiqfFOFPg6wHeYYhdAQWpN7hNiNdHW/pe84nxzhvcYitSG1Ooyi/RWIB+Vp1P2BcOcYp6oYBMmVt7MCdBbTXMFIPk3WZj2x9kMOgbE6CrUzPltlzlQMwLgcyQQCLk/WAkcV1Z05nvz90+GXBMs2HsZxpqGIQg7uo/1D+/jMItIs2VQWY7BRc/AC86R7O/ZzUSsmMxyGjSpkNTpVAVqVaim6XQ+IICATcC9gBoSRMWjSt5+iO7r3FX1yjk36GwmT7GYsvRca2Ss4W/2TZx/+z8LTVXxJquQD4jc2vbQe8zH6qjm525XNhNy7NcPFKlcXs5zC+hI+0RyuSTbkCo5Tk1YitMS0ZeIicQREQEXieFYHsREBERAREQEREBERAREQEREDn/tW9nxxyLXoqGxVFSpQnL31Im+TNydTdkO1yQd58+fsjC5pZmpA2YFSCh5h1Gqka6i4PQT7DmvdoOwmExhLVKeWudq9L6OsP4xuPJrjynTo9ROnxKJh8sLYnUheVzqvwcXH6SbR4TcZsy26jbfqLzrXHfYjUJJpPSxAP8Amg0Kth/5aYIY/wAKiaRj/ZViKJv3GKpnqgGIX50bm3rPUp1UW8Y/UqbWvvgWBsArjroP6yZgcMGOUoLcwRddfIm3SW/8FrUzYYlAfs1lZDp5Opkqhw3Gg3RcO5PQqPj9X+zN/ixjmDCSvYrD1DqGT/1uLX/C9+u1xtJmH9llA6/tFQgm1stNW0GpN2I3/r0lHC8Pju8BelTygH3KlNWvbTU5/wAx0mdrftatbDClTW5u2Jq0n1zMAVCJsVyGxFwbjzPNaKx9PH5Wbf2E9nFDCuKtOtiCbbGpTynW/wBRAbXG2b5zduM8NSsmV0RwNbVKYqj1Csct9TqZzfgWG4tUOvE8Ki6XGHoCs2h8qa/rNw4/2SGLoKlWpialrZgtQUQ5tY5haw5nQXnn6md+Zt+/9S1zjvbjC4IFP2kZh/8AXRysR5Hu8tJT+I3mp0eLY3HMO4otSosdKjkhnv0qMt7eVFGP3hvOicH9mWGokMlCjSIN8wBr1dOlatcqfwqPWbZhOHJT1UeI7sfEx9WOst8etPpj37/kaz2Q7Fmgl6xzMbErYKCRtmFySBuAWbXU8gNviJy3vN5zKSIiUCIiAiIgIiICIiAiIgIiICIiAiIgIiICIiAnhiIEPi/7l/wn9JxvtNsfxj9J7E9Do+6Jaeu03zsRsv4oiehr/QrDsFDaXIieBK5ERICIiAiIgIiICIiAiIgIiICIiAiIgIiICIiAiIg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48137" name="Picture 9" descr="http://3.bp.blogspot.com/-LDO6MWpJLp4/UDvbHYMz09I/AAAAAAAACLE/8_rxurVDxMk/s1600/pluma_tintero_violeta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44117"/>
            <a:ext cx="1656184" cy="1224643"/>
          </a:xfrm>
          <a:prstGeom prst="rect">
            <a:avLst/>
          </a:prstGeom>
          <a:noFill/>
        </p:spPr>
      </p:pic>
      <p:sp>
        <p:nvSpPr>
          <p:cNvPr id="20" name="19 Rectángulo"/>
          <p:cNvSpPr/>
          <p:nvPr/>
        </p:nvSpPr>
        <p:spPr>
          <a:xfrm rot="21051335">
            <a:off x="1904407" y="1978211"/>
            <a:ext cx="822684" cy="6284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22 Rectángulo"/>
          <p:cNvSpPr/>
          <p:nvPr/>
        </p:nvSpPr>
        <p:spPr>
          <a:xfrm rot="21051335">
            <a:off x="1904407" y="2845385"/>
            <a:ext cx="822684" cy="6284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25 Rectángulo"/>
          <p:cNvSpPr/>
          <p:nvPr/>
        </p:nvSpPr>
        <p:spPr>
          <a:xfrm rot="21051335">
            <a:off x="1904407" y="3637473"/>
            <a:ext cx="822684" cy="6284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9" name="28 Rectángulo"/>
          <p:cNvSpPr/>
          <p:nvPr/>
        </p:nvSpPr>
        <p:spPr>
          <a:xfrm rot="21051335">
            <a:off x="1904407" y="4611405"/>
            <a:ext cx="822684" cy="6284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2" name="31 Rectángulo"/>
          <p:cNvSpPr/>
          <p:nvPr/>
        </p:nvSpPr>
        <p:spPr>
          <a:xfrm rot="21051335">
            <a:off x="1904407" y="5475501"/>
            <a:ext cx="822684" cy="6284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8139" name="AutoShape 11" descr="data:image/jpeg;base64,/9j/4AAQSkZJRgABAQAAAQABAAD/2wCEAAkGBhQSERQSEhMVFBQVFhcaFxUYGBoeGRkYFBYVGxoYFxQeGyYfFxklGRcaHy8hIycpLiwsHB81NTAqNSctLCkBCQoKDQsNGQ4OGiwkHCU1LDQsLywsNDYsLzQpLCkpNCwwNTUsLCwrLDUsLCwsNCksKSwsLCwsKSwpLCksKSkpKf/AABEIAFAAUAMBIgACEQEDEQH/xAAbAAACAwEBAQAAAAAAAAAAAAAEBQIDBgcAAf/EADQQAAEDAgQDBQYGAwAAAAAAAAEAAhEDIQQSMUEFUWFCcYGRoQYTIjKxwSNi0eHw8RQzUv/EABoBAAMAAwEAAAAAAAAAAAAAAAQFBgECAwD/xAAjEQACAgIBBAIDAAAAAAAAAAABAgADBBEhBRIiQTFhMlGh/9oADAMBAAIRAxEAPwA1tJWBnReDVYGFNIm1PCn+Vfajg0FzoaBqSptpHW/esZx7iTq1Y02fIw+Z5lDX3CpdwvGxzc/aI9q+0VPsDN10H6lTZxv8vrH1SHA+zjiPn7k3Z7PPiM2seMJDZm3Ftq38lLX0ykLorG2FxrH6a8jr+4V5WOrcNq0n52k/Dpfv9Fp+FcRFZv5hqPumeJmC3xb5ijOwDR5J8QkhQLVcQoEJlFEGaFaGr7SpoplKRZeJmQsB4jWLaLzuGlYLhfOZJdr5rqh4PnZftfCOpPjb+1yfB0HMqvA7LyOYsTJSzNGwCI56cSjHc3XCgct0z95sszgeKOFmmQNfhgeB/ngm4x5LA5pjMPokpX9ylWzY4lmLbzCUcJIGJgbhw+6myvWc4gyLkCwg9ZnRV8Pw+TFydC0x0JgfVdcYatG4JnN30toTSOCrIVxVZCqJFmBMpu/n9IuhSqWyk+f7KOFElMqNTYSPr4cloTOiASgUqvu5zQDIHeAbi23Nc8y5KrhETt4QR5grqhcCbfK1hDRytyWG9s+H5KtOsMsVBBg3zNA1HdF94KDyU7ljPEsCNoyttH8InQAI3At/CZMalBVq/wCFA0tdW4MtyiDsNjqkjLsSnrbQ4jN9CBG2yowtLNUncRfprHnCI96S245QreHUobO7if0XfEqNlnPqA594pqOoUW2UCFaQoEKjAkgTBsM6+sJgyq4aVIPik9KpCYYbFtHZb5SsETKmGYauLy4B3O+yD9r8M2phKjhf3eUtMNFwb23sfqpGuJkmPAH0QXFx7wZJgFjsogAZjYWm5ufND3MFBheOCziZTCY0loadE+wbNDt3/ZIqeAOrfJMqBOkHzSFyJVVsVGjDq+I16JuIEAbWWeqGBJTzhodUoU6kScoB74RuBYqsQfcWdUrZ1BEIOircV4uUXlO+JNGLgEdhKLj2ba6a9wUOHUcxJItbLO+sn0snNKsJGVpcIMuts0EROqXX5ZBKpGmPhg+TwDE4B3zgwJ3iI6M08yqv8ZwcXHstERI3unOMa8UgIbMt3O5E2hCuwriBLjBEWAGovdBBy3LGMCgX8Ypfgz/sDYPbb1FszRu0i/TdetyTbDYMQAC64BnMbkdSqOJYSGOdcvbLjyLegGhC4PX7ELqu14tEOLw5qOyNEyPTck8lpOFkUabKQmBlAMW+KdTv8XLmo8K4c5rczo+MXG4B+Uz9uvRFnCuLwZDovBFrGwBGnqvIuhzNbbe48T7jcJmPywf+h621SzE4Ut6jn+oTqpVcHNlsgyCQfKAbkqnFV7E5H/Df5dY2jdE1ZL1/YgV2NXb9Gf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48140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8101" y="3717032"/>
            <a:ext cx="545976" cy="545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8142" name="AutoShape 14" descr="data:image/jpeg;base64,/9j/4AAQSkZJRgABAQAAAQABAAD/2wBDAAkGBwgHBgkIBwgKCgkLDRYPDQwMDRsUFRAWIB0iIiAdHx8kKDQsJCYxJx8fLT0tMTU3Ojo6Iys/RD84QzQ5Ojf/2wBDAQoKCg0MDRoPDxo3JR8lNzc3Nzc3Nzc3Nzc3Nzc3Nzc3Nzc3Nzc3Nzc3Nzc3Nzc3Nzc3Nzc3Nzc3Nzc3Nzc3Nzf/wAARCABQAFADASIAAhEBAxEB/8QAGwABAAMBAQEBAAAAAAAAAAAABgMEBQECBwD/xAAuEAACAQMDAwIFAwUAAAAAAAABAgMABBEFEiETMUEiUQYUMmGBI0JxByRSYvD/xAAYAQADAQEAAAAAAAAAAAAAAAACAwQBAP/EAB8RAAICAgMAAwAAAAAAAAAAAAABAhEDISIxQRIyUf/aAAwDAQACEQMRAD8AwgecHzVa/ult7Z5CRwMAVO3AJo18Q3AMywofpGaUEZc8ryymSQ+o1ED71wnmuKNx55rQi5B68KD4r2E2ZyvBr3p0fLMVqw0eWxnBHal3sZWjsKKX7elhgVNDEVyjYJWoreTA2sMEGryIWJZTknuK44jhmMU6OPfBreun/tZGHbYTRxz0yRj1e1bBmEmlu3cBMUURcydu2T2HehmqOJLyRhzg0vud3RbaOaEzhhI2e+7mtBRDjPPerVnZyXD4UYFWra3Jh/TQZ8sTUsVxNC+Fkjx9hWWNiv0vxWXTUKpyTXDYSs/bn3q/p0xmddwGQfFT6zFLCeG6YPNIvZQkqMw6fJG43qQfBxxVltOuBH1QuMDPHmqlqTLJ0/mGY/4k0x0KAyDarb0xhlbjFa3QKimBWkFwSW+ocVPbXAGnTw55C1+1C0a21OeEcYY1VA2s4xyRg02LETjs2tQuDCmftROUl5cn9x5pFriHpZ9qOcdRQD5Fa+gIo1mhcwrEPSo5yKhksRkOHwR7CtSMdhnxXuZFA8Un5NMsWO4kOhBkvYs5wWpV8UaRJeqk0IJ2j6RR/SgPmkYjABr6LPKsVj1IgH2rk0PtjKQA07TooroSXNsxbHfxS/SrSLYZIhsB7jNZltdRXMmV4B8e1I7MKsIVBQybZyjXQL+O7MQXkF2gwJOG/mj2N/IODTP+oK9XTYwoJIfig0BKoqu2fvTMb0IyR3ZuX0HWiIyM4ocY2W4Ib9rU4b8Vga4kMeXyAzDtT+yZOi5bHcoNdmI3Y54qloc4mtQCeV4qW83+pIjhiPNTtci+LuJZtWdZgUIOPelmlgzIzyOzFlxjOAPxRLSzHsjW6idnUerFKtMitZl/RiYOQeSe1czfDImHyF+yA+knilei3JljFDb/AEq5sr6HrzNKJXPfsKV6RF08IPA4pcuwovWzN+PL2Gzgg65JLOQFFfPIrrc7BuxNbHx7qK6lrnShbMNsCo/2P/CjqjYVB+ojNU44pRI8k7Y1v5hbwlvOKE3txJcyF5DznilOuI72zFOTRNIXmcRp+aYhCVk+k3LWtyWJ9DcYpLIu8bhzxkUWuIxExTufJpHp0u+BAeeO9KyK9lOF7pl60jLcZwKUaHBtOdwo5F6RxWjY3MsfCUhsp8EOpwQyGPqYJBzUQxFDK68YUkn+KqRia5YF+KuaoottJmC9yhoV9gZPjR8YtZDtVn5LDOatLEu45OT71WjG1yrDtxVmIcDJPFXeETR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48143" name="Picture 1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23728" y="4686591"/>
            <a:ext cx="550349" cy="550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21 Imagen" descr="Sadlovsky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2123728" y="5554183"/>
            <a:ext cx="576064" cy="576941"/>
          </a:xfrm>
          <a:prstGeom prst="rect">
            <a:avLst/>
          </a:prstGeom>
        </p:spPr>
      </p:pic>
      <p:sp>
        <p:nvSpPr>
          <p:cNvPr id="24" name="23 Rectángulo"/>
          <p:cNvSpPr/>
          <p:nvPr/>
        </p:nvSpPr>
        <p:spPr>
          <a:xfrm>
            <a:off x="179512" y="1052736"/>
            <a:ext cx="13837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>
              <a:buNone/>
            </a:pPr>
            <a:r>
              <a:rPr lang="es-AR" sz="1000" dirty="0" smtClean="0"/>
              <a:t>Coordinador:</a:t>
            </a:r>
          </a:p>
        </p:txBody>
      </p:sp>
      <p:sp>
        <p:nvSpPr>
          <p:cNvPr id="25" name="24 Rectángulo"/>
          <p:cNvSpPr/>
          <p:nvPr/>
        </p:nvSpPr>
        <p:spPr>
          <a:xfrm>
            <a:off x="179512" y="2060848"/>
            <a:ext cx="134844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>
              <a:buNone/>
            </a:pPr>
            <a:r>
              <a:rPr lang="es-AR" sz="1000" dirty="0" smtClean="0"/>
              <a:t>Expositores: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95391" y="2924944"/>
            <a:ext cx="604401" cy="559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897" name="Picture 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55412" y="1988840"/>
            <a:ext cx="544380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Como comienza el profesional…</a:t>
            </a:r>
            <a:endParaRPr lang="es-ES" dirty="0"/>
          </a:p>
        </p:txBody>
      </p:sp>
      <p:sp>
        <p:nvSpPr>
          <p:cNvPr id="6" name="5 Nube"/>
          <p:cNvSpPr/>
          <p:nvPr/>
        </p:nvSpPr>
        <p:spPr>
          <a:xfrm>
            <a:off x="2915816" y="1196752"/>
            <a:ext cx="2736304" cy="1440160"/>
          </a:xfrm>
          <a:prstGeom prst="cloud">
            <a:avLst/>
          </a:prstGeom>
          <a:solidFill>
            <a:schemeClr val="accent1">
              <a:alpha val="5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2400" b="1" dirty="0" smtClean="0"/>
              <a:t>Internet</a:t>
            </a:r>
            <a:endParaRPr lang="es-ES" sz="2400" b="1" dirty="0"/>
          </a:p>
        </p:txBody>
      </p:sp>
      <p:sp>
        <p:nvSpPr>
          <p:cNvPr id="10" name="9 Flecha arriba y abajo"/>
          <p:cNvSpPr/>
          <p:nvPr/>
        </p:nvSpPr>
        <p:spPr>
          <a:xfrm>
            <a:off x="4139952" y="2708920"/>
            <a:ext cx="432048" cy="1872208"/>
          </a:xfrm>
          <a:prstGeom prst="up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11 CuadroTexto"/>
          <p:cNvSpPr txBox="1"/>
          <p:nvPr/>
        </p:nvSpPr>
        <p:spPr>
          <a:xfrm>
            <a:off x="5292080" y="4869160"/>
            <a:ext cx="246734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b="1" i="1" dirty="0" err="1" smtClean="0">
                <a:solidFill>
                  <a:schemeClr val="accent5">
                    <a:lumMod val="75000"/>
                  </a:schemeClr>
                </a:solidFill>
              </a:rPr>
              <a:t>Siap</a:t>
            </a:r>
            <a:endParaRPr lang="es-AR" b="1" i="1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es-AR" b="1" i="1" dirty="0" smtClean="0">
                <a:solidFill>
                  <a:schemeClr val="accent5">
                    <a:lumMod val="75000"/>
                  </a:schemeClr>
                </a:solidFill>
              </a:rPr>
              <a:t>Aplicativos</a:t>
            </a:r>
          </a:p>
          <a:p>
            <a:r>
              <a:rPr lang="es-AR" b="1" i="1" dirty="0" smtClean="0">
                <a:solidFill>
                  <a:schemeClr val="accent5">
                    <a:lumMod val="75000"/>
                  </a:schemeClr>
                </a:solidFill>
              </a:rPr>
              <a:t>Archivos de Clientes</a:t>
            </a:r>
          </a:p>
          <a:p>
            <a:r>
              <a:rPr lang="es-AR" b="1" i="1" dirty="0" smtClean="0">
                <a:solidFill>
                  <a:schemeClr val="accent5">
                    <a:lumMod val="75000"/>
                  </a:schemeClr>
                </a:solidFill>
              </a:rPr>
              <a:t>Comprobantes</a:t>
            </a:r>
            <a:endParaRPr lang="es-ES" b="1" i="1" dirty="0">
              <a:solidFill>
                <a:schemeClr val="accent5">
                  <a:lumMod val="75000"/>
                </a:schemeClr>
              </a:solidFill>
            </a:endParaRPr>
          </a:p>
        </p:txBody>
      </p:sp>
      <p:grpSp>
        <p:nvGrpSpPr>
          <p:cNvPr id="14" name="13 Grupo"/>
          <p:cNvGrpSpPr/>
          <p:nvPr/>
        </p:nvGrpSpPr>
        <p:grpSpPr>
          <a:xfrm>
            <a:off x="3779912" y="4653136"/>
            <a:ext cx="1368152" cy="864096"/>
            <a:chOff x="3779912" y="4653136"/>
            <a:chExt cx="1368152" cy="864096"/>
          </a:xfrm>
        </p:grpSpPr>
        <p:pic>
          <p:nvPicPr>
            <p:cNvPr id="15" name="Picture 2" descr="C:\Program Files\Microsoft Office\MEDIA\CAGCAT10\j0285750.wm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779912" y="4653136"/>
              <a:ext cx="1224136" cy="752167"/>
            </a:xfrm>
            <a:prstGeom prst="rect">
              <a:avLst/>
            </a:prstGeom>
            <a:noFill/>
          </p:spPr>
        </p:pic>
        <p:sp>
          <p:nvSpPr>
            <p:cNvPr id="16" name="15 Cilindro"/>
            <p:cNvSpPr/>
            <p:nvPr/>
          </p:nvSpPr>
          <p:spPr>
            <a:xfrm>
              <a:off x="4644008" y="4869160"/>
              <a:ext cx="504056" cy="648072"/>
            </a:xfrm>
            <a:prstGeom prst="ca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El crecimiento es complejo</a:t>
            </a:r>
            <a:endParaRPr lang="es-ES" dirty="0"/>
          </a:p>
        </p:txBody>
      </p:sp>
      <p:sp>
        <p:nvSpPr>
          <p:cNvPr id="6" name="5 Nube"/>
          <p:cNvSpPr/>
          <p:nvPr/>
        </p:nvSpPr>
        <p:spPr>
          <a:xfrm>
            <a:off x="2915816" y="1196752"/>
            <a:ext cx="2736304" cy="1440160"/>
          </a:xfrm>
          <a:prstGeom prst="cloud">
            <a:avLst/>
          </a:prstGeom>
          <a:solidFill>
            <a:schemeClr val="accent1">
              <a:alpha val="5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2400" b="1" dirty="0" smtClean="0"/>
              <a:t>Internet</a:t>
            </a:r>
            <a:endParaRPr lang="es-ES" sz="2400" b="1" dirty="0"/>
          </a:p>
        </p:txBody>
      </p:sp>
      <p:pic>
        <p:nvPicPr>
          <p:cNvPr id="1026" name="Picture 2" descr="C:\Program Files\Microsoft Office\MEDIA\CAGCAT10\j0285750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4653136"/>
            <a:ext cx="1224136" cy="752167"/>
          </a:xfrm>
          <a:prstGeom prst="rect">
            <a:avLst/>
          </a:prstGeom>
          <a:noFill/>
        </p:spPr>
      </p:pic>
      <p:sp>
        <p:nvSpPr>
          <p:cNvPr id="10" name="9 Flecha arriba y abajo"/>
          <p:cNvSpPr/>
          <p:nvPr/>
        </p:nvSpPr>
        <p:spPr>
          <a:xfrm>
            <a:off x="4139952" y="2708920"/>
            <a:ext cx="432048" cy="1872208"/>
          </a:xfrm>
          <a:prstGeom prst="upDownArrow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>
                <a:shade val="50000"/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10 Cilindro"/>
          <p:cNvSpPr/>
          <p:nvPr/>
        </p:nvSpPr>
        <p:spPr>
          <a:xfrm>
            <a:off x="4644008" y="4869160"/>
            <a:ext cx="504056" cy="648072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11 CuadroTexto"/>
          <p:cNvSpPr txBox="1"/>
          <p:nvPr/>
        </p:nvSpPr>
        <p:spPr>
          <a:xfrm>
            <a:off x="3707904" y="5253007"/>
            <a:ext cx="246734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b="1" i="1" dirty="0" err="1" smtClean="0">
                <a:solidFill>
                  <a:schemeClr val="accent5">
                    <a:lumMod val="75000"/>
                  </a:schemeClr>
                </a:solidFill>
              </a:rPr>
              <a:t>Siap</a:t>
            </a:r>
            <a:endParaRPr lang="es-AR" b="1" i="1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es-AR" b="1" i="1" dirty="0" smtClean="0">
                <a:solidFill>
                  <a:schemeClr val="accent5">
                    <a:lumMod val="75000"/>
                  </a:schemeClr>
                </a:solidFill>
              </a:rPr>
              <a:t>Aplicativos</a:t>
            </a:r>
          </a:p>
          <a:p>
            <a:r>
              <a:rPr lang="es-AR" b="1" i="1" dirty="0" smtClean="0">
                <a:solidFill>
                  <a:schemeClr val="accent5">
                    <a:lumMod val="75000"/>
                  </a:schemeClr>
                </a:solidFill>
              </a:rPr>
              <a:t>Archivos de Clientes</a:t>
            </a:r>
          </a:p>
          <a:p>
            <a:r>
              <a:rPr lang="es-AR" b="1" i="1" dirty="0" smtClean="0">
                <a:solidFill>
                  <a:schemeClr val="accent5">
                    <a:lumMod val="75000"/>
                  </a:schemeClr>
                </a:solidFill>
              </a:rPr>
              <a:t>Comprobantes</a:t>
            </a:r>
            <a:endParaRPr lang="es-ES" b="1" i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8" name="Picture 2" descr="C:\Program Files\Microsoft Office\MEDIA\CAGCAT10\j0285750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3356992"/>
            <a:ext cx="1224136" cy="752167"/>
          </a:xfrm>
          <a:prstGeom prst="rect">
            <a:avLst/>
          </a:prstGeom>
          <a:noFill/>
        </p:spPr>
      </p:pic>
      <p:sp>
        <p:nvSpPr>
          <p:cNvPr id="9" name="8 Cilindro"/>
          <p:cNvSpPr/>
          <p:nvPr/>
        </p:nvSpPr>
        <p:spPr>
          <a:xfrm>
            <a:off x="5796136" y="3573016"/>
            <a:ext cx="504056" cy="648072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12 CuadroTexto"/>
          <p:cNvSpPr txBox="1"/>
          <p:nvPr/>
        </p:nvSpPr>
        <p:spPr>
          <a:xfrm>
            <a:off x="6281122" y="3284984"/>
            <a:ext cx="246734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b="1" i="1" dirty="0" err="1" smtClean="0">
                <a:solidFill>
                  <a:schemeClr val="accent5">
                    <a:lumMod val="75000"/>
                  </a:schemeClr>
                </a:solidFill>
              </a:rPr>
              <a:t>Siap</a:t>
            </a:r>
            <a:endParaRPr lang="es-AR" b="1" i="1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es-AR" b="1" i="1" dirty="0" smtClean="0">
                <a:solidFill>
                  <a:schemeClr val="accent5">
                    <a:lumMod val="75000"/>
                  </a:schemeClr>
                </a:solidFill>
              </a:rPr>
              <a:t>Aplicativos</a:t>
            </a:r>
          </a:p>
          <a:p>
            <a:r>
              <a:rPr lang="es-AR" b="1" i="1" dirty="0" smtClean="0">
                <a:solidFill>
                  <a:schemeClr val="accent5">
                    <a:lumMod val="75000"/>
                  </a:schemeClr>
                </a:solidFill>
              </a:rPr>
              <a:t>Archivos de Clientes</a:t>
            </a:r>
          </a:p>
          <a:p>
            <a:r>
              <a:rPr lang="es-AR" b="1" i="1" dirty="0" smtClean="0">
                <a:solidFill>
                  <a:schemeClr val="accent5">
                    <a:lumMod val="75000"/>
                  </a:schemeClr>
                </a:solidFill>
              </a:rPr>
              <a:t>Comprobantes</a:t>
            </a:r>
            <a:endParaRPr lang="es-ES" b="1" i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4" name="Picture 2" descr="C:\Program Files\Microsoft Office\MEDIA\CAGCAT10\j0285750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3356992"/>
            <a:ext cx="1224136" cy="752167"/>
          </a:xfrm>
          <a:prstGeom prst="rect">
            <a:avLst/>
          </a:prstGeom>
          <a:noFill/>
        </p:spPr>
      </p:pic>
      <p:sp>
        <p:nvSpPr>
          <p:cNvPr id="15" name="14 Cilindro"/>
          <p:cNvSpPr/>
          <p:nvPr/>
        </p:nvSpPr>
        <p:spPr>
          <a:xfrm>
            <a:off x="2915816" y="3573016"/>
            <a:ext cx="504056" cy="648072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15 CuadroTexto"/>
          <p:cNvSpPr txBox="1"/>
          <p:nvPr/>
        </p:nvSpPr>
        <p:spPr>
          <a:xfrm>
            <a:off x="899592" y="3717032"/>
            <a:ext cx="246734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b="1" i="1" dirty="0" err="1" smtClean="0">
                <a:solidFill>
                  <a:schemeClr val="accent5">
                    <a:lumMod val="75000"/>
                  </a:schemeClr>
                </a:solidFill>
              </a:rPr>
              <a:t>Siap</a:t>
            </a:r>
            <a:endParaRPr lang="es-AR" b="1" i="1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es-AR" b="1" i="1" dirty="0" smtClean="0">
                <a:solidFill>
                  <a:schemeClr val="accent5">
                    <a:lumMod val="75000"/>
                  </a:schemeClr>
                </a:solidFill>
              </a:rPr>
              <a:t>Aplicativos</a:t>
            </a:r>
          </a:p>
          <a:p>
            <a:r>
              <a:rPr lang="es-AR" b="1" i="1" dirty="0" smtClean="0">
                <a:solidFill>
                  <a:schemeClr val="accent5">
                    <a:lumMod val="75000"/>
                  </a:schemeClr>
                </a:solidFill>
              </a:rPr>
              <a:t>Archivos de Clientes</a:t>
            </a:r>
          </a:p>
          <a:p>
            <a:r>
              <a:rPr lang="es-AR" b="1" i="1" dirty="0" smtClean="0">
                <a:solidFill>
                  <a:schemeClr val="accent5">
                    <a:lumMod val="75000"/>
                  </a:schemeClr>
                </a:solidFill>
              </a:rPr>
              <a:t>Comprobantes</a:t>
            </a:r>
            <a:endParaRPr lang="es-ES" b="1" i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7" name="16 Flecha arriba y abajo"/>
          <p:cNvSpPr/>
          <p:nvPr/>
        </p:nvSpPr>
        <p:spPr>
          <a:xfrm rot="-2100000">
            <a:off x="5056487" y="2365732"/>
            <a:ext cx="392981" cy="1060009"/>
          </a:xfrm>
          <a:prstGeom prst="upDownArrow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>
                <a:shade val="50000"/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17 Flecha arriba y abajo"/>
          <p:cNvSpPr/>
          <p:nvPr/>
        </p:nvSpPr>
        <p:spPr>
          <a:xfrm rot="2100000" flipV="1">
            <a:off x="3040264" y="2437741"/>
            <a:ext cx="392981" cy="1060009"/>
          </a:xfrm>
          <a:prstGeom prst="upDownArrow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>
                <a:shade val="50000"/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Interacción entre los usuarios</a:t>
            </a:r>
            <a:endParaRPr lang="es-ES" dirty="0"/>
          </a:p>
        </p:txBody>
      </p:sp>
      <p:sp>
        <p:nvSpPr>
          <p:cNvPr id="6" name="5 Nube"/>
          <p:cNvSpPr/>
          <p:nvPr/>
        </p:nvSpPr>
        <p:spPr>
          <a:xfrm>
            <a:off x="2915816" y="1196752"/>
            <a:ext cx="2736304" cy="1440160"/>
          </a:xfrm>
          <a:prstGeom prst="cloud">
            <a:avLst/>
          </a:prstGeom>
          <a:solidFill>
            <a:schemeClr val="accent1">
              <a:alpha val="5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2400" b="1" dirty="0" smtClean="0"/>
              <a:t>Internet</a:t>
            </a:r>
            <a:endParaRPr lang="es-ES" sz="2400" b="1" dirty="0"/>
          </a:p>
        </p:txBody>
      </p:sp>
      <p:grpSp>
        <p:nvGrpSpPr>
          <p:cNvPr id="30" name="29 Grupo"/>
          <p:cNvGrpSpPr/>
          <p:nvPr/>
        </p:nvGrpSpPr>
        <p:grpSpPr>
          <a:xfrm>
            <a:off x="1043608" y="5445224"/>
            <a:ext cx="1835696" cy="1047021"/>
            <a:chOff x="1043608" y="5445224"/>
            <a:chExt cx="1835696" cy="1047021"/>
          </a:xfrm>
        </p:grpSpPr>
        <p:grpSp>
          <p:nvGrpSpPr>
            <p:cNvPr id="19" name="18 Grupo"/>
            <p:cNvGrpSpPr/>
            <p:nvPr/>
          </p:nvGrpSpPr>
          <p:grpSpPr>
            <a:xfrm>
              <a:off x="1943200" y="5445224"/>
              <a:ext cx="936104" cy="648072"/>
              <a:chOff x="2051720" y="3356992"/>
              <a:chExt cx="1368152" cy="864096"/>
            </a:xfrm>
          </p:grpSpPr>
          <p:pic>
            <p:nvPicPr>
              <p:cNvPr id="14" name="Picture 2" descr="C:\Program Files\Microsoft Office\MEDIA\CAGCAT10\j0285750.wmf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051720" y="3356992"/>
                <a:ext cx="1224136" cy="752167"/>
              </a:xfrm>
              <a:prstGeom prst="rect">
                <a:avLst/>
              </a:prstGeom>
              <a:noFill/>
            </p:spPr>
          </p:pic>
          <p:sp>
            <p:nvSpPr>
              <p:cNvPr id="15" name="14 Cilindro"/>
              <p:cNvSpPr/>
              <p:nvPr/>
            </p:nvSpPr>
            <p:spPr>
              <a:xfrm>
                <a:off x="2915816" y="3573016"/>
                <a:ext cx="504056" cy="648072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6" name="15 CuadroTexto"/>
            <p:cNvSpPr txBox="1"/>
            <p:nvPr/>
          </p:nvSpPr>
          <p:spPr>
            <a:xfrm>
              <a:off x="1043608" y="5661248"/>
              <a:ext cx="170591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AR" sz="1200" b="1" i="1" dirty="0" err="1" smtClean="0">
                  <a:solidFill>
                    <a:schemeClr val="accent5">
                      <a:lumMod val="75000"/>
                    </a:schemeClr>
                  </a:solidFill>
                </a:rPr>
                <a:t>Siap</a:t>
              </a:r>
              <a:endParaRPr lang="es-AR" sz="1200" b="1" i="1" dirty="0" smtClean="0">
                <a:solidFill>
                  <a:schemeClr val="accent5">
                    <a:lumMod val="75000"/>
                  </a:schemeClr>
                </a:solidFill>
              </a:endParaRPr>
            </a:p>
            <a:p>
              <a:r>
                <a:rPr lang="es-AR" sz="1200" b="1" i="1" dirty="0" smtClean="0">
                  <a:solidFill>
                    <a:schemeClr val="accent5">
                      <a:lumMod val="75000"/>
                    </a:schemeClr>
                  </a:solidFill>
                </a:rPr>
                <a:t>Aplicativos</a:t>
              </a:r>
            </a:p>
            <a:p>
              <a:r>
                <a:rPr lang="es-AR" sz="1200" b="1" i="1" dirty="0" smtClean="0">
                  <a:solidFill>
                    <a:schemeClr val="accent5">
                      <a:lumMod val="75000"/>
                    </a:schemeClr>
                  </a:solidFill>
                </a:rPr>
                <a:t>Archivos de Clientes</a:t>
              </a:r>
            </a:p>
            <a:p>
              <a:r>
                <a:rPr lang="es-AR" sz="1200" b="1" i="1" dirty="0" smtClean="0">
                  <a:solidFill>
                    <a:schemeClr val="accent5">
                      <a:lumMod val="75000"/>
                    </a:schemeClr>
                  </a:solidFill>
                </a:rPr>
                <a:t>Comprobantes</a:t>
              </a:r>
              <a:endParaRPr lang="es-ES" sz="1200" b="1" i="1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</p:grpSp>
      <p:sp>
        <p:nvSpPr>
          <p:cNvPr id="20" name="19 Flecha cuádruple"/>
          <p:cNvSpPr/>
          <p:nvPr/>
        </p:nvSpPr>
        <p:spPr>
          <a:xfrm rot="18900000">
            <a:off x="2834452" y="3626997"/>
            <a:ext cx="2880320" cy="2592288"/>
          </a:xfrm>
          <a:prstGeom prst="quadArrow">
            <a:avLst>
              <a:gd name="adj1" fmla="val 8070"/>
              <a:gd name="adj2" fmla="val 7268"/>
              <a:gd name="adj3" fmla="val 27500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31" name="30 Grupo"/>
          <p:cNvGrpSpPr/>
          <p:nvPr/>
        </p:nvGrpSpPr>
        <p:grpSpPr>
          <a:xfrm>
            <a:off x="5292080" y="5589240"/>
            <a:ext cx="1835696" cy="1047021"/>
            <a:chOff x="1043608" y="5445224"/>
            <a:chExt cx="1835696" cy="1047021"/>
          </a:xfrm>
        </p:grpSpPr>
        <p:grpSp>
          <p:nvGrpSpPr>
            <p:cNvPr id="32" name="18 Grupo"/>
            <p:cNvGrpSpPr/>
            <p:nvPr/>
          </p:nvGrpSpPr>
          <p:grpSpPr>
            <a:xfrm>
              <a:off x="1943200" y="5445224"/>
              <a:ext cx="936104" cy="648072"/>
              <a:chOff x="2051720" y="3356992"/>
              <a:chExt cx="1368152" cy="864096"/>
            </a:xfrm>
          </p:grpSpPr>
          <p:pic>
            <p:nvPicPr>
              <p:cNvPr id="34" name="Picture 2" descr="C:\Program Files\Microsoft Office\MEDIA\CAGCAT10\j0285750.wmf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051720" y="3356992"/>
                <a:ext cx="1224136" cy="752167"/>
              </a:xfrm>
              <a:prstGeom prst="rect">
                <a:avLst/>
              </a:prstGeom>
              <a:noFill/>
            </p:spPr>
          </p:pic>
          <p:sp>
            <p:nvSpPr>
              <p:cNvPr id="35" name="34 Cilindro"/>
              <p:cNvSpPr/>
              <p:nvPr/>
            </p:nvSpPr>
            <p:spPr>
              <a:xfrm>
                <a:off x="2915816" y="3573016"/>
                <a:ext cx="504056" cy="648072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33" name="32 CuadroTexto"/>
            <p:cNvSpPr txBox="1"/>
            <p:nvPr/>
          </p:nvSpPr>
          <p:spPr>
            <a:xfrm>
              <a:off x="1043608" y="5661248"/>
              <a:ext cx="170591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AR" sz="1200" b="1" i="1" dirty="0" err="1" smtClean="0">
                  <a:solidFill>
                    <a:schemeClr val="accent5">
                      <a:lumMod val="75000"/>
                    </a:schemeClr>
                  </a:solidFill>
                </a:rPr>
                <a:t>Siap</a:t>
              </a:r>
              <a:endParaRPr lang="es-AR" sz="1200" b="1" i="1" dirty="0" smtClean="0">
                <a:solidFill>
                  <a:schemeClr val="accent5">
                    <a:lumMod val="75000"/>
                  </a:schemeClr>
                </a:solidFill>
              </a:endParaRPr>
            </a:p>
            <a:p>
              <a:r>
                <a:rPr lang="es-AR" sz="1200" b="1" i="1" dirty="0" smtClean="0">
                  <a:solidFill>
                    <a:schemeClr val="accent5">
                      <a:lumMod val="75000"/>
                    </a:schemeClr>
                  </a:solidFill>
                </a:rPr>
                <a:t>Aplicativos</a:t>
              </a:r>
            </a:p>
            <a:p>
              <a:r>
                <a:rPr lang="es-AR" sz="1200" b="1" i="1" dirty="0" smtClean="0">
                  <a:solidFill>
                    <a:schemeClr val="accent5">
                      <a:lumMod val="75000"/>
                    </a:schemeClr>
                  </a:solidFill>
                </a:rPr>
                <a:t>Archivos de Clientes</a:t>
              </a:r>
            </a:p>
            <a:p>
              <a:r>
                <a:rPr lang="es-AR" sz="1200" b="1" i="1" dirty="0" smtClean="0">
                  <a:solidFill>
                    <a:schemeClr val="accent5">
                      <a:lumMod val="75000"/>
                    </a:schemeClr>
                  </a:solidFill>
                </a:rPr>
                <a:t>Comprobantes</a:t>
              </a:r>
              <a:endParaRPr lang="es-ES" sz="1200" b="1" i="1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</p:grpSp>
      <p:grpSp>
        <p:nvGrpSpPr>
          <p:cNvPr id="36" name="35 Grupo"/>
          <p:cNvGrpSpPr/>
          <p:nvPr/>
        </p:nvGrpSpPr>
        <p:grpSpPr>
          <a:xfrm>
            <a:off x="1115616" y="3212976"/>
            <a:ext cx="1835696" cy="1047021"/>
            <a:chOff x="1043608" y="5445224"/>
            <a:chExt cx="1835696" cy="1047021"/>
          </a:xfrm>
        </p:grpSpPr>
        <p:grpSp>
          <p:nvGrpSpPr>
            <p:cNvPr id="37" name="18 Grupo"/>
            <p:cNvGrpSpPr/>
            <p:nvPr/>
          </p:nvGrpSpPr>
          <p:grpSpPr>
            <a:xfrm>
              <a:off x="1943200" y="5445224"/>
              <a:ext cx="936104" cy="648072"/>
              <a:chOff x="2051720" y="3356992"/>
              <a:chExt cx="1368152" cy="864096"/>
            </a:xfrm>
          </p:grpSpPr>
          <p:pic>
            <p:nvPicPr>
              <p:cNvPr id="39" name="Picture 2" descr="C:\Program Files\Microsoft Office\MEDIA\CAGCAT10\j0285750.wmf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051720" y="3356992"/>
                <a:ext cx="1224136" cy="752167"/>
              </a:xfrm>
              <a:prstGeom prst="rect">
                <a:avLst/>
              </a:prstGeom>
              <a:noFill/>
            </p:spPr>
          </p:pic>
          <p:sp>
            <p:nvSpPr>
              <p:cNvPr id="40" name="39 Cilindro"/>
              <p:cNvSpPr/>
              <p:nvPr/>
            </p:nvSpPr>
            <p:spPr>
              <a:xfrm>
                <a:off x="2915816" y="3573016"/>
                <a:ext cx="504056" cy="648072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38" name="37 CuadroTexto"/>
            <p:cNvSpPr txBox="1"/>
            <p:nvPr/>
          </p:nvSpPr>
          <p:spPr>
            <a:xfrm>
              <a:off x="1043608" y="5661248"/>
              <a:ext cx="170591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AR" sz="1200" b="1" i="1" dirty="0" err="1" smtClean="0">
                  <a:solidFill>
                    <a:schemeClr val="accent5">
                      <a:lumMod val="75000"/>
                    </a:schemeClr>
                  </a:solidFill>
                </a:rPr>
                <a:t>Siap</a:t>
              </a:r>
              <a:endParaRPr lang="es-AR" sz="1200" b="1" i="1" dirty="0" smtClean="0">
                <a:solidFill>
                  <a:schemeClr val="accent5">
                    <a:lumMod val="75000"/>
                  </a:schemeClr>
                </a:solidFill>
              </a:endParaRPr>
            </a:p>
            <a:p>
              <a:r>
                <a:rPr lang="es-AR" sz="1200" b="1" i="1" dirty="0" smtClean="0">
                  <a:solidFill>
                    <a:schemeClr val="accent5">
                      <a:lumMod val="75000"/>
                    </a:schemeClr>
                  </a:solidFill>
                </a:rPr>
                <a:t>Aplicativos</a:t>
              </a:r>
            </a:p>
            <a:p>
              <a:r>
                <a:rPr lang="es-AR" sz="1200" b="1" i="1" dirty="0" smtClean="0">
                  <a:solidFill>
                    <a:schemeClr val="accent5">
                      <a:lumMod val="75000"/>
                    </a:schemeClr>
                  </a:solidFill>
                </a:rPr>
                <a:t>Archivos de Clientes</a:t>
              </a:r>
            </a:p>
            <a:p>
              <a:r>
                <a:rPr lang="es-AR" sz="1200" b="1" i="1" dirty="0" smtClean="0">
                  <a:solidFill>
                    <a:schemeClr val="accent5">
                      <a:lumMod val="75000"/>
                    </a:schemeClr>
                  </a:solidFill>
                </a:rPr>
                <a:t>Comprobantes</a:t>
              </a:r>
              <a:endParaRPr lang="es-ES" sz="1200" b="1" i="1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</p:grpSp>
      <p:grpSp>
        <p:nvGrpSpPr>
          <p:cNvPr id="41" name="40 Grupo"/>
          <p:cNvGrpSpPr/>
          <p:nvPr/>
        </p:nvGrpSpPr>
        <p:grpSpPr>
          <a:xfrm>
            <a:off x="5328592" y="3246075"/>
            <a:ext cx="1835696" cy="1047021"/>
            <a:chOff x="1043608" y="5445224"/>
            <a:chExt cx="1835696" cy="1047021"/>
          </a:xfrm>
        </p:grpSpPr>
        <p:grpSp>
          <p:nvGrpSpPr>
            <p:cNvPr id="42" name="18 Grupo"/>
            <p:cNvGrpSpPr/>
            <p:nvPr/>
          </p:nvGrpSpPr>
          <p:grpSpPr>
            <a:xfrm>
              <a:off x="1943200" y="5445224"/>
              <a:ext cx="936104" cy="648072"/>
              <a:chOff x="2051720" y="3356992"/>
              <a:chExt cx="1368152" cy="864096"/>
            </a:xfrm>
          </p:grpSpPr>
          <p:pic>
            <p:nvPicPr>
              <p:cNvPr id="44" name="Picture 2" descr="C:\Program Files\Microsoft Office\MEDIA\CAGCAT10\j0285750.wmf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051720" y="3356992"/>
                <a:ext cx="1224136" cy="752167"/>
              </a:xfrm>
              <a:prstGeom prst="rect">
                <a:avLst/>
              </a:prstGeom>
              <a:noFill/>
            </p:spPr>
          </p:pic>
          <p:sp>
            <p:nvSpPr>
              <p:cNvPr id="45" name="44 Cilindro"/>
              <p:cNvSpPr/>
              <p:nvPr/>
            </p:nvSpPr>
            <p:spPr>
              <a:xfrm>
                <a:off x="2915816" y="3573016"/>
                <a:ext cx="504056" cy="648072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43" name="42 CuadroTexto"/>
            <p:cNvSpPr txBox="1"/>
            <p:nvPr/>
          </p:nvSpPr>
          <p:spPr>
            <a:xfrm>
              <a:off x="1043608" y="5661248"/>
              <a:ext cx="170591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AR" sz="1200" b="1" i="1" dirty="0" err="1" smtClean="0">
                  <a:solidFill>
                    <a:schemeClr val="accent5">
                      <a:lumMod val="75000"/>
                    </a:schemeClr>
                  </a:solidFill>
                </a:rPr>
                <a:t>Siap</a:t>
              </a:r>
              <a:endParaRPr lang="es-AR" sz="1200" b="1" i="1" dirty="0" smtClean="0">
                <a:solidFill>
                  <a:schemeClr val="accent5">
                    <a:lumMod val="75000"/>
                  </a:schemeClr>
                </a:solidFill>
              </a:endParaRPr>
            </a:p>
            <a:p>
              <a:r>
                <a:rPr lang="es-AR" sz="1200" b="1" i="1" dirty="0" smtClean="0">
                  <a:solidFill>
                    <a:schemeClr val="accent5">
                      <a:lumMod val="75000"/>
                    </a:schemeClr>
                  </a:solidFill>
                </a:rPr>
                <a:t>Aplicativos</a:t>
              </a:r>
            </a:p>
            <a:p>
              <a:r>
                <a:rPr lang="es-AR" sz="1200" b="1" i="1" dirty="0" smtClean="0">
                  <a:solidFill>
                    <a:schemeClr val="accent5">
                      <a:lumMod val="75000"/>
                    </a:schemeClr>
                  </a:solidFill>
                </a:rPr>
                <a:t>Archivos de Clientes</a:t>
              </a:r>
            </a:p>
            <a:p>
              <a:r>
                <a:rPr lang="es-AR" sz="1200" b="1" i="1" dirty="0" smtClean="0">
                  <a:solidFill>
                    <a:schemeClr val="accent5">
                      <a:lumMod val="75000"/>
                    </a:schemeClr>
                  </a:solidFill>
                </a:rPr>
                <a:t>Comprobantes</a:t>
              </a:r>
              <a:endParaRPr lang="es-ES" sz="1200" b="1" i="1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</p:grpSp>
      <p:sp>
        <p:nvSpPr>
          <p:cNvPr id="53" name="52 Flecha arriba y abajo"/>
          <p:cNvSpPr/>
          <p:nvPr/>
        </p:nvSpPr>
        <p:spPr>
          <a:xfrm rot="-2100000">
            <a:off x="5056487" y="2365732"/>
            <a:ext cx="392981" cy="1060009"/>
          </a:xfrm>
          <a:prstGeom prst="upDownArrow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>
                <a:shade val="50000"/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4" name="53 Flecha arriba y abajo"/>
          <p:cNvSpPr/>
          <p:nvPr/>
        </p:nvSpPr>
        <p:spPr>
          <a:xfrm rot="2100000" flipV="1">
            <a:off x="3040264" y="2437741"/>
            <a:ext cx="392981" cy="1060009"/>
          </a:xfrm>
          <a:prstGeom prst="upDownArrow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>
                <a:shade val="50000"/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5" name="54 Flecha arriba y abajo"/>
          <p:cNvSpPr/>
          <p:nvPr/>
        </p:nvSpPr>
        <p:spPr>
          <a:xfrm>
            <a:off x="4139952" y="2708920"/>
            <a:ext cx="432048" cy="1872208"/>
          </a:xfrm>
          <a:prstGeom prst="upDownArrow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>
                <a:shade val="50000"/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Mayor consumo de recursos</a:t>
            </a:r>
            <a:endParaRPr lang="es-ES" dirty="0"/>
          </a:p>
        </p:txBody>
      </p:sp>
      <p:sp>
        <p:nvSpPr>
          <p:cNvPr id="6" name="5 Nube"/>
          <p:cNvSpPr/>
          <p:nvPr/>
        </p:nvSpPr>
        <p:spPr>
          <a:xfrm>
            <a:off x="2915816" y="1196752"/>
            <a:ext cx="2736304" cy="1440160"/>
          </a:xfrm>
          <a:prstGeom prst="cloud">
            <a:avLst/>
          </a:prstGeom>
          <a:solidFill>
            <a:schemeClr val="accent1">
              <a:alpha val="5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2400" b="1" dirty="0" smtClean="0"/>
              <a:t>Internet</a:t>
            </a:r>
            <a:endParaRPr lang="es-ES" sz="2400" b="1" dirty="0"/>
          </a:p>
        </p:txBody>
      </p:sp>
      <p:grpSp>
        <p:nvGrpSpPr>
          <p:cNvPr id="2" name="29 Grupo"/>
          <p:cNvGrpSpPr/>
          <p:nvPr/>
        </p:nvGrpSpPr>
        <p:grpSpPr>
          <a:xfrm>
            <a:off x="1043608" y="5445224"/>
            <a:ext cx="1835696" cy="1047021"/>
            <a:chOff x="1043608" y="5445224"/>
            <a:chExt cx="1835696" cy="1047021"/>
          </a:xfrm>
        </p:grpSpPr>
        <p:grpSp>
          <p:nvGrpSpPr>
            <p:cNvPr id="4" name="18 Grupo"/>
            <p:cNvGrpSpPr/>
            <p:nvPr/>
          </p:nvGrpSpPr>
          <p:grpSpPr>
            <a:xfrm>
              <a:off x="1943200" y="5445224"/>
              <a:ext cx="936104" cy="648072"/>
              <a:chOff x="2051720" y="3356992"/>
              <a:chExt cx="1368152" cy="864096"/>
            </a:xfrm>
          </p:grpSpPr>
          <p:pic>
            <p:nvPicPr>
              <p:cNvPr id="14" name="Picture 2" descr="C:\Program Files\Microsoft Office\MEDIA\CAGCAT10\j0285750.wmf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051720" y="3356992"/>
                <a:ext cx="1224136" cy="752167"/>
              </a:xfrm>
              <a:prstGeom prst="rect">
                <a:avLst/>
              </a:prstGeom>
              <a:noFill/>
            </p:spPr>
          </p:pic>
          <p:sp>
            <p:nvSpPr>
              <p:cNvPr id="15" name="14 Cilindro"/>
              <p:cNvSpPr/>
              <p:nvPr/>
            </p:nvSpPr>
            <p:spPr>
              <a:xfrm>
                <a:off x="2915816" y="3573016"/>
                <a:ext cx="504056" cy="648072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6" name="15 CuadroTexto"/>
            <p:cNvSpPr txBox="1"/>
            <p:nvPr/>
          </p:nvSpPr>
          <p:spPr>
            <a:xfrm>
              <a:off x="1043608" y="5661248"/>
              <a:ext cx="170591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AR" sz="1200" b="1" i="1" dirty="0" err="1" smtClean="0">
                  <a:solidFill>
                    <a:schemeClr val="accent5">
                      <a:lumMod val="75000"/>
                    </a:schemeClr>
                  </a:solidFill>
                </a:rPr>
                <a:t>Siap</a:t>
              </a:r>
              <a:endParaRPr lang="es-AR" sz="1200" b="1" i="1" dirty="0" smtClean="0">
                <a:solidFill>
                  <a:schemeClr val="accent5">
                    <a:lumMod val="75000"/>
                  </a:schemeClr>
                </a:solidFill>
              </a:endParaRPr>
            </a:p>
            <a:p>
              <a:r>
                <a:rPr lang="es-AR" sz="1200" b="1" i="1" dirty="0" smtClean="0">
                  <a:solidFill>
                    <a:schemeClr val="accent5">
                      <a:lumMod val="75000"/>
                    </a:schemeClr>
                  </a:solidFill>
                </a:rPr>
                <a:t>Aplicativos</a:t>
              </a:r>
            </a:p>
            <a:p>
              <a:r>
                <a:rPr lang="es-AR" sz="1200" b="1" i="1" dirty="0" smtClean="0">
                  <a:solidFill>
                    <a:schemeClr val="accent5">
                      <a:lumMod val="75000"/>
                    </a:schemeClr>
                  </a:solidFill>
                </a:rPr>
                <a:t>Archivos de Clientes</a:t>
              </a:r>
            </a:p>
            <a:p>
              <a:r>
                <a:rPr lang="es-AR" sz="1200" b="1" i="1" dirty="0" smtClean="0">
                  <a:solidFill>
                    <a:schemeClr val="accent5">
                      <a:lumMod val="75000"/>
                    </a:schemeClr>
                  </a:solidFill>
                </a:rPr>
                <a:t>Comprobantes</a:t>
              </a:r>
              <a:endParaRPr lang="es-ES" sz="1200" b="1" i="1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</p:grpSp>
      <p:sp>
        <p:nvSpPr>
          <p:cNvPr id="20" name="19 Flecha cuádruple"/>
          <p:cNvSpPr/>
          <p:nvPr/>
        </p:nvSpPr>
        <p:spPr>
          <a:xfrm rot="18900000">
            <a:off x="2834452" y="3626997"/>
            <a:ext cx="2880320" cy="2592288"/>
          </a:xfrm>
          <a:prstGeom prst="quadArrow">
            <a:avLst>
              <a:gd name="adj1" fmla="val 8070"/>
              <a:gd name="adj2" fmla="val 7268"/>
              <a:gd name="adj3" fmla="val 27500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5" name="30 Grupo"/>
          <p:cNvGrpSpPr/>
          <p:nvPr/>
        </p:nvGrpSpPr>
        <p:grpSpPr>
          <a:xfrm>
            <a:off x="5292080" y="5589240"/>
            <a:ext cx="1835696" cy="1047021"/>
            <a:chOff x="1043608" y="5445224"/>
            <a:chExt cx="1835696" cy="1047021"/>
          </a:xfrm>
        </p:grpSpPr>
        <p:grpSp>
          <p:nvGrpSpPr>
            <p:cNvPr id="7" name="18 Grupo"/>
            <p:cNvGrpSpPr/>
            <p:nvPr/>
          </p:nvGrpSpPr>
          <p:grpSpPr>
            <a:xfrm>
              <a:off x="1943200" y="5445224"/>
              <a:ext cx="936104" cy="648072"/>
              <a:chOff x="2051720" y="3356992"/>
              <a:chExt cx="1368152" cy="864096"/>
            </a:xfrm>
          </p:grpSpPr>
          <p:pic>
            <p:nvPicPr>
              <p:cNvPr id="34" name="Picture 2" descr="C:\Program Files\Microsoft Office\MEDIA\CAGCAT10\j0285750.wmf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051720" y="3356992"/>
                <a:ext cx="1224136" cy="752167"/>
              </a:xfrm>
              <a:prstGeom prst="rect">
                <a:avLst/>
              </a:prstGeom>
              <a:noFill/>
            </p:spPr>
          </p:pic>
          <p:sp>
            <p:nvSpPr>
              <p:cNvPr id="35" name="34 Cilindro"/>
              <p:cNvSpPr/>
              <p:nvPr/>
            </p:nvSpPr>
            <p:spPr>
              <a:xfrm>
                <a:off x="2915816" y="3573016"/>
                <a:ext cx="504056" cy="648072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33" name="32 CuadroTexto"/>
            <p:cNvSpPr txBox="1"/>
            <p:nvPr/>
          </p:nvSpPr>
          <p:spPr>
            <a:xfrm>
              <a:off x="1043608" y="5661248"/>
              <a:ext cx="170591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AR" sz="1200" b="1" i="1" dirty="0" err="1" smtClean="0">
                  <a:solidFill>
                    <a:schemeClr val="accent5">
                      <a:lumMod val="75000"/>
                    </a:schemeClr>
                  </a:solidFill>
                </a:rPr>
                <a:t>Siap</a:t>
              </a:r>
              <a:endParaRPr lang="es-AR" sz="1200" b="1" i="1" dirty="0" smtClean="0">
                <a:solidFill>
                  <a:schemeClr val="accent5">
                    <a:lumMod val="75000"/>
                  </a:schemeClr>
                </a:solidFill>
              </a:endParaRPr>
            </a:p>
            <a:p>
              <a:r>
                <a:rPr lang="es-AR" sz="1200" b="1" i="1" dirty="0" smtClean="0">
                  <a:solidFill>
                    <a:schemeClr val="accent5">
                      <a:lumMod val="75000"/>
                    </a:schemeClr>
                  </a:solidFill>
                </a:rPr>
                <a:t>Aplicativos</a:t>
              </a:r>
            </a:p>
            <a:p>
              <a:r>
                <a:rPr lang="es-AR" sz="1200" b="1" i="1" dirty="0" smtClean="0">
                  <a:solidFill>
                    <a:schemeClr val="accent5">
                      <a:lumMod val="75000"/>
                    </a:schemeClr>
                  </a:solidFill>
                </a:rPr>
                <a:t>Archivos de Clientes</a:t>
              </a:r>
            </a:p>
            <a:p>
              <a:r>
                <a:rPr lang="es-AR" sz="1200" b="1" i="1" dirty="0" smtClean="0">
                  <a:solidFill>
                    <a:schemeClr val="accent5">
                      <a:lumMod val="75000"/>
                    </a:schemeClr>
                  </a:solidFill>
                </a:rPr>
                <a:t>Comprobantes</a:t>
              </a:r>
              <a:endParaRPr lang="es-ES" sz="1200" b="1" i="1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</p:grpSp>
      <p:grpSp>
        <p:nvGrpSpPr>
          <p:cNvPr id="8" name="35 Grupo"/>
          <p:cNvGrpSpPr/>
          <p:nvPr/>
        </p:nvGrpSpPr>
        <p:grpSpPr>
          <a:xfrm>
            <a:off x="1115616" y="3212976"/>
            <a:ext cx="1835696" cy="1047021"/>
            <a:chOff x="1043608" y="5445224"/>
            <a:chExt cx="1835696" cy="1047021"/>
          </a:xfrm>
        </p:grpSpPr>
        <p:grpSp>
          <p:nvGrpSpPr>
            <p:cNvPr id="9" name="18 Grupo"/>
            <p:cNvGrpSpPr/>
            <p:nvPr/>
          </p:nvGrpSpPr>
          <p:grpSpPr>
            <a:xfrm>
              <a:off x="1943200" y="5445224"/>
              <a:ext cx="936104" cy="648072"/>
              <a:chOff x="2051720" y="3356992"/>
              <a:chExt cx="1368152" cy="864096"/>
            </a:xfrm>
          </p:grpSpPr>
          <p:pic>
            <p:nvPicPr>
              <p:cNvPr id="39" name="Picture 2" descr="C:\Program Files\Microsoft Office\MEDIA\CAGCAT10\j0285750.wmf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051720" y="3356992"/>
                <a:ext cx="1224136" cy="752167"/>
              </a:xfrm>
              <a:prstGeom prst="rect">
                <a:avLst/>
              </a:prstGeom>
              <a:noFill/>
            </p:spPr>
          </p:pic>
          <p:sp>
            <p:nvSpPr>
              <p:cNvPr id="40" name="39 Cilindro"/>
              <p:cNvSpPr/>
              <p:nvPr/>
            </p:nvSpPr>
            <p:spPr>
              <a:xfrm>
                <a:off x="2915816" y="3573016"/>
                <a:ext cx="504056" cy="648072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38" name="37 CuadroTexto"/>
            <p:cNvSpPr txBox="1"/>
            <p:nvPr/>
          </p:nvSpPr>
          <p:spPr>
            <a:xfrm>
              <a:off x="1043608" y="5661248"/>
              <a:ext cx="170591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AR" sz="1200" b="1" i="1" dirty="0" err="1" smtClean="0">
                  <a:solidFill>
                    <a:schemeClr val="accent5">
                      <a:lumMod val="75000"/>
                    </a:schemeClr>
                  </a:solidFill>
                </a:rPr>
                <a:t>Siap</a:t>
              </a:r>
              <a:endParaRPr lang="es-AR" sz="1200" b="1" i="1" dirty="0" smtClean="0">
                <a:solidFill>
                  <a:schemeClr val="accent5">
                    <a:lumMod val="75000"/>
                  </a:schemeClr>
                </a:solidFill>
              </a:endParaRPr>
            </a:p>
            <a:p>
              <a:r>
                <a:rPr lang="es-AR" sz="1200" b="1" i="1" dirty="0" smtClean="0">
                  <a:solidFill>
                    <a:schemeClr val="accent5">
                      <a:lumMod val="75000"/>
                    </a:schemeClr>
                  </a:solidFill>
                </a:rPr>
                <a:t>Aplicativos</a:t>
              </a:r>
            </a:p>
            <a:p>
              <a:r>
                <a:rPr lang="es-AR" sz="1200" b="1" i="1" dirty="0" smtClean="0">
                  <a:solidFill>
                    <a:schemeClr val="accent5">
                      <a:lumMod val="75000"/>
                    </a:schemeClr>
                  </a:solidFill>
                </a:rPr>
                <a:t>Archivos de Clientes</a:t>
              </a:r>
            </a:p>
            <a:p>
              <a:r>
                <a:rPr lang="es-AR" sz="1200" b="1" i="1" dirty="0" smtClean="0">
                  <a:solidFill>
                    <a:schemeClr val="accent5">
                      <a:lumMod val="75000"/>
                    </a:schemeClr>
                  </a:solidFill>
                </a:rPr>
                <a:t>Comprobantes</a:t>
              </a:r>
              <a:endParaRPr lang="es-ES" sz="1200" b="1" i="1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</p:grpSp>
      <p:grpSp>
        <p:nvGrpSpPr>
          <p:cNvPr id="10" name="40 Grupo"/>
          <p:cNvGrpSpPr/>
          <p:nvPr/>
        </p:nvGrpSpPr>
        <p:grpSpPr>
          <a:xfrm>
            <a:off x="5328592" y="3246075"/>
            <a:ext cx="1835696" cy="1047021"/>
            <a:chOff x="1043608" y="5445224"/>
            <a:chExt cx="1835696" cy="1047021"/>
          </a:xfrm>
        </p:grpSpPr>
        <p:grpSp>
          <p:nvGrpSpPr>
            <p:cNvPr id="11" name="18 Grupo"/>
            <p:cNvGrpSpPr/>
            <p:nvPr/>
          </p:nvGrpSpPr>
          <p:grpSpPr>
            <a:xfrm>
              <a:off x="1943200" y="5445224"/>
              <a:ext cx="936104" cy="648072"/>
              <a:chOff x="2051720" y="3356992"/>
              <a:chExt cx="1368152" cy="864096"/>
            </a:xfrm>
          </p:grpSpPr>
          <p:pic>
            <p:nvPicPr>
              <p:cNvPr id="44" name="Picture 2" descr="C:\Program Files\Microsoft Office\MEDIA\CAGCAT10\j0285750.wmf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051720" y="3356992"/>
                <a:ext cx="1224136" cy="752167"/>
              </a:xfrm>
              <a:prstGeom prst="rect">
                <a:avLst/>
              </a:prstGeom>
              <a:noFill/>
            </p:spPr>
          </p:pic>
          <p:sp>
            <p:nvSpPr>
              <p:cNvPr id="45" name="44 Cilindro"/>
              <p:cNvSpPr/>
              <p:nvPr/>
            </p:nvSpPr>
            <p:spPr>
              <a:xfrm>
                <a:off x="2915816" y="3573016"/>
                <a:ext cx="504056" cy="648072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43" name="42 CuadroTexto"/>
            <p:cNvSpPr txBox="1"/>
            <p:nvPr/>
          </p:nvSpPr>
          <p:spPr>
            <a:xfrm>
              <a:off x="1043608" y="5661248"/>
              <a:ext cx="170591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AR" sz="1200" b="1" i="1" dirty="0" err="1" smtClean="0">
                  <a:solidFill>
                    <a:schemeClr val="accent5">
                      <a:lumMod val="75000"/>
                    </a:schemeClr>
                  </a:solidFill>
                </a:rPr>
                <a:t>Siap</a:t>
              </a:r>
              <a:endParaRPr lang="es-AR" sz="1200" b="1" i="1" dirty="0" smtClean="0">
                <a:solidFill>
                  <a:schemeClr val="accent5">
                    <a:lumMod val="75000"/>
                  </a:schemeClr>
                </a:solidFill>
              </a:endParaRPr>
            </a:p>
            <a:p>
              <a:r>
                <a:rPr lang="es-AR" sz="1200" b="1" i="1" dirty="0" smtClean="0">
                  <a:solidFill>
                    <a:schemeClr val="accent5">
                      <a:lumMod val="75000"/>
                    </a:schemeClr>
                  </a:solidFill>
                </a:rPr>
                <a:t>Aplicativos</a:t>
              </a:r>
            </a:p>
            <a:p>
              <a:r>
                <a:rPr lang="es-AR" sz="1200" b="1" i="1" dirty="0" smtClean="0">
                  <a:solidFill>
                    <a:schemeClr val="accent5">
                      <a:lumMod val="75000"/>
                    </a:schemeClr>
                  </a:solidFill>
                </a:rPr>
                <a:t>Archivos de Clientes</a:t>
              </a:r>
            </a:p>
            <a:p>
              <a:r>
                <a:rPr lang="es-AR" sz="1200" b="1" i="1" dirty="0" smtClean="0">
                  <a:solidFill>
                    <a:schemeClr val="accent5">
                      <a:lumMod val="75000"/>
                    </a:schemeClr>
                  </a:solidFill>
                </a:rPr>
                <a:t>Comprobantes</a:t>
              </a:r>
              <a:endParaRPr lang="es-ES" sz="1200" b="1" i="1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</p:grpSp>
      <p:sp>
        <p:nvSpPr>
          <p:cNvPr id="48" name="47 Flecha arriba y abajo"/>
          <p:cNvSpPr/>
          <p:nvPr/>
        </p:nvSpPr>
        <p:spPr>
          <a:xfrm>
            <a:off x="2915816" y="4005064"/>
            <a:ext cx="432048" cy="1728192"/>
          </a:xfrm>
          <a:prstGeom prst="up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9" name="48 Flecha arriba y abajo"/>
          <p:cNvSpPr/>
          <p:nvPr/>
        </p:nvSpPr>
        <p:spPr>
          <a:xfrm>
            <a:off x="5220072" y="4005064"/>
            <a:ext cx="432048" cy="1728192"/>
          </a:xfrm>
          <a:prstGeom prst="up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0" name="49 Flecha arriba y abajo"/>
          <p:cNvSpPr/>
          <p:nvPr/>
        </p:nvSpPr>
        <p:spPr>
          <a:xfrm rot="16200000">
            <a:off x="4067944" y="5129808"/>
            <a:ext cx="432048" cy="1728192"/>
          </a:xfrm>
          <a:prstGeom prst="up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1" name="50 Flecha arriba y abajo"/>
          <p:cNvSpPr/>
          <p:nvPr/>
        </p:nvSpPr>
        <p:spPr>
          <a:xfrm rot="16200000">
            <a:off x="3995936" y="2924944"/>
            <a:ext cx="432048" cy="1728192"/>
          </a:xfrm>
          <a:prstGeom prst="up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3" name="52 Flecha arriba y abajo"/>
          <p:cNvSpPr/>
          <p:nvPr/>
        </p:nvSpPr>
        <p:spPr>
          <a:xfrm rot="-2100000">
            <a:off x="5056487" y="2365732"/>
            <a:ext cx="392981" cy="1060009"/>
          </a:xfrm>
          <a:prstGeom prst="upDownArrow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>
                <a:shade val="50000"/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4" name="53 Flecha arriba y abajo"/>
          <p:cNvSpPr/>
          <p:nvPr/>
        </p:nvSpPr>
        <p:spPr>
          <a:xfrm rot="2100000" flipV="1">
            <a:off x="3040264" y="2437741"/>
            <a:ext cx="392981" cy="1060009"/>
          </a:xfrm>
          <a:prstGeom prst="upDownArrow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>
                <a:shade val="50000"/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5" name="54 Flecha arriba y abajo"/>
          <p:cNvSpPr/>
          <p:nvPr/>
        </p:nvSpPr>
        <p:spPr>
          <a:xfrm>
            <a:off x="4139952" y="2708920"/>
            <a:ext cx="432048" cy="1872208"/>
          </a:xfrm>
          <a:prstGeom prst="upDownArrow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>
                <a:shade val="50000"/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Organizar procesos</a:t>
            </a:r>
            <a:endParaRPr lang="es-ES" dirty="0"/>
          </a:p>
        </p:txBody>
      </p:sp>
      <p:sp>
        <p:nvSpPr>
          <p:cNvPr id="6" name="5 Nube"/>
          <p:cNvSpPr/>
          <p:nvPr/>
        </p:nvSpPr>
        <p:spPr>
          <a:xfrm>
            <a:off x="2915816" y="1196752"/>
            <a:ext cx="2736304" cy="1440160"/>
          </a:xfrm>
          <a:prstGeom prst="cloud">
            <a:avLst/>
          </a:prstGeom>
          <a:solidFill>
            <a:schemeClr val="accent1">
              <a:alpha val="5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2400" b="1" dirty="0" smtClean="0"/>
              <a:t>Internet</a:t>
            </a:r>
            <a:endParaRPr lang="es-ES" sz="2400" b="1" dirty="0"/>
          </a:p>
        </p:txBody>
      </p:sp>
      <p:grpSp>
        <p:nvGrpSpPr>
          <p:cNvPr id="2" name="29 Grupo"/>
          <p:cNvGrpSpPr/>
          <p:nvPr/>
        </p:nvGrpSpPr>
        <p:grpSpPr>
          <a:xfrm>
            <a:off x="1043608" y="5445224"/>
            <a:ext cx="1835696" cy="677689"/>
            <a:chOff x="1043608" y="5445224"/>
            <a:chExt cx="1835696" cy="677689"/>
          </a:xfrm>
        </p:grpSpPr>
        <p:grpSp>
          <p:nvGrpSpPr>
            <p:cNvPr id="4" name="18 Grupo"/>
            <p:cNvGrpSpPr/>
            <p:nvPr/>
          </p:nvGrpSpPr>
          <p:grpSpPr>
            <a:xfrm>
              <a:off x="1943200" y="5445224"/>
              <a:ext cx="936104" cy="648072"/>
              <a:chOff x="2051720" y="3356992"/>
              <a:chExt cx="1368152" cy="864096"/>
            </a:xfrm>
          </p:grpSpPr>
          <p:pic>
            <p:nvPicPr>
              <p:cNvPr id="14" name="Picture 2" descr="C:\Program Files\Microsoft Office\MEDIA\CAGCAT10\j0285750.wmf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051720" y="3356992"/>
                <a:ext cx="1224136" cy="752167"/>
              </a:xfrm>
              <a:prstGeom prst="rect">
                <a:avLst/>
              </a:prstGeom>
              <a:noFill/>
            </p:spPr>
          </p:pic>
          <p:sp>
            <p:nvSpPr>
              <p:cNvPr id="15" name="14 Cilindro"/>
              <p:cNvSpPr/>
              <p:nvPr/>
            </p:nvSpPr>
            <p:spPr>
              <a:xfrm>
                <a:off x="2915816" y="3573016"/>
                <a:ext cx="504056" cy="648072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6" name="15 CuadroTexto"/>
            <p:cNvSpPr txBox="1"/>
            <p:nvPr/>
          </p:nvSpPr>
          <p:spPr>
            <a:xfrm>
              <a:off x="1043608" y="5661248"/>
              <a:ext cx="10054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AR" sz="1200" b="1" i="1" dirty="0" err="1" smtClean="0">
                  <a:solidFill>
                    <a:schemeClr val="accent5">
                      <a:lumMod val="75000"/>
                    </a:schemeClr>
                  </a:solidFill>
                </a:rPr>
                <a:t>Siap</a:t>
              </a:r>
              <a:endParaRPr lang="es-AR" sz="1200" b="1" i="1" dirty="0" smtClean="0">
                <a:solidFill>
                  <a:schemeClr val="accent5">
                    <a:lumMod val="75000"/>
                  </a:schemeClr>
                </a:solidFill>
              </a:endParaRPr>
            </a:p>
            <a:p>
              <a:r>
                <a:rPr lang="es-AR" sz="1200" b="1" i="1" dirty="0" smtClean="0">
                  <a:solidFill>
                    <a:schemeClr val="accent5">
                      <a:lumMod val="75000"/>
                    </a:schemeClr>
                  </a:solidFill>
                </a:rPr>
                <a:t>Aplicativos</a:t>
              </a:r>
            </a:p>
          </p:txBody>
        </p:sp>
      </p:grpSp>
      <p:grpSp>
        <p:nvGrpSpPr>
          <p:cNvPr id="5" name="30 Grupo"/>
          <p:cNvGrpSpPr/>
          <p:nvPr/>
        </p:nvGrpSpPr>
        <p:grpSpPr>
          <a:xfrm>
            <a:off x="5292080" y="5589240"/>
            <a:ext cx="1835696" cy="677689"/>
            <a:chOff x="1043608" y="5445224"/>
            <a:chExt cx="1835696" cy="677689"/>
          </a:xfrm>
        </p:grpSpPr>
        <p:grpSp>
          <p:nvGrpSpPr>
            <p:cNvPr id="7" name="18 Grupo"/>
            <p:cNvGrpSpPr/>
            <p:nvPr/>
          </p:nvGrpSpPr>
          <p:grpSpPr>
            <a:xfrm>
              <a:off x="1943200" y="5445224"/>
              <a:ext cx="936104" cy="648072"/>
              <a:chOff x="2051720" y="3356992"/>
              <a:chExt cx="1368152" cy="864096"/>
            </a:xfrm>
          </p:grpSpPr>
          <p:pic>
            <p:nvPicPr>
              <p:cNvPr id="34" name="Picture 2" descr="C:\Program Files\Microsoft Office\MEDIA\CAGCAT10\j0285750.wmf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051720" y="3356992"/>
                <a:ext cx="1224136" cy="752167"/>
              </a:xfrm>
              <a:prstGeom prst="rect">
                <a:avLst/>
              </a:prstGeom>
              <a:noFill/>
            </p:spPr>
          </p:pic>
          <p:sp>
            <p:nvSpPr>
              <p:cNvPr id="35" name="34 Cilindro"/>
              <p:cNvSpPr/>
              <p:nvPr/>
            </p:nvSpPr>
            <p:spPr>
              <a:xfrm>
                <a:off x="2915816" y="3573016"/>
                <a:ext cx="504056" cy="648072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33" name="32 CuadroTexto"/>
            <p:cNvSpPr txBox="1"/>
            <p:nvPr/>
          </p:nvSpPr>
          <p:spPr>
            <a:xfrm>
              <a:off x="1043608" y="5661248"/>
              <a:ext cx="10054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AR" sz="1200" b="1" i="1" dirty="0" err="1" smtClean="0">
                  <a:solidFill>
                    <a:schemeClr val="accent5">
                      <a:lumMod val="75000"/>
                    </a:schemeClr>
                  </a:solidFill>
                </a:rPr>
                <a:t>Siap</a:t>
              </a:r>
              <a:endParaRPr lang="es-AR" sz="1200" b="1" i="1" dirty="0" smtClean="0">
                <a:solidFill>
                  <a:schemeClr val="accent5">
                    <a:lumMod val="75000"/>
                  </a:schemeClr>
                </a:solidFill>
              </a:endParaRPr>
            </a:p>
            <a:p>
              <a:r>
                <a:rPr lang="es-AR" sz="1200" b="1" i="1" dirty="0" smtClean="0">
                  <a:solidFill>
                    <a:schemeClr val="accent5">
                      <a:lumMod val="75000"/>
                    </a:schemeClr>
                  </a:solidFill>
                </a:rPr>
                <a:t>Aplicativos</a:t>
              </a:r>
            </a:p>
          </p:txBody>
        </p:sp>
      </p:grpSp>
      <p:grpSp>
        <p:nvGrpSpPr>
          <p:cNvPr id="8" name="35 Grupo"/>
          <p:cNvGrpSpPr/>
          <p:nvPr/>
        </p:nvGrpSpPr>
        <p:grpSpPr>
          <a:xfrm>
            <a:off x="1115616" y="3212976"/>
            <a:ext cx="1835696" cy="1047021"/>
            <a:chOff x="1043608" y="5445224"/>
            <a:chExt cx="1835696" cy="1047021"/>
          </a:xfrm>
        </p:grpSpPr>
        <p:grpSp>
          <p:nvGrpSpPr>
            <p:cNvPr id="9" name="18 Grupo"/>
            <p:cNvGrpSpPr/>
            <p:nvPr/>
          </p:nvGrpSpPr>
          <p:grpSpPr>
            <a:xfrm>
              <a:off x="1943200" y="5445224"/>
              <a:ext cx="936104" cy="648072"/>
              <a:chOff x="2051720" y="3356992"/>
              <a:chExt cx="1368152" cy="864096"/>
            </a:xfrm>
          </p:grpSpPr>
          <p:pic>
            <p:nvPicPr>
              <p:cNvPr id="39" name="Picture 2" descr="C:\Program Files\Microsoft Office\MEDIA\CAGCAT10\j0285750.wmf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051720" y="3356992"/>
                <a:ext cx="1224136" cy="752167"/>
              </a:xfrm>
              <a:prstGeom prst="rect">
                <a:avLst/>
              </a:prstGeom>
              <a:noFill/>
            </p:spPr>
          </p:pic>
          <p:sp>
            <p:nvSpPr>
              <p:cNvPr id="40" name="39 Cilindro"/>
              <p:cNvSpPr/>
              <p:nvPr/>
            </p:nvSpPr>
            <p:spPr>
              <a:xfrm>
                <a:off x="2915816" y="3573016"/>
                <a:ext cx="504056" cy="648072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38" name="37 CuadroTexto"/>
            <p:cNvSpPr txBox="1"/>
            <p:nvPr/>
          </p:nvSpPr>
          <p:spPr>
            <a:xfrm>
              <a:off x="1043608" y="5661248"/>
              <a:ext cx="170591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AR" sz="1200" b="1" i="1" dirty="0" err="1" smtClean="0">
                  <a:solidFill>
                    <a:schemeClr val="accent5">
                      <a:lumMod val="75000"/>
                    </a:schemeClr>
                  </a:solidFill>
                </a:rPr>
                <a:t>Siap</a:t>
              </a:r>
              <a:endParaRPr lang="es-AR" sz="1200" b="1" i="1" dirty="0" smtClean="0">
                <a:solidFill>
                  <a:schemeClr val="accent5">
                    <a:lumMod val="75000"/>
                  </a:schemeClr>
                </a:solidFill>
              </a:endParaRPr>
            </a:p>
            <a:p>
              <a:r>
                <a:rPr lang="es-AR" sz="1200" b="1" i="1" dirty="0" smtClean="0">
                  <a:solidFill>
                    <a:schemeClr val="accent5">
                      <a:lumMod val="75000"/>
                    </a:schemeClr>
                  </a:solidFill>
                </a:rPr>
                <a:t>Aplicativos</a:t>
              </a:r>
            </a:p>
            <a:p>
              <a:r>
                <a:rPr lang="es-AR" sz="1200" b="1" i="1" dirty="0" smtClean="0">
                  <a:solidFill>
                    <a:schemeClr val="accent5">
                      <a:lumMod val="75000"/>
                    </a:schemeClr>
                  </a:solidFill>
                </a:rPr>
                <a:t>Archivos de Clientes</a:t>
              </a:r>
            </a:p>
            <a:p>
              <a:r>
                <a:rPr lang="es-AR" sz="1200" b="1" i="1" dirty="0" smtClean="0">
                  <a:solidFill>
                    <a:schemeClr val="accent5">
                      <a:lumMod val="75000"/>
                    </a:schemeClr>
                  </a:solidFill>
                </a:rPr>
                <a:t>Comprobantes</a:t>
              </a:r>
              <a:endParaRPr lang="es-ES" sz="1200" b="1" i="1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</p:grpSp>
      <p:grpSp>
        <p:nvGrpSpPr>
          <p:cNvPr id="10" name="40 Grupo"/>
          <p:cNvGrpSpPr/>
          <p:nvPr/>
        </p:nvGrpSpPr>
        <p:grpSpPr>
          <a:xfrm>
            <a:off x="5328592" y="3246075"/>
            <a:ext cx="1835696" cy="677689"/>
            <a:chOff x="1043608" y="5445224"/>
            <a:chExt cx="1835696" cy="677689"/>
          </a:xfrm>
        </p:grpSpPr>
        <p:grpSp>
          <p:nvGrpSpPr>
            <p:cNvPr id="11" name="18 Grupo"/>
            <p:cNvGrpSpPr/>
            <p:nvPr/>
          </p:nvGrpSpPr>
          <p:grpSpPr>
            <a:xfrm>
              <a:off x="1943200" y="5445224"/>
              <a:ext cx="936104" cy="648072"/>
              <a:chOff x="2051720" y="3356992"/>
              <a:chExt cx="1368152" cy="864096"/>
            </a:xfrm>
          </p:grpSpPr>
          <p:pic>
            <p:nvPicPr>
              <p:cNvPr id="44" name="Picture 2" descr="C:\Program Files\Microsoft Office\MEDIA\CAGCAT10\j0285750.wmf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051720" y="3356992"/>
                <a:ext cx="1224136" cy="752167"/>
              </a:xfrm>
              <a:prstGeom prst="rect">
                <a:avLst/>
              </a:prstGeom>
              <a:noFill/>
            </p:spPr>
          </p:pic>
          <p:sp>
            <p:nvSpPr>
              <p:cNvPr id="45" name="44 Cilindro"/>
              <p:cNvSpPr/>
              <p:nvPr/>
            </p:nvSpPr>
            <p:spPr>
              <a:xfrm>
                <a:off x="2915816" y="3573016"/>
                <a:ext cx="504056" cy="648072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43" name="42 CuadroTexto"/>
            <p:cNvSpPr txBox="1"/>
            <p:nvPr/>
          </p:nvSpPr>
          <p:spPr>
            <a:xfrm>
              <a:off x="1043608" y="5661248"/>
              <a:ext cx="10054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AR" sz="1200" b="1" i="1" dirty="0" err="1" smtClean="0">
                  <a:solidFill>
                    <a:schemeClr val="accent5">
                      <a:lumMod val="75000"/>
                    </a:schemeClr>
                  </a:solidFill>
                </a:rPr>
                <a:t>Siap</a:t>
              </a:r>
              <a:endParaRPr lang="es-AR" sz="1200" b="1" i="1" dirty="0" smtClean="0">
                <a:solidFill>
                  <a:schemeClr val="accent5">
                    <a:lumMod val="75000"/>
                  </a:schemeClr>
                </a:solidFill>
              </a:endParaRPr>
            </a:p>
            <a:p>
              <a:r>
                <a:rPr lang="es-AR" sz="1200" b="1" i="1" dirty="0" smtClean="0">
                  <a:solidFill>
                    <a:schemeClr val="accent5">
                      <a:lumMod val="75000"/>
                    </a:schemeClr>
                  </a:solidFill>
                </a:rPr>
                <a:t>Aplicativos</a:t>
              </a:r>
            </a:p>
          </p:txBody>
        </p:sp>
      </p:grpSp>
      <p:sp>
        <p:nvSpPr>
          <p:cNvPr id="48" name="47 Flecha arriba y abajo"/>
          <p:cNvSpPr/>
          <p:nvPr/>
        </p:nvSpPr>
        <p:spPr>
          <a:xfrm>
            <a:off x="2915816" y="4005064"/>
            <a:ext cx="432048" cy="1728192"/>
          </a:xfrm>
          <a:prstGeom prst="up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0" name="49 Flecha arriba y abajo"/>
          <p:cNvSpPr/>
          <p:nvPr/>
        </p:nvSpPr>
        <p:spPr>
          <a:xfrm rot="18120000">
            <a:off x="4424947" y="3460586"/>
            <a:ext cx="398874" cy="2844000"/>
          </a:xfrm>
          <a:prstGeom prst="up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1" name="50 Flecha arriba y abajo"/>
          <p:cNvSpPr/>
          <p:nvPr/>
        </p:nvSpPr>
        <p:spPr>
          <a:xfrm rot="16200000">
            <a:off x="3995936" y="2924944"/>
            <a:ext cx="432048" cy="1728192"/>
          </a:xfrm>
          <a:prstGeom prst="up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3" name="52 Flecha arriba y abajo"/>
          <p:cNvSpPr/>
          <p:nvPr/>
        </p:nvSpPr>
        <p:spPr>
          <a:xfrm rot="-2100000">
            <a:off x="5056487" y="2365732"/>
            <a:ext cx="392981" cy="1060009"/>
          </a:xfrm>
          <a:prstGeom prst="upDownArrow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>
                <a:shade val="50000"/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4" name="53 Flecha arriba y abajo"/>
          <p:cNvSpPr/>
          <p:nvPr/>
        </p:nvSpPr>
        <p:spPr>
          <a:xfrm rot="2100000" flipV="1">
            <a:off x="3040264" y="2437741"/>
            <a:ext cx="392981" cy="1060009"/>
          </a:xfrm>
          <a:prstGeom prst="upDownArrow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>
                <a:shade val="50000"/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sz="2800" dirty="0" smtClean="0"/>
              <a:t>Concentrar servicios y aplicaciones</a:t>
            </a:r>
            <a:endParaRPr lang="es-ES" sz="2800" dirty="0"/>
          </a:p>
        </p:txBody>
      </p:sp>
      <p:sp>
        <p:nvSpPr>
          <p:cNvPr id="6" name="5 Nube"/>
          <p:cNvSpPr/>
          <p:nvPr/>
        </p:nvSpPr>
        <p:spPr>
          <a:xfrm>
            <a:off x="2915816" y="1196752"/>
            <a:ext cx="2736304" cy="1440160"/>
          </a:xfrm>
          <a:prstGeom prst="cloud">
            <a:avLst/>
          </a:prstGeom>
          <a:solidFill>
            <a:schemeClr val="accent1">
              <a:alpha val="5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2400" b="1" dirty="0" smtClean="0"/>
              <a:t>Internet</a:t>
            </a:r>
            <a:endParaRPr lang="es-ES" sz="2400" b="1" dirty="0"/>
          </a:p>
        </p:txBody>
      </p:sp>
      <p:grpSp>
        <p:nvGrpSpPr>
          <p:cNvPr id="4" name="18 Grupo"/>
          <p:cNvGrpSpPr/>
          <p:nvPr/>
        </p:nvGrpSpPr>
        <p:grpSpPr>
          <a:xfrm>
            <a:off x="1943200" y="5445224"/>
            <a:ext cx="936104" cy="648072"/>
            <a:chOff x="2051720" y="3356992"/>
            <a:chExt cx="1368152" cy="864096"/>
          </a:xfrm>
        </p:grpSpPr>
        <p:pic>
          <p:nvPicPr>
            <p:cNvPr id="14" name="Picture 2" descr="C:\Program Files\Microsoft Office\MEDIA\CAGCAT10\j0285750.wm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51720" y="3356992"/>
              <a:ext cx="1224136" cy="752167"/>
            </a:xfrm>
            <a:prstGeom prst="rect">
              <a:avLst/>
            </a:prstGeom>
            <a:noFill/>
          </p:spPr>
        </p:pic>
        <p:sp>
          <p:nvSpPr>
            <p:cNvPr id="15" name="14 Cilindro"/>
            <p:cNvSpPr/>
            <p:nvPr/>
          </p:nvSpPr>
          <p:spPr>
            <a:xfrm>
              <a:off x="2915816" y="3573016"/>
              <a:ext cx="504056" cy="648072"/>
            </a:xfrm>
            <a:prstGeom prst="ca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7" name="18 Grupo"/>
          <p:cNvGrpSpPr/>
          <p:nvPr/>
        </p:nvGrpSpPr>
        <p:grpSpPr>
          <a:xfrm>
            <a:off x="6191672" y="5589240"/>
            <a:ext cx="936104" cy="648072"/>
            <a:chOff x="2051720" y="3356992"/>
            <a:chExt cx="1368152" cy="864096"/>
          </a:xfrm>
        </p:grpSpPr>
        <p:pic>
          <p:nvPicPr>
            <p:cNvPr id="34" name="Picture 2" descr="C:\Program Files\Microsoft Office\MEDIA\CAGCAT10\j0285750.wm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51720" y="3356992"/>
              <a:ext cx="1224136" cy="752167"/>
            </a:xfrm>
            <a:prstGeom prst="rect">
              <a:avLst/>
            </a:prstGeom>
            <a:noFill/>
          </p:spPr>
        </p:pic>
        <p:sp>
          <p:nvSpPr>
            <p:cNvPr id="35" name="34 Cilindro"/>
            <p:cNvSpPr/>
            <p:nvPr/>
          </p:nvSpPr>
          <p:spPr>
            <a:xfrm>
              <a:off x="2915816" y="3573016"/>
              <a:ext cx="504056" cy="648072"/>
            </a:xfrm>
            <a:prstGeom prst="ca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8" name="35 Grupo"/>
          <p:cNvGrpSpPr/>
          <p:nvPr/>
        </p:nvGrpSpPr>
        <p:grpSpPr>
          <a:xfrm>
            <a:off x="1115616" y="3212976"/>
            <a:ext cx="1835696" cy="1047021"/>
            <a:chOff x="1043608" y="5445224"/>
            <a:chExt cx="1835696" cy="1047021"/>
          </a:xfrm>
        </p:grpSpPr>
        <p:grpSp>
          <p:nvGrpSpPr>
            <p:cNvPr id="9" name="18 Grupo"/>
            <p:cNvGrpSpPr/>
            <p:nvPr/>
          </p:nvGrpSpPr>
          <p:grpSpPr>
            <a:xfrm>
              <a:off x="1943200" y="5445224"/>
              <a:ext cx="936104" cy="648072"/>
              <a:chOff x="2051720" y="3356992"/>
              <a:chExt cx="1368152" cy="864096"/>
            </a:xfrm>
          </p:grpSpPr>
          <p:pic>
            <p:nvPicPr>
              <p:cNvPr id="39" name="Picture 2" descr="C:\Program Files\Microsoft Office\MEDIA\CAGCAT10\j0285750.wmf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051720" y="3356992"/>
                <a:ext cx="1224136" cy="752167"/>
              </a:xfrm>
              <a:prstGeom prst="rect">
                <a:avLst/>
              </a:prstGeom>
              <a:noFill/>
            </p:spPr>
          </p:pic>
          <p:sp>
            <p:nvSpPr>
              <p:cNvPr id="40" name="39 Cilindro"/>
              <p:cNvSpPr/>
              <p:nvPr/>
            </p:nvSpPr>
            <p:spPr>
              <a:xfrm>
                <a:off x="2915816" y="3573016"/>
                <a:ext cx="504056" cy="648072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38" name="37 CuadroTexto"/>
            <p:cNvSpPr txBox="1"/>
            <p:nvPr/>
          </p:nvSpPr>
          <p:spPr>
            <a:xfrm>
              <a:off x="1043608" y="5661248"/>
              <a:ext cx="170591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AR" sz="1200" b="1" i="1" dirty="0" err="1" smtClean="0">
                  <a:solidFill>
                    <a:schemeClr val="accent5">
                      <a:lumMod val="75000"/>
                    </a:schemeClr>
                  </a:solidFill>
                </a:rPr>
                <a:t>Siap</a:t>
              </a:r>
              <a:endParaRPr lang="es-AR" sz="1200" b="1" i="1" dirty="0" smtClean="0">
                <a:solidFill>
                  <a:schemeClr val="accent5">
                    <a:lumMod val="75000"/>
                  </a:schemeClr>
                </a:solidFill>
              </a:endParaRPr>
            </a:p>
            <a:p>
              <a:r>
                <a:rPr lang="es-AR" sz="1200" b="1" i="1" dirty="0" smtClean="0">
                  <a:solidFill>
                    <a:schemeClr val="accent5">
                      <a:lumMod val="75000"/>
                    </a:schemeClr>
                  </a:solidFill>
                </a:rPr>
                <a:t>Aplicativos</a:t>
              </a:r>
            </a:p>
            <a:p>
              <a:r>
                <a:rPr lang="es-AR" sz="1200" b="1" i="1" dirty="0" smtClean="0">
                  <a:solidFill>
                    <a:schemeClr val="accent5">
                      <a:lumMod val="75000"/>
                    </a:schemeClr>
                  </a:solidFill>
                </a:rPr>
                <a:t>Archivos de Clientes</a:t>
              </a:r>
            </a:p>
            <a:p>
              <a:r>
                <a:rPr lang="es-AR" sz="1200" b="1" i="1" dirty="0" smtClean="0">
                  <a:solidFill>
                    <a:schemeClr val="accent5">
                      <a:lumMod val="75000"/>
                    </a:schemeClr>
                  </a:solidFill>
                </a:rPr>
                <a:t>Comprobantes</a:t>
              </a:r>
              <a:endParaRPr lang="es-ES" sz="1200" b="1" i="1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</p:grpSp>
      <p:grpSp>
        <p:nvGrpSpPr>
          <p:cNvPr id="10" name="18 Grupo"/>
          <p:cNvGrpSpPr/>
          <p:nvPr/>
        </p:nvGrpSpPr>
        <p:grpSpPr>
          <a:xfrm>
            <a:off x="6228184" y="3246075"/>
            <a:ext cx="936104" cy="648071"/>
            <a:chOff x="2051720" y="3356993"/>
            <a:chExt cx="1368152" cy="864095"/>
          </a:xfrm>
        </p:grpSpPr>
        <p:pic>
          <p:nvPicPr>
            <p:cNvPr id="44" name="Picture 2" descr="C:\Program Files\Microsoft Office\MEDIA\CAGCAT10\j0285750.wm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51720" y="3356993"/>
              <a:ext cx="1224136" cy="752167"/>
            </a:xfrm>
            <a:prstGeom prst="rect">
              <a:avLst/>
            </a:prstGeom>
            <a:noFill/>
          </p:spPr>
        </p:pic>
        <p:sp>
          <p:nvSpPr>
            <p:cNvPr id="45" name="44 Cilindro"/>
            <p:cNvSpPr/>
            <p:nvPr/>
          </p:nvSpPr>
          <p:spPr>
            <a:xfrm>
              <a:off x="2915816" y="3573016"/>
              <a:ext cx="504056" cy="648072"/>
            </a:xfrm>
            <a:prstGeom prst="ca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48" name="47 Flecha arriba y abajo"/>
          <p:cNvSpPr/>
          <p:nvPr/>
        </p:nvSpPr>
        <p:spPr>
          <a:xfrm>
            <a:off x="2915816" y="4005064"/>
            <a:ext cx="432048" cy="1728192"/>
          </a:xfrm>
          <a:prstGeom prst="up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0" name="49 Flecha arriba y abajo"/>
          <p:cNvSpPr/>
          <p:nvPr/>
        </p:nvSpPr>
        <p:spPr>
          <a:xfrm rot="18120000">
            <a:off x="4424947" y="3460586"/>
            <a:ext cx="398874" cy="2844000"/>
          </a:xfrm>
          <a:prstGeom prst="up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1" name="50 Flecha arriba y abajo"/>
          <p:cNvSpPr/>
          <p:nvPr/>
        </p:nvSpPr>
        <p:spPr>
          <a:xfrm rot="16200000">
            <a:off x="3995936" y="2924944"/>
            <a:ext cx="432048" cy="1728192"/>
          </a:xfrm>
          <a:prstGeom prst="up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3" name="52 Flecha arriba y abajo"/>
          <p:cNvSpPr/>
          <p:nvPr/>
        </p:nvSpPr>
        <p:spPr>
          <a:xfrm rot="-2100000">
            <a:off x="5056487" y="2365732"/>
            <a:ext cx="392981" cy="1060009"/>
          </a:xfrm>
          <a:prstGeom prst="upDownArrow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>
                <a:shade val="50000"/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4" name="53 Flecha arriba y abajo"/>
          <p:cNvSpPr/>
          <p:nvPr/>
        </p:nvSpPr>
        <p:spPr>
          <a:xfrm rot="2100000" flipV="1">
            <a:off x="3040264" y="2437741"/>
            <a:ext cx="392981" cy="1060009"/>
          </a:xfrm>
          <a:prstGeom prst="upDownArrow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>
                <a:shade val="50000"/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sz="2800" dirty="0" smtClean="0"/>
              <a:t>Servidor de aplicaciones y archivos</a:t>
            </a:r>
            <a:endParaRPr lang="es-ES" sz="2800" dirty="0"/>
          </a:p>
        </p:txBody>
      </p:sp>
      <p:sp>
        <p:nvSpPr>
          <p:cNvPr id="6" name="5 Nube"/>
          <p:cNvSpPr/>
          <p:nvPr/>
        </p:nvSpPr>
        <p:spPr>
          <a:xfrm>
            <a:off x="2915816" y="1196752"/>
            <a:ext cx="2736304" cy="1440160"/>
          </a:xfrm>
          <a:prstGeom prst="cloud">
            <a:avLst/>
          </a:prstGeom>
          <a:solidFill>
            <a:schemeClr val="accent1">
              <a:alpha val="5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2400" b="1" dirty="0" smtClean="0"/>
              <a:t>Internet</a:t>
            </a:r>
            <a:endParaRPr lang="es-ES" sz="2400" b="1" dirty="0"/>
          </a:p>
        </p:txBody>
      </p:sp>
      <p:pic>
        <p:nvPicPr>
          <p:cNvPr id="14" name="Picture 2" descr="C:\Program Files\Microsoft Office\MEDIA\CAGCAT10\j0285750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43200" y="5445224"/>
            <a:ext cx="837567" cy="564125"/>
          </a:xfrm>
          <a:prstGeom prst="rect">
            <a:avLst/>
          </a:prstGeom>
          <a:noFill/>
        </p:spPr>
      </p:pic>
      <p:pic>
        <p:nvPicPr>
          <p:cNvPr id="34" name="Picture 2" descr="C:\Program Files\Microsoft Office\MEDIA\CAGCAT10\j0285750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1672" y="5589240"/>
            <a:ext cx="837567" cy="564125"/>
          </a:xfrm>
          <a:prstGeom prst="rect">
            <a:avLst/>
          </a:prstGeom>
          <a:noFill/>
        </p:spPr>
      </p:pic>
      <p:grpSp>
        <p:nvGrpSpPr>
          <p:cNvPr id="2" name="35 Grupo"/>
          <p:cNvGrpSpPr/>
          <p:nvPr/>
        </p:nvGrpSpPr>
        <p:grpSpPr>
          <a:xfrm>
            <a:off x="395536" y="2924945"/>
            <a:ext cx="2195735" cy="1734003"/>
            <a:chOff x="1386336" y="5445224"/>
            <a:chExt cx="1492968" cy="987183"/>
          </a:xfrm>
        </p:grpSpPr>
        <p:grpSp>
          <p:nvGrpSpPr>
            <p:cNvPr id="4" name="18 Grupo"/>
            <p:cNvGrpSpPr/>
            <p:nvPr/>
          </p:nvGrpSpPr>
          <p:grpSpPr>
            <a:xfrm>
              <a:off x="1943200" y="5445224"/>
              <a:ext cx="936104" cy="648072"/>
              <a:chOff x="2051720" y="3356992"/>
              <a:chExt cx="1368152" cy="864096"/>
            </a:xfrm>
          </p:grpSpPr>
          <p:pic>
            <p:nvPicPr>
              <p:cNvPr id="39" name="Picture 2" descr="C:\Program Files\Microsoft Office\MEDIA\CAGCAT10\j0285750.wmf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051720" y="3356992"/>
                <a:ext cx="1224136" cy="752167"/>
              </a:xfrm>
              <a:prstGeom prst="rect">
                <a:avLst/>
              </a:prstGeom>
              <a:noFill/>
            </p:spPr>
          </p:pic>
          <p:sp>
            <p:nvSpPr>
              <p:cNvPr id="40" name="39 Cilindro"/>
              <p:cNvSpPr/>
              <p:nvPr/>
            </p:nvSpPr>
            <p:spPr>
              <a:xfrm>
                <a:off x="2915816" y="3573016"/>
                <a:ext cx="504056" cy="648072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38" name="37 CuadroTexto"/>
            <p:cNvSpPr txBox="1"/>
            <p:nvPr/>
          </p:nvSpPr>
          <p:spPr>
            <a:xfrm>
              <a:off x="1386336" y="5959313"/>
              <a:ext cx="1159920" cy="4730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AR" sz="1200" b="1" i="1" dirty="0" err="1" smtClean="0">
                  <a:solidFill>
                    <a:schemeClr val="accent5">
                      <a:lumMod val="75000"/>
                    </a:schemeClr>
                  </a:solidFill>
                </a:rPr>
                <a:t>Siap</a:t>
              </a:r>
              <a:endParaRPr lang="es-AR" sz="1200" b="1" i="1" dirty="0" smtClean="0">
                <a:solidFill>
                  <a:schemeClr val="accent5">
                    <a:lumMod val="75000"/>
                  </a:schemeClr>
                </a:solidFill>
              </a:endParaRPr>
            </a:p>
            <a:p>
              <a:r>
                <a:rPr lang="es-AR" sz="1200" b="1" i="1" dirty="0" smtClean="0">
                  <a:solidFill>
                    <a:schemeClr val="accent5">
                      <a:lumMod val="75000"/>
                    </a:schemeClr>
                  </a:solidFill>
                </a:rPr>
                <a:t>Aplicativos</a:t>
              </a:r>
            </a:p>
            <a:p>
              <a:r>
                <a:rPr lang="es-AR" sz="1200" b="1" i="1" dirty="0" smtClean="0">
                  <a:solidFill>
                    <a:schemeClr val="accent5">
                      <a:lumMod val="75000"/>
                    </a:schemeClr>
                  </a:solidFill>
                </a:rPr>
                <a:t>Archivos de Clientes</a:t>
              </a:r>
            </a:p>
            <a:p>
              <a:r>
                <a:rPr lang="es-AR" sz="1200" b="1" i="1" dirty="0" smtClean="0">
                  <a:solidFill>
                    <a:schemeClr val="accent5">
                      <a:lumMod val="75000"/>
                    </a:schemeClr>
                  </a:solidFill>
                </a:rPr>
                <a:t>Comprobantes</a:t>
              </a:r>
              <a:endParaRPr lang="es-ES" sz="1200" b="1" i="1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</p:grpSp>
      <p:pic>
        <p:nvPicPr>
          <p:cNvPr id="44" name="Picture 2" descr="C:\Program Files\Microsoft Office\MEDIA\CAGCAT10\j0285750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3246075"/>
            <a:ext cx="837567" cy="564125"/>
          </a:xfrm>
          <a:prstGeom prst="rect">
            <a:avLst/>
          </a:prstGeom>
          <a:noFill/>
        </p:spPr>
      </p:pic>
      <p:sp>
        <p:nvSpPr>
          <p:cNvPr id="48" name="47 Flecha arriba y abajo"/>
          <p:cNvSpPr/>
          <p:nvPr/>
        </p:nvSpPr>
        <p:spPr>
          <a:xfrm>
            <a:off x="2915816" y="4005064"/>
            <a:ext cx="432048" cy="1728192"/>
          </a:xfrm>
          <a:prstGeom prst="up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0" name="49 Flecha arriba y abajo"/>
          <p:cNvSpPr/>
          <p:nvPr/>
        </p:nvSpPr>
        <p:spPr>
          <a:xfrm rot="18120000">
            <a:off x="4424947" y="3460586"/>
            <a:ext cx="398874" cy="2844000"/>
          </a:xfrm>
          <a:prstGeom prst="up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1" name="50 Flecha arriba y abajo"/>
          <p:cNvSpPr/>
          <p:nvPr/>
        </p:nvSpPr>
        <p:spPr>
          <a:xfrm rot="16200000">
            <a:off x="3995936" y="2924944"/>
            <a:ext cx="432048" cy="1728192"/>
          </a:xfrm>
          <a:prstGeom prst="up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3" name="52 Flecha arriba y abajo"/>
          <p:cNvSpPr/>
          <p:nvPr/>
        </p:nvSpPr>
        <p:spPr>
          <a:xfrm rot="-2100000">
            <a:off x="5056487" y="2365732"/>
            <a:ext cx="392981" cy="1060009"/>
          </a:xfrm>
          <a:prstGeom prst="upDownArrow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>
                <a:shade val="50000"/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4" name="53 Flecha arriba y abajo"/>
          <p:cNvSpPr/>
          <p:nvPr/>
        </p:nvSpPr>
        <p:spPr>
          <a:xfrm rot="2100000" flipV="1">
            <a:off x="3040264" y="2437741"/>
            <a:ext cx="392981" cy="1060009"/>
          </a:xfrm>
          <a:prstGeom prst="upDownArrow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>
                <a:shade val="50000"/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Redundancia</a:t>
            </a:r>
            <a:endParaRPr lang="es-ES" dirty="0"/>
          </a:p>
        </p:txBody>
      </p:sp>
      <p:sp>
        <p:nvSpPr>
          <p:cNvPr id="6" name="5 Nube"/>
          <p:cNvSpPr/>
          <p:nvPr/>
        </p:nvSpPr>
        <p:spPr>
          <a:xfrm>
            <a:off x="2915816" y="1196752"/>
            <a:ext cx="2736304" cy="1440160"/>
          </a:xfrm>
          <a:prstGeom prst="cloud">
            <a:avLst/>
          </a:prstGeom>
          <a:solidFill>
            <a:schemeClr val="accent1">
              <a:alpha val="5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2400" b="1" dirty="0" smtClean="0"/>
              <a:t>Internet</a:t>
            </a:r>
            <a:endParaRPr lang="es-ES" sz="2400" b="1" dirty="0"/>
          </a:p>
        </p:txBody>
      </p:sp>
      <p:pic>
        <p:nvPicPr>
          <p:cNvPr id="14" name="Picture 2" descr="C:\Program Files\Microsoft Office\MEDIA\CAGCAT10\j0285750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43200" y="5445224"/>
            <a:ext cx="837567" cy="564125"/>
          </a:xfrm>
          <a:prstGeom prst="rect">
            <a:avLst/>
          </a:prstGeom>
          <a:noFill/>
        </p:spPr>
      </p:pic>
      <p:pic>
        <p:nvPicPr>
          <p:cNvPr id="34" name="Picture 2" descr="C:\Program Files\Microsoft Office\MEDIA\CAGCAT10\j0285750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1672" y="5589240"/>
            <a:ext cx="837567" cy="564125"/>
          </a:xfrm>
          <a:prstGeom prst="rect">
            <a:avLst/>
          </a:prstGeom>
          <a:noFill/>
        </p:spPr>
      </p:pic>
      <p:pic>
        <p:nvPicPr>
          <p:cNvPr id="44" name="Picture 2" descr="C:\Program Files\Microsoft Office\MEDIA\CAGCAT10\j0285750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3246075"/>
            <a:ext cx="837567" cy="564125"/>
          </a:xfrm>
          <a:prstGeom prst="rect">
            <a:avLst/>
          </a:prstGeom>
          <a:noFill/>
        </p:spPr>
      </p:pic>
      <p:sp>
        <p:nvSpPr>
          <p:cNvPr id="48" name="47 Flecha arriba y abajo"/>
          <p:cNvSpPr/>
          <p:nvPr/>
        </p:nvSpPr>
        <p:spPr>
          <a:xfrm>
            <a:off x="2915816" y="4005064"/>
            <a:ext cx="432048" cy="1728192"/>
          </a:xfrm>
          <a:prstGeom prst="up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0" name="49 Flecha arriba y abajo"/>
          <p:cNvSpPr/>
          <p:nvPr/>
        </p:nvSpPr>
        <p:spPr>
          <a:xfrm rot="18120000">
            <a:off x="4424947" y="3460586"/>
            <a:ext cx="398874" cy="2844000"/>
          </a:xfrm>
          <a:prstGeom prst="up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1" name="50 Flecha arriba y abajo"/>
          <p:cNvSpPr/>
          <p:nvPr/>
        </p:nvSpPr>
        <p:spPr>
          <a:xfrm rot="16200000">
            <a:off x="3995936" y="2924944"/>
            <a:ext cx="432048" cy="1728192"/>
          </a:xfrm>
          <a:prstGeom prst="up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3" name="52 Flecha arriba y abajo"/>
          <p:cNvSpPr/>
          <p:nvPr/>
        </p:nvSpPr>
        <p:spPr>
          <a:xfrm rot="-2100000">
            <a:off x="5056487" y="2365732"/>
            <a:ext cx="392981" cy="1060009"/>
          </a:xfrm>
          <a:prstGeom prst="upDownArrow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>
                <a:shade val="50000"/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4" name="53 Flecha arriba y abajo"/>
          <p:cNvSpPr/>
          <p:nvPr/>
        </p:nvSpPr>
        <p:spPr>
          <a:xfrm rot="2100000" flipV="1">
            <a:off x="3040264" y="2437741"/>
            <a:ext cx="392981" cy="1060009"/>
          </a:xfrm>
          <a:prstGeom prst="upDownArrow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>
                <a:shade val="50000"/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2" name="17 Grupo"/>
          <p:cNvGrpSpPr/>
          <p:nvPr/>
        </p:nvGrpSpPr>
        <p:grpSpPr>
          <a:xfrm>
            <a:off x="395536" y="2924945"/>
            <a:ext cx="2379430" cy="1734003"/>
            <a:chOff x="395536" y="2924945"/>
            <a:chExt cx="2379430" cy="1734003"/>
          </a:xfrm>
        </p:grpSpPr>
        <p:grpSp>
          <p:nvGrpSpPr>
            <p:cNvPr id="4" name="35 Grupo"/>
            <p:cNvGrpSpPr/>
            <p:nvPr/>
          </p:nvGrpSpPr>
          <p:grpSpPr>
            <a:xfrm>
              <a:off x="395536" y="2924945"/>
              <a:ext cx="2195735" cy="1734003"/>
              <a:chOff x="1386336" y="5445224"/>
              <a:chExt cx="1492968" cy="987183"/>
            </a:xfrm>
          </p:grpSpPr>
          <p:grpSp>
            <p:nvGrpSpPr>
              <p:cNvPr id="5" name="18 Grupo"/>
              <p:cNvGrpSpPr/>
              <p:nvPr/>
            </p:nvGrpSpPr>
            <p:grpSpPr>
              <a:xfrm>
                <a:off x="1943200" y="5445224"/>
                <a:ext cx="936104" cy="648072"/>
                <a:chOff x="2051720" y="3356992"/>
                <a:chExt cx="1368152" cy="864096"/>
              </a:xfrm>
            </p:grpSpPr>
            <p:pic>
              <p:nvPicPr>
                <p:cNvPr id="39" name="Picture 2" descr="C:\Program Files\Microsoft Office\MEDIA\CAGCAT10\j0285750.wmf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2051720" y="3356992"/>
                  <a:ext cx="1224136" cy="752167"/>
                </a:xfrm>
                <a:prstGeom prst="rect">
                  <a:avLst/>
                </a:prstGeom>
                <a:noFill/>
              </p:spPr>
            </p:pic>
            <p:sp>
              <p:nvSpPr>
                <p:cNvPr id="40" name="39 Cilindro"/>
                <p:cNvSpPr/>
                <p:nvPr/>
              </p:nvSpPr>
              <p:spPr>
                <a:xfrm>
                  <a:off x="2915816" y="3573016"/>
                  <a:ext cx="504056" cy="648072"/>
                </a:xfrm>
                <a:prstGeom prst="can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</p:grpSp>
          <p:sp>
            <p:nvSpPr>
              <p:cNvPr id="38" name="37 CuadroTexto"/>
              <p:cNvSpPr txBox="1"/>
              <p:nvPr/>
            </p:nvSpPr>
            <p:spPr>
              <a:xfrm>
                <a:off x="1386336" y="5959313"/>
                <a:ext cx="1159920" cy="4730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AR" sz="1200" b="1" i="1" dirty="0" err="1" smtClean="0">
                    <a:solidFill>
                      <a:schemeClr val="accent5">
                        <a:lumMod val="75000"/>
                      </a:schemeClr>
                    </a:solidFill>
                  </a:rPr>
                  <a:t>Siap</a:t>
                </a:r>
                <a:endParaRPr lang="es-AR" sz="1200" b="1" i="1" dirty="0" smtClean="0">
                  <a:solidFill>
                    <a:schemeClr val="accent5">
                      <a:lumMod val="75000"/>
                    </a:schemeClr>
                  </a:solidFill>
                </a:endParaRPr>
              </a:p>
              <a:p>
                <a:r>
                  <a:rPr lang="es-AR" sz="1200" b="1" i="1" dirty="0" smtClean="0">
                    <a:solidFill>
                      <a:schemeClr val="accent5">
                        <a:lumMod val="75000"/>
                      </a:schemeClr>
                    </a:solidFill>
                  </a:rPr>
                  <a:t>Aplicativos</a:t>
                </a:r>
              </a:p>
              <a:p>
                <a:r>
                  <a:rPr lang="es-AR" sz="1200" b="1" i="1" dirty="0" smtClean="0">
                    <a:solidFill>
                      <a:schemeClr val="accent5">
                        <a:lumMod val="75000"/>
                      </a:schemeClr>
                    </a:solidFill>
                  </a:rPr>
                  <a:t>Archivos de Clientes</a:t>
                </a:r>
              </a:p>
              <a:p>
                <a:r>
                  <a:rPr lang="es-AR" sz="1200" b="1" i="1" dirty="0" smtClean="0">
                    <a:solidFill>
                      <a:schemeClr val="accent5">
                        <a:lumMod val="75000"/>
                      </a:schemeClr>
                    </a:solidFill>
                  </a:rPr>
                  <a:t>Comprobantes</a:t>
                </a:r>
                <a:endParaRPr lang="es-ES" sz="1200" b="1" i="1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17" name="16 Cilindro"/>
            <p:cNvSpPr/>
            <p:nvPr/>
          </p:nvSpPr>
          <p:spPr>
            <a:xfrm>
              <a:off x="2267744" y="3356992"/>
              <a:ext cx="507222" cy="853762"/>
            </a:xfrm>
            <a:prstGeom prst="ca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err="1" smtClean="0"/>
              <a:t>Backup</a:t>
            </a:r>
            <a:r>
              <a:rPr lang="es-AR" dirty="0" smtClean="0"/>
              <a:t> de aplicaciones y datos</a:t>
            </a:r>
            <a:endParaRPr lang="es-ES" dirty="0"/>
          </a:p>
        </p:txBody>
      </p:sp>
      <p:sp>
        <p:nvSpPr>
          <p:cNvPr id="6" name="5 Nube"/>
          <p:cNvSpPr/>
          <p:nvPr/>
        </p:nvSpPr>
        <p:spPr>
          <a:xfrm>
            <a:off x="2915816" y="1196752"/>
            <a:ext cx="2736304" cy="1440160"/>
          </a:xfrm>
          <a:prstGeom prst="cloud">
            <a:avLst/>
          </a:prstGeom>
          <a:solidFill>
            <a:schemeClr val="accent1">
              <a:alpha val="5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2400" b="1" dirty="0" smtClean="0"/>
              <a:t>Internet</a:t>
            </a:r>
            <a:endParaRPr lang="es-ES" sz="2400" b="1" dirty="0"/>
          </a:p>
        </p:txBody>
      </p:sp>
      <p:pic>
        <p:nvPicPr>
          <p:cNvPr id="14" name="Picture 2" descr="C:\Program Files\Microsoft Office\MEDIA\CAGCAT10\j0285750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43200" y="5445224"/>
            <a:ext cx="837567" cy="564125"/>
          </a:xfrm>
          <a:prstGeom prst="rect">
            <a:avLst/>
          </a:prstGeom>
          <a:noFill/>
        </p:spPr>
      </p:pic>
      <p:pic>
        <p:nvPicPr>
          <p:cNvPr id="34" name="Picture 2" descr="C:\Program Files\Microsoft Office\MEDIA\CAGCAT10\j0285750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1672" y="5589240"/>
            <a:ext cx="837567" cy="564125"/>
          </a:xfrm>
          <a:prstGeom prst="rect">
            <a:avLst/>
          </a:prstGeom>
          <a:noFill/>
        </p:spPr>
      </p:pic>
      <p:pic>
        <p:nvPicPr>
          <p:cNvPr id="44" name="Picture 2" descr="C:\Program Files\Microsoft Office\MEDIA\CAGCAT10\j0285750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3246075"/>
            <a:ext cx="837567" cy="564125"/>
          </a:xfrm>
          <a:prstGeom prst="rect">
            <a:avLst/>
          </a:prstGeom>
          <a:noFill/>
        </p:spPr>
      </p:pic>
      <p:sp>
        <p:nvSpPr>
          <p:cNvPr id="48" name="47 Flecha arriba y abajo"/>
          <p:cNvSpPr/>
          <p:nvPr/>
        </p:nvSpPr>
        <p:spPr>
          <a:xfrm>
            <a:off x="2915816" y="4005064"/>
            <a:ext cx="432048" cy="1728192"/>
          </a:xfrm>
          <a:prstGeom prst="up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0" name="49 Flecha arriba y abajo"/>
          <p:cNvSpPr/>
          <p:nvPr/>
        </p:nvSpPr>
        <p:spPr>
          <a:xfrm rot="18120000">
            <a:off x="4424947" y="3460586"/>
            <a:ext cx="398874" cy="2844000"/>
          </a:xfrm>
          <a:prstGeom prst="up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1" name="50 Flecha arriba y abajo"/>
          <p:cNvSpPr/>
          <p:nvPr/>
        </p:nvSpPr>
        <p:spPr>
          <a:xfrm rot="16200000">
            <a:off x="3995936" y="2924944"/>
            <a:ext cx="432048" cy="1728192"/>
          </a:xfrm>
          <a:prstGeom prst="up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3" name="52 Flecha arriba y abajo"/>
          <p:cNvSpPr/>
          <p:nvPr/>
        </p:nvSpPr>
        <p:spPr>
          <a:xfrm rot="-2100000">
            <a:off x="5056487" y="2365732"/>
            <a:ext cx="392981" cy="1060009"/>
          </a:xfrm>
          <a:prstGeom prst="upDownArrow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>
                <a:shade val="50000"/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4" name="53 Flecha arriba y abajo"/>
          <p:cNvSpPr/>
          <p:nvPr/>
        </p:nvSpPr>
        <p:spPr>
          <a:xfrm rot="2100000" flipV="1">
            <a:off x="3040264" y="2437741"/>
            <a:ext cx="392981" cy="1060009"/>
          </a:xfrm>
          <a:prstGeom prst="upDownArrow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>
                <a:shade val="50000"/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2" name="17 Grupo"/>
          <p:cNvGrpSpPr/>
          <p:nvPr/>
        </p:nvGrpSpPr>
        <p:grpSpPr>
          <a:xfrm>
            <a:off x="395536" y="2924945"/>
            <a:ext cx="2379430" cy="1734003"/>
            <a:chOff x="395536" y="2924945"/>
            <a:chExt cx="2379430" cy="1734003"/>
          </a:xfrm>
        </p:grpSpPr>
        <p:grpSp>
          <p:nvGrpSpPr>
            <p:cNvPr id="4" name="35 Grupo"/>
            <p:cNvGrpSpPr/>
            <p:nvPr/>
          </p:nvGrpSpPr>
          <p:grpSpPr>
            <a:xfrm>
              <a:off x="395536" y="2924945"/>
              <a:ext cx="2195735" cy="1734003"/>
              <a:chOff x="1386336" y="5445224"/>
              <a:chExt cx="1492968" cy="987183"/>
            </a:xfrm>
          </p:grpSpPr>
          <p:grpSp>
            <p:nvGrpSpPr>
              <p:cNvPr id="5" name="18 Grupo"/>
              <p:cNvGrpSpPr/>
              <p:nvPr/>
            </p:nvGrpSpPr>
            <p:grpSpPr>
              <a:xfrm>
                <a:off x="1943200" y="5445224"/>
                <a:ext cx="936104" cy="648072"/>
                <a:chOff x="2051720" y="3356992"/>
                <a:chExt cx="1368152" cy="864096"/>
              </a:xfrm>
            </p:grpSpPr>
            <p:pic>
              <p:nvPicPr>
                <p:cNvPr id="39" name="Picture 2" descr="C:\Program Files\Microsoft Office\MEDIA\CAGCAT10\j0285750.wmf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2051720" y="3356992"/>
                  <a:ext cx="1224136" cy="752167"/>
                </a:xfrm>
                <a:prstGeom prst="rect">
                  <a:avLst/>
                </a:prstGeom>
                <a:noFill/>
              </p:spPr>
            </p:pic>
            <p:sp>
              <p:nvSpPr>
                <p:cNvPr id="40" name="39 Cilindro"/>
                <p:cNvSpPr/>
                <p:nvPr/>
              </p:nvSpPr>
              <p:spPr>
                <a:xfrm>
                  <a:off x="2915816" y="3573016"/>
                  <a:ext cx="504056" cy="648072"/>
                </a:xfrm>
                <a:prstGeom prst="can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</p:grpSp>
          <p:sp>
            <p:nvSpPr>
              <p:cNvPr id="38" name="37 CuadroTexto"/>
              <p:cNvSpPr txBox="1"/>
              <p:nvPr/>
            </p:nvSpPr>
            <p:spPr>
              <a:xfrm>
                <a:off x="1386336" y="5959313"/>
                <a:ext cx="1159920" cy="4730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AR" sz="1200" b="1" i="1" dirty="0" err="1" smtClean="0">
                    <a:solidFill>
                      <a:schemeClr val="accent5">
                        <a:lumMod val="75000"/>
                      </a:schemeClr>
                    </a:solidFill>
                  </a:rPr>
                  <a:t>Siap</a:t>
                </a:r>
                <a:endParaRPr lang="es-AR" sz="1200" b="1" i="1" dirty="0" smtClean="0">
                  <a:solidFill>
                    <a:schemeClr val="accent5">
                      <a:lumMod val="75000"/>
                    </a:schemeClr>
                  </a:solidFill>
                </a:endParaRPr>
              </a:p>
              <a:p>
                <a:r>
                  <a:rPr lang="es-AR" sz="1200" b="1" i="1" dirty="0" smtClean="0">
                    <a:solidFill>
                      <a:schemeClr val="accent5">
                        <a:lumMod val="75000"/>
                      </a:schemeClr>
                    </a:solidFill>
                  </a:rPr>
                  <a:t>Aplicativos</a:t>
                </a:r>
              </a:p>
              <a:p>
                <a:r>
                  <a:rPr lang="es-AR" sz="1200" b="1" i="1" dirty="0" smtClean="0">
                    <a:solidFill>
                      <a:schemeClr val="accent5">
                        <a:lumMod val="75000"/>
                      </a:schemeClr>
                    </a:solidFill>
                  </a:rPr>
                  <a:t>Archivos de Clientes</a:t>
                </a:r>
              </a:p>
              <a:p>
                <a:r>
                  <a:rPr lang="es-AR" sz="1200" b="1" i="1" dirty="0" smtClean="0">
                    <a:solidFill>
                      <a:schemeClr val="accent5">
                        <a:lumMod val="75000"/>
                      </a:schemeClr>
                    </a:solidFill>
                  </a:rPr>
                  <a:t>Comprobantes</a:t>
                </a:r>
                <a:endParaRPr lang="es-ES" sz="1200" b="1" i="1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17" name="16 Cilindro"/>
            <p:cNvSpPr/>
            <p:nvPr/>
          </p:nvSpPr>
          <p:spPr>
            <a:xfrm>
              <a:off x="2267744" y="3356992"/>
              <a:ext cx="507222" cy="853762"/>
            </a:xfrm>
            <a:prstGeom prst="ca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pic>
        <p:nvPicPr>
          <p:cNvPr id="17411" name="Picture 3" descr="C:\Users\Fernandes\AppData\Local\Microsoft\Windows\Temporary Internet Files\Content.IE5\41TFRIL3\MC900431497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3789040"/>
            <a:ext cx="1130846" cy="11308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err="1" smtClean="0"/>
              <a:t>Securizar</a:t>
            </a:r>
            <a:r>
              <a:rPr lang="es-AR" dirty="0" smtClean="0"/>
              <a:t> la información</a:t>
            </a:r>
            <a:endParaRPr lang="es-ES" dirty="0"/>
          </a:p>
        </p:txBody>
      </p:sp>
      <p:sp>
        <p:nvSpPr>
          <p:cNvPr id="6" name="5 Nube"/>
          <p:cNvSpPr/>
          <p:nvPr/>
        </p:nvSpPr>
        <p:spPr>
          <a:xfrm>
            <a:off x="2915816" y="1196752"/>
            <a:ext cx="2736304" cy="1440160"/>
          </a:xfrm>
          <a:prstGeom prst="cloud">
            <a:avLst/>
          </a:prstGeom>
          <a:solidFill>
            <a:schemeClr val="accent1">
              <a:alpha val="5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2400" b="1" dirty="0" smtClean="0"/>
              <a:t>Internet</a:t>
            </a:r>
            <a:endParaRPr lang="es-ES" sz="2400" b="1" dirty="0"/>
          </a:p>
        </p:txBody>
      </p:sp>
      <p:pic>
        <p:nvPicPr>
          <p:cNvPr id="14" name="Picture 2" descr="C:\Program Files\Microsoft Office\MEDIA\CAGCAT10\j0285750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43200" y="5445224"/>
            <a:ext cx="837567" cy="564125"/>
          </a:xfrm>
          <a:prstGeom prst="rect">
            <a:avLst/>
          </a:prstGeom>
          <a:noFill/>
        </p:spPr>
      </p:pic>
      <p:pic>
        <p:nvPicPr>
          <p:cNvPr id="34" name="Picture 2" descr="C:\Program Files\Microsoft Office\MEDIA\CAGCAT10\j0285750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1672" y="5589240"/>
            <a:ext cx="837567" cy="564125"/>
          </a:xfrm>
          <a:prstGeom prst="rect">
            <a:avLst/>
          </a:prstGeom>
          <a:noFill/>
        </p:spPr>
      </p:pic>
      <p:pic>
        <p:nvPicPr>
          <p:cNvPr id="44" name="Picture 2" descr="C:\Program Files\Microsoft Office\MEDIA\CAGCAT10\j0285750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3246075"/>
            <a:ext cx="837567" cy="564125"/>
          </a:xfrm>
          <a:prstGeom prst="rect">
            <a:avLst/>
          </a:prstGeom>
          <a:noFill/>
        </p:spPr>
      </p:pic>
      <p:sp>
        <p:nvSpPr>
          <p:cNvPr id="48" name="47 Flecha arriba y abajo"/>
          <p:cNvSpPr/>
          <p:nvPr/>
        </p:nvSpPr>
        <p:spPr>
          <a:xfrm>
            <a:off x="2915816" y="4005064"/>
            <a:ext cx="432048" cy="1728192"/>
          </a:xfrm>
          <a:prstGeom prst="up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0" name="49 Flecha arriba y abajo"/>
          <p:cNvSpPr/>
          <p:nvPr/>
        </p:nvSpPr>
        <p:spPr>
          <a:xfrm rot="18120000">
            <a:off x="4424947" y="3460586"/>
            <a:ext cx="398874" cy="2844000"/>
          </a:xfrm>
          <a:prstGeom prst="up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1" name="50 Flecha arriba y abajo"/>
          <p:cNvSpPr/>
          <p:nvPr/>
        </p:nvSpPr>
        <p:spPr>
          <a:xfrm rot="16200000">
            <a:off x="3995936" y="2924944"/>
            <a:ext cx="432048" cy="1728192"/>
          </a:xfrm>
          <a:prstGeom prst="up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3" name="52 Flecha arriba y abajo"/>
          <p:cNvSpPr/>
          <p:nvPr/>
        </p:nvSpPr>
        <p:spPr>
          <a:xfrm rot="-2100000">
            <a:off x="5056487" y="2365732"/>
            <a:ext cx="392981" cy="1060009"/>
          </a:xfrm>
          <a:prstGeom prst="upDownArrow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>
                <a:shade val="50000"/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4" name="53 Flecha arriba y abajo"/>
          <p:cNvSpPr/>
          <p:nvPr/>
        </p:nvSpPr>
        <p:spPr>
          <a:xfrm rot="2100000" flipV="1">
            <a:off x="3040264" y="2437741"/>
            <a:ext cx="392981" cy="1060009"/>
          </a:xfrm>
          <a:prstGeom prst="upDownArrow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>
                <a:shade val="50000"/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8" name="17 Grupo"/>
          <p:cNvGrpSpPr/>
          <p:nvPr/>
        </p:nvGrpSpPr>
        <p:grpSpPr>
          <a:xfrm>
            <a:off x="395536" y="2924945"/>
            <a:ext cx="2379430" cy="1734003"/>
            <a:chOff x="395536" y="2924945"/>
            <a:chExt cx="2379430" cy="1734003"/>
          </a:xfrm>
        </p:grpSpPr>
        <p:grpSp>
          <p:nvGrpSpPr>
            <p:cNvPr id="2" name="35 Grupo"/>
            <p:cNvGrpSpPr/>
            <p:nvPr/>
          </p:nvGrpSpPr>
          <p:grpSpPr>
            <a:xfrm>
              <a:off x="395536" y="2924945"/>
              <a:ext cx="2195735" cy="1734003"/>
              <a:chOff x="1386336" y="5445224"/>
              <a:chExt cx="1492968" cy="987183"/>
            </a:xfrm>
          </p:grpSpPr>
          <p:grpSp>
            <p:nvGrpSpPr>
              <p:cNvPr id="4" name="18 Grupo"/>
              <p:cNvGrpSpPr/>
              <p:nvPr/>
            </p:nvGrpSpPr>
            <p:grpSpPr>
              <a:xfrm>
                <a:off x="1943200" y="5445224"/>
                <a:ext cx="936104" cy="648072"/>
                <a:chOff x="2051720" y="3356992"/>
                <a:chExt cx="1368152" cy="864096"/>
              </a:xfrm>
            </p:grpSpPr>
            <p:pic>
              <p:nvPicPr>
                <p:cNvPr id="39" name="Picture 2" descr="C:\Program Files\Microsoft Office\MEDIA\CAGCAT10\j0285750.wmf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2051720" y="3356992"/>
                  <a:ext cx="1224136" cy="752167"/>
                </a:xfrm>
                <a:prstGeom prst="rect">
                  <a:avLst/>
                </a:prstGeom>
                <a:noFill/>
              </p:spPr>
            </p:pic>
            <p:sp>
              <p:nvSpPr>
                <p:cNvPr id="40" name="39 Cilindro"/>
                <p:cNvSpPr/>
                <p:nvPr/>
              </p:nvSpPr>
              <p:spPr>
                <a:xfrm>
                  <a:off x="2915816" y="3573016"/>
                  <a:ext cx="504056" cy="648072"/>
                </a:xfrm>
                <a:prstGeom prst="can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</p:grpSp>
          <p:sp>
            <p:nvSpPr>
              <p:cNvPr id="38" name="37 CuadroTexto"/>
              <p:cNvSpPr txBox="1"/>
              <p:nvPr/>
            </p:nvSpPr>
            <p:spPr>
              <a:xfrm>
                <a:off x="1386336" y="5959313"/>
                <a:ext cx="1159920" cy="4730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AR" sz="1200" b="1" i="1" dirty="0" err="1" smtClean="0">
                    <a:solidFill>
                      <a:schemeClr val="accent5">
                        <a:lumMod val="75000"/>
                      </a:schemeClr>
                    </a:solidFill>
                  </a:rPr>
                  <a:t>Siap</a:t>
                </a:r>
                <a:endParaRPr lang="es-AR" sz="1200" b="1" i="1" dirty="0" smtClean="0">
                  <a:solidFill>
                    <a:schemeClr val="accent5">
                      <a:lumMod val="75000"/>
                    </a:schemeClr>
                  </a:solidFill>
                </a:endParaRPr>
              </a:p>
              <a:p>
                <a:r>
                  <a:rPr lang="es-AR" sz="1200" b="1" i="1" dirty="0" smtClean="0">
                    <a:solidFill>
                      <a:schemeClr val="accent5">
                        <a:lumMod val="75000"/>
                      </a:schemeClr>
                    </a:solidFill>
                  </a:rPr>
                  <a:t>Aplicativos</a:t>
                </a:r>
              </a:p>
              <a:p>
                <a:r>
                  <a:rPr lang="es-AR" sz="1200" b="1" i="1" dirty="0" smtClean="0">
                    <a:solidFill>
                      <a:schemeClr val="accent5">
                        <a:lumMod val="75000"/>
                      </a:schemeClr>
                    </a:solidFill>
                  </a:rPr>
                  <a:t>Archivos de Clientes</a:t>
                </a:r>
              </a:p>
              <a:p>
                <a:r>
                  <a:rPr lang="es-AR" sz="1200" b="1" i="1" dirty="0" smtClean="0">
                    <a:solidFill>
                      <a:schemeClr val="accent5">
                        <a:lumMod val="75000"/>
                      </a:schemeClr>
                    </a:solidFill>
                  </a:rPr>
                  <a:t>Comprobantes</a:t>
                </a:r>
                <a:endParaRPr lang="es-ES" sz="1200" b="1" i="1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17" name="16 Cilindro"/>
            <p:cNvSpPr/>
            <p:nvPr/>
          </p:nvSpPr>
          <p:spPr>
            <a:xfrm>
              <a:off x="2267744" y="3356992"/>
              <a:ext cx="507222" cy="853762"/>
            </a:xfrm>
            <a:prstGeom prst="ca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pic>
        <p:nvPicPr>
          <p:cNvPr id="17411" name="Picture 3" descr="C:\Users\Fernandes\AppData\Local\Microsoft\Windows\Temporary Internet Files\Content.IE5\41TFRIL3\MC900431497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3789040"/>
            <a:ext cx="1130846" cy="1130846"/>
          </a:xfrm>
          <a:prstGeom prst="rect">
            <a:avLst/>
          </a:prstGeom>
          <a:noFill/>
        </p:spPr>
      </p:pic>
      <p:pic>
        <p:nvPicPr>
          <p:cNvPr id="17410" name="Picture 2" descr="C:\Users\Fernandes\AppData\Local\Microsoft\Windows\Temporary Internet Files\Content.IE5\H2RSEWXQ\MC900431599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4149080"/>
            <a:ext cx="559089" cy="5590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nnova.telefonica.es/wp-content/uploads/2012/08/cloud-computin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449288" y="-27384"/>
            <a:ext cx="17894496" cy="8253536"/>
          </a:xfrm>
          <a:prstGeom prst="rect">
            <a:avLst/>
          </a:prstGeom>
          <a:noFill/>
        </p:spPr>
      </p:pic>
      <p:sp>
        <p:nvSpPr>
          <p:cNvPr id="6" name="5 CuadroTexto"/>
          <p:cNvSpPr txBox="1"/>
          <p:nvPr/>
        </p:nvSpPr>
        <p:spPr>
          <a:xfrm>
            <a:off x="0" y="5157192"/>
            <a:ext cx="3497496" cy="369332"/>
          </a:xfrm>
          <a:prstGeom prst="rect">
            <a:avLst/>
          </a:prstGeom>
          <a:noFill/>
          <a:effectLst>
            <a:outerShdw blurRad="38100" dist="165100" dir="4800000" algn="ctr" rotWithShape="0">
              <a:srgbClr val="000000">
                <a:alpha val="31000"/>
              </a:srgbClr>
            </a:outerShdw>
          </a:effectLst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s-AR" b="1" cap="all" dirty="0" smtClean="0">
                <a:ln w="0"/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Con los pies en la Tierra</a:t>
            </a:r>
            <a:endParaRPr lang="es-ES" b="1" cap="all" dirty="0">
              <a:ln w="0"/>
              <a:solidFill>
                <a:schemeClr val="tx1">
                  <a:lumMod val="85000"/>
                  <a:lumOff val="15000"/>
                </a:schemeClr>
              </a:solidFill>
              <a:effectLst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5436096" y="764704"/>
            <a:ext cx="3283912" cy="369332"/>
          </a:xfrm>
          <a:prstGeom prst="rect">
            <a:avLst/>
          </a:prstGeom>
          <a:noFill/>
          <a:effectLst>
            <a:outerShdw blurRad="38100" dist="165100" dir="4800000" algn="ctr" rotWithShape="0">
              <a:srgbClr val="000000">
                <a:alpha val="31000"/>
              </a:srgbClr>
            </a:outerShdw>
          </a:effectLst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s-AR" b="1" cap="all" dirty="0" smtClean="0">
                <a:ln w="0"/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El Futuro en las Nubes</a:t>
            </a:r>
            <a:endParaRPr lang="es-ES" b="1" cap="all" dirty="0">
              <a:ln w="0"/>
              <a:solidFill>
                <a:schemeClr val="tx1">
                  <a:lumMod val="85000"/>
                  <a:lumOff val="15000"/>
                </a:schemeClr>
              </a:solidFill>
              <a:effectLst/>
            </a:endParaRPr>
          </a:p>
        </p:txBody>
      </p:sp>
      <p:pic>
        <p:nvPicPr>
          <p:cNvPr id="5" name="Picture 2" descr="Logo CPCECABA - Ganador Premio Nacional a la Calida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305964"/>
            <a:ext cx="1979712" cy="552036"/>
          </a:xfrm>
          <a:prstGeom prst="rect">
            <a:avLst/>
          </a:prstGeom>
          <a:noFill/>
        </p:spPr>
      </p:pic>
      <p:sp>
        <p:nvSpPr>
          <p:cNvPr id="8" name="2 Subtítulo"/>
          <p:cNvSpPr>
            <a:spLocks noGrp="1"/>
          </p:cNvSpPr>
          <p:nvPr>
            <p:ph type="subTitle" idx="1"/>
          </p:nvPr>
        </p:nvSpPr>
        <p:spPr>
          <a:xfrm>
            <a:off x="0" y="1556792"/>
            <a:ext cx="6400800" cy="2040632"/>
          </a:xfrm>
        </p:spPr>
        <p:txBody>
          <a:bodyPr>
            <a:normAutofit fontScale="85000" lnSpcReduction="20000"/>
          </a:bodyPr>
          <a:lstStyle/>
          <a:p>
            <a:r>
              <a:rPr lang="es-AR" b="1" dirty="0" smtClean="0">
                <a:solidFill>
                  <a:schemeClr val="tx1"/>
                </a:solidFill>
              </a:rPr>
              <a:t>X JORNADA DEL PEQUEÑO Y MEDIANO ESTUDIO PROFESIONAL</a:t>
            </a:r>
          </a:p>
          <a:p>
            <a:endParaRPr lang="es-AR" b="1" dirty="0" smtClean="0">
              <a:solidFill>
                <a:schemeClr val="tx1"/>
              </a:solidFill>
            </a:endParaRPr>
          </a:p>
          <a:p>
            <a:r>
              <a:rPr lang="es-AR" b="1" dirty="0" smtClean="0">
                <a:solidFill>
                  <a:schemeClr val="tx1"/>
                </a:solidFill>
              </a:rPr>
              <a:t>"El estudio profesional frente a nuevos escenarios de cambio"</a:t>
            </a:r>
          </a:p>
          <a:p>
            <a:endParaRPr lang="es-AR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Aumento de riesgo</a:t>
            </a:r>
            <a:endParaRPr lang="es-ES" dirty="0"/>
          </a:p>
        </p:txBody>
      </p:sp>
      <p:sp>
        <p:nvSpPr>
          <p:cNvPr id="6" name="5 Nube"/>
          <p:cNvSpPr/>
          <p:nvPr/>
        </p:nvSpPr>
        <p:spPr>
          <a:xfrm>
            <a:off x="2915816" y="1196752"/>
            <a:ext cx="2736304" cy="1440160"/>
          </a:xfrm>
          <a:prstGeom prst="cloud">
            <a:avLst/>
          </a:prstGeom>
          <a:solidFill>
            <a:schemeClr val="accent1">
              <a:alpha val="5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2400" b="1" dirty="0" smtClean="0"/>
              <a:t>Internet</a:t>
            </a:r>
            <a:endParaRPr lang="es-ES" sz="2400" b="1" dirty="0"/>
          </a:p>
        </p:txBody>
      </p:sp>
      <p:pic>
        <p:nvPicPr>
          <p:cNvPr id="14" name="Picture 2" descr="C:\Program Files\Microsoft Office\MEDIA\CAGCAT10\j0285750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43200" y="5445224"/>
            <a:ext cx="837567" cy="564125"/>
          </a:xfrm>
          <a:prstGeom prst="rect">
            <a:avLst/>
          </a:prstGeom>
          <a:noFill/>
        </p:spPr>
      </p:pic>
      <p:pic>
        <p:nvPicPr>
          <p:cNvPr id="34" name="Picture 2" descr="C:\Program Files\Microsoft Office\MEDIA\CAGCAT10\j0285750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1672" y="5589240"/>
            <a:ext cx="837567" cy="564125"/>
          </a:xfrm>
          <a:prstGeom prst="rect">
            <a:avLst/>
          </a:prstGeom>
          <a:noFill/>
        </p:spPr>
      </p:pic>
      <p:pic>
        <p:nvPicPr>
          <p:cNvPr id="44" name="Picture 2" descr="C:\Program Files\Microsoft Office\MEDIA\CAGCAT10\j0285750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3246075"/>
            <a:ext cx="837567" cy="564125"/>
          </a:xfrm>
          <a:prstGeom prst="rect">
            <a:avLst/>
          </a:prstGeom>
          <a:noFill/>
        </p:spPr>
      </p:pic>
      <p:sp>
        <p:nvSpPr>
          <p:cNvPr id="48" name="47 Flecha arriba y abajo"/>
          <p:cNvSpPr/>
          <p:nvPr/>
        </p:nvSpPr>
        <p:spPr>
          <a:xfrm>
            <a:off x="2915816" y="4005064"/>
            <a:ext cx="432048" cy="1728192"/>
          </a:xfrm>
          <a:prstGeom prst="up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0" name="49 Flecha arriba y abajo"/>
          <p:cNvSpPr/>
          <p:nvPr/>
        </p:nvSpPr>
        <p:spPr>
          <a:xfrm rot="18120000">
            <a:off x="4424947" y="3460586"/>
            <a:ext cx="398874" cy="2844000"/>
          </a:xfrm>
          <a:prstGeom prst="up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1" name="50 Flecha arriba y abajo"/>
          <p:cNvSpPr/>
          <p:nvPr/>
        </p:nvSpPr>
        <p:spPr>
          <a:xfrm rot="16200000">
            <a:off x="3995936" y="2924944"/>
            <a:ext cx="432048" cy="1728192"/>
          </a:xfrm>
          <a:prstGeom prst="up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3" name="52 Flecha arriba y abajo"/>
          <p:cNvSpPr/>
          <p:nvPr/>
        </p:nvSpPr>
        <p:spPr>
          <a:xfrm rot="-2100000">
            <a:off x="5056487" y="2365732"/>
            <a:ext cx="392981" cy="1060009"/>
          </a:xfrm>
          <a:prstGeom prst="upDownArrow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>
                <a:shade val="50000"/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4" name="53 Flecha arriba y abajo"/>
          <p:cNvSpPr/>
          <p:nvPr/>
        </p:nvSpPr>
        <p:spPr>
          <a:xfrm rot="2100000" flipV="1">
            <a:off x="3040264" y="2437741"/>
            <a:ext cx="392981" cy="1060009"/>
          </a:xfrm>
          <a:prstGeom prst="upDownArrow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>
                <a:shade val="50000"/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7411" name="Picture 3" descr="C:\Users\Fernandes\AppData\Local\Microsoft\Windows\Temporary Internet Files\Content.IE5\41TFRIL3\MC900431497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3789040"/>
            <a:ext cx="1130846" cy="1130846"/>
          </a:xfrm>
          <a:prstGeom prst="rect">
            <a:avLst/>
          </a:prstGeom>
          <a:noFill/>
        </p:spPr>
      </p:pic>
      <p:grpSp>
        <p:nvGrpSpPr>
          <p:cNvPr id="21" name="20 Grupo"/>
          <p:cNvGrpSpPr/>
          <p:nvPr/>
        </p:nvGrpSpPr>
        <p:grpSpPr>
          <a:xfrm>
            <a:off x="395536" y="2924945"/>
            <a:ext cx="2379430" cy="1783224"/>
            <a:chOff x="395536" y="2924945"/>
            <a:chExt cx="2379430" cy="1783224"/>
          </a:xfrm>
          <a:effectLst>
            <a:glow rad="228600">
              <a:schemeClr val="accent6">
                <a:satMod val="175000"/>
                <a:alpha val="40000"/>
              </a:schemeClr>
            </a:glow>
          </a:effectLst>
        </p:grpSpPr>
        <p:grpSp>
          <p:nvGrpSpPr>
            <p:cNvPr id="2" name="17 Grupo"/>
            <p:cNvGrpSpPr/>
            <p:nvPr/>
          </p:nvGrpSpPr>
          <p:grpSpPr>
            <a:xfrm>
              <a:off x="395536" y="2924945"/>
              <a:ext cx="2379430" cy="1734003"/>
              <a:chOff x="395536" y="2924945"/>
              <a:chExt cx="2379430" cy="1734003"/>
            </a:xfrm>
          </p:grpSpPr>
          <p:grpSp>
            <p:nvGrpSpPr>
              <p:cNvPr id="4" name="35 Grupo"/>
              <p:cNvGrpSpPr/>
              <p:nvPr/>
            </p:nvGrpSpPr>
            <p:grpSpPr>
              <a:xfrm>
                <a:off x="395536" y="2924945"/>
                <a:ext cx="2195735" cy="1734003"/>
                <a:chOff x="1386336" y="5445224"/>
                <a:chExt cx="1492968" cy="987183"/>
              </a:xfrm>
            </p:grpSpPr>
            <p:grpSp>
              <p:nvGrpSpPr>
                <p:cNvPr id="5" name="18 Grupo"/>
                <p:cNvGrpSpPr/>
                <p:nvPr/>
              </p:nvGrpSpPr>
              <p:grpSpPr>
                <a:xfrm>
                  <a:off x="1943200" y="5445224"/>
                  <a:ext cx="936104" cy="648072"/>
                  <a:chOff x="2051720" y="3356992"/>
                  <a:chExt cx="1368152" cy="864096"/>
                </a:xfrm>
              </p:grpSpPr>
              <p:pic>
                <p:nvPicPr>
                  <p:cNvPr id="39" name="Picture 2" descr="C:\Program Files\Microsoft Office\MEDIA\CAGCAT10\j0285750.wmf"/>
                  <p:cNvPicPr>
                    <a:picLocks noChangeAspect="1" noChangeArrowheads="1"/>
                  </p:cNvPicPr>
                  <p:nvPr/>
                </p:nvPicPr>
                <p:blipFill>
                  <a:blip r:embed="rId2" cstate="print"/>
                  <a:srcRect/>
                  <a:stretch>
                    <a:fillRect/>
                  </a:stretch>
                </p:blipFill>
                <p:spPr bwMode="auto">
                  <a:xfrm>
                    <a:off x="2051720" y="3356992"/>
                    <a:ext cx="1224136" cy="752167"/>
                  </a:xfrm>
                  <a:prstGeom prst="rect">
                    <a:avLst/>
                  </a:prstGeom>
                  <a:noFill/>
                </p:spPr>
              </p:pic>
              <p:sp>
                <p:nvSpPr>
                  <p:cNvPr id="40" name="39 Cilindro"/>
                  <p:cNvSpPr/>
                  <p:nvPr/>
                </p:nvSpPr>
                <p:spPr>
                  <a:xfrm>
                    <a:off x="2915816" y="3573016"/>
                    <a:ext cx="504056" cy="648072"/>
                  </a:xfrm>
                  <a:prstGeom prst="can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/>
                  </a:p>
                </p:txBody>
              </p:sp>
            </p:grpSp>
            <p:sp>
              <p:nvSpPr>
                <p:cNvPr id="38" name="37 CuadroTexto"/>
                <p:cNvSpPr txBox="1"/>
                <p:nvPr/>
              </p:nvSpPr>
              <p:spPr>
                <a:xfrm>
                  <a:off x="1386336" y="5959313"/>
                  <a:ext cx="1159920" cy="47309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AR" sz="1200" b="1" i="1" dirty="0" err="1" smtClean="0">
                      <a:solidFill>
                        <a:schemeClr val="accent5">
                          <a:lumMod val="75000"/>
                        </a:schemeClr>
                      </a:solidFill>
                    </a:rPr>
                    <a:t>Siap</a:t>
                  </a:r>
                  <a:endParaRPr lang="es-AR" sz="1200" b="1" i="1" dirty="0" smtClean="0">
                    <a:solidFill>
                      <a:schemeClr val="accent5">
                        <a:lumMod val="75000"/>
                      </a:schemeClr>
                    </a:solidFill>
                  </a:endParaRPr>
                </a:p>
                <a:p>
                  <a:r>
                    <a:rPr lang="es-AR" sz="1200" b="1" i="1" dirty="0" smtClean="0">
                      <a:solidFill>
                        <a:schemeClr val="accent5">
                          <a:lumMod val="75000"/>
                        </a:schemeClr>
                      </a:solidFill>
                    </a:rPr>
                    <a:t>Aplicativos</a:t>
                  </a:r>
                </a:p>
                <a:p>
                  <a:r>
                    <a:rPr lang="es-AR" sz="1200" b="1" i="1" dirty="0" smtClean="0">
                      <a:solidFill>
                        <a:schemeClr val="accent5">
                          <a:lumMod val="75000"/>
                        </a:schemeClr>
                      </a:solidFill>
                    </a:rPr>
                    <a:t>Archivos de Clientes</a:t>
                  </a:r>
                </a:p>
                <a:p>
                  <a:r>
                    <a:rPr lang="es-AR" sz="1200" b="1" i="1" dirty="0" smtClean="0">
                      <a:solidFill>
                        <a:schemeClr val="accent5">
                          <a:lumMod val="75000"/>
                        </a:schemeClr>
                      </a:solidFill>
                    </a:rPr>
                    <a:t>Comprobantes</a:t>
                  </a:r>
                  <a:endParaRPr lang="es-ES" sz="1200" b="1" i="1" dirty="0">
                    <a:solidFill>
                      <a:schemeClr val="accent5">
                        <a:lumMod val="75000"/>
                      </a:schemeClr>
                    </a:solidFill>
                  </a:endParaRPr>
                </a:p>
              </p:txBody>
            </p:sp>
          </p:grpSp>
          <p:sp>
            <p:nvSpPr>
              <p:cNvPr id="17" name="16 Cilindro"/>
              <p:cNvSpPr/>
              <p:nvPr/>
            </p:nvSpPr>
            <p:spPr>
              <a:xfrm>
                <a:off x="2267744" y="3356992"/>
                <a:ext cx="507222" cy="853762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pic>
          <p:nvPicPr>
            <p:cNvPr id="17410" name="Picture 2" descr="C:\Users\Fernandes\AppData\Local\Microsoft\Windows\Temporary Internet Files\Content.IE5\H2RSEWXQ\MC900431599[1]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195736" y="4149080"/>
              <a:ext cx="559089" cy="559089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Ambiente acondicionado</a:t>
            </a:r>
            <a:endParaRPr lang="es-ES" dirty="0"/>
          </a:p>
        </p:txBody>
      </p:sp>
      <p:sp>
        <p:nvSpPr>
          <p:cNvPr id="6" name="5 Nube"/>
          <p:cNvSpPr/>
          <p:nvPr/>
        </p:nvSpPr>
        <p:spPr>
          <a:xfrm>
            <a:off x="2915816" y="1196752"/>
            <a:ext cx="2736304" cy="1440160"/>
          </a:xfrm>
          <a:prstGeom prst="cloud">
            <a:avLst/>
          </a:prstGeom>
          <a:solidFill>
            <a:schemeClr val="accent1">
              <a:alpha val="5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2400" b="1" dirty="0" smtClean="0"/>
              <a:t>Internet</a:t>
            </a:r>
            <a:endParaRPr lang="es-ES" sz="2400" b="1" dirty="0"/>
          </a:p>
        </p:txBody>
      </p:sp>
      <p:pic>
        <p:nvPicPr>
          <p:cNvPr id="14" name="Picture 2" descr="C:\Program Files\Microsoft Office\MEDIA\CAGCAT10\j0285750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43200" y="5445224"/>
            <a:ext cx="837567" cy="564125"/>
          </a:xfrm>
          <a:prstGeom prst="rect">
            <a:avLst/>
          </a:prstGeom>
          <a:noFill/>
        </p:spPr>
      </p:pic>
      <p:pic>
        <p:nvPicPr>
          <p:cNvPr id="34" name="Picture 2" descr="C:\Program Files\Microsoft Office\MEDIA\CAGCAT10\j0285750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1672" y="5589240"/>
            <a:ext cx="837567" cy="564125"/>
          </a:xfrm>
          <a:prstGeom prst="rect">
            <a:avLst/>
          </a:prstGeom>
          <a:noFill/>
        </p:spPr>
      </p:pic>
      <p:pic>
        <p:nvPicPr>
          <p:cNvPr id="44" name="Picture 2" descr="C:\Program Files\Microsoft Office\MEDIA\CAGCAT10\j0285750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3246075"/>
            <a:ext cx="837567" cy="564125"/>
          </a:xfrm>
          <a:prstGeom prst="rect">
            <a:avLst/>
          </a:prstGeom>
          <a:noFill/>
        </p:spPr>
      </p:pic>
      <p:sp>
        <p:nvSpPr>
          <p:cNvPr id="48" name="47 Flecha arriba y abajo"/>
          <p:cNvSpPr/>
          <p:nvPr/>
        </p:nvSpPr>
        <p:spPr>
          <a:xfrm>
            <a:off x="2915816" y="4005064"/>
            <a:ext cx="432048" cy="1728192"/>
          </a:xfrm>
          <a:prstGeom prst="up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0" name="49 Flecha arriba y abajo"/>
          <p:cNvSpPr/>
          <p:nvPr/>
        </p:nvSpPr>
        <p:spPr>
          <a:xfrm rot="18120000">
            <a:off x="4424947" y="3460586"/>
            <a:ext cx="398874" cy="2844000"/>
          </a:xfrm>
          <a:prstGeom prst="up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1" name="50 Flecha arriba y abajo"/>
          <p:cNvSpPr/>
          <p:nvPr/>
        </p:nvSpPr>
        <p:spPr>
          <a:xfrm rot="16200000">
            <a:off x="3995936" y="2924944"/>
            <a:ext cx="432048" cy="1728192"/>
          </a:xfrm>
          <a:prstGeom prst="up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3" name="52 Flecha arriba y abajo"/>
          <p:cNvSpPr/>
          <p:nvPr/>
        </p:nvSpPr>
        <p:spPr>
          <a:xfrm rot="-2100000">
            <a:off x="5056487" y="2365732"/>
            <a:ext cx="392981" cy="1060009"/>
          </a:xfrm>
          <a:prstGeom prst="upDownArrow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>
                <a:shade val="50000"/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4" name="53 Flecha arriba y abajo"/>
          <p:cNvSpPr/>
          <p:nvPr/>
        </p:nvSpPr>
        <p:spPr>
          <a:xfrm rot="2100000" flipV="1">
            <a:off x="3040264" y="2437741"/>
            <a:ext cx="392981" cy="1060009"/>
          </a:xfrm>
          <a:prstGeom prst="upDownArrow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>
                <a:shade val="50000"/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7411" name="Picture 3" descr="C:\Users\Fernandes\AppData\Local\Microsoft\Windows\Temporary Internet Files\Content.IE5\41TFRIL3\MC900431497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3789040"/>
            <a:ext cx="1130846" cy="1130846"/>
          </a:xfrm>
          <a:prstGeom prst="rect">
            <a:avLst/>
          </a:prstGeom>
          <a:noFill/>
        </p:spPr>
      </p:pic>
      <p:pic>
        <p:nvPicPr>
          <p:cNvPr id="17410" name="Picture 2" descr="C:\Users\Fernandes\AppData\Local\Microsoft\Windows\Temporary Internet Files\Content.IE5\H2RSEWXQ\MC900431599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4149080"/>
            <a:ext cx="559089" cy="559089"/>
          </a:xfrm>
          <a:prstGeom prst="rect">
            <a:avLst/>
          </a:prstGeom>
          <a:noFill/>
        </p:spPr>
      </p:pic>
      <p:pic>
        <p:nvPicPr>
          <p:cNvPr id="18435" name="Picture 3" descr="C:\Users\Fernandes\AppData\Local\Microsoft\Windows\Temporary Internet Files\Content.IE5\H2RSEWXQ\MC900438440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21" y="2564904"/>
            <a:ext cx="659441" cy="658788"/>
          </a:xfrm>
          <a:prstGeom prst="rect">
            <a:avLst/>
          </a:prstGeom>
          <a:noFill/>
        </p:spPr>
      </p:pic>
      <p:grpSp>
        <p:nvGrpSpPr>
          <p:cNvPr id="2" name="17 Grupo"/>
          <p:cNvGrpSpPr/>
          <p:nvPr/>
        </p:nvGrpSpPr>
        <p:grpSpPr>
          <a:xfrm>
            <a:off x="395536" y="2924945"/>
            <a:ext cx="2379430" cy="1734003"/>
            <a:chOff x="395536" y="2924945"/>
            <a:chExt cx="2379430" cy="1734003"/>
          </a:xfrm>
        </p:grpSpPr>
        <p:grpSp>
          <p:nvGrpSpPr>
            <p:cNvPr id="4" name="35 Grupo"/>
            <p:cNvGrpSpPr/>
            <p:nvPr/>
          </p:nvGrpSpPr>
          <p:grpSpPr>
            <a:xfrm>
              <a:off x="395536" y="2924945"/>
              <a:ext cx="2195735" cy="1734003"/>
              <a:chOff x="1386336" y="5445224"/>
              <a:chExt cx="1492968" cy="987183"/>
            </a:xfrm>
          </p:grpSpPr>
          <p:grpSp>
            <p:nvGrpSpPr>
              <p:cNvPr id="5" name="18 Grupo"/>
              <p:cNvGrpSpPr/>
              <p:nvPr/>
            </p:nvGrpSpPr>
            <p:grpSpPr>
              <a:xfrm>
                <a:off x="1943200" y="5445224"/>
                <a:ext cx="936104" cy="648072"/>
                <a:chOff x="2051720" y="3356992"/>
                <a:chExt cx="1368152" cy="864096"/>
              </a:xfrm>
            </p:grpSpPr>
            <p:pic>
              <p:nvPicPr>
                <p:cNvPr id="39" name="Picture 2" descr="C:\Program Files\Microsoft Office\MEDIA\CAGCAT10\j0285750.wmf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2051720" y="3356992"/>
                  <a:ext cx="1224136" cy="752167"/>
                </a:xfrm>
                <a:prstGeom prst="rect">
                  <a:avLst/>
                </a:prstGeom>
                <a:noFill/>
              </p:spPr>
            </p:pic>
            <p:sp>
              <p:nvSpPr>
                <p:cNvPr id="40" name="39 Cilindro"/>
                <p:cNvSpPr/>
                <p:nvPr/>
              </p:nvSpPr>
              <p:spPr>
                <a:xfrm>
                  <a:off x="2915816" y="3573016"/>
                  <a:ext cx="504056" cy="648072"/>
                </a:xfrm>
                <a:prstGeom prst="can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</p:grpSp>
          <p:sp>
            <p:nvSpPr>
              <p:cNvPr id="38" name="37 CuadroTexto"/>
              <p:cNvSpPr txBox="1"/>
              <p:nvPr/>
            </p:nvSpPr>
            <p:spPr>
              <a:xfrm>
                <a:off x="1386336" y="5959313"/>
                <a:ext cx="1159920" cy="4730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AR" sz="1200" b="1" i="1" dirty="0" err="1" smtClean="0">
                    <a:solidFill>
                      <a:schemeClr val="accent5">
                        <a:lumMod val="75000"/>
                      </a:schemeClr>
                    </a:solidFill>
                  </a:rPr>
                  <a:t>Siap</a:t>
                </a:r>
                <a:endParaRPr lang="es-AR" sz="1200" b="1" i="1" dirty="0" smtClean="0">
                  <a:solidFill>
                    <a:schemeClr val="accent5">
                      <a:lumMod val="75000"/>
                    </a:schemeClr>
                  </a:solidFill>
                </a:endParaRPr>
              </a:p>
              <a:p>
                <a:r>
                  <a:rPr lang="es-AR" sz="1200" b="1" i="1" dirty="0" smtClean="0">
                    <a:solidFill>
                      <a:schemeClr val="accent5">
                        <a:lumMod val="75000"/>
                      </a:schemeClr>
                    </a:solidFill>
                  </a:rPr>
                  <a:t>Aplicativos</a:t>
                </a:r>
              </a:p>
              <a:p>
                <a:r>
                  <a:rPr lang="es-AR" sz="1200" b="1" i="1" dirty="0" smtClean="0">
                    <a:solidFill>
                      <a:schemeClr val="accent5">
                        <a:lumMod val="75000"/>
                      </a:schemeClr>
                    </a:solidFill>
                  </a:rPr>
                  <a:t>Archivos de Clientes</a:t>
                </a:r>
              </a:p>
              <a:p>
                <a:r>
                  <a:rPr lang="es-AR" sz="1200" b="1" i="1" dirty="0" smtClean="0">
                    <a:solidFill>
                      <a:schemeClr val="accent5">
                        <a:lumMod val="75000"/>
                      </a:schemeClr>
                    </a:solidFill>
                  </a:rPr>
                  <a:t>Comprobantes</a:t>
                </a:r>
                <a:endParaRPr lang="es-ES" sz="1200" b="1" i="1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17" name="16 Cilindro"/>
            <p:cNvSpPr/>
            <p:nvPr/>
          </p:nvSpPr>
          <p:spPr>
            <a:xfrm>
              <a:off x="2267744" y="3356992"/>
              <a:ext cx="507222" cy="853762"/>
            </a:xfrm>
            <a:prstGeom prst="ca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Soportar cortes de energía</a:t>
            </a:r>
            <a:endParaRPr lang="es-ES" dirty="0"/>
          </a:p>
        </p:txBody>
      </p:sp>
      <p:sp>
        <p:nvSpPr>
          <p:cNvPr id="4" name="3 Rectángulo"/>
          <p:cNvSpPr/>
          <p:nvPr/>
        </p:nvSpPr>
        <p:spPr>
          <a:xfrm>
            <a:off x="0" y="764704"/>
            <a:ext cx="9144000" cy="609329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1509" name="Picture 5" descr="C:\Users\Fernandes\AppData\Local\Microsoft\Windows\Temporary Internet Files\Content.IE5\41TFRIL3\MC900412784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2789262"/>
            <a:ext cx="2268538" cy="3448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4" descr="https://encrypted-tbn1.google.com/images?q=tbn:ANd9GcTTX65muCmtbFjNENlnjH2KW6PUl8nOgzayXU0ZjiTVs6_SXpFG7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420888"/>
            <a:ext cx="619276" cy="1032149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Autonomía (UPS – Generador)</a:t>
            </a:r>
            <a:endParaRPr lang="es-ES" dirty="0"/>
          </a:p>
        </p:txBody>
      </p:sp>
      <p:sp>
        <p:nvSpPr>
          <p:cNvPr id="6" name="5 Nube"/>
          <p:cNvSpPr/>
          <p:nvPr/>
        </p:nvSpPr>
        <p:spPr>
          <a:xfrm>
            <a:off x="2915816" y="1196752"/>
            <a:ext cx="2736304" cy="1440160"/>
          </a:xfrm>
          <a:prstGeom prst="cloud">
            <a:avLst/>
          </a:prstGeom>
          <a:solidFill>
            <a:schemeClr val="accent1">
              <a:alpha val="5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2400" b="1" dirty="0" smtClean="0"/>
              <a:t>Internet</a:t>
            </a:r>
            <a:endParaRPr lang="es-ES" sz="2400" b="1" dirty="0"/>
          </a:p>
        </p:txBody>
      </p:sp>
      <p:pic>
        <p:nvPicPr>
          <p:cNvPr id="14" name="Picture 2" descr="C:\Program Files\Microsoft Office\MEDIA\CAGCAT10\j0285750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43200" y="5445224"/>
            <a:ext cx="837567" cy="564125"/>
          </a:xfrm>
          <a:prstGeom prst="rect">
            <a:avLst/>
          </a:prstGeom>
          <a:noFill/>
        </p:spPr>
      </p:pic>
      <p:pic>
        <p:nvPicPr>
          <p:cNvPr id="34" name="Picture 2" descr="C:\Program Files\Microsoft Office\MEDIA\CAGCAT10\j0285750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91672" y="5589240"/>
            <a:ext cx="837567" cy="564125"/>
          </a:xfrm>
          <a:prstGeom prst="rect">
            <a:avLst/>
          </a:prstGeom>
          <a:noFill/>
        </p:spPr>
      </p:pic>
      <p:pic>
        <p:nvPicPr>
          <p:cNvPr id="44" name="Picture 2" descr="C:\Program Files\Microsoft Office\MEDIA\CAGCAT10\j0285750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3246075"/>
            <a:ext cx="837567" cy="564125"/>
          </a:xfrm>
          <a:prstGeom prst="rect">
            <a:avLst/>
          </a:prstGeom>
          <a:noFill/>
        </p:spPr>
      </p:pic>
      <p:sp>
        <p:nvSpPr>
          <p:cNvPr id="48" name="47 Flecha arriba y abajo"/>
          <p:cNvSpPr/>
          <p:nvPr/>
        </p:nvSpPr>
        <p:spPr>
          <a:xfrm>
            <a:off x="2915816" y="4005064"/>
            <a:ext cx="432048" cy="1728192"/>
          </a:xfrm>
          <a:prstGeom prst="up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0" name="49 Flecha arriba y abajo"/>
          <p:cNvSpPr/>
          <p:nvPr/>
        </p:nvSpPr>
        <p:spPr>
          <a:xfrm rot="18120000">
            <a:off x="4424947" y="3460586"/>
            <a:ext cx="398874" cy="2844000"/>
          </a:xfrm>
          <a:prstGeom prst="up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1" name="50 Flecha arriba y abajo"/>
          <p:cNvSpPr/>
          <p:nvPr/>
        </p:nvSpPr>
        <p:spPr>
          <a:xfrm rot="16200000">
            <a:off x="3995936" y="2924944"/>
            <a:ext cx="432048" cy="1728192"/>
          </a:xfrm>
          <a:prstGeom prst="up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3" name="52 Flecha arriba y abajo"/>
          <p:cNvSpPr/>
          <p:nvPr/>
        </p:nvSpPr>
        <p:spPr>
          <a:xfrm rot="-2100000">
            <a:off x="5056487" y="2365732"/>
            <a:ext cx="392981" cy="1060009"/>
          </a:xfrm>
          <a:prstGeom prst="upDownArrow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>
                <a:shade val="50000"/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4" name="53 Flecha arriba y abajo"/>
          <p:cNvSpPr/>
          <p:nvPr/>
        </p:nvSpPr>
        <p:spPr>
          <a:xfrm rot="2100000" flipV="1">
            <a:off x="3040264" y="2437741"/>
            <a:ext cx="392981" cy="1060009"/>
          </a:xfrm>
          <a:prstGeom prst="upDownArrow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>
                <a:shade val="50000"/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7411" name="Picture 3" descr="C:\Users\Fernandes\AppData\Local\Microsoft\Windows\Temporary Internet Files\Content.IE5\41TFRIL3\MC900431497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3789040"/>
            <a:ext cx="1130846" cy="1130846"/>
          </a:xfrm>
          <a:prstGeom prst="rect">
            <a:avLst/>
          </a:prstGeom>
          <a:noFill/>
        </p:spPr>
      </p:pic>
      <p:pic>
        <p:nvPicPr>
          <p:cNvPr id="17410" name="Picture 2" descr="C:\Users\Fernandes\AppData\Local\Microsoft\Windows\Temporary Internet Files\Content.IE5\H2RSEWXQ\MC900431599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95736" y="4149080"/>
            <a:ext cx="559089" cy="559089"/>
          </a:xfrm>
          <a:prstGeom prst="rect">
            <a:avLst/>
          </a:prstGeom>
          <a:noFill/>
        </p:spPr>
      </p:pic>
      <p:pic>
        <p:nvPicPr>
          <p:cNvPr id="18435" name="Picture 3" descr="C:\Users\Fernandes\AppData\Local\Microsoft\Windows\Temporary Internet Files\Content.IE5\H2RSEWXQ\MC900438440[1]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9521" y="2564904"/>
            <a:ext cx="659441" cy="658788"/>
          </a:xfrm>
          <a:prstGeom prst="rect">
            <a:avLst/>
          </a:prstGeom>
          <a:noFill/>
        </p:spPr>
      </p:pic>
      <p:grpSp>
        <p:nvGrpSpPr>
          <p:cNvPr id="2" name="17 Grupo"/>
          <p:cNvGrpSpPr/>
          <p:nvPr/>
        </p:nvGrpSpPr>
        <p:grpSpPr>
          <a:xfrm>
            <a:off x="395536" y="2924945"/>
            <a:ext cx="2379430" cy="1734003"/>
            <a:chOff x="395536" y="2924945"/>
            <a:chExt cx="2379430" cy="1734003"/>
          </a:xfrm>
        </p:grpSpPr>
        <p:grpSp>
          <p:nvGrpSpPr>
            <p:cNvPr id="4" name="35 Grupo"/>
            <p:cNvGrpSpPr/>
            <p:nvPr/>
          </p:nvGrpSpPr>
          <p:grpSpPr>
            <a:xfrm>
              <a:off x="395536" y="2924945"/>
              <a:ext cx="2195735" cy="1734003"/>
              <a:chOff x="1386336" y="5445224"/>
              <a:chExt cx="1492968" cy="987183"/>
            </a:xfrm>
          </p:grpSpPr>
          <p:grpSp>
            <p:nvGrpSpPr>
              <p:cNvPr id="5" name="18 Grupo"/>
              <p:cNvGrpSpPr/>
              <p:nvPr/>
            </p:nvGrpSpPr>
            <p:grpSpPr>
              <a:xfrm>
                <a:off x="1943200" y="5445224"/>
                <a:ext cx="936104" cy="648072"/>
                <a:chOff x="2051720" y="3356992"/>
                <a:chExt cx="1368152" cy="864096"/>
              </a:xfrm>
            </p:grpSpPr>
            <p:pic>
              <p:nvPicPr>
                <p:cNvPr id="39" name="Picture 2" descr="C:\Program Files\Microsoft Office\MEDIA\CAGCAT10\j0285750.wmf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2051720" y="3356992"/>
                  <a:ext cx="1224136" cy="752167"/>
                </a:xfrm>
                <a:prstGeom prst="rect">
                  <a:avLst/>
                </a:prstGeom>
                <a:noFill/>
              </p:spPr>
            </p:pic>
            <p:sp>
              <p:nvSpPr>
                <p:cNvPr id="40" name="39 Cilindro"/>
                <p:cNvSpPr/>
                <p:nvPr/>
              </p:nvSpPr>
              <p:spPr>
                <a:xfrm>
                  <a:off x="2915816" y="3573016"/>
                  <a:ext cx="504056" cy="648072"/>
                </a:xfrm>
                <a:prstGeom prst="can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</p:grpSp>
          <p:sp>
            <p:nvSpPr>
              <p:cNvPr id="38" name="37 CuadroTexto"/>
              <p:cNvSpPr txBox="1"/>
              <p:nvPr/>
            </p:nvSpPr>
            <p:spPr>
              <a:xfrm>
                <a:off x="1386336" y="5959313"/>
                <a:ext cx="1159920" cy="4730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AR" sz="1200" b="1" i="1" dirty="0" err="1" smtClean="0">
                    <a:solidFill>
                      <a:schemeClr val="accent5">
                        <a:lumMod val="75000"/>
                      </a:schemeClr>
                    </a:solidFill>
                  </a:rPr>
                  <a:t>Siap</a:t>
                </a:r>
                <a:endParaRPr lang="es-AR" sz="1200" b="1" i="1" dirty="0" smtClean="0">
                  <a:solidFill>
                    <a:schemeClr val="accent5">
                      <a:lumMod val="75000"/>
                    </a:schemeClr>
                  </a:solidFill>
                </a:endParaRPr>
              </a:p>
              <a:p>
                <a:r>
                  <a:rPr lang="es-AR" sz="1200" b="1" i="1" dirty="0" smtClean="0">
                    <a:solidFill>
                      <a:schemeClr val="accent5">
                        <a:lumMod val="75000"/>
                      </a:schemeClr>
                    </a:solidFill>
                  </a:rPr>
                  <a:t>Aplicativos</a:t>
                </a:r>
              </a:p>
              <a:p>
                <a:r>
                  <a:rPr lang="es-AR" sz="1200" b="1" i="1" dirty="0" smtClean="0">
                    <a:solidFill>
                      <a:schemeClr val="accent5">
                        <a:lumMod val="75000"/>
                      </a:schemeClr>
                    </a:solidFill>
                  </a:rPr>
                  <a:t>Archivos de Clientes</a:t>
                </a:r>
              </a:p>
              <a:p>
                <a:r>
                  <a:rPr lang="es-AR" sz="1200" b="1" i="1" dirty="0" smtClean="0">
                    <a:solidFill>
                      <a:schemeClr val="accent5">
                        <a:lumMod val="75000"/>
                      </a:schemeClr>
                    </a:solidFill>
                  </a:rPr>
                  <a:t>Comprobantes</a:t>
                </a:r>
                <a:endParaRPr lang="es-ES" sz="1200" b="1" i="1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17" name="16 Cilindro"/>
            <p:cNvSpPr/>
            <p:nvPr/>
          </p:nvSpPr>
          <p:spPr>
            <a:xfrm>
              <a:off x="2267744" y="3356992"/>
              <a:ext cx="507222" cy="853762"/>
            </a:xfrm>
            <a:prstGeom prst="ca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24" name="23 Rectángulo"/>
          <p:cNvSpPr/>
          <p:nvPr/>
        </p:nvSpPr>
        <p:spPr>
          <a:xfrm>
            <a:off x="611560" y="4365104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HeroicExtremeLeftFacing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s-A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$</a:t>
            </a:r>
            <a:endParaRPr lang="es-ES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5" name="Picture 2" descr="Ver detalles"/>
          <p:cNvPicPr>
            <a:picLocks noChangeAspect="1" noChangeArrowheads="1"/>
          </p:cNvPicPr>
          <p:nvPr/>
        </p:nvPicPr>
        <p:blipFill>
          <a:blip r:embed="rId7" cstate="print"/>
          <a:srcRect t="15748" r="27559" b="15748"/>
          <a:stretch>
            <a:fillRect/>
          </a:stretch>
        </p:blipFill>
        <p:spPr bwMode="auto">
          <a:xfrm>
            <a:off x="1187624" y="1628800"/>
            <a:ext cx="1053617" cy="792088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Aplicaciones/datos en Internet ? </a:t>
            </a:r>
            <a:endParaRPr lang="es-ES" dirty="0"/>
          </a:p>
        </p:txBody>
      </p:sp>
      <p:grpSp>
        <p:nvGrpSpPr>
          <p:cNvPr id="13" name="12 Grupo"/>
          <p:cNvGrpSpPr/>
          <p:nvPr/>
        </p:nvGrpSpPr>
        <p:grpSpPr>
          <a:xfrm>
            <a:off x="971600" y="1700808"/>
            <a:ext cx="6912768" cy="3888432"/>
            <a:chOff x="971600" y="1700808"/>
            <a:chExt cx="6912768" cy="3888432"/>
          </a:xfrm>
        </p:grpSpPr>
        <p:sp>
          <p:nvSpPr>
            <p:cNvPr id="6" name="5 Nube"/>
            <p:cNvSpPr/>
            <p:nvPr/>
          </p:nvSpPr>
          <p:spPr>
            <a:xfrm>
              <a:off x="971600" y="1700808"/>
              <a:ext cx="6912768" cy="3888432"/>
            </a:xfrm>
            <a:prstGeom prst="cloud">
              <a:avLst/>
            </a:prstGeom>
            <a:solidFill>
              <a:schemeClr val="accent1">
                <a:alpha val="57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AR" sz="2400" b="1" dirty="0" smtClean="0"/>
                <a:t>Internet</a:t>
              </a:r>
              <a:endParaRPr lang="es-ES" sz="2400" b="1" dirty="0"/>
            </a:p>
          </p:txBody>
        </p:sp>
        <p:pic>
          <p:nvPicPr>
            <p:cNvPr id="17411" name="Picture 3" descr="C:\Users\Fernandes\AppData\Local\Microsoft\Windows\Temporary Internet Files\Content.IE5\41TFRIL3\MC900431497[1]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292080" y="3594298"/>
              <a:ext cx="1130846" cy="1130846"/>
            </a:xfrm>
            <a:prstGeom prst="rect">
              <a:avLst/>
            </a:prstGeom>
            <a:noFill/>
          </p:spPr>
        </p:pic>
        <p:pic>
          <p:nvPicPr>
            <p:cNvPr id="17410" name="Picture 2" descr="C:\Users\Fernandes\AppData\Local\Microsoft\Windows\Temporary Internet Files\Content.IE5\H2RSEWXQ\MC900431599[1]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940152" y="3954338"/>
              <a:ext cx="559089" cy="559089"/>
            </a:xfrm>
            <a:prstGeom prst="rect">
              <a:avLst/>
            </a:prstGeom>
            <a:noFill/>
          </p:spPr>
        </p:pic>
        <p:grpSp>
          <p:nvGrpSpPr>
            <p:cNvPr id="2" name="17 Grupo"/>
            <p:cNvGrpSpPr/>
            <p:nvPr/>
          </p:nvGrpSpPr>
          <p:grpSpPr>
            <a:xfrm>
              <a:off x="4958942" y="2730203"/>
              <a:ext cx="1560440" cy="1285809"/>
              <a:chOff x="1214526" y="2924945"/>
              <a:chExt cx="1560440" cy="1285809"/>
            </a:xfrm>
          </p:grpSpPr>
          <p:grpSp>
            <p:nvGrpSpPr>
              <p:cNvPr id="4" name="18 Grupo"/>
              <p:cNvGrpSpPr/>
              <p:nvPr/>
            </p:nvGrpSpPr>
            <p:grpSpPr>
              <a:xfrm>
                <a:off x="1214526" y="2924945"/>
                <a:ext cx="1376745" cy="1138349"/>
                <a:chOff x="2051720" y="3356992"/>
                <a:chExt cx="1368152" cy="864096"/>
              </a:xfrm>
            </p:grpSpPr>
            <p:pic>
              <p:nvPicPr>
                <p:cNvPr id="39" name="Picture 2" descr="C:\Program Files\Microsoft Office\MEDIA\CAGCAT10\j0285750.wmf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2051720" y="3356992"/>
                  <a:ext cx="1224136" cy="752167"/>
                </a:xfrm>
                <a:prstGeom prst="rect">
                  <a:avLst/>
                </a:prstGeom>
                <a:noFill/>
              </p:spPr>
            </p:pic>
            <p:sp>
              <p:nvSpPr>
                <p:cNvPr id="40" name="39 Cilindro"/>
                <p:cNvSpPr/>
                <p:nvPr/>
              </p:nvSpPr>
              <p:spPr>
                <a:xfrm>
                  <a:off x="2915816" y="3573016"/>
                  <a:ext cx="504056" cy="648072"/>
                </a:xfrm>
                <a:prstGeom prst="can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</p:grpSp>
          <p:sp>
            <p:nvSpPr>
              <p:cNvPr id="17" name="16 Cilindro"/>
              <p:cNvSpPr/>
              <p:nvPr/>
            </p:nvSpPr>
            <p:spPr>
              <a:xfrm>
                <a:off x="2267744" y="3356992"/>
                <a:ext cx="507222" cy="853762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sp>
        <p:nvSpPr>
          <p:cNvPr id="12" name="11 Rectángulo"/>
          <p:cNvSpPr/>
          <p:nvPr/>
        </p:nvSpPr>
        <p:spPr>
          <a:xfrm>
            <a:off x="2267744" y="2708920"/>
            <a:ext cx="93647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s-ES" sz="9600" b="1" cap="none" spc="0" dirty="0" smtClean="0">
                <a:ln/>
                <a:solidFill>
                  <a:schemeClr val="accent3"/>
                </a:solidFill>
                <a:effectLst/>
              </a:rPr>
              <a:t>?</a:t>
            </a:r>
            <a:endParaRPr lang="es-ES" sz="96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Optimizar la inversión ?</a:t>
            </a:r>
            <a:endParaRPr lang="es-ES" dirty="0"/>
          </a:p>
        </p:txBody>
      </p:sp>
      <p:sp>
        <p:nvSpPr>
          <p:cNvPr id="6" name="5 Nube"/>
          <p:cNvSpPr/>
          <p:nvPr/>
        </p:nvSpPr>
        <p:spPr>
          <a:xfrm>
            <a:off x="971600" y="1700808"/>
            <a:ext cx="6912768" cy="3888432"/>
          </a:xfrm>
          <a:prstGeom prst="cloud">
            <a:avLst/>
          </a:prstGeom>
          <a:solidFill>
            <a:schemeClr val="accent1">
              <a:alpha val="5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2400" b="1" dirty="0" smtClean="0"/>
              <a:t>Internet</a:t>
            </a:r>
            <a:endParaRPr lang="es-ES" sz="2400" b="1" dirty="0"/>
          </a:p>
        </p:txBody>
      </p:sp>
      <p:pic>
        <p:nvPicPr>
          <p:cNvPr id="17411" name="Picture 3" descr="C:\Users\Fernandes\AppData\Local\Microsoft\Windows\Temporary Internet Files\Content.IE5\41TFRIL3\MC900431497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3594298"/>
            <a:ext cx="1130846" cy="1130846"/>
          </a:xfrm>
          <a:prstGeom prst="rect">
            <a:avLst/>
          </a:prstGeom>
          <a:noFill/>
        </p:spPr>
      </p:pic>
      <p:pic>
        <p:nvPicPr>
          <p:cNvPr id="17410" name="Picture 2" descr="C:\Users\Fernandes\AppData\Local\Microsoft\Windows\Temporary Internet Files\Content.IE5\H2RSEWXQ\MC900431599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3954338"/>
            <a:ext cx="559089" cy="559089"/>
          </a:xfrm>
          <a:prstGeom prst="rect">
            <a:avLst/>
          </a:prstGeom>
          <a:noFill/>
        </p:spPr>
      </p:pic>
      <p:grpSp>
        <p:nvGrpSpPr>
          <p:cNvPr id="2" name="17 Grupo"/>
          <p:cNvGrpSpPr/>
          <p:nvPr/>
        </p:nvGrpSpPr>
        <p:grpSpPr>
          <a:xfrm>
            <a:off x="4958942" y="2730203"/>
            <a:ext cx="1560440" cy="1285809"/>
            <a:chOff x="1214526" y="2924945"/>
            <a:chExt cx="1560440" cy="1285809"/>
          </a:xfrm>
        </p:grpSpPr>
        <p:grpSp>
          <p:nvGrpSpPr>
            <p:cNvPr id="5" name="18 Grupo"/>
            <p:cNvGrpSpPr/>
            <p:nvPr/>
          </p:nvGrpSpPr>
          <p:grpSpPr>
            <a:xfrm>
              <a:off x="1214526" y="2924945"/>
              <a:ext cx="1376745" cy="1138349"/>
              <a:chOff x="2051720" y="3356992"/>
              <a:chExt cx="1368152" cy="864096"/>
            </a:xfrm>
          </p:grpSpPr>
          <p:pic>
            <p:nvPicPr>
              <p:cNvPr id="39" name="Picture 2" descr="C:\Program Files\Microsoft Office\MEDIA\CAGCAT10\j0285750.wmf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051720" y="3356992"/>
                <a:ext cx="1224136" cy="752167"/>
              </a:xfrm>
              <a:prstGeom prst="rect">
                <a:avLst/>
              </a:prstGeom>
              <a:noFill/>
            </p:spPr>
          </p:pic>
          <p:sp>
            <p:nvSpPr>
              <p:cNvPr id="40" name="39 Cilindro"/>
              <p:cNvSpPr/>
              <p:nvPr/>
            </p:nvSpPr>
            <p:spPr>
              <a:xfrm>
                <a:off x="2915816" y="3573016"/>
                <a:ext cx="504056" cy="648072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7" name="16 Cilindro"/>
            <p:cNvSpPr/>
            <p:nvPr/>
          </p:nvSpPr>
          <p:spPr>
            <a:xfrm>
              <a:off x="2267744" y="3356992"/>
              <a:ext cx="507222" cy="853762"/>
            </a:xfrm>
            <a:prstGeom prst="ca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pic>
        <p:nvPicPr>
          <p:cNvPr id="8193" name="Picture 1" descr="C:\Program Files\Microsoft Office\MEDIA\CAGCAT10\j0195812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4149080"/>
            <a:ext cx="1773022" cy="18242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Sustentable</a:t>
            </a:r>
            <a:endParaRPr lang="es-ES" dirty="0"/>
          </a:p>
        </p:txBody>
      </p:sp>
      <p:sp>
        <p:nvSpPr>
          <p:cNvPr id="6" name="5 Nube"/>
          <p:cNvSpPr/>
          <p:nvPr/>
        </p:nvSpPr>
        <p:spPr>
          <a:xfrm>
            <a:off x="971600" y="1700808"/>
            <a:ext cx="6912768" cy="3888432"/>
          </a:xfrm>
          <a:prstGeom prst="cloud">
            <a:avLst/>
          </a:prstGeom>
          <a:solidFill>
            <a:schemeClr val="accent1">
              <a:alpha val="5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2400" b="1" dirty="0" smtClean="0"/>
              <a:t>Internet</a:t>
            </a:r>
            <a:endParaRPr lang="es-ES" sz="2400" b="1" dirty="0"/>
          </a:p>
        </p:txBody>
      </p:sp>
      <p:pic>
        <p:nvPicPr>
          <p:cNvPr id="17411" name="Picture 3" descr="C:\Users\Fernandes\AppData\Local\Microsoft\Windows\Temporary Internet Files\Content.IE5\41TFRIL3\MC900431497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3594298"/>
            <a:ext cx="1130846" cy="1130846"/>
          </a:xfrm>
          <a:prstGeom prst="rect">
            <a:avLst/>
          </a:prstGeom>
          <a:noFill/>
        </p:spPr>
      </p:pic>
      <p:pic>
        <p:nvPicPr>
          <p:cNvPr id="17410" name="Picture 2" descr="C:\Users\Fernandes\AppData\Local\Microsoft\Windows\Temporary Internet Files\Content.IE5\H2RSEWXQ\MC900431599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3954338"/>
            <a:ext cx="559089" cy="559089"/>
          </a:xfrm>
          <a:prstGeom prst="rect">
            <a:avLst/>
          </a:prstGeom>
          <a:noFill/>
        </p:spPr>
      </p:pic>
      <p:grpSp>
        <p:nvGrpSpPr>
          <p:cNvPr id="2" name="17 Grupo"/>
          <p:cNvGrpSpPr/>
          <p:nvPr/>
        </p:nvGrpSpPr>
        <p:grpSpPr>
          <a:xfrm>
            <a:off x="4958942" y="2730203"/>
            <a:ext cx="1560440" cy="1285809"/>
            <a:chOff x="1214526" y="2924945"/>
            <a:chExt cx="1560440" cy="1285809"/>
          </a:xfrm>
        </p:grpSpPr>
        <p:grpSp>
          <p:nvGrpSpPr>
            <p:cNvPr id="4" name="18 Grupo"/>
            <p:cNvGrpSpPr/>
            <p:nvPr/>
          </p:nvGrpSpPr>
          <p:grpSpPr>
            <a:xfrm>
              <a:off x="1214526" y="2924945"/>
              <a:ext cx="1376745" cy="1138349"/>
              <a:chOff x="2051720" y="3356992"/>
              <a:chExt cx="1368152" cy="864096"/>
            </a:xfrm>
          </p:grpSpPr>
          <p:pic>
            <p:nvPicPr>
              <p:cNvPr id="39" name="Picture 2" descr="C:\Program Files\Microsoft Office\MEDIA\CAGCAT10\j0285750.wmf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051720" y="3356992"/>
                <a:ext cx="1224136" cy="752167"/>
              </a:xfrm>
              <a:prstGeom prst="rect">
                <a:avLst/>
              </a:prstGeom>
              <a:noFill/>
            </p:spPr>
          </p:pic>
          <p:sp>
            <p:nvSpPr>
              <p:cNvPr id="40" name="39 Cilindro"/>
              <p:cNvSpPr/>
              <p:nvPr/>
            </p:nvSpPr>
            <p:spPr>
              <a:xfrm>
                <a:off x="2915816" y="3573016"/>
                <a:ext cx="504056" cy="648072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7" name="16 Cilindro"/>
            <p:cNvSpPr/>
            <p:nvPr/>
          </p:nvSpPr>
          <p:spPr>
            <a:xfrm>
              <a:off x="2267744" y="3356992"/>
              <a:ext cx="507222" cy="853762"/>
            </a:xfrm>
            <a:prstGeom prst="ca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pic>
        <p:nvPicPr>
          <p:cNvPr id="8193" name="Picture 1" descr="C:\Program Files\Microsoft Office\MEDIA\CAGCAT10\j0195812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4149080"/>
            <a:ext cx="1773022" cy="1824228"/>
          </a:xfrm>
          <a:prstGeom prst="rect">
            <a:avLst/>
          </a:prstGeom>
          <a:noFill/>
        </p:spPr>
      </p:pic>
      <p:pic>
        <p:nvPicPr>
          <p:cNvPr id="1026" name="Picture 2" descr="http://t0.gstatic.com/images?q=tbn:ANd9GcQQVqFT2IZen6ob4XiGtXXO2F_idH7gEGMQ3nBrmPL4Zn2aOUUyAA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31640" y="1484784"/>
            <a:ext cx="2495550" cy="175260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err="1" smtClean="0"/>
              <a:t>Datacenters</a:t>
            </a:r>
            <a:endParaRPr lang="es-ES" dirty="0"/>
          </a:p>
        </p:txBody>
      </p:sp>
      <p:pic>
        <p:nvPicPr>
          <p:cNvPr id="44038" name="Picture 6" descr="http://www.serverroommonitoring.net/images/server_room_monitor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28700"/>
            <a:ext cx="9144000" cy="55806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Ambientes acondicionados</a:t>
            </a:r>
            <a:endParaRPr lang="es-ES" dirty="0"/>
          </a:p>
        </p:txBody>
      </p:sp>
      <p:pic>
        <p:nvPicPr>
          <p:cNvPr id="49154" name="Picture 2" descr="http://www.42u.com/images/bypass-air-recircula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9144000" cy="5544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sz="2800" dirty="0" smtClean="0"/>
              <a:t>Autonomía energética redundante</a:t>
            </a:r>
            <a:endParaRPr lang="es-ES" sz="2800" dirty="0"/>
          </a:p>
        </p:txBody>
      </p:sp>
      <p:sp>
        <p:nvSpPr>
          <p:cNvPr id="50178" name="AutoShape 2" descr="data:image/jpeg;base64,/9j/4AAQSkZJRgABAQAAAQABAAD/2wCEAAkGBhQSERUUEhQWFBQUFRUVFRQXFBcXFxcXFxUVFBQXFxQXHCYeFxojGRUXHy8gIycpLCwsFR4xNTAqNSYrLCkBCQoKDgwOGg8PGCkkHyQpKSksLCwsKSwsKSksLCwsLCksKSksLCkpLCksLCwsKSksLCksLCwsKSwsLCksLCksLP/AABEIALkBEQMBIgACEQEDEQH/xAAbAAABBQEBAAAAAAAAAAAAAAAFAQIDBAYHAP/EAE0QAAIAAwQECQYLBgUDBQAAAAECAAMRBBIhMQUGQVETImFxgZGhsdEUIzJSU5IHFSRCcqKywdLh8BZic4KTwjNDVGODNLPxFyV00+L/xAAZAQACAwEAAAAAAAAAAAAAAAABAgADBAX/xAArEQACAgEDBAAFBQEBAAAAAAAAAQIRAxITIQQxQVEUIjJSYXGRobHRgTP/2gAMAwEAAhEDEQA/ABtjtzSARPEygNFAUtTMGlNlR2RbTWWX7Of/AET4xNYLTVjjsb/vTa9pPXBSVPjE2a0gWNY1NAJFpOK/5P7w/eggusBGBsdsxy8yB/dFyZN4o+kh6mDfdBaVMEAgGl6wPWgsNrr/AA1He0TJrDMrQWC1k/RTxg9LmiLCTxEJZn009OOWj7V08GO8w9dN2g5aPtHS8od8aGXaVJoCCRsEPE0HKvUfCGBZmhpa0nEaPndM2UOw4xR0tb7Q8ohrE6KxQVM2X668WgxqcumNkX3A+6fCBum1ZpBKIzFWluABncmIxGOGQMRL8EtAVdJ2k0+RPiAa8Ku0c0WZSzplL1nKYgirVqQa0wH6pBzRU1C0tWyooNQdgA76RrLoi6EV5ElOjmU/Rs5XZxKrW6CtaUIBANSOWAU4z0UL5OTQUrfGPLHaig3ZxhtaLKEmGgoDiOmHlFV2BGds55Otc/8A0/14qPaZ3sKfzxobS8D5rxQWglrRN9j9aKiO/C1ucbHi15N8GSYrrL86D+soiIzwmz/Y/Xh3Cz/Y/XHhGj4KPXBClhm+Hn+wPvjwhRaJ/sD74jRECPQtjGe8on+wPviPG0z/APTt7w8I0Qj2ELYTNm1TvYN7w8IY1rm+xbr/ACjSkRGyiF1B4M21sm+xbr//ADEbW2Z7Fuv8o0rS4heXyQVIlIzhtr+zI6T+GGNbW9Q9Z/DB6ZJ5IrzJXJDpitARtIN7M9f5Qnlx9Q9cFXl8kRFBDCg7y0+qesQw2019E9cESg3QQ0Tq5Nn4onFxJY4KBz/rOA3XklGf8sPqnrEeje/sA3t5Hvr4x6K91ew8EMuzSpj+bK2djxbjuTLrwjgBXNaVzod4yyEtu0bOs9DMTikVDKwdSN4K7OekNkaIJHQd+Hm2PJTb6oggdEebmKpIF16Cou4MuIGVQDko34nKNEoGdSoj0DNeYyM1qkSuBNVVpI85UEccgi/TvjTsWaak02+RxAQFEriY5krfxO41wjnukbIbKU4UYTFvIVmjFd5AxXpismm5VR5wU2qXBJ5PRqImqS4ojSfk6eCeFM3y+XUqFu8CLgFa1C3s+WFk8WY8z4wUs92oMkFRdFBdUni8u+ObDWmz1peWu6/M/BD11ok1NbtBt4R8eYXIm4yaEdGspEsuRb6mY15qylOO4VyHII9ZLktSq256MzMay1Jq2eJUxz5dZ5BpdukmlKs4GPLc3Q6Xp+W1CAhUgkG9NxphlwcDcZNBv5HBJK4IW2bcoRS6CaGteMVrtONYaeA4HgTa5xl3bt26PR3Xrle2MdI0gHyROctMA6ykUZ2tMhKXigriMZp2lcaJhiDEWRsjgbmfbZKIQs6bNPFChwKKFwNKAUqM99BFuRraBLu5sMAdlPGMFZ9MJMR3UIVlsFY+dFGbAChSphS5VQ5U3WfgwxL0v3b13BMMN+47YbU+5NKZ0Ma5oAKjHbj3RntYNYBOUhqKymqbKgmjKeXIj6Jgdo3RzPOkXjLKTSTRZhZuKRUMpUXeuKmuz3LS3Kz98NqsCikwZaLVFN5sMM2sNqIrocW/D5ou8Exwvg0OzAkfdEUWbcpeXZ61ujhFO40cnEHP0l6hBQAyZ4iN58QsDETMYWh7JmtO7dXPdnET2sLQkhagek1Bv6YqWuYQjEGhAPdlF3RMsPMKnErLUkUyrSkLOoxsZO2QzNLACoKNyBxXoqYkTSaEVvKOQkVHPQxqNHaqGc6XQAoJLmgpS6QBy4kHognM1DZGLy2RqcYAoB6JqBjUU/XMsYuStILmourMJ8YJ66e8PGPeXr66+8I1WhbHLm2peFlymCq5AMpKVJvVpTOpMYvWK0SlnMAyLxa0CgCpJOQFBhTKEbT7DKXNFg29fXXrhPLFPzl96LM3WSwFpYZLMJc2UFYogV5M0YMzECt0nbsrX5pjPaZnywjtImyHEu6byhKkM10B1pQ47Vz3QdPom4FzMB2r70QzOdeuMxI1nVioEhCzMEKlVpUmnFNK9cW58lgrYLSXNEpmuy6lmJegF3YkuaOgQ6hIG4glMB5OuKnlFagA4frMwBfWRGHElqDuYKTzABc4jt2lWlNdeWAcDgsthiARRlwOBHaNkMosRyRqbNMusGZQQNhbM7PRxwOPLSOiWXWOwhV4RptoIAoglFJQNBgJWA2D0q88cSs1qM2jiXxVdFJ4q+kd1an0TiAaYbxHRJFhAwGAhJRphVSNl+3lm/0h6pfhCxlfi+FhNUvf8L/B9qHr+QkJl0VJoN5i7ZCWcAmt7M4Gtcc89kVrYiTJbrLdC9MFLUbAg+geN2QX0bo8q0u8KEXa9AEbpGRHJ9aKLaLSpqQs1qrVaUov8yk1zpFyyaPlTQbqvWh4t28QBhsBy5aRHr/KAtlpHFrwuFUYNjcybJhGi1A0aoM4mpW5LFwklatMrUA8gPWYr6lqGBzfhION/NRgbfZ0vCjXm2VqpoM+LiDnsbogZpCc0ufMStQrEUP5RonmqSQjggJeZDRlUszHIg0otMqZwA03JMy0zXlqWR2vKVGBFAcK49cLCWqmx5JrsRzLeQihSwahvElSDiaXQBxcDToiay6YdUPnJl7AJRqKoBJNVpxq15KUipMsM3Pg3r9GPCwTcPNvt2bzWLaiLbL9m0xPZmrNc3UYjjbqbIrTp5NBhxRmBiSTUljtMWtBSrk1jMUBSjgXwbpOBoaY44xLpmyoq2coCvCI5bLZaJktSKbKLTHHinAYQiaU6SGaenk02pVo+S2iuN6dKPTQmsaybKZ7FREZglsVmCKWookviQNlSMeWMVq0Lkq0KDgtoVQabBwgGH8sdI1HkB5RJJqloDChwPm6YjIjn2iK8+RQhKT9CpclLUpA1rTDJGPVd8Yp/CPKpaBy3+8RsLDYAlvqoAFxz7zKYy/wkS/Py+XhO9Yr6d3Cx58yMikiHGzxdlyYk4GNAoKMmCNol/JbP/GnDtlmH+TxbnSPk0nktM0fVQwURlibYiNkVXssa+dYc4ozbByQGiGP0jZ/NPQfNPcYuav2KabTMCKSbkpWJWYQtFJ4xRGpUgjni9piwUkTTuR/smIrfJaUVeWShZUDFSVLUUEVpnFc60ux1b7Gp0XaLXLAAQKGLVBSdRSuFT5rCuzfhC2m2WyaiqRdDKxPEnjIjivSVgTXAbaGMeulJ/tZn9RvGEfS0/20z+o3jGdZElXP7jbbu+P2CkzV+2zXTgZnAEoWJMuZdAJUXWvyxR8fR2gHdFLWX4ORJksxtDtNUJ5x1TgzVgtCiKXXPOp5YLakaQmtaqPMd14NzRnJGa40J/VYL652yWJDNOLCVflByoqQDMUYDpEZ82bRpjDhtgp3ycTtGq9pxIEtwMzLYP1gcZekCIdHaKd5Vqli6WHAKRXI8KGplugxO4BJj8BMJVWcKzkh6CY12tca0pu7IN2OwzUsk21TZodWdCi3Q5EtF4QsXONeK3FOVI265x7/APCKMXRitBaCmC1y74FJbGY2II4gLDtu9cHLK/8AjkZMLRW9tISapYDYR5QAObljQaG1bmTpvlAlIss3ys0vvDADg6knE7ABhGc0/JNkbgwyzGKzGcioHnWU0G00Cbc70RZ04uLfIXjqXHY5/KNDs6a07ISe2NMOip28sG7Nq9eagmEYeqIsTNTTtm/U/OL45IvkpcGBdFsTNkrXAzVFP5hHa7PLxjmmjdUik6U3CVuzEalKZMDvjqVmWKc0vRfiRNwULFm7Cxj1Gig/ZZKMwE0Ky44OAw5MGhZWj0ScODW6A2AUkCn0QadkV2tCylqxoooPuGJMJNli0S1CPQO0pg4xwSakzCh23CM9sdZ+jnUcs+EBf/cZ61znJUX96o3onKNHqrKKyZrIQpLygcLwIF40xx+dUffAT4QBXSjjH/FU+iuySpwbM9ME9GaVSTIKm8WZwaKKkAAY9lIp65Sl0rjFW3Q2GtfJzm02Y+UzCBlQk7ADxfCCGjwAQTgMYuaSmhySJZlitM6DOuWO3GKirSMbk4qNqnRp0p3QWNqQ0xA5MYRrWpriNu/ogaFP6EOCn9CG32ybRTnLSnPFY6KrtP6xglNlV/8AEPUHPg1oKAi/MoTjiTmDhkMIuwPgpy8M9YaykdVY+cuFicSCCSCNzYkE7QxEdF1ElPwF/hCL83FSoNLuBIbPEAZ1yjnUnPmp3RvNXdKJJssuubTmAFQCSSaUrntOG4xz+vcpQcUX44qje2STWbwlRSlwjbWtR0RjvhHXz0r/AJO9I0GhLSHnVFaXDmCNo2GAfwir52T/AMnekaehvZVlGRVIAypcS8HEstRhmRtKivbzwqmu/KuO7f2xuoUh4KGTgyyJcwsTLFqmLc23muID2jqi4EgDbbRRVSha9Pa6CxCqxaXRwNpFD1w0QM6rMk4mIJlmgi64nnPfEbJABZndO2T5NO/hzPsGLS6LD4EZKvcBFjTsr5NO/hTPsmLtmWjH6KxRm+llkWDf2cXdEM3VtSMhGjrDJkc+izWwHYNHLIZnAoStOsiM3r2g8nnNtbgq7sHUA0yrTbGu0lKdiAgr0gd5jDa06wiS0yS6UmLReMQFN4V+cPVJ3g7xGXJGbyRcVwi6FeTmdv1fdKM00AOwzBqAxzIBNI0j6RMiwNZWerVSpK3QqzBwYBGNaCpPdAYzJiEN5OqgZOoYKP5kYr1iJJlpS7MZ0v14KpvhlPGYgCqjI4x1H89KX6iaVHsdQ1MLfF0oPS8DMGDBhQTDdoRgRSMd8KFnCWugFPNS8KUpWsajU22B7AhUUBM2goPaMNmGzOMz8Iky/bCaFaS0XOuRbHrjnYGlkyX7/wBLGjP2aZcapxwi58ZgjjA8+cDrp3xG6mmfZGuM2uEK42FrDbw06WKHF1GfKI6BZxHMdEKfKJWP+YnfHUJEM5OS5BFUXKQkevR6Ki0K2myrMUq1aVBwNDgaiJ9HyFlhEWtFNBXnr98Qq8SyS15CVoCcMccCNmyOwzmnMNeVrpeZhtByOPmZY5jEczARd1zQfG8zGvEUkEnAlEFKcwB6YHW+0ACkaIOoCUD7W+zlhoSIBMq454vrLjjdZL50bunXykQSFuRNchQsYtRo0iWnR7KgY0o2WPJWKQsjH5/1RBSbaWZQrHBcsOSkRKkXLNp+kreNS+oqeTEA41JOYA7jBGwWlhOlA04KW6sa14jMJyq27H0TWuYhoSC+rVlZZjzK8VkVAOZmrX9bYG5dthceODoGh5N1pZ/cYdiwD+EEVmSP+TvSD8hqGX9Bv7Yz+u5q1nO/hP7I19NxCjLPmQFnaSGQmSyo4oN9QTTetSciBXkiWyWxSaF5eVBR1JJwwEUbPq2pGEyYKGlKLmM6cmMTy9XFVkJmOaMCBRaYcbHoFOmNmp+hKXsIsIzFuXjyv/kj7axrGXGBloMgyixQX0mLTMkM1FBAJ9emOzOGQrOmMMTzmGkQ98zznvhsAAO08Pk07lluOtSPvixWjHmWINYP+lnHdLc9QJ+6JbRmejuijN9LLIk4nQ2ZMiqZkNaZHNLqLUh+OvPGN+EezS5jzOEFbkoFSMweMV58QcOWNVZZnnF54w/wmW8CY6EE1RGFFJBuswoXB4vpbRjXOLoK41+QJ1K/wcxkM0mapRqLeAYAkYEjMDMUMF7bJAeeoGF9MKZm8acgxjPz7NNmEMg20NM7u3PZyQatSEzHmClZhlCjVFGuvXtwh5Jak79j6m12Oj6tqEscsXQg411Qfm1NCd5OfTGO1wNbSfoJ98aXRrssiWrm8/GLHlZiaDkAoOiMtrNjaG+in2RHMh/6SZorgEQxoluwyYY0pgaJtCj5TK/iLHTJEc20CPlMn6Y7iY6TKi5FaLUehL0ehaHCaPjFayuZUm8b98GY5V57TsiblGal0EAcVcBvJxhQ8VdIM/BvwTBZlOIxpQGoxNQRSlc4677M5y7mJ140gF0nObOsqTTEfOlI2zHdnGatFtLGsXNb5t62uahuJIBZciVkohI5OLAcmF1NqhnCnRZkzOOMjnmdlDWCmi7SHTlXA/ceqBkibLUAu6hi4opBHEo1438syMIjm6QVVrJoHFTeBDCgADClMakRjzw1/qX43pNIFh1yACazkAX5RblRv7Tl1xWtmtsxhSTKKtvbEjmFKRiXTZG6L3liixrTbQFEoHEkM3IBl49EHLPPV1DIaqcjzYRgVsMxqu7VY7DiSdlY2mr6Us6D6X2jFufHGGNJMTHJyky8I02rtrlotJgrgachvZ9UZwLBGQBdU7eMOfo2xjXLouaNomlVmMAooFR+274QO1ux8m5n/siHQZ45+g33RLrOwPkwriL1eStzOOn03Yx5OGR2WTQHGtSSOkDCJHk1KmtLprz4EEdsPkjCJQI2FRXKwKbQtZgYtheUsu8Bg3XlBlxHgveO8RLJRsScYSEJj1YYQo6f/wClnfwn+yYTSDUPSe6G6wt8lnfw27oq6xBuKFYJVnqSQNgyqRWKMv0sth3RDO0iiekacm38orJpxGYKtSSabMNtc8ogl2SWuJKk7ywY9AFewQ/hQPRUDlIx6EH315o5xoCki0BXUsaLezPcN/RGW+EyzS2kzJ6zbrKFUrXBlLrntqOSCZmjOtTleJqeav3CBGsFjSfZ5iMSAVrVaVqvGFDziLYT0+OBdJzbRFsUcUk1WuQz2ih5iImt9rIFQDWooBmSPRw56wK0UCHaWcGCm6eQkEA8kFZE4y5nH/dpxb4pSlSKrjzGLpwgufIIyk+A7K0s6oK8QjHMQGtFrZ5xLmt7bQDICmXJHtIWwPQLTHP089mBrQclTjjUwCbSZWYUYUKHMGv6GMZoYW7oulOg+RELxFZdJpMwDCu6tO+JnEV6XF8j2muC3q6PlUr6X9pjo8uOc6tkeVygTiSaDfxW+6Ojy4viuCslpCwkehgkythEM+aKHmNeoxLMVRQKb3FU1wzIxGEVrR6LDaQR2GOi+xhjw0zmesYrPLesoxJr6Iu+ltwpFOVo6Y/ooxG+lB1mNjpGzJZZtxZbzDwctr7C8QWWrAGmArFd9Mf7bjnWOdLqNPCRuzRjkm5x7Mx+lNBTjdolaY1qNuzGEs2hiilb1XCEhAhAxOIvtQYGnPWNc2k6/NbqirPuMasj3qAVpsEVvqm1TEWFLkyk2YqA3qgilVIpTbnlFddKDILXmZT2VjWCyS8TR6mm8dxFYrzNFqSTVgTulgd0NHPj8oDxz8AZrQShojBqY/ug4AtTKuOGcENEaZZZapwd6mAphWprt54cNASwCKvxhQ8X84llaElqAAWwwHEPjElkxNUFRmnYZ0Pwk5bxQLhlUnfvESWvRDzlFSRcxVVNw1PpXWORIpSuG/PATK0eBk8wcynxjQWDSsuWoUIzbKmuJ2k1GEY5PS9UP6Lu6pol1SliVMY8O5ADLwcwqGWt27fqag1rjkYI283p7kUorpjVaEGVLIKmvGHNWH6GUzJ3CMt0BWVBTGhpUk7tw6d0WNN2JUMlgMXLE9F0Cg2YR0emlqjbMuVUy5JyiWI5JwESGNhSRsIdLX7u8R6kOTw74hDTkwlYbWPVgig7WYVsk4DMofugPpPS4mzGVQRwM95dT843Fao5MadBgtrL/wBLM/l6r61gBpexLZ5jsCSJs55jAnI0VKCuziiKsv0seHcZOtyqVDNdvkqpNc6E06gYg1gs58lmG8KXcwTleXIiBc/WReG4KbLvysCGwvqaUJrhXsPLBNJLBC0h+FlnNTnzEHM89DzxxnklGRt0po5Pb9IOqChGLGtVXEAnP1umJtXNYJgmhBgJgYPTAXQpNbmWABOYPKI2OkNU7NaaYtIIzVaBa8oYVU89Ir2b4NElzFdZjkg1FVUjuxjf8VilCmZ9qalZlJsiXNm1lOBMFCATQkY/NOBBUAkV+dyGJ50uYWHCMqkEYXSK5ZG8RGo0nqYk03nWrespCN1gY9MC7NqvPkMbjsU2IxV9u5hQ9kJvY5Lv+5ZpkmU7Og4tdpPVAnSNmBmPUZMcYLaatDSwtZa1NQbqTENd5UGlIDybFOm1dnuXmwULUmpphuEHFGvmsM3fy0UJ2jFrWpFYkSWVyZulj3Rat8go/Fa+uNQwyphsG4QPm2/O6o6Vp25xqWqS7lDqPgP6kS62+UTUkcJ/22jraRyP4PHJtyY5rNJ9w+MdcWEmqY8GSx6Ej0JRYDtFWVJam6gVjS+wr5wnjX6E4elTDdFwPiOcd8VpL8UfRHcIjtVoYIxQVcKxQb2AJUdJoI2sxlPW9KWmlcpcsbq0WladEBgeeJPhL0/wFrUFCxMqWSLwFK3vvEZEa9r7JvfHhHEydLmlJuK8m2GaCSTZrAYeIyI19X2Te8PCHDX9PZP7yxX8Hn+3+v8AR9/H7NbHqRlB8IEv2T+8sPHwgS/ZP1rA+Cz/AGk38fs1QAhwA3Rk/wD1Alezmda+MOHwgSvZzPq+MD4PP9pN7H7NWDSHXzGUGv8AJ9nM+r4w4a+yfUmdS/igPo8/2h3sfs2ur1obyxVLEqZczCppXi40jQazf5H8/wDbGL1N0qJ9pSYisFuTVxG0XdxjY6yN/gc7f2x1emi4QpmXK03aJpWUPMRSWwiQmNhSehQfu7xDCYWveO8QCGjJj1YYTCXoICpp8/J5nMPtLAnWyy8Iy8cIQXpUMQasp2fR7YJ6dPyd/wCX7awE1utRVhQV49MdgLYnlpujH1kpLG9Hfj+y7ElfJzV7eGnE5AEqRuIOUH7BaWQ3pbFW7+QjaIzOm9AtZnebevK4JyJqa1uHHthuj9OEphzUOanl38hjPkwWriXRyeGbuz6cs9pYy383OBoGBoG33WPL81u2Gz2nSKgG8u8AEDnXZzjCMNZ6XzStOXPpg5ZFwjNOKirRdDl0XTpeafm/ViKZpSbu7IQxE4ijUi/ShJmk5h2dkQTNIucCoOG1aw5xFdxDqQNJBOAbOWOo+MDp9gT1KdJEFWEQTBFscjXkSUUTakWdRawQKUSZt5AI6QgjCanL8p5kf+0RvkjdjepcmVqhaR6JYSLaACJL8Rfor3CG7YWzKLi/RXuESXY1mUyPwq6FadbFYVpwCDDkaZ4xiv2Xfc3VHWtabCk2cGLGoRVwO4sevGBHxKnrNGbda4H0JnPf2Ufl6h4x4apvy9njHQ/iVfWMKuhV9Zom9ImhHPBqjM5eoQ79jpm49njHQ/iZfWMOGhR6xgb0iaEc7/Yyb+qeMe/YyZ+qeMdFGhBsYw8aEr88xN6QdtHNTqfM/Q/OFXVGbujpfxD++eyF+If9w9Qib8ibaM5qDoaZJtalhxbkyvOQKRv9Ynwkc7f2wN0Zovg5ga+TgRSg2xc1hbCRzt90NGTkBqi1ZmwiYtFWQ2ETVi4UcTDr3eO8RCWh17LnX7QiENEWhL0R3obfiMhDpn/BbnT7axBbEDMwOVcuuG6emkSRTbMlL1zUERWW3rMebQ+hM4M19ZRj3iKMqtFkATbLOJZukXpT1G+nJ+sxHPNadDmzktKRrpYMrVqoFDUHYQa7dgjqloAaqtiDn+R2RnbXZaEyphqh9FjlQ/rHdnFMPlGfJzmxWsk3qUIzXdzHaIPrpqUigzHC3q0qDspXIcsUNKaFaQXoGxoUpXOu3YRSsA9KS5kyhfIVuigFK0r6Ixyzgywxyd+w0ckoKzVHWmze2Xqb8MRtrPZvaj3X/DGIOjzuPVDDYDugLocPth+KyekbZtZrN7Ue63hELax2f2o91vCMb5Cd0MNhbdDfA4vbF+KyekbBtYpHtB1N4RFM0/I9oOpvCMkbE26ENkbdDLosS8sD6nJ6Olah29Jlpa41SJTHI+so2x0FDHKvgplEWiaT7GnW6+EdTRoOhQdIMZOStlmvLCxFWEg0EA2e0EKvIAIl8sO6K0leKOaJhZ6YtlmAMzn1DCNTMpnV1sMoPwkpHctxVvPgOUggdkVX13mE4SkHIGY98DpWhHmG9eCluMQb1RXGh5suiLJ1UcfPXqMHaT8A1MsDXaZ7Nes+EPGu8z2adZil+zbj5y9sI2gH9Ze3wgbK9B1sJy9d32ylP8xH3RONez7Af1D+GAg0I/rL2w74kf1l7fCBsr7Qa2Gjr3/sUPJN8UMKNeRtkt/VH/1wGGhH3r2+EL8QzDtXrPhE2V6DrYa/b1fYN/VH4Ikk69BiFEhqkgDzgzJp6sBE1ZmnanWfCCuhdWmSYGcggZAb+nk74V4l6CpMOWvSoQy6iis90tXAEjik8lYq69aRmS5VlMu7UtMreFRhd5RDdZLMODAxxMZqa855cuXMKlZRe5gQeO15q40PRSLIYezQJTLkvWy1b5P9Nvxw863WvfJ/pH8cD0s0O4Dli/b/AAV6i4dbLXvk/wBM/ii1orWi0POlI/BFWmIpuoynFhkbx28kCOAhUBVlZSLysrLUYVUgivJhEeP8B1HYy8Nvxzw662zdIH8j/jhj652zZwA/43/HFWzIbWjd6WoZdP35Z6piGAuiJRv2nAgm0zD1hadkBLLrZPbCdwVLym8qspABBoFqQeeu2NdLvX2ulBioa8rNiEWlLrrhQxlz432LoSVFWZZ2rtiN5FRQ48hAilp3X02SdwU2zq3FVwyhgGVt1Zuwhl51ip/6r2SmNicneJmHVfilYZextaLVosylSpqRsBxHaICTNErX0E92GWz4RJDejZ2T+ave8DX12Q/5bfV8YO1IdZEEDohfUl+7DW0QvqS/cinJ11l/Oku3NMVf7TEc/XJCeJKdRuMxWP2BC7cvQdcfZcbRI9SX7giI6IHqp7gigdbDubrXwhra1nc3Wv4YO3ImuJdOiB6qe6IifRAp6K+6IqtrWfVPWv4Ya2tR2IesfhhljkK5xNBqhZLk2ZlUoBgKfOjXS2yjmEvWhgbwQcowrz5Ro9Ga6I1A2B5cew4joJ5oZwa5FUkbO/CwD/aGXvX6/wCCPRKYbQtlIujaewbQRjnC2q1hAWc+JPJvMD5ttWUtKVYliFpnWtScMMdv/g5zSWlCWJrec9S8gjZHG5GaUki9KtaiaBtYnDdmcYNoaiMhYrOQwZvSr1fnGgksQMzGqqK0yzNis5iR3JiIiIQjMKDC3YULEIOWJ5YiJVieWIAS1KEEbPA6UYuSZkVSHRX1gxURnHSD2k5pMCJkuLIcISRXuR67EwlwvAxYKVmWPBYsGRHhJiWSiG7DrkTiXCGVC2GijaTxTSNvqxpVrQ8yYBdlkgXT6XCBVFa+rdjITpNY0OpiNLRgcKtUdVPuijNFSVlkG0x3woaG4SzLOX0pJNf4b0DVPIwVvejlVI75PpMlsjAFXBVgRmCKEdRMZZvg9soH+Z7/AOUZiw5YFj1yOkTtRbMMr/vflFCbqdJG1/eHhBUWAw9yPXY10zVmUMi/WPCK8zQEv97rHhB0shmbkIVjQNoVB63XEL6JTe3ZB0MADKwgEGDotd5hnxcu89kTQyAsYRYVA4wwO2Lw0WnLDl0WoxFeuCk0SihwDb+0x6Cnk8ehqQORbXbfmyySTm2JJJ5eeFslhpifS7vzinYP8QdPcYNyY2LgoJJEmL8sRVlxblwow4rDCsTGGCIQZdhbsPEeEQggWJpYiOJlgDIsShFpVitJi2sVsYHWwRQcQQtcD5kWRFYykLHoQwwp4mPQgjyxCD4WkIIWFGHyZEaiwSwqgCM/ZsxGis+UVTHiXZRh0wRBEpigcpWkQLtEFLRAu05w8SA6aYqzItT4qzIcBWmCK8xYszIrTYgCBhDCgiRoQxCCKkOuQqw6AEZcj0Pj0Ah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0180" name="AutoShape 4" descr="data:image/jpeg;base64,/9j/4AAQSkZJRgABAQAAAQABAAD/2wCEAAkGBhQSERUUEhQWFBQUFRUVFRQXFBcXFxcXFxUVFBQXFxQXHCYeFxojGRUXHy8gIycpLCwsFR4xNTAqNSYrLCkBCQoKDgwOGg8PGCkkHyQpKSksLCwsKSwsKSksLCwsLCksKSksLCkpLCksLCwsKSksLCksLCwsKSwsLCksLCksLP/AABEIALkBEQMBIgACEQEDEQH/xAAbAAABBQEBAAAAAAAAAAAAAAAFAQIDBAYHAP/EAE0QAAIAAwQECQYLBgUDBQAAAAECAAMRBBIhMQUGQVETImFxgZGhsdEUIzJSU5IHFSRCcqKywdLh8BZic4KTwjNDVGODNLPxFyV00+L/xAAZAQACAwEAAAAAAAAAAAAAAAABAgADBAX/xAArEQACAgEDBAAFBQEBAAAAAAAAAQIRAxITIQQxQVEUIjJSYXGRobHRgTP/2gAMAwEAAhEDEQA/ABtjtzSARPEygNFAUtTMGlNlR2RbTWWX7Of/AET4xNYLTVjjsb/vTa9pPXBSVPjE2a0gWNY1NAJFpOK/5P7w/eggusBGBsdsxy8yB/dFyZN4o+kh6mDfdBaVMEAgGl6wPWgsNrr/AA1He0TJrDMrQWC1k/RTxg9LmiLCTxEJZn009OOWj7V08GO8w9dN2g5aPtHS8od8aGXaVJoCCRsEPE0HKvUfCGBZmhpa0nEaPndM2UOw4xR0tb7Q8ohrE6KxQVM2X668WgxqcumNkX3A+6fCBum1ZpBKIzFWluABncmIxGOGQMRL8EtAVdJ2k0+RPiAa8Ku0c0WZSzplL1nKYgirVqQa0wH6pBzRU1C0tWyooNQdgA76RrLoi6EV5ElOjmU/Rs5XZxKrW6CtaUIBANSOWAU4z0UL5OTQUrfGPLHaig3ZxhtaLKEmGgoDiOmHlFV2BGds55Otc/8A0/14qPaZ3sKfzxobS8D5rxQWglrRN9j9aKiO/C1ucbHi15N8GSYrrL86D+soiIzwmz/Y/Xh3Cz/Y/XHhGj4KPXBClhm+Hn+wPvjwhRaJ/sD74jRECPQtjGe8on+wPviPG0z/APTt7w8I0Qj2ELYTNm1TvYN7w8IY1rm+xbr/ACjSkRGyiF1B4M21sm+xbr//ADEbW2Z7Fuv8o0rS4heXyQVIlIzhtr+zI6T+GGNbW9Q9Z/DB6ZJ5IrzJXJDpitARtIN7M9f5Qnlx9Q9cFXl8kRFBDCg7y0+qesQw2019E9cESg3QQ0Tq5Nn4onFxJY4KBz/rOA3XklGf8sPqnrEeje/sA3t5Hvr4x6K91ew8EMuzSpj+bK2djxbjuTLrwjgBXNaVzod4yyEtu0bOs9DMTikVDKwdSN4K7OekNkaIJHQd+Hm2PJTb6oggdEebmKpIF16Cou4MuIGVQDko34nKNEoGdSoj0DNeYyM1qkSuBNVVpI85UEccgi/TvjTsWaak02+RxAQFEriY5krfxO41wjnukbIbKU4UYTFvIVmjFd5AxXpismm5VR5wU2qXBJ5PRqImqS4ojSfk6eCeFM3y+XUqFu8CLgFa1C3s+WFk8WY8z4wUs92oMkFRdFBdUni8u+ObDWmz1peWu6/M/BD11ok1NbtBt4R8eYXIm4yaEdGspEsuRb6mY15qylOO4VyHII9ZLktSq256MzMay1Jq2eJUxz5dZ5BpdukmlKs4GPLc3Q6Xp+W1CAhUgkG9NxphlwcDcZNBv5HBJK4IW2bcoRS6CaGteMVrtONYaeA4HgTa5xl3bt26PR3Xrle2MdI0gHyROctMA6ykUZ2tMhKXigriMZp2lcaJhiDEWRsjgbmfbZKIQs6bNPFChwKKFwNKAUqM99BFuRraBLu5sMAdlPGMFZ9MJMR3UIVlsFY+dFGbAChSphS5VQ5U3WfgwxL0v3b13BMMN+47YbU+5NKZ0Ma5oAKjHbj3RntYNYBOUhqKymqbKgmjKeXIj6Jgdo3RzPOkXjLKTSTRZhZuKRUMpUXeuKmuz3LS3Kz98NqsCikwZaLVFN5sMM2sNqIrocW/D5ou8Exwvg0OzAkfdEUWbcpeXZ61ujhFO40cnEHP0l6hBQAyZ4iN58QsDETMYWh7JmtO7dXPdnET2sLQkhagek1Bv6YqWuYQjEGhAPdlF3RMsPMKnErLUkUyrSkLOoxsZO2QzNLACoKNyBxXoqYkTSaEVvKOQkVHPQxqNHaqGc6XQAoJLmgpS6QBy4kHognM1DZGLy2RqcYAoB6JqBjUU/XMsYuStILmourMJ8YJ66e8PGPeXr66+8I1WhbHLm2peFlymCq5AMpKVJvVpTOpMYvWK0SlnMAyLxa0CgCpJOQFBhTKEbT7DKXNFg29fXXrhPLFPzl96LM3WSwFpYZLMJc2UFYogV5M0YMzECt0nbsrX5pjPaZnywjtImyHEu6byhKkM10B1pQ47Vz3QdPom4FzMB2r70QzOdeuMxI1nVioEhCzMEKlVpUmnFNK9cW58lgrYLSXNEpmuy6lmJegF3YkuaOgQ6hIG4glMB5OuKnlFagA4frMwBfWRGHElqDuYKTzABc4jt2lWlNdeWAcDgsthiARRlwOBHaNkMosRyRqbNMusGZQQNhbM7PRxwOPLSOiWXWOwhV4RptoIAoglFJQNBgJWA2D0q88cSs1qM2jiXxVdFJ4q+kd1an0TiAaYbxHRJFhAwGAhJRphVSNl+3lm/0h6pfhCxlfi+FhNUvf8L/B9qHr+QkJl0VJoN5i7ZCWcAmt7M4Gtcc89kVrYiTJbrLdC9MFLUbAg+geN2QX0bo8q0u8KEXa9AEbpGRHJ9aKLaLSpqQs1qrVaUov8yk1zpFyyaPlTQbqvWh4t28QBhsBy5aRHr/KAtlpHFrwuFUYNjcybJhGi1A0aoM4mpW5LFwklatMrUA8gPWYr6lqGBzfhION/NRgbfZ0vCjXm2VqpoM+LiDnsbogZpCc0ufMStQrEUP5RonmqSQjggJeZDRlUszHIg0otMqZwA03JMy0zXlqWR2vKVGBFAcK49cLCWqmx5JrsRzLeQihSwahvElSDiaXQBxcDToiay6YdUPnJl7AJRqKoBJNVpxq15KUipMsM3Pg3r9GPCwTcPNvt2bzWLaiLbL9m0xPZmrNc3UYjjbqbIrTp5NBhxRmBiSTUljtMWtBSrk1jMUBSjgXwbpOBoaY44xLpmyoq2coCvCI5bLZaJktSKbKLTHHinAYQiaU6SGaenk02pVo+S2iuN6dKPTQmsaybKZ7FREZglsVmCKWookviQNlSMeWMVq0Lkq0KDgtoVQabBwgGH8sdI1HkB5RJJqloDChwPm6YjIjn2iK8+RQhKT9CpclLUpA1rTDJGPVd8Yp/CPKpaBy3+8RsLDYAlvqoAFxz7zKYy/wkS/Py+XhO9Yr6d3Cx58yMikiHGzxdlyYk4GNAoKMmCNol/JbP/GnDtlmH+TxbnSPk0nktM0fVQwURlibYiNkVXssa+dYc4ozbByQGiGP0jZ/NPQfNPcYuav2KabTMCKSbkpWJWYQtFJ4xRGpUgjni9piwUkTTuR/smIrfJaUVeWShZUDFSVLUUEVpnFc60ux1b7Gp0XaLXLAAQKGLVBSdRSuFT5rCuzfhC2m2WyaiqRdDKxPEnjIjivSVgTXAbaGMeulJ/tZn9RvGEfS0/20z+o3jGdZElXP7jbbu+P2CkzV+2zXTgZnAEoWJMuZdAJUXWvyxR8fR2gHdFLWX4ORJksxtDtNUJ5x1TgzVgtCiKXXPOp5YLakaQmtaqPMd14NzRnJGa40J/VYL652yWJDNOLCVflByoqQDMUYDpEZ82bRpjDhtgp3ycTtGq9pxIEtwMzLYP1gcZekCIdHaKd5Vqli6WHAKRXI8KGplugxO4BJj8BMJVWcKzkh6CY12tca0pu7IN2OwzUsk21TZodWdCi3Q5EtF4QsXONeK3FOVI265x7/APCKMXRitBaCmC1y74FJbGY2II4gLDtu9cHLK/8AjkZMLRW9tISapYDYR5QAObljQaG1bmTpvlAlIss3ys0vvDADg6knE7ABhGc0/JNkbgwyzGKzGcioHnWU0G00Cbc70RZ04uLfIXjqXHY5/KNDs6a07ISe2NMOip28sG7Nq9eagmEYeqIsTNTTtm/U/OL45IvkpcGBdFsTNkrXAzVFP5hHa7PLxjmmjdUik6U3CVuzEalKZMDvjqVmWKc0vRfiRNwULFm7Cxj1Gig/ZZKMwE0Ky44OAw5MGhZWj0ScODW6A2AUkCn0QadkV2tCylqxoooPuGJMJNli0S1CPQO0pg4xwSakzCh23CM9sdZ+jnUcs+EBf/cZ61znJUX96o3onKNHqrKKyZrIQpLygcLwIF40xx+dUffAT4QBXSjjH/FU+iuySpwbM9ME9GaVSTIKm8WZwaKKkAAY9lIp65Sl0rjFW3Q2GtfJzm02Y+UzCBlQk7ADxfCCGjwAQTgMYuaSmhySJZlitM6DOuWO3GKirSMbk4qNqnRp0p3QWNqQ0xA5MYRrWpriNu/ogaFP6EOCn9CG32ybRTnLSnPFY6KrtP6xglNlV/8AEPUHPg1oKAi/MoTjiTmDhkMIuwPgpy8M9YaykdVY+cuFicSCCSCNzYkE7QxEdF1ElPwF/hCL83FSoNLuBIbPEAZ1yjnUnPmp3RvNXdKJJssuubTmAFQCSSaUrntOG4xz+vcpQcUX44qje2STWbwlRSlwjbWtR0RjvhHXz0r/AJO9I0GhLSHnVFaXDmCNo2GAfwir52T/AMnekaehvZVlGRVIAypcS8HEstRhmRtKivbzwqmu/KuO7f2xuoUh4KGTgyyJcwsTLFqmLc23muID2jqi4EgDbbRRVSha9Pa6CxCqxaXRwNpFD1w0QM6rMk4mIJlmgi64nnPfEbJABZndO2T5NO/hzPsGLS6LD4EZKvcBFjTsr5NO/hTPsmLtmWjH6KxRm+llkWDf2cXdEM3VtSMhGjrDJkc+izWwHYNHLIZnAoStOsiM3r2g8nnNtbgq7sHUA0yrTbGu0lKdiAgr0gd5jDa06wiS0yS6UmLReMQFN4V+cPVJ3g7xGXJGbyRcVwi6FeTmdv1fdKM00AOwzBqAxzIBNI0j6RMiwNZWerVSpK3QqzBwYBGNaCpPdAYzJiEN5OqgZOoYKP5kYr1iJJlpS7MZ0v14KpvhlPGYgCqjI4x1H89KX6iaVHsdQ1MLfF0oPS8DMGDBhQTDdoRgRSMd8KFnCWugFPNS8KUpWsajU22B7AhUUBM2goPaMNmGzOMz8Iky/bCaFaS0XOuRbHrjnYGlkyX7/wBLGjP2aZcapxwi58ZgjjA8+cDrp3xG6mmfZGuM2uEK42FrDbw06WKHF1GfKI6BZxHMdEKfKJWP+YnfHUJEM5OS5BFUXKQkevR6Ki0K2myrMUq1aVBwNDgaiJ9HyFlhEWtFNBXnr98Qq8SyS15CVoCcMccCNmyOwzmnMNeVrpeZhtByOPmZY5jEczARd1zQfG8zGvEUkEnAlEFKcwB6YHW+0ACkaIOoCUD7W+zlhoSIBMq454vrLjjdZL50bunXykQSFuRNchQsYtRo0iWnR7KgY0o2WPJWKQsjH5/1RBSbaWZQrHBcsOSkRKkXLNp+kreNS+oqeTEA41JOYA7jBGwWlhOlA04KW6sa14jMJyq27H0TWuYhoSC+rVlZZjzK8VkVAOZmrX9bYG5dthceODoGh5N1pZ/cYdiwD+EEVmSP+TvSD8hqGX9Bv7Yz+u5q1nO/hP7I19NxCjLPmQFnaSGQmSyo4oN9QTTetSciBXkiWyWxSaF5eVBR1JJwwEUbPq2pGEyYKGlKLmM6cmMTy9XFVkJmOaMCBRaYcbHoFOmNmp+hKXsIsIzFuXjyv/kj7axrGXGBloMgyixQX0mLTMkM1FBAJ9emOzOGQrOmMMTzmGkQ98zznvhsAAO08Pk07lluOtSPvixWjHmWINYP+lnHdLc9QJ+6JbRmejuijN9LLIk4nQ2ZMiqZkNaZHNLqLUh+OvPGN+EezS5jzOEFbkoFSMweMV58QcOWNVZZnnF54w/wmW8CY6EE1RGFFJBuswoXB4vpbRjXOLoK41+QJ1K/wcxkM0mapRqLeAYAkYEjMDMUMF7bJAeeoGF9MKZm8acgxjPz7NNmEMg20NM7u3PZyQatSEzHmClZhlCjVFGuvXtwh5Jak79j6m12Oj6tqEscsXQg411Qfm1NCd5OfTGO1wNbSfoJ98aXRrssiWrm8/GLHlZiaDkAoOiMtrNjaG+in2RHMh/6SZorgEQxoluwyYY0pgaJtCj5TK/iLHTJEc20CPlMn6Y7iY6TKi5FaLUehL0ehaHCaPjFayuZUm8b98GY5V57TsiblGal0EAcVcBvJxhQ8VdIM/BvwTBZlOIxpQGoxNQRSlc4677M5y7mJ140gF0nObOsqTTEfOlI2zHdnGatFtLGsXNb5t62uahuJIBZciVkohI5OLAcmF1NqhnCnRZkzOOMjnmdlDWCmi7SHTlXA/ceqBkibLUAu6hi4opBHEo1438syMIjm6QVVrJoHFTeBDCgADClMakRjzw1/qX43pNIFh1yACazkAX5RblRv7Tl1xWtmtsxhSTKKtvbEjmFKRiXTZG6L3liixrTbQFEoHEkM3IBl49EHLPPV1DIaqcjzYRgVsMxqu7VY7DiSdlY2mr6Us6D6X2jFufHGGNJMTHJyky8I02rtrlotJgrgachvZ9UZwLBGQBdU7eMOfo2xjXLouaNomlVmMAooFR+274QO1ux8m5n/siHQZ45+g33RLrOwPkwriL1eStzOOn03Yx5OGR2WTQHGtSSOkDCJHk1KmtLprz4EEdsPkjCJQI2FRXKwKbQtZgYtheUsu8Bg3XlBlxHgveO8RLJRsScYSEJj1YYQo6f/wClnfwn+yYTSDUPSe6G6wt8lnfw27oq6xBuKFYJVnqSQNgyqRWKMv0sth3RDO0iiekacm38orJpxGYKtSSabMNtc8ogl2SWuJKk7ywY9AFewQ/hQPRUDlIx6EH315o5xoCki0BXUsaLezPcN/RGW+EyzS2kzJ6zbrKFUrXBlLrntqOSCZmjOtTleJqeav3CBGsFjSfZ5iMSAVrVaVqvGFDziLYT0+OBdJzbRFsUcUk1WuQz2ih5iImt9rIFQDWooBmSPRw56wK0UCHaWcGCm6eQkEA8kFZE4y5nH/dpxb4pSlSKrjzGLpwgufIIyk+A7K0s6oK8QjHMQGtFrZ5xLmt7bQDICmXJHtIWwPQLTHP089mBrQclTjjUwCbSZWYUYUKHMGv6GMZoYW7oulOg+RELxFZdJpMwDCu6tO+JnEV6XF8j2muC3q6PlUr6X9pjo8uOc6tkeVygTiSaDfxW+6Ojy4viuCslpCwkehgkythEM+aKHmNeoxLMVRQKb3FU1wzIxGEVrR6LDaQR2GOi+xhjw0zmesYrPLesoxJr6Iu+ltwpFOVo6Y/ooxG+lB1mNjpGzJZZtxZbzDwctr7C8QWWrAGmArFd9Mf7bjnWOdLqNPCRuzRjkm5x7Mx+lNBTjdolaY1qNuzGEs2hiilb1XCEhAhAxOIvtQYGnPWNc2k6/NbqirPuMasj3qAVpsEVvqm1TEWFLkyk2YqA3qgilVIpTbnlFddKDILXmZT2VjWCyS8TR6mm8dxFYrzNFqSTVgTulgd0NHPj8oDxz8AZrQShojBqY/ug4AtTKuOGcENEaZZZapwd6mAphWprt54cNASwCKvxhQ8X84llaElqAAWwwHEPjElkxNUFRmnYZ0Pwk5bxQLhlUnfvESWvRDzlFSRcxVVNw1PpXWORIpSuG/PATK0eBk8wcynxjQWDSsuWoUIzbKmuJ2k1GEY5PS9UP6Lu6pol1SliVMY8O5ADLwcwqGWt27fqag1rjkYI283p7kUorpjVaEGVLIKmvGHNWH6GUzJ3CMt0BWVBTGhpUk7tw6d0WNN2JUMlgMXLE9F0Cg2YR0emlqjbMuVUy5JyiWI5JwESGNhSRsIdLX7u8R6kOTw74hDTkwlYbWPVgig7WYVsk4DMofugPpPS4mzGVQRwM95dT843Fao5MadBgtrL/wBLM/l6r61gBpexLZ5jsCSJs55jAnI0VKCuziiKsv0seHcZOtyqVDNdvkqpNc6E06gYg1gs58lmG8KXcwTleXIiBc/WReG4KbLvysCGwvqaUJrhXsPLBNJLBC0h+FlnNTnzEHM89DzxxnklGRt0po5Pb9IOqChGLGtVXEAnP1umJtXNYJgmhBgJgYPTAXQpNbmWABOYPKI2OkNU7NaaYtIIzVaBa8oYVU89Ir2b4NElzFdZjkg1FVUjuxjf8VilCmZ9qalZlJsiXNm1lOBMFCATQkY/NOBBUAkV+dyGJ50uYWHCMqkEYXSK5ZG8RGo0nqYk03nWrespCN1gY9MC7NqvPkMbjsU2IxV9u5hQ9kJvY5Lv+5ZpkmU7Og4tdpPVAnSNmBmPUZMcYLaatDSwtZa1NQbqTENd5UGlIDybFOm1dnuXmwULUmpphuEHFGvmsM3fy0UJ2jFrWpFYkSWVyZulj3Rat8go/Fa+uNQwyphsG4QPm2/O6o6Vp25xqWqS7lDqPgP6kS62+UTUkcJ/22jraRyP4PHJtyY5rNJ9w+MdcWEmqY8GSx6Ej0JRYDtFWVJam6gVjS+wr5wnjX6E4elTDdFwPiOcd8VpL8UfRHcIjtVoYIxQVcKxQb2AJUdJoI2sxlPW9KWmlcpcsbq0WladEBgeeJPhL0/wFrUFCxMqWSLwFK3vvEZEa9r7JvfHhHEydLmlJuK8m2GaCSTZrAYeIyI19X2Te8PCHDX9PZP7yxX8Hn+3+v8AR9/H7NbHqRlB8IEv2T+8sPHwgS/ZP1rA+Cz/AGk38fs1QAhwA3Rk/wD1Alezmda+MOHwgSvZzPq+MD4PP9pN7H7NWDSHXzGUGv8AJ9nM+r4w4a+yfUmdS/igPo8/2h3sfs2ur1obyxVLEqZczCppXi40jQazf5H8/wDbGL1N0qJ9pSYisFuTVxG0XdxjY6yN/gc7f2x1emi4QpmXK03aJpWUPMRSWwiQmNhSehQfu7xDCYWveO8QCGjJj1YYTCXoICpp8/J5nMPtLAnWyy8Iy8cIQXpUMQasp2fR7YJ6dPyd/wCX7awE1utRVhQV49MdgLYnlpujH1kpLG9Hfj+y7ElfJzV7eGnE5AEqRuIOUH7BaWQ3pbFW7+QjaIzOm9AtZnebevK4JyJqa1uHHthuj9OEphzUOanl38hjPkwWriXRyeGbuz6cs9pYy383OBoGBoG33WPL81u2Gz2nSKgG8u8AEDnXZzjCMNZ6XzStOXPpg5ZFwjNOKirRdDl0XTpeafm/ViKZpSbu7IQxE4ijUi/ShJmk5h2dkQTNIucCoOG1aw5xFdxDqQNJBOAbOWOo+MDp9gT1KdJEFWEQTBFscjXkSUUTakWdRawQKUSZt5AI6QgjCanL8p5kf+0RvkjdjepcmVqhaR6JYSLaACJL8Rfor3CG7YWzKLi/RXuESXY1mUyPwq6FadbFYVpwCDDkaZ4xiv2Xfc3VHWtabCk2cGLGoRVwO4sevGBHxKnrNGbda4H0JnPf2Ufl6h4x4apvy9njHQ/iVfWMKuhV9Zom9ImhHPBqjM5eoQ79jpm49njHQ/iZfWMOGhR6xgb0iaEc7/Yyb+qeMe/YyZ+qeMdFGhBsYw8aEr88xN6QdtHNTqfM/Q/OFXVGbujpfxD++eyF+If9w9Qib8ibaM5qDoaZJtalhxbkyvOQKRv9Ynwkc7f2wN0Zovg5ga+TgRSg2xc1hbCRzt90NGTkBqi1ZmwiYtFWQ2ETVi4UcTDr3eO8RCWh17LnX7QiENEWhL0R3obfiMhDpn/BbnT7axBbEDMwOVcuuG6emkSRTbMlL1zUERWW3rMebQ+hM4M19ZRj3iKMqtFkATbLOJZukXpT1G+nJ+sxHPNadDmzktKRrpYMrVqoFDUHYQa7dgjqloAaqtiDn+R2RnbXZaEyphqh9FjlQ/rHdnFMPlGfJzmxWsk3qUIzXdzHaIPrpqUigzHC3q0qDspXIcsUNKaFaQXoGxoUpXOu3YRSsA9KS5kyhfIVuigFK0r6Ixyzgywxyd+w0ckoKzVHWmze2Xqb8MRtrPZvaj3X/DGIOjzuPVDDYDugLocPth+KyekbZtZrN7Ue63hELax2f2o91vCMb5Cd0MNhbdDfA4vbF+KyekbBtYpHtB1N4RFM0/I9oOpvCMkbE26ENkbdDLosS8sD6nJ6Olah29Jlpa41SJTHI+so2x0FDHKvgplEWiaT7GnW6+EdTRoOhQdIMZOStlmvLCxFWEg0EA2e0EKvIAIl8sO6K0leKOaJhZ6YtlmAMzn1DCNTMpnV1sMoPwkpHctxVvPgOUggdkVX13mE4SkHIGY98DpWhHmG9eCluMQb1RXGh5suiLJ1UcfPXqMHaT8A1MsDXaZ7Nes+EPGu8z2adZil+zbj5y9sI2gH9Ze3wgbK9B1sJy9d32ylP8xH3RONez7Af1D+GAg0I/rL2w74kf1l7fCBsr7Qa2Gjr3/sUPJN8UMKNeRtkt/VH/1wGGhH3r2+EL8QzDtXrPhE2V6DrYa/b1fYN/VH4Ikk69BiFEhqkgDzgzJp6sBE1ZmnanWfCCuhdWmSYGcggZAb+nk74V4l6CpMOWvSoQy6iis90tXAEjik8lYq69aRmS5VlMu7UtMreFRhd5RDdZLMODAxxMZqa855cuXMKlZRe5gQeO15q40PRSLIYezQJTLkvWy1b5P9Nvxw863WvfJ/pH8cD0s0O4Dli/b/AAV6i4dbLXvk/wBM/ii1orWi0POlI/BFWmIpuoynFhkbx28kCOAhUBVlZSLysrLUYVUgivJhEeP8B1HYy8Nvxzw662zdIH8j/jhj652zZwA/43/HFWzIbWjd6WoZdP35Z6piGAuiJRv2nAgm0zD1hadkBLLrZPbCdwVLym8qspABBoFqQeeu2NdLvX2ulBioa8rNiEWlLrrhQxlz432LoSVFWZZ2rtiN5FRQ48hAilp3X02SdwU2zq3FVwyhgGVt1Zuwhl51ip/6r2SmNicneJmHVfilYZextaLVosylSpqRsBxHaICTNErX0E92GWz4RJDejZ2T+ave8DX12Q/5bfV8YO1IdZEEDohfUl+7DW0QvqS/cinJ11l/Oku3NMVf7TEc/XJCeJKdRuMxWP2BC7cvQdcfZcbRI9SX7giI6IHqp7gigdbDubrXwhra1nc3Wv4YO3ImuJdOiB6qe6IifRAp6K+6IqtrWfVPWv4Ya2tR2IesfhhljkK5xNBqhZLk2ZlUoBgKfOjXS2yjmEvWhgbwQcowrz5Ro9Ga6I1A2B5cew4joJ5oZwa5FUkbO/CwD/aGXvX6/wCCPRKYbQtlIujaewbQRjnC2q1hAWc+JPJvMD5ttWUtKVYliFpnWtScMMdv/g5zSWlCWJrec9S8gjZHG5GaUki9KtaiaBtYnDdmcYNoaiMhYrOQwZvSr1fnGgksQMzGqqK0yzNis5iR3JiIiIQjMKDC3YULEIOWJ5YiJVieWIAS1KEEbPA6UYuSZkVSHRX1gxURnHSD2k5pMCJkuLIcISRXuR67EwlwvAxYKVmWPBYsGRHhJiWSiG7DrkTiXCGVC2GijaTxTSNvqxpVrQ8yYBdlkgXT6XCBVFa+rdjITpNY0OpiNLRgcKtUdVPuijNFSVlkG0x3woaG4SzLOX0pJNf4b0DVPIwVvejlVI75PpMlsjAFXBVgRmCKEdRMZZvg9soH+Z7/AOUZiw5YFj1yOkTtRbMMr/vflFCbqdJG1/eHhBUWAw9yPXY10zVmUMi/WPCK8zQEv97rHhB0shmbkIVjQNoVB63XEL6JTe3ZB0MADKwgEGDotd5hnxcu89kTQyAsYRYVA4wwO2Lw0WnLDl0WoxFeuCk0SihwDb+0x6Cnk8ehqQORbXbfmyySTm2JJJ5eeFslhpifS7vzinYP8QdPcYNyY2LgoJJEmL8sRVlxblwow4rDCsTGGCIQZdhbsPEeEQggWJpYiOJlgDIsShFpVitJi2sVsYHWwRQcQQtcD5kWRFYykLHoQwwp4mPQgjyxCD4WkIIWFGHyZEaiwSwqgCM/ZsxGis+UVTHiXZRh0wRBEpigcpWkQLtEFLRAu05w8SA6aYqzItT4qzIcBWmCK8xYszIrTYgCBhDCgiRoQxCCKkOuQqw6AEZcj0Pj0Ah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0186" name="AutoShape 10" descr="data:image/jpeg;base64,/9j/4AAQSkZJRgABAQAAAQABAAD/2wCEAAkGBhQSERUUEhQWFBQUFRUVFRQXFBcXFxcXFxUVFBQXFxQXHCYeFxojGRUXHy8gIycpLCwsFR4xNTAqNSYrLCkBCQoKDgwOGg8PGCkkHyQpKSksLCwsKSwsKSksLCwsLCksKSksLCkpLCksLCwsKSksLCksLCwsKSwsLCksLCksLP/AABEIALkBEQMBIgACEQEDEQH/xAAbAAABBQEBAAAAAAAAAAAAAAAFAQIDBAYHAP/EAE0QAAIAAwQECQYLBgUDBQAAAAECAAMRBBIhMQUGQVETImFxgZGhsdEUIzJSU5IHFSRCcqKywdLh8BZic4KTwjNDVGODNLPxFyV00+L/xAAZAQACAwEAAAAAAAAAAAAAAAABAgADBAX/xAArEQACAgEDBAAFBQEBAAAAAAAAAQIRAxITIQQxQVEUIjJSYXGRobHRgTP/2gAMAwEAAhEDEQA/ABtjtzSARPEygNFAUtTMGlNlR2RbTWWX7Of/AET4xNYLTVjjsb/vTa9pPXBSVPjE2a0gWNY1NAJFpOK/5P7w/eggusBGBsdsxy8yB/dFyZN4o+kh6mDfdBaVMEAgGl6wPWgsNrr/AA1He0TJrDMrQWC1k/RTxg9LmiLCTxEJZn009OOWj7V08GO8w9dN2g5aPtHS8od8aGXaVJoCCRsEPE0HKvUfCGBZmhpa0nEaPndM2UOw4xR0tb7Q8ohrE6KxQVM2X668WgxqcumNkX3A+6fCBum1ZpBKIzFWluABncmIxGOGQMRL8EtAVdJ2k0+RPiAa8Ku0c0WZSzplL1nKYgirVqQa0wH6pBzRU1C0tWyooNQdgA76RrLoi6EV5ElOjmU/Rs5XZxKrW6CtaUIBANSOWAU4z0UL5OTQUrfGPLHaig3ZxhtaLKEmGgoDiOmHlFV2BGds55Otc/8A0/14qPaZ3sKfzxobS8D5rxQWglrRN9j9aKiO/C1ucbHi15N8GSYrrL86D+soiIzwmz/Y/Xh3Cz/Y/XHhGj4KPXBClhm+Hn+wPvjwhRaJ/sD74jRECPQtjGe8on+wPviPG0z/APTt7w8I0Qj2ELYTNm1TvYN7w8IY1rm+xbr/ACjSkRGyiF1B4M21sm+xbr//ADEbW2Z7Fuv8o0rS4heXyQVIlIzhtr+zI6T+GGNbW9Q9Z/DB6ZJ5IrzJXJDpitARtIN7M9f5Qnlx9Q9cFXl8kRFBDCg7y0+qesQw2019E9cESg3QQ0Tq5Nn4onFxJY4KBz/rOA3XklGf8sPqnrEeje/sA3t5Hvr4x6K91ew8EMuzSpj+bK2djxbjuTLrwjgBXNaVzod4yyEtu0bOs9DMTikVDKwdSN4K7OekNkaIJHQd+Hm2PJTb6oggdEebmKpIF16Cou4MuIGVQDko34nKNEoGdSoj0DNeYyM1qkSuBNVVpI85UEccgi/TvjTsWaak02+RxAQFEriY5krfxO41wjnukbIbKU4UYTFvIVmjFd5AxXpismm5VR5wU2qXBJ5PRqImqS4ojSfk6eCeFM3y+XUqFu8CLgFa1C3s+WFk8WY8z4wUs92oMkFRdFBdUni8u+ObDWmz1peWu6/M/BD11ok1NbtBt4R8eYXIm4yaEdGspEsuRb6mY15qylOO4VyHII9ZLktSq256MzMay1Jq2eJUxz5dZ5BpdukmlKs4GPLc3Q6Xp+W1CAhUgkG9NxphlwcDcZNBv5HBJK4IW2bcoRS6CaGteMVrtONYaeA4HgTa5xl3bt26PR3Xrle2MdI0gHyROctMA6ykUZ2tMhKXigriMZp2lcaJhiDEWRsjgbmfbZKIQs6bNPFChwKKFwNKAUqM99BFuRraBLu5sMAdlPGMFZ9MJMR3UIVlsFY+dFGbAChSphS5VQ5U3WfgwxL0v3b13BMMN+47YbU+5NKZ0Ma5oAKjHbj3RntYNYBOUhqKymqbKgmjKeXIj6Jgdo3RzPOkXjLKTSTRZhZuKRUMpUXeuKmuz3LS3Kz98NqsCikwZaLVFN5sMM2sNqIrocW/D5ou8Exwvg0OzAkfdEUWbcpeXZ61ujhFO40cnEHP0l6hBQAyZ4iN58QsDETMYWh7JmtO7dXPdnET2sLQkhagek1Bv6YqWuYQjEGhAPdlF3RMsPMKnErLUkUyrSkLOoxsZO2QzNLACoKNyBxXoqYkTSaEVvKOQkVHPQxqNHaqGc6XQAoJLmgpS6QBy4kHognM1DZGLy2RqcYAoB6JqBjUU/XMsYuStILmourMJ8YJ66e8PGPeXr66+8I1WhbHLm2peFlymCq5AMpKVJvVpTOpMYvWK0SlnMAyLxa0CgCpJOQFBhTKEbT7DKXNFg29fXXrhPLFPzl96LM3WSwFpYZLMJc2UFYogV5M0YMzECt0nbsrX5pjPaZnywjtImyHEu6byhKkM10B1pQ47Vz3QdPom4FzMB2r70QzOdeuMxI1nVioEhCzMEKlVpUmnFNK9cW58lgrYLSXNEpmuy6lmJegF3YkuaOgQ6hIG4glMB5OuKnlFagA4frMwBfWRGHElqDuYKTzABc4jt2lWlNdeWAcDgsthiARRlwOBHaNkMosRyRqbNMusGZQQNhbM7PRxwOPLSOiWXWOwhV4RptoIAoglFJQNBgJWA2D0q88cSs1qM2jiXxVdFJ4q+kd1an0TiAaYbxHRJFhAwGAhJRphVSNl+3lm/0h6pfhCxlfi+FhNUvf8L/B9qHr+QkJl0VJoN5i7ZCWcAmt7M4Gtcc89kVrYiTJbrLdC9MFLUbAg+geN2QX0bo8q0u8KEXa9AEbpGRHJ9aKLaLSpqQs1qrVaUov8yk1zpFyyaPlTQbqvWh4t28QBhsBy5aRHr/KAtlpHFrwuFUYNjcybJhGi1A0aoM4mpW5LFwklatMrUA8gPWYr6lqGBzfhION/NRgbfZ0vCjXm2VqpoM+LiDnsbogZpCc0ufMStQrEUP5RonmqSQjggJeZDRlUszHIg0otMqZwA03JMy0zXlqWR2vKVGBFAcK49cLCWqmx5JrsRzLeQihSwahvElSDiaXQBxcDToiay6YdUPnJl7AJRqKoBJNVpxq15KUipMsM3Pg3r9GPCwTcPNvt2bzWLaiLbL9m0xPZmrNc3UYjjbqbIrTp5NBhxRmBiSTUljtMWtBSrk1jMUBSjgXwbpOBoaY44xLpmyoq2coCvCI5bLZaJktSKbKLTHHinAYQiaU6SGaenk02pVo+S2iuN6dKPTQmsaybKZ7FREZglsVmCKWookviQNlSMeWMVq0Lkq0KDgtoVQabBwgGH8sdI1HkB5RJJqloDChwPm6YjIjn2iK8+RQhKT9CpclLUpA1rTDJGPVd8Yp/CPKpaBy3+8RsLDYAlvqoAFxz7zKYy/wkS/Py+XhO9Yr6d3Cx58yMikiHGzxdlyYk4GNAoKMmCNol/JbP/GnDtlmH+TxbnSPk0nktM0fVQwURlibYiNkVXssa+dYc4ozbByQGiGP0jZ/NPQfNPcYuav2KabTMCKSbkpWJWYQtFJ4xRGpUgjni9piwUkTTuR/smIrfJaUVeWShZUDFSVLUUEVpnFc60ux1b7Gp0XaLXLAAQKGLVBSdRSuFT5rCuzfhC2m2WyaiqRdDKxPEnjIjivSVgTXAbaGMeulJ/tZn9RvGEfS0/20z+o3jGdZElXP7jbbu+P2CkzV+2zXTgZnAEoWJMuZdAJUXWvyxR8fR2gHdFLWX4ORJksxtDtNUJ5x1TgzVgtCiKXXPOp5YLakaQmtaqPMd14NzRnJGa40J/VYL652yWJDNOLCVflByoqQDMUYDpEZ82bRpjDhtgp3ycTtGq9pxIEtwMzLYP1gcZekCIdHaKd5Vqli6WHAKRXI8KGplugxO4BJj8BMJVWcKzkh6CY12tca0pu7IN2OwzUsk21TZodWdCi3Q5EtF4QsXONeK3FOVI265x7/APCKMXRitBaCmC1y74FJbGY2II4gLDtu9cHLK/8AjkZMLRW9tISapYDYR5QAObljQaG1bmTpvlAlIss3ys0vvDADg6knE7ABhGc0/JNkbgwyzGKzGcioHnWU0G00Cbc70RZ04uLfIXjqXHY5/KNDs6a07ISe2NMOip28sG7Nq9eagmEYeqIsTNTTtm/U/OL45IvkpcGBdFsTNkrXAzVFP5hHa7PLxjmmjdUik6U3CVuzEalKZMDvjqVmWKc0vRfiRNwULFm7Cxj1Gig/ZZKMwE0Ky44OAw5MGhZWj0ScODW6A2AUkCn0QadkV2tCylqxoooPuGJMJNli0S1CPQO0pg4xwSakzCh23CM9sdZ+jnUcs+EBf/cZ61znJUX96o3onKNHqrKKyZrIQpLygcLwIF40xx+dUffAT4QBXSjjH/FU+iuySpwbM9ME9GaVSTIKm8WZwaKKkAAY9lIp65Sl0rjFW3Q2GtfJzm02Y+UzCBlQk7ADxfCCGjwAQTgMYuaSmhySJZlitM6DOuWO3GKirSMbk4qNqnRp0p3QWNqQ0xA5MYRrWpriNu/ogaFP6EOCn9CG32ybRTnLSnPFY6KrtP6xglNlV/8AEPUHPg1oKAi/MoTjiTmDhkMIuwPgpy8M9YaykdVY+cuFicSCCSCNzYkE7QxEdF1ElPwF/hCL83FSoNLuBIbPEAZ1yjnUnPmp3RvNXdKJJssuubTmAFQCSSaUrntOG4xz+vcpQcUX44qje2STWbwlRSlwjbWtR0RjvhHXz0r/AJO9I0GhLSHnVFaXDmCNo2GAfwir52T/AMnekaehvZVlGRVIAypcS8HEstRhmRtKivbzwqmu/KuO7f2xuoUh4KGTgyyJcwsTLFqmLc23muID2jqi4EgDbbRRVSha9Pa6CxCqxaXRwNpFD1w0QM6rMk4mIJlmgi64nnPfEbJABZndO2T5NO/hzPsGLS6LD4EZKvcBFjTsr5NO/hTPsmLtmWjH6KxRm+llkWDf2cXdEM3VtSMhGjrDJkc+izWwHYNHLIZnAoStOsiM3r2g8nnNtbgq7sHUA0yrTbGu0lKdiAgr0gd5jDa06wiS0yS6UmLReMQFN4V+cPVJ3g7xGXJGbyRcVwi6FeTmdv1fdKM00AOwzBqAxzIBNI0j6RMiwNZWerVSpK3QqzBwYBGNaCpPdAYzJiEN5OqgZOoYKP5kYr1iJJlpS7MZ0v14KpvhlPGYgCqjI4x1H89KX6iaVHsdQ1MLfF0oPS8DMGDBhQTDdoRgRSMd8KFnCWugFPNS8KUpWsajU22B7AhUUBM2goPaMNmGzOMz8Iky/bCaFaS0XOuRbHrjnYGlkyX7/wBLGjP2aZcapxwi58ZgjjA8+cDrp3xG6mmfZGuM2uEK42FrDbw06WKHF1GfKI6BZxHMdEKfKJWP+YnfHUJEM5OS5BFUXKQkevR6Ki0K2myrMUq1aVBwNDgaiJ9HyFlhEWtFNBXnr98Qq8SyS15CVoCcMccCNmyOwzmnMNeVrpeZhtByOPmZY5jEczARd1zQfG8zGvEUkEnAlEFKcwB6YHW+0ACkaIOoCUD7W+zlhoSIBMq454vrLjjdZL50bunXykQSFuRNchQsYtRo0iWnR7KgY0o2WPJWKQsjH5/1RBSbaWZQrHBcsOSkRKkXLNp+kreNS+oqeTEA41JOYA7jBGwWlhOlA04KW6sa14jMJyq27H0TWuYhoSC+rVlZZjzK8VkVAOZmrX9bYG5dthceODoGh5N1pZ/cYdiwD+EEVmSP+TvSD8hqGX9Bv7Yz+u5q1nO/hP7I19NxCjLPmQFnaSGQmSyo4oN9QTTetSciBXkiWyWxSaF5eVBR1JJwwEUbPq2pGEyYKGlKLmM6cmMTy9XFVkJmOaMCBRaYcbHoFOmNmp+hKXsIsIzFuXjyv/kj7axrGXGBloMgyixQX0mLTMkM1FBAJ9emOzOGQrOmMMTzmGkQ98zznvhsAAO08Pk07lluOtSPvixWjHmWINYP+lnHdLc9QJ+6JbRmejuijN9LLIk4nQ2ZMiqZkNaZHNLqLUh+OvPGN+EezS5jzOEFbkoFSMweMV58QcOWNVZZnnF54w/wmW8CY6EE1RGFFJBuswoXB4vpbRjXOLoK41+QJ1K/wcxkM0mapRqLeAYAkYEjMDMUMF7bJAeeoGF9MKZm8acgxjPz7NNmEMg20NM7u3PZyQatSEzHmClZhlCjVFGuvXtwh5Jak79j6m12Oj6tqEscsXQg411Qfm1NCd5OfTGO1wNbSfoJ98aXRrssiWrm8/GLHlZiaDkAoOiMtrNjaG+in2RHMh/6SZorgEQxoluwyYY0pgaJtCj5TK/iLHTJEc20CPlMn6Y7iY6TKi5FaLUehL0ehaHCaPjFayuZUm8b98GY5V57TsiblGal0EAcVcBvJxhQ8VdIM/BvwTBZlOIxpQGoxNQRSlc4677M5y7mJ140gF0nObOsqTTEfOlI2zHdnGatFtLGsXNb5t62uahuJIBZciVkohI5OLAcmF1NqhnCnRZkzOOMjnmdlDWCmi7SHTlXA/ceqBkibLUAu6hi4opBHEo1438syMIjm6QVVrJoHFTeBDCgADClMakRjzw1/qX43pNIFh1yACazkAX5RblRv7Tl1xWtmtsxhSTKKtvbEjmFKRiXTZG6L3liixrTbQFEoHEkM3IBl49EHLPPV1DIaqcjzYRgVsMxqu7VY7DiSdlY2mr6Us6D6X2jFufHGGNJMTHJyky8I02rtrlotJgrgachvZ9UZwLBGQBdU7eMOfo2xjXLouaNomlVmMAooFR+274QO1ux8m5n/siHQZ45+g33RLrOwPkwriL1eStzOOn03Yx5OGR2WTQHGtSSOkDCJHk1KmtLprz4EEdsPkjCJQI2FRXKwKbQtZgYtheUsu8Bg3XlBlxHgveO8RLJRsScYSEJj1YYQo6f/wClnfwn+yYTSDUPSe6G6wt8lnfw27oq6xBuKFYJVnqSQNgyqRWKMv0sth3RDO0iiekacm38orJpxGYKtSSabMNtc8ogl2SWuJKk7ywY9AFewQ/hQPRUDlIx6EH315o5xoCki0BXUsaLezPcN/RGW+EyzS2kzJ6zbrKFUrXBlLrntqOSCZmjOtTleJqeav3CBGsFjSfZ5iMSAVrVaVqvGFDziLYT0+OBdJzbRFsUcUk1WuQz2ih5iImt9rIFQDWooBmSPRw56wK0UCHaWcGCm6eQkEA8kFZE4y5nH/dpxb4pSlSKrjzGLpwgufIIyk+A7K0s6oK8QjHMQGtFrZ5xLmt7bQDICmXJHtIWwPQLTHP089mBrQclTjjUwCbSZWYUYUKHMGv6GMZoYW7oulOg+RELxFZdJpMwDCu6tO+JnEV6XF8j2muC3q6PlUr6X9pjo8uOc6tkeVygTiSaDfxW+6Ojy4viuCslpCwkehgkythEM+aKHmNeoxLMVRQKb3FU1wzIxGEVrR6LDaQR2GOi+xhjw0zmesYrPLesoxJr6Iu+ltwpFOVo6Y/ooxG+lB1mNjpGzJZZtxZbzDwctr7C8QWWrAGmArFd9Mf7bjnWOdLqNPCRuzRjkm5x7Mx+lNBTjdolaY1qNuzGEs2hiilb1XCEhAhAxOIvtQYGnPWNc2k6/NbqirPuMasj3qAVpsEVvqm1TEWFLkyk2YqA3qgilVIpTbnlFddKDILXmZT2VjWCyS8TR6mm8dxFYrzNFqSTVgTulgd0NHPj8oDxz8AZrQShojBqY/ug4AtTKuOGcENEaZZZapwd6mAphWprt54cNASwCKvxhQ8X84llaElqAAWwwHEPjElkxNUFRmnYZ0Pwk5bxQLhlUnfvESWvRDzlFSRcxVVNw1PpXWORIpSuG/PATK0eBk8wcynxjQWDSsuWoUIzbKmuJ2k1GEY5PS9UP6Lu6pol1SliVMY8O5ADLwcwqGWt27fqag1rjkYI283p7kUorpjVaEGVLIKmvGHNWH6GUzJ3CMt0BWVBTGhpUk7tw6d0WNN2JUMlgMXLE9F0Cg2YR0emlqjbMuVUy5JyiWI5JwESGNhSRsIdLX7u8R6kOTw74hDTkwlYbWPVgig7WYVsk4DMofugPpPS4mzGVQRwM95dT843Fao5MadBgtrL/wBLM/l6r61gBpexLZ5jsCSJs55jAnI0VKCuziiKsv0seHcZOtyqVDNdvkqpNc6E06gYg1gs58lmG8KXcwTleXIiBc/WReG4KbLvysCGwvqaUJrhXsPLBNJLBC0h+FlnNTnzEHM89DzxxnklGRt0po5Pb9IOqChGLGtVXEAnP1umJtXNYJgmhBgJgYPTAXQpNbmWABOYPKI2OkNU7NaaYtIIzVaBa8oYVU89Ir2b4NElzFdZjkg1FVUjuxjf8VilCmZ9qalZlJsiXNm1lOBMFCATQkY/NOBBUAkV+dyGJ50uYWHCMqkEYXSK5ZG8RGo0nqYk03nWrespCN1gY9MC7NqvPkMbjsU2IxV9u5hQ9kJvY5Lv+5ZpkmU7Og4tdpPVAnSNmBmPUZMcYLaatDSwtZa1NQbqTENd5UGlIDybFOm1dnuXmwULUmpphuEHFGvmsM3fy0UJ2jFrWpFYkSWVyZulj3Rat8go/Fa+uNQwyphsG4QPm2/O6o6Vp25xqWqS7lDqPgP6kS62+UTUkcJ/22jraRyP4PHJtyY5rNJ9w+MdcWEmqY8GSx6Ej0JRYDtFWVJam6gVjS+wr5wnjX6E4elTDdFwPiOcd8VpL8UfRHcIjtVoYIxQVcKxQb2AJUdJoI2sxlPW9KWmlcpcsbq0WladEBgeeJPhL0/wFrUFCxMqWSLwFK3vvEZEa9r7JvfHhHEydLmlJuK8m2GaCSTZrAYeIyI19X2Te8PCHDX9PZP7yxX8Hn+3+v8AR9/H7NbHqRlB8IEv2T+8sPHwgS/ZP1rA+Cz/AGk38fs1QAhwA3Rk/wD1Alezmda+MOHwgSvZzPq+MD4PP9pN7H7NWDSHXzGUGv8AJ9nM+r4w4a+yfUmdS/igPo8/2h3sfs2ur1obyxVLEqZczCppXi40jQazf5H8/wDbGL1N0qJ9pSYisFuTVxG0XdxjY6yN/gc7f2x1emi4QpmXK03aJpWUPMRSWwiQmNhSehQfu7xDCYWveO8QCGjJj1YYTCXoICpp8/J5nMPtLAnWyy8Iy8cIQXpUMQasp2fR7YJ6dPyd/wCX7awE1utRVhQV49MdgLYnlpujH1kpLG9Hfj+y7ElfJzV7eGnE5AEqRuIOUH7BaWQ3pbFW7+QjaIzOm9AtZnebevK4JyJqa1uHHthuj9OEphzUOanl38hjPkwWriXRyeGbuz6cs9pYy383OBoGBoG33WPL81u2Gz2nSKgG8u8AEDnXZzjCMNZ6XzStOXPpg5ZFwjNOKirRdDl0XTpeafm/ViKZpSbu7IQxE4ijUi/ShJmk5h2dkQTNIucCoOG1aw5xFdxDqQNJBOAbOWOo+MDp9gT1KdJEFWEQTBFscjXkSUUTakWdRawQKUSZt5AI6QgjCanL8p5kf+0RvkjdjepcmVqhaR6JYSLaACJL8Rfor3CG7YWzKLi/RXuESXY1mUyPwq6FadbFYVpwCDDkaZ4xiv2Xfc3VHWtabCk2cGLGoRVwO4sevGBHxKnrNGbda4H0JnPf2Ufl6h4x4apvy9njHQ/iVfWMKuhV9Zom9ImhHPBqjM5eoQ79jpm49njHQ/iZfWMOGhR6xgb0iaEc7/Yyb+qeMe/YyZ+qeMdFGhBsYw8aEr88xN6QdtHNTqfM/Q/OFXVGbujpfxD++eyF+If9w9Qib8ibaM5qDoaZJtalhxbkyvOQKRv9Ynwkc7f2wN0Zovg5ga+TgRSg2xc1hbCRzt90NGTkBqi1ZmwiYtFWQ2ETVi4UcTDr3eO8RCWh17LnX7QiENEWhL0R3obfiMhDpn/BbnT7axBbEDMwOVcuuG6emkSRTbMlL1zUERWW3rMebQ+hM4M19ZRj3iKMqtFkATbLOJZukXpT1G+nJ+sxHPNadDmzktKRrpYMrVqoFDUHYQa7dgjqloAaqtiDn+R2RnbXZaEyphqh9FjlQ/rHdnFMPlGfJzmxWsk3qUIzXdzHaIPrpqUigzHC3q0qDspXIcsUNKaFaQXoGxoUpXOu3YRSsA9KS5kyhfIVuigFK0r6Ixyzgywxyd+w0ckoKzVHWmze2Xqb8MRtrPZvaj3X/DGIOjzuPVDDYDugLocPth+KyekbZtZrN7Ue63hELax2f2o91vCMb5Cd0MNhbdDfA4vbF+KyekbBtYpHtB1N4RFM0/I9oOpvCMkbE26ENkbdDLosS8sD6nJ6Olah29Jlpa41SJTHI+so2x0FDHKvgplEWiaT7GnW6+EdTRoOhQdIMZOStlmvLCxFWEg0EA2e0EKvIAIl8sO6K0leKOaJhZ6YtlmAMzn1DCNTMpnV1sMoPwkpHctxVvPgOUggdkVX13mE4SkHIGY98DpWhHmG9eCluMQb1RXGh5suiLJ1UcfPXqMHaT8A1MsDXaZ7Nes+EPGu8z2adZil+zbj5y9sI2gH9Ze3wgbK9B1sJy9d32ylP8xH3RONez7Af1D+GAg0I/rL2w74kf1l7fCBsr7Qa2Gjr3/sUPJN8UMKNeRtkt/VH/1wGGhH3r2+EL8QzDtXrPhE2V6DrYa/b1fYN/VH4Ikk69BiFEhqkgDzgzJp6sBE1ZmnanWfCCuhdWmSYGcggZAb+nk74V4l6CpMOWvSoQy6iis90tXAEjik8lYq69aRmS5VlMu7UtMreFRhd5RDdZLMODAxxMZqa855cuXMKlZRe5gQeO15q40PRSLIYezQJTLkvWy1b5P9Nvxw863WvfJ/pH8cD0s0O4Dli/b/AAV6i4dbLXvk/wBM/ii1orWi0POlI/BFWmIpuoynFhkbx28kCOAhUBVlZSLysrLUYVUgivJhEeP8B1HYy8Nvxzw662zdIH8j/jhj652zZwA/43/HFWzIbWjd6WoZdP35Z6piGAuiJRv2nAgm0zD1hadkBLLrZPbCdwVLym8qspABBoFqQeeu2NdLvX2ulBioa8rNiEWlLrrhQxlz432LoSVFWZZ2rtiN5FRQ48hAilp3X02SdwU2zq3FVwyhgGVt1Zuwhl51ip/6r2SmNicneJmHVfilYZextaLVosylSpqRsBxHaICTNErX0E92GWz4RJDejZ2T+ave8DX12Q/5bfV8YO1IdZEEDohfUl+7DW0QvqS/cinJ11l/Oku3NMVf7TEc/XJCeJKdRuMxWP2BC7cvQdcfZcbRI9SX7giI6IHqp7gigdbDubrXwhra1nc3Wv4YO3ImuJdOiB6qe6IifRAp6K+6IqtrWfVPWv4Ya2tR2IesfhhljkK5xNBqhZLk2ZlUoBgKfOjXS2yjmEvWhgbwQcowrz5Ro9Ga6I1A2B5cew4joJ5oZwa5FUkbO/CwD/aGXvX6/wCCPRKYbQtlIujaewbQRjnC2q1hAWc+JPJvMD5ttWUtKVYliFpnWtScMMdv/g5zSWlCWJrec9S8gjZHG5GaUki9KtaiaBtYnDdmcYNoaiMhYrOQwZvSr1fnGgksQMzGqqK0yzNis5iR3JiIiIQjMKDC3YULEIOWJ5YiJVieWIAS1KEEbPA6UYuSZkVSHRX1gxURnHSD2k5pMCJkuLIcISRXuR67EwlwvAxYKVmWPBYsGRHhJiWSiG7DrkTiXCGVC2GijaTxTSNvqxpVrQ8yYBdlkgXT6XCBVFa+rdjITpNY0OpiNLRgcKtUdVPuijNFSVlkG0x3woaG4SzLOX0pJNf4b0DVPIwVvejlVI75PpMlsjAFXBVgRmCKEdRMZZvg9soH+Z7/AOUZiw5YFj1yOkTtRbMMr/vflFCbqdJG1/eHhBUWAw9yPXY10zVmUMi/WPCK8zQEv97rHhB0shmbkIVjQNoVB63XEL6JTe3ZB0MADKwgEGDotd5hnxcu89kTQyAsYRYVA4wwO2Lw0WnLDl0WoxFeuCk0SihwDb+0x6Cnk8ehqQORbXbfmyySTm2JJJ5eeFslhpifS7vzinYP8QdPcYNyY2LgoJJEmL8sRVlxblwow4rDCsTGGCIQZdhbsPEeEQggWJpYiOJlgDIsShFpVitJi2sVsYHWwRQcQQtcD5kWRFYykLHoQwwp4mPQgjyxCD4WkIIWFGHyZEaiwSwqgCM/ZsxGis+UVTHiXZRh0wRBEpigcpWkQLtEFLRAu05w8SA6aYqzItT4qzIcBWmCK8xYszIrTYgCBhDCgiRoQxCCKkOuQqw6AEZcj0Pj0Ah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50188" name="Picture 12" descr="http://www.esnet.com/Images/data-center-generator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951" y="764704"/>
            <a:ext cx="9162952" cy="5579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1 Título"/>
          <p:cNvSpPr>
            <a:spLocks noGrp="1"/>
          </p:cNvSpPr>
          <p:nvPr>
            <p:ph type="title" idx="4294967295"/>
          </p:nvPr>
        </p:nvSpPr>
        <p:spPr>
          <a:xfrm>
            <a:off x="827088" y="115888"/>
            <a:ext cx="2735262" cy="711200"/>
          </a:xfrm>
        </p:spPr>
        <p:txBody>
          <a:bodyPr/>
          <a:lstStyle/>
          <a:p>
            <a:pPr algn="l" eaLnBrk="1" hangingPunct="1"/>
            <a:r>
              <a:rPr lang="es-VE" sz="3200" b="1" dirty="0" smtClean="0">
                <a:solidFill>
                  <a:srgbClr val="17375E"/>
                </a:solidFill>
                <a:latin typeface="Arial" charset="0"/>
                <a:cs typeface="Arial" charset="0"/>
              </a:rPr>
              <a:t>Tecnología:</a:t>
            </a:r>
            <a:endParaRPr lang="es-ES" sz="3200" b="1" dirty="0" smtClean="0">
              <a:solidFill>
                <a:srgbClr val="17375E"/>
              </a:solidFill>
              <a:latin typeface="Arial" charset="0"/>
              <a:cs typeface="Arial" charset="0"/>
            </a:endParaRPr>
          </a:p>
        </p:txBody>
      </p:sp>
      <p:sp>
        <p:nvSpPr>
          <p:cNvPr id="26626" name="Rectangle 4"/>
          <p:cNvSpPr>
            <a:spLocks noGrp="1"/>
          </p:cNvSpPr>
          <p:nvPr>
            <p:ph sz="half" idx="4294967295"/>
          </p:nvPr>
        </p:nvSpPr>
        <p:spPr>
          <a:xfrm>
            <a:off x="4067175" y="765175"/>
            <a:ext cx="4500563" cy="5689600"/>
          </a:xfrm>
        </p:spPr>
        <p:txBody>
          <a:bodyPr/>
          <a:lstStyle/>
          <a:p>
            <a:pPr eaLnBrk="1" hangingPunct="1"/>
            <a:r>
              <a:rPr lang="es-AR" sz="1400" smtClean="0"/>
              <a:t>3500 AC – ABACO</a:t>
            </a:r>
          </a:p>
          <a:p>
            <a:pPr eaLnBrk="1" hangingPunct="1"/>
            <a:r>
              <a:rPr lang="es-AR" sz="1400" smtClean="0"/>
              <a:t>2000 AC – La Rueda</a:t>
            </a:r>
          </a:p>
          <a:p>
            <a:pPr eaLnBrk="1" hangingPunct="1"/>
            <a:r>
              <a:rPr lang="es-AR" sz="1400" smtClean="0"/>
              <a:t>1430       - Imprenta</a:t>
            </a:r>
          </a:p>
          <a:p>
            <a:pPr eaLnBrk="1" hangingPunct="1"/>
            <a:r>
              <a:rPr lang="es-AR" sz="1400" smtClean="0"/>
              <a:t>1642       - Pascalina – Suma y resta 8 dígitos </a:t>
            </a:r>
          </a:p>
          <a:p>
            <a:pPr eaLnBrk="1" hangingPunct="1"/>
            <a:r>
              <a:rPr lang="es-AR" sz="1400" smtClean="0"/>
              <a:t>1671       - Calculadora Universal (4 operaciones)</a:t>
            </a:r>
          </a:p>
          <a:p>
            <a:pPr eaLnBrk="1" hangingPunct="1"/>
            <a:r>
              <a:rPr lang="es-AR" sz="1400" smtClean="0"/>
              <a:t>1830       - Máquina escribir</a:t>
            </a:r>
          </a:p>
          <a:p>
            <a:pPr eaLnBrk="1" hangingPunct="1"/>
            <a:r>
              <a:rPr lang="es-AR" sz="1400" smtClean="0"/>
              <a:t>1833       - Máq. analítica – proces. tarjetas perforadas</a:t>
            </a:r>
          </a:p>
          <a:p>
            <a:pPr eaLnBrk="1" hangingPunct="1">
              <a:buFont typeface="Arial" charset="0"/>
              <a:buNone/>
            </a:pPr>
            <a:r>
              <a:rPr lang="es-AR" sz="1400" smtClean="0"/>
              <a:t>                            Algebra de BOOLE – valores binarios </a:t>
            </a:r>
          </a:p>
          <a:p>
            <a:pPr eaLnBrk="1" hangingPunct="1"/>
            <a:r>
              <a:rPr lang="es-AR" sz="1400" smtClean="0"/>
              <a:t>1876       - Teléfono</a:t>
            </a:r>
          </a:p>
          <a:p>
            <a:pPr eaLnBrk="1" hangingPunct="1"/>
            <a:r>
              <a:rPr lang="es-AR" sz="1400" smtClean="0"/>
              <a:t>1890       - Perforadora mecánica de Nros y letras (IBM)</a:t>
            </a:r>
          </a:p>
          <a:p>
            <a:pPr eaLnBrk="1" hangingPunct="1"/>
            <a:r>
              <a:rPr lang="es-AR" sz="1400" smtClean="0"/>
              <a:t>1940/6   - Primeras  computadora electrómagneticas</a:t>
            </a:r>
          </a:p>
          <a:p>
            <a:pPr eaLnBrk="1" hangingPunct="1"/>
            <a:r>
              <a:rPr lang="es-AR" sz="1400" smtClean="0"/>
              <a:t>1947	 -  </a:t>
            </a:r>
            <a:r>
              <a:rPr lang="es-AR" sz="1400" b="1" smtClean="0"/>
              <a:t>PRIMER COMPUTADOR ELECTRONICO</a:t>
            </a:r>
          </a:p>
          <a:p>
            <a:pPr eaLnBrk="1" hangingPunct="1"/>
            <a:r>
              <a:rPr lang="es-AR" sz="1400" smtClean="0"/>
              <a:t>1955       - FORTRAN: primer lenguaje de programación </a:t>
            </a:r>
          </a:p>
          <a:p>
            <a:pPr eaLnBrk="1" hangingPunct="1"/>
            <a:r>
              <a:rPr lang="es-AR" sz="1400" smtClean="0"/>
              <a:t>1958       - ARPANET – antecesor de internet</a:t>
            </a:r>
          </a:p>
          <a:p>
            <a:pPr eaLnBrk="1" hangingPunct="1"/>
            <a:r>
              <a:rPr lang="es-AR" sz="1400" smtClean="0"/>
              <a:t>1971       - Microprocesador INTEL</a:t>
            </a:r>
          </a:p>
          <a:p>
            <a:pPr eaLnBrk="1" hangingPunct="1"/>
            <a:r>
              <a:rPr lang="es-AR" sz="1400" smtClean="0"/>
              <a:t>1975       - Primer computador de uso masivo</a:t>
            </a:r>
          </a:p>
          <a:p>
            <a:pPr eaLnBrk="1" hangingPunct="1"/>
            <a:r>
              <a:rPr lang="es-AR" sz="1400" smtClean="0"/>
              <a:t>1980       - PC (IBM)   -  Microsoft Word  - Commodore</a:t>
            </a:r>
          </a:p>
          <a:p>
            <a:pPr eaLnBrk="1" hangingPunct="1"/>
            <a:r>
              <a:rPr lang="es-AR" sz="1400" smtClean="0"/>
              <a:t>1989       - Proponen un servicio de Redes</a:t>
            </a:r>
            <a:br>
              <a:rPr lang="es-AR" sz="1400" smtClean="0"/>
            </a:br>
            <a:r>
              <a:rPr lang="es-AR" sz="1400" smtClean="0"/>
              <a:t>                   Surge protocolo www</a:t>
            </a:r>
          </a:p>
          <a:p>
            <a:pPr eaLnBrk="1" hangingPunct="1"/>
            <a:r>
              <a:rPr lang="es-AR" sz="1400" smtClean="0"/>
              <a:t>1990       - Se libera el WWW surge Internet</a:t>
            </a:r>
          </a:p>
          <a:p>
            <a:pPr eaLnBrk="1" hangingPunct="1"/>
            <a:r>
              <a:rPr lang="es-AR" sz="1400" smtClean="0"/>
              <a:t>1995  en adelante </a:t>
            </a:r>
          </a:p>
          <a:p>
            <a:pPr eaLnBrk="1" hangingPunct="1">
              <a:buFont typeface="Arial" charset="0"/>
              <a:buNone/>
            </a:pPr>
            <a:r>
              <a:rPr lang="es-AR" sz="1400" smtClean="0"/>
              <a:t>		 Office / Windows 95 / Win 98, etc</a:t>
            </a:r>
          </a:p>
          <a:p>
            <a:pPr eaLnBrk="1" hangingPunct="1">
              <a:buFont typeface="Arial" charset="0"/>
              <a:buNone/>
            </a:pPr>
            <a:r>
              <a:rPr lang="es-AR" sz="1400" smtClean="0"/>
              <a:t>REVOLUCION de SOFTWARE Y CONECTIVIDAD</a:t>
            </a:r>
          </a:p>
          <a:p>
            <a:pPr eaLnBrk="1" hangingPunct="1"/>
            <a:endParaRPr lang="es-AR" sz="1400" smtClean="0"/>
          </a:p>
        </p:txBody>
      </p:sp>
      <p:sp>
        <p:nvSpPr>
          <p:cNvPr id="26627" name="2 Marcador de contenido"/>
          <p:cNvSpPr>
            <a:spLocks/>
          </p:cNvSpPr>
          <p:nvPr/>
        </p:nvSpPr>
        <p:spPr bwMode="auto">
          <a:xfrm>
            <a:off x="0" y="981075"/>
            <a:ext cx="4038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s-ES" sz="1600" dirty="0">
                <a:latin typeface="Calibri" pitchFamily="34" charset="0"/>
              </a:rPr>
              <a:t>Tecnología es el conjunto de conocimientos técnicos, ordenados científicamente, que permiten diseñar y crear bienes y servicios que facilitan la adaptación al medio ambiente y satisfacer tanto las necesidades esenciales como los deseos de las personas  (</a:t>
            </a:r>
            <a:r>
              <a:rPr lang="es-ES" sz="1600" dirty="0" err="1">
                <a:latin typeface="Calibri" pitchFamily="34" charset="0"/>
              </a:rPr>
              <a:t>Wikipedia</a:t>
            </a:r>
            <a:r>
              <a:rPr lang="es-ES" sz="1600" dirty="0">
                <a:latin typeface="Calibri" pitchFamily="34" charset="0"/>
              </a:rPr>
              <a:t>)</a:t>
            </a:r>
            <a:endParaRPr lang="es-ES" sz="1600" dirty="0">
              <a:solidFill>
                <a:srgbClr val="000099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sz="2800" dirty="0" smtClean="0"/>
              <a:t>Seguridad: perimetral e informática</a:t>
            </a:r>
            <a:endParaRPr lang="es-ES" sz="2800" dirty="0"/>
          </a:p>
        </p:txBody>
      </p:sp>
      <p:pic>
        <p:nvPicPr>
          <p:cNvPr id="51206" name="Picture 6" descr="https://encrypted-tbn3.google.com/images?q=tbn:ANd9GcTgAv9dwd2xPEPiN0pAD_YW8ICqYsMMEaa1a_cvBlULnjcV8nF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1" y="2780928"/>
            <a:ext cx="4158133" cy="311458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52226" name="Picture 2" descr="http://compunoticias.com/wp-content/uploads/2012/01/Segurida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124744"/>
            <a:ext cx="2772816" cy="2772816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Monitoreo: seguridad y equipos</a:t>
            </a:r>
            <a:endParaRPr lang="es-ES" dirty="0"/>
          </a:p>
        </p:txBody>
      </p:sp>
      <p:pic>
        <p:nvPicPr>
          <p:cNvPr id="52226" name="Picture 2" descr="https://encrypted-tbn0.google.com/images?q=tbn:ANd9GcT13CvVf7WqDct4HYgKVT1gEi8uibt1Tvzl2zJbp_bRH7iolA-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114" y="1077094"/>
            <a:ext cx="4581934" cy="343202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52228" name="Picture 4" descr="https://encrypted-tbn0.google.com/images?q=tbn:ANd9GcTBWFQQwlu29JL07l_QAkijt1u31IOjk2HZPt8-BbrzLWpPUjs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2882814"/>
            <a:ext cx="4095724" cy="3568894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Reutilizando recursos</a:t>
            </a:r>
            <a:endParaRPr lang="es-ES" dirty="0"/>
          </a:p>
        </p:txBody>
      </p:sp>
      <p:grpSp>
        <p:nvGrpSpPr>
          <p:cNvPr id="2" name="18 Grupo"/>
          <p:cNvGrpSpPr/>
          <p:nvPr/>
        </p:nvGrpSpPr>
        <p:grpSpPr>
          <a:xfrm>
            <a:off x="3203848" y="1772816"/>
            <a:ext cx="1376745" cy="1138349"/>
            <a:chOff x="2051720" y="3356992"/>
            <a:chExt cx="1368152" cy="864096"/>
          </a:xfrm>
        </p:grpSpPr>
        <p:pic>
          <p:nvPicPr>
            <p:cNvPr id="39" name="Picture 2" descr="C:\Program Files\Microsoft Office\MEDIA\CAGCAT10\j0285750.wm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51720" y="3356992"/>
              <a:ext cx="1224136" cy="752167"/>
            </a:xfrm>
            <a:prstGeom prst="rect">
              <a:avLst/>
            </a:prstGeom>
            <a:noFill/>
          </p:spPr>
        </p:pic>
        <p:sp>
          <p:nvSpPr>
            <p:cNvPr id="40" name="39 Cilindro"/>
            <p:cNvSpPr/>
            <p:nvPr/>
          </p:nvSpPr>
          <p:spPr>
            <a:xfrm>
              <a:off x="2915816" y="3573016"/>
              <a:ext cx="504056" cy="648072"/>
            </a:xfrm>
            <a:prstGeom prst="ca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pic>
        <p:nvPicPr>
          <p:cNvPr id="22538" name="Picture 10" descr="https://encrypted-tbn3.google.com/images?q=tbn:ANd9GcTtCLEK5-VBDCJPRMMLC85adtjSsYFSJfoSHaLIAdk7Jct1hxw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4487122"/>
            <a:ext cx="971920" cy="97192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22540" name="Picture 12" descr="https://encrypted-tbn2.google.com/images?q=tbn:ANd9GcSM_nCZgOhzShIQjkRLukLZ62TmdfHjbXBWyvMjucJg0g0F7Rh75w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4509120"/>
            <a:ext cx="2232248" cy="96109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52" name="Picture 22" descr="https://encrypted-tbn1.google.com/images?q=tbn:ANd9GcR4U4VSrPiofJoPXxPv3fvPdn4q1fbZX78Wb2raX4KsKKUL55rdeQ"/>
          <p:cNvPicPr>
            <a:picLocks noChangeAspect="1" noChangeArrowheads="1"/>
          </p:cNvPicPr>
          <p:nvPr/>
        </p:nvPicPr>
        <p:blipFill>
          <a:blip r:embed="rId5" cstate="print"/>
          <a:srcRect l="12392" r="12392"/>
          <a:stretch>
            <a:fillRect/>
          </a:stretch>
        </p:blipFill>
        <p:spPr bwMode="auto">
          <a:xfrm>
            <a:off x="6611674" y="4446290"/>
            <a:ext cx="840646" cy="111760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4100" name="Picture 4" descr="https://encrypted-tbn0.google.com/images?q=tbn:ANd9GcRg1_qP2_j7Bvn0aWkgEaT8_mjgtr09xBkPHk6sxBnW5EUCubuC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32586" y="4382321"/>
            <a:ext cx="1207021" cy="1207021"/>
          </a:xfrm>
          <a:prstGeom prst="rect">
            <a:avLst/>
          </a:prstGeom>
          <a:noFill/>
          <a:effectLst>
            <a:softEdge rad="127000"/>
          </a:effectLst>
        </p:spPr>
      </p:pic>
      <p:cxnSp>
        <p:nvCxnSpPr>
          <p:cNvPr id="13" name="12 Conector recto de flecha"/>
          <p:cNvCxnSpPr>
            <a:endCxn id="22538" idx="0"/>
          </p:cNvCxnSpPr>
          <p:nvPr/>
        </p:nvCxnSpPr>
        <p:spPr>
          <a:xfrm flipH="1">
            <a:off x="1529568" y="2708920"/>
            <a:ext cx="1746288" cy="177820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 de flecha"/>
          <p:cNvCxnSpPr/>
          <p:nvPr/>
        </p:nvCxnSpPr>
        <p:spPr>
          <a:xfrm flipH="1">
            <a:off x="3419872" y="2780928"/>
            <a:ext cx="3844" cy="174540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7 Conector recto de flecha"/>
          <p:cNvCxnSpPr>
            <a:stCxn id="40" idx="4"/>
            <a:endCxn id="52" idx="0"/>
          </p:cNvCxnSpPr>
          <p:nvPr/>
        </p:nvCxnSpPr>
        <p:spPr>
          <a:xfrm>
            <a:off x="4580593" y="2484284"/>
            <a:ext cx="2451404" cy="19620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23 Conector recto de flecha"/>
          <p:cNvCxnSpPr>
            <a:endCxn id="4100" idx="0"/>
          </p:cNvCxnSpPr>
          <p:nvPr/>
        </p:nvCxnSpPr>
        <p:spPr>
          <a:xfrm>
            <a:off x="3563888" y="2708920"/>
            <a:ext cx="1872209" cy="167340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CuadroTexto"/>
          <p:cNvSpPr txBox="1"/>
          <p:nvPr/>
        </p:nvSpPr>
        <p:spPr>
          <a:xfrm>
            <a:off x="1045301" y="5661248"/>
            <a:ext cx="9685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AR" sz="1200" dirty="0" smtClean="0"/>
              <a:t>CPU</a:t>
            </a:r>
          </a:p>
          <a:p>
            <a:pPr algn="ctr"/>
            <a:r>
              <a:rPr lang="es-AR" sz="1200" dirty="0" smtClean="0"/>
              <a:t>Procesador</a:t>
            </a:r>
            <a:endParaRPr lang="es-ES" sz="1200" dirty="0"/>
          </a:p>
        </p:txBody>
      </p:sp>
      <p:sp>
        <p:nvSpPr>
          <p:cNvPr id="16" name="15 CuadroTexto"/>
          <p:cNvSpPr txBox="1"/>
          <p:nvPr/>
        </p:nvSpPr>
        <p:spPr>
          <a:xfrm>
            <a:off x="2807804" y="5661248"/>
            <a:ext cx="1296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1200" dirty="0" err="1" smtClean="0"/>
              <a:t>Memory</a:t>
            </a:r>
            <a:endParaRPr lang="es-ES" sz="1200" dirty="0"/>
          </a:p>
        </p:txBody>
      </p:sp>
      <p:sp>
        <p:nvSpPr>
          <p:cNvPr id="17" name="16 CuadroTexto"/>
          <p:cNvSpPr txBox="1"/>
          <p:nvPr/>
        </p:nvSpPr>
        <p:spPr>
          <a:xfrm>
            <a:off x="6790585" y="5661248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AR" sz="1200" dirty="0" smtClean="0"/>
              <a:t>Disk</a:t>
            </a:r>
            <a:endParaRPr lang="es-ES" sz="1200" dirty="0"/>
          </a:p>
        </p:txBody>
      </p:sp>
      <p:sp>
        <p:nvSpPr>
          <p:cNvPr id="19" name="18 CuadroTexto"/>
          <p:cNvSpPr txBox="1"/>
          <p:nvPr/>
        </p:nvSpPr>
        <p:spPr>
          <a:xfrm>
            <a:off x="4788024" y="5661248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1200" dirty="0" smtClean="0"/>
              <a:t>NIC</a:t>
            </a:r>
          </a:p>
          <a:p>
            <a:pPr algn="ctr"/>
            <a:r>
              <a:rPr lang="es-AR" sz="1200" dirty="0" smtClean="0"/>
              <a:t>Placa Red</a:t>
            </a:r>
            <a:endParaRPr lang="es-E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Como se logra?</a:t>
            </a:r>
            <a:endParaRPr lang="es-ES" dirty="0"/>
          </a:p>
        </p:txBody>
      </p:sp>
      <p:grpSp>
        <p:nvGrpSpPr>
          <p:cNvPr id="2" name="22 Grupo"/>
          <p:cNvGrpSpPr/>
          <p:nvPr/>
        </p:nvGrpSpPr>
        <p:grpSpPr>
          <a:xfrm>
            <a:off x="2928085" y="3717032"/>
            <a:ext cx="1571907" cy="936104"/>
            <a:chOff x="989696" y="1772816"/>
            <a:chExt cx="6408712" cy="3816526"/>
          </a:xfrm>
        </p:grpSpPr>
        <p:grpSp>
          <p:nvGrpSpPr>
            <p:cNvPr id="4" name="18 Grupo"/>
            <p:cNvGrpSpPr/>
            <p:nvPr/>
          </p:nvGrpSpPr>
          <p:grpSpPr>
            <a:xfrm>
              <a:off x="3149936" y="1772816"/>
              <a:ext cx="1376745" cy="1138349"/>
              <a:chOff x="2051720" y="3356992"/>
              <a:chExt cx="1368152" cy="864096"/>
            </a:xfrm>
          </p:grpSpPr>
          <p:pic>
            <p:nvPicPr>
              <p:cNvPr id="39" name="Picture 2" descr="C:\Program Files\Microsoft Office\MEDIA\CAGCAT10\j0285750.wmf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051720" y="3356992"/>
                <a:ext cx="1224136" cy="752167"/>
              </a:xfrm>
              <a:prstGeom prst="rect">
                <a:avLst/>
              </a:prstGeom>
              <a:noFill/>
            </p:spPr>
          </p:pic>
          <p:sp>
            <p:nvSpPr>
              <p:cNvPr id="40" name="39 Cilindro"/>
              <p:cNvSpPr/>
              <p:nvPr/>
            </p:nvSpPr>
            <p:spPr>
              <a:xfrm>
                <a:off x="2915816" y="3573016"/>
                <a:ext cx="504056" cy="648072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pic>
          <p:nvPicPr>
            <p:cNvPr id="22538" name="Picture 10" descr="https://encrypted-tbn3.google.com/images?q=tbn:ANd9GcTtCLEK5-VBDCJPRMMLC85adtjSsYFSJfoSHaLIAdk7Jct1hxw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89696" y="4487122"/>
              <a:ext cx="971920" cy="971920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22540" name="Picture 12" descr="https://encrypted-tbn2.google.com/images?q=tbn:ANd9GcSM_nCZgOhzShIQjkRLukLZ62TmdfHjbXBWyvMjucJg0g0F7Rh75w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85840" y="4509120"/>
              <a:ext cx="2232248" cy="961092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52" name="Picture 22" descr="https://encrypted-tbn1.google.com/images?q=tbn:ANd9GcR4U4VSrPiofJoPXxPv3fvPdn4q1fbZX78Wb2raX4KsKKUL55rdeQ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557762" y="4446290"/>
              <a:ext cx="840646" cy="1117608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4100" name="Picture 4" descr="https://encrypted-tbn0.google.com/images?q=tbn:ANd9GcRg1_qP2_j7Bvn0aWkgEaT8_mjgtr09xBkPHk6sxBnW5EUCubuC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778674" y="4382321"/>
              <a:ext cx="1207021" cy="1207021"/>
            </a:xfrm>
            <a:prstGeom prst="rect">
              <a:avLst/>
            </a:prstGeom>
            <a:noFill/>
            <a:effectLst>
              <a:softEdge rad="12700"/>
            </a:effectLst>
          </p:spPr>
        </p:pic>
        <p:cxnSp>
          <p:nvCxnSpPr>
            <p:cNvPr id="13" name="12 Conector recto de flecha"/>
            <p:cNvCxnSpPr>
              <a:endCxn id="22538" idx="0"/>
            </p:cNvCxnSpPr>
            <p:nvPr/>
          </p:nvCxnSpPr>
          <p:spPr>
            <a:xfrm flipH="1">
              <a:off x="1475656" y="2708920"/>
              <a:ext cx="1746288" cy="177820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14 Conector recto de flecha"/>
            <p:cNvCxnSpPr/>
            <p:nvPr/>
          </p:nvCxnSpPr>
          <p:spPr>
            <a:xfrm flipH="1">
              <a:off x="3365960" y="2780928"/>
              <a:ext cx="3844" cy="174540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17 Conector recto de flecha"/>
            <p:cNvCxnSpPr>
              <a:stCxn id="40" idx="4"/>
              <a:endCxn id="52" idx="0"/>
            </p:cNvCxnSpPr>
            <p:nvPr/>
          </p:nvCxnSpPr>
          <p:spPr>
            <a:xfrm>
              <a:off x="4526681" y="2484284"/>
              <a:ext cx="2451404" cy="196200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23 Conector recto de flecha"/>
            <p:cNvCxnSpPr>
              <a:endCxn id="4100" idx="0"/>
            </p:cNvCxnSpPr>
            <p:nvPr/>
          </p:nvCxnSpPr>
          <p:spPr>
            <a:xfrm>
              <a:off x="3509976" y="2708920"/>
              <a:ext cx="1872209" cy="167340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24 Grupo"/>
          <p:cNvGrpSpPr/>
          <p:nvPr/>
        </p:nvGrpSpPr>
        <p:grpSpPr>
          <a:xfrm>
            <a:off x="911861" y="3717032"/>
            <a:ext cx="1571907" cy="936104"/>
            <a:chOff x="989696" y="1772816"/>
            <a:chExt cx="6408712" cy="3816526"/>
          </a:xfrm>
        </p:grpSpPr>
        <p:grpSp>
          <p:nvGrpSpPr>
            <p:cNvPr id="6" name="18 Grupo"/>
            <p:cNvGrpSpPr/>
            <p:nvPr/>
          </p:nvGrpSpPr>
          <p:grpSpPr>
            <a:xfrm>
              <a:off x="3149936" y="1772816"/>
              <a:ext cx="1376745" cy="1138349"/>
              <a:chOff x="2051720" y="3356992"/>
              <a:chExt cx="1368152" cy="864096"/>
            </a:xfrm>
          </p:grpSpPr>
          <p:pic>
            <p:nvPicPr>
              <p:cNvPr id="35" name="Picture 2" descr="C:\Program Files\Microsoft Office\MEDIA\CAGCAT10\j0285750.wmf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051720" y="3356992"/>
                <a:ext cx="1224136" cy="752167"/>
              </a:xfrm>
              <a:prstGeom prst="rect">
                <a:avLst/>
              </a:prstGeom>
              <a:noFill/>
            </p:spPr>
          </p:pic>
          <p:sp>
            <p:nvSpPr>
              <p:cNvPr id="36" name="35 Cilindro"/>
              <p:cNvSpPr/>
              <p:nvPr/>
            </p:nvSpPr>
            <p:spPr>
              <a:xfrm>
                <a:off x="2915816" y="3573016"/>
                <a:ext cx="504056" cy="648072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pic>
          <p:nvPicPr>
            <p:cNvPr id="27" name="Picture 10" descr="https://encrypted-tbn3.google.com/images?q=tbn:ANd9GcTtCLEK5-VBDCJPRMMLC85adtjSsYFSJfoSHaLIAdk7Jct1hxw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89696" y="4487122"/>
              <a:ext cx="971920" cy="971920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28" name="Picture 12" descr="https://encrypted-tbn2.google.com/images?q=tbn:ANd9GcSM_nCZgOhzShIQjkRLukLZ62TmdfHjbXBWyvMjucJg0g0F7Rh75w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85840" y="4509120"/>
              <a:ext cx="2232248" cy="961092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29" name="Picture 22" descr="https://encrypted-tbn1.google.com/images?q=tbn:ANd9GcR4U4VSrPiofJoPXxPv3fvPdn4q1fbZX78Wb2raX4KsKKUL55rdeQ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557762" y="4446290"/>
              <a:ext cx="840646" cy="1117608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30" name="Picture 4" descr="https://encrypted-tbn0.google.com/images?q=tbn:ANd9GcRg1_qP2_j7Bvn0aWkgEaT8_mjgtr09xBkPHk6sxBnW5EUCubuC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778674" y="4382321"/>
              <a:ext cx="1207021" cy="1207021"/>
            </a:xfrm>
            <a:prstGeom prst="rect">
              <a:avLst/>
            </a:prstGeom>
            <a:noFill/>
            <a:effectLst>
              <a:softEdge rad="12700"/>
            </a:effectLst>
          </p:spPr>
        </p:pic>
        <p:cxnSp>
          <p:nvCxnSpPr>
            <p:cNvPr id="31" name="30 Conector recto de flecha"/>
            <p:cNvCxnSpPr>
              <a:endCxn id="27" idx="0"/>
            </p:cNvCxnSpPr>
            <p:nvPr/>
          </p:nvCxnSpPr>
          <p:spPr>
            <a:xfrm flipH="1">
              <a:off x="1475656" y="2708920"/>
              <a:ext cx="1746288" cy="177820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31 Conector recto de flecha"/>
            <p:cNvCxnSpPr/>
            <p:nvPr/>
          </p:nvCxnSpPr>
          <p:spPr>
            <a:xfrm flipH="1">
              <a:off x="3365960" y="2780928"/>
              <a:ext cx="3844" cy="174540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32 Conector recto de flecha"/>
            <p:cNvCxnSpPr>
              <a:stCxn id="36" idx="4"/>
              <a:endCxn id="29" idx="0"/>
            </p:cNvCxnSpPr>
            <p:nvPr/>
          </p:nvCxnSpPr>
          <p:spPr>
            <a:xfrm>
              <a:off x="4526681" y="2484284"/>
              <a:ext cx="2451404" cy="196200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33 Conector recto de flecha"/>
            <p:cNvCxnSpPr>
              <a:endCxn id="30" idx="0"/>
            </p:cNvCxnSpPr>
            <p:nvPr/>
          </p:nvCxnSpPr>
          <p:spPr>
            <a:xfrm>
              <a:off x="3509976" y="2708920"/>
              <a:ext cx="1872209" cy="167340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36 Grupo"/>
          <p:cNvGrpSpPr/>
          <p:nvPr/>
        </p:nvGrpSpPr>
        <p:grpSpPr>
          <a:xfrm>
            <a:off x="4872301" y="3717032"/>
            <a:ext cx="1571907" cy="936104"/>
            <a:chOff x="989696" y="1772816"/>
            <a:chExt cx="6408712" cy="3816526"/>
          </a:xfrm>
        </p:grpSpPr>
        <p:grpSp>
          <p:nvGrpSpPr>
            <p:cNvPr id="8" name="18 Grupo"/>
            <p:cNvGrpSpPr/>
            <p:nvPr/>
          </p:nvGrpSpPr>
          <p:grpSpPr>
            <a:xfrm>
              <a:off x="3149936" y="1772816"/>
              <a:ext cx="1376745" cy="1138349"/>
              <a:chOff x="2051720" y="3356992"/>
              <a:chExt cx="1368152" cy="864096"/>
            </a:xfrm>
          </p:grpSpPr>
          <p:pic>
            <p:nvPicPr>
              <p:cNvPr id="49" name="Picture 2" descr="C:\Program Files\Microsoft Office\MEDIA\CAGCAT10\j0285750.wmf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051720" y="3356992"/>
                <a:ext cx="1224136" cy="752167"/>
              </a:xfrm>
              <a:prstGeom prst="rect">
                <a:avLst/>
              </a:prstGeom>
              <a:noFill/>
            </p:spPr>
          </p:pic>
          <p:sp>
            <p:nvSpPr>
              <p:cNvPr id="50" name="49 Cilindro"/>
              <p:cNvSpPr/>
              <p:nvPr/>
            </p:nvSpPr>
            <p:spPr>
              <a:xfrm>
                <a:off x="2915816" y="3573016"/>
                <a:ext cx="504056" cy="648072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pic>
          <p:nvPicPr>
            <p:cNvPr id="41" name="Picture 10" descr="https://encrypted-tbn3.google.com/images?q=tbn:ANd9GcTtCLEK5-VBDCJPRMMLC85adtjSsYFSJfoSHaLIAdk7Jct1hxw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89696" y="4487122"/>
              <a:ext cx="971920" cy="971920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42" name="Picture 12" descr="https://encrypted-tbn2.google.com/images?q=tbn:ANd9GcSM_nCZgOhzShIQjkRLukLZ62TmdfHjbXBWyvMjucJg0g0F7Rh75w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85840" y="4509120"/>
              <a:ext cx="2232248" cy="961092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43" name="Picture 22" descr="https://encrypted-tbn1.google.com/images?q=tbn:ANd9GcR4U4VSrPiofJoPXxPv3fvPdn4q1fbZX78Wb2raX4KsKKUL55rdeQ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557762" y="4446290"/>
              <a:ext cx="840646" cy="1117608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44" name="Picture 4" descr="https://encrypted-tbn0.google.com/images?q=tbn:ANd9GcRg1_qP2_j7Bvn0aWkgEaT8_mjgtr09xBkPHk6sxBnW5EUCubuC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778674" y="4382321"/>
              <a:ext cx="1207021" cy="1207021"/>
            </a:xfrm>
            <a:prstGeom prst="rect">
              <a:avLst/>
            </a:prstGeom>
            <a:noFill/>
            <a:effectLst>
              <a:softEdge rad="12700"/>
            </a:effectLst>
          </p:spPr>
        </p:pic>
        <p:cxnSp>
          <p:nvCxnSpPr>
            <p:cNvPr id="45" name="44 Conector recto de flecha"/>
            <p:cNvCxnSpPr>
              <a:endCxn id="41" idx="0"/>
            </p:cNvCxnSpPr>
            <p:nvPr/>
          </p:nvCxnSpPr>
          <p:spPr>
            <a:xfrm flipH="1">
              <a:off x="1475656" y="2708920"/>
              <a:ext cx="1746288" cy="177820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45 Conector recto de flecha"/>
            <p:cNvCxnSpPr/>
            <p:nvPr/>
          </p:nvCxnSpPr>
          <p:spPr>
            <a:xfrm flipH="1">
              <a:off x="3365960" y="2780928"/>
              <a:ext cx="3844" cy="174540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46 Conector recto de flecha"/>
            <p:cNvCxnSpPr>
              <a:stCxn id="50" idx="4"/>
              <a:endCxn id="43" idx="0"/>
            </p:cNvCxnSpPr>
            <p:nvPr/>
          </p:nvCxnSpPr>
          <p:spPr>
            <a:xfrm>
              <a:off x="4526681" y="2484284"/>
              <a:ext cx="2451404" cy="196200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47 Conector recto de flecha"/>
            <p:cNvCxnSpPr>
              <a:endCxn id="44" idx="0"/>
            </p:cNvCxnSpPr>
            <p:nvPr/>
          </p:nvCxnSpPr>
          <p:spPr>
            <a:xfrm>
              <a:off x="3509976" y="2708920"/>
              <a:ext cx="1872209" cy="167340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50 Grupo"/>
          <p:cNvGrpSpPr/>
          <p:nvPr/>
        </p:nvGrpSpPr>
        <p:grpSpPr>
          <a:xfrm>
            <a:off x="6744509" y="3717032"/>
            <a:ext cx="1571907" cy="936104"/>
            <a:chOff x="989696" y="1772816"/>
            <a:chExt cx="6408712" cy="3816526"/>
          </a:xfrm>
        </p:grpSpPr>
        <p:grpSp>
          <p:nvGrpSpPr>
            <p:cNvPr id="10" name="18 Grupo"/>
            <p:cNvGrpSpPr/>
            <p:nvPr/>
          </p:nvGrpSpPr>
          <p:grpSpPr>
            <a:xfrm>
              <a:off x="3149936" y="1772816"/>
              <a:ext cx="1376745" cy="1138349"/>
              <a:chOff x="2051720" y="3356992"/>
              <a:chExt cx="1368152" cy="864096"/>
            </a:xfrm>
          </p:grpSpPr>
          <p:pic>
            <p:nvPicPr>
              <p:cNvPr id="62" name="Picture 2" descr="C:\Program Files\Microsoft Office\MEDIA\CAGCAT10\j0285750.wmf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051720" y="3356992"/>
                <a:ext cx="1224136" cy="752167"/>
              </a:xfrm>
              <a:prstGeom prst="rect">
                <a:avLst/>
              </a:prstGeom>
              <a:noFill/>
            </p:spPr>
          </p:pic>
          <p:sp>
            <p:nvSpPr>
              <p:cNvPr id="63" name="62 Cilindro"/>
              <p:cNvSpPr/>
              <p:nvPr/>
            </p:nvSpPr>
            <p:spPr>
              <a:xfrm>
                <a:off x="2915816" y="3573016"/>
                <a:ext cx="504056" cy="648072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pic>
          <p:nvPicPr>
            <p:cNvPr id="54" name="Picture 10" descr="https://encrypted-tbn3.google.com/images?q=tbn:ANd9GcTtCLEK5-VBDCJPRMMLC85adtjSsYFSJfoSHaLIAdk7Jct1hxw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89696" y="4487122"/>
              <a:ext cx="971920" cy="971920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55" name="Picture 12" descr="https://encrypted-tbn2.google.com/images?q=tbn:ANd9GcSM_nCZgOhzShIQjkRLukLZ62TmdfHjbXBWyvMjucJg0g0F7Rh75w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85840" y="4509120"/>
              <a:ext cx="2232248" cy="961092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56" name="Picture 22" descr="https://encrypted-tbn1.google.com/images?q=tbn:ANd9GcR4U4VSrPiofJoPXxPv3fvPdn4q1fbZX78Wb2raX4KsKKUL55rdeQ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557762" y="4446290"/>
              <a:ext cx="840646" cy="1117608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57" name="Picture 4" descr="https://encrypted-tbn0.google.com/images?q=tbn:ANd9GcRg1_qP2_j7Bvn0aWkgEaT8_mjgtr09xBkPHk6sxBnW5EUCubuC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778674" y="4382321"/>
              <a:ext cx="1207021" cy="1207021"/>
            </a:xfrm>
            <a:prstGeom prst="rect">
              <a:avLst/>
            </a:prstGeom>
            <a:noFill/>
            <a:effectLst>
              <a:softEdge rad="12700"/>
            </a:effectLst>
          </p:spPr>
        </p:pic>
        <p:cxnSp>
          <p:nvCxnSpPr>
            <p:cNvPr id="58" name="57 Conector recto de flecha"/>
            <p:cNvCxnSpPr>
              <a:endCxn id="54" idx="0"/>
            </p:cNvCxnSpPr>
            <p:nvPr/>
          </p:nvCxnSpPr>
          <p:spPr>
            <a:xfrm flipH="1">
              <a:off x="1475656" y="2708920"/>
              <a:ext cx="1746288" cy="177820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58 Conector recto de flecha"/>
            <p:cNvCxnSpPr/>
            <p:nvPr/>
          </p:nvCxnSpPr>
          <p:spPr>
            <a:xfrm flipH="1">
              <a:off x="3365960" y="2780928"/>
              <a:ext cx="3844" cy="174540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59 Conector recto de flecha"/>
            <p:cNvCxnSpPr>
              <a:stCxn id="63" idx="4"/>
              <a:endCxn id="56" idx="0"/>
            </p:cNvCxnSpPr>
            <p:nvPr/>
          </p:nvCxnSpPr>
          <p:spPr>
            <a:xfrm>
              <a:off x="4526681" y="2484284"/>
              <a:ext cx="2451404" cy="196200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60 Conector recto de flecha"/>
            <p:cNvCxnSpPr>
              <a:endCxn id="57" idx="0"/>
            </p:cNvCxnSpPr>
            <p:nvPr/>
          </p:nvCxnSpPr>
          <p:spPr>
            <a:xfrm>
              <a:off x="3509976" y="2708920"/>
              <a:ext cx="1872209" cy="167340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18 Grupo"/>
          <p:cNvGrpSpPr/>
          <p:nvPr/>
        </p:nvGrpSpPr>
        <p:grpSpPr>
          <a:xfrm>
            <a:off x="3843327" y="1700808"/>
            <a:ext cx="1376745" cy="1138349"/>
            <a:chOff x="2051720" y="3356992"/>
            <a:chExt cx="1368152" cy="864096"/>
          </a:xfrm>
        </p:grpSpPr>
        <p:pic>
          <p:nvPicPr>
            <p:cNvPr id="68" name="Picture 2" descr="C:\Program Files\Microsoft Office\MEDIA\CAGCAT10\j0285750.wm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51720" y="3356992"/>
              <a:ext cx="1224136" cy="752167"/>
            </a:xfrm>
            <a:prstGeom prst="rect">
              <a:avLst/>
            </a:prstGeom>
            <a:noFill/>
          </p:spPr>
        </p:pic>
        <p:sp>
          <p:nvSpPr>
            <p:cNvPr id="69" name="68 Cilindro"/>
            <p:cNvSpPr/>
            <p:nvPr/>
          </p:nvSpPr>
          <p:spPr>
            <a:xfrm>
              <a:off x="2915816" y="3573016"/>
              <a:ext cx="504056" cy="648072"/>
            </a:xfrm>
            <a:prstGeom prst="ca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err="1" smtClean="0"/>
              <a:t>Virtualización</a:t>
            </a:r>
            <a:r>
              <a:rPr lang="es-AR" dirty="0" smtClean="0"/>
              <a:t> hardware</a:t>
            </a:r>
            <a:endParaRPr lang="es-ES" dirty="0"/>
          </a:p>
        </p:txBody>
      </p:sp>
      <p:sp>
        <p:nvSpPr>
          <p:cNvPr id="56324" name="AutoShape 4" descr="data:image/jpeg;base64,/9j/4AAQSkZJRgABAQAAAQABAAD/2wCEAAkGBhISERUQExQVFRUUGRQYFBgUGBYYFRYYFRYVFhUVFhYYHCceFxkjGRcVIC8hJCctLSwtFR8xNTAqNyYrLCkBCQoKDgwOGg8PGiwkHyQ1LCosLCwsKSwsKSwsLCwsLCwsKSksLCwsKSksLCksLCwsLCwsLCksLCwpKSwsLCwsKf/AABEIAOoA1wMBIgACEQEDEQH/xAAbAAACAgMBAAAAAAAAAAAAAAAABQQGAQMHAv/EAFAQAAIABAMBCQoKCgEDAwUAAAECAAMEERIhMQUGExYiQVFTkZMUMjVUYXFzktHSBxczQlJVsrPB0xUjNGJygYOhscOjJEN0hIXxRIKi4fD/xAAaAQEBAAMBAQAAAAAAAAAAAAAAAQIDBAUG/8QANBEAAgECAQsDAwMEAwAAAAAAAAECAxFRBBITFBUhMVJioeFBkdFhccEFgfAiMsLxM0Kx/9oADAMBAAIRAxEAPwDuMINvbu6Gibe589Vci+BQzvbkJVASv87RL3UbX7lo6ipGZlS3ZQdCwBwg+TFaOSbB2fglic/HnTv1k2Y2bsz8Y582ekVK4Zevji2V0z9jO9yD44tldM/YzvcioUldvxIkS507CbM0mW7oCNRvgGG/84l9zVHitV2Te2LYlyyfHFsrpn7Gd7kHxxbK6Z+xne5Fb7mqPFarsm9sHc1R4rVdk3thYXLJ8cWyumfsZ3uQfHFsrpn7Gd7kVvuao8Vquyb2wCmn+K1XZN7YlhcsnxxbK6Z+xne5B8cWyumfsZ3uRXhTz/Farsm9sehJneK1XZN7YWFx/wDHFsrpn7Gd7kHxxbK6Z+xne5CISp3itV2Te2M73O8Wquxb2wsB58cWyumfsZ3uQfHFsrpn7Gd7kJME7xaq7FvbBgneLVXZN7YWA7+OLZXTP2M73IPji2V0z9jO9yEmCd4tVdk3tjG9zvFqrsm9sLAefHFsrpn7Gd7kHxxbK6Z+xne5CLep3itV2Te2PJkzvFarsm9sLC4/+OLZXTP2M73IPji2V0z9jO9yK8aef4rVdk3tjwaaf4rVdk3thYXLJ8cWyumfsZ3uQfHFsrpn7Gd7kVvuao8Vquyb2wdzVHitV2Te2LZC5ZPji2V0z9jO9yD44tldM/Yzvcit9zVHitV2Te2Duao8Vquyb2wsLlk+OLZXTP2M73IsGwd1VJWqWppyzMPfAXDL/EjAMP5iOYNXhZgkzFmSpjd6s5Hllv4MQs38jEHac3uSbL2lK4ryXTfbZCZKdgro9tcjr7BCwudygjAjMYlKx8Jvgms9C34RzirllqaXLBI3000okZELOmSpbWPIcLGOj/Cb4JrPQt+Ec7PydN6Wg+/kRURlg2/tIyGWmkpkGaXJlIcKKqZebTlhf+kKropfbLErdD+3J/HVfZMRY8PLcsqUaihC3C+++L+qwPWyHIoZRByk3xD9I1XRS+2WD9I1XRS+2WCCOLaVfp9n8nfsmli+3wH6Rquil9ssH6Rquil9ssEENpV+n2fyNk0sX2+A/SNV0UvthGf0lVdFL7YRiCG0q/T7P5GyaWL7fB6G1KropfbCPQ2tVdFK7YRrghtKv0+z+Rsmli+3wbW27VKCd4Q2zIWcCbDWwGsMZ+6JVplqQrNjwhF5SzZAE+cHqhbI77r/AMGNC+D6T0sj7bR6GR5XOtGbmlutw/f6vA83LckjQlFRb3jHhJV+Lyh55wvHk7oaroJXbiIr6nzn/MeY87adfp9n8npbKpYvt8Ek7equhldsI8nbdV0MrthGiCLtKv0+z+Rsmli+3wbv0xVdDK7YR5O1qropXbCNcENp1+n2fyNk0sX2+D2dqVXRS+2EY/SdV0UvthHmCG06/T7P5GyaWL7fBn9JVXRS+2EY/SFV0Us/1hBHpNR5xDadfp9n8k2VSxfb4N3dIraGfLmA8WXOZQ2bSp0lS6Oh1UggdZEVfdNOL7OZzqySmPnYoT/mLLsT5Kt81d9hoq23/Bf9KR/rj6alLOjc+ckrOx35dIIF0gjIFZ+E3wTWehb8I52fk6b0tB9/Ijonwm+Caz0LfhHOz8nTeloPv5EVEY63Q/tyfx1X2TEWJW6Nv+ul+V6kDzkEAdcad4b6LdRj5b9UaVdXwX/sj6P9Ja0Uvv8Ag1xZA1PNaXKBxCVjXMEBlEm+IEZ2xrfn40V/eG+i3UYN4b6LdRjipV1TutzTt2PRq01P1s9/cd7xS72z2W18NwZuu8gkSv6mmLkvGZtVTv3zA5i18eG4p0UFsOeHGCDbP+UI+52+i3UYN4b6LdRjbra4KMTXq64uT9xzRtSrvbMULBxiAEy2E4wbhrhgOIR/iMSplMcIcqcKqD8rgH61y4W2d8JXDfLPPOE+8N9Fuowbw30W6jEWVpbs2JXQT35z9yfV9z71ZAMYEs341yTjxg34uQwac8LI2bw30W6jBvDfRbqMaJ1VJ33L7G6CUVa9/uEjvuv/AAY0L4PpPSyPttEhJZXjMCAAxJIsALHliKWA2dSE5ATJJPkAdrx6v6bvjVt9P8jxf1RrSQN76nzn/MeY3TJDXPFOp5DHneG+i3UY8ZSVuJ7iaHtM8iYsmnvcq0q+RAbGTvoBGfzhrbvcoJFPSnExCWTeQ5vNwgszh8PzicIXXK8Iu52+i3UYO52+i3UY7Nbj6xi/9WXscryfjabX7/Xf7jsVVOyqrMcIEgEcb5u/Xvbmul7c5tGmT3MFLMZZcMCAom2sGS4GI5qVxa5wq3hvot1GDeG+i3UYmtri1Ey0CXCT9x3MnUzGxKd9OKj9aJYxNLwXAzHFDaco5rRHqDS72wQcb9YVJx4spo3sc2aE9XPCzeG+i3UYN4b6LdRiSypP0jgFRSt/U/c1x6TUecR63hvot1GMpTtccU6jkMczkrcTobQbE+SrfNXfYaKtt/wX/Skf64tGwmBk1hGYIriD55bRV9v+C/6Uj/XH29D/AI19vwfET/uO/LpBAukEbCFZ+E3wTWehb8I52fk6b0tB9/Ijonwm+Caz0LfhHOz8nTeloPv5EVEY03W7P3+slyb4Q0youdSAvGNhz2Ux54KSelqfXT3YnbX8Iyv46v7t4zU1oSwszEgkBRc2W1z5hcdcdGT0oVI/1K5y16soPcyBwUk9LU+unuwcFJPS1Prp7sMZVbLawDqSwBAuLkEXBtrpnAKyWbcdczYcYZkWyGeuY646dVp8pz6zPmF3BST0tT66e7BwUk9LU+unuxP/AEhLuoxqcdwtiDcrmRcZRmTWo1rMtyAQLjFYgNoDzG8NVp8o1mfML+Cknpan1092DgpJ6Wp9dPdie+0JYRpmIFVzYqQ1uqPSVikC5wk2yYgHM2XQnU6c8NVp8o1mfMLuCknpan1092DgpJ6Wp9dPdieNoS7hQ6ksGIsRmF1z0/8Ag80ZNdLyO+Jnpxlz5Ms884arT5RrM+YVz9x8plYLNn4rErjZWW4BIBAANso01EgvsymQZF3lKL/vM4H+YsVPMDcYEEENYg3B4p0MJJP7DRemp/vGjkyinGDSijqoVJTTbZ74IyV4u+1GWWTIBlzDCbDyXg4KSelqfXT3YZ11Vga1izMzBVFrm1ycyQAABGiVtSU2HjAFtFbJtStrc+IEecR16rT5Tl1mfDOIfBST0tT66e7BwUk9LU+unuxPO0ZX01yNteU3sP7HqMYfaUsWGLVgmQJsxva/kyOfkhqtPlGsz5iDwUk9LU+unuwcFJPS1Prp7sTZW0pZsMQBbQEi5zZRplmVMe5ddLbFhYNhFzhz5+vQ9UNVp8o1mfML+Cknpan1092DgpJ6Wp9dPdiXI2rLZQ5OEEEi5U3AsL8UkasBbXOPZ2jLuq4r4iVFrkXUXIvDVafKTWp8xB4KSelqfXT3YOCMk5b7UZ5ZshGfOMIvE47TlAXMxbaXvzAH/BB8xvG+lnq9mUgi9rjnBzENVp8pdZm/+wo3N0+909VLJuUStUkcuGURf+0Vvb/gv+lI/wBcWvZPeV3/ALh9hoqm3/Bf9KR/rjzl6npYHfl0ggXSCIUrPwm+Caz0LfhHOz8nTeloPv5EdE+E3wTWehb8I52fk6b0tB9/IiojLBtfwjK/jq/u3jNTRYyGDMrAMLrbRrXGYI5B1RF3T16ya2XNe+FZlRitqAwK3A5bYr/yjI3TUfTj1Jnux1ZLOMYu7OPKYOTVkeZexQHOfEG94VH7kspxja/KdDHun2KiYbFuLiscr8ZQgztqABYxjhNR9OPUme7Bwmo+nHqTPdjs08cTl1d8pmRscLY43JBLXNiTiQIQcuYCPK7DQAC7G2EcgvhlGVqBzG/njPCaj6cepM92DhNR9OPUme7E08cRoHymaDZ7qrhmzfDmLGwVFQaqAchzR5TYwDS7Hiyw/nJY3GQGEKCSQIzwmo+nHqTPdg4TUfTj1JnuxdPHEaCWADYq4QuJiAsxeTvZlrqMuKBYWtAuxEta58pyz46Pc5a8QCDhNR9OPUme7Bwmo+nHqTPdhp44jV3yk+hpwgwjP5Q5/vY2P+YTyf2Gi9NT/eNG+ZurpFBZZuNrNZVRwSSCALsAAIhzZ+97NpXtfBMlNbnws5t/aODKZqUlZnbk8HGLTQ7rqUO17kFWJUqbEHMHUEaHlEQl2MocG5wBUGG+pR2e7EjPjEHzxk7qaMknfrXubFHuL8hsCIxwmo+nHqTPdjuVaOJxuhJ+h7kbHloQVvkwYd7qMVhe1yOMdTGJexkU3Be+JWuSL3QsRnbPviM7x54TUfTj1JnuwcJqPpx6kz3YaaOJNA+U2JshBbNsih1HzHaYOTnYx52fs0yy12yIVVA+aq4rZkfvf25Y88JqPpx6kz3YOE1H049SZ7sNNHEaCXKZOx1upuTZzMYt3zNYAaWAGQJy+aI9pslBndu+Lai3GXCwsBaxH8/LGvhNR9OPUme7Bwmo+nHqTPdhpo4jQS5QXYUsLhGK1mHzQbOuA5hc7DlP94nUlOEJtfjNiN+c2/tlEHhNR9OPUme7AN1FGM9/vbkCTLnzXAEHWi/UqoSXCJjZPeV3/uH2Giqbf8F/0pH+uLNueqN8kVcy1sa1rW5sUtjb+8Vnb/gv+lI/1x5S9T1cDvy6QQLpBEKVn4TfBNZ6FvwjnZ+TpvS0H38iOifCb4JrPQt+Ec7PydN6Wg+/kRURj3bklW2jJVgGG+1JscxdVLC45cwIbYvIOoeyFm1vCUn0lV9hoZCEOBGaZdehOEEXOl1ADfwkix82vLpnBWV6SlxPkLgZLfW/IBfQHqhFLlpveC5D4irgcgOECwPzhnnqLCJ8+Q0+mlm9mIR9Mzdc7C4z4xP8o0xqykmrb+JWsBnKnqwDKVZToRhIPmIj1i8g6h7Ipyb7IOJTbK7uB+qZhqJkqwsxGfI2Rh1QboUewmWQm2Fr3lvfTC/ITzNb+cZwqxkTgMplYisqFkDNfCpwgtbWw5Y24vIOoeyK1uxp3Zbqt8hmQMIKsTY81wdTYeWI2yduTEdJZxOrOJdpnfqchdX+cuYyOflhpUpZrJctFZWrLXG1gLgZgW4xsLm2Qj0lRewIAJzGSkEc6sMmHm/naF+6F2Em6C7B5RUc5DiwhHTVgNbIlhphwtPx4jkTvb4TkbNYX41r2IjpULwcjW52mo4ltnyldWRlUqVa4IH0T5NYre9htn0itmGmyQRzguwI6os3P5m+yYrcr9go/TU/3jRol6G5FmawNgFAGQAVQABoALRHavQNhJA5LlRhvzYrWB9h5jEiZqfOf8xX5xUPOvk4a4B0KtjOd8iDll5+aMas3BXRFb1HdRUhFLtoutluf5AC5jFNWJMXGhVhzgDXmItcHyHOIMqmL05l351BbM8Vsr9UImppspgylsVyC6WUquqiahFnUaXOXMYxlWtZ23MNNFwxeQdQ9kap9YiWxsi4jYYsIueYXhPQbpVIG+2A6Rb73zcYHOWb89x5Y97pZTPKBQYsnzGYGJCFbluL2ztGzPWbdEuOsXkHUPZGupqQiM5AsoJNgNALxSdm7amyE5WCBSyNmlm5ZTjvfNmItm2v2ad6N/smEJqa3AkSawMAeLZu9IsUPkDW18hsfJG8WORCkHUEAg+Qi0Uisr2xypbFxMabTl1PegEqSoIPGF7GxGRBi7LqPOI31I5srGulPPjcQbDlBZVYqiwUVwA5gEYAdUVfb/gv+lI/1xa9kfJ13/r/ALDRVNv+C/6Uj/XGiPqbjvy6QQLpBApWfhN8E1noW/COdn5Om9LQffyI6J8Jvgms9C34Rztj+qpvS0H38iKiMsG1vCUn0lV9hoZRD3VbGqN+E+TbEkx2U2xIcRIZTa9jqCD5Yg917R6Gn6pnvRItJbwxnUUSOQWGY0IyPmuNR5DG1ECgKBYAAADQAaCE/de0ehp+qZ70Hde0ehp+qZ70W8b3INZ9Kra5G1rjW3MeQjyG4ivbS3OvZggLFlKALZZYUni3Uni4RlcXuObSJnde0ehp+qZ70Hde0ehp+qZ70a5RhIo5mIGBBzBuD5QciOqFc/YWKbLfFlLOLveOxBUqC2lstbXz/nGvuraPQ0/VM96DunaPQ0/VM96MpKEmm/Qgxr6ITUMskrexBXUFSCCP5iE0rYs/uqVNbAVlBwXBN3xKVHF1Bzvrby8kSe6No9DT9Uz3oyJ20uhp/wDk9sZ5yFhvz+ZvsmK3K/YKP01P940TJy7SdSolyExAjEuPEARY2vext5IkVG5qYaNKdGs8vAysQQMSknmyFybfyjCUluKhlM1PnP8AmNFRSpMFmF7aHlHmOoiGJW1OWVTE8p4+flsDaMFdp9DTf8ntjJyi+JLDCVKCiw0jE2QG15NCMiPMRmIXn9JdDTf8ntjyX2l0NN/ye2F42sXeRa3YRDb4t2tcqqYVviBxBhcK1zncWzGnLDXZdO0uTLlt3yIgNtLgDSIe+7S6Gn/5PbGN+2j0NP8A8ntjCMYxd0LBtHc+JqhA2Fb53W7Bc8lN/Nre1v5QzqKcOjS20YFTbWxFjCvujaPQ0/8Aye9B3TtHoafqme9FioRvm+pCHVbAnl5KhldJcxXxsbOFUg2I5TlqNeUCLKuo84hL3VtHoafqme9GDVbR5JMgHkNnNv5E2jPOQsY2R8nXf+v+w0VTb/gv+lI/1xddl7EmyaSoaac2k1TEnLEzy2vhBzPOTaKVt/wZ/Skf64xj6lO/LpBAukEClZ+E3wTWehb8I51M+Sp/S0H38iOi/Cb4JrPQt+Ec6mfJU/paD7+RFRGT9rbQmyqqo3uY6XmzL4GIvxjrYxo4Q1XjE3129sY3Q/tU/wBLM+0YXx78YxcVdHzc5yUmkxjwiqvGJvrt7YOEVV4xN9dvbC6CMsyOCMNJPFjHhFVeMTfXb2wcIqrxib67e2F0EMyOCGknixjwhqvGJvrt7YOENV4xN9dvbC6CGZHBDSTxYx4Q1XjE3129sHCGq8Ym+u3tiVuWo1mPNDIHwymZQUZ+MHQXwKQWyJyvEt9mjucusgB1mZ45bjfCZ2FUlHFYfRMsi+ucapOCdrG6Mako52d/EKuENV4xN9dvbBwhqunm+u3thjt/Z8uXOkrLl3lsxvgN2dt9ImSg37uSDr5YmTNzKTJxHyahEYIiMswBnZbvLYsbqBnbXi6XvGOfTsm0ZaOrdpPh9RFwhqvGJvrt7YOEVV083129sT5W52Uzy5Id98myjMU8UIWzwrz2IVz1eWNo3Myim+LMYqZmBTa4tvwlWJC2DEHELkagWOsXOpYdiZlXHuK+EVV4xN9dvbBwhqvGJvrt7Y0bSkIk15aFiqMVu1rkqbE5ZWuDEWNqjBq9jU5zTtd+4x4Q1XjE3129sHCGq8Ym+u3thdBFzI4Ix0k8WMeENV4xN9dvbBwhqvGJvrt7YXQQzI4IaSeLGPCGq8Ym+u3tg4Q1XjE3129sLoIZkcENJPFjfZ1U8w1DO7Oe5arNiWPyR5TFf2/4M/pSP9cO9i//AFH/AI1V90YSbf8ABn9KR/rjy8r3VP2PZyF3p/ud9XSCBdII4TvKz8Jvgms9C34RzTaM/e6WXNtfejSzSByiVMlO39lMdL+E3wTWehb8IolIoMpAcwUS4Oh4ojJEZs3QUpMxqlOPJnkzJUxc0YPxrX5CCbWOeUKbRJodlPTk9y1NRTqxuUlsDLueUI6kCJndFd9YVXVI/LjvhljjFJx7nmzyCMpNqXYVWgtDYVFb9YVXVI/Lj2s2t+sarqkflRlrz5e/gw2eubt5E1oLQ8DVv1jVdUj8qPYFZ9Y1XVI/Khr3T38DZy5u3kQWgtFiEus+savqkflR6Ems+savqp/yoa909/BdndXbyVuxgsYswp6z6xq+qn/KjPc1X9ZVfVT/AJUNe6e/gbO6u3krFjBaLR3LV/WVX1U/5UHctX9ZVfVT/lQ17p7+Bs7q7eSr2MFjFo7lq/rKr6qf8qMdzVf1lV9VP+VDXunv4Gzurt5KxaC0WU09Z9Y1fVT/AJUYMms+savqp/yoa909/A2d1dvJW7QWixGXWfWNX1SPyo8EVn1jVdUj8qGvdPfwTZ3V28iC0FoeFq36xquqR+VHhp1b9Y1XVI/Khr3T38DZ65u3kTWgtDY1Fd9YVXVI/LjHdFd9YVXVI/Lhrr5e/gbPXN28mpD3NS1NXNBVDJmypQORmzZy4UVAczykkaAeQwn3SSyuzSp1VJIPnBQGGD7H3yas+onTql07wzmBVP4UACjqiNuz/YpvmX7axyVajqScmd9GkqUVFHdF0ggXSCOc3lZ+E3wTWehb8IotF8lL/gT7Ii9fCYL7JrPQv+EUSgN5Us/uJ9kRlEjN8EEaZVYjMVVlJGoBvpkfPY5HmjIxN0elaPMECEhWjYrRFVohVO6GXLcowey2xuFuikgMAbZnIg5A2iNpcS3HatGwPEORUKyhlIZTmCDcHzERtDwKZ2jWGXKeYACVFwDp/aIo2+BvjFThQoALYHOJSxuJhHNlaJM1FdSrC4ORHPHibRS2JLKCSQTrqAVB15iR/OIDH6eTOyuQBLzAFiZoUooudTi5dLGNErdEAt5ikEtMAsBok0S7HPUAgnyAxI7hlYSmAYWCgjPMIAF5eQAdUY/R0qwXALLjIGeWMEPy8oJgAG3UvLFm/WGy97ysyqSMV7HDkbcojVwll2RiGGPMXwg4bhcVsWYudBc5E2tG7uCVdTgF0ChdcsHe8udrnXnjwtPJNlULeVkArG6aHCbG45DYwAwLRrLx4Lx4LxQe2aNbNHlmjWzwIZZo1M0YLRpmzSCqKMTucKC6qCbE5sxsosPYCcooNsEYrZU2n/aECLyTEJeTnyMxAMs/xAA8hMZgAhLuz/YpvmX7aw6hLuz/AGKb5cA//NYMLid0XSCBdII1mZor6JJ0p5Li6TFZGHOrAqf7GONT6Gq2b/09RJmzZSZSp8lC6sg70OB3jAZWPNy6ntsEW4OCz90UuZhlhJy4nlgmajykwl1DBpvzARcX8sNaiklzEGJCAmSFMiiy1FpUm9xJLMBdlAPlyEdD3e37jNsV99prYQC3y8vvQ3FJ8+UVrY8pTSzGIuUxsBz2BNjzjKOWrB1KiV7bn+DFtq1vr+CrVFY9MLzSJiXChltjLk/Jy1vinhQVu+FfMY1cK5XRVPYPDba6S1xBt7AUgrvrzFCnim4EvjTM7cQZk2EdL3LOWoqVmJJMiQSWOIkmWtyW5T5Yzo1JNNS4ou6Suce4VyuiqeweMbMq1nNPcBgC6ZOpVspUsZqfNHdrRz/dzueEub3aJtlnPKSargWBKiWro9xh0UEG9+QjlmUxc6djGcbqyKSKIKTNpZuEnNkPet/HLJ1/eHXGyZuvWULVEuYjfuDGh8oa4I8xHXEyVslpBcNmGAAPlDDX/wDuWIyzlnFpLoptisdBZb3xCxubDXrjVCo03o3eKV/55Ne+LsjPDKV0VT2DxnhnJ6Kp7B4n7I25WUQG9kzpHQzSeKOaVMzKeY3XmA1joG53dnTVnFRik0DjSZnFmDnIF7Ov7ykjzR0U60ai3GyMoyOY8M5PRVPYPBw0k9FU9g8drjNo23MrHEm3ZyrfJVPYPCuVs5JdPT1AmCS7qgDA4SWZb2Y2sQxvrcE+WO/TND5jHBppZ9n0yIGJUSScJU3XCL8Vsm8q8vnEc1eSVru2H33eTVV9LEpd0zyRaplsbfPlC4PnS+XnBI80ZTdpJYYll1BB0IksQfMRrEHY05FktjGJd9dbKW4t88g+akfR8twbQyoK6dRnfqScQjEXlzAd5diQLFTYYrkC6EHMZnSJCvJK81uxIpNf3Go7rpXRVPYPHk7rJfRVPYPHV9x26bu6QZpTe2R2luuLEuJQrXVsiVIYagHWHto6lI3JJnCuFcroqnsHiPP2olRMlS1Wahu2cyWyDMYcidTnpHfbRQ/hYNpVP6R/unjOm3nr7muqlmS+zItFWmT+pEwzbD5OaRci2itbm5DceaKxt7a9LJZGp1mriZd9lBeIoJscCaq4PIvF8kMKfe54lT2cS5lyCCRZt7w3YZ+UQvmup2rTlSCDPp8xpfGL/wB7x15TCKWcuJxZJUlJ5re4j8K5XRVPYPDXYe52o2jPlGZJmSaOU6zHM5Sjz2Q3VFQ54L6nm8sdfEZjhuejYIIIIhQggggCFtnZa1MiZTvkJikXFrqfmsL/ADgbEeURznaOzaqiJaYLy87zZYJkkYf+4ly8tiQw+jmoxZ2i87U3SCSZ4EssKaSZ0w4gBo5RBfUkIxJ0GWt8o1JuxWY8qXvRG+4RfEpXjNUrcEd+n/TkhhqHUxhKCl9yNJ8Sjz5zsHdRNBIBO9GWDawz3yZlLFrnGNATy2jo25P9hpfQSOS3/aTk5IjDcPRiZvglAC+IylJEguLccyhxS3FHkuAbXF4fRrpU3Btt3uVblYI8TpKupR1DKwIZWAIIOoIOREQdt7ZWmRZjAkNMlSzbLDvjBS58ii7HyAxBod2tM8pZjtvZaXvhRgxZVxFM8I1uNNfJG8C7aO4ppYLUjDDnenmkmXn0T5tK0704l5gusVZqFN+ICGTPAa8qYMJIK2LLY2ddeMpI000joVPuspHClZoONgi3VwSxCEZFQQP1kvM5XmKL3IiPOrKGuCSWtMxqJku6zFYA47TEawKd41mBB6xfROgnvjuYe/icxmS5qVAHGUOUU8xBAHm8xgrKWU7BWOB73lsLqQQbAhwbq3Mf7xcNs7lqmUjb1eqSxwglVqENiBmbJNAy1wtl88xTxstqiSsxSN8UWmS9GR78ZGGqsMsjzxzNWcVUVkt112NUob0WLczu1qpU6VS1BE+XNdZaTbgTVLd7jtxZi+XI8t2jpccbU/8AWUf/AJEn+1gdfNHZBHTQm5R3u+9lpttbwipbc+D6VMJm05FPMNyQBeS5/flC1ifpJY8+KH229rLTSWnspYKZYIXWzzFS482K/wDKFY3YqUxLLYlkp2RQy8ZqibMlIt9ALy7luY8sbZRUlZmbV+JzqZs55iMGFikyaj4DiGOS+9MRcAlSSLZA5iI81MEhUvmJi6EDJpiW74W5NNebO0dH2juPOIz6VhLdmLzJTktId2ZXc3HGlMSouy3HKVJMUjbcuarS5Hcszf2IBl4bhwqywHSYLyyoIY4ri3zsMedUp1YLMirxNUoWW4s/wR/ss/8A8iZ91Ii8xV/g92BOpKZknBQ8ya0zCpxYQyy1Ck6FuJna4z1MOtsbSMiVvgTGS8pFW4W7TZiSlzOgu4j0Yq0UjZBWikToo3wohcNKG73fji829tf+0Ope7OS0ozBe5TfETPGw7nWoINhZSFYZ3tmM87RH29sdNqUst5czAQS8tipKE2ZCGGRKm5swPICLjXZF2lcSV4tL1KLtvY5fCkkDDJS2G/GJZmckXyJzHLCXZKkV1ICLET5AIOo/W6Q9CzqJ96qkZcRASZfHLawsFV7Z5DQ2b922cJ6WYDtGmIORqJNu1jonVlKObxWJx0qMY1M/g36HdhBAII5TuCCCCACCCCAIFZsKTNZ2dSTMlmVMs7qHlm+TBWAJGJrHUYjYi8ep2x5TzkqGW8yWLKbsB84C6g4WIxPYkG2I2teJsEAEEEEARNpbKlVCb3NXGueVyNVZDoR81m64h8E6W5bes2GE8Z8xvhm21+mSfMbaZQ3ggBRL3J0q4SJfeMrLx31USwL8bMfqpRscry1Nri8bKPc/KlTUmJlvUlZEtdcKBgTxjm3eoMzlhPOYZwQAQo2zuXk1Bxm8uaBZZsqyzAOY5ETF/dcEeSG8ERpPcwU3Y/wdhKjuqonNOdXxy1UGXKVhezlMRLNy628mQMXKCCEYqKsiWsaaujSauBxdbo1sxmjq66czKDbyQvXcrSiXvQlkKElSxZ5gKrJZnlYWDYlKsxIYG/lyhtBFKYUWFv8A9/3jMEEAERtobPSehlzASpKNxWZCCjK6kMhDAhlByPJEmCAFL7lKUjDvdgLWAZwBaTvAsA2VpXFHN584m7P2fLkSxKlLhRb4VuSBclrC5yFybDQaDKJMEAaqmlSYhlzFV0YWZWAZSOYg5GE+ytxNHTzd+lyuP81nZnKDml4ycHLpnyaQ9ggAggggAggggDBMAcc4iFtjZ2/S8AbA1wVa1yvI1hcZlSy//dCldyBV2dJxQ/rMGFbb3vrh3As2YOCWD/D5YAskeWmAWBIF9LnXzQhG5+fcXq5lgtssQJOLEGPH5NOY8t+X2255mEsPMxlEno+ME4xOKnvr3AGG2t7HXKAHazQcwQfMYyrgi4IIOhGkI6fc4QXLOr75K3pgVsLWABurXudGOpCS9MFziRuemg8epmFcslJQABGWwwnLjENfltnfWAH0YvyQlpthzg4d6l3AwFhmqkjNgAGyUtmBfIHCbi0D7AdmuahyLzMrsOKwsiXD/N18vLADuMBgdIQ/oKfZQKkgLveQDk2WxYXMzMG1s+Q531jUu5mcFVFqWUKoUYManI3OWMrphsbXGHlBIgCyQXhLO2NOKYRUMpxTTi4xNpgIUZtmVJuDycgjwdgTsNhVTQTqbk5b2qqAC1gRMUNe2YLKdbwA9ghNK2NNEsrv7li0shizmwS11tiFwc+a9872vGmn3OzVwjuh8KhQBeZnhw2v+s0upOWuNgTawgB/BFX/AEBV3wd0vaxu92BzcESwuM5WBGIjFnryCfU7Fmu9+6HCYAuEFwSRbjFlYZ3B0te/kgBxeMwjkbn5gx4p7EuZV2GNWIlu7EXD8W4e1lsBbTONS7nZ18RqnLgNhY4rKSMjgDAGzAXBuCByEkwBYYwGHPCFNz04Fb1UwgEXuXDFVY2W4e2aYQWte63yxER5k7mZijCKlsr2tiUjKbhGT2srOptoRLF7kkwBYYwGEIqLZtTvc2W8y2M8Rizs4sEBNsXFvZzkbAsMuSNcjcxMVsXdBucOMgFS1mZibhtTiYZ3HGJscoAsOKMxX5W5ydljqpjc/fKbEoxAKvcXIbl0IHJnmk2PUXmrMmvYmVhbE4Y4JjO9gr8QMpVOLbTMc4D4mDEOrWEJ3OzSFU1DMowFg2Mk4cXKX5Wa+d+8W2gtH4LTrb1v53sy8JzmG5wLLzUvZrhSTiv32ViLwBZ4IhbLoXlhw8xphZiwLcgOigcn+PNBABtalmTJeGU+9tcHFnkBzWI5bZG4IuOW4RnYdW4CtOIDK+LjMwBO9jS/GuA4t3ovcZxY8RgxGFwJzsWoAIWcBxgwPHGFcTMUCg4TqMyM7kHktrXc9UKuFagjIgG7kg4FTESW45NvnXw3y0h5iMGIwuBUdizrTF35irCyXaZdbTWdRiDAjikKTck215DkbHnlCpqGBLE4gWv8myg65ccq+EcUYbDKGmIwYjC4FkvZE+7s065cTBYYiih74QATbikjO17CBdjzwjKJ7YiVIOZw8d8VgToZbKoAyBQGGeIwYjC4E67BnKQwnElSSAS4W2FLKVDWN2Vrkj/uE6gQU+xKgTA7z8WFQALN329shfMmxJa+XNzw4xGDEYATHYVSAAtSwzQksXYjCWJtdrG4IFjkbR54OzsyJxVmw4s3YHDgIbjHW6k31F7aCHeIwYjC4EszYVTc4alrYSFBZsjjxcY5s2Vhe4OVri+W6s2PPd2YT2VTewBYfMKpkDYBXs2XfXzvYQ0xGDEYXApqNgzGnNOWcVJN1zc4b9zhhhLYbWlPlaxMy9ri8YOx6ne0UTziUTA5Zn42Mi1iuE3HISTbmOob4jBiMAJW2DU2/amxWAJ41jk4NlvZb3TMDLDcZmCq2JPmEIZpwCVLUksSWYb4HyFhc3lnFa/FFtTDrEYMRhcCNtiVLYl39sNwExEkFSjBri92zK2udVJN72PubsKobCDOGEFi3fnHc3W6lsK24uQGWH942c4jBiMLgT1mxal3YrUMikzMIBNxiUBc+UAg8UAWve94KjYdSWOGpYL+swjO6hhxLk3xlWLjkuCud1BhxiMGIwB6kIQoBztlqTkNLk5k2tfyxsjTiMGIwBugjTiMGIwBugjTiMEA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56326" name="Picture 6" descr="http://cdn3.techworld.com/cmsdata/products/1490/vmware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268760"/>
            <a:ext cx="4714875" cy="5133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err="1" smtClean="0"/>
              <a:t>Virtualización</a:t>
            </a:r>
            <a:r>
              <a:rPr lang="es-AR" dirty="0" smtClean="0"/>
              <a:t> de Infraestructura</a:t>
            </a:r>
            <a:endParaRPr lang="es-ES" dirty="0"/>
          </a:p>
        </p:txBody>
      </p:sp>
      <p:sp>
        <p:nvSpPr>
          <p:cNvPr id="59394" name="AutoShape 2" descr="data:image/jpeg;base64,/9j/4AAQSkZJRgABAQAAAQABAAD/2wCEAAkGBhASERQUEBIVEhASFxMYFRUUFxUVFRcYFBcWFRYXGRcXHCYgGBojGhYXHy8iJCcpLCwtFSAxNTIqNSYrLCkBCQoKDgwOGg8PGiwkHyQqLCwsLCwpKiwsKiwsLCwsNCwsLCwsLCwsLCwsLCwsLCwsKSwsLCwsLCwsLCwsLCwsLf/AABEIAOEA4QMBIgACEQEDEQH/xAAcAAEAAgMBAQEAAAAAAAAAAAAABAYDBQcCAQj/xABWEAACAQIEAgUHBggKCAMJAAABAhEAAwQFEiExQQYTIjJRBxQjYXGBkTNCUnKxwXN0gpKhsrPRFRYkNUNVYpPS8DRTg6K0wsPhhKPUCBclRFRjlMTT/8QAGQEAAwEBAQAAAAAAAAAAAAAAAAIDAQQF/8QAMBEAAgICAQEGBQMEAwAAAAAAAAECEQMSMSEEIjJhgaETM0FScVHB0ULh8PEjkbH/2gAMAwEAAhEDEQA/AO40pSgBSsWKulVJHHYCeEsQB9tRMTptoXuO5CiWIZuHM6V5VtGWbClaFs5woBLXmWC4hndWbq2KMVUmWUEcQIIIPAg1muYywvG9/wCaTx4c+fAeut1Zlm4pVcxWe4a2Ye7cB0WXj0plb79VbiOJ1cRyG5gVkvZth1DE4idOqQLpLSgDMAoMkwymOepfEVujDZG/pWg/hSxIHnA3IA9LsSW0ADfc6hEeJFerWPtOQEv6i0kBbpMxxiDRow2N7StfhLzBwpJZWmJ3II348wRPwrIAXJJYhQSAFMd0wSSN+INLRtkylaO9mmHRir3HUrr1FmuBFFvQWLOTpURcUiTuJI4GPVrMMO06b/dMH0rATt4ncb8eFbqzNjdUrQYjNsOiNcN1+rQ2wzK1xgDdfq14f2tj4QZiK82s5wzAkX9IV7qHXcZO1ZLdZGoiQNLGeBCkjYVujDZFhpVeGb2CSBfPZIn0h5hDqEndRrWTyMjlXoZpY4jECIJ+W5AlTz8VI9x8KNGGxv6VqFusBqRydpEsWVhE8+R8RU27eLaAp06wWJ5gCOHr3H6aVqjUyVStTmGJtWV1XGuAQ52NxidClyAFkk6VMAbmIFYRmmG1Bev7ZMaesaQY1Q2/ZJEETxkVurCzeUrTHGWdQUXiWYgALcYmSdPI8J2PhI8aiW8/wzPoF59eq+sE3BBwzBLsk7DdhH0p2mjVmbFkpVefOcMI/lIIaNxdJABQ3ASQdlKiZPiPEV9OaWASDiACJkG7BEME4T9IgflDxrdGGyLBStLaxCtOi6WKxOm4WidxwNbDA3mMhjJWN/EHhPr41jjRqdkqlKUpopSlAEfG90fWt/rrVUzzyj5fZuPYudZdIBVwihl3lSp7QPIj3Hwq2Yzuj61v9da4ZawxuY3FIGC6sRcljwUKiszH2AGuvs2KORvY5e0ZJRpR+v8Ab+S12unWTqqqtnEgLa6lYDyLcIInrJn0adrjtx3NbjLszyrEWXxAbTbttNw3bjroIeVntkAahAA5iI5VS7vRzEKCSV7IYndvmjUd9McOcxymtXl3+j4/8ZwH/Qrrn2eFXF/VL/v1OaOWcZd7z/T9Dot/pDkrsGa8hZVVVJ6/YIHVRw8Lje2R4CPeX4vKbzm3Zuq1y7rlOsvqbkqoYQxGuFQGN40k+Jqj2sjutbR1YdoEkSZUalVJ0zGrVIJAAAJJgGveXYN7WPwivE9eh21cjdQ94A8VbluNxINLPs0YxbUuP2KrM21cef3LxmGa5Xauut66i3ge2uq6xBZhdhgsgEmDHgRyNRcPn+T29HV3kXq50x1+0rp4Rv2dvh4Cqrj8C13HYlFYIOuvks2yjtQJ3HFiq/leqsF7Ir6oztphVViJae0CYgrxgH1HgJO1EOzRcU3LlL3CWaSbqPB1fLsXbum1ctOty28lXUgqwKncEVkxGZWcPaa5fuLbth3BZjAk3CAPWSdgBuarXkx/0Oz+Gx3/ABF+sHlLP8lsfjT/AKmIrhULmo+dHS5VHYkYvpBklxrrPeQtfVUuH041KgdVGwEbOwkQTtPARLwmPyzF3WW1dFy60uUD3kJEKpYKSAQNuA2JniaoNro9eZVZWU61DQSQVkawpgGDp0neO9HtydHsK1vNcEjxIu3DtPzsHiCOIBHHgQK7MnZoxi2pXRzwzNySceS6YnOcotF7D3kBDr1iTdaHR+sAJWYIYyVnnBHKoJzfI4UdaoCCF3xAA7Bt/HSTv7+IBql4XANduYgKQNFzFNv85uvuaUG/eY8PZWXEZNetgsxEKSNtfzXVD3lA7ziJ3YSRI3p49li0u/1Yss76906Hj3y+3aW5euILN0yrm47dYXVN1IYl5W2p2nZZ8a1zZ7k2ot1yamBBPp5IJY+H9tvzjVXzLbLMs9S4jh7RXg9Gr+0Mh7k7mAzEqySARKsCDwJ5DcCp4sClG5SoeeVp0kdAyjOsHeBt4W8j9Uo7ILalWNKmH7RG0T41u7XG1+DP/TrlvQyyyZnpbiuGxQMTHymEPP8Az766iP6P8E3/ACVzZ4aT1Tv/AEWxy2jZos16VZS56u/ftt1VxWgdYQLllpHaQQYYQRMcQeYqF/GLJIP8oVQzFidV9dzbFokttA0KvOBpB471zvozlr3rCaWAKW7UBj3iyzpB8YV259311MxmT3bS6nK6ZUbFp7QJGzKPDhx9Ub12R7JFpLfqc8s8udTpGOOXYTq7l51tFj6Ms9xix7LEqJJbgpPH9Nas55kmpm65NTklj/KJJLO/h43G+IHAACn5wCcPk8CWOXIBHEkjCwPea93+jt5S0MrKoY6hrMhFVngIrSQWgKJYlTA2MJi7PGcFJyqxsmVxlSiXvJjl15SMK63FtABlFy72A1s2gSrttKahqjeDvINa+5nmSsIN62wJ1SDeYTKnUpAg7opBHh66r/RO2Vu49W7y4O4pgyJVroMHmJmtXluU3LtvUjAQUVVJMt3QxEbwupJgHveqtj2dOck5cV7mPK9U0ub9i+YPpPlSv6PEW1a5oXc3Qu3ZQS4he9HvHqq05eO0/wCR/wA1cO6S5XdtYW6zkQ1u8BBbkj+IHgfZzg7V3HLu8/sT7DUO0YljqnZXDNy5VE6lKVyHQazpBmD2bQa3GrUB2gSIM+BHhWkTpBjiARaBB4EWrhB9hBradLR6AfXX7DUvIh/J7X1RXZBxhiUnFPqc0lKWSk66Ffu51jiN7O0qfkrg3BBHPxiudYLIsViL2Le0iMovkGXCEP1VpmGlhw7Q5+I5b9sxvdH1rf661z7obbY/wiFJVjjLsECSpNiyA0eo/ZVMebpcUl1/kjlx1JW76P8A9Roj0QzCI0LEAR1yxC90R4Dl4VBy/J8RpzCwVQX/ADrAwuuV3Fhh24+j6tj48a6NYy+8rqS3ZGqV1XGABBEAtu28GW4biOBFawjgY/HkkAed5cJ9Zt4cR7Z29tPPNNrnz9ySik10/wApmrHQ3Hb+jSCIPpl3HGD4iQPhWfAdHMXaxWGuXlUKMRb1N1odiWDAbAbmTxJ8aueLwF5mlXKjTHFwQYeYA2M6l3O66NprFjLbKuFVzLec2Bz3ILttq3JCgn8knasyZ5uDVjQgtl0KjmfRnF3sRiXt20a21+/BNxVJhyDII23B8eVYm6IZgeKKZgmb6mSBAO/MDarthbbMl8IYbr8SJE7emYxI3EjmN4aRyr1hMBeV5Ziy6WGmXaJYFQJ4hRtqO524byY881BK+AnBbPoRfJrZZMJaVwA638eGAMgMMTiAQDAkTzisflBwdy7Yw9u0A1xsW8Bm0gwmIY7wY7IPv8Km9Cfk/wDxWZf8Xiay5+O3gvxu9+mxiwP0mPfXEpPZS8zta7rXkUJeh+PHC2o3B2vKN13U+0Hh4VIyPIMVYzHAPeRFQ3rwkXA7FjhMURsBwgNJnw4ztccTl95mYqxCkCBqddoAKwAQBILaoJ3iIrBibbLiMtDbsMQ8nfeMDiwTvvEkcfEV2Zc85QabOPFBKS6FJXonjLhd1toUe7iCp61QSDeuRII2NZf4n5gTvbUySd76mWMSd+ZgSfUKuWX2mfDAId9d2YLAHTiH1IWXdZAKkjcTUnL8DdR5dy4IQbljuIGwOwGx8SZnbhTQ7RNRXUWUFs+hTsRlF+7gcttW1RrqDFawX0jssFbSxG/ajjG3wqInRDMB3UUQZ2vKN+E7c451asnIKYKODLjivrBuIwI8ZG/sqXictvsW0uVmY7VwcSNMgd0LBHZ707wd6ngzSUaspmituCr9E8mv4fMU65FUNhcXp0uHmLuE1TA24j2yfCulD+j/AATf8lVq6D/COH/Fcf8AtMDVlX+j/BN/yVzZZucnJnTiVRSRxnIeiuNfDYe4ltNLWrTIetUGCoZDuJVoj2HmeNTz0OzA/wBGhImNV9Yk7nkYk7mBVo6N4W42W4ILIIw+GkS6TptBSpZO0sGDtzWDW1wOFuIWNx9QMGTq5TqJnZRw2Hgd+Q7Y9omo8nFKC24KNicnv4jDZT1Cq2jLrerU4TYrhoIkQdxWMdD8eOFtQBPC8o7whviNj4irN0Z+Ry4HvfwZa257ebzt6pHxqe+WXySQ570jtXN92IkcoDKulYB0zIpMGacYUmUzRTndFZ6O5Pfw74zr1VdWBuadLh9lLzMCBxFa2x0Px4Cnq0DQN1vLttyMA/ZV0zD5XEDn5he257s0fGD8DUm9hndE6to7IMgsBuo0uCve08Qp7JneshnnvJ3yE4LSPQ5t0g6KY5cLfZ0TSli8STeB0qEYmAAeUmBzrs+Xd5/Yn2Gqd0kwzpl2P1nVOHxRBJYwDYYQS3rnYePPibjlw7T+xPsNS7Rkc31ZXs8UkTqUpXKdRp+lA9CPrr9hqXkv+j2/qio/SQehH1h9hqTk/wAhb+qK6H8lfkivmv8ABIxFnUpEwdoPgQZB+Iqp5t0AwWIuG7ewp6xu8yMoB4md9+JJ958auFKjGTjwUlCMuUUD/wB2eWf/AE7/AJ6VuMt6PYSxZaxbwy9TcnWjaGDzMhgTBG52iNzWxzO0U7Q7p4+o/urX+e1fvTXJzPSD4Ix6FZZ/VuF/urFSMv6OYOw+vD4KxZuQRrt27KNB4jUN96++e089rPhm/GR4x/RnBX3Ny/grF24Yl7luyzGBAljudtvdUdeg2XHhluFP+ysfuqamKLEAbk8BW+wuH0jfc8z/AJ5Uk1qUhPfgiZdl3V6QEW1btjSltAAFHDYLsoA2AHjXzH5YlxHt3bKYiw5ko4VhM6t1fY9rcHl7q2VKnZWipv0Kysccsww/2NipOW5Fg8OxfDYKzYcjSWtJZRipIJWV3iQNvUK3eMw+obd4cP3VomxZBg7EcRVIx2JTnpyeMb0YwF5zcvYDD3Ljbs727LMx4SSdyaj/AMSss/q3C/3Nj91SvPaee0/whPjozY7K7F5BbvYa3dtLBVLi2mRSogFVOwgEjbkYrXfxJy3+rsL/AHNj91S/Pa2eWWSw1tw+aPH11ko6q2bHJs6RBy3ozZsahhsLZw3WQHa2ltCQOE6BLRJgHbetzdsEaSkSm0HYEGNp5cAfdUilRsvRWMV0Py92Z7mW4dnckszWrBLMxkknmSedYf4mZX/VuF/ubFWt1BEHga0eNm20HgeB8f8AvTwW3QSctep9zPL7GIULicNbvopkLdW04BiJAbgY2rWnoVln9W4X+5sVJ89p57VPhEvjozZbldjDgrhsNbsKxlhaW2gJ4SdPGte3QvLSZOXYWT/9mx+6pXntZ8GzXGge8+AocKBZU3SIOH6FYBWD28uwwZSCrC1ZBBG4IMbEcasuDw5WS3eY7xwEcBPP/vWa2gAgcBXqoNnQkKUpWGms6Qj0Q+sPsNSMp+Rt/VFYc9Hoh9YfYaz5Z8knsq7+UvySXzH+CVSlKgVPLoCCDuDxHtqrZnlxtNt3D3T9x9dWusWJwyupVuB/zI9dUxz0ZHLjU15lNpWbFYY23KEgkeHgeBjlNahenWX4a+y32utctwIt2blxQYnvKIJExA4GeYrslNJWefHHKUtS65PlnVjUw9I3+6PD2+NbOq50b6e4LHXHt4ZrhuW11MHtvbgSB84DxHxqx1wyk5O2epCKiqQpSlKMK1GdZZqGtB2h3h4jx9orb0poycXaEnBTVMpFK2meZeEOtSArGCJA7R8PGfCq9mudWMMqtiGZVZtI0I1xztJhVBMDx4CR4iu5TTVnmSxyUtTe5TlvWNLfJrx9Z8P31ZgKo2E8reUg27ateTUwRdVi8ok+sr76vVceSbkz0cWNQVClKVMqKwYzCLcUq3uPMHxFZ6UJ0Y0mqZTcRhmRircR8CORHqrFVpzTLhdXbZx3T9x9RqrOwAJJAAmSSIEcSTwgQfhXdjnsjzMuNwfke7NlnYKoljw/z4Va8BgltKFG55nxNUHK/KhldoGTiC54kYa9EeA7NXLo10mw+Ps9dhWZrYYrLKyGQAeDDhDDf11z5cmzpcHXgxaK3ybWlKVE6RSlKANfnQ9GPrD76z5d8knsrFm/yf5Q++s2X/Jr7Ks/lr8kl8x/gkUpSolTHicSltGe4wS2ilmZjCqqiWYk8AAJrn+eeUU3JTCN1STBusB1jfg0YHQOUuJ2MKNmqz9PP5rx/wCKYr9i9cnXMLp3N24SeJ63Gcfydvht4U8VZjJODxotMzJchrg7bElmY/SZmksw+kSTUHqw5PV90Tqu8ZIMFUniwMyx2B23M6fN3OLnAXHPr67G1myu8z2EZyWZtRZjuSSxkk8zVfISvqbryU2VXMLqqIUYcwNz/SJuSdyfWdzXXK5N5L/5yvfi5/aJXWahLkohSlKwBVU6SdPbWHdrNqLmJXTqBJW3b1Qe2wG7aTOhd9xOkEGrXXH+lmMdcfiFDsFlSAHvqJIMmLXsHHwpoq2YyJjswa/cFy/fNy4O6SYCbkgW0GyRMSO0QBqLRNYcxx3WsCSLt0jsrOkQsAsTHZWWBJgntbAmBWC7mrr/AEjk+HXY391YMFjHuYga2ZtNu/pBa60amwsx1u4mB6tvbVvISvqRsfhQjWyTLm5aloj+kXZR81fVxPMmv0RX59zrin4S1+utfoKpT5HQpSlIaKgZ1ndjC2+svvpWYUAEszQW0qo3JhSfYCeANT6onlcvMtjCFWKkYsbqWUwcLigd13GxI2332rUBpM+6Z3MUNOvqLBj0atDtzi5cQ/FUOniCXBrT+fIlk2usVbI3I4AAbkepeZHDasBzC4ONx/73G/uqBjs5ulCBccAkA+lxLSGIBBFzswQSCD41Zd1dCbV8me9gw6kspW3yQ7M0cC/0VP0OJ+dzWuh+R7/Qrv4zc/UtVS8XwNXLyOn+R3vxm5+papZjIvlKUqQwpSlAELNe4PaPvrNgfk19lY8zHY94++smC7i+yqvwepNeP0M9KUqRQ0XTz+a8f+KYr9i9cNxuJ6s6WdUbmrY/F2mA9doLCfVGw5V3Lp5/NeP/ABTFfsXrleY2bb4i6xXd7kMZ5i4MPO4MdlAfbTxFZWbT6p0MrRE6cwxZieEwm1b/ACYEYe2CIIDSCIIhjIjlXrAY3qA1y2oDPaIMwRDWmuEcPERPGs2G7rfhcR+2uVRcmG18mH853fxdv2luut1xbyeriTmivYjqSji7I2Nr6YPIm4EC+IDHccO01GXI6FKUrAFcR6f3NGOvsxCrKCWxN/CgmCYBtKQ59vD3126uR9NNJxNxGE+lZhvET5va8CODk/k00eTGUIYoMQBcRmbYAZjiyT6h2N62eSIRe3/1d2D1ty987Dz27gB93Ae+pXm9uR2OGhxuBuvWOOA8bI+Jqbise17Eq7xq6u8NgAOOEPAbDjVVyLZrM64p+Et/rrX6Cr885+jsQtudcodo1AlothQdi7PCgH1+Fd8yvruptecafONCdbonR1mka9M/N1TFTnyMiVSlKQ0VQfLEhOHwgUEnzscCy/8Ay2KPeUFl+sNxx5Vfqp3lKv6LeEfjoxF1o+rgcaY/RWrkDjeJx6zHWptx/wDiWLO/vSsV0FklYZdjK4vE3xCsJOh10sBBmTtE8q3wwVpYUKYUhBuOAe1bHzfB59wrJicaUwl6yoAtulxjME6ms3+cbD0Y2HjVeololY3gauXkc/0O9+M3P1LVUzMXCqxPAe/1AAcyTsB4mrP5G7OKVMSLkebFwU23F0j0ig/OUKLYn6Wr2DMhsTpFKUqQwpSlAEXMe57xWTB9xfZWPMO57xWTCdxfZVH4PUn/AF+hmpSlTKGi6efzXj/xTFfsXrlLH0h/CH/iq6x0vy/EX8M1nDrbbruxdFy41oG0wIcK623IY7L3eBO4MVRT0bxMxqwuos6x/CDTrTd1jzLvDiRyp4uhZFVJ9D/sv/1XrMGlXTeDcxJcrOoIb90QoXcu57Kgb8Y3Am2/xGzD/V2P/wA25/6GpvRToDds4g3cSLQtq3WIlu695jebYu7tat9kcQpDdppkaVFM5oxIsHQ7o95rY7YAv3Ya5BkLAhba/wBlBttAJLGBqrf1hsYpHnQ6tEzpIMQSpmPWrD2g1mqQ4pSlACuPdL2/l171OP18IfvrsDzG3HlOwrl+O6OY0OzYlsIt24HuuTjntghNOtwpwfZRRoHEwIkzuWi+pjKsT+qv6mKr4bum6GgtFu8ABxZj5mFUTtJPj6zwBq22+heOYSq4dh4jHXDw/wDBV4fydY17ltiLFsqSOsGJe8yK4hyltsIil4AIJPzfAkF90LRL8nvRzXcOIu7i2zaTye9GlmA+hbHYX1zO6zXRqh4RbNlUsoVQKoCJImBtz3O/PxqZU27HFKUrAFUbytH+T4b8Pd/4HG1eaqHTjJsViGtlBY83sA3JuYh7DC5pdGYxYuAqLbMOI77SNhWrkxnN7p7X+0/6+HqJmTgWbh8LTn/ycXVvtdFsUx0r5qzQrQMe5MMCymBguBAJB5xWW70BxzKVa3YKsCpHn10SGBBEjBSNieFU2QlGiw+CfE30t2uOsqh3K6wDruMBxS2J47F4Gx012HK8tt4e0lq0CEtqFEmSfEsTuWJkkniSarnQ3oz5jaa5imti7p0yrE27dlNwNTKoJPeZtKyYEQoq1W7oYSpBG+43Gxg/pBpJOx0e6UpSmilKUARcx7nvFe8F3F9leMx7nvH317wXya+yqPwepNeP0M9KUqZQVSM1y/C2cUSevNxilzsKpQnEXLtlpITsmGTvEahZtgSQQbvWG9g7bElkUk6ZJAnsNqTfj2W7Q8DuKaMqFkrKX1GX6flHMKum51SkHtggatEOX83KtMloMncV5v4LBG3dK3L50qhI0BXbRYJOjUktcFp9XZ3BAjeasl7KsJYTWbIYIi2ySOsbqwWEEtJI7bE8zJmal5fcw7Kep0aTEhQBwAUSv1QBvyAqlurV0JSuuhA6NYC0A16zOm7IEhO0Eu3SrgqBIbXtvw0+ut5XixYVFCooVFACqoAVQBAAA2AA5V7qTduyiVClKVhoqvdLMtsMFvX9ZCRb0oNUi/cto0rpJYRsQOIJ24VYa8XbKsIYBhIMEAiVIIO/MEAj2VqdOzGrRR7FvBMAWa6xY722tqzEC61wAymoK2oiNp0kHdTWW1ZwDNKXrh9Jq1BezA1sx1aYEaXBc7wo56TVku9HsKxYtaQ6tGoESpFvWVBXhANxzERLk8a95euHf0lpEBJbtBVDSsrMxPD9Bqm3S1YldaK/lGW4Zr2hJL2NDFoswoVy1rZV2FxWZto8did7cK8rZUEsFAZo1EASY2EnnAr3SSdjpUKUpSmisOMwwuW3QkgOrKSIkBgRIn21mpQBz+3h8EjXFLXrahnDFlHVr5teK2wDoh0i4qaQT2UVTuTMlcPgNaDXdVw+46pQWOpE1Ro2AbD6ZEQCw4EVacbluHK+kVVUHUT3Ny4uNJESGZQWB2aN5qHl1vBuzLZtI2lusZ9AjrGZm1aiJLSWM1e2031JUk66FZxWEwS2kIa66srKqhVVu2l9rSlWWQH1MFDbFhb5xV1yzL1spoXhquNwUR1js5HZAGxaPdWVsHbKqpRSilSqlRpUoQVIHAQQCPCKzVOUrHUaFKUpBhSlKAIuY9z3j7694L5NfZXjMe57x99e8F8mvsqj8HqTXj9DPSlKmUFKUoAxYmyHRlPBgQfeIqp4bBm0Ue4pKmeBIIgxxEb7TH+RcaxXrCspUiQf8zVseVwTX0ZLJj26/U9WWBAKmQeB417rV4ebLaW7h5/f+8VswaSUafkPGVn2lKUgwpSlAEHN3bqyqCWYEewfOM8tvtrW9HAySI9Gx4+DAfokfZW9vDsn2H7KiZSgCGPH7hV4yrG0RlH/AJEydSlKgWFKUoAUpULG4k91O8fDlP31qVujG6VmqzpRduBLYLPO5liB6gJgRzMVM6O4Hq0ae8ztP5B0/aCffUrAYAWx/aPE/cKlgVaeXu6LglDH3t3yfaUpUCwpSlAClKUARcx7nvH317wXya+yvGY9z3j7694H5NfZVH4PUmvH6GelKVMoKUpQApSlAGLEYcOIPuPga1eFxxtP1d3YfNPITw/JP6K3NanO8uu3ANGgxwmQ3sBmD76tiafdlwSyJrvR5Njh8QHEjkWHvUkfdWWtB0ZZ0Ny1cUqwhgD4HYxyPAcPGt/S5IaSaGhLaNilKVMciZlijbSYleBjiJ2B9k7e+tfkeNJ7AEmdRPICAPiTW3v2Q6lW4MCD76gZFlpsodW7sTJ9QJC/o399XjKPw2nyRkpbp/Q2dKUqBYUNKhZviSllyJ1RCxuZbsiB7TWxWzpGN0rMGLzpQg0bu42HGBwn91ZsuwZUan75/R/3rTZLlN8MHKqgHDXJPtCg8fbVmAq+XWHdgyOO5d6R9pSlc5cUpSgBSlKAFKUoAi5j3PeK94H5Nf8APOvGY9z3iveB+TX2ffVP6PUmvH6GelKVMoKUpQApSlAClKUAQ8wc9lQSA0zGxgDhPLiKhebJ9FfgKmY7vJ+V91c98onlEuYILbw6HrzcKy6C4pRVBfSFuA6pdIkbwfbTrgR8l3GFT6C/AVGvX8OneKT4ABj8Fk1xp/Kji3+Wt3CPBrbov5oux+istzyorZuPbe1bOhoDKzaXEAyN/X66Ngo60uOtE9m0SPGFFS7VtG4Wx8BXKsN5ZF6u5cTCJcW11er07IfSNoWB1TA78d6l2PLzaOzYZVH9m9dP62GX7azY2jprYVB81fgKxP1Q4qPgKomL8r9hX0XLFxDpRp12yCHEiCY5VDu+VHDuHKJcfQrOwU2SQq94wbg4TRYUX65mGGXvAADj2a2OBuCUKdy5y4DdSwMcjt+muXXc8XEKrWz2GVWgkatwD2gCY9ldNy4dnD+xP2TU30MN1SlKmOKUpQApSlAClKUAKUpQBFzHue8VEtZoqKAQTHrFbQimgeAqikqpom4u7TNW3SBB80/EfvrGek1v6DfFf31t+rHgPhTq18B8KbbH9vuZrP8AX2NKeldv6D/7v768npfa+g/+5/ird9Uv0R8BTqV+iPgK3fF9vuZrk+72NCemdr6D/FP8VfP47Wf9W/xT/FW/6lfoj4CnUL9EfAVu+L7PcNcn3exXW6bWTxt3Pin+KouE6YlSRcBe3PZbYXAOWoA6WPsirU1heSrPsFRMHklq2xfTruEkl2gmT4Dgo9lOsmGncfcRwy2u97Hx8QLnVsswQ8agVPLkwmvz95VLV3+E8RqFzQ1231fEKfQ2Q3VsRpnVsYmDE1+iMUO2nsf7qqPSTyX4LHXGuXzdDMdR6traCdKpuRbltkXvExy2rm/Bc4FbwjgjbFDcd1gw4/2UFZs0ut51iCDfM3TvYDBD2V4idj7a6u//ALP+XTK38SsRG9k8PbbrJjfIbh7lx7nnuJFy4SzGLMTw4BRyArDbORm8Ww2I1F5Bw8C8oDfKidB1GfX6oqI+LaDqxBHHvWF/xGuuv5DW6u5bTMX0XdE9bY6wjq21rpIuqBvx2PuqM3kJxA7uasfbZuf/ANzQFnNM+0rf7TW0BtWIlBcVuzyGg6TzOw9ppl+kriNPVtGGvn0aG022ncwqgr4jnttXTMZ5FMW1zWmOsoSltTFl99AiT2zuTJ99YV8i2OAuBsTh73WW3QTbKFS8Q8hSTHhtxoA0vkzwLYm6LIEKltmZxOys6E+oHgB4z6jXdLdsK1oAQA0AeAFtwBVP8nfQS9gN7vVFyjqz2yxLS6NbBlRsqhve3r2ujDt2/rH9R6YUnUpSkHFKUoAUpSgBSlKAFKUoAUpSgBSlKAFKUoAUpSgBSlKAI2J76evUPeRI+w1601kuWgwhhIrF5kPpP+e1bZlEHO1vdWOoLB9QnSEJ0wfp7DeN4MeBE1q3xmZKYWwLm9zdgoAGhzbEq4ntBFOwnX6jFi8zH0n/AD2p5mPpP+e1MpUY4la05mL1wHtWRrCkdUJ0hnVhxPbN1bcHh5qTPa3kNiMwJQdWAC6FmULIXVa1KdVzbsm72oPcgAEid75mPpP+e1PMh9J/z2rd/IzUr2O/hDVdWyG7TejZupVEAM+BLAqCs8e0NhxrNlxxxxAN0EYdlvtpPVgoxaz1VttMkkKLhBBjtMDwUnd+Zj6T/ntTzIfSf89qzY3U+6axXB27fjqJ9wRhP6R8ayeZD6T/AJ7V7tYZVMiSTxJJJ9knlS2bRlpSlYaKUpQApSlAClKUAKUpQApSlAClKUAKUpQApSlAClKUAKUpQApSlAClKUAKUpQApSlAClKUAKUpQApSlAClKUAKUpQB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9396" name="AutoShape 4" descr="data:image/jpeg;base64,/9j/4AAQSkZJRgABAQAAAQABAAD/2wCEAAkGBhASERQUEBIVEhASFxMYFRUUFxUVFRcYFBcWFRYXGRcXHCYgGBojGhYXHy8iJCcpLCwtFSAxNTIqNSYrLCkBCQoKDgwOGg8PGiwkHyQqLCwsLCwpKiwsKiwsLCwsNCwsLCwsLCwsLCwsLCwsLCwsKSwsLCwsLCwsLCwsLCwsLf/AABEIAOEA4QMBIgACEQEDEQH/xAAcAAEAAgMBAQEAAAAAAAAAAAAABAYDBQcCAQj/xABWEAACAQIEAgUHBggKCAMJAAABAhEAAwQFEiExQQYTIjJRBxQjYXGBkTNCUnKxwXN0gpKhsrPRFRYkNUNVYpPS8DRTg6K0wsPhhKPUCBclRFRjlMTT/8QAGQEAAwEBAQAAAAAAAAAAAAAAAAIDAQQF/8QAMBEAAgICAQEGBQMEAwAAAAAAAAECEQMSMSEEIjJhgaETM0FScVHB0ULh8PEjkbH/2gAMAwEAAhEDEQA/AO40pSgBSsWKulVJHHYCeEsQB9tRMTptoXuO5CiWIZuHM6V5VtGWbClaFs5woBLXmWC4hndWbq2KMVUmWUEcQIIIPAg1muYywvG9/wCaTx4c+fAeut1Zlm4pVcxWe4a2Ye7cB0WXj0plb79VbiOJ1cRyG5gVkvZth1DE4idOqQLpLSgDMAoMkwymOepfEVujDZG/pWg/hSxIHnA3IA9LsSW0ADfc6hEeJFerWPtOQEv6i0kBbpMxxiDRow2N7StfhLzBwpJZWmJ3II348wRPwrIAXJJYhQSAFMd0wSSN+INLRtkylaO9mmHRir3HUrr1FmuBFFvQWLOTpURcUiTuJI4GPVrMMO06b/dMH0rATt4ncb8eFbqzNjdUrQYjNsOiNcN1+rQ2wzK1xgDdfq14f2tj4QZiK82s5wzAkX9IV7qHXcZO1ZLdZGoiQNLGeBCkjYVujDZFhpVeGb2CSBfPZIn0h5hDqEndRrWTyMjlXoZpY4jECIJ+W5AlTz8VI9x8KNGGxv6VqFusBqRydpEsWVhE8+R8RU27eLaAp06wWJ5gCOHr3H6aVqjUyVStTmGJtWV1XGuAQ52NxidClyAFkk6VMAbmIFYRmmG1Bev7ZMaesaQY1Q2/ZJEETxkVurCzeUrTHGWdQUXiWYgALcYmSdPI8J2PhI8aiW8/wzPoF59eq+sE3BBwzBLsk7DdhH0p2mjVmbFkpVefOcMI/lIIaNxdJABQ3ASQdlKiZPiPEV9OaWASDiACJkG7BEME4T9IgflDxrdGGyLBStLaxCtOi6WKxOm4WidxwNbDA3mMhjJWN/EHhPr41jjRqdkqlKUpopSlAEfG90fWt/rrVUzzyj5fZuPYudZdIBVwihl3lSp7QPIj3Hwq2Yzuj61v9da4ZawxuY3FIGC6sRcljwUKiszH2AGuvs2KORvY5e0ZJRpR+v8Ab+S12unWTqqqtnEgLa6lYDyLcIInrJn0adrjtx3NbjLszyrEWXxAbTbttNw3bjroIeVntkAahAA5iI5VS7vRzEKCSV7IYndvmjUd9McOcxymtXl3+j4/8ZwH/Qrrn2eFXF/VL/v1OaOWcZd7z/T9Dot/pDkrsGa8hZVVVJ6/YIHVRw8Lje2R4CPeX4vKbzm3Zuq1y7rlOsvqbkqoYQxGuFQGN40k+Jqj2sjutbR1YdoEkSZUalVJ0zGrVIJAAAJJgGveXYN7WPwivE9eh21cjdQ94A8VbluNxINLPs0YxbUuP2KrM21cef3LxmGa5Xauut66i3ge2uq6xBZhdhgsgEmDHgRyNRcPn+T29HV3kXq50x1+0rp4Rv2dvh4Cqrj8C13HYlFYIOuvks2yjtQJ3HFiq/leqsF7Ir6oztphVViJae0CYgrxgH1HgJO1EOzRcU3LlL3CWaSbqPB1fLsXbum1ctOty28lXUgqwKncEVkxGZWcPaa5fuLbth3BZjAk3CAPWSdgBuarXkx/0Oz+Gx3/ABF+sHlLP8lsfjT/AKmIrhULmo+dHS5VHYkYvpBklxrrPeQtfVUuH041KgdVGwEbOwkQTtPARLwmPyzF3WW1dFy60uUD3kJEKpYKSAQNuA2JniaoNro9eZVZWU61DQSQVkawpgGDp0neO9HtydHsK1vNcEjxIu3DtPzsHiCOIBHHgQK7MnZoxi2pXRzwzNySceS6YnOcotF7D3kBDr1iTdaHR+sAJWYIYyVnnBHKoJzfI4UdaoCCF3xAA7Bt/HSTv7+IBql4XANduYgKQNFzFNv85uvuaUG/eY8PZWXEZNetgsxEKSNtfzXVD3lA7ziJ3YSRI3p49li0u/1Yss76906Hj3y+3aW5euILN0yrm47dYXVN1IYl5W2p2nZZ8a1zZ7k2ot1yamBBPp5IJY+H9tvzjVXzLbLMs9S4jh7RXg9Gr+0Mh7k7mAzEqySARKsCDwJ5DcCp4sClG5SoeeVp0kdAyjOsHeBt4W8j9Uo7ILalWNKmH7RG0T41u7XG1+DP/TrlvQyyyZnpbiuGxQMTHymEPP8Az766iP6P8E3/ACVzZ4aT1Tv/AEWxy2jZos16VZS56u/ftt1VxWgdYQLllpHaQQYYQRMcQeYqF/GLJIP8oVQzFidV9dzbFokttA0KvOBpB471zvozlr3rCaWAKW7UBj3iyzpB8YV259311MxmT3bS6nK6ZUbFp7QJGzKPDhx9Ub12R7JFpLfqc8s8udTpGOOXYTq7l51tFj6Ms9xix7LEqJJbgpPH9Nas55kmpm65NTklj/KJJLO/h43G+IHAACn5wCcPk8CWOXIBHEkjCwPea93+jt5S0MrKoY6hrMhFVngIrSQWgKJYlTA2MJi7PGcFJyqxsmVxlSiXvJjl15SMK63FtABlFy72A1s2gSrttKahqjeDvINa+5nmSsIN62wJ1SDeYTKnUpAg7opBHh66r/RO2Vu49W7y4O4pgyJVroMHmJmtXluU3LtvUjAQUVVJMt3QxEbwupJgHveqtj2dOck5cV7mPK9U0ub9i+YPpPlSv6PEW1a5oXc3Qu3ZQS4he9HvHqq05eO0/wCR/wA1cO6S5XdtYW6zkQ1u8BBbkj+IHgfZzg7V3HLu8/sT7DUO0YljqnZXDNy5VE6lKVyHQazpBmD2bQa3GrUB2gSIM+BHhWkTpBjiARaBB4EWrhB9hBradLR6AfXX7DUvIh/J7X1RXZBxhiUnFPqc0lKWSk66Ffu51jiN7O0qfkrg3BBHPxiudYLIsViL2Le0iMovkGXCEP1VpmGlhw7Q5+I5b9sxvdH1rf661z7obbY/wiFJVjjLsECSpNiyA0eo/ZVMebpcUl1/kjlx1JW76P8A9Roj0QzCI0LEAR1yxC90R4Dl4VBy/J8RpzCwVQX/ADrAwuuV3Fhh24+j6tj48a6NYy+8rqS3ZGqV1XGABBEAtu28GW4biOBFawjgY/HkkAed5cJ9Zt4cR7Z29tPPNNrnz9ySik10/wApmrHQ3Hb+jSCIPpl3HGD4iQPhWfAdHMXaxWGuXlUKMRb1N1odiWDAbAbmTxJ8aueLwF5mlXKjTHFwQYeYA2M6l3O66NprFjLbKuFVzLec2Bz3ILttq3JCgn8knasyZ5uDVjQgtl0KjmfRnF3sRiXt20a21+/BNxVJhyDII23B8eVYm6IZgeKKZgmb6mSBAO/MDarthbbMl8IYbr8SJE7emYxI3EjmN4aRyr1hMBeV5Ziy6WGmXaJYFQJ4hRtqO524byY881BK+AnBbPoRfJrZZMJaVwA638eGAMgMMTiAQDAkTzisflBwdy7Yw9u0A1xsW8Bm0gwmIY7wY7IPv8Km9Cfk/wDxWZf8Xiay5+O3gvxu9+mxiwP0mPfXEpPZS8zta7rXkUJeh+PHC2o3B2vKN13U+0Hh4VIyPIMVYzHAPeRFQ3rwkXA7FjhMURsBwgNJnw4ztccTl95mYqxCkCBqddoAKwAQBILaoJ3iIrBibbLiMtDbsMQ8nfeMDiwTvvEkcfEV2Zc85QabOPFBKS6FJXonjLhd1toUe7iCp61QSDeuRII2NZf4n5gTvbUySd76mWMSd+ZgSfUKuWX2mfDAId9d2YLAHTiH1IWXdZAKkjcTUnL8DdR5dy4IQbljuIGwOwGx8SZnbhTQ7RNRXUWUFs+hTsRlF+7gcttW1RrqDFawX0jssFbSxG/ajjG3wqInRDMB3UUQZ2vKN+E7c451asnIKYKODLjivrBuIwI8ZG/sqXictvsW0uVmY7VwcSNMgd0LBHZ707wd6ngzSUaspmituCr9E8mv4fMU65FUNhcXp0uHmLuE1TA24j2yfCulD+j/AATf8lVq6D/COH/Fcf8AtMDVlX+j/BN/yVzZZucnJnTiVRSRxnIeiuNfDYe4ltNLWrTIetUGCoZDuJVoj2HmeNTz0OzA/wBGhImNV9Yk7nkYk7mBVo6N4W42W4ILIIw+GkS6TptBSpZO0sGDtzWDW1wOFuIWNx9QMGTq5TqJnZRw2Hgd+Q7Y9omo8nFKC24KNicnv4jDZT1Cq2jLrerU4TYrhoIkQdxWMdD8eOFtQBPC8o7whviNj4irN0Z+Ry4HvfwZa257ebzt6pHxqe+WXySQ570jtXN92IkcoDKulYB0zIpMGacYUmUzRTndFZ6O5Pfw74zr1VdWBuadLh9lLzMCBxFa2x0Px4Cnq0DQN1vLttyMA/ZV0zD5XEDn5he257s0fGD8DUm9hndE6to7IMgsBuo0uCve08Qp7JneshnnvJ3yE4LSPQ5t0g6KY5cLfZ0TSli8STeB0qEYmAAeUmBzrs+Xd5/Yn2Gqd0kwzpl2P1nVOHxRBJYwDYYQS3rnYePPibjlw7T+xPsNS7Rkc31ZXs8UkTqUpXKdRp+lA9CPrr9hqXkv+j2/qio/SQehH1h9hqTk/wAhb+qK6H8lfkivmv8ABIxFnUpEwdoPgQZB+Iqp5t0AwWIuG7ewp6xu8yMoB4md9+JJ958auFKjGTjwUlCMuUUD/wB2eWf/AE7/AJ6VuMt6PYSxZaxbwy9TcnWjaGDzMhgTBG52iNzWxzO0U7Q7p4+o/urX+e1fvTXJzPSD4Ix6FZZ/VuF/urFSMv6OYOw+vD4KxZuQRrt27KNB4jUN96++e089rPhm/GR4x/RnBX3Ny/grF24Yl7luyzGBAljudtvdUdeg2XHhluFP+ysfuqamKLEAbk8BW+wuH0jfc8z/AJ5Uk1qUhPfgiZdl3V6QEW1btjSltAAFHDYLsoA2AHjXzH5YlxHt3bKYiw5ko4VhM6t1fY9rcHl7q2VKnZWipv0Kysccsww/2NipOW5Fg8OxfDYKzYcjSWtJZRipIJWV3iQNvUK3eMw+obd4cP3VomxZBg7EcRVIx2JTnpyeMb0YwF5zcvYDD3Ljbs727LMx4SSdyaj/AMSss/q3C/3Nj91SvPaee0/whPjozY7K7F5BbvYa3dtLBVLi2mRSogFVOwgEjbkYrXfxJy3+rsL/AHNj91S/Pa2eWWSw1tw+aPH11ko6q2bHJs6RBy3ozZsahhsLZw3WQHa2ltCQOE6BLRJgHbetzdsEaSkSm0HYEGNp5cAfdUilRsvRWMV0Py92Z7mW4dnckszWrBLMxkknmSedYf4mZX/VuF/ubFWt1BEHga0eNm20HgeB8f8AvTwW3QSctep9zPL7GIULicNbvopkLdW04BiJAbgY2rWnoVln9W4X+5sVJ89p57VPhEvjozZbldjDgrhsNbsKxlhaW2gJ4SdPGte3QvLSZOXYWT/9mx+6pXntZ8GzXGge8+AocKBZU3SIOH6FYBWD28uwwZSCrC1ZBBG4IMbEcasuDw5WS3eY7xwEcBPP/vWa2gAgcBXqoNnQkKUpWGms6Qj0Q+sPsNSMp+Rt/VFYc9Hoh9YfYaz5Z8knsq7+UvySXzH+CVSlKgVPLoCCDuDxHtqrZnlxtNt3D3T9x9dWusWJwyupVuB/zI9dUxz0ZHLjU15lNpWbFYY23KEgkeHgeBjlNahenWX4a+y32utctwIt2blxQYnvKIJExA4GeYrslNJWefHHKUtS65PlnVjUw9I3+6PD2+NbOq50b6e4LHXHt4ZrhuW11MHtvbgSB84DxHxqx1wyk5O2epCKiqQpSlKMK1GdZZqGtB2h3h4jx9orb0poycXaEnBTVMpFK2meZeEOtSArGCJA7R8PGfCq9mudWMMqtiGZVZtI0I1xztJhVBMDx4CR4iu5TTVnmSxyUtTe5TlvWNLfJrx9Z8P31ZgKo2E8reUg27ateTUwRdVi8ok+sr76vVceSbkz0cWNQVClKVMqKwYzCLcUq3uPMHxFZ6UJ0Y0mqZTcRhmRircR8CORHqrFVpzTLhdXbZx3T9x9RqrOwAJJAAmSSIEcSTwgQfhXdjnsjzMuNwfke7NlnYKoljw/z4Va8BgltKFG55nxNUHK/KhldoGTiC54kYa9EeA7NXLo10mw+Ps9dhWZrYYrLKyGQAeDDhDDf11z5cmzpcHXgxaK3ybWlKVE6RSlKANfnQ9GPrD76z5d8knsrFm/yf5Q++s2X/Jr7Ks/lr8kl8x/gkUpSolTHicSltGe4wS2ilmZjCqqiWYk8AAJrn+eeUU3JTCN1STBusB1jfg0YHQOUuJ2MKNmqz9PP5rx/wCKYr9i9cnXMLp3N24SeJ63Gcfydvht4U8VZjJODxotMzJchrg7bElmY/SZmksw+kSTUHqw5PV90Tqu8ZIMFUniwMyx2B23M6fN3OLnAXHPr67G1myu8z2EZyWZtRZjuSSxkk8zVfISvqbryU2VXMLqqIUYcwNz/SJuSdyfWdzXXK5N5L/5yvfi5/aJXWahLkohSlKwBVU6SdPbWHdrNqLmJXTqBJW3b1Qe2wG7aTOhd9xOkEGrXXH+lmMdcfiFDsFlSAHvqJIMmLXsHHwpoq2YyJjswa/cFy/fNy4O6SYCbkgW0GyRMSO0QBqLRNYcxx3WsCSLt0jsrOkQsAsTHZWWBJgntbAmBWC7mrr/AEjk+HXY391YMFjHuYga2ZtNu/pBa60amwsx1u4mB6tvbVvISvqRsfhQjWyTLm5aloj+kXZR81fVxPMmv0RX59zrin4S1+utfoKpT5HQpSlIaKgZ1ndjC2+svvpWYUAEszQW0qo3JhSfYCeANT6onlcvMtjCFWKkYsbqWUwcLigd13GxI2332rUBpM+6Z3MUNOvqLBj0atDtzi5cQ/FUOniCXBrT+fIlk2usVbI3I4AAbkepeZHDasBzC4ONx/73G/uqBjs5ulCBccAkA+lxLSGIBBFzswQSCD41Zd1dCbV8me9gw6kspW3yQ7M0cC/0VP0OJ+dzWuh+R7/Qrv4zc/UtVS8XwNXLyOn+R3vxm5+papZjIvlKUqQwpSlAELNe4PaPvrNgfk19lY8zHY94++smC7i+yqvwepNeP0M9KUqRQ0XTz+a8f+KYr9i9cNxuJ6s6WdUbmrY/F2mA9doLCfVGw5V3Lp5/NeP/ABTFfsXrleY2bb4i6xXd7kMZ5i4MPO4MdlAfbTxFZWbT6p0MrRE6cwxZieEwm1b/ACYEYe2CIIDSCIIhjIjlXrAY3qA1y2oDPaIMwRDWmuEcPERPGs2G7rfhcR+2uVRcmG18mH853fxdv2luut1xbyeriTmivYjqSji7I2Nr6YPIm4EC+IDHccO01GXI6FKUrAFcR6f3NGOvsxCrKCWxN/CgmCYBtKQ59vD3126uR9NNJxNxGE+lZhvET5va8CODk/k00eTGUIYoMQBcRmbYAZjiyT6h2N62eSIRe3/1d2D1ty987Dz27gB93Ae+pXm9uR2OGhxuBuvWOOA8bI+Jqbise17Eq7xq6u8NgAOOEPAbDjVVyLZrM64p+Et/rrX6Cr885+jsQtudcodo1AlothQdi7PCgH1+Fd8yvruptecafONCdbonR1mka9M/N1TFTnyMiVSlKQ0VQfLEhOHwgUEnzscCy/8Ay2KPeUFl+sNxx5Vfqp3lKv6LeEfjoxF1o+rgcaY/RWrkDjeJx6zHWptx/wDiWLO/vSsV0FklYZdjK4vE3xCsJOh10sBBmTtE8q3wwVpYUKYUhBuOAe1bHzfB59wrJicaUwl6yoAtulxjME6ms3+cbD0Y2HjVeololY3gauXkc/0O9+M3P1LVUzMXCqxPAe/1AAcyTsB4mrP5G7OKVMSLkebFwU23F0j0ig/OUKLYn6Wr2DMhsTpFKUqQwpSlAEXMe57xWTB9xfZWPMO57xWTCdxfZVH4PUn/AF+hmpSlTKGi6efzXj/xTFfsXrlLH0h/CH/iq6x0vy/EX8M1nDrbbruxdFy41oG0wIcK623IY7L3eBO4MVRT0bxMxqwuos6x/CDTrTd1jzLvDiRyp4uhZFVJ9D/sv/1XrMGlXTeDcxJcrOoIb90QoXcu57Kgb8Y3Am2/xGzD/V2P/wA25/6GpvRToDds4g3cSLQtq3WIlu695jebYu7tat9kcQpDdppkaVFM5oxIsHQ7o95rY7YAv3Ya5BkLAhba/wBlBttAJLGBqrf1hsYpHnQ6tEzpIMQSpmPWrD2g1mqQ4pSlACuPdL2/l171OP18IfvrsDzG3HlOwrl+O6OY0OzYlsIt24HuuTjntghNOtwpwfZRRoHEwIkzuWi+pjKsT+qv6mKr4bum6GgtFu8ABxZj5mFUTtJPj6zwBq22+heOYSq4dh4jHXDw/wDBV4fydY17ltiLFsqSOsGJe8yK4hyltsIil4AIJPzfAkF90LRL8nvRzXcOIu7i2zaTye9GlmA+hbHYX1zO6zXRqh4RbNlUsoVQKoCJImBtz3O/PxqZU27HFKUrAFUbytH+T4b8Pd/4HG1eaqHTjJsViGtlBY83sA3JuYh7DC5pdGYxYuAqLbMOI77SNhWrkxnN7p7X+0/6+HqJmTgWbh8LTn/ycXVvtdFsUx0r5qzQrQMe5MMCymBguBAJB5xWW70BxzKVa3YKsCpHn10SGBBEjBSNieFU2QlGiw+CfE30t2uOsqh3K6wDruMBxS2J47F4Gx012HK8tt4e0lq0CEtqFEmSfEsTuWJkkniSarnQ3oz5jaa5imti7p0yrE27dlNwNTKoJPeZtKyYEQoq1W7oYSpBG+43Gxg/pBpJOx0e6UpSmilKUARcx7nvFe8F3F9leMx7nvH317wXya+yqPwepNeP0M9KUqZQVSM1y/C2cUSevNxilzsKpQnEXLtlpITsmGTvEahZtgSQQbvWG9g7bElkUk6ZJAnsNqTfj2W7Q8DuKaMqFkrKX1GX6flHMKum51SkHtggatEOX83KtMloMncV5v4LBG3dK3L50qhI0BXbRYJOjUktcFp9XZ3BAjeasl7KsJYTWbIYIi2ySOsbqwWEEtJI7bE8zJmal5fcw7Kep0aTEhQBwAUSv1QBvyAqlurV0JSuuhA6NYC0A16zOm7IEhO0Eu3SrgqBIbXtvw0+ut5XixYVFCooVFACqoAVQBAAA2AA5V7qTduyiVClKVhoqvdLMtsMFvX9ZCRb0oNUi/cto0rpJYRsQOIJ24VYa8XbKsIYBhIMEAiVIIO/MEAj2VqdOzGrRR7FvBMAWa6xY722tqzEC61wAymoK2oiNp0kHdTWW1ZwDNKXrh9Jq1BezA1sx1aYEaXBc7wo56TVku9HsKxYtaQ6tGoESpFvWVBXhANxzERLk8a95euHf0lpEBJbtBVDSsrMxPD9Bqm3S1YldaK/lGW4Zr2hJL2NDFoswoVy1rZV2FxWZto8did7cK8rZUEsFAZo1EASY2EnnAr3SSdjpUKUpSmisOMwwuW3QkgOrKSIkBgRIn21mpQBz+3h8EjXFLXrahnDFlHVr5teK2wDoh0i4qaQT2UVTuTMlcPgNaDXdVw+46pQWOpE1Ro2AbD6ZEQCw4EVacbluHK+kVVUHUT3Ny4uNJESGZQWB2aN5qHl1vBuzLZtI2lusZ9AjrGZm1aiJLSWM1e2031JUk66FZxWEwS2kIa66srKqhVVu2l9rSlWWQH1MFDbFhb5xV1yzL1spoXhquNwUR1js5HZAGxaPdWVsHbKqpRSilSqlRpUoQVIHAQQCPCKzVOUrHUaFKUpBhSlKAIuY9z3j7694L5NfZXjMe57x99e8F8mvsqj8HqTXj9DPSlKmUFKUoAxYmyHRlPBgQfeIqp4bBm0Ue4pKmeBIIgxxEb7TH+RcaxXrCspUiQf8zVseVwTX0ZLJj26/U9WWBAKmQeB417rV4ebLaW7h5/f+8VswaSUafkPGVn2lKUgwpSlAEHN3bqyqCWYEewfOM8tvtrW9HAySI9Gx4+DAfokfZW9vDsn2H7KiZSgCGPH7hV4yrG0RlH/AJEydSlKgWFKUoAUpULG4k91O8fDlP31qVujG6VmqzpRduBLYLPO5liB6gJgRzMVM6O4Hq0ae8ztP5B0/aCffUrAYAWx/aPE/cKlgVaeXu6LglDH3t3yfaUpUCwpSlAClKUARcx7nvH317wXya+yvGY9z3j7694H5NfZVH4PUmvH6GelKVMoKUpQApSlAGLEYcOIPuPga1eFxxtP1d3YfNPITw/JP6K3NanO8uu3ANGgxwmQ3sBmD76tiafdlwSyJrvR5Njh8QHEjkWHvUkfdWWtB0ZZ0Ny1cUqwhgD4HYxyPAcPGt/S5IaSaGhLaNilKVMciZlijbSYleBjiJ2B9k7e+tfkeNJ7AEmdRPICAPiTW3v2Q6lW4MCD76gZFlpsodW7sTJ9QJC/o399XjKPw2nyRkpbp/Q2dKUqBYUNKhZviSllyJ1RCxuZbsiB7TWxWzpGN0rMGLzpQg0bu42HGBwn91ZsuwZUan75/R/3rTZLlN8MHKqgHDXJPtCg8fbVmAq+XWHdgyOO5d6R9pSlc5cUpSgBSlKAFKUoAi5j3PeK94H5Nf8APOvGY9z3iveB+TX2ffVP6PUmvH6GelKVMoKUpQApSlAClKUAQ8wc9lQSA0zGxgDhPLiKhebJ9FfgKmY7vJ+V91c98onlEuYILbw6HrzcKy6C4pRVBfSFuA6pdIkbwfbTrgR8l3GFT6C/AVGvX8OneKT4ABj8Fk1xp/Kji3+Wt3CPBrbov5oux+istzyorZuPbe1bOhoDKzaXEAyN/X66Ngo60uOtE9m0SPGFFS7VtG4Wx8BXKsN5ZF6u5cTCJcW11er07IfSNoWB1TA78d6l2PLzaOzYZVH9m9dP62GX7azY2jprYVB81fgKxP1Q4qPgKomL8r9hX0XLFxDpRp12yCHEiCY5VDu+VHDuHKJcfQrOwU2SQq94wbg4TRYUX65mGGXvAADj2a2OBuCUKdy5y4DdSwMcjt+muXXc8XEKrWz2GVWgkatwD2gCY9ldNy4dnD+xP2TU30MN1SlKmOKUpQApSlAClKUAKUpQBFzHue8VEtZoqKAQTHrFbQimgeAqikqpom4u7TNW3SBB80/EfvrGek1v6DfFf31t+rHgPhTq18B8KbbH9vuZrP8AX2NKeldv6D/7v768npfa+g/+5/ird9Uv0R8BTqV+iPgK3fF9vuZrk+72NCemdr6D/FP8VfP47Wf9W/xT/FW/6lfoj4CnUL9EfAVu+L7PcNcn3exXW6bWTxt3Pin+KouE6YlSRcBe3PZbYXAOWoA6WPsirU1heSrPsFRMHklq2xfTruEkl2gmT4Dgo9lOsmGncfcRwy2u97Hx8QLnVsswQ8agVPLkwmvz95VLV3+E8RqFzQ1231fEKfQ2Q3VsRpnVsYmDE1+iMUO2nsf7qqPSTyX4LHXGuXzdDMdR6traCdKpuRbltkXvExy2rm/Bc4FbwjgjbFDcd1gw4/2UFZs0ut51iCDfM3TvYDBD2V4idj7a6u//ALP+XTK38SsRG9k8PbbrJjfIbh7lx7nnuJFy4SzGLMTw4BRyArDbORm8Ww2I1F5Bw8C8oDfKidB1GfX6oqI+LaDqxBHHvWF/xGuuv5DW6u5bTMX0XdE9bY6wjq21rpIuqBvx2PuqM3kJxA7uasfbZuf/ANzQFnNM+0rf7TW0BtWIlBcVuzyGg6TzOw9ppl+kriNPVtGGvn0aG022ncwqgr4jnttXTMZ5FMW1zWmOsoSltTFl99AiT2zuTJ99YV8i2OAuBsTh73WW3QTbKFS8Q8hSTHhtxoA0vkzwLYm6LIEKltmZxOys6E+oHgB4z6jXdLdsK1oAQA0AeAFtwBVP8nfQS9gN7vVFyjqz2yxLS6NbBlRsqhve3r2ujDt2/rH9R6YUnUpSkHFKUoAUpSgBSlKAFKUoAUpSgBSlKAFKUoAUpSgBSlKAI2J76evUPeRI+w1601kuWgwhhIrF5kPpP+e1bZlEHO1vdWOoLB9QnSEJ0wfp7DeN4MeBE1q3xmZKYWwLm9zdgoAGhzbEq4ntBFOwnX6jFi8zH0n/AD2p5mPpP+e1MpUY4la05mL1wHtWRrCkdUJ0hnVhxPbN1bcHh5qTPa3kNiMwJQdWAC6FmULIXVa1KdVzbsm72oPcgAEid75mPpP+e1PMh9J/z2rd/IzUr2O/hDVdWyG7TejZupVEAM+BLAqCs8e0NhxrNlxxxxAN0EYdlvtpPVgoxaz1VttMkkKLhBBjtMDwUnd+Zj6T/ntTzIfSf89qzY3U+6axXB27fjqJ9wRhP6R8ayeZD6T/AJ7V7tYZVMiSTxJJJ9knlS2bRlpSlYaKUpQApSlAClKUAKUpQApSlAClKUAKUpQApSlAClKUAKUpQApSlAClKUAKUpQApSlAClKUAKUpQApSlAClKUAKUpQB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9398" name="AutoShape 6" descr="data:image/jpeg;base64,/9j/4AAQSkZJRgABAQAAAQABAAD/2wCEAAkGBhASERQUEBIVEhASFxMYFRUUFxUVFRcYFBcWFRYXGRcXHCYgGBojGhYXHy8iJCcpLCwtFSAxNTIqNSYrLCkBCQoKDgwOGg8PGiwkHyQqLCwsLCwpKiwsKiwsLCwsNCwsLCwsLCwsLCwsLCwsLCwsKSwsLCwsLCwsLCwsLCwsLf/AABEIAOEA4QMBIgACEQEDEQH/xAAcAAEAAgMBAQEAAAAAAAAAAAAABAYDBQcCAQj/xABWEAACAQIEAgUHBggKCAMJAAABAhEAAwQFEiExQQYTIjJRBxQjYXGBkTNCUnKxwXN0gpKhsrPRFRYkNUNVYpPS8DRTg6K0wsPhhKPUCBclRFRjlMTT/8QAGQEAAwEBAQAAAAAAAAAAAAAAAAIDAQQF/8QAMBEAAgICAQEGBQMEAwAAAAAAAAECEQMSMSEEIjJhgaETM0FScVHB0ULh8PEjkbH/2gAMAwEAAhEDEQA/AO40pSgBSsWKulVJHHYCeEsQB9tRMTptoXuO5CiWIZuHM6V5VtGWbClaFs5woBLXmWC4hndWbq2KMVUmWUEcQIIIPAg1muYywvG9/wCaTx4c+fAeut1Zlm4pVcxWe4a2Ye7cB0WXj0plb79VbiOJ1cRyG5gVkvZth1DE4idOqQLpLSgDMAoMkwymOepfEVujDZG/pWg/hSxIHnA3IA9LsSW0ADfc6hEeJFerWPtOQEv6i0kBbpMxxiDRow2N7StfhLzBwpJZWmJ3II348wRPwrIAXJJYhQSAFMd0wSSN+INLRtkylaO9mmHRir3HUrr1FmuBFFvQWLOTpURcUiTuJI4GPVrMMO06b/dMH0rATt4ncb8eFbqzNjdUrQYjNsOiNcN1+rQ2wzK1xgDdfq14f2tj4QZiK82s5wzAkX9IV7qHXcZO1ZLdZGoiQNLGeBCkjYVujDZFhpVeGb2CSBfPZIn0h5hDqEndRrWTyMjlXoZpY4jECIJ+W5AlTz8VI9x8KNGGxv6VqFusBqRydpEsWVhE8+R8RU27eLaAp06wWJ5gCOHr3H6aVqjUyVStTmGJtWV1XGuAQ52NxidClyAFkk6VMAbmIFYRmmG1Bev7ZMaesaQY1Q2/ZJEETxkVurCzeUrTHGWdQUXiWYgALcYmSdPI8J2PhI8aiW8/wzPoF59eq+sE3BBwzBLsk7DdhH0p2mjVmbFkpVefOcMI/lIIaNxdJABQ3ASQdlKiZPiPEV9OaWASDiACJkG7BEME4T9IgflDxrdGGyLBStLaxCtOi6WKxOm4WidxwNbDA3mMhjJWN/EHhPr41jjRqdkqlKUpopSlAEfG90fWt/rrVUzzyj5fZuPYudZdIBVwihl3lSp7QPIj3Hwq2Yzuj61v9da4ZawxuY3FIGC6sRcljwUKiszH2AGuvs2KORvY5e0ZJRpR+v8Ab+S12unWTqqqtnEgLa6lYDyLcIInrJn0adrjtx3NbjLszyrEWXxAbTbttNw3bjroIeVntkAahAA5iI5VS7vRzEKCSV7IYndvmjUd9McOcxymtXl3+j4/8ZwH/Qrrn2eFXF/VL/v1OaOWcZd7z/T9Dot/pDkrsGa8hZVVVJ6/YIHVRw8Lje2R4CPeX4vKbzm3Zuq1y7rlOsvqbkqoYQxGuFQGN40k+Jqj2sjutbR1YdoEkSZUalVJ0zGrVIJAAAJJgGveXYN7WPwivE9eh21cjdQ94A8VbluNxINLPs0YxbUuP2KrM21cef3LxmGa5Xauut66i3ge2uq6xBZhdhgsgEmDHgRyNRcPn+T29HV3kXq50x1+0rp4Rv2dvh4Cqrj8C13HYlFYIOuvks2yjtQJ3HFiq/leqsF7Ir6oztphVViJae0CYgrxgH1HgJO1EOzRcU3LlL3CWaSbqPB1fLsXbum1ctOty28lXUgqwKncEVkxGZWcPaa5fuLbth3BZjAk3CAPWSdgBuarXkx/0Oz+Gx3/ABF+sHlLP8lsfjT/AKmIrhULmo+dHS5VHYkYvpBklxrrPeQtfVUuH041KgdVGwEbOwkQTtPARLwmPyzF3WW1dFy60uUD3kJEKpYKSAQNuA2JniaoNro9eZVZWU61DQSQVkawpgGDp0neO9HtydHsK1vNcEjxIu3DtPzsHiCOIBHHgQK7MnZoxi2pXRzwzNySceS6YnOcotF7D3kBDr1iTdaHR+sAJWYIYyVnnBHKoJzfI4UdaoCCF3xAA7Bt/HSTv7+IBql4XANduYgKQNFzFNv85uvuaUG/eY8PZWXEZNetgsxEKSNtfzXVD3lA7ziJ3YSRI3p49li0u/1Yss76906Hj3y+3aW5euILN0yrm47dYXVN1IYl5W2p2nZZ8a1zZ7k2ot1yamBBPp5IJY+H9tvzjVXzLbLMs9S4jh7RXg9Gr+0Mh7k7mAzEqySARKsCDwJ5DcCp4sClG5SoeeVp0kdAyjOsHeBt4W8j9Uo7ILalWNKmH7RG0T41u7XG1+DP/TrlvQyyyZnpbiuGxQMTHymEPP8Az766iP6P8E3/ACVzZ4aT1Tv/AEWxy2jZos16VZS56u/ftt1VxWgdYQLllpHaQQYYQRMcQeYqF/GLJIP8oVQzFidV9dzbFokttA0KvOBpB471zvozlr3rCaWAKW7UBj3iyzpB8YV259311MxmT3bS6nK6ZUbFp7QJGzKPDhx9Ub12R7JFpLfqc8s8udTpGOOXYTq7l51tFj6Ms9xix7LEqJJbgpPH9Nas55kmpm65NTklj/KJJLO/h43G+IHAACn5wCcPk8CWOXIBHEkjCwPea93+jt5S0MrKoY6hrMhFVngIrSQWgKJYlTA2MJi7PGcFJyqxsmVxlSiXvJjl15SMK63FtABlFy72A1s2gSrttKahqjeDvINa+5nmSsIN62wJ1SDeYTKnUpAg7opBHh66r/RO2Vu49W7y4O4pgyJVroMHmJmtXluU3LtvUjAQUVVJMt3QxEbwupJgHveqtj2dOck5cV7mPK9U0ub9i+YPpPlSv6PEW1a5oXc3Qu3ZQS4he9HvHqq05eO0/wCR/wA1cO6S5XdtYW6zkQ1u8BBbkj+IHgfZzg7V3HLu8/sT7DUO0YljqnZXDNy5VE6lKVyHQazpBmD2bQa3GrUB2gSIM+BHhWkTpBjiARaBB4EWrhB9hBradLR6AfXX7DUvIh/J7X1RXZBxhiUnFPqc0lKWSk66Ffu51jiN7O0qfkrg3BBHPxiudYLIsViL2Le0iMovkGXCEP1VpmGlhw7Q5+I5b9sxvdH1rf661z7obbY/wiFJVjjLsECSpNiyA0eo/ZVMebpcUl1/kjlx1JW76P8A9Roj0QzCI0LEAR1yxC90R4Dl4VBy/J8RpzCwVQX/ADrAwuuV3Fhh24+j6tj48a6NYy+8rqS3ZGqV1XGABBEAtu28GW4biOBFawjgY/HkkAed5cJ9Zt4cR7Z29tPPNNrnz9ySik10/wApmrHQ3Hb+jSCIPpl3HGD4iQPhWfAdHMXaxWGuXlUKMRb1N1odiWDAbAbmTxJ8aueLwF5mlXKjTHFwQYeYA2M6l3O66NprFjLbKuFVzLec2Bz3ILttq3JCgn8knasyZ5uDVjQgtl0KjmfRnF3sRiXt20a21+/BNxVJhyDII23B8eVYm6IZgeKKZgmb6mSBAO/MDarthbbMl8IYbr8SJE7emYxI3EjmN4aRyr1hMBeV5Ziy6WGmXaJYFQJ4hRtqO524byY881BK+AnBbPoRfJrZZMJaVwA638eGAMgMMTiAQDAkTzisflBwdy7Yw9u0A1xsW8Bm0gwmIY7wY7IPv8Km9Cfk/wDxWZf8Xiay5+O3gvxu9+mxiwP0mPfXEpPZS8zta7rXkUJeh+PHC2o3B2vKN13U+0Hh4VIyPIMVYzHAPeRFQ3rwkXA7FjhMURsBwgNJnw4ztccTl95mYqxCkCBqddoAKwAQBILaoJ3iIrBibbLiMtDbsMQ8nfeMDiwTvvEkcfEV2Zc85QabOPFBKS6FJXonjLhd1toUe7iCp61QSDeuRII2NZf4n5gTvbUySd76mWMSd+ZgSfUKuWX2mfDAId9d2YLAHTiH1IWXdZAKkjcTUnL8DdR5dy4IQbljuIGwOwGx8SZnbhTQ7RNRXUWUFs+hTsRlF+7gcttW1RrqDFawX0jssFbSxG/ajjG3wqInRDMB3UUQZ2vKN+E7c451asnIKYKODLjivrBuIwI8ZG/sqXictvsW0uVmY7VwcSNMgd0LBHZ707wd6ngzSUaspmituCr9E8mv4fMU65FUNhcXp0uHmLuE1TA24j2yfCulD+j/AATf8lVq6D/COH/Fcf8AtMDVlX+j/BN/yVzZZucnJnTiVRSRxnIeiuNfDYe4ltNLWrTIetUGCoZDuJVoj2HmeNTz0OzA/wBGhImNV9Yk7nkYk7mBVo6N4W42W4ILIIw+GkS6TptBSpZO0sGDtzWDW1wOFuIWNx9QMGTq5TqJnZRw2Hgd+Q7Y9omo8nFKC24KNicnv4jDZT1Cq2jLrerU4TYrhoIkQdxWMdD8eOFtQBPC8o7whviNj4irN0Z+Ry4HvfwZa257ebzt6pHxqe+WXySQ570jtXN92IkcoDKulYB0zIpMGacYUmUzRTndFZ6O5Pfw74zr1VdWBuadLh9lLzMCBxFa2x0Px4Cnq0DQN1vLttyMA/ZV0zD5XEDn5he257s0fGD8DUm9hndE6to7IMgsBuo0uCve08Qp7JneshnnvJ3yE4LSPQ5t0g6KY5cLfZ0TSli8STeB0qEYmAAeUmBzrs+Xd5/Yn2Gqd0kwzpl2P1nVOHxRBJYwDYYQS3rnYePPibjlw7T+xPsNS7Rkc31ZXs8UkTqUpXKdRp+lA9CPrr9hqXkv+j2/qio/SQehH1h9hqTk/wAhb+qK6H8lfkivmv8ABIxFnUpEwdoPgQZB+Iqp5t0AwWIuG7ewp6xu8yMoB4md9+JJ958auFKjGTjwUlCMuUUD/wB2eWf/AE7/AJ6VuMt6PYSxZaxbwy9TcnWjaGDzMhgTBG52iNzWxzO0U7Q7p4+o/urX+e1fvTXJzPSD4Ix6FZZ/VuF/urFSMv6OYOw+vD4KxZuQRrt27KNB4jUN96++e089rPhm/GR4x/RnBX3Ny/grF24Yl7luyzGBAljudtvdUdeg2XHhluFP+ysfuqamKLEAbk8BW+wuH0jfc8z/AJ5Uk1qUhPfgiZdl3V6QEW1btjSltAAFHDYLsoA2AHjXzH5YlxHt3bKYiw5ko4VhM6t1fY9rcHl7q2VKnZWipv0Kysccsww/2NipOW5Fg8OxfDYKzYcjSWtJZRipIJWV3iQNvUK3eMw+obd4cP3VomxZBg7EcRVIx2JTnpyeMb0YwF5zcvYDD3Ljbs727LMx4SSdyaj/AMSss/q3C/3Nj91SvPaee0/whPjozY7K7F5BbvYa3dtLBVLi2mRSogFVOwgEjbkYrXfxJy3+rsL/AHNj91S/Pa2eWWSw1tw+aPH11ko6q2bHJs6RBy3ozZsahhsLZw3WQHa2ltCQOE6BLRJgHbetzdsEaSkSm0HYEGNp5cAfdUilRsvRWMV0Py92Z7mW4dnckszWrBLMxkknmSedYf4mZX/VuF/ubFWt1BEHga0eNm20HgeB8f8AvTwW3QSctep9zPL7GIULicNbvopkLdW04BiJAbgY2rWnoVln9W4X+5sVJ89p57VPhEvjozZbldjDgrhsNbsKxlhaW2gJ4SdPGte3QvLSZOXYWT/9mx+6pXntZ8GzXGge8+AocKBZU3SIOH6FYBWD28uwwZSCrC1ZBBG4IMbEcasuDw5WS3eY7xwEcBPP/vWa2gAgcBXqoNnQkKUpWGms6Qj0Q+sPsNSMp+Rt/VFYc9Hoh9YfYaz5Z8knsq7+UvySXzH+CVSlKgVPLoCCDuDxHtqrZnlxtNt3D3T9x9dWusWJwyupVuB/zI9dUxz0ZHLjU15lNpWbFYY23KEgkeHgeBjlNahenWX4a+y32utctwIt2blxQYnvKIJExA4GeYrslNJWefHHKUtS65PlnVjUw9I3+6PD2+NbOq50b6e4LHXHt4ZrhuW11MHtvbgSB84DxHxqx1wyk5O2epCKiqQpSlKMK1GdZZqGtB2h3h4jx9orb0poycXaEnBTVMpFK2meZeEOtSArGCJA7R8PGfCq9mudWMMqtiGZVZtI0I1xztJhVBMDx4CR4iu5TTVnmSxyUtTe5TlvWNLfJrx9Z8P31ZgKo2E8reUg27ateTUwRdVi8ok+sr76vVceSbkz0cWNQVClKVMqKwYzCLcUq3uPMHxFZ6UJ0Y0mqZTcRhmRircR8CORHqrFVpzTLhdXbZx3T9x9RqrOwAJJAAmSSIEcSTwgQfhXdjnsjzMuNwfke7NlnYKoljw/z4Va8BgltKFG55nxNUHK/KhldoGTiC54kYa9EeA7NXLo10mw+Ps9dhWZrYYrLKyGQAeDDhDDf11z5cmzpcHXgxaK3ybWlKVE6RSlKANfnQ9GPrD76z5d8knsrFm/yf5Q++s2X/Jr7Ks/lr8kl8x/gkUpSolTHicSltGe4wS2ilmZjCqqiWYk8AAJrn+eeUU3JTCN1STBusB1jfg0YHQOUuJ2MKNmqz9PP5rx/wCKYr9i9cnXMLp3N24SeJ63Gcfydvht4U8VZjJODxotMzJchrg7bElmY/SZmksw+kSTUHqw5PV90Tqu8ZIMFUniwMyx2B23M6fN3OLnAXHPr67G1myu8z2EZyWZtRZjuSSxkk8zVfISvqbryU2VXMLqqIUYcwNz/SJuSdyfWdzXXK5N5L/5yvfi5/aJXWahLkohSlKwBVU6SdPbWHdrNqLmJXTqBJW3b1Qe2wG7aTOhd9xOkEGrXXH+lmMdcfiFDsFlSAHvqJIMmLXsHHwpoq2YyJjswa/cFy/fNy4O6SYCbkgW0GyRMSO0QBqLRNYcxx3WsCSLt0jsrOkQsAsTHZWWBJgntbAmBWC7mrr/AEjk+HXY391YMFjHuYga2ZtNu/pBa60amwsx1u4mB6tvbVvISvqRsfhQjWyTLm5aloj+kXZR81fVxPMmv0RX59zrin4S1+utfoKpT5HQpSlIaKgZ1ndjC2+svvpWYUAEszQW0qo3JhSfYCeANT6onlcvMtjCFWKkYsbqWUwcLigd13GxI2332rUBpM+6Z3MUNOvqLBj0atDtzi5cQ/FUOniCXBrT+fIlk2usVbI3I4AAbkepeZHDasBzC4ONx/73G/uqBjs5ulCBccAkA+lxLSGIBBFzswQSCD41Zd1dCbV8me9gw6kspW3yQ7M0cC/0VP0OJ+dzWuh+R7/Qrv4zc/UtVS8XwNXLyOn+R3vxm5+papZjIvlKUqQwpSlAELNe4PaPvrNgfk19lY8zHY94++smC7i+yqvwepNeP0M9KUqRQ0XTz+a8f+KYr9i9cNxuJ6s6WdUbmrY/F2mA9doLCfVGw5V3Lp5/NeP/ABTFfsXrleY2bb4i6xXd7kMZ5i4MPO4MdlAfbTxFZWbT6p0MrRE6cwxZieEwm1b/ACYEYe2CIIDSCIIhjIjlXrAY3qA1y2oDPaIMwRDWmuEcPERPGs2G7rfhcR+2uVRcmG18mH853fxdv2luut1xbyeriTmivYjqSji7I2Nr6YPIm4EC+IDHccO01GXI6FKUrAFcR6f3NGOvsxCrKCWxN/CgmCYBtKQ59vD3126uR9NNJxNxGE+lZhvET5va8CODk/k00eTGUIYoMQBcRmbYAZjiyT6h2N62eSIRe3/1d2D1ty987Dz27gB93Ae+pXm9uR2OGhxuBuvWOOA8bI+Jqbise17Eq7xq6u8NgAOOEPAbDjVVyLZrM64p+Et/rrX6Cr885+jsQtudcodo1AlothQdi7PCgH1+Fd8yvruptecafONCdbonR1mka9M/N1TFTnyMiVSlKQ0VQfLEhOHwgUEnzscCy/8Ay2KPeUFl+sNxx5Vfqp3lKv6LeEfjoxF1o+rgcaY/RWrkDjeJx6zHWptx/wDiWLO/vSsV0FklYZdjK4vE3xCsJOh10sBBmTtE8q3wwVpYUKYUhBuOAe1bHzfB59wrJicaUwl6yoAtulxjME6ms3+cbD0Y2HjVeololY3gauXkc/0O9+M3P1LVUzMXCqxPAe/1AAcyTsB4mrP5G7OKVMSLkebFwU23F0j0ig/OUKLYn6Wr2DMhsTpFKUqQwpSlAEXMe57xWTB9xfZWPMO57xWTCdxfZVH4PUn/AF+hmpSlTKGi6efzXj/xTFfsXrlLH0h/CH/iq6x0vy/EX8M1nDrbbruxdFy41oG0wIcK623IY7L3eBO4MVRT0bxMxqwuos6x/CDTrTd1jzLvDiRyp4uhZFVJ9D/sv/1XrMGlXTeDcxJcrOoIb90QoXcu57Kgb8Y3Am2/xGzD/V2P/wA25/6GpvRToDds4g3cSLQtq3WIlu695jebYu7tat9kcQpDdppkaVFM5oxIsHQ7o95rY7YAv3Ya5BkLAhba/wBlBttAJLGBqrf1hsYpHnQ6tEzpIMQSpmPWrD2g1mqQ4pSlACuPdL2/l171OP18IfvrsDzG3HlOwrl+O6OY0OzYlsIt24HuuTjntghNOtwpwfZRRoHEwIkzuWi+pjKsT+qv6mKr4bum6GgtFu8ABxZj5mFUTtJPj6zwBq22+heOYSq4dh4jHXDw/wDBV4fydY17ltiLFsqSOsGJe8yK4hyltsIil4AIJPzfAkF90LRL8nvRzXcOIu7i2zaTye9GlmA+hbHYX1zO6zXRqh4RbNlUsoVQKoCJImBtz3O/PxqZU27HFKUrAFUbytH+T4b8Pd/4HG1eaqHTjJsViGtlBY83sA3JuYh7DC5pdGYxYuAqLbMOI77SNhWrkxnN7p7X+0/6+HqJmTgWbh8LTn/ycXVvtdFsUx0r5qzQrQMe5MMCymBguBAJB5xWW70BxzKVa3YKsCpHn10SGBBEjBSNieFU2QlGiw+CfE30t2uOsqh3K6wDruMBxS2J47F4Gx012HK8tt4e0lq0CEtqFEmSfEsTuWJkkniSarnQ3oz5jaa5imti7p0yrE27dlNwNTKoJPeZtKyYEQoq1W7oYSpBG+43Gxg/pBpJOx0e6UpSmilKUARcx7nvFe8F3F9leMx7nvH317wXya+yqPwepNeP0M9KUqZQVSM1y/C2cUSevNxilzsKpQnEXLtlpITsmGTvEahZtgSQQbvWG9g7bElkUk6ZJAnsNqTfj2W7Q8DuKaMqFkrKX1GX6flHMKum51SkHtggatEOX83KtMloMncV5v4LBG3dK3L50qhI0BXbRYJOjUktcFp9XZ3BAjeasl7KsJYTWbIYIi2ySOsbqwWEEtJI7bE8zJmal5fcw7Kep0aTEhQBwAUSv1QBvyAqlurV0JSuuhA6NYC0A16zOm7IEhO0Eu3SrgqBIbXtvw0+ut5XixYVFCooVFACqoAVQBAAA2AA5V7qTduyiVClKVhoqvdLMtsMFvX9ZCRb0oNUi/cto0rpJYRsQOIJ24VYa8XbKsIYBhIMEAiVIIO/MEAj2VqdOzGrRR7FvBMAWa6xY722tqzEC61wAymoK2oiNp0kHdTWW1ZwDNKXrh9Jq1BezA1sx1aYEaXBc7wo56TVku9HsKxYtaQ6tGoESpFvWVBXhANxzERLk8a95euHf0lpEBJbtBVDSsrMxPD9Bqm3S1YldaK/lGW4Zr2hJL2NDFoswoVy1rZV2FxWZto8did7cK8rZUEsFAZo1EASY2EnnAr3SSdjpUKUpSmisOMwwuW3QkgOrKSIkBgRIn21mpQBz+3h8EjXFLXrahnDFlHVr5teK2wDoh0i4qaQT2UVTuTMlcPgNaDXdVw+46pQWOpE1Ro2AbD6ZEQCw4EVacbluHK+kVVUHUT3Ny4uNJESGZQWB2aN5qHl1vBuzLZtI2lusZ9AjrGZm1aiJLSWM1e2031JUk66FZxWEwS2kIa66srKqhVVu2l9rSlWWQH1MFDbFhb5xV1yzL1spoXhquNwUR1js5HZAGxaPdWVsHbKqpRSilSqlRpUoQVIHAQQCPCKzVOUrHUaFKUpBhSlKAIuY9z3j7694L5NfZXjMe57x99e8F8mvsqj8HqTXj9DPSlKmUFKUoAxYmyHRlPBgQfeIqp4bBm0Ue4pKmeBIIgxxEb7TH+RcaxXrCspUiQf8zVseVwTX0ZLJj26/U9WWBAKmQeB417rV4ebLaW7h5/f+8VswaSUafkPGVn2lKUgwpSlAEHN3bqyqCWYEewfOM8tvtrW9HAySI9Gx4+DAfokfZW9vDsn2H7KiZSgCGPH7hV4yrG0RlH/AJEydSlKgWFKUoAUpULG4k91O8fDlP31qVujG6VmqzpRduBLYLPO5liB6gJgRzMVM6O4Hq0ae8ztP5B0/aCffUrAYAWx/aPE/cKlgVaeXu6LglDH3t3yfaUpUCwpSlAClKUARcx7nvH317wXya+yvGY9z3j7694H5NfZVH4PUmvH6GelKVMoKUpQApSlAGLEYcOIPuPga1eFxxtP1d3YfNPITw/JP6K3NanO8uu3ANGgxwmQ3sBmD76tiafdlwSyJrvR5Njh8QHEjkWHvUkfdWWtB0ZZ0Ny1cUqwhgD4HYxyPAcPGt/S5IaSaGhLaNilKVMciZlijbSYleBjiJ2B9k7e+tfkeNJ7AEmdRPICAPiTW3v2Q6lW4MCD76gZFlpsodW7sTJ9QJC/o399XjKPw2nyRkpbp/Q2dKUqBYUNKhZviSllyJ1RCxuZbsiB7TWxWzpGN0rMGLzpQg0bu42HGBwn91ZsuwZUan75/R/3rTZLlN8MHKqgHDXJPtCg8fbVmAq+XWHdgyOO5d6R9pSlc5cUpSgBSlKAFKUoAi5j3PeK94H5Nf8APOvGY9z3iveB+TX2ffVP6PUmvH6GelKVMoKUpQApSlAClKUAQ8wc9lQSA0zGxgDhPLiKhebJ9FfgKmY7vJ+V91c98onlEuYILbw6HrzcKy6C4pRVBfSFuA6pdIkbwfbTrgR8l3GFT6C/AVGvX8OneKT4ABj8Fk1xp/Kji3+Wt3CPBrbov5oux+istzyorZuPbe1bOhoDKzaXEAyN/X66Ngo60uOtE9m0SPGFFS7VtG4Wx8BXKsN5ZF6u5cTCJcW11er07IfSNoWB1TA78d6l2PLzaOzYZVH9m9dP62GX7azY2jprYVB81fgKxP1Q4qPgKomL8r9hX0XLFxDpRp12yCHEiCY5VDu+VHDuHKJcfQrOwU2SQq94wbg4TRYUX65mGGXvAADj2a2OBuCUKdy5y4DdSwMcjt+muXXc8XEKrWz2GVWgkatwD2gCY9ldNy4dnD+xP2TU30MN1SlKmOKUpQApSlAClKUAKUpQBFzHue8VEtZoqKAQTHrFbQimgeAqikqpom4u7TNW3SBB80/EfvrGek1v6DfFf31t+rHgPhTq18B8KbbH9vuZrP8AX2NKeldv6D/7v768npfa+g/+5/ird9Uv0R8BTqV+iPgK3fF9vuZrk+72NCemdr6D/FP8VfP47Wf9W/xT/FW/6lfoj4CnUL9EfAVu+L7PcNcn3exXW6bWTxt3Pin+KouE6YlSRcBe3PZbYXAOWoA6WPsirU1heSrPsFRMHklq2xfTruEkl2gmT4Dgo9lOsmGncfcRwy2u97Hx8QLnVsswQ8agVPLkwmvz95VLV3+E8RqFzQ1231fEKfQ2Q3VsRpnVsYmDE1+iMUO2nsf7qqPSTyX4LHXGuXzdDMdR6traCdKpuRbltkXvExy2rm/Bc4FbwjgjbFDcd1gw4/2UFZs0ut51iCDfM3TvYDBD2V4idj7a6u//ALP+XTK38SsRG9k8PbbrJjfIbh7lx7nnuJFy4SzGLMTw4BRyArDbORm8Ww2I1F5Bw8C8oDfKidB1GfX6oqI+LaDqxBHHvWF/xGuuv5DW6u5bTMX0XdE9bY6wjq21rpIuqBvx2PuqM3kJxA7uasfbZuf/ANzQFnNM+0rf7TW0BtWIlBcVuzyGg6TzOw9ppl+kriNPVtGGvn0aG022ncwqgr4jnttXTMZ5FMW1zWmOsoSltTFl99AiT2zuTJ99YV8i2OAuBsTh73WW3QTbKFS8Q8hSTHhtxoA0vkzwLYm6LIEKltmZxOys6E+oHgB4z6jXdLdsK1oAQA0AeAFtwBVP8nfQS9gN7vVFyjqz2yxLS6NbBlRsqhve3r2ujDt2/rH9R6YUnUpSkHFKUoAUpSgBSlKAFKUoAUpSgBSlKAFKUoAUpSgBSlKAI2J76evUPeRI+w1601kuWgwhhIrF5kPpP+e1bZlEHO1vdWOoLB9QnSEJ0wfp7DeN4MeBE1q3xmZKYWwLm9zdgoAGhzbEq4ntBFOwnX6jFi8zH0n/AD2p5mPpP+e1MpUY4la05mL1wHtWRrCkdUJ0hnVhxPbN1bcHh5qTPa3kNiMwJQdWAC6FmULIXVa1KdVzbsm72oPcgAEid75mPpP+e1PMh9J/z2rd/IzUr2O/hDVdWyG7TejZupVEAM+BLAqCs8e0NhxrNlxxxxAN0EYdlvtpPVgoxaz1VttMkkKLhBBjtMDwUnd+Zj6T/ntTzIfSf89qzY3U+6axXB27fjqJ9wRhP6R8ayeZD6T/AJ7V7tYZVMiSTxJJJ9knlS2bRlpSlYaKUpQApSlAClKUAKUpQApSlAClKUAKUpQApSlAClKUAKUpQApSlAClKUAKUpQApSlAClKUAKUpQApSlAClKUAKUpQB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9400" name="AutoShape 8" descr="data:image/jpeg;base64,/9j/4AAQSkZJRgABAQAAAQABAAD/2wCEAAkGBhASERQUEBIVEhASFxMYFRUUFxUVFRcYFBcWFRYXGRcXHCYgGBojGhYXHy8iJCcpLCwtFSAxNTIqNSYrLCkBCQoKDgwOGg8PGiwkHyQqLCwsLCwpKiwsKiwsLCwsNCwsLCwsLCwsLCwsLCwsLCwsKSwsLCwsLCwsLCwsLCwsLf/AABEIAOEA4QMBIgACEQEDEQH/xAAcAAEAAgMBAQEAAAAAAAAAAAAABAYDBQcCAQj/xABWEAACAQIEAgUHBggKCAMJAAABAhEAAwQFEiExQQYTIjJRBxQjYXGBkTNCUnKxwXN0gpKhsrPRFRYkNUNVYpPS8DRTg6K0wsPhhKPUCBclRFRjlMTT/8QAGQEAAwEBAQAAAAAAAAAAAAAAAAIDAQQF/8QAMBEAAgICAQEGBQMEAwAAAAAAAAECEQMSMSEEIjJhgaETM0FScVHB0ULh8PEjkbH/2gAMAwEAAhEDEQA/AO40pSgBSsWKulVJHHYCeEsQB9tRMTptoXuO5CiWIZuHM6V5VtGWbClaFs5woBLXmWC4hndWbq2KMVUmWUEcQIIIPAg1muYywvG9/wCaTx4c+fAeut1Zlm4pVcxWe4a2Ye7cB0WXj0plb79VbiOJ1cRyG5gVkvZth1DE4idOqQLpLSgDMAoMkwymOepfEVujDZG/pWg/hSxIHnA3IA9LsSW0ADfc6hEeJFerWPtOQEv6i0kBbpMxxiDRow2N7StfhLzBwpJZWmJ3II348wRPwrIAXJJYhQSAFMd0wSSN+INLRtkylaO9mmHRir3HUrr1FmuBFFvQWLOTpURcUiTuJI4GPVrMMO06b/dMH0rATt4ncb8eFbqzNjdUrQYjNsOiNcN1+rQ2wzK1xgDdfq14f2tj4QZiK82s5wzAkX9IV7qHXcZO1ZLdZGoiQNLGeBCkjYVujDZFhpVeGb2CSBfPZIn0h5hDqEndRrWTyMjlXoZpY4jECIJ+W5AlTz8VI9x8KNGGxv6VqFusBqRydpEsWVhE8+R8RU27eLaAp06wWJ5gCOHr3H6aVqjUyVStTmGJtWV1XGuAQ52NxidClyAFkk6VMAbmIFYRmmG1Bev7ZMaesaQY1Q2/ZJEETxkVurCzeUrTHGWdQUXiWYgALcYmSdPI8J2PhI8aiW8/wzPoF59eq+sE3BBwzBLsk7DdhH0p2mjVmbFkpVefOcMI/lIIaNxdJABQ3ASQdlKiZPiPEV9OaWASDiACJkG7BEME4T9IgflDxrdGGyLBStLaxCtOi6WKxOm4WidxwNbDA3mMhjJWN/EHhPr41jjRqdkqlKUpopSlAEfG90fWt/rrVUzzyj5fZuPYudZdIBVwihl3lSp7QPIj3Hwq2Yzuj61v9da4ZawxuY3FIGC6sRcljwUKiszH2AGuvs2KORvY5e0ZJRpR+v8Ab+S12unWTqqqtnEgLa6lYDyLcIInrJn0adrjtx3NbjLszyrEWXxAbTbttNw3bjroIeVntkAahAA5iI5VS7vRzEKCSV7IYndvmjUd9McOcxymtXl3+j4/8ZwH/Qrrn2eFXF/VL/v1OaOWcZd7z/T9Dot/pDkrsGa8hZVVVJ6/YIHVRw8Lje2R4CPeX4vKbzm3Zuq1y7rlOsvqbkqoYQxGuFQGN40k+Jqj2sjutbR1YdoEkSZUalVJ0zGrVIJAAAJJgGveXYN7WPwivE9eh21cjdQ94A8VbluNxINLPs0YxbUuP2KrM21cef3LxmGa5Xauut66i3ge2uq6xBZhdhgsgEmDHgRyNRcPn+T29HV3kXq50x1+0rp4Rv2dvh4Cqrj8C13HYlFYIOuvks2yjtQJ3HFiq/leqsF7Ir6oztphVViJae0CYgrxgH1HgJO1EOzRcU3LlL3CWaSbqPB1fLsXbum1ctOty28lXUgqwKncEVkxGZWcPaa5fuLbth3BZjAk3CAPWSdgBuarXkx/0Oz+Gx3/ABF+sHlLP8lsfjT/AKmIrhULmo+dHS5VHYkYvpBklxrrPeQtfVUuH041KgdVGwEbOwkQTtPARLwmPyzF3WW1dFy60uUD3kJEKpYKSAQNuA2JniaoNro9eZVZWU61DQSQVkawpgGDp0neO9HtydHsK1vNcEjxIu3DtPzsHiCOIBHHgQK7MnZoxi2pXRzwzNySceS6YnOcotF7D3kBDr1iTdaHR+sAJWYIYyVnnBHKoJzfI4UdaoCCF3xAA7Bt/HSTv7+IBql4XANduYgKQNFzFNv85uvuaUG/eY8PZWXEZNetgsxEKSNtfzXVD3lA7ziJ3YSRI3p49li0u/1Yss76906Hj3y+3aW5euILN0yrm47dYXVN1IYl5W2p2nZZ8a1zZ7k2ot1yamBBPp5IJY+H9tvzjVXzLbLMs9S4jh7RXg9Gr+0Mh7k7mAzEqySARKsCDwJ5DcCp4sClG5SoeeVp0kdAyjOsHeBt4W8j9Uo7ILalWNKmH7RG0T41u7XG1+DP/TrlvQyyyZnpbiuGxQMTHymEPP8Az766iP6P8E3/ACVzZ4aT1Tv/AEWxy2jZos16VZS56u/ftt1VxWgdYQLllpHaQQYYQRMcQeYqF/GLJIP8oVQzFidV9dzbFokttA0KvOBpB471zvozlr3rCaWAKW7UBj3iyzpB8YV259311MxmT3bS6nK6ZUbFp7QJGzKPDhx9Ub12R7JFpLfqc8s8udTpGOOXYTq7l51tFj6Ms9xix7LEqJJbgpPH9Nas55kmpm65NTklj/KJJLO/h43G+IHAACn5wCcPk8CWOXIBHEkjCwPea93+jt5S0MrKoY6hrMhFVngIrSQWgKJYlTA2MJi7PGcFJyqxsmVxlSiXvJjl15SMK63FtABlFy72A1s2gSrttKahqjeDvINa+5nmSsIN62wJ1SDeYTKnUpAg7opBHh66r/RO2Vu49W7y4O4pgyJVroMHmJmtXluU3LtvUjAQUVVJMt3QxEbwupJgHveqtj2dOck5cV7mPK9U0ub9i+YPpPlSv6PEW1a5oXc3Qu3ZQS4he9HvHqq05eO0/wCR/wA1cO6S5XdtYW6zkQ1u8BBbkj+IHgfZzg7V3HLu8/sT7DUO0YljqnZXDNy5VE6lKVyHQazpBmD2bQa3GrUB2gSIM+BHhWkTpBjiARaBB4EWrhB9hBradLR6AfXX7DUvIh/J7X1RXZBxhiUnFPqc0lKWSk66Ffu51jiN7O0qfkrg3BBHPxiudYLIsViL2Le0iMovkGXCEP1VpmGlhw7Q5+I5b9sxvdH1rf661z7obbY/wiFJVjjLsECSpNiyA0eo/ZVMebpcUl1/kjlx1JW76P8A9Roj0QzCI0LEAR1yxC90R4Dl4VBy/J8RpzCwVQX/ADrAwuuV3Fhh24+j6tj48a6NYy+8rqS3ZGqV1XGABBEAtu28GW4biOBFawjgY/HkkAed5cJ9Zt4cR7Z29tPPNNrnz9ySik10/wApmrHQ3Hb+jSCIPpl3HGD4iQPhWfAdHMXaxWGuXlUKMRb1N1odiWDAbAbmTxJ8aueLwF5mlXKjTHFwQYeYA2M6l3O66NprFjLbKuFVzLec2Bz3ILttq3JCgn8knasyZ5uDVjQgtl0KjmfRnF3sRiXt20a21+/BNxVJhyDII23B8eVYm6IZgeKKZgmb6mSBAO/MDarthbbMl8IYbr8SJE7emYxI3EjmN4aRyr1hMBeV5Ziy6WGmXaJYFQJ4hRtqO524byY881BK+AnBbPoRfJrZZMJaVwA638eGAMgMMTiAQDAkTzisflBwdy7Yw9u0A1xsW8Bm0gwmIY7wY7IPv8Km9Cfk/wDxWZf8Xiay5+O3gvxu9+mxiwP0mPfXEpPZS8zta7rXkUJeh+PHC2o3B2vKN13U+0Hh4VIyPIMVYzHAPeRFQ3rwkXA7FjhMURsBwgNJnw4ztccTl95mYqxCkCBqddoAKwAQBILaoJ3iIrBibbLiMtDbsMQ8nfeMDiwTvvEkcfEV2Zc85QabOPFBKS6FJXonjLhd1toUe7iCp61QSDeuRII2NZf4n5gTvbUySd76mWMSd+ZgSfUKuWX2mfDAId9d2YLAHTiH1IWXdZAKkjcTUnL8DdR5dy4IQbljuIGwOwGx8SZnbhTQ7RNRXUWUFs+hTsRlF+7gcttW1RrqDFawX0jssFbSxG/ajjG3wqInRDMB3UUQZ2vKN+E7c451asnIKYKODLjivrBuIwI8ZG/sqXictvsW0uVmY7VwcSNMgd0LBHZ707wd6ngzSUaspmituCr9E8mv4fMU65FUNhcXp0uHmLuE1TA24j2yfCulD+j/AATf8lVq6D/COH/Fcf8AtMDVlX+j/BN/yVzZZucnJnTiVRSRxnIeiuNfDYe4ltNLWrTIetUGCoZDuJVoj2HmeNTz0OzA/wBGhImNV9Yk7nkYk7mBVo6N4W42W4ILIIw+GkS6TptBSpZO0sGDtzWDW1wOFuIWNx9QMGTq5TqJnZRw2Hgd+Q7Y9omo8nFKC24KNicnv4jDZT1Cq2jLrerU4TYrhoIkQdxWMdD8eOFtQBPC8o7whviNj4irN0Z+Ry4HvfwZa257ebzt6pHxqe+WXySQ570jtXN92IkcoDKulYB0zIpMGacYUmUzRTndFZ6O5Pfw74zr1VdWBuadLh9lLzMCBxFa2x0Px4Cnq0DQN1vLttyMA/ZV0zD5XEDn5he257s0fGD8DUm9hndE6to7IMgsBuo0uCve08Qp7JneshnnvJ3yE4LSPQ5t0g6KY5cLfZ0TSli8STeB0qEYmAAeUmBzrs+Xd5/Yn2Gqd0kwzpl2P1nVOHxRBJYwDYYQS3rnYePPibjlw7T+xPsNS7Rkc31ZXs8UkTqUpXKdRp+lA9CPrr9hqXkv+j2/qio/SQehH1h9hqTk/wAhb+qK6H8lfkivmv8ABIxFnUpEwdoPgQZB+Iqp5t0AwWIuG7ewp6xu8yMoB4md9+JJ958auFKjGTjwUlCMuUUD/wB2eWf/AE7/AJ6VuMt6PYSxZaxbwy9TcnWjaGDzMhgTBG52iNzWxzO0U7Q7p4+o/urX+e1fvTXJzPSD4Ix6FZZ/VuF/urFSMv6OYOw+vD4KxZuQRrt27KNB4jUN96++e089rPhm/GR4x/RnBX3Ny/grF24Yl7luyzGBAljudtvdUdeg2XHhluFP+ysfuqamKLEAbk8BW+wuH0jfc8z/AJ5Uk1qUhPfgiZdl3V6QEW1btjSltAAFHDYLsoA2AHjXzH5YlxHt3bKYiw5ko4VhM6t1fY9rcHl7q2VKnZWipv0Kysccsww/2NipOW5Fg8OxfDYKzYcjSWtJZRipIJWV3iQNvUK3eMw+obd4cP3VomxZBg7EcRVIx2JTnpyeMb0YwF5zcvYDD3Ljbs727LMx4SSdyaj/AMSss/q3C/3Nj91SvPaee0/whPjozY7K7F5BbvYa3dtLBVLi2mRSogFVOwgEjbkYrXfxJy3+rsL/AHNj91S/Pa2eWWSw1tw+aPH11ko6q2bHJs6RBy3ozZsahhsLZw3WQHa2ltCQOE6BLRJgHbetzdsEaSkSm0HYEGNp5cAfdUilRsvRWMV0Py92Z7mW4dnckszWrBLMxkknmSedYf4mZX/VuF/ubFWt1BEHga0eNm20HgeB8f8AvTwW3QSctep9zPL7GIULicNbvopkLdW04BiJAbgY2rWnoVln9W4X+5sVJ89p57VPhEvjozZbldjDgrhsNbsKxlhaW2gJ4SdPGte3QvLSZOXYWT/9mx+6pXntZ8GzXGge8+AocKBZU3SIOH6FYBWD28uwwZSCrC1ZBBG4IMbEcasuDw5WS3eY7xwEcBPP/vWa2gAgcBXqoNnQkKUpWGms6Qj0Q+sPsNSMp+Rt/VFYc9Hoh9YfYaz5Z8knsq7+UvySXzH+CVSlKgVPLoCCDuDxHtqrZnlxtNt3D3T9x9dWusWJwyupVuB/zI9dUxz0ZHLjU15lNpWbFYY23KEgkeHgeBjlNahenWX4a+y32utctwIt2blxQYnvKIJExA4GeYrslNJWefHHKUtS65PlnVjUw9I3+6PD2+NbOq50b6e4LHXHt4ZrhuW11MHtvbgSB84DxHxqx1wyk5O2epCKiqQpSlKMK1GdZZqGtB2h3h4jx9orb0poycXaEnBTVMpFK2meZeEOtSArGCJA7R8PGfCq9mudWMMqtiGZVZtI0I1xztJhVBMDx4CR4iu5TTVnmSxyUtTe5TlvWNLfJrx9Z8P31ZgKo2E8reUg27ateTUwRdVi8ok+sr76vVceSbkz0cWNQVClKVMqKwYzCLcUq3uPMHxFZ6UJ0Y0mqZTcRhmRircR8CORHqrFVpzTLhdXbZx3T9x9RqrOwAJJAAmSSIEcSTwgQfhXdjnsjzMuNwfke7NlnYKoljw/z4Va8BgltKFG55nxNUHK/KhldoGTiC54kYa9EeA7NXLo10mw+Ps9dhWZrYYrLKyGQAeDDhDDf11z5cmzpcHXgxaK3ybWlKVE6RSlKANfnQ9GPrD76z5d8knsrFm/yf5Q++s2X/Jr7Ks/lr8kl8x/gkUpSolTHicSltGe4wS2ilmZjCqqiWYk8AAJrn+eeUU3JTCN1STBusB1jfg0YHQOUuJ2MKNmqz9PP5rx/wCKYr9i9cnXMLp3N24SeJ63Gcfydvht4U8VZjJODxotMzJchrg7bElmY/SZmksw+kSTUHqw5PV90Tqu8ZIMFUniwMyx2B23M6fN3OLnAXHPr67G1myu8z2EZyWZtRZjuSSxkk8zVfISvqbryU2VXMLqqIUYcwNz/SJuSdyfWdzXXK5N5L/5yvfi5/aJXWahLkohSlKwBVU6SdPbWHdrNqLmJXTqBJW3b1Qe2wG7aTOhd9xOkEGrXXH+lmMdcfiFDsFlSAHvqJIMmLXsHHwpoq2YyJjswa/cFy/fNy4O6SYCbkgW0GyRMSO0QBqLRNYcxx3WsCSLt0jsrOkQsAsTHZWWBJgntbAmBWC7mrr/AEjk+HXY391YMFjHuYga2ZtNu/pBa60amwsx1u4mB6tvbVvISvqRsfhQjWyTLm5aloj+kXZR81fVxPMmv0RX59zrin4S1+utfoKpT5HQpSlIaKgZ1ndjC2+svvpWYUAEszQW0qo3JhSfYCeANT6onlcvMtjCFWKkYsbqWUwcLigd13GxI2332rUBpM+6Z3MUNOvqLBj0atDtzi5cQ/FUOniCXBrT+fIlk2usVbI3I4AAbkepeZHDasBzC4ONx/73G/uqBjs5ulCBccAkA+lxLSGIBBFzswQSCD41Zd1dCbV8me9gw6kspW3yQ7M0cC/0VP0OJ+dzWuh+R7/Qrv4zc/UtVS8XwNXLyOn+R3vxm5+papZjIvlKUqQwpSlAELNe4PaPvrNgfk19lY8zHY94++smC7i+yqvwepNeP0M9KUqRQ0XTz+a8f+KYr9i9cNxuJ6s6WdUbmrY/F2mA9doLCfVGw5V3Lp5/NeP/ABTFfsXrleY2bb4i6xXd7kMZ5i4MPO4MdlAfbTxFZWbT6p0MrRE6cwxZieEwm1b/ACYEYe2CIIDSCIIhjIjlXrAY3qA1y2oDPaIMwRDWmuEcPERPGs2G7rfhcR+2uVRcmG18mH853fxdv2luut1xbyeriTmivYjqSji7I2Nr6YPIm4EC+IDHccO01GXI6FKUrAFcR6f3NGOvsxCrKCWxN/CgmCYBtKQ59vD3126uR9NNJxNxGE+lZhvET5va8CODk/k00eTGUIYoMQBcRmbYAZjiyT6h2N62eSIRe3/1d2D1ty987Dz27gB93Ae+pXm9uR2OGhxuBuvWOOA8bI+Jqbise17Eq7xq6u8NgAOOEPAbDjVVyLZrM64p+Et/rrX6Cr885+jsQtudcodo1AlothQdi7PCgH1+Fd8yvruptecafONCdbonR1mka9M/N1TFTnyMiVSlKQ0VQfLEhOHwgUEnzscCy/8Ay2KPeUFl+sNxx5Vfqp3lKv6LeEfjoxF1o+rgcaY/RWrkDjeJx6zHWptx/wDiWLO/vSsV0FklYZdjK4vE3xCsJOh10sBBmTtE8q3wwVpYUKYUhBuOAe1bHzfB59wrJicaUwl6yoAtulxjME6ms3+cbD0Y2HjVeololY3gauXkc/0O9+M3P1LVUzMXCqxPAe/1AAcyTsB4mrP5G7OKVMSLkebFwU23F0j0ig/OUKLYn6Wr2DMhsTpFKUqQwpSlAEXMe57xWTB9xfZWPMO57xWTCdxfZVH4PUn/AF+hmpSlTKGi6efzXj/xTFfsXrlLH0h/CH/iq6x0vy/EX8M1nDrbbruxdFy41oG0wIcK623IY7L3eBO4MVRT0bxMxqwuos6x/CDTrTd1jzLvDiRyp4uhZFVJ9D/sv/1XrMGlXTeDcxJcrOoIb90QoXcu57Kgb8Y3Am2/xGzD/V2P/wA25/6GpvRToDds4g3cSLQtq3WIlu695jebYu7tat9kcQpDdppkaVFM5oxIsHQ7o95rY7YAv3Ya5BkLAhba/wBlBttAJLGBqrf1hsYpHnQ6tEzpIMQSpmPWrD2g1mqQ4pSlACuPdL2/l171OP18IfvrsDzG3HlOwrl+O6OY0OzYlsIt24HuuTjntghNOtwpwfZRRoHEwIkzuWi+pjKsT+qv6mKr4bum6GgtFu8ABxZj5mFUTtJPj6zwBq22+heOYSq4dh4jHXDw/wDBV4fydY17ltiLFsqSOsGJe8yK4hyltsIil4AIJPzfAkF90LRL8nvRzXcOIu7i2zaTye9GlmA+hbHYX1zO6zXRqh4RbNlUsoVQKoCJImBtz3O/PxqZU27HFKUrAFUbytH+T4b8Pd/4HG1eaqHTjJsViGtlBY83sA3JuYh7DC5pdGYxYuAqLbMOI77SNhWrkxnN7p7X+0/6+HqJmTgWbh8LTn/ycXVvtdFsUx0r5qzQrQMe5MMCymBguBAJB5xWW70BxzKVa3YKsCpHn10SGBBEjBSNieFU2QlGiw+CfE30t2uOsqh3K6wDruMBxS2J47F4Gx012HK8tt4e0lq0CEtqFEmSfEsTuWJkkniSarnQ3oz5jaa5imti7p0yrE27dlNwNTKoJPeZtKyYEQoq1W7oYSpBG+43Gxg/pBpJOx0e6UpSmilKUARcx7nvFe8F3F9leMx7nvH317wXya+yqPwepNeP0M9KUqZQVSM1y/C2cUSevNxilzsKpQnEXLtlpITsmGTvEahZtgSQQbvWG9g7bElkUk6ZJAnsNqTfj2W7Q8DuKaMqFkrKX1GX6flHMKum51SkHtggatEOX83KtMloMncV5v4LBG3dK3L50qhI0BXbRYJOjUktcFp9XZ3BAjeasl7KsJYTWbIYIi2ySOsbqwWEEtJI7bE8zJmal5fcw7Kep0aTEhQBwAUSv1QBvyAqlurV0JSuuhA6NYC0A16zOm7IEhO0Eu3SrgqBIbXtvw0+ut5XixYVFCooVFACqoAVQBAAA2AA5V7qTduyiVClKVhoqvdLMtsMFvX9ZCRb0oNUi/cto0rpJYRsQOIJ24VYa8XbKsIYBhIMEAiVIIO/MEAj2VqdOzGrRR7FvBMAWa6xY722tqzEC61wAymoK2oiNp0kHdTWW1ZwDNKXrh9Jq1BezA1sx1aYEaXBc7wo56TVku9HsKxYtaQ6tGoESpFvWVBXhANxzERLk8a95euHf0lpEBJbtBVDSsrMxPD9Bqm3S1YldaK/lGW4Zr2hJL2NDFoswoVy1rZV2FxWZto8did7cK8rZUEsFAZo1EASY2EnnAr3SSdjpUKUpSmisOMwwuW3QkgOrKSIkBgRIn21mpQBz+3h8EjXFLXrahnDFlHVr5teK2wDoh0i4qaQT2UVTuTMlcPgNaDXdVw+46pQWOpE1Ro2AbD6ZEQCw4EVacbluHK+kVVUHUT3Ny4uNJESGZQWB2aN5qHl1vBuzLZtI2lusZ9AjrGZm1aiJLSWM1e2031JUk66FZxWEwS2kIa66srKqhVVu2l9rSlWWQH1MFDbFhb5xV1yzL1spoXhquNwUR1js5HZAGxaPdWVsHbKqpRSilSqlRpUoQVIHAQQCPCKzVOUrHUaFKUpBhSlKAIuY9z3j7694L5NfZXjMe57x99e8F8mvsqj8HqTXj9DPSlKmUFKUoAxYmyHRlPBgQfeIqp4bBm0Ue4pKmeBIIgxxEb7TH+RcaxXrCspUiQf8zVseVwTX0ZLJj26/U9WWBAKmQeB417rV4ebLaW7h5/f+8VswaSUafkPGVn2lKUgwpSlAEHN3bqyqCWYEewfOM8tvtrW9HAySI9Gx4+DAfokfZW9vDsn2H7KiZSgCGPH7hV4yrG0RlH/AJEydSlKgWFKUoAUpULG4k91O8fDlP31qVujG6VmqzpRduBLYLPO5liB6gJgRzMVM6O4Hq0ae8ztP5B0/aCffUrAYAWx/aPE/cKlgVaeXu6LglDH3t3yfaUpUCwpSlAClKUARcx7nvH317wXya+yvGY9z3j7694H5NfZVH4PUmvH6GelKVMoKUpQApSlAGLEYcOIPuPga1eFxxtP1d3YfNPITw/JP6K3NanO8uu3ANGgxwmQ3sBmD76tiafdlwSyJrvR5Njh8QHEjkWHvUkfdWWtB0ZZ0Ny1cUqwhgD4HYxyPAcPGt/S5IaSaGhLaNilKVMciZlijbSYleBjiJ2B9k7e+tfkeNJ7AEmdRPICAPiTW3v2Q6lW4MCD76gZFlpsodW7sTJ9QJC/o399XjKPw2nyRkpbp/Q2dKUqBYUNKhZviSllyJ1RCxuZbsiB7TWxWzpGN0rMGLzpQg0bu42HGBwn91ZsuwZUan75/R/3rTZLlN8MHKqgHDXJPtCg8fbVmAq+XWHdgyOO5d6R9pSlc5cUpSgBSlKAFKUoAi5j3PeK94H5Nf8APOvGY9z3iveB+TX2ffVP6PUmvH6GelKVMoKUpQApSlAClKUAQ8wc9lQSA0zGxgDhPLiKhebJ9FfgKmY7vJ+V91c98onlEuYILbw6HrzcKy6C4pRVBfSFuA6pdIkbwfbTrgR8l3GFT6C/AVGvX8OneKT4ABj8Fk1xp/Kji3+Wt3CPBrbov5oux+istzyorZuPbe1bOhoDKzaXEAyN/X66Ngo60uOtE9m0SPGFFS7VtG4Wx8BXKsN5ZF6u5cTCJcW11er07IfSNoWB1TA78d6l2PLzaOzYZVH9m9dP62GX7azY2jprYVB81fgKxP1Q4qPgKomL8r9hX0XLFxDpRp12yCHEiCY5VDu+VHDuHKJcfQrOwU2SQq94wbg4TRYUX65mGGXvAADj2a2OBuCUKdy5y4DdSwMcjt+muXXc8XEKrWz2GVWgkatwD2gCY9ldNy4dnD+xP2TU30MN1SlKmOKUpQApSlAClKUAKUpQBFzHue8VEtZoqKAQTHrFbQimgeAqikqpom4u7TNW3SBB80/EfvrGek1v6DfFf31t+rHgPhTq18B8KbbH9vuZrP8AX2NKeldv6D/7v768npfa+g/+5/ird9Uv0R8BTqV+iPgK3fF9vuZrk+72NCemdr6D/FP8VfP47Wf9W/xT/FW/6lfoj4CnUL9EfAVu+L7PcNcn3exXW6bWTxt3Pin+KouE6YlSRcBe3PZbYXAOWoA6WPsirU1heSrPsFRMHklq2xfTruEkl2gmT4Dgo9lOsmGncfcRwy2u97Hx8QLnVsswQ8agVPLkwmvz95VLV3+E8RqFzQ1231fEKfQ2Q3VsRpnVsYmDE1+iMUO2nsf7qqPSTyX4LHXGuXzdDMdR6traCdKpuRbltkXvExy2rm/Bc4FbwjgjbFDcd1gw4/2UFZs0ut51iCDfM3TvYDBD2V4idj7a6u//ALP+XTK38SsRG9k8PbbrJjfIbh7lx7nnuJFy4SzGLMTw4BRyArDbORm8Ww2I1F5Bw8C8oDfKidB1GfX6oqI+LaDqxBHHvWF/xGuuv5DW6u5bTMX0XdE9bY6wjq21rpIuqBvx2PuqM3kJxA7uasfbZuf/ANzQFnNM+0rf7TW0BtWIlBcVuzyGg6TzOw9ppl+kriNPVtGGvn0aG022ncwqgr4jnttXTMZ5FMW1zWmOsoSltTFl99AiT2zuTJ99YV8i2OAuBsTh73WW3QTbKFS8Q8hSTHhtxoA0vkzwLYm6LIEKltmZxOys6E+oHgB4z6jXdLdsK1oAQA0AeAFtwBVP8nfQS9gN7vVFyjqz2yxLS6NbBlRsqhve3r2ujDt2/rH9R6YUnUpSkHFKUoAUpSgBSlKAFKUoAUpSgBSlKAFKUoAUpSgBSlKAI2J76evUPeRI+w1601kuWgwhhIrF5kPpP+e1bZlEHO1vdWOoLB9QnSEJ0wfp7DeN4MeBE1q3xmZKYWwLm9zdgoAGhzbEq4ntBFOwnX6jFi8zH0n/AD2p5mPpP+e1MpUY4la05mL1wHtWRrCkdUJ0hnVhxPbN1bcHh5qTPa3kNiMwJQdWAC6FmULIXVa1KdVzbsm72oPcgAEid75mPpP+e1PMh9J/z2rd/IzUr2O/hDVdWyG7TejZupVEAM+BLAqCs8e0NhxrNlxxxxAN0EYdlvtpPVgoxaz1VttMkkKLhBBjtMDwUnd+Zj6T/ntTzIfSf89qzY3U+6axXB27fjqJ9wRhP6R8ayeZD6T/AJ7V7tYZVMiSTxJJJ9knlS2bRlpSlYaKUpQApSlAClKUAKUpQApSlAClKUAKUpQApSlAClKUAKUpQApSlAClKUAKUpQApSlAClKUAKUpQApSlAClKUAKUpQB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9402" name="AutoShape 10" descr="data:image/jpeg;base64,/9j/4AAQSkZJRgABAQAAAQABAAD/2wCEAAkGBhASERQUEBIVEhASFxMYFRUUFxUVFRcYFBcWFRYXGRcXHCYgGBojGhYXHy8iJCcpLCwtFSAxNTIqNSYrLCkBCQoKDgwOGg8PGiwkHyQqLCwsLCwpKiwsKiwsLCwsNCwsLCwsLCwsLCwsLCwsLCwsKSwsLCwsLCwsLCwsLCwsLf/AABEIAOEA4QMBIgACEQEDEQH/xAAcAAEAAgMBAQEAAAAAAAAAAAAABAYDBQcCAQj/xABWEAACAQIEAgUHBggKCAMJAAABAhEAAwQFEiExQQYTIjJRBxQjYXGBkTNCUnKxwXN0gpKhsrPRFRYkNUNVYpPS8DRTg6K0wsPhhKPUCBclRFRjlMTT/8QAGQEAAwEBAQAAAAAAAAAAAAAAAAIDAQQF/8QAMBEAAgICAQEGBQMEAwAAAAAAAAECEQMSMSEEIjJhgaETM0FScVHB0ULh8PEjkbH/2gAMAwEAAhEDEQA/AO40pSgBSsWKulVJHHYCeEsQB9tRMTptoXuO5CiWIZuHM6V5VtGWbClaFs5woBLXmWC4hndWbq2KMVUmWUEcQIIIPAg1muYywvG9/wCaTx4c+fAeut1Zlm4pVcxWe4a2Ye7cB0WXj0plb79VbiOJ1cRyG5gVkvZth1DE4idOqQLpLSgDMAoMkwymOepfEVujDZG/pWg/hSxIHnA3IA9LsSW0ADfc6hEeJFerWPtOQEv6i0kBbpMxxiDRow2N7StfhLzBwpJZWmJ3II348wRPwrIAXJJYhQSAFMd0wSSN+INLRtkylaO9mmHRir3HUrr1FmuBFFvQWLOTpURcUiTuJI4GPVrMMO06b/dMH0rATt4ncb8eFbqzNjdUrQYjNsOiNcN1+rQ2wzK1xgDdfq14f2tj4QZiK82s5wzAkX9IV7qHXcZO1ZLdZGoiQNLGeBCkjYVujDZFhpVeGb2CSBfPZIn0h5hDqEndRrWTyMjlXoZpY4jECIJ+W5AlTz8VI9x8KNGGxv6VqFusBqRydpEsWVhE8+R8RU27eLaAp06wWJ5gCOHr3H6aVqjUyVStTmGJtWV1XGuAQ52NxidClyAFkk6VMAbmIFYRmmG1Bev7ZMaesaQY1Q2/ZJEETxkVurCzeUrTHGWdQUXiWYgALcYmSdPI8J2PhI8aiW8/wzPoF59eq+sE3BBwzBLsk7DdhH0p2mjVmbFkpVefOcMI/lIIaNxdJABQ3ASQdlKiZPiPEV9OaWASDiACJkG7BEME4T9IgflDxrdGGyLBStLaxCtOi6WKxOm4WidxwNbDA3mMhjJWN/EHhPr41jjRqdkqlKUpopSlAEfG90fWt/rrVUzzyj5fZuPYudZdIBVwihl3lSp7QPIj3Hwq2Yzuj61v9da4ZawxuY3FIGC6sRcljwUKiszH2AGuvs2KORvY5e0ZJRpR+v8Ab+S12unWTqqqtnEgLa6lYDyLcIInrJn0adrjtx3NbjLszyrEWXxAbTbttNw3bjroIeVntkAahAA5iI5VS7vRzEKCSV7IYndvmjUd9McOcxymtXl3+j4/8ZwH/Qrrn2eFXF/VL/v1OaOWcZd7z/T9Dot/pDkrsGa8hZVVVJ6/YIHVRw8Lje2R4CPeX4vKbzm3Zuq1y7rlOsvqbkqoYQxGuFQGN40k+Jqj2sjutbR1YdoEkSZUalVJ0zGrVIJAAAJJgGveXYN7WPwivE9eh21cjdQ94A8VbluNxINLPs0YxbUuP2KrM21cef3LxmGa5Xauut66i3ge2uq6xBZhdhgsgEmDHgRyNRcPn+T29HV3kXq50x1+0rp4Rv2dvh4Cqrj8C13HYlFYIOuvks2yjtQJ3HFiq/leqsF7Ir6oztphVViJae0CYgrxgH1HgJO1EOzRcU3LlL3CWaSbqPB1fLsXbum1ctOty28lXUgqwKncEVkxGZWcPaa5fuLbth3BZjAk3CAPWSdgBuarXkx/0Oz+Gx3/ABF+sHlLP8lsfjT/AKmIrhULmo+dHS5VHYkYvpBklxrrPeQtfVUuH041KgdVGwEbOwkQTtPARLwmPyzF3WW1dFy60uUD3kJEKpYKSAQNuA2JniaoNro9eZVZWU61DQSQVkawpgGDp0neO9HtydHsK1vNcEjxIu3DtPzsHiCOIBHHgQK7MnZoxi2pXRzwzNySceS6YnOcotF7D3kBDr1iTdaHR+sAJWYIYyVnnBHKoJzfI4UdaoCCF3xAA7Bt/HSTv7+IBql4XANduYgKQNFzFNv85uvuaUG/eY8PZWXEZNetgsxEKSNtfzXVD3lA7ziJ3YSRI3p49li0u/1Yss76906Hj3y+3aW5euILN0yrm47dYXVN1IYl5W2p2nZZ8a1zZ7k2ot1yamBBPp5IJY+H9tvzjVXzLbLMs9S4jh7RXg9Gr+0Mh7k7mAzEqySARKsCDwJ5DcCp4sClG5SoeeVp0kdAyjOsHeBt4W8j9Uo7ILalWNKmH7RG0T41u7XG1+DP/TrlvQyyyZnpbiuGxQMTHymEPP8Az766iP6P8E3/ACVzZ4aT1Tv/AEWxy2jZos16VZS56u/ftt1VxWgdYQLllpHaQQYYQRMcQeYqF/GLJIP8oVQzFidV9dzbFokttA0KvOBpB471zvozlr3rCaWAKW7UBj3iyzpB8YV259311MxmT3bS6nK6ZUbFp7QJGzKPDhx9Ub12R7JFpLfqc8s8udTpGOOXYTq7l51tFj6Ms9xix7LEqJJbgpPH9Nas55kmpm65NTklj/KJJLO/h43G+IHAACn5wCcPk8CWOXIBHEkjCwPea93+jt5S0MrKoY6hrMhFVngIrSQWgKJYlTA2MJi7PGcFJyqxsmVxlSiXvJjl15SMK63FtABlFy72A1s2gSrttKahqjeDvINa+5nmSsIN62wJ1SDeYTKnUpAg7opBHh66r/RO2Vu49W7y4O4pgyJVroMHmJmtXluU3LtvUjAQUVVJMt3QxEbwupJgHveqtj2dOck5cV7mPK9U0ub9i+YPpPlSv6PEW1a5oXc3Qu3ZQS4he9HvHqq05eO0/wCR/wA1cO6S5XdtYW6zkQ1u8BBbkj+IHgfZzg7V3HLu8/sT7DUO0YljqnZXDNy5VE6lKVyHQazpBmD2bQa3GrUB2gSIM+BHhWkTpBjiARaBB4EWrhB9hBradLR6AfXX7DUvIh/J7X1RXZBxhiUnFPqc0lKWSk66Ffu51jiN7O0qfkrg3BBHPxiudYLIsViL2Le0iMovkGXCEP1VpmGlhw7Q5+I5b9sxvdH1rf661z7obbY/wiFJVjjLsECSpNiyA0eo/ZVMebpcUl1/kjlx1JW76P8A9Roj0QzCI0LEAR1yxC90R4Dl4VBy/J8RpzCwVQX/ADrAwuuV3Fhh24+j6tj48a6NYy+8rqS3ZGqV1XGABBEAtu28GW4biOBFawjgY/HkkAed5cJ9Zt4cR7Z29tPPNNrnz9ySik10/wApmrHQ3Hb+jSCIPpl3HGD4iQPhWfAdHMXaxWGuXlUKMRb1N1odiWDAbAbmTxJ8aueLwF5mlXKjTHFwQYeYA2M6l3O66NprFjLbKuFVzLec2Bz3ILttq3JCgn8knasyZ5uDVjQgtl0KjmfRnF3sRiXt20a21+/BNxVJhyDII23B8eVYm6IZgeKKZgmb6mSBAO/MDarthbbMl8IYbr8SJE7emYxI3EjmN4aRyr1hMBeV5Ziy6WGmXaJYFQJ4hRtqO524byY881BK+AnBbPoRfJrZZMJaVwA638eGAMgMMTiAQDAkTzisflBwdy7Yw9u0A1xsW8Bm0gwmIY7wY7IPv8Km9Cfk/wDxWZf8Xiay5+O3gvxu9+mxiwP0mPfXEpPZS8zta7rXkUJeh+PHC2o3B2vKN13U+0Hh4VIyPIMVYzHAPeRFQ3rwkXA7FjhMURsBwgNJnw4ztccTl95mYqxCkCBqddoAKwAQBILaoJ3iIrBibbLiMtDbsMQ8nfeMDiwTvvEkcfEV2Zc85QabOPFBKS6FJXonjLhd1toUe7iCp61QSDeuRII2NZf4n5gTvbUySd76mWMSd+ZgSfUKuWX2mfDAId9d2YLAHTiH1IWXdZAKkjcTUnL8DdR5dy4IQbljuIGwOwGx8SZnbhTQ7RNRXUWUFs+hTsRlF+7gcttW1RrqDFawX0jssFbSxG/ajjG3wqInRDMB3UUQZ2vKN+E7c451asnIKYKODLjivrBuIwI8ZG/sqXictvsW0uVmY7VwcSNMgd0LBHZ707wd6ngzSUaspmituCr9E8mv4fMU65FUNhcXp0uHmLuE1TA24j2yfCulD+j/AATf8lVq6D/COH/Fcf8AtMDVlX+j/BN/yVzZZucnJnTiVRSRxnIeiuNfDYe4ltNLWrTIetUGCoZDuJVoj2HmeNTz0OzA/wBGhImNV9Yk7nkYk7mBVo6N4W42W4ILIIw+GkS6TptBSpZO0sGDtzWDW1wOFuIWNx9QMGTq5TqJnZRw2Hgd+Q7Y9omo8nFKC24KNicnv4jDZT1Cq2jLrerU4TYrhoIkQdxWMdD8eOFtQBPC8o7whviNj4irN0Z+Ry4HvfwZa257ebzt6pHxqe+WXySQ570jtXN92IkcoDKulYB0zIpMGacYUmUzRTndFZ6O5Pfw74zr1VdWBuadLh9lLzMCBxFa2x0Px4Cnq0DQN1vLttyMA/ZV0zD5XEDn5he257s0fGD8DUm9hndE6to7IMgsBuo0uCve08Qp7JneshnnvJ3yE4LSPQ5t0g6KY5cLfZ0TSli8STeB0qEYmAAeUmBzrs+Xd5/Yn2Gqd0kwzpl2P1nVOHxRBJYwDYYQS3rnYePPibjlw7T+xPsNS7Rkc31ZXs8UkTqUpXKdRp+lA9CPrr9hqXkv+j2/qio/SQehH1h9hqTk/wAhb+qK6H8lfkivmv8ABIxFnUpEwdoPgQZB+Iqp5t0AwWIuG7ewp6xu8yMoB4md9+JJ958auFKjGTjwUlCMuUUD/wB2eWf/AE7/AJ6VuMt6PYSxZaxbwy9TcnWjaGDzMhgTBG52iNzWxzO0U7Q7p4+o/urX+e1fvTXJzPSD4Ix6FZZ/VuF/urFSMv6OYOw+vD4KxZuQRrt27KNB4jUN96++e089rPhm/GR4x/RnBX3Ny/grF24Yl7luyzGBAljudtvdUdeg2XHhluFP+ysfuqamKLEAbk8BW+wuH0jfc8z/AJ5Uk1qUhPfgiZdl3V6QEW1btjSltAAFHDYLsoA2AHjXzH5YlxHt3bKYiw5ko4VhM6t1fY9rcHl7q2VKnZWipv0Kysccsww/2NipOW5Fg8OxfDYKzYcjSWtJZRipIJWV3iQNvUK3eMw+obd4cP3VomxZBg7EcRVIx2JTnpyeMb0YwF5zcvYDD3Ljbs727LMx4SSdyaj/AMSss/q3C/3Nj91SvPaee0/whPjozY7K7F5BbvYa3dtLBVLi2mRSogFVOwgEjbkYrXfxJy3+rsL/AHNj91S/Pa2eWWSw1tw+aPH11ko6q2bHJs6RBy3ozZsahhsLZw3WQHa2ltCQOE6BLRJgHbetzdsEaSkSm0HYEGNp5cAfdUilRsvRWMV0Py92Z7mW4dnckszWrBLMxkknmSedYf4mZX/VuF/ubFWt1BEHga0eNm20HgeB8f8AvTwW3QSctep9zPL7GIULicNbvopkLdW04BiJAbgY2rWnoVln9W4X+5sVJ89p57VPhEvjozZbldjDgrhsNbsKxlhaW2gJ4SdPGte3QvLSZOXYWT/9mx+6pXntZ8GzXGge8+AocKBZU3SIOH6FYBWD28uwwZSCrC1ZBBG4IMbEcasuDw5WS3eY7xwEcBPP/vWa2gAgcBXqoNnQkKUpWGms6Qj0Q+sPsNSMp+Rt/VFYc9Hoh9YfYaz5Z8knsq7+UvySXzH+CVSlKgVPLoCCDuDxHtqrZnlxtNt3D3T9x9dWusWJwyupVuB/zI9dUxz0ZHLjU15lNpWbFYY23KEgkeHgeBjlNahenWX4a+y32utctwIt2blxQYnvKIJExA4GeYrslNJWefHHKUtS65PlnVjUw9I3+6PD2+NbOq50b6e4LHXHt4ZrhuW11MHtvbgSB84DxHxqx1wyk5O2epCKiqQpSlKMK1GdZZqGtB2h3h4jx9orb0poycXaEnBTVMpFK2meZeEOtSArGCJA7R8PGfCq9mudWMMqtiGZVZtI0I1xztJhVBMDx4CR4iu5TTVnmSxyUtTe5TlvWNLfJrx9Z8P31ZgKo2E8reUg27ateTUwRdVi8ok+sr76vVceSbkz0cWNQVClKVMqKwYzCLcUq3uPMHxFZ6UJ0Y0mqZTcRhmRircR8CORHqrFVpzTLhdXbZx3T9x9RqrOwAJJAAmSSIEcSTwgQfhXdjnsjzMuNwfke7NlnYKoljw/z4Va8BgltKFG55nxNUHK/KhldoGTiC54kYa9EeA7NXLo10mw+Ps9dhWZrYYrLKyGQAeDDhDDf11z5cmzpcHXgxaK3ybWlKVE6RSlKANfnQ9GPrD76z5d8knsrFm/yf5Q++s2X/Jr7Ks/lr8kl8x/gkUpSolTHicSltGe4wS2ilmZjCqqiWYk8AAJrn+eeUU3JTCN1STBusB1jfg0YHQOUuJ2MKNmqz9PP5rx/wCKYr9i9cnXMLp3N24SeJ63Gcfydvht4U8VZjJODxotMzJchrg7bElmY/SZmksw+kSTUHqw5PV90Tqu8ZIMFUniwMyx2B23M6fN3OLnAXHPr67G1myu8z2EZyWZtRZjuSSxkk8zVfISvqbryU2VXMLqqIUYcwNz/SJuSdyfWdzXXK5N5L/5yvfi5/aJXWahLkohSlKwBVU6SdPbWHdrNqLmJXTqBJW3b1Qe2wG7aTOhd9xOkEGrXXH+lmMdcfiFDsFlSAHvqJIMmLXsHHwpoq2YyJjswa/cFy/fNy4O6SYCbkgW0GyRMSO0QBqLRNYcxx3WsCSLt0jsrOkQsAsTHZWWBJgntbAmBWC7mrr/AEjk+HXY391YMFjHuYga2ZtNu/pBa60amwsx1u4mB6tvbVvISvqRsfhQjWyTLm5aloj+kXZR81fVxPMmv0RX59zrin4S1+utfoKpT5HQpSlIaKgZ1ndjC2+svvpWYUAEszQW0qo3JhSfYCeANT6onlcvMtjCFWKkYsbqWUwcLigd13GxI2332rUBpM+6Z3MUNOvqLBj0atDtzi5cQ/FUOniCXBrT+fIlk2usVbI3I4AAbkepeZHDasBzC4ONx/73G/uqBjs5ulCBccAkA+lxLSGIBBFzswQSCD41Zd1dCbV8me9gw6kspW3yQ7M0cC/0VP0OJ+dzWuh+R7/Qrv4zc/UtVS8XwNXLyOn+R3vxm5+papZjIvlKUqQwpSlAELNe4PaPvrNgfk19lY8zHY94++smC7i+yqvwepNeP0M9KUqRQ0XTz+a8f+KYr9i9cNxuJ6s6WdUbmrY/F2mA9doLCfVGw5V3Lp5/NeP/ABTFfsXrleY2bb4i6xXd7kMZ5i4MPO4MdlAfbTxFZWbT6p0MrRE6cwxZieEwm1b/ACYEYe2CIIDSCIIhjIjlXrAY3qA1y2oDPaIMwRDWmuEcPERPGs2G7rfhcR+2uVRcmG18mH853fxdv2luut1xbyeriTmivYjqSji7I2Nr6YPIm4EC+IDHccO01GXI6FKUrAFcR6f3NGOvsxCrKCWxN/CgmCYBtKQ59vD3126uR9NNJxNxGE+lZhvET5va8CODk/k00eTGUIYoMQBcRmbYAZjiyT6h2N62eSIRe3/1d2D1ty987Dz27gB93Ae+pXm9uR2OGhxuBuvWOOA8bI+Jqbise17Eq7xq6u8NgAOOEPAbDjVVyLZrM64p+Et/rrX6Cr885+jsQtudcodo1AlothQdi7PCgH1+Fd8yvruptecafONCdbonR1mka9M/N1TFTnyMiVSlKQ0VQfLEhOHwgUEnzscCy/8Ay2KPeUFl+sNxx5Vfqp3lKv6LeEfjoxF1o+rgcaY/RWrkDjeJx6zHWptx/wDiWLO/vSsV0FklYZdjK4vE3xCsJOh10sBBmTtE8q3wwVpYUKYUhBuOAe1bHzfB59wrJicaUwl6yoAtulxjME6ms3+cbD0Y2HjVeololY3gauXkc/0O9+M3P1LVUzMXCqxPAe/1AAcyTsB4mrP5G7OKVMSLkebFwU23F0j0ig/OUKLYn6Wr2DMhsTpFKUqQwpSlAEXMe57xWTB9xfZWPMO57xWTCdxfZVH4PUn/AF+hmpSlTKGi6efzXj/xTFfsXrlLH0h/CH/iq6x0vy/EX8M1nDrbbruxdFy41oG0wIcK623IY7L3eBO4MVRT0bxMxqwuos6x/CDTrTd1jzLvDiRyp4uhZFVJ9D/sv/1XrMGlXTeDcxJcrOoIb90QoXcu57Kgb8Y3Am2/xGzD/V2P/wA25/6GpvRToDds4g3cSLQtq3WIlu695jebYu7tat9kcQpDdppkaVFM5oxIsHQ7o95rY7YAv3Ya5BkLAhba/wBlBttAJLGBqrf1hsYpHnQ6tEzpIMQSpmPWrD2g1mqQ4pSlACuPdL2/l171OP18IfvrsDzG3HlOwrl+O6OY0OzYlsIt24HuuTjntghNOtwpwfZRRoHEwIkzuWi+pjKsT+qv6mKr4bum6GgtFu8ABxZj5mFUTtJPj6zwBq22+heOYSq4dh4jHXDw/wDBV4fydY17ltiLFsqSOsGJe8yK4hyltsIil4AIJPzfAkF90LRL8nvRzXcOIu7i2zaTye9GlmA+hbHYX1zO6zXRqh4RbNlUsoVQKoCJImBtz3O/PxqZU27HFKUrAFUbytH+T4b8Pd/4HG1eaqHTjJsViGtlBY83sA3JuYh7DC5pdGYxYuAqLbMOI77SNhWrkxnN7p7X+0/6+HqJmTgWbh8LTn/ycXVvtdFsUx0r5qzQrQMe5MMCymBguBAJB5xWW70BxzKVa3YKsCpHn10SGBBEjBSNieFU2QlGiw+CfE30t2uOsqh3K6wDruMBxS2J47F4Gx012HK8tt4e0lq0CEtqFEmSfEsTuWJkkniSarnQ3oz5jaa5imti7p0yrE27dlNwNTKoJPeZtKyYEQoq1W7oYSpBG+43Gxg/pBpJOx0e6UpSmilKUARcx7nvFe8F3F9leMx7nvH317wXya+yqPwepNeP0M9KUqZQVSM1y/C2cUSevNxilzsKpQnEXLtlpITsmGTvEahZtgSQQbvWG9g7bElkUk6ZJAnsNqTfj2W7Q8DuKaMqFkrKX1GX6flHMKum51SkHtggatEOX83KtMloMncV5v4LBG3dK3L50qhI0BXbRYJOjUktcFp9XZ3BAjeasl7KsJYTWbIYIi2ySOsbqwWEEtJI7bE8zJmal5fcw7Kep0aTEhQBwAUSv1QBvyAqlurV0JSuuhA6NYC0A16zOm7IEhO0Eu3SrgqBIbXtvw0+ut5XixYVFCooVFACqoAVQBAAA2AA5V7qTduyiVClKVhoqvdLMtsMFvX9ZCRb0oNUi/cto0rpJYRsQOIJ24VYa8XbKsIYBhIMEAiVIIO/MEAj2VqdOzGrRR7FvBMAWa6xY722tqzEC61wAymoK2oiNp0kHdTWW1ZwDNKXrh9Jq1BezA1sx1aYEaXBc7wo56TVku9HsKxYtaQ6tGoESpFvWVBXhANxzERLk8a95euHf0lpEBJbtBVDSsrMxPD9Bqm3S1YldaK/lGW4Zr2hJL2NDFoswoVy1rZV2FxWZto8did7cK8rZUEsFAZo1EASY2EnnAr3SSdjpUKUpSmisOMwwuW3QkgOrKSIkBgRIn21mpQBz+3h8EjXFLXrahnDFlHVr5teK2wDoh0i4qaQT2UVTuTMlcPgNaDXdVw+46pQWOpE1Ro2AbD6ZEQCw4EVacbluHK+kVVUHUT3Ny4uNJESGZQWB2aN5qHl1vBuzLZtI2lusZ9AjrGZm1aiJLSWM1e2031JUk66FZxWEwS2kIa66srKqhVVu2l9rSlWWQH1MFDbFhb5xV1yzL1spoXhquNwUR1js5HZAGxaPdWVsHbKqpRSilSqlRpUoQVIHAQQCPCKzVOUrHUaFKUpBhSlKAIuY9z3j7694L5NfZXjMe57x99e8F8mvsqj8HqTXj9DPSlKmUFKUoAxYmyHRlPBgQfeIqp4bBm0Ue4pKmeBIIgxxEb7TH+RcaxXrCspUiQf8zVseVwTX0ZLJj26/U9WWBAKmQeB417rV4ebLaW7h5/f+8VswaSUafkPGVn2lKUgwpSlAEHN3bqyqCWYEewfOM8tvtrW9HAySI9Gx4+DAfokfZW9vDsn2H7KiZSgCGPH7hV4yrG0RlH/AJEydSlKgWFKUoAUpULG4k91O8fDlP31qVujG6VmqzpRduBLYLPO5liB6gJgRzMVM6O4Hq0ae8ztP5B0/aCffUrAYAWx/aPE/cKlgVaeXu6LglDH3t3yfaUpUCwpSlAClKUARcx7nvH317wXya+yvGY9z3j7694H5NfZVH4PUmvH6GelKVMoKUpQApSlAGLEYcOIPuPga1eFxxtP1d3YfNPITw/JP6K3NanO8uu3ANGgxwmQ3sBmD76tiafdlwSyJrvR5Njh8QHEjkWHvUkfdWWtB0ZZ0Ny1cUqwhgD4HYxyPAcPGt/S5IaSaGhLaNilKVMciZlijbSYleBjiJ2B9k7e+tfkeNJ7AEmdRPICAPiTW3v2Q6lW4MCD76gZFlpsodW7sTJ9QJC/o399XjKPw2nyRkpbp/Q2dKUqBYUNKhZviSllyJ1RCxuZbsiB7TWxWzpGN0rMGLzpQg0bu42HGBwn91ZsuwZUan75/R/3rTZLlN8MHKqgHDXJPtCg8fbVmAq+XWHdgyOO5d6R9pSlc5cUpSgBSlKAFKUoAi5j3PeK94H5Nf8APOvGY9z3iveB+TX2ffVP6PUmvH6GelKVMoKUpQApSlAClKUAQ8wc9lQSA0zGxgDhPLiKhebJ9FfgKmY7vJ+V91c98onlEuYILbw6HrzcKy6C4pRVBfSFuA6pdIkbwfbTrgR8l3GFT6C/AVGvX8OneKT4ABj8Fk1xp/Kji3+Wt3CPBrbov5oux+istzyorZuPbe1bOhoDKzaXEAyN/X66Ngo60uOtE9m0SPGFFS7VtG4Wx8BXKsN5ZF6u5cTCJcW11er07IfSNoWB1TA78d6l2PLzaOzYZVH9m9dP62GX7azY2jprYVB81fgKxP1Q4qPgKomL8r9hX0XLFxDpRp12yCHEiCY5VDu+VHDuHKJcfQrOwU2SQq94wbg4TRYUX65mGGXvAADj2a2OBuCUKdy5y4DdSwMcjt+muXXc8XEKrWz2GVWgkatwD2gCY9ldNy4dnD+xP2TU30MN1SlKmOKUpQApSlAClKUAKUpQBFzHue8VEtZoqKAQTHrFbQimgeAqikqpom4u7TNW3SBB80/EfvrGek1v6DfFf31t+rHgPhTq18B8KbbH9vuZrP8AX2NKeldv6D/7v768npfa+g/+5/ird9Uv0R8BTqV+iPgK3fF9vuZrk+72NCemdr6D/FP8VfP47Wf9W/xT/FW/6lfoj4CnUL9EfAVu+L7PcNcn3exXW6bWTxt3Pin+KouE6YlSRcBe3PZbYXAOWoA6WPsirU1heSrPsFRMHklq2xfTruEkl2gmT4Dgo9lOsmGncfcRwy2u97Hx8QLnVsswQ8agVPLkwmvz95VLV3+E8RqFzQ1231fEKfQ2Q3VsRpnVsYmDE1+iMUO2nsf7qqPSTyX4LHXGuXzdDMdR6traCdKpuRbltkXvExy2rm/Bc4FbwjgjbFDcd1gw4/2UFZs0ut51iCDfM3TvYDBD2V4idj7a6u//ALP+XTK38SsRG9k8PbbrJjfIbh7lx7nnuJFy4SzGLMTw4BRyArDbORm8Ww2I1F5Bw8C8oDfKidB1GfX6oqI+LaDqxBHHvWF/xGuuv5DW6u5bTMX0XdE9bY6wjq21rpIuqBvx2PuqM3kJxA7uasfbZuf/ANzQFnNM+0rf7TW0BtWIlBcVuzyGg6TzOw9ppl+kriNPVtGGvn0aG022ncwqgr4jnttXTMZ5FMW1zWmOsoSltTFl99AiT2zuTJ99YV8i2OAuBsTh73WW3QTbKFS8Q8hSTHhtxoA0vkzwLYm6LIEKltmZxOys6E+oHgB4z6jXdLdsK1oAQA0AeAFtwBVP8nfQS9gN7vVFyjqz2yxLS6NbBlRsqhve3r2ujDt2/rH9R6YUnUpSkHFKUoAUpSgBSlKAFKUoAUpSgBSlKAFKUoAUpSgBSlKAI2J76evUPeRI+w1601kuWgwhhIrF5kPpP+e1bZlEHO1vdWOoLB9QnSEJ0wfp7DeN4MeBE1q3xmZKYWwLm9zdgoAGhzbEq4ntBFOwnX6jFi8zH0n/AD2p5mPpP+e1MpUY4la05mL1wHtWRrCkdUJ0hnVhxPbN1bcHh5qTPa3kNiMwJQdWAC6FmULIXVa1KdVzbsm72oPcgAEid75mPpP+e1PMh9J/z2rd/IzUr2O/hDVdWyG7TejZupVEAM+BLAqCs8e0NhxrNlxxxxAN0EYdlvtpPVgoxaz1VttMkkKLhBBjtMDwUnd+Zj6T/ntTzIfSf89qzY3U+6axXB27fjqJ9wRhP6R8ayeZD6T/AJ7V7tYZVMiSTxJJJ9knlS2bRlpSlYaKUpQApSlAClKUAKUpQApSlAClKUAKUpQApSlAClKUAKUpQApSlAClKUAKUpQApSlAClKUAKUpQApSlAClKUAKUpQB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4710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1628775"/>
            <a:ext cx="72009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Permite escalabilidad</a:t>
            </a:r>
            <a:endParaRPr lang="es-ES" dirty="0"/>
          </a:p>
        </p:txBody>
      </p:sp>
      <p:grpSp>
        <p:nvGrpSpPr>
          <p:cNvPr id="2" name="22 Grupo"/>
          <p:cNvGrpSpPr/>
          <p:nvPr/>
        </p:nvGrpSpPr>
        <p:grpSpPr>
          <a:xfrm>
            <a:off x="2928085" y="3717032"/>
            <a:ext cx="1571907" cy="936104"/>
            <a:chOff x="989696" y="1772816"/>
            <a:chExt cx="6408712" cy="3816526"/>
          </a:xfrm>
        </p:grpSpPr>
        <p:grpSp>
          <p:nvGrpSpPr>
            <p:cNvPr id="4" name="18 Grupo"/>
            <p:cNvGrpSpPr/>
            <p:nvPr/>
          </p:nvGrpSpPr>
          <p:grpSpPr>
            <a:xfrm>
              <a:off x="3149936" y="1772816"/>
              <a:ext cx="1376745" cy="1138349"/>
              <a:chOff x="2051720" y="3356992"/>
              <a:chExt cx="1368152" cy="864096"/>
            </a:xfrm>
          </p:grpSpPr>
          <p:pic>
            <p:nvPicPr>
              <p:cNvPr id="39" name="Picture 2" descr="C:\Program Files\Microsoft Office\MEDIA\CAGCAT10\j0285750.wmf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051720" y="3356992"/>
                <a:ext cx="1224136" cy="752167"/>
              </a:xfrm>
              <a:prstGeom prst="rect">
                <a:avLst/>
              </a:prstGeom>
              <a:noFill/>
            </p:spPr>
          </p:pic>
          <p:sp>
            <p:nvSpPr>
              <p:cNvPr id="40" name="39 Cilindro"/>
              <p:cNvSpPr/>
              <p:nvPr/>
            </p:nvSpPr>
            <p:spPr>
              <a:xfrm>
                <a:off x="2915816" y="3573016"/>
                <a:ext cx="504056" cy="648072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pic>
          <p:nvPicPr>
            <p:cNvPr id="22538" name="Picture 10" descr="https://encrypted-tbn3.google.com/images?q=tbn:ANd9GcTtCLEK5-VBDCJPRMMLC85adtjSsYFSJfoSHaLIAdk7Jct1hxw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89696" y="4487122"/>
              <a:ext cx="971920" cy="971920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22540" name="Picture 12" descr="https://encrypted-tbn2.google.com/images?q=tbn:ANd9GcSM_nCZgOhzShIQjkRLukLZ62TmdfHjbXBWyvMjucJg0g0F7Rh75w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85840" y="4509120"/>
              <a:ext cx="2232248" cy="961092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52" name="Picture 22" descr="https://encrypted-tbn1.google.com/images?q=tbn:ANd9GcR4U4VSrPiofJoPXxPv3fvPdn4q1fbZX78Wb2raX4KsKKUL55rdeQ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557762" y="4446290"/>
              <a:ext cx="840646" cy="1117608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4100" name="Picture 4" descr="https://encrypted-tbn0.google.com/images?q=tbn:ANd9GcRg1_qP2_j7Bvn0aWkgEaT8_mjgtr09xBkPHk6sxBnW5EUCubuC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778674" y="4382321"/>
              <a:ext cx="1207021" cy="1207021"/>
            </a:xfrm>
            <a:prstGeom prst="rect">
              <a:avLst/>
            </a:prstGeom>
            <a:noFill/>
            <a:effectLst>
              <a:softEdge rad="12700"/>
            </a:effectLst>
          </p:spPr>
        </p:pic>
        <p:cxnSp>
          <p:nvCxnSpPr>
            <p:cNvPr id="13" name="12 Conector recto de flecha"/>
            <p:cNvCxnSpPr>
              <a:endCxn id="22538" idx="0"/>
            </p:cNvCxnSpPr>
            <p:nvPr/>
          </p:nvCxnSpPr>
          <p:spPr>
            <a:xfrm flipH="1">
              <a:off x="1475656" y="2708920"/>
              <a:ext cx="1746288" cy="177820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14 Conector recto de flecha"/>
            <p:cNvCxnSpPr/>
            <p:nvPr/>
          </p:nvCxnSpPr>
          <p:spPr>
            <a:xfrm flipH="1">
              <a:off x="3365960" y="2780928"/>
              <a:ext cx="3844" cy="174540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17 Conector recto de flecha"/>
            <p:cNvCxnSpPr>
              <a:stCxn id="40" idx="4"/>
              <a:endCxn id="52" idx="0"/>
            </p:cNvCxnSpPr>
            <p:nvPr/>
          </p:nvCxnSpPr>
          <p:spPr>
            <a:xfrm>
              <a:off x="4526681" y="2484284"/>
              <a:ext cx="2451404" cy="196200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23 Conector recto de flecha"/>
            <p:cNvCxnSpPr>
              <a:endCxn id="4100" idx="0"/>
            </p:cNvCxnSpPr>
            <p:nvPr/>
          </p:nvCxnSpPr>
          <p:spPr>
            <a:xfrm>
              <a:off x="3509976" y="2708920"/>
              <a:ext cx="1872209" cy="167340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24 Grupo"/>
          <p:cNvGrpSpPr/>
          <p:nvPr/>
        </p:nvGrpSpPr>
        <p:grpSpPr>
          <a:xfrm>
            <a:off x="911861" y="3717032"/>
            <a:ext cx="1571907" cy="936104"/>
            <a:chOff x="989696" y="1772816"/>
            <a:chExt cx="6408712" cy="3816526"/>
          </a:xfrm>
        </p:grpSpPr>
        <p:grpSp>
          <p:nvGrpSpPr>
            <p:cNvPr id="6" name="18 Grupo"/>
            <p:cNvGrpSpPr/>
            <p:nvPr/>
          </p:nvGrpSpPr>
          <p:grpSpPr>
            <a:xfrm>
              <a:off x="3149936" y="1772816"/>
              <a:ext cx="1376745" cy="1138349"/>
              <a:chOff x="2051720" y="3356992"/>
              <a:chExt cx="1368152" cy="864096"/>
            </a:xfrm>
          </p:grpSpPr>
          <p:pic>
            <p:nvPicPr>
              <p:cNvPr id="35" name="Picture 2" descr="C:\Program Files\Microsoft Office\MEDIA\CAGCAT10\j0285750.wmf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051720" y="3356992"/>
                <a:ext cx="1224136" cy="752167"/>
              </a:xfrm>
              <a:prstGeom prst="rect">
                <a:avLst/>
              </a:prstGeom>
              <a:noFill/>
            </p:spPr>
          </p:pic>
          <p:sp>
            <p:nvSpPr>
              <p:cNvPr id="36" name="35 Cilindro"/>
              <p:cNvSpPr/>
              <p:nvPr/>
            </p:nvSpPr>
            <p:spPr>
              <a:xfrm>
                <a:off x="2915816" y="3573016"/>
                <a:ext cx="504056" cy="648072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pic>
          <p:nvPicPr>
            <p:cNvPr id="27" name="Picture 10" descr="https://encrypted-tbn3.google.com/images?q=tbn:ANd9GcTtCLEK5-VBDCJPRMMLC85adtjSsYFSJfoSHaLIAdk7Jct1hxw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89696" y="4487122"/>
              <a:ext cx="971920" cy="971920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28" name="Picture 12" descr="https://encrypted-tbn2.google.com/images?q=tbn:ANd9GcSM_nCZgOhzShIQjkRLukLZ62TmdfHjbXBWyvMjucJg0g0F7Rh75w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85840" y="4509120"/>
              <a:ext cx="2232248" cy="961092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29" name="Picture 22" descr="https://encrypted-tbn1.google.com/images?q=tbn:ANd9GcR4U4VSrPiofJoPXxPv3fvPdn4q1fbZX78Wb2raX4KsKKUL55rdeQ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557762" y="4446290"/>
              <a:ext cx="840646" cy="1117608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30" name="Picture 4" descr="https://encrypted-tbn0.google.com/images?q=tbn:ANd9GcRg1_qP2_j7Bvn0aWkgEaT8_mjgtr09xBkPHk6sxBnW5EUCubuC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778674" y="4382321"/>
              <a:ext cx="1207021" cy="1207021"/>
            </a:xfrm>
            <a:prstGeom prst="rect">
              <a:avLst/>
            </a:prstGeom>
            <a:noFill/>
            <a:effectLst>
              <a:softEdge rad="12700"/>
            </a:effectLst>
          </p:spPr>
        </p:pic>
        <p:cxnSp>
          <p:nvCxnSpPr>
            <p:cNvPr id="31" name="30 Conector recto de flecha"/>
            <p:cNvCxnSpPr>
              <a:endCxn id="27" idx="0"/>
            </p:cNvCxnSpPr>
            <p:nvPr/>
          </p:nvCxnSpPr>
          <p:spPr>
            <a:xfrm flipH="1">
              <a:off x="1475656" y="2708920"/>
              <a:ext cx="1746288" cy="177820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31 Conector recto de flecha"/>
            <p:cNvCxnSpPr/>
            <p:nvPr/>
          </p:nvCxnSpPr>
          <p:spPr>
            <a:xfrm flipH="1">
              <a:off x="3365960" y="2780928"/>
              <a:ext cx="3844" cy="174540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32 Conector recto de flecha"/>
            <p:cNvCxnSpPr>
              <a:stCxn id="36" idx="4"/>
              <a:endCxn id="29" idx="0"/>
            </p:cNvCxnSpPr>
            <p:nvPr/>
          </p:nvCxnSpPr>
          <p:spPr>
            <a:xfrm>
              <a:off x="4526681" y="2484284"/>
              <a:ext cx="2451404" cy="196200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33 Conector recto de flecha"/>
            <p:cNvCxnSpPr>
              <a:endCxn id="30" idx="0"/>
            </p:cNvCxnSpPr>
            <p:nvPr/>
          </p:nvCxnSpPr>
          <p:spPr>
            <a:xfrm>
              <a:off x="3509976" y="2708920"/>
              <a:ext cx="1872209" cy="167340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36 Grupo"/>
          <p:cNvGrpSpPr/>
          <p:nvPr/>
        </p:nvGrpSpPr>
        <p:grpSpPr>
          <a:xfrm>
            <a:off x="4872301" y="3717032"/>
            <a:ext cx="1571907" cy="936104"/>
            <a:chOff x="989696" y="1772816"/>
            <a:chExt cx="6408712" cy="3816526"/>
          </a:xfrm>
        </p:grpSpPr>
        <p:grpSp>
          <p:nvGrpSpPr>
            <p:cNvPr id="8" name="18 Grupo"/>
            <p:cNvGrpSpPr/>
            <p:nvPr/>
          </p:nvGrpSpPr>
          <p:grpSpPr>
            <a:xfrm>
              <a:off x="3149936" y="1772816"/>
              <a:ext cx="1376745" cy="1138349"/>
              <a:chOff x="2051720" y="3356992"/>
              <a:chExt cx="1368152" cy="864096"/>
            </a:xfrm>
          </p:grpSpPr>
          <p:pic>
            <p:nvPicPr>
              <p:cNvPr id="49" name="Picture 2" descr="C:\Program Files\Microsoft Office\MEDIA\CAGCAT10\j0285750.wmf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051720" y="3356992"/>
                <a:ext cx="1224136" cy="752167"/>
              </a:xfrm>
              <a:prstGeom prst="rect">
                <a:avLst/>
              </a:prstGeom>
              <a:noFill/>
            </p:spPr>
          </p:pic>
          <p:sp>
            <p:nvSpPr>
              <p:cNvPr id="50" name="49 Cilindro"/>
              <p:cNvSpPr/>
              <p:nvPr/>
            </p:nvSpPr>
            <p:spPr>
              <a:xfrm>
                <a:off x="2915816" y="3573016"/>
                <a:ext cx="504056" cy="648072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pic>
          <p:nvPicPr>
            <p:cNvPr id="41" name="Picture 10" descr="https://encrypted-tbn3.google.com/images?q=tbn:ANd9GcTtCLEK5-VBDCJPRMMLC85adtjSsYFSJfoSHaLIAdk7Jct1hxw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89696" y="4487122"/>
              <a:ext cx="971920" cy="971920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42" name="Picture 12" descr="https://encrypted-tbn2.google.com/images?q=tbn:ANd9GcSM_nCZgOhzShIQjkRLukLZ62TmdfHjbXBWyvMjucJg0g0F7Rh75w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85840" y="4509120"/>
              <a:ext cx="2232248" cy="961092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43" name="Picture 22" descr="https://encrypted-tbn1.google.com/images?q=tbn:ANd9GcR4U4VSrPiofJoPXxPv3fvPdn4q1fbZX78Wb2raX4KsKKUL55rdeQ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557762" y="4446290"/>
              <a:ext cx="840646" cy="1117608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44" name="Picture 4" descr="https://encrypted-tbn0.google.com/images?q=tbn:ANd9GcRg1_qP2_j7Bvn0aWkgEaT8_mjgtr09xBkPHk6sxBnW5EUCubuC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778674" y="4382321"/>
              <a:ext cx="1207021" cy="1207021"/>
            </a:xfrm>
            <a:prstGeom prst="rect">
              <a:avLst/>
            </a:prstGeom>
            <a:noFill/>
            <a:effectLst>
              <a:softEdge rad="12700"/>
            </a:effectLst>
          </p:spPr>
        </p:pic>
        <p:cxnSp>
          <p:nvCxnSpPr>
            <p:cNvPr id="45" name="44 Conector recto de flecha"/>
            <p:cNvCxnSpPr>
              <a:endCxn id="41" idx="0"/>
            </p:cNvCxnSpPr>
            <p:nvPr/>
          </p:nvCxnSpPr>
          <p:spPr>
            <a:xfrm flipH="1">
              <a:off x="1475656" y="2708920"/>
              <a:ext cx="1746288" cy="177820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45 Conector recto de flecha"/>
            <p:cNvCxnSpPr/>
            <p:nvPr/>
          </p:nvCxnSpPr>
          <p:spPr>
            <a:xfrm flipH="1">
              <a:off x="3365960" y="2780928"/>
              <a:ext cx="3844" cy="174540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46 Conector recto de flecha"/>
            <p:cNvCxnSpPr>
              <a:stCxn id="50" idx="4"/>
              <a:endCxn id="43" idx="0"/>
            </p:cNvCxnSpPr>
            <p:nvPr/>
          </p:nvCxnSpPr>
          <p:spPr>
            <a:xfrm>
              <a:off x="4526681" y="2484284"/>
              <a:ext cx="2451404" cy="196200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47 Conector recto de flecha"/>
            <p:cNvCxnSpPr>
              <a:endCxn id="44" idx="0"/>
            </p:cNvCxnSpPr>
            <p:nvPr/>
          </p:nvCxnSpPr>
          <p:spPr>
            <a:xfrm>
              <a:off x="3509976" y="2708920"/>
              <a:ext cx="1872209" cy="167340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50 Grupo"/>
          <p:cNvGrpSpPr/>
          <p:nvPr/>
        </p:nvGrpSpPr>
        <p:grpSpPr>
          <a:xfrm>
            <a:off x="6744509" y="3717032"/>
            <a:ext cx="1571907" cy="936104"/>
            <a:chOff x="989696" y="1772816"/>
            <a:chExt cx="6408712" cy="3816526"/>
          </a:xfrm>
        </p:grpSpPr>
        <p:grpSp>
          <p:nvGrpSpPr>
            <p:cNvPr id="10" name="18 Grupo"/>
            <p:cNvGrpSpPr/>
            <p:nvPr/>
          </p:nvGrpSpPr>
          <p:grpSpPr>
            <a:xfrm>
              <a:off x="3149936" y="1772816"/>
              <a:ext cx="1376745" cy="1138349"/>
              <a:chOff x="2051720" y="3356992"/>
              <a:chExt cx="1368152" cy="864096"/>
            </a:xfrm>
          </p:grpSpPr>
          <p:pic>
            <p:nvPicPr>
              <p:cNvPr id="62" name="Picture 2" descr="C:\Program Files\Microsoft Office\MEDIA\CAGCAT10\j0285750.wmf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051720" y="3356992"/>
                <a:ext cx="1224136" cy="752167"/>
              </a:xfrm>
              <a:prstGeom prst="rect">
                <a:avLst/>
              </a:prstGeom>
              <a:noFill/>
            </p:spPr>
          </p:pic>
          <p:sp>
            <p:nvSpPr>
              <p:cNvPr id="63" name="62 Cilindro"/>
              <p:cNvSpPr/>
              <p:nvPr/>
            </p:nvSpPr>
            <p:spPr>
              <a:xfrm>
                <a:off x="2915816" y="3573016"/>
                <a:ext cx="504056" cy="648072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pic>
          <p:nvPicPr>
            <p:cNvPr id="54" name="Picture 10" descr="https://encrypted-tbn3.google.com/images?q=tbn:ANd9GcTtCLEK5-VBDCJPRMMLC85adtjSsYFSJfoSHaLIAdk7Jct1hxw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89696" y="4487122"/>
              <a:ext cx="971920" cy="971920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55" name="Picture 12" descr="https://encrypted-tbn2.google.com/images?q=tbn:ANd9GcSM_nCZgOhzShIQjkRLukLZ62TmdfHjbXBWyvMjucJg0g0F7Rh75w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85840" y="4509120"/>
              <a:ext cx="2232248" cy="961092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56" name="Picture 22" descr="https://encrypted-tbn1.google.com/images?q=tbn:ANd9GcR4U4VSrPiofJoPXxPv3fvPdn4q1fbZX78Wb2raX4KsKKUL55rdeQ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557762" y="4446290"/>
              <a:ext cx="840646" cy="1117608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57" name="Picture 4" descr="https://encrypted-tbn0.google.com/images?q=tbn:ANd9GcRg1_qP2_j7Bvn0aWkgEaT8_mjgtr09xBkPHk6sxBnW5EUCubuC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778674" y="4382321"/>
              <a:ext cx="1207021" cy="1207021"/>
            </a:xfrm>
            <a:prstGeom prst="rect">
              <a:avLst/>
            </a:prstGeom>
            <a:noFill/>
            <a:effectLst>
              <a:softEdge rad="12700"/>
            </a:effectLst>
          </p:spPr>
        </p:pic>
        <p:cxnSp>
          <p:nvCxnSpPr>
            <p:cNvPr id="58" name="57 Conector recto de flecha"/>
            <p:cNvCxnSpPr>
              <a:endCxn id="54" idx="0"/>
            </p:cNvCxnSpPr>
            <p:nvPr/>
          </p:nvCxnSpPr>
          <p:spPr>
            <a:xfrm flipH="1">
              <a:off x="1475656" y="2708920"/>
              <a:ext cx="1746288" cy="177820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58 Conector recto de flecha"/>
            <p:cNvCxnSpPr/>
            <p:nvPr/>
          </p:nvCxnSpPr>
          <p:spPr>
            <a:xfrm flipH="1">
              <a:off x="3365960" y="2780928"/>
              <a:ext cx="3844" cy="174540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59 Conector recto de flecha"/>
            <p:cNvCxnSpPr>
              <a:stCxn id="63" idx="4"/>
              <a:endCxn id="56" idx="0"/>
            </p:cNvCxnSpPr>
            <p:nvPr/>
          </p:nvCxnSpPr>
          <p:spPr>
            <a:xfrm>
              <a:off x="4526681" y="2484284"/>
              <a:ext cx="2451404" cy="196200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60 Conector recto de flecha"/>
            <p:cNvCxnSpPr>
              <a:endCxn id="57" idx="0"/>
            </p:cNvCxnSpPr>
            <p:nvPr/>
          </p:nvCxnSpPr>
          <p:spPr>
            <a:xfrm>
              <a:off x="3509976" y="2708920"/>
              <a:ext cx="1872209" cy="167340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18 Grupo"/>
          <p:cNvGrpSpPr/>
          <p:nvPr/>
        </p:nvGrpSpPr>
        <p:grpSpPr>
          <a:xfrm>
            <a:off x="3203848" y="1772816"/>
            <a:ext cx="1376745" cy="1138349"/>
            <a:chOff x="2051720" y="3356992"/>
            <a:chExt cx="1368152" cy="864096"/>
          </a:xfrm>
        </p:grpSpPr>
        <p:pic>
          <p:nvPicPr>
            <p:cNvPr id="68" name="Picture 2" descr="C:\Program Files\Microsoft Office\MEDIA\CAGCAT10\j0285750.wm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51720" y="3356992"/>
              <a:ext cx="1224136" cy="752167"/>
            </a:xfrm>
            <a:prstGeom prst="rect">
              <a:avLst/>
            </a:prstGeom>
            <a:noFill/>
          </p:spPr>
        </p:pic>
        <p:sp>
          <p:nvSpPr>
            <p:cNvPr id="69" name="68 Cilindro"/>
            <p:cNvSpPr/>
            <p:nvPr/>
          </p:nvSpPr>
          <p:spPr>
            <a:xfrm>
              <a:off x="2915816" y="3573016"/>
              <a:ext cx="504056" cy="648072"/>
            </a:xfrm>
            <a:prstGeom prst="ca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pic>
        <p:nvPicPr>
          <p:cNvPr id="74754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99592" y="5445224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64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5157192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65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75656" y="5157192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66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67744" y="5301208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67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63689" y="5733256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0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43809" y="5733256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1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47864" y="5229200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2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71800" y="5229200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3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23928" y="5229200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4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3968" y="5805264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5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5733256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6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8064" y="5661248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7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24128" y="5229200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8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8064" y="5229200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9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28184" y="5229200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80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20272" y="5733256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81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5733256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82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24328" y="5733256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Replicación</a:t>
            </a:r>
            <a:endParaRPr lang="es-ES" dirty="0"/>
          </a:p>
        </p:txBody>
      </p:sp>
      <p:grpSp>
        <p:nvGrpSpPr>
          <p:cNvPr id="2" name="22 Grupo"/>
          <p:cNvGrpSpPr/>
          <p:nvPr/>
        </p:nvGrpSpPr>
        <p:grpSpPr>
          <a:xfrm>
            <a:off x="2928085" y="3717032"/>
            <a:ext cx="1571907" cy="936104"/>
            <a:chOff x="989696" y="1772816"/>
            <a:chExt cx="6408712" cy="3816526"/>
          </a:xfrm>
        </p:grpSpPr>
        <p:grpSp>
          <p:nvGrpSpPr>
            <p:cNvPr id="4" name="18 Grupo"/>
            <p:cNvGrpSpPr/>
            <p:nvPr/>
          </p:nvGrpSpPr>
          <p:grpSpPr>
            <a:xfrm>
              <a:off x="3149936" y="1772816"/>
              <a:ext cx="1376745" cy="1138349"/>
              <a:chOff x="2051720" y="3356992"/>
              <a:chExt cx="1368152" cy="864096"/>
            </a:xfrm>
          </p:grpSpPr>
          <p:pic>
            <p:nvPicPr>
              <p:cNvPr id="39" name="Picture 2" descr="C:\Program Files\Microsoft Office\MEDIA\CAGCAT10\j0285750.wmf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051720" y="3356992"/>
                <a:ext cx="1224136" cy="752167"/>
              </a:xfrm>
              <a:prstGeom prst="rect">
                <a:avLst/>
              </a:prstGeom>
              <a:noFill/>
            </p:spPr>
          </p:pic>
          <p:sp>
            <p:nvSpPr>
              <p:cNvPr id="40" name="39 Cilindro"/>
              <p:cNvSpPr/>
              <p:nvPr/>
            </p:nvSpPr>
            <p:spPr>
              <a:xfrm>
                <a:off x="2915816" y="3573016"/>
                <a:ext cx="504056" cy="648072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pic>
          <p:nvPicPr>
            <p:cNvPr id="22538" name="Picture 10" descr="https://encrypted-tbn3.google.com/images?q=tbn:ANd9GcTtCLEK5-VBDCJPRMMLC85adtjSsYFSJfoSHaLIAdk7Jct1hxw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89696" y="4487122"/>
              <a:ext cx="971920" cy="971920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22540" name="Picture 12" descr="https://encrypted-tbn2.google.com/images?q=tbn:ANd9GcSM_nCZgOhzShIQjkRLukLZ62TmdfHjbXBWyvMjucJg0g0F7Rh75w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85840" y="4509120"/>
              <a:ext cx="2232248" cy="961092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52" name="Picture 22" descr="https://encrypted-tbn1.google.com/images?q=tbn:ANd9GcR4U4VSrPiofJoPXxPv3fvPdn4q1fbZX78Wb2raX4KsKKUL55rdeQ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557762" y="4446290"/>
              <a:ext cx="840646" cy="1117608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4100" name="Picture 4" descr="https://encrypted-tbn0.google.com/images?q=tbn:ANd9GcRg1_qP2_j7Bvn0aWkgEaT8_mjgtr09xBkPHk6sxBnW5EUCubuC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778674" y="4382321"/>
              <a:ext cx="1207021" cy="1207021"/>
            </a:xfrm>
            <a:prstGeom prst="rect">
              <a:avLst/>
            </a:prstGeom>
            <a:noFill/>
            <a:effectLst>
              <a:softEdge rad="12700"/>
            </a:effectLst>
          </p:spPr>
        </p:pic>
        <p:cxnSp>
          <p:nvCxnSpPr>
            <p:cNvPr id="13" name="12 Conector recto de flecha"/>
            <p:cNvCxnSpPr>
              <a:endCxn id="22538" idx="0"/>
            </p:cNvCxnSpPr>
            <p:nvPr/>
          </p:nvCxnSpPr>
          <p:spPr>
            <a:xfrm flipH="1">
              <a:off x="1475656" y="2708920"/>
              <a:ext cx="1746288" cy="177820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14 Conector recto de flecha"/>
            <p:cNvCxnSpPr/>
            <p:nvPr/>
          </p:nvCxnSpPr>
          <p:spPr>
            <a:xfrm flipH="1">
              <a:off x="3365960" y="2780928"/>
              <a:ext cx="3844" cy="174540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17 Conector recto de flecha"/>
            <p:cNvCxnSpPr>
              <a:stCxn id="40" idx="4"/>
              <a:endCxn id="52" idx="0"/>
            </p:cNvCxnSpPr>
            <p:nvPr/>
          </p:nvCxnSpPr>
          <p:spPr>
            <a:xfrm>
              <a:off x="4526681" y="2484284"/>
              <a:ext cx="2451404" cy="196200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23 Conector recto de flecha"/>
            <p:cNvCxnSpPr>
              <a:endCxn id="4100" idx="0"/>
            </p:cNvCxnSpPr>
            <p:nvPr/>
          </p:nvCxnSpPr>
          <p:spPr>
            <a:xfrm>
              <a:off x="3509976" y="2708920"/>
              <a:ext cx="1872209" cy="167340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24 Grupo"/>
          <p:cNvGrpSpPr/>
          <p:nvPr/>
        </p:nvGrpSpPr>
        <p:grpSpPr>
          <a:xfrm>
            <a:off x="911861" y="3717032"/>
            <a:ext cx="1571907" cy="936104"/>
            <a:chOff x="989696" y="1772816"/>
            <a:chExt cx="6408712" cy="3816526"/>
          </a:xfrm>
        </p:grpSpPr>
        <p:grpSp>
          <p:nvGrpSpPr>
            <p:cNvPr id="6" name="18 Grupo"/>
            <p:cNvGrpSpPr/>
            <p:nvPr/>
          </p:nvGrpSpPr>
          <p:grpSpPr>
            <a:xfrm>
              <a:off x="3149936" y="1772816"/>
              <a:ext cx="1376745" cy="1138349"/>
              <a:chOff x="2051720" y="3356992"/>
              <a:chExt cx="1368152" cy="864096"/>
            </a:xfrm>
          </p:grpSpPr>
          <p:pic>
            <p:nvPicPr>
              <p:cNvPr id="35" name="Picture 2" descr="C:\Program Files\Microsoft Office\MEDIA\CAGCAT10\j0285750.wmf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051720" y="3356992"/>
                <a:ext cx="1224136" cy="752167"/>
              </a:xfrm>
              <a:prstGeom prst="rect">
                <a:avLst/>
              </a:prstGeom>
              <a:noFill/>
            </p:spPr>
          </p:pic>
          <p:sp>
            <p:nvSpPr>
              <p:cNvPr id="36" name="35 Cilindro"/>
              <p:cNvSpPr/>
              <p:nvPr/>
            </p:nvSpPr>
            <p:spPr>
              <a:xfrm>
                <a:off x="2915816" y="3573016"/>
                <a:ext cx="504056" cy="648072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pic>
          <p:nvPicPr>
            <p:cNvPr id="27" name="Picture 10" descr="https://encrypted-tbn3.google.com/images?q=tbn:ANd9GcTtCLEK5-VBDCJPRMMLC85adtjSsYFSJfoSHaLIAdk7Jct1hxw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89696" y="4487122"/>
              <a:ext cx="971920" cy="971920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28" name="Picture 12" descr="https://encrypted-tbn2.google.com/images?q=tbn:ANd9GcSM_nCZgOhzShIQjkRLukLZ62TmdfHjbXBWyvMjucJg0g0F7Rh75w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85840" y="4509120"/>
              <a:ext cx="2232248" cy="961092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29" name="Picture 22" descr="https://encrypted-tbn1.google.com/images?q=tbn:ANd9GcR4U4VSrPiofJoPXxPv3fvPdn4q1fbZX78Wb2raX4KsKKUL55rdeQ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557762" y="4446290"/>
              <a:ext cx="840646" cy="1117608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30" name="Picture 4" descr="https://encrypted-tbn0.google.com/images?q=tbn:ANd9GcRg1_qP2_j7Bvn0aWkgEaT8_mjgtr09xBkPHk6sxBnW5EUCubuC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778674" y="4382321"/>
              <a:ext cx="1207021" cy="1207021"/>
            </a:xfrm>
            <a:prstGeom prst="rect">
              <a:avLst/>
            </a:prstGeom>
            <a:noFill/>
            <a:effectLst>
              <a:softEdge rad="12700"/>
            </a:effectLst>
          </p:spPr>
        </p:pic>
        <p:cxnSp>
          <p:nvCxnSpPr>
            <p:cNvPr id="31" name="30 Conector recto de flecha"/>
            <p:cNvCxnSpPr>
              <a:endCxn id="27" idx="0"/>
            </p:cNvCxnSpPr>
            <p:nvPr/>
          </p:nvCxnSpPr>
          <p:spPr>
            <a:xfrm flipH="1">
              <a:off x="1475656" y="2708920"/>
              <a:ext cx="1746288" cy="177820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31 Conector recto de flecha"/>
            <p:cNvCxnSpPr/>
            <p:nvPr/>
          </p:nvCxnSpPr>
          <p:spPr>
            <a:xfrm flipH="1">
              <a:off x="3365960" y="2780928"/>
              <a:ext cx="3844" cy="174540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32 Conector recto de flecha"/>
            <p:cNvCxnSpPr>
              <a:stCxn id="36" idx="4"/>
              <a:endCxn id="29" idx="0"/>
            </p:cNvCxnSpPr>
            <p:nvPr/>
          </p:nvCxnSpPr>
          <p:spPr>
            <a:xfrm>
              <a:off x="4526681" y="2484284"/>
              <a:ext cx="2451404" cy="196200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33 Conector recto de flecha"/>
            <p:cNvCxnSpPr>
              <a:endCxn id="30" idx="0"/>
            </p:cNvCxnSpPr>
            <p:nvPr/>
          </p:nvCxnSpPr>
          <p:spPr>
            <a:xfrm>
              <a:off x="3509976" y="2708920"/>
              <a:ext cx="1872209" cy="167340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36 Grupo"/>
          <p:cNvGrpSpPr/>
          <p:nvPr/>
        </p:nvGrpSpPr>
        <p:grpSpPr>
          <a:xfrm>
            <a:off x="4872301" y="3717032"/>
            <a:ext cx="1571907" cy="936104"/>
            <a:chOff x="989696" y="1772816"/>
            <a:chExt cx="6408712" cy="3816526"/>
          </a:xfrm>
        </p:grpSpPr>
        <p:grpSp>
          <p:nvGrpSpPr>
            <p:cNvPr id="8" name="18 Grupo"/>
            <p:cNvGrpSpPr/>
            <p:nvPr/>
          </p:nvGrpSpPr>
          <p:grpSpPr>
            <a:xfrm>
              <a:off x="3149936" y="1772816"/>
              <a:ext cx="1376745" cy="1138349"/>
              <a:chOff x="2051720" y="3356992"/>
              <a:chExt cx="1368152" cy="864096"/>
            </a:xfrm>
          </p:grpSpPr>
          <p:pic>
            <p:nvPicPr>
              <p:cNvPr id="49" name="Picture 2" descr="C:\Program Files\Microsoft Office\MEDIA\CAGCAT10\j0285750.wmf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051720" y="3356992"/>
                <a:ext cx="1224136" cy="752167"/>
              </a:xfrm>
              <a:prstGeom prst="rect">
                <a:avLst/>
              </a:prstGeom>
              <a:noFill/>
            </p:spPr>
          </p:pic>
          <p:sp>
            <p:nvSpPr>
              <p:cNvPr id="50" name="49 Cilindro"/>
              <p:cNvSpPr/>
              <p:nvPr/>
            </p:nvSpPr>
            <p:spPr>
              <a:xfrm>
                <a:off x="2915816" y="3573016"/>
                <a:ext cx="504056" cy="648072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pic>
          <p:nvPicPr>
            <p:cNvPr id="41" name="Picture 10" descr="https://encrypted-tbn3.google.com/images?q=tbn:ANd9GcTtCLEK5-VBDCJPRMMLC85adtjSsYFSJfoSHaLIAdk7Jct1hxw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89696" y="4487122"/>
              <a:ext cx="971920" cy="971920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42" name="Picture 12" descr="https://encrypted-tbn2.google.com/images?q=tbn:ANd9GcSM_nCZgOhzShIQjkRLukLZ62TmdfHjbXBWyvMjucJg0g0F7Rh75w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85840" y="4509120"/>
              <a:ext cx="2232248" cy="961092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43" name="Picture 22" descr="https://encrypted-tbn1.google.com/images?q=tbn:ANd9GcR4U4VSrPiofJoPXxPv3fvPdn4q1fbZX78Wb2raX4KsKKUL55rdeQ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557762" y="4446290"/>
              <a:ext cx="840646" cy="1117608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44" name="Picture 4" descr="https://encrypted-tbn0.google.com/images?q=tbn:ANd9GcRg1_qP2_j7Bvn0aWkgEaT8_mjgtr09xBkPHk6sxBnW5EUCubuC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778674" y="4382321"/>
              <a:ext cx="1207021" cy="1207021"/>
            </a:xfrm>
            <a:prstGeom prst="rect">
              <a:avLst/>
            </a:prstGeom>
            <a:noFill/>
            <a:effectLst>
              <a:softEdge rad="12700"/>
            </a:effectLst>
          </p:spPr>
        </p:pic>
        <p:cxnSp>
          <p:nvCxnSpPr>
            <p:cNvPr id="45" name="44 Conector recto de flecha"/>
            <p:cNvCxnSpPr>
              <a:endCxn id="41" idx="0"/>
            </p:cNvCxnSpPr>
            <p:nvPr/>
          </p:nvCxnSpPr>
          <p:spPr>
            <a:xfrm flipH="1">
              <a:off x="1475656" y="2708920"/>
              <a:ext cx="1746288" cy="177820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45 Conector recto de flecha"/>
            <p:cNvCxnSpPr/>
            <p:nvPr/>
          </p:nvCxnSpPr>
          <p:spPr>
            <a:xfrm flipH="1">
              <a:off x="3365960" y="2780928"/>
              <a:ext cx="3844" cy="174540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46 Conector recto de flecha"/>
            <p:cNvCxnSpPr>
              <a:stCxn id="50" idx="4"/>
              <a:endCxn id="43" idx="0"/>
            </p:cNvCxnSpPr>
            <p:nvPr/>
          </p:nvCxnSpPr>
          <p:spPr>
            <a:xfrm>
              <a:off x="4526681" y="2484284"/>
              <a:ext cx="2451404" cy="196200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47 Conector recto de flecha"/>
            <p:cNvCxnSpPr>
              <a:endCxn id="44" idx="0"/>
            </p:cNvCxnSpPr>
            <p:nvPr/>
          </p:nvCxnSpPr>
          <p:spPr>
            <a:xfrm>
              <a:off x="3509976" y="2708920"/>
              <a:ext cx="1872209" cy="167340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50 Grupo"/>
          <p:cNvGrpSpPr/>
          <p:nvPr/>
        </p:nvGrpSpPr>
        <p:grpSpPr>
          <a:xfrm>
            <a:off x="6744509" y="3717032"/>
            <a:ext cx="1571907" cy="936104"/>
            <a:chOff x="989696" y="1772816"/>
            <a:chExt cx="6408712" cy="3816526"/>
          </a:xfrm>
        </p:grpSpPr>
        <p:grpSp>
          <p:nvGrpSpPr>
            <p:cNvPr id="10" name="18 Grupo"/>
            <p:cNvGrpSpPr/>
            <p:nvPr/>
          </p:nvGrpSpPr>
          <p:grpSpPr>
            <a:xfrm>
              <a:off x="3149936" y="1772816"/>
              <a:ext cx="1376745" cy="1138349"/>
              <a:chOff x="2051720" y="3356992"/>
              <a:chExt cx="1368152" cy="864096"/>
            </a:xfrm>
          </p:grpSpPr>
          <p:pic>
            <p:nvPicPr>
              <p:cNvPr id="62" name="Picture 2" descr="C:\Program Files\Microsoft Office\MEDIA\CAGCAT10\j0285750.wmf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051720" y="3356992"/>
                <a:ext cx="1224136" cy="752167"/>
              </a:xfrm>
              <a:prstGeom prst="rect">
                <a:avLst/>
              </a:prstGeom>
              <a:noFill/>
            </p:spPr>
          </p:pic>
          <p:sp>
            <p:nvSpPr>
              <p:cNvPr id="63" name="62 Cilindro"/>
              <p:cNvSpPr/>
              <p:nvPr/>
            </p:nvSpPr>
            <p:spPr>
              <a:xfrm>
                <a:off x="2915816" y="3573016"/>
                <a:ext cx="504056" cy="648072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pic>
          <p:nvPicPr>
            <p:cNvPr id="54" name="Picture 10" descr="https://encrypted-tbn3.google.com/images?q=tbn:ANd9GcTtCLEK5-VBDCJPRMMLC85adtjSsYFSJfoSHaLIAdk7Jct1hxw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89696" y="4487122"/>
              <a:ext cx="971920" cy="971920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55" name="Picture 12" descr="https://encrypted-tbn2.google.com/images?q=tbn:ANd9GcSM_nCZgOhzShIQjkRLukLZ62TmdfHjbXBWyvMjucJg0g0F7Rh75w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85840" y="4509120"/>
              <a:ext cx="2232248" cy="961092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56" name="Picture 22" descr="https://encrypted-tbn1.google.com/images?q=tbn:ANd9GcR4U4VSrPiofJoPXxPv3fvPdn4q1fbZX78Wb2raX4KsKKUL55rdeQ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557762" y="4446290"/>
              <a:ext cx="840646" cy="1117608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57" name="Picture 4" descr="https://encrypted-tbn0.google.com/images?q=tbn:ANd9GcRg1_qP2_j7Bvn0aWkgEaT8_mjgtr09xBkPHk6sxBnW5EUCubuC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778674" y="4382321"/>
              <a:ext cx="1207021" cy="1207021"/>
            </a:xfrm>
            <a:prstGeom prst="rect">
              <a:avLst/>
            </a:prstGeom>
            <a:noFill/>
            <a:effectLst>
              <a:softEdge rad="12700"/>
            </a:effectLst>
          </p:spPr>
        </p:pic>
        <p:cxnSp>
          <p:nvCxnSpPr>
            <p:cNvPr id="58" name="57 Conector recto de flecha"/>
            <p:cNvCxnSpPr>
              <a:endCxn id="54" idx="0"/>
            </p:cNvCxnSpPr>
            <p:nvPr/>
          </p:nvCxnSpPr>
          <p:spPr>
            <a:xfrm flipH="1">
              <a:off x="1475656" y="2708920"/>
              <a:ext cx="1746288" cy="177820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58 Conector recto de flecha"/>
            <p:cNvCxnSpPr/>
            <p:nvPr/>
          </p:nvCxnSpPr>
          <p:spPr>
            <a:xfrm flipH="1">
              <a:off x="3365960" y="2780928"/>
              <a:ext cx="3844" cy="174540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59 Conector recto de flecha"/>
            <p:cNvCxnSpPr>
              <a:stCxn id="63" idx="4"/>
              <a:endCxn id="56" idx="0"/>
            </p:cNvCxnSpPr>
            <p:nvPr/>
          </p:nvCxnSpPr>
          <p:spPr>
            <a:xfrm>
              <a:off x="4526681" y="2484284"/>
              <a:ext cx="2451404" cy="196200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60 Conector recto de flecha"/>
            <p:cNvCxnSpPr>
              <a:endCxn id="57" idx="0"/>
            </p:cNvCxnSpPr>
            <p:nvPr/>
          </p:nvCxnSpPr>
          <p:spPr>
            <a:xfrm>
              <a:off x="3509976" y="2708920"/>
              <a:ext cx="1872209" cy="167340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18 Grupo"/>
          <p:cNvGrpSpPr/>
          <p:nvPr/>
        </p:nvGrpSpPr>
        <p:grpSpPr>
          <a:xfrm>
            <a:off x="1979712" y="1772816"/>
            <a:ext cx="1376745" cy="1138349"/>
            <a:chOff x="2051720" y="3356992"/>
            <a:chExt cx="1368152" cy="864096"/>
          </a:xfrm>
        </p:grpSpPr>
        <p:pic>
          <p:nvPicPr>
            <p:cNvPr id="68" name="Picture 2" descr="C:\Program Files\Microsoft Office\MEDIA\CAGCAT10\j0285750.wm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51720" y="3356992"/>
              <a:ext cx="1224136" cy="752167"/>
            </a:xfrm>
            <a:prstGeom prst="rect">
              <a:avLst/>
            </a:prstGeom>
            <a:noFill/>
          </p:spPr>
        </p:pic>
        <p:sp>
          <p:nvSpPr>
            <p:cNvPr id="69" name="68 Cilindro"/>
            <p:cNvSpPr/>
            <p:nvPr/>
          </p:nvSpPr>
          <p:spPr>
            <a:xfrm>
              <a:off x="2915816" y="3573016"/>
              <a:ext cx="504056" cy="648072"/>
            </a:xfrm>
            <a:prstGeom prst="ca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pic>
        <p:nvPicPr>
          <p:cNvPr id="74754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1600" y="5157192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64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5157192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65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75656" y="5157192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66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39753" y="5733256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67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63689" y="5733256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0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43809" y="5733256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1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47864" y="5229200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2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71800" y="5229200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3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1920" y="5229200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4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5733256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5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95936" y="5733256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6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76056" y="5733256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7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24128" y="5229200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8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8064" y="5229200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9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28184" y="5229200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80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20272" y="5733256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81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5733256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grpSp>
        <p:nvGrpSpPr>
          <p:cNvPr id="82" name="18 Grupo"/>
          <p:cNvGrpSpPr/>
          <p:nvPr/>
        </p:nvGrpSpPr>
        <p:grpSpPr>
          <a:xfrm>
            <a:off x="5580112" y="1772816"/>
            <a:ext cx="1376745" cy="1138349"/>
            <a:chOff x="2051720" y="3356992"/>
            <a:chExt cx="1368152" cy="864096"/>
          </a:xfrm>
        </p:grpSpPr>
        <p:pic>
          <p:nvPicPr>
            <p:cNvPr id="83" name="Picture 2" descr="C:\Program Files\Microsoft Office\MEDIA\CAGCAT10\j0285750.wm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51720" y="3356992"/>
              <a:ext cx="1224136" cy="752167"/>
            </a:xfrm>
            <a:prstGeom prst="rect">
              <a:avLst/>
            </a:prstGeom>
            <a:noFill/>
          </p:spPr>
        </p:pic>
        <p:sp>
          <p:nvSpPr>
            <p:cNvPr id="84" name="83 Cilindro"/>
            <p:cNvSpPr/>
            <p:nvPr/>
          </p:nvSpPr>
          <p:spPr>
            <a:xfrm>
              <a:off x="2915816" y="3573016"/>
              <a:ext cx="504056" cy="648072"/>
            </a:xfrm>
            <a:prstGeom prst="ca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85" name="84 Flecha izquierda y derecha"/>
          <p:cNvSpPr/>
          <p:nvPr/>
        </p:nvSpPr>
        <p:spPr>
          <a:xfrm>
            <a:off x="3347864" y="2708920"/>
            <a:ext cx="3024336" cy="28803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Redundancia</a:t>
            </a:r>
            <a:endParaRPr lang="es-ES" dirty="0"/>
          </a:p>
        </p:txBody>
      </p:sp>
      <p:grpSp>
        <p:nvGrpSpPr>
          <p:cNvPr id="2" name="22 Grupo"/>
          <p:cNvGrpSpPr/>
          <p:nvPr/>
        </p:nvGrpSpPr>
        <p:grpSpPr>
          <a:xfrm>
            <a:off x="2928085" y="3717032"/>
            <a:ext cx="1571907" cy="936104"/>
            <a:chOff x="989696" y="1772816"/>
            <a:chExt cx="6408712" cy="3816526"/>
          </a:xfrm>
        </p:grpSpPr>
        <p:grpSp>
          <p:nvGrpSpPr>
            <p:cNvPr id="4" name="18 Grupo"/>
            <p:cNvGrpSpPr/>
            <p:nvPr/>
          </p:nvGrpSpPr>
          <p:grpSpPr>
            <a:xfrm>
              <a:off x="3149936" y="1772816"/>
              <a:ext cx="1376745" cy="1138349"/>
              <a:chOff x="2051720" y="3356992"/>
              <a:chExt cx="1368152" cy="864096"/>
            </a:xfrm>
          </p:grpSpPr>
          <p:pic>
            <p:nvPicPr>
              <p:cNvPr id="39" name="Picture 2" descr="C:\Program Files\Microsoft Office\MEDIA\CAGCAT10\j0285750.wmf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051720" y="3356992"/>
                <a:ext cx="1224136" cy="752167"/>
              </a:xfrm>
              <a:prstGeom prst="rect">
                <a:avLst/>
              </a:prstGeom>
              <a:noFill/>
            </p:spPr>
          </p:pic>
          <p:sp>
            <p:nvSpPr>
              <p:cNvPr id="40" name="39 Cilindro"/>
              <p:cNvSpPr/>
              <p:nvPr/>
            </p:nvSpPr>
            <p:spPr>
              <a:xfrm>
                <a:off x="2915816" y="3573016"/>
                <a:ext cx="504056" cy="648072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pic>
          <p:nvPicPr>
            <p:cNvPr id="22538" name="Picture 10" descr="https://encrypted-tbn3.google.com/images?q=tbn:ANd9GcTtCLEK5-VBDCJPRMMLC85adtjSsYFSJfoSHaLIAdk7Jct1hxw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89696" y="4487122"/>
              <a:ext cx="971920" cy="971920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22540" name="Picture 12" descr="https://encrypted-tbn2.google.com/images?q=tbn:ANd9GcSM_nCZgOhzShIQjkRLukLZ62TmdfHjbXBWyvMjucJg0g0F7Rh75w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85840" y="4509120"/>
              <a:ext cx="2232248" cy="961092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52" name="Picture 22" descr="https://encrypted-tbn1.google.com/images?q=tbn:ANd9GcR4U4VSrPiofJoPXxPv3fvPdn4q1fbZX78Wb2raX4KsKKUL55rdeQ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557762" y="4446290"/>
              <a:ext cx="840646" cy="1117608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4100" name="Picture 4" descr="https://encrypted-tbn0.google.com/images?q=tbn:ANd9GcRg1_qP2_j7Bvn0aWkgEaT8_mjgtr09xBkPHk6sxBnW5EUCubuC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778674" y="4382321"/>
              <a:ext cx="1207021" cy="1207021"/>
            </a:xfrm>
            <a:prstGeom prst="rect">
              <a:avLst/>
            </a:prstGeom>
            <a:noFill/>
            <a:effectLst>
              <a:softEdge rad="12700"/>
            </a:effectLst>
          </p:spPr>
        </p:pic>
        <p:cxnSp>
          <p:nvCxnSpPr>
            <p:cNvPr id="13" name="12 Conector recto de flecha"/>
            <p:cNvCxnSpPr>
              <a:endCxn id="22538" idx="0"/>
            </p:cNvCxnSpPr>
            <p:nvPr/>
          </p:nvCxnSpPr>
          <p:spPr>
            <a:xfrm flipH="1">
              <a:off x="1475656" y="2708920"/>
              <a:ext cx="1746288" cy="177820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14 Conector recto de flecha"/>
            <p:cNvCxnSpPr/>
            <p:nvPr/>
          </p:nvCxnSpPr>
          <p:spPr>
            <a:xfrm flipH="1">
              <a:off x="3365960" y="2780928"/>
              <a:ext cx="3844" cy="174540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17 Conector recto de flecha"/>
            <p:cNvCxnSpPr>
              <a:stCxn id="40" idx="4"/>
              <a:endCxn id="52" idx="0"/>
            </p:cNvCxnSpPr>
            <p:nvPr/>
          </p:nvCxnSpPr>
          <p:spPr>
            <a:xfrm>
              <a:off x="4526681" y="2484284"/>
              <a:ext cx="2451404" cy="196200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23 Conector recto de flecha"/>
            <p:cNvCxnSpPr>
              <a:endCxn id="4100" idx="0"/>
            </p:cNvCxnSpPr>
            <p:nvPr/>
          </p:nvCxnSpPr>
          <p:spPr>
            <a:xfrm>
              <a:off x="3509976" y="2708920"/>
              <a:ext cx="1872209" cy="167340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24 Grupo"/>
          <p:cNvGrpSpPr/>
          <p:nvPr/>
        </p:nvGrpSpPr>
        <p:grpSpPr>
          <a:xfrm>
            <a:off x="911861" y="3717032"/>
            <a:ext cx="1571907" cy="936104"/>
            <a:chOff x="989696" y="1772816"/>
            <a:chExt cx="6408712" cy="3816526"/>
          </a:xfrm>
        </p:grpSpPr>
        <p:grpSp>
          <p:nvGrpSpPr>
            <p:cNvPr id="6" name="18 Grupo"/>
            <p:cNvGrpSpPr/>
            <p:nvPr/>
          </p:nvGrpSpPr>
          <p:grpSpPr>
            <a:xfrm>
              <a:off x="3149936" y="1772816"/>
              <a:ext cx="1376745" cy="1138349"/>
              <a:chOff x="2051720" y="3356992"/>
              <a:chExt cx="1368152" cy="864096"/>
            </a:xfrm>
          </p:grpSpPr>
          <p:pic>
            <p:nvPicPr>
              <p:cNvPr id="35" name="Picture 2" descr="C:\Program Files\Microsoft Office\MEDIA\CAGCAT10\j0285750.wmf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051720" y="3356992"/>
                <a:ext cx="1224136" cy="752167"/>
              </a:xfrm>
              <a:prstGeom prst="rect">
                <a:avLst/>
              </a:prstGeom>
              <a:noFill/>
            </p:spPr>
          </p:pic>
          <p:sp>
            <p:nvSpPr>
              <p:cNvPr id="36" name="35 Cilindro"/>
              <p:cNvSpPr/>
              <p:nvPr/>
            </p:nvSpPr>
            <p:spPr>
              <a:xfrm>
                <a:off x="2915816" y="3573016"/>
                <a:ext cx="504056" cy="648072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pic>
          <p:nvPicPr>
            <p:cNvPr id="27" name="Picture 10" descr="https://encrypted-tbn3.google.com/images?q=tbn:ANd9GcTtCLEK5-VBDCJPRMMLC85adtjSsYFSJfoSHaLIAdk7Jct1hxw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89696" y="4487122"/>
              <a:ext cx="971920" cy="971920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28" name="Picture 12" descr="https://encrypted-tbn2.google.com/images?q=tbn:ANd9GcSM_nCZgOhzShIQjkRLukLZ62TmdfHjbXBWyvMjucJg0g0F7Rh75w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85840" y="4509120"/>
              <a:ext cx="2232248" cy="961092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29" name="Picture 22" descr="https://encrypted-tbn1.google.com/images?q=tbn:ANd9GcR4U4VSrPiofJoPXxPv3fvPdn4q1fbZX78Wb2raX4KsKKUL55rdeQ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557762" y="4446290"/>
              <a:ext cx="840646" cy="1117608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30" name="Picture 4" descr="https://encrypted-tbn0.google.com/images?q=tbn:ANd9GcRg1_qP2_j7Bvn0aWkgEaT8_mjgtr09xBkPHk6sxBnW5EUCubuC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778674" y="4382321"/>
              <a:ext cx="1207021" cy="1207021"/>
            </a:xfrm>
            <a:prstGeom prst="rect">
              <a:avLst/>
            </a:prstGeom>
            <a:noFill/>
            <a:effectLst>
              <a:softEdge rad="12700"/>
            </a:effectLst>
          </p:spPr>
        </p:pic>
        <p:cxnSp>
          <p:nvCxnSpPr>
            <p:cNvPr id="31" name="30 Conector recto de flecha"/>
            <p:cNvCxnSpPr>
              <a:endCxn id="27" idx="0"/>
            </p:cNvCxnSpPr>
            <p:nvPr/>
          </p:nvCxnSpPr>
          <p:spPr>
            <a:xfrm flipH="1">
              <a:off x="1475656" y="2708920"/>
              <a:ext cx="1746288" cy="177820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31 Conector recto de flecha"/>
            <p:cNvCxnSpPr/>
            <p:nvPr/>
          </p:nvCxnSpPr>
          <p:spPr>
            <a:xfrm flipH="1">
              <a:off x="3365960" y="2780928"/>
              <a:ext cx="3844" cy="174540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32 Conector recto de flecha"/>
            <p:cNvCxnSpPr>
              <a:stCxn id="36" idx="4"/>
              <a:endCxn id="29" idx="0"/>
            </p:cNvCxnSpPr>
            <p:nvPr/>
          </p:nvCxnSpPr>
          <p:spPr>
            <a:xfrm>
              <a:off x="4526681" y="2484284"/>
              <a:ext cx="2451404" cy="196200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33 Conector recto de flecha"/>
            <p:cNvCxnSpPr>
              <a:endCxn id="30" idx="0"/>
            </p:cNvCxnSpPr>
            <p:nvPr/>
          </p:nvCxnSpPr>
          <p:spPr>
            <a:xfrm>
              <a:off x="3509976" y="2708920"/>
              <a:ext cx="1872209" cy="167340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36 Grupo"/>
          <p:cNvGrpSpPr/>
          <p:nvPr/>
        </p:nvGrpSpPr>
        <p:grpSpPr>
          <a:xfrm>
            <a:off x="4872301" y="3717032"/>
            <a:ext cx="1571907" cy="936104"/>
            <a:chOff x="989696" y="1772816"/>
            <a:chExt cx="6408712" cy="3816526"/>
          </a:xfrm>
        </p:grpSpPr>
        <p:grpSp>
          <p:nvGrpSpPr>
            <p:cNvPr id="8" name="18 Grupo"/>
            <p:cNvGrpSpPr/>
            <p:nvPr/>
          </p:nvGrpSpPr>
          <p:grpSpPr>
            <a:xfrm>
              <a:off x="3149936" y="1772816"/>
              <a:ext cx="1376745" cy="1138349"/>
              <a:chOff x="2051720" y="3356992"/>
              <a:chExt cx="1368152" cy="864096"/>
            </a:xfrm>
          </p:grpSpPr>
          <p:pic>
            <p:nvPicPr>
              <p:cNvPr id="49" name="Picture 2" descr="C:\Program Files\Microsoft Office\MEDIA\CAGCAT10\j0285750.wmf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051720" y="3356992"/>
                <a:ext cx="1224136" cy="752167"/>
              </a:xfrm>
              <a:prstGeom prst="rect">
                <a:avLst/>
              </a:prstGeom>
              <a:noFill/>
            </p:spPr>
          </p:pic>
          <p:sp>
            <p:nvSpPr>
              <p:cNvPr id="50" name="49 Cilindro"/>
              <p:cNvSpPr/>
              <p:nvPr/>
            </p:nvSpPr>
            <p:spPr>
              <a:xfrm>
                <a:off x="2915816" y="3573016"/>
                <a:ext cx="504056" cy="648072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pic>
          <p:nvPicPr>
            <p:cNvPr id="41" name="Picture 10" descr="https://encrypted-tbn3.google.com/images?q=tbn:ANd9GcTtCLEK5-VBDCJPRMMLC85adtjSsYFSJfoSHaLIAdk7Jct1hxw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89696" y="4487122"/>
              <a:ext cx="971920" cy="971920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42" name="Picture 12" descr="https://encrypted-tbn2.google.com/images?q=tbn:ANd9GcSM_nCZgOhzShIQjkRLukLZ62TmdfHjbXBWyvMjucJg0g0F7Rh75w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85840" y="4509120"/>
              <a:ext cx="2232248" cy="961092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43" name="Picture 22" descr="https://encrypted-tbn1.google.com/images?q=tbn:ANd9GcR4U4VSrPiofJoPXxPv3fvPdn4q1fbZX78Wb2raX4KsKKUL55rdeQ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557762" y="4446290"/>
              <a:ext cx="840646" cy="1117608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44" name="Picture 4" descr="https://encrypted-tbn0.google.com/images?q=tbn:ANd9GcRg1_qP2_j7Bvn0aWkgEaT8_mjgtr09xBkPHk6sxBnW5EUCubuC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778674" y="4382321"/>
              <a:ext cx="1207021" cy="1207021"/>
            </a:xfrm>
            <a:prstGeom prst="rect">
              <a:avLst/>
            </a:prstGeom>
            <a:noFill/>
            <a:effectLst>
              <a:softEdge rad="12700"/>
            </a:effectLst>
          </p:spPr>
        </p:pic>
        <p:cxnSp>
          <p:nvCxnSpPr>
            <p:cNvPr id="45" name="44 Conector recto de flecha"/>
            <p:cNvCxnSpPr>
              <a:endCxn id="41" idx="0"/>
            </p:cNvCxnSpPr>
            <p:nvPr/>
          </p:nvCxnSpPr>
          <p:spPr>
            <a:xfrm flipH="1">
              <a:off x="1475656" y="2708920"/>
              <a:ext cx="1746288" cy="177820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45 Conector recto de flecha"/>
            <p:cNvCxnSpPr/>
            <p:nvPr/>
          </p:nvCxnSpPr>
          <p:spPr>
            <a:xfrm flipH="1">
              <a:off x="3365960" y="2780928"/>
              <a:ext cx="3844" cy="174540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46 Conector recto de flecha"/>
            <p:cNvCxnSpPr>
              <a:stCxn id="50" idx="4"/>
              <a:endCxn id="43" idx="0"/>
            </p:cNvCxnSpPr>
            <p:nvPr/>
          </p:nvCxnSpPr>
          <p:spPr>
            <a:xfrm>
              <a:off x="4526681" y="2484284"/>
              <a:ext cx="2451404" cy="196200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47 Conector recto de flecha"/>
            <p:cNvCxnSpPr>
              <a:endCxn id="44" idx="0"/>
            </p:cNvCxnSpPr>
            <p:nvPr/>
          </p:nvCxnSpPr>
          <p:spPr>
            <a:xfrm>
              <a:off x="3509976" y="2708920"/>
              <a:ext cx="1872209" cy="167340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50 Grupo"/>
          <p:cNvGrpSpPr/>
          <p:nvPr/>
        </p:nvGrpSpPr>
        <p:grpSpPr>
          <a:xfrm>
            <a:off x="6744509" y="3717032"/>
            <a:ext cx="1571907" cy="936104"/>
            <a:chOff x="989696" y="1772816"/>
            <a:chExt cx="6408712" cy="3816526"/>
          </a:xfrm>
        </p:grpSpPr>
        <p:grpSp>
          <p:nvGrpSpPr>
            <p:cNvPr id="10" name="18 Grupo"/>
            <p:cNvGrpSpPr/>
            <p:nvPr/>
          </p:nvGrpSpPr>
          <p:grpSpPr>
            <a:xfrm>
              <a:off x="3149936" y="1772816"/>
              <a:ext cx="1376745" cy="1138349"/>
              <a:chOff x="2051720" y="3356992"/>
              <a:chExt cx="1368152" cy="864096"/>
            </a:xfrm>
          </p:grpSpPr>
          <p:pic>
            <p:nvPicPr>
              <p:cNvPr id="62" name="Picture 2" descr="C:\Program Files\Microsoft Office\MEDIA\CAGCAT10\j0285750.wmf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051720" y="3356992"/>
                <a:ext cx="1224136" cy="752167"/>
              </a:xfrm>
              <a:prstGeom prst="rect">
                <a:avLst/>
              </a:prstGeom>
              <a:noFill/>
            </p:spPr>
          </p:pic>
          <p:sp>
            <p:nvSpPr>
              <p:cNvPr id="63" name="62 Cilindro"/>
              <p:cNvSpPr/>
              <p:nvPr/>
            </p:nvSpPr>
            <p:spPr>
              <a:xfrm>
                <a:off x="2915816" y="3573016"/>
                <a:ext cx="504056" cy="648072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pic>
          <p:nvPicPr>
            <p:cNvPr id="54" name="Picture 10" descr="https://encrypted-tbn3.google.com/images?q=tbn:ANd9GcTtCLEK5-VBDCJPRMMLC85adtjSsYFSJfoSHaLIAdk7Jct1hxw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89696" y="4487122"/>
              <a:ext cx="971920" cy="971920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55" name="Picture 12" descr="https://encrypted-tbn2.google.com/images?q=tbn:ANd9GcSM_nCZgOhzShIQjkRLukLZ62TmdfHjbXBWyvMjucJg0g0F7Rh75w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85840" y="4509120"/>
              <a:ext cx="2232248" cy="961092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56" name="Picture 22" descr="https://encrypted-tbn1.google.com/images?q=tbn:ANd9GcR4U4VSrPiofJoPXxPv3fvPdn4q1fbZX78Wb2raX4KsKKUL55rdeQ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557762" y="4446290"/>
              <a:ext cx="840646" cy="1117608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57" name="Picture 4" descr="https://encrypted-tbn0.google.com/images?q=tbn:ANd9GcRg1_qP2_j7Bvn0aWkgEaT8_mjgtr09xBkPHk6sxBnW5EUCubuC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778674" y="4382321"/>
              <a:ext cx="1207021" cy="1207021"/>
            </a:xfrm>
            <a:prstGeom prst="rect">
              <a:avLst/>
            </a:prstGeom>
            <a:noFill/>
            <a:effectLst>
              <a:softEdge rad="12700"/>
            </a:effectLst>
          </p:spPr>
        </p:pic>
        <p:cxnSp>
          <p:nvCxnSpPr>
            <p:cNvPr id="58" name="57 Conector recto de flecha"/>
            <p:cNvCxnSpPr>
              <a:endCxn id="54" idx="0"/>
            </p:cNvCxnSpPr>
            <p:nvPr/>
          </p:nvCxnSpPr>
          <p:spPr>
            <a:xfrm flipH="1">
              <a:off x="1475656" y="2708920"/>
              <a:ext cx="1746288" cy="177820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58 Conector recto de flecha"/>
            <p:cNvCxnSpPr/>
            <p:nvPr/>
          </p:nvCxnSpPr>
          <p:spPr>
            <a:xfrm flipH="1">
              <a:off x="3365960" y="2780928"/>
              <a:ext cx="3844" cy="174540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59 Conector recto de flecha"/>
            <p:cNvCxnSpPr>
              <a:stCxn id="63" idx="4"/>
              <a:endCxn id="56" idx="0"/>
            </p:cNvCxnSpPr>
            <p:nvPr/>
          </p:nvCxnSpPr>
          <p:spPr>
            <a:xfrm>
              <a:off x="4526681" y="2484284"/>
              <a:ext cx="2451404" cy="196200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60 Conector recto de flecha"/>
            <p:cNvCxnSpPr>
              <a:endCxn id="57" idx="0"/>
            </p:cNvCxnSpPr>
            <p:nvPr/>
          </p:nvCxnSpPr>
          <p:spPr>
            <a:xfrm>
              <a:off x="3509976" y="2708920"/>
              <a:ext cx="1872209" cy="167340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18 Grupo"/>
          <p:cNvGrpSpPr/>
          <p:nvPr/>
        </p:nvGrpSpPr>
        <p:grpSpPr>
          <a:xfrm>
            <a:off x="3275856" y="908720"/>
            <a:ext cx="1376745" cy="1138349"/>
            <a:chOff x="2051720" y="3356992"/>
            <a:chExt cx="1368152" cy="864096"/>
          </a:xfrm>
        </p:grpSpPr>
        <p:pic>
          <p:nvPicPr>
            <p:cNvPr id="68" name="Picture 2" descr="C:\Program Files\Microsoft Office\MEDIA\CAGCAT10\j0285750.wm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51720" y="3356992"/>
              <a:ext cx="1224136" cy="752167"/>
            </a:xfrm>
            <a:prstGeom prst="rect">
              <a:avLst/>
            </a:prstGeom>
            <a:noFill/>
          </p:spPr>
        </p:pic>
        <p:sp>
          <p:nvSpPr>
            <p:cNvPr id="69" name="68 Cilindro"/>
            <p:cNvSpPr/>
            <p:nvPr/>
          </p:nvSpPr>
          <p:spPr>
            <a:xfrm>
              <a:off x="2915816" y="3573016"/>
              <a:ext cx="504056" cy="648072"/>
            </a:xfrm>
            <a:prstGeom prst="ca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pic>
        <p:nvPicPr>
          <p:cNvPr id="74754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1600" y="5157192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64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5157192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65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75656" y="5157192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66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39753" y="5733256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67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63689" y="5733256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0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43809" y="5733256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1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47864" y="5229200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2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71800" y="5229200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3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1920" y="5229200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4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5733256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5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95936" y="5733256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6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76056" y="5733256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7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24128" y="5229200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8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8064" y="5229200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9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28184" y="5229200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grpSp>
        <p:nvGrpSpPr>
          <p:cNvPr id="80" name="18 Grupo"/>
          <p:cNvGrpSpPr/>
          <p:nvPr/>
        </p:nvGrpSpPr>
        <p:grpSpPr>
          <a:xfrm>
            <a:off x="1835696" y="2204864"/>
            <a:ext cx="1376745" cy="1138349"/>
            <a:chOff x="2051720" y="3356992"/>
            <a:chExt cx="1368152" cy="864096"/>
          </a:xfrm>
        </p:grpSpPr>
        <p:pic>
          <p:nvPicPr>
            <p:cNvPr id="81" name="Picture 2" descr="C:\Program Files\Microsoft Office\MEDIA\CAGCAT10\j0285750.wm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51720" y="3356992"/>
              <a:ext cx="1224136" cy="752167"/>
            </a:xfrm>
            <a:prstGeom prst="rect">
              <a:avLst/>
            </a:prstGeom>
            <a:noFill/>
          </p:spPr>
        </p:pic>
        <p:sp>
          <p:nvSpPr>
            <p:cNvPr id="82" name="81 Cilindro"/>
            <p:cNvSpPr/>
            <p:nvPr/>
          </p:nvSpPr>
          <p:spPr>
            <a:xfrm>
              <a:off x="2915816" y="3573016"/>
              <a:ext cx="504056" cy="648072"/>
            </a:xfrm>
            <a:prstGeom prst="ca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83" name="18 Grupo"/>
          <p:cNvGrpSpPr/>
          <p:nvPr/>
        </p:nvGrpSpPr>
        <p:grpSpPr>
          <a:xfrm>
            <a:off x="4860032" y="2204864"/>
            <a:ext cx="1376745" cy="1138349"/>
            <a:chOff x="2051720" y="3356992"/>
            <a:chExt cx="1368152" cy="864096"/>
          </a:xfrm>
        </p:grpSpPr>
        <p:pic>
          <p:nvPicPr>
            <p:cNvPr id="84" name="Picture 2" descr="C:\Program Files\Microsoft Office\MEDIA\CAGCAT10\j0285750.wm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51720" y="3356992"/>
              <a:ext cx="1224136" cy="752167"/>
            </a:xfrm>
            <a:prstGeom prst="rect">
              <a:avLst/>
            </a:prstGeom>
            <a:noFill/>
          </p:spPr>
        </p:pic>
        <p:sp>
          <p:nvSpPr>
            <p:cNvPr id="85" name="84 Cilindro"/>
            <p:cNvSpPr/>
            <p:nvPr/>
          </p:nvSpPr>
          <p:spPr>
            <a:xfrm>
              <a:off x="2915816" y="3573016"/>
              <a:ext cx="504056" cy="648072"/>
            </a:xfrm>
            <a:prstGeom prst="ca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86" name="85 Flecha curvada hacia arriba"/>
          <p:cNvSpPr/>
          <p:nvPr/>
        </p:nvSpPr>
        <p:spPr>
          <a:xfrm>
            <a:off x="2483768" y="3068960"/>
            <a:ext cx="2952328" cy="432048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90" name="89 Flecha curvada hacia arriba"/>
          <p:cNvSpPr/>
          <p:nvPr/>
        </p:nvSpPr>
        <p:spPr>
          <a:xfrm rot="13595704">
            <a:off x="4466661" y="1225350"/>
            <a:ext cx="1784101" cy="478281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91" name="90 Flecha curvada hacia arriba"/>
          <p:cNvSpPr/>
          <p:nvPr/>
        </p:nvSpPr>
        <p:spPr>
          <a:xfrm rot="8228193">
            <a:off x="1682918" y="1258499"/>
            <a:ext cx="1817722" cy="476052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Automatizando</a:t>
            </a:r>
            <a:endParaRPr lang="es-ES" dirty="0"/>
          </a:p>
        </p:txBody>
      </p:sp>
      <p:grpSp>
        <p:nvGrpSpPr>
          <p:cNvPr id="2" name="22 Grupo"/>
          <p:cNvGrpSpPr/>
          <p:nvPr/>
        </p:nvGrpSpPr>
        <p:grpSpPr>
          <a:xfrm>
            <a:off x="2928085" y="3717032"/>
            <a:ext cx="1571907" cy="936104"/>
            <a:chOff x="989696" y="1772816"/>
            <a:chExt cx="6408712" cy="3816526"/>
          </a:xfrm>
        </p:grpSpPr>
        <p:grpSp>
          <p:nvGrpSpPr>
            <p:cNvPr id="4" name="18 Grupo"/>
            <p:cNvGrpSpPr/>
            <p:nvPr/>
          </p:nvGrpSpPr>
          <p:grpSpPr>
            <a:xfrm>
              <a:off x="3149936" y="1772816"/>
              <a:ext cx="1376745" cy="1138349"/>
              <a:chOff x="2051720" y="3356992"/>
              <a:chExt cx="1368152" cy="864096"/>
            </a:xfrm>
          </p:grpSpPr>
          <p:pic>
            <p:nvPicPr>
              <p:cNvPr id="39" name="Picture 2" descr="C:\Program Files\Microsoft Office\MEDIA\CAGCAT10\j0285750.wmf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051720" y="3356992"/>
                <a:ext cx="1224136" cy="752167"/>
              </a:xfrm>
              <a:prstGeom prst="rect">
                <a:avLst/>
              </a:prstGeom>
              <a:noFill/>
            </p:spPr>
          </p:pic>
          <p:sp>
            <p:nvSpPr>
              <p:cNvPr id="40" name="39 Cilindro"/>
              <p:cNvSpPr/>
              <p:nvPr/>
            </p:nvSpPr>
            <p:spPr>
              <a:xfrm>
                <a:off x="2915816" y="3573016"/>
                <a:ext cx="504056" cy="648072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pic>
          <p:nvPicPr>
            <p:cNvPr id="22538" name="Picture 10" descr="https://encrypted-tbn3.google.com/images?q=tbn:ANd9GcTtCLEK5-VBDCJPRMMLC85adtjSsYFSJfoSHaLIAdk7Jct1hxw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89696" y="4487122"/>
              <a:ext cx="971920" cy="971920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22540" name="Picture 12" descr="https://encrypted-tbn2.google.com/images?q=tbn:ANd9GcSM_nCZgOhzShIQjkRLukLZ62TmdfHjbXBWyvMjucJg0g0F7Rh75w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85840" y="4509120"/>
              <a:ext cx="2232248" cy="961092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52" name="Picture 22" descr="https://encrypted-tbn1.google.com/images?q=tbn:ANd9GcR4U4VSrPiofJoPXxPv3fvPdn4q1fbZX78Wb2raX4KsKKUL55rdeQ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557762" y="4446290"/>
              <a:ext cx="840646" cy="1117608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4100" name="Picture 4" descr="https://encrypted-tbn0.google.com/images?q=tbn:ANd9GcRg1_qP2_j7Bvn0aWkgEaT8_mjgtr09xBkPHk6sxBnW5EUCubuC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778674" y="4382321"/>
              <a:ext cx="1207021" cy="1207021"/>
            </a:xfrm>
            <a:prstGeom prst="rect">
              <a:avLst/>
            </a:prstGeom>
            <a:noFill/>
            <a:effectLst>
              <a:softEdge rad="12700"/>
            </a:effectLst>
          </p:spPr>
        </p:pic>
        <p:cxnSp>
          <p:nvCxnSpPr>
            <p:cNvPr id="13" name="12 Conector recto de flecha"/>
            <p:cNvCxnSpPr>
              <a:endCxn id="22538" idx="0"/>
            </p:cNvCxnSpPr>
            <p:nvPr/>
          </p:nvCxnSpPr>
          <p:spPr>
            <a:xfrm flipH="1">
              <a:off x="1475656" y="2708920"/>
              <a:ext cx="1746288" cy="177820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14 Conector recto de flecha"/>
            <p:cNvCxnSpPr/>
            <p:nvPr/>
          </p:nvCxnSpPr>
          <p:spPr>
            <a:xfrm flipH="1">
              <a:off x="3365960" y="2780928"/>
              <a:ext cx="3844" cy="174540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17 Conector recto de flecha"/>
            <p:cNvCxnSpPr>
              <a:stCxn id="40" idx="4"/>
              <a:endCxn id="52" idx="0"/>
            </p:cNvCxnSpPr>
            <p:nvPr/>
          </p:nvCxnSpPr>
          <p:spPr>
            <a:xfrm>
              <a:off x="4526681" y="2484284"/>
              <a:ext cx="2451404" cy="196200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23 Conector recto de flecha"/>
            <p:cNvCxnSpPr>
              <a:endCxn id="4100" idx="0"/>
            </p:cNvCxnSpPr>
            <p:nvPr/>
          </p:nvCxnSpPr>
          <p:spPr>
            <a:xfrm>
              <a:off x="3509976" y="2708920"/>
              <a:ext cx="1872209" cy="167340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24 Grupo"/>
          <p:cNvGrpSpPr/>
          <p:nvPr/>
        </p:nvGrpSpPr>
        <p:grpSpPr>
          <a:xfrm>
            <a:off x="911861" y="3717032"/>
            <a:ext cx="1571907" cy="936104"/>
            <a:chOff x="989696" y="1772816"/>
            <a:chExt cx="6408712" cy="3816526"/>
          </a:xfrm>
        </p:grpSpPr>
        <p:grpSp>
          <p:nvGrpSpPr>
            <p:cNvPr id="6" name="18 Grupo"/>
            <p:cNvGrpSpPr/>
            <p:nvPr/>
          </p:nvGrpSpPr>
          <p:grpSpPr>
            <a:xfrm>
              <a:off x="3149936" y="1772816"/>
              <a:ext cx="1376745" cy="1138349"/>
              <a:chOff x="2051720" y="3356992"/>
              <a:chExt cx="1368152" cy="864096"/>
            </a:xfrm>
          </p:grpSpPr>
          <p:pic>
            <p:nvPicPr>
              <p:cNvPr id="35" name="Picture 2" descr="C:\Program Files\Microsoft Office\MEDIA\CAGCAT10\j0285750.wmf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051720" y="3356992"/>
                <a:ext cx="1224136" cy="752167"/>
              </a:xfrm>
              <a:prstGeom prst="rect">
                <a:avLst/>
              </a:prstGeom>
              <a:noFill/>
            </p:spPr>
          </p:pic>
          <p:sp>
            <p:nvSpPr>
              <p:cNvPr id="36" name="35 Cilindro"/>
              <p:cNvSpPr/>
              <p:nvPr/>
            </p:nvSpPr>
            <p:spPr>
              <a:xfrm>
                <a:off x="2915816" y="3573016"/>
                <a:ext cx="504056" cy="648072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pic>
          <p:nvPicPr>
            <p:cNvPr id="27" name="Picture 10" descr="https://encrypted-tbn3.google.com/images?q=tbn:ANd9GcTtCLEK5-VBDCJPRMMLC85adtjSsYFSJfoSHaLIAdk7Jct1hxw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89696" y="4487122"/>
              <a:ext cx="971920" cy="971920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28" name="Picture 12" descr="https://encrypted-tbn2.google.com/images?q=tbn:ANd9GcSM_nCZgOhzShIQjkRLukLZ62TmdfHjbXBWyvMjucJg0g0F7Rh75w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85840" y="4509120"/>
              <a:ext cx="2232248" cy="961092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29" name="Picture 22" descr="https://encrypted-tbn1.google.com/images?q=tbn:ANd9GcR4U4VSrPiofJoPXxPv3fvPdn4q1fbZX78Wb2raX4KsKKUL55rdeQ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557762" y="4446290"/>
              <a:ext cx="840646" cy="1117608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30" name="Picture 4" descr="https://encrypted-tbn0.google.com/images?q=tbn:ANd9GcRg1_qP2_j7Bvn0aWkgEaT8_mjgtr09xBkPHk6sxBnW5EUCubuC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778674" y="4382321"/>
              <a:ext cx="1207021" cy="1207021"/>
            </a:xfrm>
            <a:prstGeom prst="rect">
              <a:avLst/>
            </a:prstGeom>
            <a:noFill/>
            <a:effectLst>
              <a:softEdge rad="12700"/>
            </a:effectLst>
          </p:spPr>
        </p:pic>
        <p:cxnSp>
          <p:nvCxnSpPr>
            <p:cNvPr id="31" name="30 Conector recto de flecha"/>
            <p:cNvCxnSpPr>
              <a:endCxn id="27" idx="0"/>
            </p:cNvCxnSpPr>
            <p:nvPr/>
          </p:nvCxnSpPr>
          <p:spPr>
            <a:xfrm flipH="1">
              <a:off x="1475656" y="2708920"/>
              <a:ext cx="1746288" cy="177820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31 Conector recto de flecha"/>
            <p:cNvCxnSpPr/>
            <p:nvPr/>
          </p:nvCxnSpPr>
          <p:spPr>
            <a:xfrm flipH="1">
              <a:off x="3365960" y="2780928"/>
              <a:ext cx="3844" cy="174540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32 Conector recto de flecha"/>
            <p:cNvCxnSpPr>
              <a:stCxn id="36" idx="4"/>
              <a:endCxn id="29" idx="0"/>
            </p:cNvCxnSpPr>
            <p:nvPr/>
          </p:nvCxnSpPr>
          <p:spPr>
            <a:xfrm>
              <a:off x="4526681" y="2484284"/>
              <a:ext cx="2451404" cy="196200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33 Conector recto de flecha"/>
            <p:cNvCxnSpPr>
              <a:endCxn id="30" idx="0"/>
            </p:cNvCxnSpPr>
            <p:nvPr/>
          </p:nvCxnSpPr>
          <p:spPr>
            <a:xfrm>
              <a:off x="3509976" y="2708920"/>
              <a:ext cx="1872209" cy="167340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36 Grupo"/>
          <p:cNvGrpSpPr/>
          <p:nvPr/>
        </p:nvGrpSpPr>
        <p:grpSpPr>
          <a:xfrm>
            <a:off x="4872301" y="3717032"/>
            <a:ext cx="1571907" cy="936104"/>
            <a:chOff x="989696" y="1772816"/>
            <a:chExt cx="6408712" cy="3816526"/>
          </a:xfrm>
        </p:grpSpPr>
        <p:grpSp>
          <p:nvGrpSpPr>
            <p:cNvPr id="8" name="18 Grupo"/>
            <p:cNvGrpSpPr/>
            <p:nvPr/>
          </p:nvGrpSpPr>
          <p:grpSpPr>
            <a:xfrm>
              <a:off x="3149936" y="1772816"/>
              <a:ext cx="1376745" cy="1138349"/>
              <a:chOff x="2051720" y="3356992"/>
              <a:chExt cx="1368152" cy="864096"/>
            </a:xfrm>
          </p:grpSpPr>
          <p:pic>
            <p:nvPicPr>
              <p:cNvPr id="49" name="Picture 2" descr="C:\Program Files\Microsoft Office\MEDIA\CAGCAT10\j0285750.wmf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051720" y="3356992"/>
                <a:ext cx="1224136" cy="752167"/>
              </a:xfrm>
              <a:prstGeom prst="rect">
                <a:avLst/>
              </a:prstGeom>
              <a:noFill/>
            </p:spPr>
          </p:pic>
          <p:sp>
            <p:nvSpPr>
              <p:cNvPr id="50" name="49 Cilindro"/>
              <p:cNvSpPr/>
              <p:nvPr/>
            </p:nvSpPr>
            <p:spPr>
              <a:xfrm>
                <a:off x="2915816" y="3573016"/>
                <a:ext cx="504056" cy="648072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pic>
          <p:nvPicPr>
            <p:cNvPr id="41" name="Picture 10" descr="https://encrypted-tbn3.google.com/images?q=tbn:ANd9GcTtCLEK5-VBDCJPRMMLC85adtjSsYFSJfoSHaLIAdk7Jct1hxw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89696" y="4487122"/>
              <a:ext cx="971920" cy="971920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42" name="Picture 12" descr="https://encrypted-tbn2.google.com/images?q=tbn:ANd9GcSM_nCZgOhzShIQjkRLukLZ62TmdfHjbXBWyvMjucJg0g0F7Rh75w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85840" y="4509120"/>
              <a:ext cx="2232248" cy="961092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43" name="Picture 22" descr="https://encrypted-tbn1.google.com/images?q=tbn:ANd9GcR4U4VSrPiofJoPXxPv3fvPdn4q1fbZX78Wb2raX4KsKKUL55rdeQ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557762" y="4446290"/>
              <a:ext cx="840646" cy="1117608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44" name="Picture 4" descr="https://encrypted-tbn0.google.com/images?q=tbn:ANd9GcRg1_qP2_j7Bvn0aWkgEaT8_mjgtr09xBkPHk6sxBnW5EUCubuC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778674" y="4382321"/>
              <a:ext cx="1207021" cy="1207021"/>
            </a:xfrm>
            <a:prstGeom prst="rect">
              <a:avLst/>
            </a:prstGeom>
            <a:noFill/>
            <a:effectLst>
              <a:softEdge rad="12700"/>
            </a:effectLst>
          </p:spPr>
        </p:pic>
        <p:cxnSp>
          <p:nvCxnSpPr>
            <p:cNvPr id="45" name="44 Conector recto de flecha"/>
            <p:cNvCxnSpPr>
              <a:endCxn id="41" idx="0"/>
            </p:cNvCxnSpPr>
            <p:nvPr/>
          </p:nvCxnSpPr>
          <p:spPr>
            <a:xfrm flipH="1">
              <a:off x="1475656" y="2708920"/>
              <a:ext cx="1746288" cy="177820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45 Conector recto de flecha"/>
            <p:cNvCxnSpPr/>
            <p:nvPr/>
          </p:nvCxnSpPr>
          <p:spPr>
            <a:xfrm flipH="1">
              <a:off x="3365960" y="2780928"/>
              <a:ext cx="3844" cy="174540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46 Conector recto de flecha"/>
            <p:cNvCxnSpPr>
              <a:stCxn id="50" idx="4"/>
              <a:endCxn id="43" idx="0"/>
            </p:cNvCxnSpPr>
            <p:nvPr/>
          </p:nvCxnSpPr>
          <p:spPr>
            <a:xfrm>
              <a:off x="4526681" y="2484284"/>
              <a:ext cx="2451404" cy="196200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47 Conector recto de flecha"/>
            <p:cNvCxnSpPr>
              <a:endCxn id="44" idx="0"/>
            </p:cNvCxnSpPr>
            <p:nvPr/>
          </p:nvCxnSpPr>
          <p:spPr>
            <a:xfrm>
              <a:off x="3509976" y="2708920"/>
              <a:ext cx="1872209" cy="167340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50 Grupo"/>
          <p:cNvGrpSpPr/>
          <p:nvPr/>
        </p:nvGrpSpPr>
        <p:grpSpPr>
          <a:xfrm>
            <a:off x="6744509" y="3717032"/>
            <a:ext cx="1571907" cy="936104"/>
            <a:chOff x="989696" y="1772816"/>
            <a:chExt cx="6408712" cy="3816526"/>
          </a:xfrm>
          <a:effectLst>
            <a:glow rad="228600">
              <a:schemeClr val="accent3">
                <a:satMod val="175000"/>
                <a:alpha val="40000"/>
              </a:schemeClr>
            </a:glow>
          </a:effectLst>
        </p:grpSpPr>
        <p:grpSp>
          <p:nvGrpSpPr>
            <p:cNvPr id="10" name="18 Grupo"/>
            <p:cNvGrpSpPr/>
            <p:nvPr/>
          </p:nvGrpSpPr>
          <p:grpSpPr>
            <a:xfrm>
              <a:off x="3149936" y="1772816"/>
              <a:ext cx="1376745" cy="1138349"/>
              <a:chOff x="2051720" y="3356992"/>
              <a:chExt cx="1368152" cy="864096"/>
            </a:xfrm>
          </p:grpSpPr>
          <p:pic>
            <p:nvPicPr>
              <p:cNvPr id="62" name="Picture 2" descr="C:\Program Files\Microsoft Office\MEDIA\CAGCAT10\j0285750.wmf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051720" y="3356992"/>
                <a:ext cx="1224136" cy="752167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3" name="62 Cilindro"/>
              <p:cNvSpPr/>
              <p:nvPr/>
            </p:nvSpPr>
            <p:spPr>
              <a:xfrm>
                <a:off x="2915816" y="3573016"/>
                <a:ext cx="504056" cy="648072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pic>
          <p:nvPicPr>
            <p:cNvPr id="54" name="Picture 10" descr="https://encrypted-tbn3.google.com/images?q=tbn:ANd9GcTtCLEK5-VBDCJPRMMLC85adtjSsYFSJfoSHaLIAdk7Jct1hxw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89696" y="4487122"/>
              <a:ext cx="971920" cy="9719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5" name="Picture 12" descr="https://encrypted-tbn2.google.com/images?q=tbn:ANd9GcSM_nCZgOhzShIQjkRLukLZ62TmdfHjbXBWyvMjucJg0g0F7Rh75w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85840" y="4509120"/>
              <a:ext cx="2232248" cy="96109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" name="Picture 22" descr="https://encrypted-tbn1.google.com/images?q=tbn:ANd9GcR4U4VSrPiofJoPXxPv3fvPdn4q1fbZX78Wb2raX4KsKKUL55rdeQ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557762" y="4446290"/>
              <a:ext cx="840646" cy="111760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7" name="Picture 4" descr="https://encrypted-tbn0.google.com/images?q=tbn:ANd9GcRg1_qP2_j7Bvn0aWkgEaT8_mjgtr09xBkPHk6sxBnW5EUCubuC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778674" y="4382321"/>
              <a:ext cx="1207021" cy="1207021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58" name="57 Conector recto de flecha"/>
            <p:cNvCxnSpPr>
              <a:endCxn id="54" idx="0"/>
            </p:cNvCxnSpPr>
            <p:nvPr/>
          </p:nvCxnSpPr>
          <p:spPr>
            <a:xfrm flipH="1">
              <a:off x="1475656" y="2708920"/>
              <a:ext cx="1746288" cy="177820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58 Conector recto de flecha"/>
            <p:cNvCxnSpPr/>
            <p:nvPr/>
          </p:nvCxnSpPr>
          <p:spPr>
            <a:xfrm flipH="1">
              <a:off x="3365960" y="2780928"/>
              <a:ext cx="3844" cy="174540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59 Conector recto de flecha"/>
            <p:cNvCxnSpPr>
              <a:stCxn id="63" idx="4"/>
              <a:endCxn id="56" idx="0"/>
            </p:cNvCxnSpPr>
            <p:nvPr/>
          </p:nvCxnSpPr>
          <p:spPr>
            <a:xfrm>
              <a:off x="4526681" y="2484284"/>
              <a:ext cx="2451404" cy="196200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60 Conector recto de flecha"/>
            <p:cNvCxnSpPr>
              <a:endCxn id="57" idx="0"/>
            </p:cNvCxnSpPr>
            <p:nvPr/>
          </p:nvCxnSpPr>
          <p:spPr>
            <a:xfrm>
              <a:off x="3509976" y="2708920"/>
              <a:ext cx="1872209" cy="167340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18 Grupo"/>
          <p:cNvGrpSpPr/>
          <p:nvPr/>
        </p:nvGrpSpPr>
        <p:grpSpPr>
          <a:xfrm>
            <a:off x="3203848" y="1772816"/>
            <a:ext cx="1376745" cy="1138349"/>
            <a:chOff x="2051720" y="3356992"/>
            <a:chExt cx="1368152" cy="864096"/>
          </a:xfrm>
        </p:grpSpPr>
        <p:pic>
          <p:nvPicPr>
            <p:cNvPr id="68" name="Picture 2" descr="C:\Program Files\Microsoft Office\MEDIA\CAGCAT10\j0285750.wm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51720" y="3356992"/>
              <a:ext cx="1224136" cy="752167"/>
            </a:xfrm>
            <a:prstGeom prst="rect">
              <a:avLst/>
            </a:prstGeom>
            <a:noFill/>
          </p:spPr>
        </p:pic>
        <p:sp>
          <p:nvSpPr>
            <p:cNvPr id="69" name="68 Cilindro"/>
            <p:cNvSpPr/>
            <p:nvPr/>
          </p:nvSpPr>
          <p:spPr>
            <a:xfrm>
              <a:off x="2915816" y="3573016"/>
              <a:ext cx="504056" cy="648072"/>
            </a:xfrm>
            <a:prstGeom prst="ca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pic>
        <p:nvPicPr>
          <p:cNvPr id="74754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1600" y="5157192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64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5157192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65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75656" y="5157192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66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39753" y="5733256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67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63689" y="5733256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0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43809" y="5733256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1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47864" y="5229200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2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71800" y="5229200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3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1920" y="5229200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4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5733256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5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95936" y="5733256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6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76056" y="5733256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8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8064" y="5229200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1 Título"/>
          <p:cNvSpPr>
            <a:spLocks noGrp="1"/>
          </p:cNvSpPr>
          <p:nvPr>
            <p:ph type="title" idx="4294967295"/>
          </p:nvPr>
        </p:nvSpPr>
        <p:spPr>
          <a:xfrm>
            <a:off x="914400" y="115888"/>
            <a:ext cx="8229600" cy="647700"/>
          </a:xfrm>
        </p:spPr>
        <p:txBody>
          <a:bodyPr/>
          <a:lstStyle/>
          <a:p>
            <a:pPr algn="l" eaLnBrk="1" hangingPunct="1"/>
            <a:r>
              <a:rPr lang="es-VE" sz="3200" b="1" smtClean="0">
                <a:solidFill>
                  <a:srgbClr val="17375E"/>
                </a:solidFill>
                <a:latin typeface="Arial" charset="0"/>
                <a:cs typeface="Arial" charset="0"/>
              </a:rPr>
              <a:t>Evolución reciente</a:t>
            </a:r>
            <a:endParaRPr lang="es-ES" sz="3200" b="1" smtClean="0">
              <a:solidFill>
                <a:srgbClr val="17375E"/>
              </a:solidFill>
              <a:latin typeface="Arial" charset="0"/>
              <a:cs typeface="Arial" charset="0"/>
            </a:endParaRPr>
          </a:p>
        </p:txBody>
      </p:sp>
      <p:pic>
        <p:nvPicPr>
          <p:cNvPr id="27650" name="Picture 5" descr="Equipo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2205038"/>
            <a:ext cx="28479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27651" name="Picture 6" descr="Softwa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9700" y="2205038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27652" name="Picture 7" descr="ma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275" y="2636838"/>
            <a:ext cx="1042988" cy="104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27653" name="Text Box 8"/>
          <p:cNvSpPr txBox="1">
            <a:spLocks noChangeArrowheads="1"/>
          </p:cNvSpPr>
          <p:nvPr/>
        </p:nvSpPr>
        <p:spPr bwMode="auto">
          <a:xfrm>
            <a:off x="1476375" y="1773238"/>
            <a:ext cx="16557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/>
              <a:t>HARDWARE</a:t>
            </a:r>
            <a:endParaRPr lang="es-ES"/>
          </a:p>
        </p:txBody>
      </p:sp>
      <p:sp>
        <p:nvSpPr>
          <p:cNvPr id="27654" name="Text Box 9"/>
          <p:cNvSpPr txBox="1">
            <a:spLocks noChangeArrowheads="1"/>
          </p:cNvSpPr>
          <p:nvPr/>
        </p:nvSpPr>
        <p:spPr bwMode="auto">
          <a:xfrm>
            <a:off x="5724525" y="1773238"/>
            <a:ext cx="15843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/>
              <a:t>SOFTWARE</a:t>
            </a:r>
            <a:endParaRPr lang="es-ES"/>
          </a:p>
        </p:txBody>
      </p:sp>
      <p:sp>
        <p:nvSpPr>
          <p:cNvPr id="27655" name="Text Box 11"/>
          <p:cNvSpPr txBox="1">
            <a:spLocks noChangeArrowheads="1"/>
          </p:cNvSpPr>
          <p:nvPr/>
        </p:nvSpPr>
        <p:spPr bwMode="auto">
          <a:xfrm>
            <a:off x="5364163" y="1341438"/>
            <a:ext cx="2159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/>
              <a:t>   </a:t>
            </a:r>
            <a:r>
              <a:rPr lang="es-AR">
                <a:solidFill>
                  <a:srgbClr val="FF6600"/>
                </a:solidFill>
              </a:rPr>
              <a:t>¡¡ ATENCION !!</a:t>
            </a:r>
            <a:endParaRPr lang="es-ES">
              <a:solidFill>
                <a:srgbClr val="FF6600"/>
              </a:solidFill>
            </a:endParaRPr>
          </a:p>
        </p:txBody>
      </p:sp>
      <p:sp>
        <p:nvSpPr>
          <p:cNvPr id="27656" name="Text Box 12"/>
          <p:cNvSpPr txBox="1">
            <a:spLocks noChangeArrowheads="1"/>
          </p:cNvSpPr>
          <p:nvPr/>
        </p:nvSpPr>
        <p:spPr bwMode="auto">
          <a:xfrm>
            <a:off x="5219700" y="4077072"/>
            <a:ext cx="2592388" cy="201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u="sng" dirty="0"/>
              <a:t>Crecimiento</a:t>
            </a:r>
            <a:r>
              <a:rPr lang="es-AR" dirty="0"/>
              <a:t>:</a:t>
            </a:r>
          </a:p>
          <a:p>
            <a:pPr>
              <a:spcBef>
                <a:spcPct val="50000"/>
              </a:spcBef>
            </a:pPr>
            <a:r>
              <a:rPr lang="es-AR" dirty="0"/>
              <a:t>	</a:t>
            </a:r>
            <a:r>
              <a:rPr lang="es-AR" dirty="0" smtClean="0"/>
              <a:t>Dinámico</a:t>
            </a:r>
            <a:endParaRPr lang="es-AR" dirty="0"/>
          </a:p>
          <a:p>
            <a:pPr>
              <a:spcBef>
                <a:spcPct val="50000"/>
              </a:spcBef>
            </a:pPr>
            <a:r>
              <a:rPr lang="es-AR" dirty="0"/>
              <a:t>	Permanente</a:t>
            </a:r>
          </a:p>
          <a:p>
            <a:pPr>
              <a:spcBef>
                <a:spcPct val="50000"/>
              </a:spcBef>
            </a:pPr>
            <a:r>
              <a:rPr lang="es-AR" dirty="0"/>
              <a:t>	Vertiginoso</a:t>
            </a:r>
          </a:p>
          <a:p>
            <a:pPr>
              <a:spcBef>
                <a:spcPct val="50000"/>
              </a:spcBef>
            </a:pPr>
            <a:r>
              <a:rPr lang="es-AR" dirty="0"/>
              <a:t>	Impredecible</a:t>
            </a:r>
            <a:endParaRPr lang="es-ES" dirty="0"/>
          </a:p>
        </p:txBody>
      </p:sp>
      <p:sp>
        <p:nvSpPr>
          <p:cNvPr id="27657" name="Text Box 10"/>
          <p:cNvSpPr txBox="1">
            <a:spLocks noChangeArrowheads="1"/>
          </p:cNvSpPr>
          <p:nvPr/>
        </p:nvSpPr>
        <p:spPr bwMode="auto">
          <a:xfrm>
            <a:off x="1835150" y="4149725"/>
            <a:ext cx="13684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dirty="0" smtClean="0"/>
              <a:t>Tamaño</a:t>
            </a:r>
            <a:endParaRPr lang="es-ES" dirty="0"/>
          </a:p>
        </p:txBody>
      </p:sp>
      <p:sp>
        <p:nvSpPr>
          <p:cNvPr id="27658" name="Text Box 11"/>
          <p:cNvSpPr txBox="1">
            <a:spLocks noChangeArrowheads="1"/>
          </p:cNvSpPr>
          <p:nvPr/>
        </p:nvSpPr>
        <p:spPr bwMode="auto">
          <a:xfrm>
            <a:off x="1835150" y="4724400"/>
            <a:ext cx="20875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dirty="0" smtClean="0"/>
              <a:t>Prestaciones</a:t>
            </a:r>
            <a:endParaRPr lang="es-ES" dirty="0"/>
          </a:p>
        </p:txBody>
      </p:sp>
      <p:sp>
        <p:nvSpPr>
          <p:cNvPr id="27659" name="AutoShape 12"/>
          <p:cNvSpPr>
            <a:spLocks noChangeArrowheads="1"/>
          </p:cNvSpPr>
          <p:nvPr/>
        </p:nvSpPr>
        <p:spPr bwMode="auto">
          <a:xfrm>
            <a:off x="1331913" y="4724400"/>
            <a:ext cx="360362" cy="287338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AR"/>
          </a:p>
        </p:txBody>
      </p:sp>
      <p:sp>
        <p:nvSpPr>
          <p:cNvPr id="27660" name="Text Box 13"/>
          <p:cNvSpPr txBox="1">
            <a:spLocks noChangeArrowheads="1"/>
          </p:cNvSpPr>
          <p:nvPr/>
        </p:nvSpPr>
        <p:spPr bwMode="auto">
          <a:xfrm>
            <a:off x="1835150" y="5229225"/>
            <a:ext cx="13684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dirty="0" smtClean="0"/>
              <a:t>Precio</a:t>
            </a:r>
            <a:endParaRPr lang="es-ES" dirty="0"/>
          </a:p>
        </p:txBody>
      </p:sp>
      <p:sp>
        <p:nvSpPr>
          <p:cNvPr id="27661" name="Text Box 14"/>
          <p:cNvSpPr txBox="1">
            <a:spLocks noChangeArrowheads="1"/>
          </p:cNvSpPr>
          <p:nvPr/>
        </p:nvSpPr>
        <p:spPr bwMode="auto">
          <a:xfrm>
            <a:off x="1835150" y="5734050"/>
            <a:ext cx="15843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dirty="0" smtClean="0"/>
              <a:t>Masividad</a:t>
            </a:r>
            <a:endParaRPr lang="es-ES" dirty="0"/>
          </a:p>
        </p:txBody>
      </p:sp>
      <p:sp>
        <p:nvSpPr>
          <p:cNvPr id="27662" name="AutoShape 15"/>
          <p:cNvSpPr>
            <a:spLocks noChangeArrowheads="1"/>
          </p:cNvSpPr>
          <p:nvPr/>
        </p:nvSpPr>
        <p:spPr bwMode="auto">
          <a:xfrm>
            <a:off x="1331913" y="5734050"/>
            <a:ext cx="360362" cy="287338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AR"/>
          </a:p>
        </p:txBody>
      </p:sp>
      <p:sp>
        <p:nvSpPr>
          <p:cNvPr id="27663" name="AutoShape 17"/>
          <p:cNvSpPr>
            <a:spLocks noChangeArrowheads="1"/>
          </p:cNvSpPr>
          <p:nvPr/>
        </p:nvSpPr>
        <p:spPr bwMode="auto">
          <a:xfrm rot="10800000">
            <a:off x="1331913" y="4221163"/>
            <a:ext cx="360362" cy="287337"/>
          </a:xfrm>
          <a:prstGeom prst="triangle">
            <a:avLst>
              <a:gd name="adj" fmla="val 50000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AR"/>
          </a:p>
        </p:txBody>
      </p:sp>
      <p:sp>
        <p:nvSpPr>
          <p:cNvPr id="27664" name="AutoShape 18"/>
          <p:cNvSpPr>
            <a:spLocks noChangeArrowheads="1"/>
          </p:cNvSpPr>
          <p:nvPr/>
        </p:nvSpPr>
        <p:spPr bwMode="auto">
          <a:xfrm rot="10800000">
            <a:off x="1331913" y="5300663"/>
            <a:ext cx="360362" cy="287337"/>
          </a:xfrm>
          <a:prstGeom prst="triangle">
            <a:avLst>
              <a:gd name="adj" fmla="val 50000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Ahorrar energía</a:t>
            </a:r>
            <a:endParaRPr lang="es-ES" dirty="0"/>
          </a:p>
        </p:txBody>
      </p:sp>
      <p:grpSp>
        <p:nvGrpSpPr>
          <p:cNvPr id="2" name="22 Grupo"/>
          <p:cNvGrpSpPr/>
          <p:nvPr/>
        </p:nvGrpSpPr>
        <p:grpSpPr>
          <a:xfrm>
            <a:off x="2928085" y="3717032"/>
            <a:ext cx="1571907" cy="936104"/>
            <a:chOff x="989696" y="1772816"/>
            <a:chExt cx="6408712" cy="3816526"/>
          </a:xfrm>
        </p:grpSpPr>
        <p:grpSp>
          <p:nvGrpSpPr>
            <p:cNvPr id="4" name="18 Grupo"/>
            <p:cNvGrpSpPr/>
            <p:nvPr/>
          </p:nvGrpSpPr>
          <p:grpSpPr>
            <a:xfrm>
              <a:off x="3149936" y="1772816"/>
              <a:ext cx="1376745" cy="1138349"/>
              <a:chOff x="2051720" y="3356992"/>
              <a:chExt cx="1368152" cy="864096"/>
            </a:xfrm>
          </p:grpSpPr>
          <p:pic>
            <p:nvPicPr>
              <p:cNvPr id="39" name="Picture 2" descr="C:\Program Files\Microsoft Office\MEDIA\CAGCAT10\j0285750.wmf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051720" y="3356992"/>
                <a:ext cx="1224136" cy="752167"/>
              </a:xfrm>
              <a:prstGeom prst="rect">
                <a:avLst/>
              </a:prstGeom>
              <a:noFill/>
            </p:spPr>
          </p:pic>
          <p:sp>
            <p:nvSpPr>
              <p:cNvPr id="40" name="39 Cilindro"/>
              <p:cNvSpPr/>
              <p:nvPr/>
            </p:nvSpPr>
            <p:spPr>
              <a:xfrm>
                <a:off x="2915816" y="3573016"/>
                <a:ext cx="504056" cy="648072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pic>
          <p:nvPicPr>
            <p:cNvPr id="22538" name="Picture 10" descr="https://encrypted-tbn3.google.com/images?q=tbn:ANd9GcTtCLEK5-VBDCJPRMMLC85adtjSsYFSJfoSHaLIAdk7Jct1hxw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89696" y="4487122"/>
              <a:ext cx="971920" cy="971920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22540" name="Picture 12" descr="https://encrypted-tbn2.google.com/images?q=tbn:ANd9GcSM_nCZgOhzShIQjkRLukLZ62TmdfHjbXBWyvMjucJg0g0F7Rh75w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85840" y="4509120"/>
              <a:ext cx="2232248" cy="961092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52" name="Picture 22" descr="https://encrypted-tbn1.google.com/images?q=tbn:ANd9GcR4U4VSrPiofJoPXxPv3fvPdn4q1fbZX78Wb2raX4KsKKUL55rdeQ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557762" y="4446290"/>
              <a:ext cx="840646" cy="1117608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4100" name="Picture 4" descr="https://encrypted-tbn0.google.com/images?q=tbn:ANd9GcRg1_qP2_j7Bvn0aWkgEaT8_mjgtr09xBkPHk6sxBnW5EUCubuC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778674" y="4382321"/>
              <a:ext cx="1207021" cy="1207021"/>
            </a:xfrm>
            <a:prstGeom prst="rect">
              <a:avLst/>
            </a:prstGeom>
            <a:noFill/>
            <a:effectLst>
              <a:softEdge rad="12700"/>
            </a:effectLst>
          </p:spPr>
        </p:pic>
        <p:cxnSp>
          <p:nvCxnSpPr>
            <p:cNvPr id="13" name="12 Conector recto de flecha"/>
            <p:cNvCxnSpPr>
              <a:endCxn id="22538" idx="0"/>
            </p:cNvCxnSpPr>
            <p:nvPr/>
          </p:nvCxnSpPr>
          <p:spPr>
            <a:xfrm flipH="1">
              <a:off x="1475656" y="2708920"/>
              <a:ext cx="1746288" cy="177820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14 Conector recto de flecha"/>
            <p:cNvCxnSpPr/>
            <p:nvPr/>
          </p:nvCxnSpPr>
          <p:spPr>
            <a:xfrm flipH="1">
              <a:off x="3365960" y="2780928"/>
              <a:ext cx="3844" cy="174540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17 Conector recto de flecha"/>
            <p:cNvCxnSpPr>
              <a:stCxn id="40" idx="4"/>
              <a:endCxn id="52" idx="0"/>
            </p:cNvCxnSpPr>
            <p:nvPr/>
          </p:nvCxnSpPr>
          <p:spPr>
            <a:xfrm>
              <a:off x="4526681" y="2484284"/>
              <a:ext cx="2451404" cy="196200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23 Conector recto de flecha"/>
            <p:cNvCxnSpPr>
              <a:endCxn id="4100" idx="0"/>
            </p:cNvCxnSpPr>
            <p:nvPr/>
          </p:nvCxnSpPr>
          <p:spPr>
            <a:xfrm>
              <a:off x="3509976" y="2708920"/>
              <a:ext cx="1872209" cy="167340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24 Grupo"/>
          <p:cNvGrpSpPr/>
          <p:nvPr/>
        </p:nvGrpSpPr>
        <p:grpSpPr>
          <a:xfrm>
            <a:off x="911861" y="3717032"/>
            <a:ext cx="1571907" cy="936104"/>
            <a:chOff x="989696" y="1772816"/>
            <a:chExt cx="6408712" cy="3816526"/>
          </a:xfrm>
        </p:grpSpPr>
        <p:grpSp>
          <p:nvGrpSpPr>
            <p:cNvPr id="6" name="18 Grupo"/>
            <p:cNvGrpSpPr/>
            <p:nvPr/>
          </p:nvGrpSpPr>
          <p:grpSpPr>
            <a:xfrm>
              <a:off x="3149936" y="1772816"/>
              <a:ext cx="1376745" cy="1138349"/>
              <a:chOff x="2051720" y="3356992"/>
              <a:chExt cx="1368152" cy="864096"/>
            </a:xfrm>
          </p:grpSpPr>
          <p:pic>
            <p:nvPicPr>
              <p:cNvPr id="35" name="Picture 2" descr="C:\Program Files\Microsoft Office\MEDIA\CAGCAT10\j0285750.wmf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051720" y="3356992"/>
                <a:ext cx="1224136" cy="752167"/>
              </a:xfrm>
              <a:prstGeom prst="rect">
                <a:avLst/>
              </a:prstGeom>
              <a:noFill/>
            </p:spPr>
          </p:pic>
          <p:sp>
            <p:nvSpPr>
              <p:cNvPr id="36" name="35 Cilindro"/>
              <p:cNvSpPr/>
              <p:nvPr/>
            </p:nvSpPr>
            <p:spPr>
              <a:xfrm>
                <a:off x="2915816" y="3573016"/>
                <a:ext cx="504056" cy="648072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pic>
          <p:nvPicPr>
            <p:cNvPr id="27" name="Picture 10" descr="https://encrypted-tbn3.google.com/images?q=tbn:ANd9GcTtCLEK5-VBDCJPRMMLC85adtjSsYFSJfoSHaLIAdk7Jct1hxw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89696" y="4487122"/>
              <a:ext cx="971920" cy="971920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28" name="Picture 12" descr="https://encrypted-tbn2.google.com/images?q=tbn:ANd9GcSM_nCZgOhzShIQjkRLukLZ62TmdfHjbXBWyvMjucJg0g0F7Rh75w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85840" y="4509120"/>
              <a:ext cx="2232248" cy="961092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29" name="Picture 22" descr="https://encrypted-tbn1.google.com/images?q=tbn:ANd9GcR4U4VSrPiofJoPXxPv3fvPdn4q1fbZX78Wb2raX4KsKKUL55rdeQ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557762" y="4446290"/>
              <a:ext cx="840646" cy="1117608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30" name="Picture 4" descr="https://encrypted-tbn0.google.com/images?q=tbn:ANd9GcRg1_qP2_j7Bvn0aWkgEaT8_mjgtr09xBkPHk6sxBnW5EUCubuC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778674" y="4382321"/>
              <a:ext cx="1207021" cy="1207021"/>
            </a:xfrm>
            <a:prstGeom prst="rect">
              <a:avLst/>
            </a:prstGeom>
            <a:noFill/>
            <a:effectLst>
              <a:softEdge rad="12700"/>
            </a:effectLst>
          </p:spPr>
        </p:pic>
        <p:cxnSp>
          <p:nvCxnSpPr>
            <p:cNvPr id="31" name="30 Conector recto de flecha"/>
            <p:cNvCxnSpPr>
              <a:endCxn id="27" idx="0"/>
            </p:cNvCxnSpPr>
            <p:nvPr/>
          </p:nvCxnSpPr>
          <p:spPr>
            <a:xfrm flipH="1">
              <a:off x="1475656" y="2708920"/>
              <a:ext cx="1746288" cy="177820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31 Conector recto de flecha"/>
            <p:cNvCxnSpPr/>
            <p:nvPr/>
          </p:nvCxnSpPr>
          <p:spPr>
            <a:xfrm flipH="1">
              <a:off x="3365960" y="2780928"/>
              <a:ext cx="3844" cy="174540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32 Conector recto de flecha"/>
            <p:cNvCxnSpPr>
              <a:stCxn id="36" idx="4"/>
              <a:endCxn id="29" idx="0"/>
            </p:cNvCxnSpPr>
            <p:nvPr/>
          </p:nvCxnSpPr>
          <p:spPr>
            <a:xfrm>
              <a:off x="4526681" y="2484284"/>
              <a:ext cx="2451404" cy="196200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33 Conector recto de flecha"/>
            <p:cNvCxnSpPr>
              <a:endCxn id="30" idx="0"/>
            </p:cNvCxnSpPr>
            <p:nvPr/>
          </p:nvCxnSpPr>
          <p:spPr>
            <a:xfrm>
              <a:off x="3509976" y="2708920"/>
              <a:ext cx="1872209" cy="167340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36 Grupo"/>
          <p:cNvGrpSpPr/>
          <p:nvPr/>
        </p:nvGrpSpPr>
        <p:grpSpPr>
          <a:xfrm>
            <a:off x="4872301" y="3717032"/>
            <a:ext cx="1571907" cy="936104"/>
            <a:chOff x="989696" y="1772816"/>
            <a:chExt cx="6408712" cy="3816526"/>
          </a:xfrm>
          <a:effectLst>
            <a:glow rad="228600">
              <a:schemeClr val="accent3">
                <a:satMod val="175000"/>
                <a:alpha val="40000"/>
              </a:schemeClr>
            </a:glow>
          </a:effectLst>
        </p:grpSpPr>
        <p:grpSp>
          <p:nvGrpSpPr>
            <p:cNvPr id="8" name="18 Grupo"/>
            <p:cNvGrpSpPr/>
            <p:nvPr/>
          </p:nvGrpSpPr>
          <p:grpSpPr>
            <a:xfrm>
              <a:off x="3149936" y="1772816"/>
              <a:ext cx="1376745" cy="1138349"/>
              <a:chOff x="2051720" y="3356992"/>
              <a:chExt cx="1368152" cy="864096"/>
            </a:xfrm>
          </p:grpSpPr>
          <p:pic>
            <p:nvPicPr>
              <p:cNvPr id="49" name="Picture 2" descr="C:\Program Files\Microsoft Office\MEDIA\CAGCAT10\j0285750.wmf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051720" y="3356992"/>
                <a:ext cx="1224136" cy="752167"/>
              </a:xfrm>
              <a:prstGeom prst="rect">
                <a:avLst/>
              </a:prstGeom>
              <a:noFill/>
            </p:spPr>
          </p:pic>
          <p:sp>
            <p:nvSpPr>
              <p:cNvPr id="50" name="49 Cilindro"/>
              <p:cNvSpPr/>
              <p:nvPr/>
            </p:nvSpPr>
            <p:spPr>
              <a:xfrm>
                <a:off x="2915816" y="3573016"/>
                <a:ext cx="504056" cy="648072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pic>
          <p:nvPicPr>
            <p:cNvPr id="41" name="Picture 10" descr="https://encrypted-tbn3.google.com/images?q=tbn:ANd9GcTtCLEK5-VBDCJPRMMLC85adtjSsYFSJfoSHaLIAdk7Jct1hxw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89696" y="4487122"/>
              <a:ext cx="971920" cy="971920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42" name="Picture 12" descr="https://encrypted-tbn2.google.com/images?q=tbn:ANd9GcSM_nCZgOhzShIQjkRLukLZ62TmdfHjbXBWyvMjucJg0g0F7Rh75w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85840" y="4509120"/>
              <a:ext cx="2232248" cy="961092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43" name="Picture 22" descr="https://encrypted-tbn1.google.com/images?q=tbn:ANd9GcR4U4VSrPiofJoPXxPv3fvPdn4q1fbZX78Wb2raX4KsKKUL55rdeQ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557762" y="4446290"/>
              <a:ext cx="840646" cy="1117608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44" name="Picture 4" descr="https://encrypted-tbn0.google.com/images?q=tbn:ANd9GcRg1_qP2_j7Bvn0aWkgEaT8_mjgtr09xBkPHk6sxBnW5EUCubuC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778674" y="4382321"/>
              <a:ext cx="1207021" cy="1207021"/>
            </a:xfrm>
            <a:prstGeom prst="rect">
              <a:avLst/>
            </a:prstGeom>
            <a:noFill/>
            <a:effectLst>
              <a:softEdge rad="12700"/>
            </a:effectLst>
          </p:spPr>
        </p:pic>
        <p:cxnSp>
          <p:nvCxnSpPr>
            <p:cNvPr id="45" name="44 Conector recto de flecha"/>
            <p:cNvCxnSpPr>
              <a:endCxn id="41" idx="0"/>
            </p:cNvCxnSpPr>
            <p:nvPr/>
          </p:nvCxnSpPr>
          <p:spPr>
            <a:xfrm flipH="1">
              <a:off x="1475656" y="2708920"/>
              <a:ext cx="1746288" cy="177820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45 Conector recto de flecha"/>
            <p:cNvCxnSpPr/>
            <p:nvPr/>
          </p:nvCxnSpPr>
          <p:spPr>
            <a:xfrm flipH="1">
              <a:off x="3365960" y="2780928"/>
              <a:ext cx="3844" cy="174540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46 Conector recto de flecha"/>
            <p:cNvCxnSpPr>
              <a:stCxn id="50" idx="4"/>
              <a:endCxn id="43" idx="0"/>
            </p:cNvCxnSpPr>
            <p:nvPr/>
          </p:nvCxnSpPr>
          <p:spPr>
            <a:xfrm>
              <a:off x="4526681" y="2484284"/>
              <a:ext cx="2451404" cy="196200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47 Conector recto de flecha"/>
            <p:cNvCxnSpPr>
              <a:endCxn id="44" idx="0"/>
            </p:cNvCxnSpPr>
            <p:nvPr/>
          </p:nvCxnSpPr>
          <p:spPr>
            <a:xfrm>
              <a:off x="3509976" y="2708920"/>
              <a:ext cx="1872209" cy="167340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50 Grupo"/>
          <p:cNvGrpSpPr/>
          <p:nvPr/>
        </p:nvGrpSpPr>
        <p:grpSpPr>
          <a:xfrm>
            <a:off x="6744509" y="3717032"/>
            <a:ext cx="1571907" cy="936104"/>
            <a:chOff x="989696" y="1772816"/>
            <a:chExt cx="6408712" cy="3816526"/>
          </a:xfrm>
          <a:effectLst>
            <a:glow rad="228600">
              <a:schemeClr val="accent3">
                <a:satMod val="175000"/>
                <a:alpha val="40000"/>
              </a:schemeClr>
            </a:glow>
          </a:effectLst>
        </p:grpSpPr>
        <p:grpSp>
          <p:nvGrpSpPr>
            <p:cNvPr id="10" name="18 Grupo"/>
            <p:cNvGrpSpPr/>
            <p:nvPr/>
          </p:nvGrpSpPr>
          <p:grpSpPr>
            <a:xfrm>
              <a:off x="3149936" y="1772816"/>
              <a:ext cx="1376745" cy="1138349"/>
              <a:chOff x="2051720" y="3356992"/>
              <a:chExt cx="1368152" cy="864096"/>
            </a:xfrm>
          </p:grpSpPr>
          <p:pic>
            <p:nvPicPr>
              <p:cNvPr id="62" name="Picture 2" descr="C:\Program Files\Microsoft Office\MEDIA\CAGCAT10\j0285750.wmf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051720" y="3356992"/>
                <a:ext cx="1224136" cy="752167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3" name="62 Cilindro"/>
              <p:cNvSpPr/>
              <p:nvPr/>
            </p:nvSpPr>
            <p:spPr>
              <a:xfrm>
                <a:off x="2915816" y="3573016"/>
                <a:ext cx="504056" cy="648072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pic>
          <p:nvPicPr>
            <p:cNvPr id="54" name="Picture 10" descr="https://encrypted-tbn3.google.com/images?q=tbn:ANd9GcTtCLEK5-VBDCJPRMMLC85adtjSsYFSJfoSHaLIAdk7Jct1hxw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89696" y="4487122"/>
              <a:ext cx="971920" cy="9719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5" name="Picture 12" descr="https://encrypted-tbn2.google.com/images?q=tbn:ANd9GcSM_nCZgOhzShIQjkRLukLZ62TmdfHjbXBWyvMjucJg0g0F7Rh75w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85840" y="4509120"/>
              <a:ext cx="2232248" cy="96109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" name="Picture 22" descr="https://encrypted-tbn1.google.com/images?q=tbn:ANd9GcR4U4VSrPiofJoPXxPv3fvPdn4q1fbZX78Wb2raX4KsKKUL55rdeQ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557762" y="4446290"/>
              <a:ext cx="840646" cy="111760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7" name="Picture 4" descr="https://encrypted-tbn0.google.com/images?q=tbn:ANd9GcRg1_qP2_j7Bvn0aWkgEaT8_mjgtr09xBkPHk6sxBnW5EUCubuC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778674" y="4382321"/>
              <a:ext cx="1207021" cy="1207021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58" name="57 Conector recto de flecha"/>
            <p:cNvCxnSpPr>
              <a:endCxn id="54" idx="0"/>
            </p:cNvCxnSpPr>
            <p:nvPr/>
          </p:nvCxnSpPr>
          <p:spPr>
            <a:xfrm flipH="1">
              <a:off x="1475656" y="2708920"/>
              <a:ext cx="1746288" cy="177820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58 Conector recto de flecha"/>
            <p:cNvCxnSpPr/>
            <p:nvPr/>
          </p:nvCxnSpPr>
          <p:spPr>
            <a:xfrm flipH="1">
              <a:off x="3365960" y="2780928"/>
              <a:ext cx="3844" cy="174540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59 Conector recto de flecha"/>
            <p:cNvCxnSpPr>
              <a:stCxn id="63" idx="4"/>
              <a:endCxn id="56" idx="0"/>
            </p:cNvCxnSpPr>
            <p:nvPr/>
          </p:nvCxnSpPr>
          <p:spPr>
            <a:xfrm>
              <a:off x="4526681" y="2484284"/>
              <a:ext cx="2451404" cy="196200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60 Conector recto de flecha"/>
            <p:cNvCxnSpPr>
              <a:endCxn id="57" idx="0"/>
            </p:cNvCxnSpPr>
            <p:nvPr/>
          </p:nvCxnSpPr>
          <p:spPr>
            <a:xfrm>
              <a:off x="3509976" y="2708920"/>
              <a:ext cx="1872209" cy="167340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18 Grupo"/>
          <p:cNvGrpSpPr/>
          <p:nvPr/>
        </p:nvGrpSpPr>
        <p:grpSpPr>
          <a:xfrm>
            <a:off x="3203848" y="1772816"/>
            <a:ext cx="1376745" cy="1138349"/>
            <a:chOff x="2051720" y="3356992"/>
            <a:chExt cx="1368152" cy="864096"/>
          </a:xfrm>
        </p:grpSpPr>
        <p:pic>
          <p:nvPicPr>
            <p:cNvPr id="68" name="Picture 2" descr="C:\Program Files\Microsoft Office\MEDIA\CAGCAT10\j0285750.wm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51720" y="3356992"/>
              <a:ext cx="1224136" cy="752167"/>
            </a:xfrm>
            <a:prstGeom prst="rect">
              <a:avLst/>
            </a:prstGeom>
            <a:noFill/>
          </p:spPr>
        </p:pic>
        <p:sp>
          <p:nvSpPr>
            <p:cNvPr id="69" name="68 Cilindro"/>
            <p:cNvSpPr/>
            <p:nvPr/>
          </p:nvSpPr>
          <p:spPr>
            <a:xfrm>
              <a:off x="2915816" y="3573016"/>
              <a:ext cx="504056" cy="648072"/>
            </a:xfrm>
            <a:prstGeom prst="ca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pic>
        <p:nvPicPr>
          <p:cNvPr id="74754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1600" y="5157192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64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5157192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65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75656" y="5157192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66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39753" y="5733256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67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63689" y="5733256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0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43809" y="5733256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1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47864" y="5229200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2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71800" y="5229200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3" name="Picture 2" descr="https://encrypted-tbn0.google.com/images?q=tbn:ANd9GcRpTXMSM-RpcSwyjobqiAHDWa2WBM-Ido3Svtr6TCwNz1lvjXY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1920" y="5229200"/>
            <a:ext cx="432047" cy="4320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7" name="Picture 2" descr="http://t0.gstatic.com/images?q=tbn:ANd9GcQQVqFT2IZen6ob4XiGtXXO2F_idH7gEGMQ3nBrmPL4Zn2aOUUyAA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36096" y="4725144"/>
            <a:ext cx="2495550" cy="175260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Valor Agregado</a:t>
            </a:r>
            <a:endParaRPr lang="es-ES" dirty="0"/>
          </a:p>
        </p:txBody>
      </p:sp>
      <p:sp>
        <p:nvSpPr>
          <p:cNvPr id="6" name="5 Nube"/>
          <p:cNvSpPr/>
          <p:nvPr/>
        </p:nvSpPr>
        <p:spPr>
          <a:xfrm>
            <a:off x="971600" y="1700808"/>
            <a:ext cx="6912768" cy="3888432"/>
          </a:xfrm>
          <a:prstGeom prst="cloud">
            <a:avLst/>
          </a:prstGeom>
          <a:solidFill>
            <a:schemeClr val="accent1">
              <a:alpha val="5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2400" b="1" dirty="0" smtClean="0"/>
              <a:t>Internet</a:t>
            </a:r>
            <a:endParaRPr lang="es-ES" sz="2400" b="1" dirty="0"/>
          </a:p>
        </p:txBody>
      </p:sp>
      <p:pic>
        <p:nvPicPr>
          <p:cNvPr id="17411" name="Picture 3" descr="C:\Users\Fernandes\AppData\Local\Microsoft\Windows\Temporary Internet Files\Content.IE5\41TFRIL3\MC900431497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3594298"/>
            <a:ext cx="1130846" cy="1130846"/>
          </a:xfrm>
          <a:prstGeom prst="rect">
            <a:avLst/>
          </a:prstGeom>
          <a:noFill/>
        </p:spPr>
      </p:pic>
      <p:pic>
        <p:nvPicPr>
          <p:cNvPr id="17410" name="Picture 2" descr="C:\Users\Fernandes\AppData\Local\Microsoft\Windows\Temporary Internet Files\Content.IE5\H2RSEWXQ\MC900431599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3954338"/>
            <a:ext cx="559089" cy="559089"/>
          </a:xfrm>
          <a:prstGeom prst="rect">
            <a:avLst/>
          </a:prstGeom>
          <a:noFill/>
        </p:spPr>
      </p:pic>
      <p:grpSp>
        <p:nvGrpSpPr>
          <p:cNvPr id="2" name="17 Grupo"/>
          <p:cNvGrpSpPr/>
          <p:nvPr/>
        </p:nvGrpSpPr>
        <p:grpSpPr>
          <a:xfrm>
            <a:off x="4958942" y="2730203"/>
            <a:ext cx="1560440" cy="1285809"/>
            <a:chOff x="1214526" y="2924945"/>
            <a:chExt cx="1560440" cy="1285809"/>
          </a:xfrm>
        </p:grpSpPr>
        <p:grpSp>
          <p:nvGrpSpPr>
            <p:cNvPr id="4" name="18 Grupo"/>
            <p:cNvGrpSpPr/>
            <p:nvPr/>
          </p:nvGrpSpPr>
          <p:grpSpPr>
            <a:xfrm>
              <a:off x="1214526" y="2924945"/>
              <a:ext cx="1376745" cy="1138349"/>
              <a:chOff x="2051720" y="3356992"/>
              <a:chExt cx="1368152" cy="864096"/>
            </a:xfrm>
          </p:grpSpPr>
          <p:pic>
            <p:nvPicPr>
              <p:cNvPr id="39" name="Picture 2" descr="C:\Program Files\Microsoft Office\MEDIA\CAGCAT10\j0285750.wmf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051720" y="3356992"/>
                <a:ext cx="1224136" cy="752167"/>
              </a:xfrm>
              <a:prstGeom prst="rect">
                <a:avLst/>
              </a:prstGeom>
              <a:noFill/>
            </p:spPr>
          </p:pic>
          <p:sp>
            <p:nvSpPr>
              <p:cNvPr id="40" name="39 Cilindro"/>
              <p:cNvSpPr/>
              <p:nvPr/>
            </p:nvSpPr>
            <p:spPr>
              <a:xfrm>
                <a:off x="2915816" y="3573016"/>
                <a:ext cx="504056" cy="648072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7" name="16 Cilindro"/>
            <p:cNvSpPr/>
            <p:nvPr/>
          </p:nvSpPr>
          <p:spPr>
            <a:xfrm>
              <a:off x="2267744" y="3356992"/>
              <a:ext cx="507222" cy="853762"/>
            </a:xfrm>
            <a:prstGeom prst="ca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pic>
        <p:nvPicPr>
          <p:cNvPr id="8193" name="Picture 1" descr="C:\Program Files\Microsoft Office\MEDIA\CAGCAT10\j0195812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4149080"/>
            <a:ext cx="1773022" cy="18242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14" name="Picture 14" descr="https://encrypted-tbn0.google.com/images?q=tbn:ANd9GcR5fEMkU0uG60GhIpiY3zzrU-kHRGNs0WkwqIhFpyg9usAHvo5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221088"/>
            <a:ext cx="2400762" cy="1798255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Valor Agregado</a:t>
            </a:r>
            <a:endParaRPr lang="es-ES" dirty="0"/>
          </a:p>
        </p:txBody>
      </p:sp>
      <p:grpSp>
        <p:nvGrpSpPr>
          <p:cNvPr id="2" name="11 Grupo"/>
          <p:cNvGrpSpPr/>
          <p:nvPr/>
        </p:nvGrpSpPr>
        <p:grpSpPr>
          <a:xfrm>
            <a:off x="3851920" y="1628800"/>
            <a:ext cx="2016224" cy="1246146"/>
            <a:chOff x="971600" y="1700808"/>
            <a:chExt cx="6912768" cy="4272500"/>
          </a:xfrm>
        </p:grpSpPr>
        <p:sp>
          <p:nvSpPr>
            <p:cNvPr id="6" name="5 Nube"/>
            <p:cNvSpPr/>
            <p:nvPr/>
          </p:nvSpPr>
          <p:spPr>
            <a:xfrm>
              <a:off x="971600" y="1700808"/>
              <a:ext cx="6912768" cy="3888432"/>
            </a:xfrm>
            <a:prstGeom prst="cloud">
              <a:avLst/>
            </a:prstGeom>
            <a:solidFill>
              <a:schemeClr val="accent1">
                <a:alpha val="57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AR" sz="2400" b="1" dirty="0" smtClean="0"/>
                <a:t>Internet</a:t>
              </a:r>
              <a:endParaRPr lang="es-ES" sz="2400" b="1" dirty="0"/>
            </a:p>
          </p:txBody>
        </p:sp>
        <p:pic>
          <p:nvPicPr>
            <p:cNvPr id="17411" name="Picture 3" descr="C:\Users\Fernandes\AppData\Local\Microsoft\Windows\Temporary Internet Files\Content.IE5\41TFRIL3\MC900431497[1]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92080" y="3594298"/>
              <a:ext cx="1130846" cy="1130846"/>
            </a:xfrm>
            <a:prstGeom prst="rect">
              <a:avLst/>
            </a:prstGeom>
            <a:noFill/>
          </p:spPr>
        </p:pic>
        <p:pic>
          <p:nvPicPr>
            <p:cNvPr id="17410" name="Picture 2" descr="C:\Users\Fernandes\AppData\Local\Microsoft\Windows\Temporary Internet Files\Content.IE5\H2RSEWXQ\MC900431599[1]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940152" y="3954338"/>
              <a:ext cx="559089" cy="559089"/>
            </a:xfrm>
            <a:prstGeom prst="rect">
              <a:avLst/>
            </a:prstGeom>
            <a:noFill/>
          </p:spPr>
        </p:pic>
        <p:grpSp>
          <p:nvGrpSpPr>
            <p:cNvPr id="4" name="17 Grupo"/>
            <p:cNvGrpSpPr/>
            <p:nvPr/>
          </p:nvGrpSpPr>
          <p:grpSpPr>
            <a:xfrm>
              <a:off x="4958942" y="2730203"/>
              <a:ext cx="1560440" cy="1285809"/>
              <a:chOff x="1214526" y="2924945"/>
              <a:chExt cx="1560440" cy="1285809"/>
            </a:xfrm>
          </p:grpSpPr>
          <p:grpSp>
            <p:nvGrpSpPr>
              <p:cNvPr id="5" name="18 Grupo"/>
              <p:cNvGrpSpPr/>
              <p:nvPr/>
            </p:nvGrpSpPr>
            <p:grpSpPr>
              <a:xfrm>
                <a:off x="1214526" y="2924945"/>
                <a:ext cx="1376745" cy="1138349"/>
                <a:chOff x="2051720" y="3356992"/>
                <a:chExt cx="1368152" cy="864096"/>
              </a:xfrm>
            </p:grpSpPr>
            <p:pic>
              <p:nvPicPr>
                <p:cNvPr id="39" name="Picture 2" descr="C:\Program Files\Microsoft Office\MEDIA\CAGCAT10\j0285750.wmf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2051720" y="3356992"/>
                  <a:ext cx="1224136" cy="752167"/>
                </a:xfrm>
                <a:prstGeom prst="rect">
                  <a:avLst/>
                </a:prstGeom>
                <a:noFill/>
              </p:spPr>
            </p:pic>
            <p:sp>
              <p:nvSpPr>
                <p:cNvPr id="40" name="39 Cilindro"/>
                <p:cNvSpPr/>
                <p:nvPr/>
              </p:nvSpPr>
              <p:spPr>
                <a:xfrm>
                  <a:off x="2915816" y="3573016"/>
                  <a:ext cx="504056" cy="648072"/>
                </a:xfrm>
                <a:prstGeom prst="can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</p:grpSp>
          <p:sp>
            <p:nvSpPr>
              <p:cNvPr id="17" name="16 Cilindro"/>
              <p:cNvSpPr/>
              <p:nvPr/>
            </p:nvSpPr>
            <p:spPr>
              <a:xfrm>
                <a:off x="2267744" y="3356992"/>
                <a:ext cx="507222" cy="853762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pic>
          <p:nvPicPr>
            <p:cNvPr id="8193" name="Picture 1" descr="C:\Program Files\Microsoft Office\MEDIA\CAGCAT10\j0195812.wmf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043608" y="4149080"/>
              <a:ext cx="1773022" cy="1824228"/>
            </a:xfrm>
            <a:prstGeom prst="rect">
              <a:avLst/>
            </a:prstGeom>
            <a:noFill/>
          </p:spPr>
        </p:pic>
      </p:grpSp>
      <p:sp>
        <p:nvSpPr>
          <p:cNvPr id="76808" name="AutoShape 8" descr="data:image/jpeg;base64,/9j/4AAQSkZJRgABAQAAAQABAAD/2wCEAAkGBhQSDxUUEBQVFBQUFBAQEBAQFRAUEBUPFhAVFBUQFRQXHCYfFxklGRQUHy8gIyc1LCwsFR4xNTAqNSYrLCkBCQoKDgwOFA8PGikcHBwpKSwpKSktLCkpKSksNSwsKSkpKSkpKSwpKSkpKSwpKSksLCkpKSwpKSwpKSkpKSkpKf/AABEIAMUBAAMBIgACEQEDEQH/xAAcAAEAAQUBAQAAAAAAAAAAAAAABgIDBAUHAQj/xABLEAABAwICBgUFDgMFCQEAAAABAAIDBBEhMQUHEiJBUQZhcYGREzKhscEIFCMkM0JSYnKCorLR8EOS4WOTo6TCFhclU2R0g8PSFf/EABoBAQADAQEBAAAAAAAAAAAAAAABAgMEBQb/xAAoEQEAAgICAQMEAQUAAAAAAAAAAQIDEQQSMQUhURNBYXEjFCIkMqH/2gAMAwEAAhEDEQA/AO4oiICIiAiIgIiICIiAiIgpLxx7l6uFa89IyNro2B26Ig5osCASc8cuP7AtzdvSWob5sz2/ZfIz8rgi0VfXyL5Lp9YFdH5tTL3yzu/M8rMZra0kMquX/CP52OUbOr6oRfMlPru0kzOfb6pI6cj8DGlZ0XugNIDP3ue2B3slCk6y+jUXz/S+6HrL78NM8cmtnjPXjtv9S2UPujXfPo225tmk9sXtRHWXbkXH4vdGQfPpJRzLZYj6HWWdB7oShJ3oqlvWWwOH4ZCfQhqXUkXPYtemjDm+ZvbBL7AVmwa5dFONvfYaf7SKpYPFzLelDSaoo1HrJ0Ycq6m75WN9azqfpfRSfJ1lM77M8J9TkQ26KxHXRu82Rh+y5p9RV5rgcsexB6i8uvUBERAREQEREBERAREQEREBERBwjXrS7ekoWg224GC//keoK7oiDlKe8D9F0TXo22kaN3ON48JW/qoq2RenwsNMlZ7Rv3cnKvek16zr2aB3Qh582Qd4Vt3QWfg5h9ClLJllRVS654WGfs4p5OePEoM/oTVD5oPYVjydE6ofwiewhdOhqVmxSKk8DFPyyn1HPXzEOPno9Uj+C/8AfYVZfo2duccg+672LucLbrMjpL5geCyv6fSPEypX1jLM66x/189vhk4sf3td+itEkZg96+lGaPYRixv8oVk6HgJxiYfuhc/9H+XZHqU/er5v208qvpP/AGSpHedBGfuhUf7tKB+dOzuWNuPMfd1V5sW+z5w8qea82uzwC+jZNTmjnfwyOxxCwJ9R9B80yN+879Vl9OW/14cDDh1eFlmwaXlb5s0repskg9RXXKnUdTfNlePSon0x1YNo6Z0zZi7ZIGy4Dibck+lbyiOTjmdN5qi6XTitgidPNIJpHxSxTPfIwtET3tezaJ2HAtGWYuDwt9CL5e1NsvpejH9pO7wo5j7F9QqjawiIioiIgIiICIiAiIgIiICIiDjGv1nxiid1Stv99hUID1PPdBC3vI/Wm9Bi/Vc9Dl6/p3+tnJyo31ZAerrZFitcrrSvSlxxXbOhmW1o3XWlhUg0TTE2VJsrkxV17t5o+JSKmpBZaulaGDe8FmtricBkua82ly1ilZe1mGAVmmpnE5LNijGblke/GtGCynJMe0L9Imdz7Paeht5yy9sNyWrl0osGbShKy6WsvObHjjUN3LWgLCm0itNJWEqw6ZbVwOXJzfhsptIKCa1KsmgI5vZ+YKTGRQrWlJ8UaObwr5cfXHafwx4+eb58cfmGDqQi2tMUv1BVSf5eSP8A9i+ml846g476Wb1U1S78cQ9q+jl4UPr7CIilUREQEREBERAREQEREBERByL3Q7bU9K7lLK3xY13+hcwZIure6Ijvo2E/RqB6YnhciY5ep6dbU2j9MM9dxWWcxyvRlYtOC42GK3NHShuLt48vmjtPFerMOK14pDJ0bQF2LsG8ypFT1IaLRj7y1DJW/ON+QGQ7lmxVo4BR1h5fIzXt4bWEE4uKzmVNslo21hVfliotj7ODvercur+tWH1vWtcHKoFRGCsK2z3n7sp1QqDKrQVQWkUiGE2tPmVW0iWVQCeFdTKkBQnWo74vGOb1ObKAa2HfBxD6x9RXLyp/is7/AE+v+Rj/AG2nueYL6Rkd9Cldb78zL/lC+hFwf3OcXxqqdyghb4yuP+ld4Xz77SfIiIiBERAREQEREBERAREQEREHM9f8V9EA8qiH07QXFqZlwOWGK7jr3ZfQr+qaA/iI9q4fTndHYPUvR9Pjd5ZZp1SNNnA8NFm+Ky43k5lals6utql7TzLVbyEhZ8MoUbjq1kx1nWoc2TDNkmZOFebKFHI61ZUdcp24b8aW8D1ca9aeOtWQyrClzWwWhsw5VBywG1KutnRhOOWaHKoOWI2ZViVRMK+8Mm653rZf8iO0qfCVc51pyXkiHUSuLmRrFZ6Ppv8AdyaJt7nBm/Wn6lI3vvMSPUu3rj3ucovi9W7nNE3wiv7V2FeC+xnyIiIgREQEREBERAREQEREBERBBNdsV9Bz/VdA7uE7L+grgVO/cHYPUvonW3FtaEq+qMO8HtK+bKaXCy6+LbraVbxurM8ovRIsdxXgeu6Mswx6bZgerjZlhCVViVb15HyynE2DapX2VS1YkVYkW8ZKyytibhlWr7KxaMSq42oV41PhhbEkDK1X2VyjrapXm1SlhbBEpIyuV5tYo22qV1tWm2FuMkjapQDWJLtVDOph9akLKxRDpbLtVA6mD8wXFzp/hl0cDj9M9bft2b3O8fxCpPOq2fCni/8ApdYXL/c9QkaKlJ+fVyuHYIYWetpXUF4L6CRERECIiAiIgIiICIiAiIgIvC5WnVIH9cvFBHdZzb6Frf8At5PQvlASObke45L6903K2SCSOVu49rmODxeMtIsbnK3auG6c1WtkqLwGOCADHZdJI9z744HdbyFip9494WjTnkekyMxfsP6q6K9h5jtH6KT12qaYXMErH8dmS7HAcd4Xao5X9EauG/lIH2+kyzxa9r7pOC0jNePPujrAyYHIg96uB60jhY2IsRzwKqbO4ZE+v1q8Z/mEdG7EirEi07K9wzsfQrzNJDiCPSta54+VJpLaiVViVa5lY05Ed+CvtkXRXN8KTRmiRVh6wRIqxKt655ZzjhnNlVYnWCJVWJFvGeJZzhZzalR/TUl5z9lvrK2getNXuvMexvtXLzskTi1Hy04+Prfb6L1FxW0LGfpTVLv8Ut9i6EoLqSb/AMBpjzdVH/Nyj2KdLxnVIiIgIiICIiAiLzaQepdUF68KnQ9MitS1AGZA9axZXvxvuDmN49u1ksdseZtf6wO8cM8f1VohC9JXch3uw8BxWPPIbbxzwths49Sq2927eIuA8W8SQvCNnmCTwJIBPVy9CkY0rSOJNxbZZl4OutFXaKabF7G7Z+htNf2h39VIXsyJ3nC2WB7f6Ky5myTfN1yAQPX+qkRKbQ7mmzZHtNrgSgSDvcd78SwamknFyWNkGe1E+zyfsvw/Gpp5HZG0RvHkb58bWCxpaABv1nm4dbezuTcn1Dio0nbnukKWB4+MxgZY1EYABOFhIRs37HLUVWrymeLx7TL4h0btpvgbjwXU5qIjZAOJwftY2w4gZd57lrZejMRkcREGucGkywXic4WwJcNkkDLEqNJ25DW6s5R8lIx45PBY70XBWhrei1VF58L7fSYNsW57t13CTQr8PJTjPFtRGHXH0Q5pYQes37CrZpZmefDcXwMDw/d5lrwwjsF1XSdvn4r1riMiR2Fdzq6WllIbO2PaJIa2oZ5OQn6okAJ7lqa/VZSvxZtxE4gsddv8rr4dhCan7G3KGVrxxv2q+zSfNvgVK67VPO35GVknU4Ojd3ecPSo5pDorVQ/KQPt9Jg229t23t3qYveDUS8j0i08bdqyGTg5EHsWiun7wWsZ5jyr0SESLWVHyru7wssZlU4ZOPfirzJi43dbAcEyZovXRWmpfU+qaDY0HRjnEX/zyOf8A6lLVHdXTLaHoh/0tOfGMH2qRLAEREBERB4SvC5azpBRukj+DkfE9p2mPjsceTmnBzTx9BBUDd0+qaN2zWR+VaM5oAb257GY9KmB00uXijOg9YNJVD4OVt+LSbOHO4OI71ImTBwwN+xShWl14iD26tvhaeHeMD6FUSqNvl4nJShZdR8jhgbEceeCtOjINyCPs4jtNllFl+JHZYfvvVG+OIcOvdd4jD0KRhloJvgTkOattZYkk8cAQDZX6hwPnDZPN2H4hh6VhucRkbj636hSl42MgF7m44X2SSDa2NrXOXoVLWXF3Haz2Q4G97YA8vWqvL8wR6Qq3WeMbFoxxsGi3HkEFostvm7RhYNF+OYb7bLwQAkk2IufOJwvwte59CvNAccMADbEnG4vc3xtytZVPZtEDMA3FhYh3Gw/ZUbGGyK4dtXAxLxsttYY2JyAwVoUI2Rs2aMSS04k280Y2dw4LYOG9a5AbfAndubG5ccLjLDLFHMvgMsLkbQcTe9uYGAyQa2aiuCMHNA3/ACgaABxJPmgdvWtYejkIdaNroiTce9nFrSTjtbDd04ni3FSWQfNGY2Sb5DjYAHE9Z8Emh3bebe3mnf8ApXJvg3DLjfG4uFAif/40wtsTMkABBbOwCUnLz4y0N/u1akikYLywPwFy6D4cdzWgSHsDPFS0UuOOycxe2NuoZX7lTJTbIz6sCLNsOPWUSg1RoikqXbMjYnvtfYkaGzAc9lwDx4KFdN9WYYxrtHwSvddxlaxwcxrQPNDCS9zj1cssV2moow9tpWse0nBrwDu/SsbhYsWhY2OvHtt+o2STyfdGSWt7gFGjbhkWp+uMQfaMOOJhc8h4GFrm2zfPC60elOi9VSX98wPjGybSEXiJxs0SNu2/Ve6+lap8cEZlmeGRtxc55y5DrJyAGJUa0b05FVV+TZAHQNLSPKNDnOeHXEjhk22YGY48hWYWiZdC6MQbFDTNIsWwQAg5g+TbcLZq3A67QVcRUREQEREFLmXzWp0l0cjlG80LcIg5bp7VJG87UY2XDFr2EtcD1OGIWhZDpXR5+CkMzB/Dmzt1PA9YK7eQrE9E1wxAQcx0Xrla0htdE+B2RcQCy/2hgO+ynejekcFQ0GGRrr5Yj9lYOl+gsMwN2jwUB0nqofC4vpHvhdn8E4tBPW3I94U7HWw3nj++S12ktJNicABIXu4sB8mOtxdu+GK5bT9K9KUJtMwVEY4t3XgfZOB7iFKdCa2qSchk14pDh5OUbJv2HPuJVo0jSZU1WXC4F+ttrK774bkTY8nAg918+5W6StjePg3NI5Nt6ledj2eKkWJX3GCwfe1jfHn1eC2TgsWQKyGK5ituiFwbDDEYYg8wsghU7KgUCdw49+F/Hh3KqB7W3zx+bfc6zhzzXmyqSxQldbKGtud45ANbtOJOW4PWcAsAaRLSXSxyxEkbTrNmY4lou68RcWjhdwblysVkbGfXYnrIyN1eMxPC2VrcBx7T1qND3yYIyBHBVhlhfENva9nE5+JVmoF2uDHbO1g54G/ljsXyP1jlbAKyaGSMbkrjcDdqby7oFgNq4eO8nsxugziTtbvm2x80G/Mk8LcBy4qztBos3uysByH9VU51wBYADIDK/NebOZOAAuSbAADiTwCCi1yo/wBLOmtPQNs/4ScjaZTMIv1OkdlG3txNjYGxUW6Y62MTBorfebt99AAi+VoGnzvtnDKwOas9CtVb5n+XriXknbLXEuJd9J7ji93by4qJstEfKPyaO0npqpa54IgJGzc7EDI9oXDGZkkfOIx52XaOinQiOlaMMeJW+0dotkLQ1gAss1VJnbwBeoiIEREBERAREQEREBUuYCqkQYNXoeOQbzQojp7VjBMDuN8Ap4iDh0/QOsojeime0DKN13xdgacR3FZNFrPq6YhtfTlzRgZYbuHaWHeHiV2V8QOYWqr+jUUoxaFOxo9B6wKSrHwcrb8Wk7w7RmPBbw2Iu0gjmMVBtP6oopDtMFnDEObg4HqIxCjvvHStAfgZTMwW+DnBJsOAkbj43VosadWIVJC5/o3W60EMr4XwOyLyLxf3jRbxCmmjtOQVDQ6GRrgeLXNI8QbKd7RpmWXmyrhYqbKRRsrwtVaWUCjYVQYq2x3UJ6Z60oaNxgpdmepxBtvQxHL4Qg7zvqA9pCiZEj0/pyCii8pVSBoODGN3pZHfRYzM+ocVyHTXSqs0xL5GBvk4AfkWklvU6d4893HZGA68CrOh+ilZpSpM1Y5x2iAXm20WDJjAMGM6hzPae3dF+hsVLGA1oFuXrVN7W8I10F1YMpwHyDakIF3uGPYOQ6l0eGENFgFWG2XqI2IiICIiAiIgIiICIiAiIgIiICIiAiIgKzNSNdmAryII1pXoTDMDdo8AoFpXVCY3GSke+F977ULtnHrAwPguxLwtQcQi05pWhNpWCpjHEDYlt+V3gpBojWtSykMm2oJDhsTAsN+QJ3T3FdGqNGseN5oUX03q4p5wQWDHmAp3I2NPVMeLscCDyK9q6uOGN0kz2xxsF3veQGgdZ9i5xPqzqaV16GoliH0A7aZ/K8EDuWsr+hOkaxzRWTyStad1p2WsB57LABfrtdT2FHS3WlNWPNPowOjhN2vnsRNIOTf+W38R6sll9BdV3mvlHipj0T1axwAFwF1PIKcMFmiyqnbF0ZohkLQGi1lnoiIEREBERAREQEREBERAREQEREBERAREQEREBERAREQEREHhavBEOS8RBXZERAREQEREBERAREQERE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76810" name="AutoShape 10" descr="data:image/jpeg;base64,/9j/4AAQSkZJRgABAQAAAQABAAD/2wCEAAkGBhQQEBQUEhQVFRQQFBQUFBUQFBQUFBUUFBQVFBQVFBQYHCceGBkjGRQVHy8gJCcpLCwsFR4xNTAqNSYrLCkBCQoKDQwMFA8PFCkYFBgpKSkpKSkpKSkpKSkpKSkpKSkpKSkpKSkpKSkpKSkpKSkpKSkpKSkpKSkpKSkpKSkpKf/AABEIAL4BCQMBIgACEQEDEQH/xAAcAAEAAQUBAQAAAAAAAAAAAAAABAIDBQYHAQj/xABFEAABAwEEBQgGCAQFBQAAAAABAAIDEQQSITEFQVFhcQYHEyIygZGhFFJykrHBI0JTYoKistEzc8LwFUNjw+E0RFSD8f/EABcBAQEBAQAAAAAAAAAAAAAAAAABAgP/xAAaEQEBAQEAAwAAAAAAAAAAAAAAEQEhAjFB/9oADAMBAAIRAxEAPwDt6IiAiIgIiICIiAiIgIiICIiDC8stN+h2GaYEBzG0ZXHruIa3DXia9y4hHzhW0HC2T03mJ36oytx59NN0bBZgcyZ5ODasZ53z3BcfFpdsb7oVxG9xc5duH/ePPtRWc/7YUyzc6ltaQTOx4GYfAwA97S0rnHph9VvgR8176aPUHc5wV4Ojwc8VseerJZyNhs7wKcRLVZBnO9a9bbIfwzN/rK5R/iDfVd3P/wCFUNIs2PHeD8k4OtN55LQCAYLMa4Cksw/oNFLbzxSgY2SI+zaiPjEuODSLNrx+EH5qoaQZ9o7vYfkrMK7GznsGuxv/AATsP6mtUmHnqgJobLaBwdA7/cC49Hpyg/jN4Oa+ncKUVEulL9KzMNMqud/UpMK7c3nhsuuG1j/1MP6ZCr8fO5YTmZ28bNMf0grhAtZ1SMPB7f3SOV4HVp+FzT8Ckwd/bzqaOOdoLfbhnb8WK6Oc3Rv/AJcXffHxavn70qXY7zVie1SnIlvEVCQfStk5bWGavR2uzm6Kn6VgoNpDiMFfh5T2R/ZtVnd7M8R+Dl8xenOp1hXiFQ61A5taeLQfkkV9Vx6Qjd2ZGHg9p+BV8OrljwXyUZGeoz3QF420gHDD2SR8CpB9b1RfPfNbpCZ2k7O1ksl1xkEjXSPcwxtie41aTTMNodS+hEgIiKAiIgIiICIiAiIgIiICIsDy60z6Jo+eQGjrtxntydRtOFSe5BwbnA0z6Zb55AatL+jZ/Lj6oI40J/Etcc1SblSfu4d5xPyVLo1rURi1UuapBYqSxQRi1UlivuaqCERZLVQWq8WqkhBZIVJarpavCEFgtXl1XSF5RBQDRXBM71neJVN1egILjbU/1neJVYtb/WPfj8VZAVQCKkNtDt3gP2XrnVVpgUhrKkDarg6jzE6JvWmacjCGIMHtzOvHwbH+ZdsWj8z2iuh0a15FDaZHy/hr0bPysB/Et4U1RERQEREBERAREQEREBERAXJue3TOMNnBwaDPJ5tYPC/4hdZJXzlyr0l6bb5ZM2ySUb/KioG+IA94q4MNFBRormcTxOJ+KpfEso+FWXQrSMY6JUOjWRdCrD4lIIDmK05qmujVl0aQRHNVFFJcxW3NUFghUEK85qpLURZIXlFcIVJCCi6lFUQlEHgVQXlFUEVdhbipljs7nvAb2nENb7TiGt8yFHhbgty5rtFdPpKzgiojc6d3CIVb+csVwfQOi7ALPBFC3swxsjHBjQ35KUiLKiIiAiIgIiICIiAiIgIiINe5faX9FsEzwaOe3ombb0nVw4Cp7lw7Q1kqXu1NpGP1O+LR3Fb3zy6YrJFAMRE0zPA9Y1awcaA+8FhdH6M6KFjT2gKu9t3Wd5k+C3iaxz7Oo77Os2+zqPJZ1UYSSFR3xLMyWdRZYEViHxKw+JZSSFRpIVBjXRqy9iyD41YfGoILmqgtUpzFZc1ILBaqS1Xi1UEKItXUorhC8ogoovQF7dVyJlXBBfa2gAXYOY3RX/UTkZXIGnu6ST4x+C5KxtXf3qzX0RzZaL6DRkFRR0wM7uMpvNr+C4O5X4rakRFlRERAREQEREBERAREQF451BU5BerXeX+lfR7BKQaOkHRM4yYHwbePcg5Na5zpDSTnnFskpfj9lD2B30YO9bRJZ1i+Q2jcJZSMyImcG9Z573ED8C2V8C6Iwr7Oo0kCzUkCiyQIjCywKJLZ1nJYFElgQYSWBQ5IlmpYFClhQYiSJRnxLKSxqLJGoMY+NWHsWQkYo0jEVDc1WiFJe1WnNUFkheUVwtVNFBTRSLKzM7FYopsLKMG/FXEStFWAzysibnM9kQ4yODa9wNe5fUsEIY1rWijWANaNgAoB4LhHNLovpdIxuI6tnY+Y8adGzzeT+Fd6TVERFlRERAREQEREBERAREQFy/na0nelihGIiaZXAa3O6rBxoD7y6eSuGaW0wZra+0Ua4dMHtD60LIyOjaSNXVaVrxRvOhtFdBZ449bGi9vees8+8SpD4VgIOX9e3AeMb2u8nAfFZCLlhZndovZ/Mjd8W1CovSRKNJCpkekoZOxLG7cHtr4ZqqSFBiJIVElhWYljUSWNBhJoVAnhWcmjWPtEaqMLNEoUrFl5o1AmjUVi5WqNI1T5WKLK1EQntUdwU17VGe1FWCFSQrhCocFNFICyD25DZQKNY46vG7HwUyuNdQqe4JiOvcyejLsNonP+ZI2JvsxNqfF0h91dLWA5B6M9G0dZoyKO6MPf7cv0jvN9O5Z9Z1oREQEREBERAREQERRbTpOOPtOFdgxPgEEpFgJ+UbnGkTO92fgP3UKYSSH6Z7g01wphXVhgNu1Be5cWxzrHLHZ31mcGgBjqEtvC+0PGDSW1Ga4vLZZ4j145mAa3MvjxAy711c2YOcGsFTSt4/RsABoRV2JdsAFN4T0Z128CSM6ijxQkgElhI1FazYjkRllcQ6OaMarr2EV3kmuKkR220tzhbINsDwfKq6TatEsk/iRRvrtaA4/NYm0cjrOcmyRn7jiR4GqtGowabY94ZJG6Nx+2aA3AbSstCLuMbnN/lvc0eANFItfI6TDorSDSvVmZXPPWRq2LGT8mLVGa9BE/fA4xu8qJRlWaRmGUpP8AMa13nQHzVwaYl1tjdwLmH5ha1JPJF222mP2gJG/mFfNVxaZrlJE7c8PiP9QQbEdMD60bx7N148iD5KxJpGI5up7YLf1ALHN0iTnGTvicyQeANfJe/wCJx5Odd3SBzP1AKi/JQ5EEbiD8FBnYpBs8b8QGne2nxCtSWIanPH4q+TqoMdMxQ5WLKSWJ2pwPtNp8P2UOayv9UH2SPgaIjGvao0jVOljIza4cR8woj6KKjuarTgr7mq04IJOj46Bzu4fFZTQOjfSbTDD9vKxh9i9ekPuNd4KJFHdjaNuJ71vHNBo3pNIGQjCzQud+OXqN/L0iDtYFF6iLCiIiAiK3LaGs7RA4oLiLFWjTzR2ATvOA/dY206Ukfm6g2Nw/5QbBaLcyPtOA3ZnwCxlo5RjJja73YeQWEcyqvQWp7BQEEHMOaCqJMks8oqXYbGuA8hj4qx6C2mN5p+8AR4KptraR12V3tcR4NyCuC11b1ZQx2yRrnN7xXHxCIqdGMKhjtQoLp+QCpDKdoOZj1SCKDVgTiSq2sJAJYH1zINNWYaCbvAryGhxBLaE0ujAfi1/Dcgob19bTSuD6gnjSg1b1SIer1WkBwoTFhWusEmtPDir5JOw01ON2u+g1/wB0VqjW5AtGu4K48TQeGKChwo0svDaOmAfR201Bx9orx8XUwZfe0UBY5zQcfrUBAHAdyvjqgAEEU6t8NaOFTiTr+apueuMaYFrqk8BTAVplggi2iBgbeN4ZdUx1cTUDq3TU+Cpfo2hwc2lRQteNZoBdzrXcpkYvZEA6w9tdhxJrWm3BUvjvt7N9jsaCgByIIbjXb1t2SCA6zPrdpjsc3zWOtOhIZR14GOrrAHyxWwyZXQ9zaEZkuu0Ncfqt7wV68GmAY533W0rnQOcKHuGKDR5+Qlld2ekjP3XH4FQ5ORMzR9Faqj1ZRUfMeS34who6zXNFNbg4YDJjSAXeKobYWupQirhgKFrsq9euDf7olHMLTyWtTDU2eKT70Ruu/KQVAme+LtttEXH6Rv5h811tliNKipByIIc0n7pFa5K0xhdUGjt1MeBBVo5OzSlcpI3bntdGfEVCu+lu1xk74nNePDAros+gYJRWSCM7wB5EZrEWjkHZX9m/EfuE4dxVo0W16ZYwgFrscxdII411K1/iEL8yO8fNbZNyAlbUwzteDqlwyrQVAI1rC2/klaG9uyh42xgH9Br5JRizZY3ZU/CfkrEmixqJ78V5JZmxPFWyRGh2nHD6rhsqvfSjWge073C73GhQX34/DBde5mtG3LHJMRjaZjT2IhcH5ukXGp7Q5rSboPsuBGOGz+6r6R5L6L9FscEOuKJgd7dKvPe4uKb6MZRERYUREQRbVMcQO/bisPNZwcXVBpXrfvksPziclp5Gm12KSRlpiaKsjcQJmNqaU9cCtNuWxc70bzwWyA3J2tku4OEjSx43GlKHiFUdVdYzqxVh0RGYWv6M527HNhK18Ljme033m4+S2qw6ThtArDMySpyBBIGygxHeFRCK8WWdZBjhXuGHhior7BsKCEvCFIdZSFQYz/8AFBZEdN3DNSo7c8YB9dz21HiKlRy1eFtFRPFvJ7UYO+M18lXHaozk8sOx1R/wsXVVCQ68faofioMqLLX1X1zOZ8VQYzvbsuf3U9+G5YxrwMqg7WEjyKvR6SkGu8PvD5oJhJOx1PXNK77u3efBeVu5gNdhUM6x2YVwHerbdKtPbZ7v7FXG2tpqI6Nr9Z5x/C3LvPgUFULaDB15o+qQMNZJLsAF4YSe23AYh14BrQa0pXAYaxmqrhIAkoRqDKm9vujCvHBWYJg511rXB+ZqHOA2XSBdJ36kHocD2TdDTQFwJLgKHMigbupqVbwaXR1nUqQzqA1yvOGNNwCrYTj1w66btWgOeHAY6qA461buBpN5jhU5g3iRqJJxrn4oPWxNYKht27kXYNHAChJ3a6qy6zlzCDNJR5vGjniQg43AaXgMaXQVIpWhvAUqACCRQ51JzPghv+qMTi6Ol6mvVh3YoIrbEGYdDdjA6gic5pApiHi8RidiqNnDsQ4trSoczAYaqGtNykNa1uAq2tTTM457zirhddNHG8aAhgALyDrNeyN5VGPlseFRSmGbmtcParrJphXxVqSzObjU01ntNBr2ajXwWScxz+q+OoP1WAGPi6vaI34btasvtrIqtBc91KDrUYO9uJKgx8jCWguALTUAuyNMxioE2gLPOaOgY4nY0V8Qp8jaR9JaZSyNgxfM7Gmwb+Hmuf8AKfnVNDDo8dGzJ07h9I7PsD6uWefBBkdOaF0Zo97HSBzpmua5lnifWrgat6WuDW1pn4Fdmavnnmx5LHSFsDpSXRwUllJd1nOJJjBOZq4Y7gvodNUREUBERAWJ0zyTsls/6iCOQ+sW0eOEgo7zWWRBy7THMTA+ps00kR1NlAlZ3HBw7yVpek+a3SNkN5jOlAyfZnXjxuGj/AL6FRB842Ll7b7I646R5u5stDSSO53WHitr0ZzyA0Foh4uiNfyu/ddX0joeG0tuzxMkGyRodTgTiO5aZpfmXsctTCZIHHU09Iz3X4+DgqFl5wbFK5jWyGshu0LSLpORfXIVwrUrNtlje4ta9rnNpeAIvC9lUb1zHSXM9bYCTC5kzTUdR3RvIOotfh5rBvsdv0Y6pjlgOt92rXDO6XirS2uNK61YjtMlm/sqw6zrill5W2yKQyMtMgvuvOY6j4iTnSMije4Ld+TXOb0j7ls6Jgu4SsLmguqKBzcaVxxwyQbc+Oisuap9ntMcrb0b2vB1tII8RVevs4OrwxQY6iKS6y7FadZyEFpKL0tXigqjcW9kkcCr3pzyKE1GsZV3EjGisBehWKnWaVjnAljQd7rops38FcfC9xLy90YAp1TG2NoqaVDg5ridpqeCxyqaaUpqNRuO1QTrKZCevcLdpb0ch2GgdTyCvPaGsL3hzA2usOJ2BoGLidgxUFlsINaNJpSrmgndjrpmrgtLTmDfP1zRxrSlQCMOAwRF1ukw7Bjw06myOuyur91+LO4EqqVjWNrI0NOYa1xvuO0nVXaVF0hO17Q0AuH1i8Ag6sGmtFFkhissXSWhzYYm5ClCddGtGZ3AVQSnTPmN2Nt1uwE/ndrWB5QcsLNo6rcJ7T9m09Rh++7Vwz4ZrUeVXOjJMDDYwYYsi4YSv4kdgbhjvWuaO5F220NbLHZ5Xseeq4NwdXWK6t+W9URuUPKS0aQkLp3kgVusb1Y2DrZN1ZbyVsPIzmvnt9JHfRQfaOGLxU/wmHP2jhvOS33kZzQxwXZLZdlkGIjGMTDn1vtDU68OK6OBRSqxfJ7kzBYIujs7LoNC5xxe8jW92Z+A1LKoigIiICIiAiIgIiICIiAvCKr1EGu6W5AWK01L4GNcfrRfRu/LQHvBWm6V5kszZp+DLQ3+tg/pXVEVo+fLdyEt9jN4RSYf5lmcXDj1OsO8Kmw8u7ZCaF4kpmJm9bhebR3ivoWix2lOTlmtQ+nhjfvc0Xu546w8UqOX2HnVYcJ4XN+8ykjfk74rY9HcqrLaP4crST9WtHe66hVrSvMzZ31MEj4jsd9Izzo4eJWm6X5p7bDUtY2Zo1wnre46h8Kq8HS8CKA/I+atvs/95LjcekLXY3XL8sRH1JQSPcePgs5YOcydmEsbXjbGSw+6aj4IOiOsytmMhYKwc41lkoHO6M7JQWfmFWrYILfHIKtcCDrBBHiKhFWkqpd0EYUPDFUGzoLIV+z2R0mQw1k4BWNK6Qs9hYH2l+LuxE3F7iNg+eA3rQ+U3LKe1MlaT6NCwACJhF95c2oEj+FOqMMcVBsfKPnCs9iqyCk84wvV+ijPEZncPELm1qktulJ2kiSZ8lQwAdUAZhoyY0V4bSsxyP5sbRbqSPrFAfruHWcP9NuvicOK7Xye5MQWGO5AwNr2nHF7ztc7Xwy3INK5Gcz0cFJbZdlkwIiGMTT977Q+XFdJa2gpsXqKAiIgIiICIiAiIgIiICIiAiIgIiICIiAiIgIiILFrsEczbsrGPbskaHDwK1PSvNPYpqljXQu2xOq33HVHhRbmiDjWluZy0sqYZI5hsd9G/wADVvmFqFs0HarE6r45oD6zbzWng9vVK+lF49gIocQcwcQeIVo+d7Fy1tUVKubKP9QUd7zaFbFYudYMBL4X3g03ReaWXqYVfgQO5dD0rzeWG0VvQNY4/Wh+jPg3A94Wr2jmQhvx9HaJBE3+I19HvcPuvFAO8GitxGi2W2z6SdK1sbprTaHdoAUjiBYQKnBjAQdYz1rpXJjmuZG/p7aRaJzjdOMTDqwPbIyxwwyW2aF0DDY4xHBGGN107Tjte44uPFZBTdHgC9RFFEREBERAREQEREBER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9" name="18 Flecha derecha"/>
          <p:cNvSpPr/>
          <p:nvPr/>
        </p:nvSpPr>
        <p:spPr>
          <a:xfrm rot="19074166">
            <a:off x="2436749" y="3072858"/>
            <a:ext cx="2977842" cy="576064"/>
          </a:xfrm>
          <a:prstGeom prst="rightArrow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76812" name="Picture 12" descr="http://www.cyberindian.net/wp-content/uploads/lg-xnote-r400-notebook-pc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27784" y="4077072"/>
            <a:ext cx="713981" cy="510893"/>
          </a:xfrm>
          <a:prstGeom prst="rect">
            <a:avLst/>
          </a:prstGeom>
          <a:noFill/>
          <a:effectLst>
            <a:softEdge rad="3175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14" name="Picture 14" descr="https://encrypted-tbn0.google.com/images?q=tbn:ANd9GcR5fEMkU0uG60GhIpiY3zzrU-kHRGNs0WkwqIhFpyg9usAHvo5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221088"/>
            <a:ext cx="2400762" cy="1798255"/>
          </a:xfrm>
          <a:prstGeom prst="rect">
            <a:avLst/>
          </a:prstGeom>
          <a:noFill/>
        </p:spPr>
      </p:pic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Con solo acceso a Internet</a:t>
            </a:r>
            <a:endParaRPr lang="es-ES" dirty="0"/>
          </a:p>
        </p:txBody>
      </p:sp>
      <p:pic>
        <p:nvPicPr>
          <p:cNvPr id="76802" name="Picture 2" descr="http://www.ushuaianoticias.com/media/contenido/view_82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221088"/>
            <a:ext cx="2376264" cy="1760982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6000"/>
              </a:srgbClr>
            </a:outerShdw>
            <a:softEdge rad="317500"/>
          </a:effectLst>
        </p:spPr>
      </p:pic>
      <p:sp>
        <p:nvSpPr>
          <p:cNvPr id="76808" name="AutoShape 8" descr="data:image/jpeg;base64,/9j/4AAQSkZJRgABAQAAAQABAAD/2wCEAAkGBhQSDxUUEBQVFBQUFBAQEBAQFRAUEBUPFhAVFBUQFRQXHCYfFxklGRQUHy8gIyc1LCwsFR4xNTAqNSYrLCkBCQoKDgwOFA8PGikcHBwpKSwpKSktLCkpKSksNSwsKSkpKSkpKSwpKSkpKSwpKSksLCkpKSwpKSwpKSkpKSkpKf/AABEIAMUBAAMBIgACEQEDEQH/xAAcAAEAAQUBAQAAAAAAAAAAAAAABgIDBAUHAQj/xABLEAABAwICBgUFDgMFCQEAAAABAAIDBBEhMQUHEiJBUQZhcYGREzKhscEIFCMkM0JSYnKCorLR8EOS4WOTo6TCFhclU2R0g8PSFf/EABoBAQADAQEBAAAAAAAAAAAAAAABAgMEBQb/xAAoEQEAAgICAQMEAQUAAAAAAAAAAQIDEQQSMQUhURNBYXEjFCIkMqH/2gAMAwEAAhEDEQA/AO4oiICIiAiIgIiICIiAiIgpLxx7l6uFa89IyNro2B26Ig5osCASc8cuP7AtzdvSWob5sz2/ZfIz8rgi0VfXyL5Lp9YFdH5tTL3yzu/M8rMZra0kMquX/CP52OUbOr6oRfMlPru0kzOfb6pI6cj8DGlZ0XugNIDP3ue2B3slCk6y+jUXz/S+6HrL78NM8cmtnjPXjtv9S2UPujXfPo225tmk9sXtRHWXbkXH4vdGQfPpJRzLZYj6HWWdB7oShJ3oqlvWWwOH4ZCfQhqXUkXPYtemjDm+ZvbBL7AVmwa5dFONvfYaf7SKpYPFzLelDSaoo1HrJ0Ycq6m75WN9azqfpfRSfJ1lM77M8J9TkQ26KxHXRu82Rh+y5p9RV5rgcsexB6i8uvUBERAREQEREBERAREQEREBERBwjXrS7ekoWg224GC//keoK7oiDlKe8D9F0TXo22kaN3ON48JW/qoq2RenwsNMlZ7Rv3cnKvek16zr2aB3Qh582Qd4Vt3QWfg5h9ClLJllRVS654WGfs4p5OePEoM/oTVD5oPYVjydE6ofwiewhdOhqVmxSKk8DFPyyn1HPXzEOPno9Uj+C/8AfYVZfo2duccg+672LucLbrMjpL5geCyv6fSPEypX1jLM66x/189vhk4sf3td+itEkZg96+lGaPYRixv8oVk6HgJxiYfuhc/9H+XZHqU/er5v208qvpP/AGSpHedBGfuhUf7tKB+dOzuWNuPMfd1V5sW+z5w8qea82uzwC+jZNTmjnfwyOxxCwJ9R9B80yN+879Vl9OW/14cDDh1eFlmwaXlb5s0repskg9RXXKnUdTfNlePSon0x1YNo6Z0zZi7ZIGy4Dibck+lbyiOTjmdN5qi6XTitgidPNIJpHxSxTPfIwtET3tezaJ2HAtGWYuDwt9CL5e1NsvpejH9pO7wo5j7F9QqjawiIioiIgIiICIiAiIgIiICIiDjGv1nxiid1Stv99hUID1PPdBC3vI/Wm9Bi/Vc9Dl6/p3+tnJyo31ZAerrZFitcrrSvSlxxXbOhmW1o3XWlhUg0TTE2VJsrkxV17t5o+JSKmpBZaulaGDe8FmtricBkua82ly1ilZe1mGAVmmpnE5LNijGblke/GtGCynJMe0L9Imdz7Paeht5yy9sNyWrl0osGbShKy6WsvObHjjUN3LWgLCm0itNJWEqw6ZbVwOXJzfhsptIKCa1KsmgI5vZ+YKTGRQrWlJ8UaObwr5cfXHafwx4+eb58cfmGDqQi2tMUv1BVSf5eSP8A9i+ml846g476Wb1U1S78cQ9q+jl4UPr7CIilUREQEREBERAREQEREBERByL3Q7bU9K7lLK3xY13+hcwZIure6Ijvo2E/RqB6YnhciY5ep6dbU2j9MM9dxWWcxyvRlYtOC42GK3NHShuLt48vmjtPFerMOK14pDJ0bQF2LsG8ypFT1IaLRj7y1DJW/ON+QGQ7lmxVo4BR1h5fIzXt4bWEE4uKzmVNslo21hVfliotj7ODvercur+tWH1vWtcHKoFRGCsK2z3n7sp1QqDKrQVQWkUiGE2tPmVW0iWVQCeFdTKkBQnWo74vGOb1ObKAa2HfBxD6x9RXLyp/is7/AE+v+Rj/AG2nueYL6Rkd9Cldb78zL/lC+hFwf3OcXxqqdyghb4yuP+ld4Xz77SfIiIiBERAREQEREBERAREQEREHM9f8V9EA8qiH07QXFqZlwOWGK7jr3ZfQr+qaA/iI9q4fTndHYPUvR9Pjd5ZZp1SNNnA8NFm+Ky43k5lals6utql7TzLVbyEhZ8MoUbjq1kx1nWoc2TDNkmZOFebKFHI61ZUdcp24b8aW8D1ca9aeOtWQyrClzWwWhsw5VBywG1KutnRhOOWaHKoOWI2ZViVRMK+8Mm653rZf8iO0qfCVc51pyXkiHUSuLmRrFZ6Ppv8AdyaJt7nBm/Wn6lI3vvMSPUu3rj3ucovi9W7nNE3wiv7V2FeC+xnyIiIgREQEREBERAREQEREBERBBNdsV9Bz/VdA7uE7L+grgVO/cHYPUvonW3FtaEq+qMO8HtK+bKaXCy6+LbraVbxurM8ovRIsdxXgeu6Mswx6bZgerjZlhCVViVb15HyynE2DapX2VS1YkVYkW8ZKyytibhlWr7KxaMSq42oV41PhhbEkDK1X2VyjrapXm1SlhbBEpIyuV5tYo22qV1tWm2FuMkjapQDWJLtVDOph9akLKxRDpbLtVA6mD8wXFzp/hl0cDj9M9bft2b3O8fxCpPOq2fCni/8ApdYXL/c9QkaKlJ+fVyuHYIYWetpXUF4L6CRERECIiAiIgIiICIiAiIgIvC5WnVIH9cvFBHdZzb6Frf8At5PQvlASObke45L6903K2SCSOVu49rmODxeMtIsbnK3auG6c1WtkqLwGOCADHZdJI9z744HdbyFip9494WjTnkekyMxfsP6q6K9h5jtH6KT12qaYXMErH8dmS7HAcd4Xao5X9EauG/lIH2+kyzxa9r7pOC0jNePPujrAyYHIg96uB60jhY2IsRzwKqbO4ZE+v1q8Z/mEdG7EirEi07K9wzsfQrzNJDiCPSta54+VJpLaiVViVa5lY05Ed+CvtkXRXN8KTRmiRVh6wRIqxKt655ZzjhnNlVYnWCJVWJFvGeJZzhZzalR/TUl5z9lvrK2getNXuvMexvtXLzskTi1Hy04+Prfb6L1FxW0LGfpTVLv8Ut9i6EoLqSb/AMBpjzdVH/Nyj2KdLxnVIiIgIiICIiAiLzaQepdUF68KnQ9MitS1AGZA9axZXvxvuDmN49u1ksdseZtf6wO8cM8f1VohC9JXch3uw8BxWPPIbbxzwths49Sq2927eIuA8W8SQvCNnmCTwJIBPVy9CkY0rSOJNxbZZl4OutFXaKabF7G7Z+htNf2h39VIXsyJ3nC2WB7f6Ky5myTfN1yAQPX+qkRKbQ7mmzZHtNrgSgSDvcd78SwamknFyWNkGe1E+zyfsvw/Gpp5HZG0RvHkb58bWCxpaABv1nm4dbezuTcn1Dio0nbnukKWB4+MxgZY1EYABOFhIRs37HLUVWrymeLx7TL4h0btpvgbjwXU5qIjZAOJwftY2w4gZd57lrZejMRkcREGucGkywXic4WwJcNkkDLEqNJ25DW6s5R8lIx45PBY70XBWhrei1VF58L7fSYNsW57t13CTQr8PJTjPFtRGHXH0Q5pYQes37CrZpZmefDcXwMDw/d5lrwwjsF1XSdvn4r1riMiR2Fdzq6WllIbO2PaJIa2oZ5OQn6okAJ7lqa/VZSvxZtxE4gsddv8rr4dhCan7G3KGVrxxv2q+zSfNvgVK67VPO35GVknU4Ojd3ecPSo5pDorVQ/KQPt9Jg229t23t3qYveDUS8j0i08bdqyGTg5EHsWiun7wWsZ5jyr0SESLWVHyru7wssZlU4ZOPfirzJi43dbAcEyZovXRWmpfU+qaDY0HRjnEX/zyOf8A6lLVHdXTLaHoh/0tOfGMH2qRLAEREBERB4SvC5azpBRukj+DkfE9p2mPjsceTmnBzTx9BBUDd0+qaN2zWR+VaM5oAb257GY9KmB00uXijOg9YNJVD4OVt+LSbOHO4OI71ImTBwwN+xShWl14iD26tvhaeHeMD6FUSqNvl4nJShZdR8jhgbEceeCtOjINyCPs4jtNllFl+JHZYfvvVG+OIcOvdd4jD0KRhloJvgTkOattZYkk8cAQDZX6hwPnDZPN2H4hh6VhucRkbj636hSl42MgF7m44X2SSDa2NrXOXoVLWXF3Haz2Q4G97YA8vWqvL8wR6Qq3WeMbFoxxsGi3HkEFostvm7RhYNF+OYb7bLwQAkk2IufOJwvwte59CvNAccMADbEnG4vc3xtytZVPZtEDMA3FhYh3Gw/ZUbGGyK4dtXAxLxsttYY2JyAwVoUI2Rs2aMSS04k280Y2dw4LYOG9a5AbfAndubG5ccLjLDLFHMvgMsLkbQcTe9uYGAyQa2aiuCMHNA3/ACgaABxJPmgdvWtYejkIdaNroiTce9nFrSTjtbDd04ni3FSWQfNGY2Sb5DjYAHE9Z8Emh3bebe3mnf8ApXJvg3DLjfG4uFAif/40wtsTMkABBbOwCUnLz4y0N/u1akikYLywPwFy6D4cdzWgSHsDPFS0UuOOycxe2NuoZX7lTJTbIz6sCLNsOPWUSg1RoikqXbMjYnvtfYkaGzAc9lwDx4KFdN9WYYxrtHwSvddxlaxwcxrQPNDCS9zj1cssV2moow9tpWse0nBrwDu/SsbhYsWhY2OvHtt+o2STyfdGSWt7gFGjbhkWp+uMQfaMOOJhc8h4GFrm2zfPC60elOi9VSX98wPjGybSEXiJxs0SNu2/Ve6+lap8cEZlmeGRtxc55y5DrJyAGJUa0b05FVV+TZAHQNLSPKNDnOeHXEjhk22YGY48hWYWiZdC6MQbFDTNIsWwQAg5g+TbcLZq3A67QVcRUREQEREFLmXzWp0l0cjlG80LcIg5bp7VJG87UY2XDFr2EtcD1OGIWhZDpXR5+CkMzB/Dmzt1PA9YK7eQrE9E1wxAQcx0Xrla0htdE+B2RcQCy/2hgO+ynejekcFQ0GGRrr5Yj9lYOl+gsMwN2jwUB0nqofC4vpHvhdn8E4tBPW3I94U7HWw3nj++S12ktJNicABIXu4sB8mOtxdu+GK5bT9K9KUJtMwVEY4t3XgfZOB7iFKdCa2qSchk14pDh5OUbJv2HPuJVo0jSZU1WXC4F+ttrK774bkTY8nAg918+5W6StjePg3NI5Nt6ledj2eKkWJX3GCwfe1jfHn1eC2TgsWQKyGK5ituiFwbDDEYYg8wsghU7KgUCdw49+F/Hh3KqB7W3zx+bfc6zhzzXmyqSxQldbKGtud45ANbtOJOW4PWcAsAaRLSXSxyxEkbTrNmY4lou68RcWjhdwblysVkbGfXYnrIyN1eMxPC2VrcBx7T1qND3yYIyBHBVhlhfENva9nE5+JVmoF2uDHbO1g54G/ljsXyP1jlbAKyaGSMbkrjcDdqby7oFgNq4eO8nsxugziTtbvm2x80G/Mk8LcBy4qztBos3uysByH9VU51wBYADIDK/NebOZOAAuSbAADiTwCCi1yo/wBLOmtPQNs/4ScjaZTMIv1OkdlG3txNjYGxUW6Y62MTBorfebt99AAi+VoGnzvtnDKwOas9CtVb5n+XriXknbLXEuJd9J7ji93by4qJstEfKPyaO0npqpa54IgJGzc7EDI9oXDGZkkfOIx52XaOinQiOlaMMeJW+0dotkLQ1gAss1VJnbwBeoiIEREBERAREQEREBUuYCqkQYNXoeOQbzQojp7VjBMDuN8Ap4iDh0/QOsojeime0DKN13xdgacR3FZNFrPq6YhtfTlzRgZYbuHaWHeHiV2V8QOYWqr+jUUoxaFOxo9B6wKSrHwcrb8Wk7w7RmPBbw2Iu0gjmMVBtP6oopDtMFnDEObg4HqIxCjvvHStAfgZTMwW+DnBJsOAkbj43VosadWIVJC5/o3W60EMr4XwOyLyLxf3jRbxCmmjtOQVDQ6GRrgeLXNI8QbKd7RpmWXmyrhYqbKRRsrwtVaWUCjYVQYq2x3UJ6Z60oaNxgpdmepxBtvQxHL4Qg7zvqA9pCiZEj0/pyCii8pVSBoODGN3pZHfRYzM+ocVyHTXSqs0xL5GBvk4AfkWklvU6d4893HZGA68CrOh+ilZpSpM1Y5x2iAXm20WDJjAMGM6hzPae3dF+hsVLGA1oFuXrVN7W8I10F1YMpwHyDakIF3uGPYOQ6l0eGENFgFWG2XqI2IiICIiAiIgIiICIiAiIgIiICIiAiIgKzNSNdmAryII1pXoTDMDdo8AoFpXVCY3GSke+F977ULtnHrAwPguxLwtQcQi05pWhNpWCpjHEDYlt+V3gpBojWtSykMm2oJDhsTAsN+QJ3T3FdGqNGseN5oUX03q4p5wQWDHmAp3I2NPVMeLscCDyK9q6uOGN0kz2xxsF3veQGgdZ9i5xPqzqaV16GoliH0A7aZ/K8EDuWsr+hOkaxzRWTyStad1p2WsB57LABfrtdT2FHS3WlNWPNPowOjhN2vnsRNIOTf+W38R6sll9BdV3mvlHipj0T1axwAFwF1PIKcMFmiyqnbF0ZohkLQGi1lnoiIEREBERAREQEREBERAREQEREBERAREQEREBERAREQEREHhavBEOS8RBXZERAREQEREBERAREQERE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76810" name="AutoShape 10" descr="data:image/jpeg;base64,/9j/4AAQSkZJRgABAQAAAQABAAD/2wCEAAkGBhQQEBQUEhQVFRQQFBQUFBUQFBQUFBUUFBQVFBQVFBQYHCceGBkjGRQVHy8gJCcpLCwsFR4xNTAqNSYrLCkBCQoKDQwMFA8PFCkYFBgpKSkpKSkpKSkpKSkpKSkpKSkpKSkpKSkpKSkpKSkpKSkpKSkpKSkpKSkpKSkpKSkpKf/AABEIAL4BCQMBIgACEQEDEQH/xAAcAAEAAQUBAQAAAAAAAAAAAAAABAIDBQYHAQj/xABFEAABAwEEBQgGCAQFBQAAAAABAAIDEQQSITEFQVFhcQYHEyIygZGhFFJykrHBI0JTYoKistEzc8LwFUNjw+E0RFSD8f/EABcBAQEBAQAAAAAAAAAAAAAAAAABAgP/xAAaEQEBAQEAAwAAAAAAAAAAAAAAEQEhAjFB/9oADAMBAAIRAxEAPwDt6IiAiIgIiICIiAiIgIiICIiDC8stN+h2GaYEBzG0ZXHruIa3DXia9y4hHzhW0HC2T03mJ36oytx59NN0bBZgcyZ5ODasZ53z3BcfFpdsb7oVxG9xc5duH/ePPtRWc/7YUyzc6ltaQTOx4GYfAwA97S0rnHph9VvgR8176aPUHc5wV4Ojwc8VseerJZyNhs7wKcRLVZBnO9a9bbIfwzN/rK5R/iDfVd3P/wCFUNIs2PHeD8k4OtN55LQCAYLMa4Cksw/oNFLbzxSgY2SI+zaiPjEuODSLNrx+EH5qoaQZ9o7vYfkrMK7GznsGuxv/AATsP6mtUmHnqgJobLaBwdA7/cC49Hpyg/jN4Oa+ncKUVEulL9KzMNMqud/UpMK7c3nhsuuG1j/1MP6ZCr8fO5YTmZ28bNMf0grhAtZ1SMPB7f3SOV4HVp+FzT8Ckwd/bzqaOOdoLfbhnb8WK6Oc3Rv/AJcXffHxavn70qXY7zVie1SnIlvEVCQfStk5bWGavR2uzm6Kn6VgoNpDiMFfh5T2R/ZtVnd7M8R+Dl8xenOp1hXiFQ61A5taeLQfkkV9Vx6Qjd2ZGHg9p+BV8OrljwXyUZGeoz3QF420gHDD2SR8CpB9b1RfPfNbpCZ2k7O1ksl1xkEjXSPcwxtie41aTTMNodS+hEgIiKAiIgIiICIiAiIgIiICIsDy60z6Jo+eQGjrtxntydRtOFSe5BwbnA0z6Zb55AatL+jZ/Lj6oI40J/Etcc1SblSfu4d5xPyVLo1rURi1UuapBYqSxQRi1UlivuaqCERZLVQWq8WqkhBZIVJarpavCEFgtXl1XSF5RBQDRXBM71neJVN1egILjbU/1neJVYtb/WPfj8VZAVQCKkNtDt3gP2XrnVVpgUhrKkDarg6jzE6JvWmacjCGIMHtzOvHwbH+ZdsWj8z2iuh0a15FDaZHy/hr0bPysB/Et4U1RERQEREBERAREQEREBERAXJue3TOMNnBwaDPJ5tYPC/4hdZJXzlyr0l6bb5ZM2ySUb/KioG+IA94q4MNFBRormcTxOJ+KpfEso+FWXQrSMY6JUOjWRdCrD4lIIDmK05qmujVl0aQRHNVFFJcxW3NUFghUEK85qpLURZIXlFcIVJCCi6lFUQlEHgVQXlFUEVdhbipljs7nvAb2nENb7TiGt8yFHhbgty5rtFdPpKzgiojc6d3CIVb+csVwfQOi7ALPBFC3swxsjHBjQ35KUiLKiIiAiIgIiICIiAiIgIiINe5faX9FsEzwaOe3ombb0nVw4Cp7lw7Q1kqXu1NpGP1O+LR3Fb3zy6YrJFAMRE0zPA9Y1awcaA+8FhdH6M6KFjT2gKu9t3Wd5k+C3iaxz7Oo77Os2+zqPJZ1UYSSFR3xLMyWdRZYEViHxKw+JZSSFRpIVBjXRqy9iyD41YfGoILmqgtUpzFZc1ILBaqS1Xi1UEKItXUorhC8ogoovQF7dVyJlXBBfa2gAXYOY3RX/UTkZXIGnu6ST4x+C5KxtXf3qzX0RzZaL6DRkFRR0wM7uMpvNr+C4O5X4rakRFlRERAREQEREBERAREQF451BU5BerXeX+lfR7BKQaOkHRM4yYHwbePcg5Na5zpDSTnnFskpfj9lD2B30YO9bRJZ1i+Q2jcJZSMyImcG9Z573ED8C2V8C6Iwr7Oo0kCzUkCiyQIjCywKJLZ1nJYFElgQYSWBQ5IlmpYFClhQYiSJRnxLKSxqLJGoMY+NWHsWQkYo0jEVDc1WiFJe1WnNUFkheUVwtVNFBTRSLKzM7FYopsLKMG/FXEStFWAzysibnM9kQ4yODa9wNe5fUsEIY1rWijWANaNgAoB4LhHNLovpdIxuI6tnY+Y8adGzzeT+Fd6TVERFlRERAREQEREBERAREQFy/na0nelihGIiaZXAa3O6rBxoD7y6eSuGaW0wZra+0Ua4dMHtD60LIyOjaSNXVaVrxRvOhtFdBZ449bGi9vees8+8SpD4VgIOX9e3AeMb2u8nAfFZCLlhZndovZ/Mjd8W1CovSRKNJCpkekoZOxLG7cHtr4ZqqSFBiJIVElhWYljUSWNBhJoVAnhWcmjWPtEaqMLNEoUrFl5o1AmjUVi5WqNI1T5WKLK1EQntUdwU17VGe1FWCFSQrhCocFNFICyD25DZQKNY46vG7HwUyuNdQqe4JiOvcyejLsNonP+ZI2JvsxNqfF0h91dLWA5B6M9G0dZoyKO6MPf7cv0jvN9O5Z9Z1oREQEREBERAREQERRbTpOOPtOFdgxPgEEpFgJ+UbnGkTO92fgP3UKYSSH6Z7g01wphXVhgNu1Be5cWxzrHLHZ31mcGgBjqEtvC+0PGDSW1Ga4vLZZ4j145mAa3MvjxAy711c2YOcGsFTSt4/RsABoRV2JdsAFN4T0Z128CSM6ijxQkgElhI1FazYjkRllcQ6OaMarr2EV3kmuKkR220tzhbINsDwfKq6TatEsk/iRRvrtaA4/NYm0cjrOcmyRn7jiR4GqtGowabY94ZJG6Nx+2aA3AbSstCLuMbnN/lvc0eANFItfI6TDorSDSvVmZXPPWRq2LGT8mLVGa9BE/fA4xu8qJRlWaRmGUpP8AMa13nQHzVwaYl1tjdwLmH5ha1JPJF222mP2gJG/mFfNVxaZrlJE7c8PiP9QQbEdMD60bx7N148iD5KxJpGI5up7YLf1ALHN0iTnGTvicyQeANfJe/wCJx5Odd3SBzP1AKi/JQ5EEbiD8FBnYpBs8b8QGne2nxCtSWIanPH4q+TqoMdMxQ5WLKSWJ2pwPtNp8P2UOayv9UH2SPgaIjGvao0jVOljIza4cR8woj6KKjuarTgr7mq04IJOj46Bzu4fFZTQOjfSbTDD9vKxh9i9ekPuNd4KJFHdjaNuJ71vHNBo3pNIGQjCzQud+OXqN/L0iDtYFF6iLCiIiAiK3LaGs7RA4oLiLFWjTzR2ATvOA/dY206Ukfm6g2Nw/5QbBaLcyPtOA3ZnwCxlo5RjJja73YeQWEcyqvQWp7BQEEHMOaCqJMks8oqXYbGuA8hj4qx6C2mN5p+8AR4KptraR12V3tcR4NyCuC11b1ZQx2yRrnN7xXHxCIqdGMKhjtQoLp+QCpDKdoOZj1SCKDVgTiSq2sJAJYH1zINNWYaCbvAryGhxBLaE0ujAfi1/Dcgob19bTSuD6gnjSg1b1SIer1WkBwoTFhWusEmtPDir5JOw01ON2u+g1/wB0VqjW5AtGu4K48TQeGKChwo0svDaOmAfR201Bx9orx8XUwZfe0UBY5zQcfrUBAHAdyvjqgAEEU6t8NaOFTiTr+apueuMaYFrqk8BTAVplggi2iBgbeN4ZdUx1cTUDq3TU+Cpfo2hwc2lRQteNZoBdzrXcpkYvZEA6w9tdhxJrWm3BUvjvt7N9jsaCgByIIbjXb1t2SCA6zPrdpjsc3zWOtOhIZR14GOrrAHyxWwyZXQ9zaEZkuu0Ncfqt7wV68GmAY533W0rnQOcKHuGKDR5+Qlld2ekjP3XH4FQ5ORMzR9Faqj1ZRUfMeS34who6zXNFNbg4YDJjSAXeKobYWupQirhgKFrsq9euDf7olHMLTyWtTDU2eKT70Ruu/KQVAme+LtttEXH6Rv5h811tliNKipByIIc0n7pFa5K0xhdUGjt1MeBBVo5OzSlcpI3bntdGfEVCu+lu1xk74nNePDAros+gYJRWSCM7wB5EZrEWjkHZX9m/EfuE4dxVo0W16ZYwgFrscxdII411K1/iEL8yO8fNbZNyAlbUwzteDqlwyrQVAI1rC2/klaG9uyh42xgH9Br5JRizZY3ZU/CfkrEmixqJ78V5JZmxPFWyRGh2nHD6rhsqvfSjWge073C73GhQX34/DBde5mtG3LHJMRjaZjT2IhcH5ukXGp7Q5rSboPsuBGOGz+6r6R5L6L9FscEOuKJgd7dKvPe4uKb6MZRERYUREQRbVMcQO/bisPNZwcXVBpXrfvksPziclp5Gm12KSRlpiaKsjcQJmNqaU9cCtNuWxc70bzwWyA3J2tku4OEjSx43GlKHiFUdVdYzqxVh0RGYWv6M527HNhK18Ljme033m4+S2qw6ThtArDMySpyBBIGygxHeFRCK8WWdZBjhXuGHhior7BsKCEvCFIdZSFQYz/8AFBZEdN3DNSo7c8YB9dz21HiKlRy1eFtFRPFvJ7UYO+M18lXHaozk8sOx1R/wsXVVCQ68faofioMqLLX1X1zOZ8VQYzvbsuf3U9+G5YxrwMqg7WEjyKvR6SkGu8PvD5oJhJOx1PXNK77u3efBeVu5gNdhUM6x2YVwHerbdKtPbZ7v7FXG2tpqI6Nr9Z5x/C3LvPgUFULaDB15o+qQMNZJLsAF4YSe23AYh14BrQa0pXAYaxmqrhIAkoRqDKm9vujCvHBWYJg511rXB+ZqHOA2XSBdJ36kHocD2TdDTQFwJLgKHMigbupqVbwaXR1nUqQzqA1yvOGNNwCrYTj1w66btWgOeHAY6qA461buBpN5jhU5g3iRqJJxrn4oPWxNYKht27kXYNHAChJ3a6qy6zlzCDNJR5vGjniQg43AaXgMaXQVIpWhvAUqACCRQ51JzPghv+qMTi6Ol6mvVh3YoIrbEGYdDdjA6gic5pApiHi8RidiqNnDsQ4trSoczAYaqGtNykNa1uAq2tTTM457zirhddNHG8aAhgALyDrNeyN5VGPlseFRSmGbmtcParrJphXxVqSzObjU01ntNBr2ajXwWScxz+q+OoP1WAGPi6vaI34btasvtrIqtBc91KDrUYO9uJKgx8jCWguALTUAuyNMxioE2gLPOaOgY4nY0V8Qp8jaR9JaZSyNgxfM7Gmwb+Hmuf8AKfnVNDDo8dGzJ07h9I7PsD6uWefBBkdOaF0Zo97HSBzpmua5lnifWrgat6WuDW1pn4Fdmavnnmx5LHSFsDpSXRwUllJd1nOJJjBOZq4Y7gvodNUREUBERAWJ0zyTsls/6iCOQ+sW0eOEgo7zWWRBy7THMTA+ps00kR1NlAlZ3HBw7yVpek+a3SNkN5jOlAyfZnXjxuGj/AL6FRB842Ll7b7I646R5u5stDSSO53WHitr0ZzyA0Foh4uiNfyu/ddX0joeG0tuzxMkGyRodTgTiO5aZpfmXsctTCZIHHU09Iz3X4+DgqFl5wbFK5jWyGshu0LSLpORfXIVwrUrNtlje4ta9rnNpeAIvC9lUb1zHSXM9bYCTC5kzTUdR3RvIOotfh5rBvsdv0Y6pjlgOt92rXDO6XirS2uNK61YjtMlm/sqw6zrill5W2yKQyMtMgvuvOY6j4iTnSMije4Ld+TXOb0j7ls6Jgu4SsLmguqKBzcaVxxwyQbc+Oisuap9ntMcrb0b2vB1tII8RVevs4OrwxQY6iKS6y7FadZyEFpKL0tXigqjcW9kkcCr3pzyKE1GsZV3EjGisBehWKnWaVjnAljQd7rops38FcfC9xLy90YAp1TG2NoqaVDg5ridpqeCxyqaaUpqNRuO1QTrKZCevcLdpb0ch2GgdTyCvPaGsL3hzA2usOJ2BoGLidgxUFlsINaNJpSrmgndjrpmrgtLTmDfP1zRxrSlQCMOAwRF1ukw7Bjw06myOuyur91+LO4EqqVjWNrI0NOYa1xvuO0nVXaVF0hO17Q0AuH1i8Ag6sGmtFFkhissXSWhzYYm5ClCddGtGZ3AVQSnTPmN2Nt1uwE/ndrWB5QcsLNo6rcJ7T9m09Rh++7Vwz4ZrUeVXOjJMDDYwYYsi4YSv4kdgbhjvWuaO5F220NbLHZ5Xseeq4NwdXWK6t+W9URuUPKS0aQkLp3kgVusb1Y2DrZN1ZbyVsPIzmvnt9JHfRQfaOGLxU/wmHP2jhvOS33kZzQxwXZLZdlkGIjGMTDn1vtDU68OK6OBRSqxfJ7kzBYIujs7LoNC5xxe8jW92Z+A1LKoigIiICIiAiIgIiICIiAvCKr1EGu6W5AWK01L4GNcfrRfRu/LQHvBWm6V5kszZp+DLQ3+tg/pXVEVo+fLdyEt9jN4RSYf5lmcXDj1OsO8Kmw8u7ZCaF4kpmJm9bhebR3ivoWix2lOTlmtQ+nhjfvc0Xu546w8UqOX2HnVYcJ4XN+8ykjfk74rY9HcqrLaP4crST9WtHe66hVrSvMzZ31MEj4jsd9Izzo4eJWm6X5p7bDUtY2Zo1wnre46h8Kq8HS8CKA/I+atvs/95LjcekLXY3XL8sRH1JQSPcePgs5YOcydmEsbXjbGSw+6aj4IOiOsytmMhYKwc41lkoHO6M7JQWfmFWrYILfHIKtcCDrBBHiKhFWkqpd0EYUPDFUGzoLIV+z2R0mQw1k4BWNK6Qs9hYH2l+LuxE3F7iNg+eA3rQ+U3LKe1MlaT6NCwACJhF95c2oEj+FOqMMcVBsfKPnCs9iqyCk84wvV+ijPEZncPELm1qktulJ2kiSZ8lQwAdUAZhoyY0V4bSsxyP5sbRbqSPrFAfruHWcP9NuvicOK7Xye5MQWGO5AwNr2nHF7ztc7Xwy3INK5Gcz0cFJbZdlkwIiGMTT977Q+XFdJa2gpsXqKAiIgIiICIiAiIgIiICIiAiIgIiICIiAiIgIiILFrsEczbsrGPbskaHDwK1PSvNPYpqljXQu2xOq33HVHhRbmiDjWluZy0sqYZI5hsd9G/wADVvmFqFs0HarE6r45oD6zbzWng9vVK+lF49gIocQcwcQeIVo+d7Fy1tUVKubKP9QUd7zaFbFYudYMBL4X3g03ReaWXqYVfgQO5dD0rzeWG0VvQNY4/Wh+jPg3A94Wr2jmQhvx9HaJBE3+I19HvcPuvFAO8GitxGi2W2z6SdK1sbprTaHdoAUjiBYQKnBjAQdYz1rpXJjmuZG/p7aRaJzjdOMTDqwPbIyxwwyW2aF0DDY4xHBGGN107Tjte44uPFZBTdHgC9RFFEREBERAREQEREBER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grpSp>
        <p:nvGrpSpPr>
          <p:cNvPr id="2" name="11 Grupo"/>
          <p:cNvGrpSpPr/>
          <p:nvPr/>
        </p:nvGrpSpPr>
        <p:grpSpPr>
          <a:xfrm>
            <a:off x="3851920" y="1628800"/>
            <a:ext cx="2016224" cy="1246146"/>
            <a:chOff x="971600" y="1700808"/>
            <a:chExt cx="6912768" cy="4272500"/>
          </a:xfrm>
        </p:grpSpPr>
        <p:sp>
          <p:nvSpPr>
            <p:cNvPr id="21" name="20 Nube"/>
            <p:cNvSpPr/>
            <p:nvPr/>
          </p:nvSpPr>
          <p:spPr>
            <a:xfrm>
              <a:off x="971600" y="1700808"/>
              <a:ext cx="6912768" cy="3888432"/>
            </a:xfrm>
            <a:prstGeom prst="cloud">
              <a:avLst/>
            </a:prstGeom>
            <a:solidFill>
              <a:schemeClr val="accent1">
                <a:alpha val="57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AR" sz="2400" b="1" dirty="0" smtClean="0"/>
                <a:t>Internet</a:t>
              </a:r>
              <a:endParaRPr lang="es-ES" sz="2400" b="1" dirty="0"/>
            </a:p>
          </p:txBody>
        </p:sp>
        <p:pic>
          <p:nvPicPr>
            <p:cNvPr id="22" name="Picture 3" descr="C:\Users\Fernandes\AppData\Local\Microsoft\Windows\Temporary Internet Files\Content.IE5\41TFRIL3\MC900431497[1]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292080" y="3594298"/>
              <a:ext cx="1130846" cy="1130846"/>
            </a:xfrm>
            <a:prstGeom prst="rect">
              <a:avLst/>
            </a:prstGeom>
            <a:noFill/>
          </p:spPr>
        </p:pic>
        <p:pic>
          <p:nvPicPr>
            <p:cNvPr id="23" name="Picture 2" descr="C:\Users\Fernandes\AppData\Local\Microsoft\Windows\Temporary Internet Files\Content.IE5\H2RSEWXQ\MC900431599[1]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940152" y="3954338"/>
              <a:ext cx="559089" cy="559089"/>
            </a:xfrm>
            <a:prstGeom prst="rect">
              <a:avLst/>
            </a:prstGeom>
            <a:noFill/>
          </p:spPr>
        </p:pic>
        <p:grpSp>
          <p:nvGrpSpPr>
            <p:cNvPr id="4" name="17 Grupo"/>
            <p:cNvGrpSpPr/>
            <p:nvPr/>
          </p:nvGrpSpPr>
          <p:grpSpPr>
            <a:xfrm>
              <a:off x="4958942" y="2730203"/>
              <a:ext cx="1560440" cy="1285809"/>
              <a:chOff x="1214526" y="2924945"/>
              <a:chExt cx="1560440" cy="1285809"/>
            </a:xfrm>
          </p:grpSpPr>
          <p:grpSp>
            <p:nvGrpSpPr>
              <p:cNvPr id="5" name="18 Grupo"/>
              <p:cNvGrpSpPr/>
              <p:nvPr/>
            </p:nvGrpSpPr>
            <p:grpSpPr>
              <a:xfrm>
                <a:off x="1214526" y="2924945"/>
                <a:ext cx="1376745" cy="1138349"/>
                <a:chOff x="2051720" y="3356992"/>
                <a:chExt cx="1368152" cy="864096"/>
              </a:xfrm>
            </p:grpSpPr>
            <p:pic>
              <p:nvPicPr>
                <p:cNvPr id="28" name="Picture 2" descr="C:\Program Files\Microsoft Office\MEDIA\CAGCAT10\j0285750.wmf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2051720" y="3356992"/>
                  <a:ext cx="1224136" cy="752167"/>
                </a:xfrm>
                <a:prstGeom prst="rect">
                  <a:avLst/>
                </a:prstGeom>
                <a:noFill/>
              </p:spPr>
            </p:pic>
            <p:sp>
              <p:nvSpPr>
                <p:cNvPr id="29" name="28 Cilindro"/>
                <p:cNvSpPr/>
                <p:nvPr/>
              </p:nvSpPr>
              <p:spPr>
                <a:xfrm>
                  <a:off x="2915816" y="3573016"/>
                  <a:ext cx="504056" cy="648072"/>
                </a:xfrm>
                <a:prstGeom prst="can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</p:grpSp>
          <p:sp>
            <p:nvSpPr>
              <p:cNvPr id="27" name="26 Cilindro"/>
              <p:cNvSpPr/>
              <p:nvPr/>
            </p:nvSpPr>
            <p:spPr>
              <a:xfrm>
                <a:off x="2267744" y="3356992"/>
                <a:ext cx="507222" cy="853762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pic>
          <p:nvPicPr>
            <p:cNvPr id="25" name="Picture 1" descr="C:\Program Files\Microsoft Office\MEDIA\CAGCAT10\j0195812.wmf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043608" y="4149080"/>
              <a:ext cx="1773022" cy="1824228"/>
            </a:xfrm>
            <a:prstGeom prst="rect">
              <a:avLst/>
            </a:prstGeom>
            <a:noFill/>
          </p:spPr>
        </p:pic>
      </p:grpSp>
      <p:pic>
        <p:nvPicPr>
          <p:cNvPr id="26" name="Picture 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36096" y="4941168"/>
            <a:ext cx="2076450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1 Grupo"/>
          <p:cNvGrpSpPr/>
          <p:nvPr/>
        </p:nvGrpSpPr>
        <p:grpSpPr>
          <a:xfrm>
            <a:off x="3851920" y="1628800"/>
            <a:ext cx="2016224" cy="1246146"/>
            <a:chOff x="971600" y="1700808"/>
            <a:chExt cx="6912768" cy="4272500"/>
          </a:xfrm>
        </p:grpSpPr>
        <p:sp>
          <p:nvSpPr>
            <p:cNvPr id="21" name="20 Nube"/>
            <p:cNvSpPr/>
            <p:nvPr/>
          </p:nvSpPr>
          <p:spPr>
            <a:xfrm>
              <a:off x="971600" y="1700808"/>
              <a:ext cx="6912768" cy="3888432"/>
            </a:xfrm>
            <a:prstGeom prst="cloud">
              <a:avLst/>
            </a:prstGeom>
            <a:solidFill>
              <a:schemeClr val="accent1">
                <a:alpha val="57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AR" sz="2400" b="1" dirty="0" smtClean="0"/>
                <a:t>Internet</a:t>
              </a:r>
              <a:endParaRPr lang="es-ES" sz="2400" b="1" dirty="0"/>
            </a:p>
          </p:txBody>
        </p:sp>
        <p:pic>
          <p:nvPicPr>
            <p:cNvPr id="22" name="Picture 3" descr="C:\Users\Fernandes\AppData\Local\Microsoft\Windows\Temporary Internet Files\Content.IE5\41TFRIL3\MC900431497[1]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292080" y="3594298"/>
              <a:ext cx="1130846" cy="1130846"/>
            </a:xfrm>
            <a:prstGeom prst="rect">
              <a:avLst/>
            </a:prstGeom>
            <a:noFill/>
          </p:spPr>
        </p:pic>
        <p:pic>
          <p:nvPicPr>
            <p:cNvPr id="23" name="Picture 2" descr="C:\Users\Fernandes\AppData\Local\Microsoft\Windows\Temporary Internet Files\Content.IE5\H2RSEWXQ\MC900431599[1]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940152" y="3954338"/>
              <a:ext cx="559089" cy="559089"/>
            </a:xfrm>
            <a:prstGeom prst="rect">
              <a:avLst/>
            </a:prstGeom>
            <a:noFill/>
          </p:spPr>
        </p:pic>
        <p:grpSp>
          <p:nvGrpSpPr>
            <p:cNvPr id="4" name="17 Grupo"/>
            <p:cNvGrpSpPr/>
            <p:nvPr/>
          </p:nvGrpSpPr>
          <p:grpSpPr>
            <a:xfrm>
              <a:off x="4958942" y="2730203"/>
              <a:ext cx="1560440" cy="1285809"/>
              <a:chOff x="1214526" y="2924945"/>
              <a:chExt cx="1560440" cy="1285809"/>
            </a:xfrm>
          </p:grpSpPr>
          <p:grpSp>
            <p:nvGrpSpPr>
              <p:cNvPr id="5" name="18 Grupo"/>
              <p:cNvGrpSpPr/>
              <p:nvPr/>
            </p:nvGrpSpPr>
            <p:grpSpPr>
              <a:xfrm>
                <a:off x="1214526" y="2924945"/>
                <a:ext cx="1376745" cy="1138349"/>
                <a:chOff x="2051720" y="3356992"/>
                <a:chExt cx="1368152" cy="864096"/>
              </a:xfrm>
            </p:grpSpPr>
            <p:pic>
              <p:nvPicPr>
                <p:cNvPr id="28" name="Picture 2" descr="C:\Program Files\Microsoft Office\MEDIA\CAGCAT10\j0285750.wmf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2051720" y="3356992"/>
                  <a:ext cx="1224136" cy="752167"/>
                </a:xfrm>
                <a:prstGeom prst="rect">
                  <a:avLst/>
                </a:prstGeom>
                <a:noFill/>
              </p:spPr>
            </p:pic>
            <p:sp>
              <p:nvSpPr>
                <p:cNvPr id="29" name="28 Cilindro"/>
                <p:cNvSpPr/>
                <p:nvPr/>
              </p:nvSpPr>
              <p:spPr>
                <a:xfrm>
                  <a:off x="2915816" y="3573016"/>
                  <a:ext cx="504056" cy="648072"/>
                </a:xfrm>
                <a:prstGeom prst="can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</p:grpSp>
          <p:sp>
            <p:nvSpPr>
              <p:cNvPr id="27" name="26 Cilindro"/>
              <p:cNvSpPr/>
              <p:nvPr/>
            </p:nvSpPr>
            <p:spPr>
              <a:xfrm>
                <a:off x="2267744" y="3356992"/>
                <a:ext cx="507222" cy="853762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pic>
          <p:nvPicPr>
            <p:cNvPr id="25" name="Picture 1" descr="C:\Program Files\Microsoft Office\MEDIA\CAGCAT10\j0195812.wmf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043608" y="4149080"/>
              <a:ext cx="1773022" cy="1824228"/>
            </a:xfrm>
            <a:prstGeom prst="rect">
              <a:avLst/>
            </a:prstGeom>
            <a:noFill/>
          </p:spPr>
        </p:pic>
      </p:grpSp>
      <p:sp>
        <p:nvSpPr>
          <p:cNvPr id="30" name="29 Flecha derecha"/>
          <p:cNvSpPr/>
          <p:nvPr/>
        </p:nvSpPr>
        <p:spPr>
          <a:xfrm rot="15168801">
            <a:off x="4456185" y="3568394"/>
            <a:ext cx="2977842" cy="576064"/>
          </a:xfrm>
          <a:prstGeom prst="rightArrow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76814" name="Picture 14" descr="https://encrypted-tbn0.google.com/images?q=tbn:ANd9GcR5fEMkU0uG60GhIpiY3zzrU-kHRGNs0WkwqIhFpyg9usAHvo5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560" y="4221088"/>
            <a:ext cx="2400762" cy="1798255"/>
          </a:xfrm>
          <a:prstGeom prst="rect">
            <a:avLst/>
          </a:prstGeom>
          <a:noFill/>
        </p:spPr>
      </p:pic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Continuidad del negocio</a:t>
            </a:r>
            <a:endParaRPr lang="es-ES" dirty="0"/>
          </a:p>
        </p:txBody>
      </p:sp>
      <p:pic>
        <p:nvPicPr>
          <p:cNvPr id="76802" name="Picture 2" descr="http://www.ushuaianoticias.com/media/contenido/view_824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1560" y="4221088"/>
            <a:ext cx="2376264" cy="1760982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6000"/>
              </a:srgbClr>
            </a:outerShdw>
            <a:softEdge rad="317500"/>
          </a:effectLst>
        </p:spPr>
      </p:pic>
      <p:sp>
        <p:nvSpPr>
          <p:cNvPr id="76808" name="AutoShape 8" descr="data:image/jpeg;base64,/9j/4AAQSkZJRgABAQAAAQABAAD/2wCEAAkGBhQSDxUUEBQVFBQUFBAQEBAQFRAUEBUPFhAVFBUQFRQXHCYfFxklGRQUHy8gIyc1LCwsFR4xNTAqNSYrLCkBCQoKDgwOFA8PGikcHBwpKSwpKSktLCkpKSksNSwsKSkpKSkpKSwpKSkpKSwpKSksLCkpKSwpKSwpKSkpKSkpKf/AABEIAMUBAAMBIgACEQEDEQH/xAAcAAEAAQUBAQAAAAAAAAAAAAAABgIDBAUHAQj/xABLEAABAwICBgUFDgMFCQEAAAABAAIDBBEhMQUHEiJBUQZhcYGREzKhscEIFCMkM0JSYnKCorLR8EOS4WOTo6TCFhclU2R0g8PSFf/EABoBAQADAQEBAAAAAAAAAAAAAAABAgMEBQb/xAAoEQEAAgICAQMEAQUAAAAAAAAAAQIDEQQSMQUhURNBYXEjFCIkMqH/2gAMAwEAAhEDEQA/AO4oiICIiAiIgIiICIiAiIgpLxx7l6uFa89IyNro2B26Ig5osCASc8cuP7AtzdvSWob5sz2/ZfIz8rgi0VfXyL5Lp9YFdH5tTL3yzu/M8rMZra0kMquX/CP52OUbOr6oRfMlPru0kzOfb6pI6cj8DGlZ0XugNIDP3ue2B3slCk6y+jUXz/S+6HrL78NM8cmtnjPXjtv9S2UPujXfPo225tmk9sXtRHWXbkXH4vdGQfPpJRzLZYj6HWWdB7oShJ3oqlvWWwOH4ZCfQhqXUkXPYtemjDm+ZvbBL7AVmwa5dFONvfYaf7SKpYPFzLelDSaoo1HrJ0Ycq6m75WN9azqfpfRSfJ1lM77M8J9TkQ26KxHXRu82Rh+y5p9RV5rgcsexB6i8uvUBERAREQEREBERAREQEREBERBwjXrS7ekoWg224GC//keoK7oiDlKe8D9F0TXo22kaN3ON48JW/qoq2RenwsNMlZ7Rv3cnKvek16zr2aB3Qh582Qd4Vt3QWfg5h9ClLJllRVS654WGfs4p5OePEoM/oTVD5oPYVjydE6ofwiewhdOhqVmxSKk8DFPyyn1HPXzEOPno9Uj+C/8AfYVZfo2duccg+672LucLbrMjpL5geCyv6fSPEypX1jLM66x/189vhk4sf3td+itEkZg96+lGaPYRixv8oVk6HgJxiYfuhc/9H+XZHqU/er5v208qvpP/AGSpHedBGfuhUf7tKB+dOzuWNuPMfd1V5sW+z5w8qea82uzwC+jZNTmjnfwyOxxCwJ9R9B80yN+879Vl9OW/14cDDh1eFlmwaXlb5s0repskg9RXXKnUdTfNlePSon0x1YNo6Z0zZi7ZIGy4Dibck+lbyiOTjmdN5qi6XTitgidPNIJpHxSxTPfIwtET3tezaJ2HAtGWYuDwt9CL5e1NsvpejH9pO7wo5j7F9QqjawiIioiIgIiICIiAiIgIiICIiDjGv1nxiid1Stv99hUID1PPdBC3vI/Wm9Bi/Vc9Dl6/p3+tnJyo31ZAerrZFitcrrSvSlxxXbOhmW1o3XWlhUg0TTE2VJsrkxV17t5o+JSKmpBZaulaGDe8FmtricBkua82ly1ilZe1mGAVmmpnE5LNijGblke/GtGCynJMe0L9Imdz7Paeht5yy9sNyWrl0osGbShKy6WsvObHjjUN3LWgLCm0itNJWEqw6ZbVwOXJzfhsptIKCa1KsmgI5vZ+YKTGRQrWlJ8UaObwr5cfXHafwx4+eb58cfmGDqQi2tMUv1BVSf5eSP8A9i+ml846g476Wb1U1S78cQ9q+jl4UPr7CIilUREQEREBERAREQEREBERByL3Q7bU9K7lLK3xY13+hcwZIure6Ijvo2E/RqB6YnhciY5ep6dbU2j9MM9dxWWcxyvRlYtOC42GK3NHShuLt48vmjtPFerMOK14pDJ0bQF2LsG8ypFT1IaLRj7y1DJW/ON+QGQ7lmxVo4BR1h5fIzXt4bWEE4uKzmVNslo21hVfliotj7ODvercur+tWH1vWtcHKoFRGCsK2z3n7sp1QqDKrQVQWkUiGE2tPmVW0iWVQCeFdTKkBQnWo74vGOb1ObKAa2HfBxD6x9RXLyp/is7/AE+v+Rj/AG2nueYL6Rkd9Cldb78zL/lC+hFwf3OcXxqqdyghb4yuP+ld4Xz77SfIiIiBERAREQEREBERAREQEREHM9f8V9EA8qiH07QXFqZlwOWGK7jr3ZfQr+qaA/iI9q4fTndHYPUvR9Pjd5ZZp1SNNnA8NFm+Ky43k5lals6utql7TzLVbyEhZ8MoUbjq1kx1nWoc2TDNkmZOFebKFHI61ZUdcp24b8aW8D1ca9aeOtWQyrClzWwWhsw5VBywG1KutnRhOOWaHKoOWI2ZViVRMK+8Mm653rZf8iO0qfCVc51pyXkiHUSuLmRrFZ6Ppv8AdyaJt7nBm/Wn6lI3vvMSPUu3rj3ucovi9W7nNE3wiv7V2FeC+xnyIiIgREQEREBERAREQEREBERBBNdsV9Bz/VdA7uE7L+grgVO/cHYPUvonW3FtaEq+qMO8HtK+bKaXCy6+LbraVbxurM8ovRIsdxXgeu6Mswx6bZgerjZlhCVViVb15HyynE2DapX2VS1YkVYkW8ZKyytibhlWr7KxaMSq42oV41PhhbEkDK1X2VyjrapXm1SlhbBEpIyuV5tYo22qV1tWm2FuMkjapQDWJLtVDOph9akLKxRDpbLtVA6mD8wXFzp/hl0cDj9M9bft2b3O8fxCpPOq2fCni/8ApdYXL/c9QkaKlJ+fVyuHYIYWetpXUF4L6CRERECIiAiIgIiICIiAiIgIvC5WnVIH9cvFBHdZzb6Frf8At5PQvlASObke45L6903K2SCSOVu49rmODxeMtIsbnK3auG6c1WtkqLwGOCADHZdJI9z744HdbyFip9494WjTnkekyMxfsP6q6K9h5jtH6KT12qaYXMErH8dmS7HAcd4Xao5X9EauG/lIH2+kyzxa9r7pOC0jNePPujrAyYHIg96uB60jhY2IsRzwKqbO4ZE+v1q8Z/mEdG7EirEi07K9wzsfQrzNJDiCPSta54+VJpLaiVViVa5lY05Ed+CvtkXRXN8KTRmiRVh6wRIqxKt655ZzjhnNlVYnWCJVWJFvGeJZzhZzalR/TUl5z9lvrK2getNXuvMexvtXLzskTi1Hy04+Prfb6L1FxW0LGfpTVLv8Ut9i6EoLqSb/AMBpjzdVH/Nyj2KdLxnVIiIgIiICIiAiLzaQepdUF68KnQ9MitS1AGZA9axZXvxvuDmN49u1ksdseZtf6wO8cM8f1VohC9JXch3uw8BxWPPIbbxzwths49Sq2927eIuA8W8SQvCNnmCTwJIBPVy9CkY0rSOJNxbZZl4OutFXaKabF7G7Z+htNf2h39VIXsyJ3nC2WB7f6Ky5myTfN1yAQPX+qkRKbQ7mmzZHtNrgSgSDvcd78SwamknFyWNkGe1E+zyfsvw/Gpp5HZG0RvHkb58bWCxpaABv1nm4dbezuTcn1Dio0nbnukKWB4+MxgZY1EYABOFhIRs37HLUVWrymeLx7TL4h0btpvgbjwXU5qIjZAOJwftY2w4gZd57lrZejMRkcREGucGkywXic4WwJcNkkDLEqNJ25DW6s5R8lIx45PBY70XBWhrei1VF58L7fSYNsW57t13CTQr8PJTjPFtRGHXH0Q5pYQes37CrZpZmefDcXwMDw/d5lrwwjsF1XSdvn4r1riMiR2Fdzq6WllIbO2PaJIa2oZ5OQn6okAJ7lqa/VZSvxZtxE4gsddv8rr4dhCan7G3KGVrxxv2q+zSfNvgVK67VPO35GVknU4Ojd3ecPSo5pDorVQ/KQPt9Jg229t23t3qYveDUS8j0i08bdqyGTg5EHsWiun7wWsZ5jyr0SESLWVHyru7wssZlU4ZOPfirzJi43dbAcEyZovXRWmpfU+qaDY0HRjnEX/zyOf8A6lLVHdXTLaHoh/0tOfGMH2qRLAEREBERB4SvC5azpBRukj+DkfE9p2mPjsceTmnBzTx9BBUDd0+qaN2zWR+VaM5oAb257GY9KmB00uXijOg9YNJVD4OVt+LSbOHO4OI71ImTBwwN+xShWl14iD26tvhaeHeMD6FUSqNvl4nJShZdR8jhgbEceeCtOjINyCPs4jtNllFl+JHZYfvvVG+OIcOvdd4jD0KRhloJvgTkOattZYkk8cAQDZX6hwPnDZPN2H4hh6VhucRkbj636hSl42MgF7m44X2SSDa2NrXOXoVLWXF3Haz2Q4G97YA8vWqvL8wR6Qq3WeMbFoxxsGi3HkEFostvm7RhYNF+OYb7bLwQAkk2IufOJwvwte59CvNAccMADbEnG4vc3xtytZVPZtEDMA3FhYh3Gw/ZUbGGyK4dtXAxLxsttYY2JyAwVoUI2Rs2aMSS04k280Y2dw4LYOG9a5AbfAndubG5ccLjLDLFHMvgMsLkbQcTe9uYGAyQa2aiuCMHNA3/ACgaABxJPmgdvWtYejkIdaNroiTce9nFrSTjtbDd04ni3FSWQfNGY2Sb5DjYAHE9Z8Emh3bebe3mnf8ApXJvg3DLjfG4uFAif/40wtsTMkABBbOwCUnLz4y0N/u1akikYLywPwFy6D4cdzWgSHsDPFS0UuOOycxe2NuoZX7lTJTbIz6sCLNsOPWUSg1RoikqXbMjYnvtfYkaGzAc9lwDx4KFdN9WYYxrtHwSvddxlaxwcxrQPNDCS9zj1cssV2moow9tpWse0nBrwDu/SsbhYsWhY2OvHtt+o2STyfdGSWt7gFGjbhkWp+uMQfaMOOJhc8h4GFrm2zfPC60elOi9VSX98wPjGybSEXiJxs0SNu2/Ve6+lap8cEZlmeGRtxc55y5DrJyAGJUa0b05FVV+TZAHQNLSPKNDnOeHXEjhk22YGY48hWYWiZdC6MQbFDTNIsWwQAg5g+TbcLZq3A67QVcRUREQEREFLmXzWp0l0cjlG80LcIg5bp7VJG87UY2XDFr2EtcD1OGIWhZDpXR5+CkMzB/Dmzt1PA9YK7eQrE9E1wxAQcx0Xrla0htdE+B2RcQCy/2hgO+ynejekcFQ0GGRrr5Yj9lYOl+gsMwN2jwUB0nqofC4vpHvhdn8E4tBPW3I94U7HWw3nj++S12ktJNicABIXu4sB8mOtxdu+GK5bT9K9KUJtMwVEY4t3XgfZOB7iFKdCa2qSchk14pDh5OUbJv2HPuJVo0jSZU1WXC4F+ttrK774bkTY8nAg918+5W6StjePg3NI5Nt6ledj2eKkWJX3GCwfe1jfHn1eC2TgsWQKyGK5ituiFwbDDEYYg8wsghU7KgUCdw49+F/Hh3KqB7W3zx+bfc6zhzzXmyqSxQldbKGtud45ANbtOJOW4PWcAsAaRLSXSxyxEkbTrNmY4lou68RcWjhdwblysVkbGfXYnrIyN1eMxPC2VrcBx7T1qND3yYIyBHBVhlhfENva9nE5+JVmoF2uDHbO1g54G/ljsXyP1jlbAKyaGSMbkrjcDdqby7oFgNq4eO8nsxugziTtbvm2x80G/Mk8LcBy4qztBos3uysByH9VU51wBYADIDK/NebOZOAAuSbAADiTwCCi1yo/wBLOmtPQNs/4ScjaZTMIv1OkdlG3txNjYGxUW6Y62MTBorfebt99AAi+VoGnzvtnDKwOas9CtVb5n+XriXknbLXEuJd9J7ji93by4qJstEfKPyaO0npqpa54IgJGzc7EDI9oXDGZkkfOIx52XaOinQiOlaMMeJW+0dotkLQ1gAss1VJnbwBeoiIEREBERAREQEREBUuYCqkQYNXoeOQbzQojp7VjBMDuN8Ap4iDh0/QOsojeime0DKN13xdgacR3FZNFrPq6YhtfTlzRgZYbuHaWHeHiV2V8QOYWqr+jUUoxaFOxo9B6wKSrHwcrb8Wk7w7RmPBbw2Iu0gjmMVBtP6oopDtMFnDEObg4HqIxCjvvHStAfgZTMwW+DnBJsOAkbj43VosadWIVJC5/o3W60EMr4XwOyLyLxf3jRbxCmmjtOQVDQ6GRrgeLXNI8QbKd7RpmWXmyrhYqbKRRsrwtVaWUCjYVQYq2x3UJ6Z60oaNxgpdmepxBtvQxHL4Qg7zvqA9pCiZEj0/pyCii8pVSBoODGN3pZHfRYzM+ocVyHTXSqs0xL5GBvk4AfkWklvU6d4893HZGA68CrOh+ilZpSpM1Y5x2iAXm20WDJjAMGM6hzPae3dF+hsVLGA1oFuXrVN7W8I10F1YMpwHyDakIF3uGPYOQ6l0eGENFgFWG2XqI2IiICIiAiIgIiICIiAiIgIiICIiAiIgKzNSNdmAryII1pXoTDMDdo8AoFpXVCY3GSke+F977ULtnHrAwPguxLwtQcQi05pWhNpWCpjHEDYlt+V3gpBojWtSykMm2oJDhsTAsN+QJ3T3FdGqNGseN5oUX03q4p5wQWDHmAp3I2NPVMeLscCDyK9q6uOGN0kz2xxsF3veQGgdZ9i5xPqzqaV16GoliH0A7aZ/K8EDuWsr+hOkaxzRWTyStad1p2WsB57LABfrtdT2FHS3WlNWPNPowOjhN2vnsRNIOTf+W38R6sll9BdV3mvlHipj0T1axwAFwF1PIKcMFmiyqnbF0ZohkLQGi1lnoiIEREBERAREQEREBERAREQEREBERAREQEREBERAREQEREHhavBEOS8RBXZERAREQEREBERAREQERE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76810" name="AutoShape 10" descr="data:image/jpeg;base64,/9j/4AAQSkZJRgABAQAAAQABAAD/2wCEAAkGBhQQEBQUEhQVFRQQFBQUFBUQFBQUFBUUFBQVFBQVFBQYHCceGBkjGRQVHy8gJCcpLCwsFR4xNTAqNSYrLCkBCQoKDQwMFA8PFCkYFBgpKSkpKSkpKSkpKSkpKSkpKSkpKSkpKSkpKSkpKSkpKSkpKSkpKSkpKSkpKSkpKSkpKf/AABEIAL4BCQMBIgACEQEDEQH/xAAcAAEAAQUBAQAAAAAAAAAAAAAABAIDBQYHAQj/xABFEAABAwEEBQgGCAQFBQAAAAABAAIDEQQSITEFQVFhcQYHEyIygZGhFFJykrHBI0JTYoKistEzc8LwFUNjw+E0RFSD8f/EABcBAQEBAQAAAAAAAAAAAAAAAAABAgP/xAAaEQEBAQEAAwAAAAAAAAAAAAAAEQEhAjFB/9oADAMBAAIRAxEAPwDt6IiAiIgIiICIiAiIgIiICIiDC8stN+h2GaYEBzG0ZXHruIa3DXia9y4hHzhW0HC2T03mJ36oytx59NN0bBZgcyZ5ODasZ53z3BcfFpdsb7oVxG9xc5duH/ePPtRWc/7YUyzc6ltaQTOx4GYfAwA97S0rnHph9VvgR8176aPUHc5wV4Ojwc8VseerJZyNhs7wKcRLVZBnO9a9bbIfwzN/rK5R/iDfVd3P/wCFUNIs2PHeD8k4OtN55LQCAYLMa4Cksw/oNFLbzxSgY2SI+zaiPjEuODSLNrx+EH5qoaQZ9o7vYfkrMK7GznsGuxv/AATsP6mtUmHnqgJobLaBwdA7/cC49Hpyg/jN4Oa+ncKUVEulL9KzMNMqud/UpMK7c3nhsuuG1j/1MP6ZCr8fO5YTmZ28bNMf0grhAtZ1SMPB7f3SOV4HVp+FzT8Ckwd/bzqaOOdoLfbhnb8WK6Oc3Rv/AJcXffHxavn70qXY7zVie1SnIlvEVCQfStk5bWGavR2uzm6Kn6VgoNpDiMFfh5T2R/ZtVnd7M8R+Dl8xenOp1hXiFQ61A5taeLQfkkV9Vx6Qjd2ZGHg9p+BV8OrljwXyUZGeoz3QF420gHDD2SR8CpB9b1RfPfNbpCZ2k7O1ksl1xkEjXSPcwxtie41aTTMNodS+hEgIiKAiIgIiICIiAiIgIiICIsDy60z6Jo+eQGjrtxntydRtOFSe5BwbnA0z6Zb55AatL+jZ/Lj6oI40J/Etcc1SblSfu4d5xPyVLo1rURi1UuapBYqSxQRi1UlivuaqCERZLVQWq8WqkhBZIVJarpavCEFgtXl1XSF5RBQDRXBM71neJVN1egILjbU/1neJVYtb/WPfj8VZAVQCKkNtDt3gP2XrnVVpgUhrKkDarg6jzE6JvWmacjCGIMHtzOvHwbH+ZdsWj8z2iuh0a15FDaZHy/hr0bPysB/Et4U1RERQEREBERAREQEREBERAXJue3TOMNnBwaDPJ5tYPC/4hdZJXzlyr0l6bb5ZM2ySUb/KioG+IA94q4MNFBRormcTxOJ+KpfEso+FWXQrSMY6JUOjWRdCrD4lIIDmK05qmujVl0aQRHNVFFJcxW3NUFghUEK85qpLURZIXlFcIVJCCi6lFUQlEHgVQXlFUEVdhbipljs7nvAb2nENb7TiGt8yFHhbgty5rtFdPpKzgiojc6d3CIVb+csVwfQOi7ALPBFC3swxsjHBjQ35KUiLKiIiAiIgIiICIiAiIgIiINe5faX9FsEzwaOe3ombb0nVw4Cp7lw7Q1kqXu1NpGP1O+LR3Fb3zy6YrJFAMRE0zPA9Y1awcaA+8FhdH6M6KFjT2gKu9t3Wd5k+C3iaxz7Oo77Os2+zqPJZ1UYSSFR3xLMyWdRZYEViHxKw+JZSSFRpIVBjXRqy9iyD41YfGoILmqgtUpzFZc1ILBaqS1Xi1UEKItXUorhC8ogoovQF7dVyJlXBBfa2gAXYOY3RX/UTkZXIGnu6ST4x+C5KxtXf3qzX0RzZaL6DRkFRR0wM7uMpvNr+C4O5X4rakRFlRERAREQEREBERAREQF451BU5BerXeX+lfR7BKQaOkHRM4yYHwbePcg5Na5zpDSTnnFskpfj9lD2B30YO9bRJZ1i+Q2jcJZSMyImcG9Z573ED8C2V8C6Iwr7Oo0kCzUkCiyQIjCywKJLZ1nJYFElgQYSWBQ5IlmpYFClhQYiSJRnxLKSxqLJGoMY+NWHsWQkYo0jEVDc1WiFJe1WnNUFkheUVwtVNFBTRSLKzM7FYopsLKMG/FXEStFWAzysibnM9kQ4yODa9wNe5fUsEIY1rWijWANaNgAoB4LhHNLovpdIxuI6tnY+Y8adGzzeT+Fd6TVERFlRERAREQEREBERAREQFy/na0nelihGIiaZXAa3O6rBxoD7y6eSuGaW0wZra+0Ua4dMHtD60LIyOjaSNXVaVrxRvOhtFdBZ449bGi9vees8+8SpD4VgIOX9e3AeMb2u8nAfFZCLlhZndovZ/Mjd8W1CovSRKNJCpkekoZOxLG7cHtr4ZqqSFBiJIVElhWYljUSWNBhJoVAnhWcmjWPtEaqMLNEoUrFl5o1AmjUVi5WqNI1T5WKLK1EQntUdwU17VGe1FWCFSQrhCocFNFICyD25DZQKNY46vG7HwUyuNdQqe4JiOvcyejLsNonP+ZI2JvsxNqfF0h91dLWA5B6M9G0dZoyKO6MPf7cv0jvN9O5Z9Z1oREQEREBERAREQERRbTpOOPtOFdgxPgEEpFgJ+UbnGkTO92fgP3UKYSSH6Z7g01wphXVhgNu1Be5cWxzrHLHZ31mcGgBjqEtvC+0PGDSW1Ga4vLZZ4j145mAa3MvjxAy711c2YOcGsFTSt4/RsABoRV2JdsAFN4T0Z128CSM6ijxQkgElhI1FazYjkRllcQ6OaMarr2EV3kmuKkR220tzhbINsDwfKq6TatEsk/iRRvrtaA4/NYm0cjrOcmyRn7jiR4GqtGowabY94ZJG6Nx+2aA3AbSstCLuMbnN/lvc0eANFItfI6TDorSDSvVmZXPPWRq2LGT8mLVGa9BE/fA4xu8qJRlWaRmGUpP8AMa13nQHzVwaYl1tjdwLmH5ha1JPJF222mP2gJG/mFfNVxaZrlJE7c8PiP9QQbEdMD60bx7N148iD5KxJpGI5up7YLf1ALHN0iTnGTvicyQeANfJe/wCJx5Odd3SBzP1AKi/JQ5EEbiD8FBnYpBs8b8QGne2nxCtSWIanPH4q+TqoMdMxQ5WLKSWJ2pwPtNp8P2UOayv9UH2SPgaIjGvao0jVOljIza4cR8woj6KKjuarTgr7mq04IJOj46Bzu4fFZTQOjfSbTDD9vKxh9i9ekPuNd4KJFHdjaNuJ71vHNBo3pNIGQjCzQud+OXqN/L0iDtYFF6iLCiIiAiK3LaGs7RA4oLiLFWjTzR2ATvOA/dY206Ukfm6g2Nw/5QbBaLcyPtOA3ZnwCxlo5RjJja73YeQWEcyqvQWp7BQEEHMOaCqJMks8oqXYbGuA8hj4qx6C2mN5p+8AR4KptraR12V3tcR4NyCuC11b1ZQx2yRrnN7xXHxCIqdGMKhjtQoLp+QCpDKdoOZj1SCKDVgTiSq2sJAJYH1zINNWYaCbvAryGhxBLaE0ujAfi1/Dcgob19bTSuD6gnjSg1b1SIer1WkBwoTFhWusEmtPDir5JOw01ON2u+g1/wB0VqjW5AtGu4K48TQeGKChwo0svDaOmAfR201Bx9orx8XUwZfe0UBY5zQcfrUBAHAdyvjqgAEEU6t8NaOFTiTr+apueuMaYFrqk8BTAVplggi2iBgbeN4ZdUx1cTUDq3TU+Cpfo2hwc2lRQteNZoBdzrXcpkYvZEA6w9tdhxJrWm3BUvjvt7N9jsaCgByIIbjXb1t2SCA6zPrdpjsc3zWOtOhIZR14GOrrAHyxWwyZXQ9zaEZkuu0Ncfqt7wV68GmAY533W0rnQOcKHuGKDR5+Qlld2ekjP3XH4FQ5ORMzR9Faqj1ZRUfMeS34who6zXNFNbg4YDJjSAXeKobYWupQirhgKFrsq9euDf7olHMLTyWtTDU2eKT70Ruu/KQVAme+LtttEXH6Rv5h811tliNKipByIIc0n7pFa5K0xhdUGjt1MeBBVo5OzSlcpI3bntdGfEVCu+lu1xk74nNePDAros+gYJRWSCM7wB5EZrEWjkHZX9m/EfuE4dxVo0W16ZYwgFrscxdII411K1/iEL8yO8fNbZNyAlbUwzteDqlwyrQVAI1rC2/klaG9uyh42xgH9Br5JRizZY3ZU/CfkrEmixqJ78V5JZmxPFWyRGh2nHD6rhsqvfSjWge073C73GhQX34/DBde5mtG3LHJMRjaZjT2IhcH5ukXGp7Q5rSboPsuBGOGz+6r6R5L6L9FscEOuKJgd7dKvPe4uKb6MZRERYUREQRbVMcQO/bisPNZwcXVBpXrfvksPziclp5Gm12KSRlpiaKsjcQJmNqaU9cCtNuWxc70bzwWyA3J2tku4OEjSx43GlKHiFUdVdYzqxVh0RGYWv6M527HNhK18Ljme033m4+S2qw6ThtArDMySpyBBIGygxHeFRCK8WWdZBjhXuGHhior7BsKCEvCFIdZSFQYz/8AFBZEdN3DNSo7c8YB9dz21HiKlRy1eFtFRPFvJ7UYO+M18lXHaozk8sOx1R/wsXVVCQ68faofioMqLLX1X1zOZ8VQYzvbsuf3U9+G5YxrwMqg7WEjyKvR6SkGu8PvD5oJhJOx1PXNK77u3efBeVu5gNdhUM6x2YVwHerbdKtPbZ7v7FXG2tpqI6Nr9Z5x/C3LvPgUFULaDB15o+qQMNZJLsAF4YSe23AYh14BrQa0pXAYaxmqrhIAkoRqDKm9vujCvHBWYJg511rXB+ZqHOA2XSBdJ36kHocD2TdDTQFwJLgKHMigbupqVbwaXR1nUqQzqA1yvOGNNwCrYTj1w66btWgOeHAY6qA461buBpN5jhU5g3iRqJJxrn4oPWxNYKht27kXYNHAChJ3a6qy6zlzCDNJR5vGjniQg43AaXgMaXQVIpWhvAUqACCRQ51JzPghv+qMTi6Ol6mvVh3YoIrbEGYdDdjA6gic5pApiHi8RidiqNnDsQ4trSoczAYaqGtNykNa1uAq2tTTM457zirhddNHG8aAhgALyDrNeyN5VGPlseFRSmGbmtcParrJphXxVqSzObjU01ntNBr2ajXwWScxz+q+OoP1WAGPi6vaI34btasvtrIqtBc91KDrUYO9uJKgx8jCWguALTUAuyNMxioE2gLPOaOgY4nY0V8Qp8jaR9JaZSyNgxfM7Gmwb+Hmuf8AKfnVNDDo8dGzJ07h9I7PsD6uWefBBkdOaF0Zo97HSBzpmua5lnifWrgat6WuDW1pn4Fdmavnnmx5LHSFsDpSXRwUllJd1nOJJjBOZq4Y7gvodNUREUBERAWJ0zyTsls/6iCOQ+sW0eOEgo7zWWRBy7THMTA+ps00kR1NlAlZ3HBw7yVpek+a3SNkN5jOlAyfZnXjxuGj/AL6FRB842Ll7b7I646R5u5stDSSO53WHitr0ZzyA0Foh4uiNfyu/ddX0joeG0tuzxMkGyRodTgTiO5aZpfmXsctTCZIHHU09Iz3X4+DgqFl5wbFK5jWyGshu0LSLpORfXIVwrUrNtlje4ta9rnNpeAIvC9lUb1zHSXM9bYCTC5kzTUdR3RvIOotfh5rBvsdv0Y6pjlgOt92rXDO6XirS2uNK61YjtMlm/sqw6zrill5W2yKQyMtMgvuvOY6j4iTnSMije4Ld+TXOb0j7ls6Jgu4SsLmguqKBzcaVxxwyQbc+Oisuap9ntMcrb0b2vB1tII8RVevs4OrwxQY6iKS6y7FadZyEFpKL0tXigqjcW9kkcCr3pzyKE1GsZV3EjGisBehWKnWaVjnAljQd7rops38FcfC9xLy90YAp1TG2NoqaVDg5ridpqeCxyqaaUpqNRuO1QTrKZCevcLdpb0ch2GgdTyCvPaGsL3hzA2usOJ2BoGLidgxUFlsINaNJpSrmgndjrpmrgtLTmDfP1zRxrSlQCMOAwRF1ukw7Bjw06myOuyur91+LO4EqqVjWNrI0NOYa1xvuO0nVXaVF0hO17Q0AuH1i8Ag6sGmtFFkhissXSWhzYYm5ClCddGtGZ3AVQSnTPmN2Nt1uwE/ndrWB5QcsLNo6rcJ7T9m09Rh++7Vwz4ZrUeVXOjJMDDYwYYsi4YSv4kdgbhjvWuaO5F220NbLHZ5Xseeq4NwdXWK6t+W9URuUPKS0aQkLp3kgVusb1Y2DrZN1ZbyVsPIzmvnt9JHfRQfaOGLxU/wmHP2jhvOS33kZzQxwXZLZdlkGIjGMTDn1vtDU68OK6OBRSqxfJ7kzBYIujs7LoNC5xxe8jW92Z+A1LKoigIiICIiAiIgIiICIiAvCKr1EGu6W5AWK01L4GNcfrRfRu/LQHvBWm6V5kszZp+DLQ3+tg/pXVEVo+fLdyEt9jN4RSYf5lmcXDj1OsO8Kmw8u7ZCaF4kpmJm9bhebR3ivoWix2lOTlmtQ+nhjfvc0Xu546w8UqOX2HnVYcJ4XN+8ykjfk74rY9HcqrLaP4crST9WtHe66hVrSvMzZ31MEj4jsd9Izzo4eJWm6X5p7bDUtY2Zo1wnre46h8Kq8HS8CKA/I+atvs/95LjcekLXY3XL8sRH1JQSPcePgs5YOcydmEsbXjbGSw+6aj4IOiOsytmMhYKwc41lkoHO6M7JQWfmFWrYILfHIKtcCDrBBHiKhFWkqpd0EYUPDFUGzoLIV+z2R0mQw1k4BWNK6Qs9hYH2l+LuxE3F7iNg+eA3rQ+U3LKe1MlaT6NCwACJhF95c2oEj+FOqMMcVBsfKPnCs9iqyCk84wvV+ijPEZncPELm1qktulJ2kiSZ8lQwAdUAZhoyY0V4bSsxyP5sbRbqSPrFAfruHWcP9NuvicOK7Xye5MQWGO5AwNr2nHF7ztc7Xwy3INK5Gcz0cFJbZdlkwIiGMTT977Q+XFdJa2gpsXqKAiIgIiICIiAiIgIiICIiAiIgIiICIiAiIgIiILFrsEczbsrGPbskaHDwK1PSvNPYpqljXQu2xOq33HVHhRbmiDjWluZy0sqYZI5hsd9G/wADVvmFqFs0HarE6r45oD6zbzWng9vVK+lF49gIocQcwcQeIVo+d7Fy1tUVKubKP9QUd7zaFbFYudYMBL4X3g03ReaWXqYVfgQO5dD0rzeWG0VvQNY4/Wh+jPg3A94Wr2jmQhvx9HaJBE3+I19HvcPuvFAO8GitxGi2W2z6SdK1sbprTaHdoAUjiBYQKnBjAQdYz1rpXJjmuZG/p7aRaJzjdOMTDqwPbIyxwwyW2aF0DDY4xHBGGN107Tjte44uPFZBTdHgC9RFFEREBERAREQEREBER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36096" y="4941168"/>
            <a:ext cx="2076450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Tipos de servicios “Cloud”</a:t>
            </a:r>
            <a:endParaRPr lang="es-ES" dirty="0"/>
          </a:p>
        </p:txBody>
      </p:sp>
      <p:sp>
        <p:nvSpPr>
          <p:cNvPr id="4" name="Rectangle 3"/>
          <p:cNvSpPr txBox="1">
            <a:spLocks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s-MX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Servicios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s-MX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Infraestructura Virtual          (</a:t>
            </a:r>
            <a:r>
              <a:rPr lang="es-MX" sz="2800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IaaS</a:t>
            </a:r>
            <a:r>
              <a:rPr lang="es-MX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kumimoji="0" lang="es-MX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Servidor Privado Virtual  (VPS)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s-MX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Escritorio Remoto            (RDP)  “Teletrabajo”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s-MX" sz="2800" baseline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Plataforma Virtual    </a:t>
            </a:r>
            <a:r>
              <a:rPr lang="es-MX" sz="280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es-MX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s-MX" sz="2800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SaaS</a:t>
            </a:r>
            <a:r>
              <a:rPr lang="es-MX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s-MX" sz="2800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PaaS</a:t>
            </a:r>
            <a:r>
              <a:rPr lang="es-MX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lang="es-MX" sz="2800" noProof="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s-MX" sz="2800" noProof="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Sistemas operativos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s-MX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Microsoft HIPERV - VMWARE / Linux</a:t>
            </a:r>
            <a:endParaRPr kumimoji="0" lang="es-MX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Servicios que todos conocemos</a:t>
            </a:r>
            <a:endParaRPr lang="es-ES" dirty="0"/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1628800"/>
            <a:ext cx="3384376" cy="2115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16826" y="3951058"/>
            <a:ext cx="3427581" cy="214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3933056"/>
            <a:ext cx="3456384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1628800"/>
            <a:ext cx="3452600" cy="2160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Herramientas actuales en la nube</a:t>
            </a:r>
            <a:endParaRPr lang="es-ES" dirty="0"/>
          </a:p>
        </p:txBody>
      </p:sp>
      <p:pic>
        <p:nvPicPr>
          <p:cNvPr id="3073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5037" y="1340768"/>
            <a:ext cx="3180899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50343" y="3501009"/>
            <a:ext cx="3369843" cy="1907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3542801"/>
            <a:ext cx="3096344" cy="1935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7" name="Picture 2" descr="http://screenshots.en.sftcdn.net/en/scrn/60000/60958/teamviewer-1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32657" y="1196752"/>
            <a:ext cx="3035687" cy="2078396"/>
          </a:xfrm>
          <a:prstGeom prst="rect">
            <a:avLst/>
          </a:prstGeom>
          <a:noFill/>
          <a:effectLst>
            <a:softEdge rad="3175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AR" dirty="0" smtClean="0"/>
              <a:t>Telefonía IP</a:t>
            </a:r>
          </a:p>
          <a:p>
            <a:endParaRPr lang="es-AR" dirty="0" smtClean="0"/>
          </a:p>
          <a:p>
            <a:endParaRPr lang="es-AR" dirty="0" smtClean="0"/>
          </a:p>
          <a:p>
            <a:endParaRPr lang="es-AR" dirty="0" smtClean="0"/>
          </a:p>
          <a:p>
            <a:endParaRPr lang="es-AR" dirty="0" smtClean="0"/>
          </a:p>
          <a:p>
            <a:endParaRPr lang="es-AR" dirty="0" smtClean="0"/>
          </a:p>
          <a:p>
            <a:r>
              <a:rPr lang="es-AR" dirty="0" smtClean="0"/>
              <a:t>Central Virtual</a:t>
            </a:r>
            <a:endParaRPr lang="es-AR" dirty="0"/>
          </a:p>
        </p:txBody>
      </p:sp>
      <p:pic>
        <p:nvPicPr>
          <p:cNvPr id="4" name="9 Marcador de contenido" descr="telefoniaip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572000" y="836712"/>
            <a:ext cx="238125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5" name="4 Imagen" descr="central virtu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07904" y="3429000"/>
            <a:ext cx="4762500" cy="3190875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Servicios en la nube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Servicios en la nube</a:t>
            </a:r>
            <a:endParaRPr lang="es-AR" dirty="0"/>
          </a:p>
        </p:txBody>
      </p:sp>
      <p:sp>
        <p:nvSpPr>
          <p:cNvPr id="6" name="5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AR" dirty="0" smtClean="0"/>
              <a:t>Servicios de </a:t>
            </a:r>
            <a:r>
              <a:rPr lang="es-AR" dirty="0" err="1" smtClean="0"/>
              <a:t>backup</a:t>
            </a:r>
            <a:endParaRPr lang="es-AR" dirty="0" smtClean="0"/>
          </a:p>
          <a:p>
            <a:endParaRPr lang="es-AR" dirty="0" smtClean="0"/>
          </a:p>
          <a:p>
            <a:endParaRPr lang="es-AR" dirty="0" smtClean="0"/>
          </a:p>
          <a:p>
            <a:endParaRPr lang="es-AR" dirty="0" smtClean="0"/>
          </a:p>
          <a:p>
            <a:endParaRPr lang="es-AR" dirty="0" smtClean="0"/>
          </a:p>
          <a:p>
            <a:endParaRPr lang="es-AR" dirty="0" smtClean="0"/>
          </a:p>
          <a:p>
            <a:r>
              <a:rPr lang="es-AR" dirty="0" smtClean="0"/>
              <a:t>Aplicaciones online</a:t>
            </a:r>
          </a:p>
        </p:txBody>
      </p:sp>
      <p:pic>
        <p:nvPicPr>
          <p:cNvPr id="7" name="3 Marcador de contenido" descr="data-center-concep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283968" y="908720"/>
            <a:ext cx="3665984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8" name="7 Imagen" descr="Microsoft-365-300x253[1]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88210" y="4077072"/>
            <a:ext cx="2857500" cy="2409825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1 Título"/>
          <p:cNvSpPr>
            <a:spLocks noGrp="1"/>
          </p:cNvSpPr>
          <p:nvPr>
            <p:ph type="title" idx="4294967295"/>
          </p:nvPr>
        </p:nvSpPr>
        <p:spPr>
          <a:xfrm>
            <a:off x="914400" y="0"/>
            <a:ext cx="8229600" cy="782638"/>
          </a:xfrm>
        </p:spPr>
        <p:txBody>
          <a:bodyPr/>
          <a:lstStyle/>
          <a:p>
            <a:pPr algn="l" eaLnBrk="1" hangingPunct="1"/>
            <a:r>
              <a:rPr lang="es-VE" sz="2800" b="1" smtClean="0">
                <a:solidFill>
                  <a:srgbClr val="17375E"/>
                </a:solidFill>
                <a:latin typeface="Arial" charset="0"/>
                <a:cs typeface="Arial" charset="0"/>
              </a:rPr>
              <a:t>Conectividad: Verdadera Revolución </a:t>
            </a:r>
            <a:endParaRPr lang="es-ES" sz="2800" b="1" smtClean="0">
              <a:solidFill>
                <a:srgbClr val="17375E"/>
              </a:solidFill>
              <a:latin typeface="Arial" charset="0"/>
              <a:cs typeface="Arial" charset="0"/>
            </a:endParaRPr>
          </a:p>
        </p:txBody>
      </p:sp>
      <p:pic>
        <p:nvPicPr>
          <p:cNvPr id="28674" name="Picture 5" descr="internet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908175" y="1916113"/>
            <a:ext cx="4392613" cy="3295650"/>
          </a:xfrm>
          <a:effectLst>
            <a:softEdge rad="63500"/>
          </a:effectLst>
        </p:spPr>
      </p:pic>
      <p:sp>
        <p:nvSpPr>
          <p:cNvPr id="28675" name="Text Box 6"/>
          <p:cNvSpPr txBox="1">
            <a:spLocks noChangeArrowheads="1"/>
          </p:cNvSpPr>
          <p:nvPr/>
        </p:nvSpPr>
        <p:spPr bwMode="auto">
          <a:xfrm>
            <a:off x="2843213" y="5805488"/>
            <a:ext cx="24495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dirty="0">
                <a:solidFill>
                  <a:srgbClr val="FF0000"/>
                </a:solidFill>
              </a:rPr>
              <a:t>  NACE UN NUEVO </a:t>
            </a:r>
            <a:r>
              <a:rPr lang="es-AR" dirty="0" err="1">
                <a:solidFill>
                  <a:srgbClr val="FF0000"/>
                </a:solidFill>
              </a:rPr>
              <a:t>NUEVO</a:t>
            </a:r>
            <a:r>
              <a:rPr lang="es-AR" dirty="0">
                <a:solidFill>
                  <a:srgbClr val="FF0000"/>
                </a:solidFill>
              </a:rPr>
              <a:t> PARADIGMA </a:t>
            </a:r>
            <a:endParaRPr lang="es-ES" dirty="0">
              <a:solidFill>
                <a:srgbClr val="FF0000"/>
              </a:solidFill>
            </a:endParaRPr>
          </a:p>
        </p:txBody>
      </p:sp>
      <p:sp>
        <p:nvSpPr>
          <p:cNvPr id="28676" name="Text Box 7"/>
          <p:cNvSpPr txBox="1">
            <a:spLocks noChangeArrowheads="1"/>
          </p:cNvSpPr>
          <p:nvPr/>
        </p:nvSpPr>
        <p:spPr bwMode="auto">
          <a:xfrm>
            <a:off x="0" y="2205038"/>
            <a:ext cx="1835150" cy="243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/>
              <a:t>Tiempos</a:t>
            </a:r>
          </a:p>
          <a:p>
            <a:pPr>
              <a:spcBef>
                <a:spcPct val="50000"/>
              </a:spcBef>
            </a:pPr>
            <a:r>
              <a:rPr lang="es-AR"/>
              <a:t>Distancias</a:t>
            </a:r>
          </a:p>
          <a:p>
            <a:pPr>
              <a:spcBef>
                <a:spcPct val="50000"/>
              </a:spcBef>
            </a:pPr>
            <a:r>
              <a:rPr lang="es-AR"/>
              <a:t>Accesos</a:t>
            </a:r>
          </a:p>
          <a:p>
            <a:pPr>
              <a:spcBef>
                <a:spcPct val="50000"/>
              </a:spcBef>
            </a:pPr>
            <a:r>
              <a:rPr lang="es-AR"/>
              <a:t>Disponibilidad</a:t>
            </a:r>
          </a:p>
          <a:p>
            <a:pPr>
              <a:spcBef>
                <a:spcPct val="50000"/>
              </a:spcBef>
            </a:pPr>
            <a:r>
              <a:rPr lang="es-AR"/>
              <a:t>Atomización</a:t>
            </a:r>
          </a:p>
          <a:p>
            <a:pPr>
              <a:spcBef>
                <a:spcPct val="50000"/>
              </a:spcBef>
            </a:pPr>
            <a:endParaRPr lang="es-ES"/>
          </a:p>
        </p:txBody>
      </p:sp>
      <p:sp>
        <p:nvSpPr>
          <p:cNvPr id="28677" name="Text Box 8"/>
          <p:cNvSpPr txBox="1">
            <a:spLocks noChangeArrowheads="1"/>
          </p:cNvSpPr>
          <p:nvPr/>
        </p:nvSpPr>
        <p:spPr bwMode="auto">
          <a:xfrm>
            <a:off x="6443663" y="1989138"/>
            <a:ext cx="2700337" cy="463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/>
              <a:t>Datos</a:t>
            </a:r>
          </a:p>
          <a:p>
            <a:pPr>
              <a:spcBef>
                <a:spcPct val="50000"/>
              </a:spcBef>
            </a:pPr>
            <a:r>
              <a:rPr lang="es-AR"/>
              <a:t>Fuentes</a:t>
            </a:r>
          </a:p>
          <a:p>
            <a:pPr>
              <a:spcBef>
                <a:spcPct val="50000"/>
              </a:spcBef>
            </a:pPr>
            <a:r>
              <a:rPr lang="es-AR"/>
              <a:t>Información</a:t>
            </a:r>
          </a:p>
          <a:p>
            <a:pPr>
              <a:spcBef>
                <a:spcPct val="50000"/>
              </a:spcBef>
            </a:pPr>
            <a:r>
              <a:rPr lang="es-AR"/>
              <a:t>Redes:</a:t>
            </a:r>
            <a:br>
              <a:rPr lang="es-AR"/>
            </a:br>
            <a:r>
              <a:rPr lang="es-AR"/>
              <a:t>    Profesionales</a:t>
            </a:r>
            <a:br>
              <a:rPr lang="es-AR"/>
            </a:br>
            <a:r>
              <a:rPr lang="es-AR"/>
              <a:t>    Sociales</a:t>
            </a:r>
          </a:p>
          <a:p>
            <a:pPr>
              <a:spcBef>
                <a:spcPct val="50000"/>
              </a:spcBef>
            </a:pPr>
            <a:r>
              <a:rPr lang="es-AR"/>
              <a:t>Accesos virtuales</a:t>
            </a:r>
          </a:p>
          <a:p>
            <a:pPr>
              <a:spcBef>
                <a:spcPct val="50000"/>
              </a:spcBef>
            </a:pPr>
            <a:r>
              <a:rPr lang="es-AR"/>
              <a:t>Accesos remotos</a:t>
            </a:r>
          </a:p>
          <a:p>
            <a:pPr>
              <a:spcBef>
                <a:spcPct val="50000"/>
              </a:spcBef>
            </a:pPr>
            <a:r>
              <a:rPr lang="es-AR"/>
              <a:t>Recursos Tecnológicos</a:t>
            </a:r>
          </a:p>
          <a:p>
            <a:pPr>
              <a:spcBef>
                <a:spcPct val="50000"/>
              </a:spcBef>
            </a:pPr>
            <a:r>
              <a:rPr lang="es-AR"/>
              <a:t>Capacitaciones</a:t>
            </a:r>
          </a:p>
          <a:p>
            <a:pPr>
              <a:spcBef>
                <a:spcPct val="50000"/>
              </a:spcBef>
            </a:pPr>
            <a:r>
              <a:rPr lang="es-AR"/>
              <a:t>Etc……</a:t>
            </a:r>
          </a:p>
          <a:p>
            <a:pPr>
              <a:spcBef>
                <a:spcPct val="50000"/>
              </a:spcBef>
            </a:pPr>
            <a:endParaRPr lang="es-ES"/>
          </a:p>
        </p:txBody>
      </p:sp>
      <p:sp>
        <p:nvSpPr>
          <p:cNvPr id="28678" name="Line 9"/>
          <p:cNvSpPr>
            <a:spLocks noChangeShapeType="1"/>
          </p:cNvSpPr>
          <p:nvPr/>
        </p:nvSpPr>
        <p:spPr bwMode="auto">
          <a:xfrm flipV="1">
            <a:off x="250825" y="2060575"/>
            <a:ext cx="936625" cy="223202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s-AR"/>
          </a:p>
        </p:txBody>
      </p:sp>
      <p:sp>
        <p:nvSpPr>
          <p:cNvPr id="28679" name="Line 10"/>
          <p:cNvSpPr>
            <a:spLocks noChangeShapeType="1"/>
          </p:cNvSpPr>
          <p:nvPr/>
        </p:nvSpPr>
        <p:spPr bwMode="auto">
          <a:xfrm flipH="1" flipV="1">
            <a:off x="179388" y="2060575"/>
            <a:ext cx="936625" cy="223202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s-AR"/>
          </a:p>
        </p:txBody>
      </p:sp>
      <p:sp>
        <p:nvSpPr>
          <p:cNvPr id="28680" name="Text Box 11"/>
          <p:cNvSpPr txBox="1">
            <a:spLocks noChangeArrowheads="1"/>
          </p:cNvSpPr>
          <p:nvPr/>
        </p:nvSpPr>
        <p:spPr bwMode="auto">
          <a:xfrm>
            <a:off x="0" y="1484313"/>
            <a:ext cx="24114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/>
              <a:t>ROMPE BARRERAS</a:t>
            </a:r>
            <a:endParaRPr lang="es-ES"/>
          </a:p>
        </p:txBody>
      </p:sp>
      <p:sp>
        <p:nvSpPr>
          <p:cNvPr id="28681" name="Text Box 12"/>
          <p:cNvSpPr txBox="1">
            <a:spLocks noChangeArrowheads="1"/>
          </p:cNvSpPr>
          <p:nvPr/>
        </p:nvSpPr>
        <p:spPr bwMode="auto">
          <a:xfrm>
            <a:off x="6443663" y="1484313"/>
            <a:ext cx="24114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/>
              <a:t>NUEVOS PUENTES</a:t>
            </a:r>
            <a:endParaRPr lang="es-ES"/>
          </a:p>
        </p:txBody>
      </p:sp>
      <p:sp>
        <p:nvSpPr>
          <p:cNvPr id="28682" name="AutoShape 13"/>
          <p:cNvSpPr>
            <a:spLocks noChangeArrowheads="1"/>
          </p:cNvSpPr>
          <p:nvPr/>
        </p:nvSpPr>
        <p:spPr bwMode="auto">
          <a:xfrm>
            <a:off x="3924300" y="5300663"/>
            <a:ext cx="287338" cy="431800"/>
          </a:xfrm>
          <a:prstGeom prst="downArrow">
            <a:avLst>
              <a:gd name="adj1" fmla="val 50000"/>
              <a:gd name="adj2" fmla="val 37569"/>
            </a:avLst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AR" dirty="0" smtClean="0"/>
              <a:t>Menor costo de inversión</a:t>
            </a:r>
          </a:p>
          <a:p>
            <a:r>
              <a:rPr lang="es-AR" dirty="0" smtClean="0"/>
              <a:t>Departamento de sistemas para las pymes</a:t>
            </a:r>
          </a:p>
          <a:p>
            <a:r>
              <a:rPr lang="es-AR" dirty="0" smtClean="0"/>
              <a:t>Se independiza el servicio de la estructura de la organización</a:t>
            </a:r>
          </a:p>
          <a:p>
            <a:r>
              <a:rPr lang="es-AR" dirty="0" smtClean="0"/>
              <a:t>Masividad en la prestación del servicio</a:t>
            </a:r>
          </a:p>
          <a:p>
            <a:r>
              <a:rPr lang="es-AR" dirty="0" smtClean="0"/>
              <a:t>Mayor eficiencia por la mayor cantidad de usuarios</a:t>
            </a:r>
          </a:p>
          <a:p>
            <a:r>
              <a:rPr lang="es-AR" dirty="0" smtClean="0"/>
              <a:t>Posibilidades de cambiar la elección dada la baja inversión</a:t>
            </a:r>
          </a:p>
          <a:p>
            <a:r>
              <a:rPr lang="es-AR" dirty="0" smtClean="0"/>
              <a:t>Posibilidad de cambiar el proveedor prestador del servicio</a:t>
            </a:r>
          </a:p>
          <a:p>
            <a:r>
              <a:rPr lang="es-AR" dirty="0" smtClean="0"/>
              <a:t>Servicios de grandes empresas en nuestras pymes o estudios profesionales</a:t>
            </a:r>
          </a:p>
          <a:p>
            <a:r>
              <a:rPr lang="es-AR" dirty="0" smtClean="0"/>
              <a:t>Independencia de los recursos humanos propios</a:t>
            </a:r>
          </a:p>
          <a:p>
            <a:endParaRPr lang="es-AR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857224" y="142852"/>
            <a:ext cx="6643734" cy="477836"/>
          </a:xfrm>
        </p:spPr>
        <p:txBody>
          <a:bodyPr/>
          <a:lstStyle/>
          <a:p>
            <a:r>
              <a:rPr lang="es-AR" sz="2000" dirty="0" smtClean="0"/>
              <a:t>Algunas ventajas de los servicios en las nubes</a:t>
            </a:r>
            <a:endParaRPr lang="es-AR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755576" y="404664"/>
            <a:ext cx="6643734" cy="571504"/>
          </a:xfrm>
        </p:spPr>
        <p:txBody>
          <a:bodyPr/>
          <a:lstStyle/>
          <a:p>
            <a:r>
              <a:rPr lang="es-AR" dirty="0" smtClean="0"/>
              <a:t>Marketing mails, seguridad</a:t>
            </a:r>
            <a:br>
              <a:rPr lang="es-AR" dirty="0" smtClean="0"/>
            </a:br>
            <a:endParaRPr lang="es-AR" dirty="0"/>
          </a:p>
        </p:txBody>
      </p:sp>
      <p:sp>
        <p:nvSpPr>
          <p:cNvPr id="6" name="5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AR" dirty="0" err="1" smtClean="0"/>
              <a:t>Mailing</a:t>
            </a:r>
            <a:r>
              <a:rPr lang="es-AR" dirty="0" smtClean="0"/>
              <a:t> con novedades</a:t>
            </a:r>
          </a:p>
          <a:p>
            <a:endParaRPr lang="es-AR" dirty="0" smtClean="0"/>
          </a:p>
          <a:p>
            <a:endParaRPr lang="es-AR" dirty="0" smtClean="0"/>
          </a:p>
          <a:p>
            <a:endParaRPr lang="es-AR" dirty="0" smtClean="0"/>
          </a:p>
          <a:p>
            <a:endParaRPr lang="es-AR" dirty="0" smtClean="0"/>
          </a:p>
          <a:p>
            <a:endParaRPr lang="es-AR" dirty="0" smtClean="0"/>
          </a:p>
          <a:p>
            <a:r>
              <a:rPr lang="es-AR" dirty="0" smtClean="0"/>
              <a:t>Seguridad desde la nube</a:t>
            </a:r>
            <a:endParaRPr lang="es-AR" dirty="0"/>
          </a:p>
        </p:txBody>
      </p:sp>
      <p:pic>
        <p:nvPicPr>
          <p:cNvPr id="7" name="3 Marcador de contenido" descr="email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004048" y="980728"/>
            <a:ext cx="2481791" cy="2266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7 Imagen" descr="vv-residencial-x-interne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3573016"/>
            <a:ext cx="2961133" cy="2924944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AR" dirty="0" err="1" smtClean="0"/>
              <a:t>Autogestionarnos</a:t>
            </a:r>
            <a:r>
              <a:rPr lang="es-AR" dirty="0" smtClean="0"/>
              <a:t> los cambios con tutoriales y capacitaciones online</a:t>
            </a:r>
          </a:p>
          <a:p>
            <a:endParaRPr lang="es-AR" dirty="0" smtClean="0"/>
          </a:p>
          <a:p>
            <a:endParaRPr lang="es-AR" dirty="0" smtClean="0"/>
          </a:p>
          <a:p>
            <a:endParaRPr lang="es-AR" dirty="0" smtClean="0"/>
          </a:p>
          <a:p>
            <a:endParaRPr lang="es-AR" dirty="0" smtClean="0"/>
          </a:p>
          <a:p>
            <a:endParaRPr lang="es-AR" dirty="0" smtClean="0"/>
          </a:p>
          <a:p>
            <a:endParaRPr lang="es-AR" dirty="0" smtClean="0"/>
          </a:p>
          <a:p>
            <a:r>
              <a:rPr lang="es-AR" dirty="0" smtClean="0"/>
              <a:t>Confiar en los soportes que nos atienden</a:t>
            </a:r>
          </a:p>
          <a:p>
            <a:r>
              <a:rPr lang="es-AR" dirty="0" smtClean="0"/>
              <a:t>Bajar las expectativas de atención personalizada</a:t>
            </a:r>
          </a:p>
          <a:p>
            <a:endParaRPr lang="es-AR" dirty="0" smtClean="0"/>
          </a:p>
          <a:p>
            <a:endParaRPr lang="es-AR" dirty="0" smtClean="0"/>
          </a:p>
          <a:p>
            <a:endParaRPr lang="es-AR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sz="1800" dirty="0" smtClean="0"/>
              <a:t>Cuales son los cambios de actitud necesarios</a:t>
            </a:r>
            <a:endParaRPr lang="es-AR" sz="1800" dirty="0"/>
          </a:p>
        </p:txBody>
      </p:sp>
      <p:pic>
        <p:nvPicPr>
          <p:cNvPr id="4" name="3 Marcador de contenido" descr="benztutoriales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403648" y="2132856"/>
            <a:ext cx="3024336" cy="2353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Imagen" descr="untitle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6056" y="2420888"/>
            <a:ext cx="2552700" cy="179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cloud-hostin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7986" y="908732"/>
            <a:ext cx="4510542" cy="2308082"/>
          </a:xfrm>
          <a:effectLst>
            <a:softEdge rad="63500"/>
          </a:effectLst>
        </p:spPr>
      </p:pic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827584" y="116632"/>
            <a:ext cx="6643734" cy="571504"/>
          </a:xfrm>
        </p:spPr>
        <p:txBody>
          <a:bodyPr/>
          <a:lstStyle/>
          <a:p>
            <a:r>
              <a:rPr lang="es-AR" sz="2800" dirty="0" smtClean="0"/>
              <a:t>Nube vs aplicativos en su máquina</a:t>
            </a:r>
            <a:endParaRPr lang="es-AR" sz="2800" dirty="0"/>
          </a:p>
        </p:txBody>
      </p:sp>
      <p:pic>
        <p:nvPicPr>
          <p:cNvPr id="5" name="4 Imagen" descr="image051[1]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3928" y="3356992"/>
            <a:ext cx="4943475" cy="303847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5 Imagen" descr="versus21[1]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3429000"/>
            <a:ext cx="2857500" cy="2857500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versus21[1]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99792" y="1268760"/>
            <a:ext cx="3805014" cy="4046314"/>
          </a:xfrm>
          <a:effectLst>
            <a:softEdge rad="63500"/>
          </a:effectLst>
        </p:spPr>
      </p:pic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s-AR" dirty="0" smtClean="0"/>
          </a:p>
          <a:p>
            <a:endParaRPr lang="es-AR" dirty="0" smtClean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sz="2400" dirty="0" smtClean="0"/>
              <a:t>Aplicativos contables vs Contadores</a:t>
            </a:r>
            <a:endParaRPr lang="es-AR" sz="2400" dirty="0"/>
          </a:p>
        </p:txBody>
      </p:sp>
      <p:pic>
        <p:nvPicPr>
          <p:cNvPr id="4" name="3 Imagen" descr="Dibujo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1" y="1196752"/>
            <a:ext cx="3606135" cy="2037466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5" name="4 Imagen" descr="GestContImg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3409198"/>
            <a:ext cx="3600400" cy="2565285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026" name="Picture 2" descr="http://www.occidentes.com.ar/imgs/lugares/consejo-profesional-de-ciencias-economicas-de-la-ciudad-autonoma-de-buenos-air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2204864"/>
            <a:ext cx="2929508" cy="2197131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6" name="3 Marcador de contenido" descr="versus21[1]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3995936" y="2492896"/>
            <a:ext cx="1728192" cy="168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television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764704"/>
            <a:ext cx="2766570" cy="2880320"/>
          </a:xfrm>
          <a:effectLst>
            <a:softEdge rad="63500"/>
          </a:effectLst>
        </p:spPr>
      </p:pic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827584" y="116632"/>
            <a:ext cx="6643734" cy="571504"/>
          </a:xfrm>
        </p:spPr>
        <p:txBody>
          <a:bodyPr/>
          <a:lstStyle/>
          <a:p>
            <a:r>
              <a:rPr lang="es-AR" sz="2800" dirty="0" smtClean="0"/>
              <a:t>Televisión Vs radio / </a:t>
            </a:r>
            <a:r>
              <a:rPr lang="es-AR" sz="2800" dirty="0" err="1" smtClean="0"/>
              <a:t>hiper</a:t>
            </a:r>
            <a:r>
              <a:rPr lang="es-AR" sz="2800" dirty="0" smtClean="0"/>
              <a:t> vs almacén</a:t>
            </a:r>
            <a:endParaRPr lang="es-AR" dirty="0"/>
          </a:p>
        </p:txBody>
      </p:sp>
      <p:pic>
        <p:nvPicPr>
          <p:cNvPr id="5" name="4 Imagen" descr="radio_main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980728"/>
            <a:ext cx="1729865" cy="179882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5 Imagen" descr="hipermercad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7000" y="3828026"/>
            <a:ext cx="3796928" cy="233782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6 Imagen" descr="Almacen%20Corani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92164" y="3356992"/>
            <a:ext cx="4451836" cy="296035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" name="3 Marcador de contenido" descr="versus21[1]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3635896" y="1196752"/>
            <a:ext cx="1728192" cy="168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9" name="3 Marcador de contenido" descr="versus21[1]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3779912" y="4581128"/>
            <a:ext cx="1008112" cy="982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ocio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2060848"/>
            <a:ext cx="3533775" cy="2543175"/>
          </a:xfrm>
        </p:spPr>
      </p:pic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Ocio vs trabajo</a:t>
            </a:r>
            <a:endParaRPr lang="es-AR" dirty="0"/>
          </a:p>
        </p:txBody>
      </p:sp>
      <p:pic>
        <p:nvPicPr>
          <p:cNvPr id="5" name="4 Imagen" descr="esclavo_trabaj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92080" y="1700808"/>
            <a:ext cx="3096344" cy="2935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Marcador de contenido" descr="videos_sumar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83768" y="1628800"/>
            <a:ext cx="4104455" cy="3384376"/>
          </a:xfrm>
          <a:effectLst>
            <a:softEdge rad="63500"/>
          </a:effectLst>
        </p:spPr>
      </p:pic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AR" dirty="0" smtClean="0"/>
              <a:t>Las innumerables actividades</a:t>
            </a:r>
            <a:endParaRPr lang="es-AR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sz="2000" dirty="0" smtClean="0"/>
              <a:t>Que hay que tener en cuenta fundamentalmente</a:t>
            </a:r>
            <a:endParaRPr lang="es-AR" sz="2000" dirty="0"/>
          </a:p>
        </p:txBody>
      </p:sp>
      <p:pic>
        <p:nvPicPr>
          <p:cNvPr id="4" name="3 Imagen" descr="00008589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3688" y="1844824"/>
            <a:ext cx="2057143" cy="1828572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5" name="4 Imagen" descr="agropecuario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8064" y="1052736"/>
            <a:ext cx="2880320" cy="2592288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3933056"/>
            <a:ext cx="2562225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4149080"/>
            <a:ext cx="2949049" cy="2163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6" descr="Tre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2492375"/>
            <a:ext cx="3455987" cy="2449513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</p:pic>
      <p:pic>
        <p:nvPicPr>
          <p:cNvPr id="29698" name="Picture 7" descr="viajer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2852738"/>
            <a:ext cx="1800225" cy="170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sp>
        <p:nvSpPr>
          <p:cNvPr id="29699" name="AutoShape 8"/>
          <p:cNvSpPr>
            <a:spLocks noChangeArrowheads="1"/>
          </p:cNvSpPr>
          <p:nvPr/>
        </p:nvSpPr>
        <p:spPr bwMode="auto">
          <a:xfrm>
            <a:off x="2700338" y="3573463"/>
            <a:ext cx="792162" cy="360362"/>
          </a:xfrm>
          <a:prstGeom prst="rightArrow">
            <a:avLst>
              <a:gd name="adj1" fmla="val 50000"/>
              <a:gd name="adj2" fmla="val 54956"/>
            </a:avLst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s-AR"/>
          </a:p>
        </p:txBody>
      </p:sp>
      <p:sp>
        <p:nvSpPr>
          <p:cNvPr id="29700" name="Text Box 9"/>
          <p:cNvSpPr txBox="1">
            <a:spLocks noChangeArrowheads="1"/>
          </p:cNvSpPr>
          <p:nvPr/>
        </p:nvSpPr>
        <p:spPr bwMode="auto">
          <a:xfrm>
            <a:off x="0" y="4581525"/>
            <a:ext cx="30257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400" b="1" dirty="0" smtClean="0"/>
              <a:t>Programadores - desarrolladores</a:t>
            </a:r>
            <a:endParaRPr lang="es-ES" sz="1400" b="1" dirty="0"/>
          </a:p>
        </p:txBody>
      </p:sp>
      <p:sp>
        <p:nvSpPr>
          <p:cNvPr id="29701" name="Text Box 7"/>
          <p:cNvSpPr txBox="1">
            <a:spLocks noChangeArrowheads="1"/>
          </p:cNvSpPr>
          <p:nvPr/>
        </p:nvSpPr>
        <p:spPr bwMode="auto">
          <a:xfrm rot="-3019458">
            <a:off x="7957344" y="2493169"/>
            <a:ext cx="1095375" cy="376237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es-AR"/>
              <a:t>Software</a:t>
            </a:r>
            <a:endParaRPr lang="es-ES"/>
          </a:p>
        </p:txBody>
      </p:sp>
      <p:sp>
        <p:nvSpPr>
          <p:cNvPr id="29702" name="Text Box 8"/>
          <p:cNvSpPr txBox="1">
            <a:spLocks noChangeArrowheads="1"/>
          </p:cNvSpPr>
          <p:nvPr/>
        </p:nvSpPr>
        <p:spPr bwMode="auto">
          <a:xfrm rot="1964114">
            <a:off x="6227763" y="1484313"/>
            <a:ext cx="2005012" cy="376237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/>
              <a:t>Servicios on line</a:t>
            </a:r>
            <a:endParaRPr lang="es-ES"/>
          </a:p>
        </p:txBody>
      </p:sp>
      <p:sp>
        <p:nvSpPr>
          <p:cNvPr id="29703" name="Text Box 9"/>
          <p:cNvSpPr txBox="1">
            <a:spLocks noChangeArrowheads="1"/>
          </p:cNvSpPr>
          <p:nvPr/>
        </p:nvSpPr>
        <p:spPr bwMode="auto">
          <a:xfrm rot="1952883">
            <a:off x="5003800" y="1412875"/>
            <a:ext cx="1860550" cy="37623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/>
              <a:t>Redes sociales</a:t>
            </a:r>
            <a:endParaRPr lang="es-ES"/>
          </a:p>
        </p:txBody>
      </p:sp>
      <p:sp>
        <p:nvSpPr>
          <p:cNvPr id="29704" name="Text Box 10"/>
          <p:cNvSpPr txBox="1">
            <a:spLocks noChangeArrowheads="1"/>
          </p:cNvSpPr>
          <p:nvPr/>
        </p:nvSpPr>
        <p:spPr bwMode="auto">
          <a:xfrm rot="2041732">
            <a:off x="3635375" y="1484313"/>
            <a:ext cx="2305050" cy="376237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/>
              <a:t>Redes profesionales</a:t>
            </a:r>
            <a:endParaRPr lang="es-ES"/>
          </a:p>
        </p:txBody>
      </p:sp>
      <p:sp>
        <p:nvSpPr>
          <p:cNvPr id="29705" name="Text Box 12"/>
          <p:cNvSpPr txBox="1">
            <a:spLocks noChangeArrowheads="1"/>
          </p:cNvSpPr>
          <p:nvPr/>
        </p:nvSpPr>
        <p:spPr bwMode="auto">
          <a:xfrm rot="1581028">
            <a:off x="7380288" y="3284538"/>
            <a:ext cx="1511300" cy="376237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/>
              <a:t>Aplicaciones</a:t>
            </a:r>
            <a:endParaRPr lang="es-ES"/>
          </a:p>
        </p:txBody>
      </p:sp>
      <p:sp>
        <p:nvSpPr>
          <p:cNvPr id="29706" name="Text Box 12"/>
          <p:cNvSpPr txBox="1">
            <a:spLocks noChangeArrowheads="1"/>
          </p:cNvSpPr>
          <p:nvPr/>
        </p:nvSpPr>
        <p:spPr bwMode="auto">
          <a:xfrm rot="-1916886">
            <a:off x="7172325" y="4699000"/>
            <a:ext cx="1804988" cy="37623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/>
              <a:t>Virtualizaciones</a:t>
            </a:r>
            <a:endParaRPr lang="es-ES"/>
          </a:p>
        </p:txBody>
      </p:sp>
      <p:sp>
        <p:nvSpPr>
          <p:cNvPr id="29707" name="Rectangle 14"/>
          <p:cNvSpPr>
            <a:spLocks noChangeArrowheads="1"/>
          </p:cNvSpPr>
          <p:nvPr/>
        </p:nvSpPr>
        <p:spPr bwMode="auto">
          <a:xfrm rot="-2135682">
            <a:off x="2268538" y="5516563"/>
            <a:ext cx="1943100" cy="376237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/>
            <a:r>
              <a:rPr lang="es-AR" dirty="0"/>
              <a:t>Comunicaciones</a:t>
            </a:r>
            <a:endParaRPr lang="es-ES" dirty="0"/>
          </a:p>
        </p:txBody>
      </p:sp>
      <p:sp>
        <p:nvSpPr>
          <p:cNvPr id="29708" name="Rectangle 15"/>
          <p:cNvSpPr>
            <a:spLocks noChangeArrowheads="1"/>
          </p:cNvSpPr>
          <p:nvPr/>
        </p:nvSpPr>
        <p:spPr bwMode="auto">
          <a:xfrm>
            <a:off x="5219700" y="5157788"/>
            <a:ext cx="1871663" cy="376237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/>
            <a:r>
              <a:rPr lang="es-AR"/>
              <a:t>Capacitaciones</a:t>
            </a:r>
            <a:endParaRPr lang="es-ES"/>
          </a:p>
        </p:txBody>
      </p:sp>
      <p:sp>
        <p:nvSpPr>
          <p:cNvPr id="29709" name="Rectangle 17"/>
          <p:cNvSpPr>
            <a:spLocks noChangeArrowheads="1"/>
          </p:cNvSpPr>
          <p:nvPr/>
        </p:nvSpPr>
        <p:spPr bwMode="auto">
          <a:xfrm rot="-1706038">
            <a:off x="6767513" y="5516563"/>
            <a:ext cx="2376487" cy="376237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/>
            <a:r>
              <a:rPr lang="es-AR"/>
              <a:t>Gestiones – trámites</a:t>
            </a:r>
            <a:endParaRPr lang="es-ES"/>
          </a:p>
        </p:txBody>
      </p:sp>
      <p:sp>
        <p:nvSpPr>
          <p:cNvPr id="29710" name="Rectangle 18"/>
          <p:cNvSpPr>
            <a:spLocks noChangeArrowheads="1"/>
          </p:cNvSpPr>
          <p:nvPr/>
        </p:nvSpPr>
        <p:spPr bwMode="auto">
          <a:xfrm rot="10800000" flipV="1">
            <a:off x="4500563" y="6164263"/>
            <a:ext cx="1871662" cy="376237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/>
            <a:r>
              <a:rPr lang="es-AR" b="1" dirty="0">
                <a:solidFill>
                  <a:schemeClr val="bg1"/>
                </a:solidFill>
              </a:rPr>
              <a:t>TELETRABAJO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29711" name="Text Box 7"/>
          <p:cNvSpPr txBox="1">
            <a:spLocks noChangeArrowheads="1"/>
          </p:cNvSpPr>
          <p:nvPr/>
        </p:nvSpPr>
        <p:spPr bwMode="auto">
          <a:xfrm rot="2618256">
            <a:off x="2555875" y="1412875"/>
            <a:ext cx="1431925" cy="65087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/>
            <a:r>
              <a:rPr lang="es-AR" dirty="0"/>
              <a:t>Archivo de información</a:t>
            </a:r>
            <a:endParaRPr lang="es-ES" dirty="0"/>
          </a:p>
        </p:txBody>
      </p:sp>
      <p:sp>
        <p:nvSpPr>
          <p:cNvPr id="29712" name="1 Título"/>
          <p:cNvSpPr>
            <a:spLocks/>
          </p:cNvSpPr>
          <p:nvPr/>
        </p:nvSpPr>
        <p:spPr bwMode="auto">
          <a:xfrm>
            <a:off x="827088" y="0"/>
            <a:ext cx="7343775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VE" sz="2800" b="1" dirty="0">
                <a:solidFill>
                  <a:srgbClr val="17375E"/>
                </a:solidFill>
              </a:rPr>
              <a:t>Conectividad: Verdadera Revolución</a:t>
            </a:r>
            <a:r>
              <a:rPr lang="es-VE" sz="3200" b="1" dirty="0">
                <a:solidFill>
                  <a:srgbClr val="17375E"/>
                </a:solidFill>
              </a:rPr>
              <a:t> </a:t>
            </a:r>
            <a:endParaRPr lang="es-ES" sz="3200" b="1" dirty="0">
              <a:solidFill>
                <a:srgbClr val="17375E"/>
              </a:solidFill>
            </a:endParaRPr>
          </a:p>
        </p:txBody>
      </p:sp>
      <p:sp>
        <p:nvSpPr>
          <p:cNvPr id="29713" name="Rectangle 19"/>
          <p:cNvSpPr>
            <a:spLocks noChangeArrowheads="1"/>
          </p:cNvSpPr>
          <p:nvPr/>
        </p:nvSpPr>
        <p:spPr bwMode="auto">
          <a:xfrm rot="1946149">
            <a:off x="7235825" y="1196975"/>
            <a:ext cx="1728788" cy="37623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/>
            <a:r>
              <a:rPr lang="es-AR"/>
              <a:t>Esparcimiento</a:t>
            </a:r>
            <a:endParaRPr lang="es-ES"/>
          </a:p>
        </p:txBody>
      </p:sp>
      <p:sp>
        <p:nvSpPr>
          <p:cNvPr id="29714" name="Text Box 20"/>
          <p:cNvSpPr txBox="1">
            <a:spLocks noChangeArrowheads="1"/>
          </p:cNvSpPr>
          <p:nvPr/>
        </p:nvSpPr>
        <p:spPr bwMode="auto">
          <a:xfrm>
            <a:off x="7308850" y="6491288"/>
            <a:ext cx="20161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b="1" dirty="0"/>
              <a:t>Y mucho mas..</a:t>
            </a:r>
            <a:endParaRPr lang="es-ES" b="1" dirty="0"/>
          </a:p>
        </p:txBody>
      </p:sp>
      <p:sp>
        <p:nvSpPr>
          <p:cNvPr id="29715" name="Text Box 21"/>
          <p:cNvSpPr txBox="1">
            <a:spLocks noChangeArrowheads="1"/>
          </p:cNvSpPr>
          <p:nvPr/>
        </p:nvSpPr>
        <p:spPr bwMode="auto">
          <a:xfrm rot="-1734925">
            <a:off x="8101013" y="549275"/>
            <a:ext cx="720725" cy="37623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/>
              <a:t>Ocio</a:t>
            </a:r>
            <a:endParaRPr lang="es-ES"/>
          </a:p>
        </p:txBody>
      </p:sp>
      <p:sp>
        <p:nvSpPr>
          <p:cNvPr id="29716" name="Text Box 22"/>
          <p:cNvSpPr txBox="1">
            <a:spLocks noChangeArrowheads="1"/>
          </p:cNvSpPr>
          <p:nvPr/>
        </p:nvSpPr>
        <p:spPr bwMode="auto">
          <a:xfrm>
            <a:off x="7235825" y="3933825"/>
            <a:ext cx="1439863" cy="37623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/>
              <a:t>Información</a:t>
            </a:r>
            <a:endParaRPr lang="es-ES"/>
          </a:p>
        </p:txBody>
      </p:sp>
      <p:sp>
        <p:nvSpPr>
          <p:cNvPr id="29717" name="Text Box 23"/>
          <p:cNvSpPr txBox="1">
            <a:spLocks noChangeArrowheads="1"/>
          </p:cNvSpPr>
          <p:nvPr/>
        </p:nvSpPr>
        <p:spPr bwMode="auto">
          <a:xfrm>
            <a:off x="4716463" y="5661025"/>
            <a:ext cx="1512887" cy="37623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/>
              <a:t>Búsquedas</a:t>
            </a:r>
            <a:endParaRPr lang="es-ES"/>
          </a:p>
        </p:txBody>
      </p:sp>
      <p:sp>
        <p:nvSpPr>
          <p:cNvPr id="29718" name="Text Box 24"/>
          <p:cNvSpPr txBox="1">
            <a:spLocks noChangeArrowheads="1"/>
          </p:cNvSpPr>
          <p:nvPr/>
        </p:nvSpPr>
        <p:spPr bwMode="auto">
          <a:xfrm rot="-2143268">
            <a:off x="2771775" y="5661025"/>
            <a:ext cx="2376488" cy="37623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dirty="0"/>
              <a:t>Accesos remotos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Mafia maderera lava dinero en banco suiz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1052736"/>
            <a:ext cx="2857500" cy="1905000"/>
          </a:xfrm>
          <a:effectLst>
            <a:softEdge rad="63500"/>
          </a:effectLst>
        </p:spPr>
      </p:pic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5" name="4 Imagen" descr="Pesquero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7984" y="1124744"/>
            <a:ext cx="3200400" cy="179679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5 Imagen" descr="jaula-enriquecid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3284984"/>
            <a:ext cx="3168352" cy="251675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3154263"/>
            <a:ext cx="3190875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Marcador de contenido" descr="1300042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836712"/>
            <a:ext cx="2808312" cy="2664296"/>
          </a:xfrm>
          <a:effectLst>
            <a:softEdge rad="63500"/>
          </a:effectLst>
        </p:spPr>
      </p:pic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899592" y="121192"/>
            <a:ext cx="6643734" cy="571504"/>
          </a:xfrm>
        </p:spPr>
        <p:txBody>
          <a:bodyPr/>
          <a:lstStyle/>
          <a:p>
            <a:r>
              <a:rPr lang="es-AR" dirty="0" smtClean="0"/>
              <a:t>Ubicación geográfica</a:t>
            </a:r>
            <a:endParaRPr lang="es-AR" dirty="0"/>
          </a:p>
        </p:txBody>
      </p:sp>
      <p:pic>
        <p:nvPicPr>
          <p:cNvPr id="6" name="5 Imagen" descr="3253693520_962659333b_z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908720"/>
            <a:ext cx="3901440" cy="268224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6 Imagen" descr="tren_a_las_nubes_viaducto_la_polvorill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3608" y="3717032"/>
            <a:ext cx="3168352" cy="226084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" name="7 Imagen" descr="pueblo-de-la-quebrada-de-humahuaca-0052copia.jpg"/>
          <p:cNvPicPr>
            <a:picLocks noChangeAspect="1"/>
          </p:cNvPicPr>
          <p:nvPr/>
        </p:nvPicPr>
        <p:blipFill>
          <a:blip r:embed="rId5" cstate="print"/>
          <a:srcRect l="1890" t="2770" r="2520" b="3693"/>
          <a:stretch>
            <a:fillRect/>
          </a:stretch>
        </p:blipFill>
        <p:spPr>
          <a:xfrm>
            <a:off x="4930782" y="3798071"/>
            <a:ext cx="3579339" cy="2735870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s-AR" dirty="0" smtClean="0"/>
          </a:p>
          <a:p>
            <a:pPr>
              <a:buNone/>
            </a:pPr>
            <a:r>
              <a:rPr lang="es-AR" dirty="0" smtClean="0"/>
              <a:t>No seamos excluyentes (nube + aplicativo </a:t>
            </a:r>
            <a:r>
              <a:rPr lang="es-AR" dirty="0" err="1" smtClean="0"/>
              <a:t>on</a:t>
            </a:r>
            <a:r>
              <a:rPr lang="es-AR" dirty="0" smtClean="0"/>
              <a:t> </a:t>
            </a:r>
            <a:r>
              <a:rPr lang="es-AR" dirty="0" err="1" smtClean="0"/>
              <a:t>site</a:t>
            </a:r>
            <a:r>
              <a:rPr lang="es-AR" dirty="0" smtClean="0"/>
              <a:t>)</a:t>
            </a:r>
          </a:p>
          <a:p>
            <a:pPr>
              <a:buNone/>
            </a:pPr>
            <a:r>
              <a:rPr lang="es-AR" dirty="0" smtClean="0"/>
              <a:t>No aceptemos todos los slogans originados en el marketing</a:t>
            </a:r>
          </a:p>
          <a:p>
            <a:pPr>
              <a:buNone/>
            </a:pPr>
            <a:r>
              <a:rPr lang="es-AR" dirty="0" smtClean="0"/>
              <a:t>dado que sabemos , que nada es definitivo en los cambios.</a:t>
            </a:r>
          </a:p>
          <a:p>
            <a:pPr>
              <a:buNone/>
            </a:pPr>
            <a:r>
              <a:rPr lang="es-AR" dirty="0" smtClean="0"/>
              <a:t>Asesoremos a nuestros clientes teniendo en cuenta la realidad de cada organización.</a:t>
            </a:r>
          </a:p>
          <a:p>
            <a:pPr>
              <a:buNone/>
            </a:pPr>
            <a:r>
              <a:rPr lang="es-AR" dirty="0" smtClean="0"/>
              <a:t>Los cambios son cada vez mas habituales en nuestras actividades</a:t>
            </a:r>
          </a:p>
          <a:p>
            <a:pPr>
              <a:buNone/>
            </a:pPr>
            <a:r>
              <a:rPr lang="es-AR" dirty="0" smtClean="0"/>
              <a:t>Por lo que es importante tener estructuras mas dinámicas y flexibles.</a:t>
            </a:r>
          </a:p>
          <a:p>
            <a:pPr>
              <a:buNone/>
            </a:pPr>
            <a:r>
              <a:rPr lang="es-AR" dirty="0" smtClean="0"/>
              <a:t>La nube contribuye como estamos viendo, a este fin.</a:t>
            </a:r>
          </a:p>
          <a:p>
            <a:pPr>
              <a:buNone/>
            </a:pPr>
            <a:endParaRPr lang="es-AR" dirty="0" smtClean="0"/>
          </a:p>
          <a:p>
            <a:pPr>
              <a:buNone/>
            </a:pPr>
            <a:endParaRPr lang="es-AR" dirty="0" smtClean="0"/>
          </a:p>
          <a:p>
            <a:pPr>
              <a:buNone/>
            </a:pPr>
            <a:endParaRPr lang="es-AR" dirty="0" smtClean="0"/>
          </a:p>
          <a:p>
            <a:pPr>
              <a:buNone/>
            </a:pPr>
            <a:r>
              <a:rPr lang="es-AR" dirty="0" smtClean="0"/>
              <a:t> </a:t>
            </a:r>
          </a:p>
          <a:p>
            <a:pPr>
              <a:buNone/>
            </a:pPr>
            <a:endParaRPr lang="es-AR" dirty="0" smtClean="0"/>
          </a:p>
          <a:p>
            <a:pPr>
              <a:buNone/>
            </a:pPr>
            <a:endParaRPr lang="es-AR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Algunas conclusiones</a:t>
            </a:r>
            <a:endParaRPr lang="es-A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7"/>
          <p:cNvSpPr>
            <a:spLocks noGrp="1"/>
          </p:cNvSpPr>
          <p:nvPr>
            <p:ph type="title" idx="4294967295"/>
          </p:nvPr>
        </p:nvSpPr>
        <p:spPr>
          <a:xfrm>
            <a:off x="827088" y="260350"/>
            <a:ext cx="7343775" cy="4318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3200" b="1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Redes</a:t>
            </a:r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Sociales</a:t>
            </a:r>
            <a:endParaRPr lang="en-US" sz="3200" b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2707" name="Rectangle 19"/>
          <p:cNvSpPr>
            <a:spLocks noGrp="1"/>
          </p:cNvSpPr>
          <p:nvPr>
            <p:ph sz="quarter" idx="4294967295"/>
          </p:nvPr>
        </p:nvSpPr>
        <p:spPr>
          <a:xfrm>
            <a:off x="1835696" y="5661025"/>
            <a:ext cx="5545137" cy="647700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  <a:defRPr/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Era de la </a:t>
            </a:r>
            <a:r>
              <a:rPr lang="en-US" sz="2400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comunicación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y </a:t>
            </a:r>
            <a:r>
              <a:rPr lang="en-US" sz="2400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conocimiento</a:t>
            </a:r>
            <a:endParaRPr lang="en-US" sz="240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04" name="il_fi" descr="redes"/>
          <p:cNvPicPr>
            <a:picLocks noGrp="1" noChangeAspect="1" noChangeArrowheads="1"/>
          </p:cNvPicPr>
          <p:nvPr>
            <p:ph type="body"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58888" y="1052513"/>
            <a:ext cx="6619875" cy="4537075"/>
          </a:xfrm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/>
          </p:cNvSpPr>
          <p:nvPr>
            <p:ph type="title" idx="4294967295"/>
          </p:nvPr>
        </p:nvSpPr>
        <p:spPr>
          <a:xfrm>
            <a:off x="1116013" y="5715000"/>
            <a:ext cx="7272337" cy="306388"/>
          </a:xfrm>
        </p:spPr>
        <p:txBody>
          <a:bodyPr/>
          <a:lstStyle/>
          <a:p>
            <a:pPr algn="l" eaLnBrk="1" hangingPunct="1"/>
            <a:r>
              <a:rPr lang="es-AR" sz="1800" smtClean="0"/>
              <a:t>    1999           2002        2003     2004     2004           2006                 2011</a:t>
            </a:r>
            <a:endParaRPr lang="es-ES" sz="1800" smtClean="0"/>
          </a:p>
        </p:txBody>
      </p:sp>
      <p:sp>
        <p:nvSpPr>
          <p:cNvPr id="74757" name="Rectangle 5"/>
          <p:cNvSpPr>
            <a:spLocks/>
          </p:cNvSpPr>
          <p:nvPr/>
        </p:nvSpPr>
        <p:spPr bwMode="auto">
          <a:xfrm>
            <a:off x="827088" y="333375"/>
            <a:ext cx="7272337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defRPr/>
            </a:pPr>
            <a:r>
              <a:rPr lang="es-AR" sz="32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Evolución </a:t>
            </a:r>
            <a:r>
              <a:rPr lang="es-AR" sz="32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de las redes sociales</a:t>
            </a:r>
            <a:endParaRPr lang="es-ES" sz="32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585129"/>
            <a:ext cx="7200800" cy="3687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857250" y="142875"/>
            <a:ext cx="6643688" cy="571500"/>
          </a:xfrm>
        </p:spPr>
        <p:txBody>
          <a:bodyPr/>
          <a:lstStyle/>
          <a:p>
            <a:pPr eaLnBrk="1" hangingPunct="1">
              <a:defRPr/>
            </a:pPr>
            <a:r>
              <a:rPr lang="es-MX" dirty="0" smtClean="0"/>
              <a:t>Ventajas de las redes sociales</a:t>
            </a:r>
            <a:endParaRPr lang="es-AR" dirty="0"/>
          </a:p>
        </p:txBody>
      </p:sp>
      <p:sp>
        <p:nvSpPr>
          <p:cNvPr id="5" name="Rectangle 3"/>
          <p:cNvSpPr>
            <a:spLocks noGrp="1"/>
          </p:cNvSpPr>
          <p:nvPr>
            <p:ph idx="1"/>
          </p:nvPr>
        </p:nvSpPr>
        <p:spPr>
          <a:xfrm>
            <a:off x="395288" y="1165225"/>
            <a:ext cx="8229600" cy="4911725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  <a:defRPr/>
            </a:pPr>
            <a:r>
              <a:rPr lang="es-MX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		        Socialización</a:t>
            </a:r>
          </a:p>
          <a:p>
            <a:pPr marL="0" indent="0" eaLnBrk="1" hangingPunct="1">
              <a:buFont typeface="Arial" charset="0"/>
              <a:buNone/>
              <a:defRPr/>
            </a:pPr>
            <a:r>
              <a:rPr lang="es-MX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Trabajo</a:t>
            </a:r>
          </a:p>
          <a:p>
            <a:pPr marL="0" indent="0" eaLnBrk="1" hangingPunct="1">
              <a:buFont typeface="Arial" charset="0"/>
              <a:buNone/>
              <a:defRPr/>
            </a:pPr>
            <a:endParaRPr lang="es-MX" sz="28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indent="0" eaLnBrk="1" hangingPunct="1">
              <a:buFont typeface="Arial" charset="0"/>
              <a:buNone/>
              <a:defRPr/>
            </a:pPr>
            <a:r>
              <a:rPr lang="es-MX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				</a:t>
            </a:r>
          </a:p>
          <a:p>
            <a:pPr marL="0" indent="0" eaLnBrk="1" hangingPunct="1">
              <a:buFont typeface="Arial" charset="0"/>
              <a:buNone/>
              <a:defRPr/>
            </a:pPr>
            <a:r>
              <a:rPr lang="es-MX" sz="28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s-MX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			  Negocios</a:t>
            </a:r>
          </a:p>
          <a:p>
            <a:pPr marL="0" indent="0" eaLnBrk="1" hangingPunct="1">
              <a:buFont typeface="Arial" charset="0"/>
              <a:buNone/>
              <a:defRPr/>
            </a:pPr>
            <a:endParaRPr lang="es-MX" sz="280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indent="0" eaLnBrk="1" hangingPunct="1">
              <a:buFont typeface="Arial" charset="0"/>
              <a:buNone/>
              <a:defRPr/>
            </a:pPr>
            <a:endParaRPr lang="es-MX" sz="280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indent="0" eaLnBrk="1" hangingPunct="1">
              <a:buFont typeface="Arial" charset="0"/>
              <a:buNone/>
              <a:defRPr/>
            </a:pPr>
            <a:r>
              <a:rPr lang="es-MX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Información </a:t>
            </a:r>
          </a:p>
          <a:p>
            <a:pPr marL="0" indent="0" eaLnBrk="1" hangingPunct="1">
              <a:buFont typeface="Arial" charset="0"/>
              <a:buNone/>
              <a:defRPr/>
            </a:pPr>
            <a:endParaRPr lang="es-MX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indent="0" eaLnBrk="1" hangingPunct="1">
              <a:buFont typeface="Arial" charset="0"/>
              <a:buNone/>
              <a:defRPr/>
            </a:pPr>
            <a:endParaRPr lang="es-AR" dirty="0" smtClean="0"/>
          </a:p>
        </p:txBody>
      </p:sp>
      <p:pic>
        <p:nvPicPr>
          <p:cNvPr id="53252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525" y="763588"/>
            <a:ext cx="2135188" cy="243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53253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2198688"/>
            <a:ext cx="267652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53254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91100" y="3621088"/>
            <a:ext cx="2605088" cy="197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53255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4438" y="4470400"/>
            <a:ext cx="2239962" cy="223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buFont typeface="Arial" pitchFamily="34" charset="0"/>
              <a:buChar char="•"/>
              <a:defRPr/>
            </a:pPr>
            <a:r>
              <a:rPr lang="es-MX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Reducción de costos</a:t>
            </a:r>
          </a:p>
          <a:p>
            <a:pPr eaLnBrk="1" hangingPunct="1">
              <a:defRPr/>
            </a:pPr>
            <a:r>
              <a:rPr lang="es-MX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Ahorro en viajes y viáticos</a:t>
            </a:r>
          </a:p>
          <a:p>
            <a:pPr eaLnBrk="1" hangingPunct="1">
              <a:defRPr/>
            </a:pPr>
            <a:r>
              <a:rPr lang="es-MX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Flexibilidad de horarios</a:t>
            </a:r>
          </a:p>
          <a:p>
            <a:pPr eaLnBrk="1" hangingPunct="1">
              <a:defRPr/>
            </a:pPr>
            <a:r>
              <a:rPr lang="es-MX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Estimula la interacción</a:t>
            </a:r>
          </a:p>
          <a:p>
            <a:pPr eaLnBrk="1" hangingPunct="1">
              <a:defRPr/>
            </a:pPr>
            <a:r>
              <a:rPr lang="es-MX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Aprovecha tiempos </a:t>
            </a:r>
          </a:p>
          <a:p>
            <a:pPr eaLnBrk="1" hangingPunct="1">
              <a:defRPr/>
            </a:pPr>
            <a:r>
              <a:rPr lang="es-MX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Administración de esfuerzos</a:t>
            </a:r>
          </a:p>
          <a:p>
            <a:pPr marL="0" indent="0" eaLnBrk="1" hangingPunct="1">
              <a:buFont typeface="Arial" charset="0"/>
              <a:buNone/>
              <a:defRPr/>
            </a:pPr>
            <a:endParaRPr lang="es-AR" sz="2800" dirty="0" smtClean="0"/>
          </a:p>
        </p:txBody>
      </p:sp>
      <p:pic>
        <p:nvPicPr>
          <p:cNvPr id="54276" name="Picture 5"/>
          <p:cNvPicPr>
            <a:picLocks noChangeAspect="1" noChangeArrowheads="1"/>
          </p:cNvPicPr>
          <p:nvPr/>
        </p:nvPicPr>
        <p:blipFill>
          <a:blip r:embed="rId2" cstate="print"/>
          <a:srcRect b="27616"/>
          <a:stretch>
            <a:fillRect/>
          </a:stretch>
        </p:blipFill>
        <p:spPr bwMode="auto">
          <a:xfrm>
            <a:off x="6372225" y="1773238"/>
            <a:ext cx="2232025" cy="20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4" name="2 Título"/>
          <p:cNvSpPr>
            <a:spLocks noGrp="1"/>
          </p:cNvSpPr>
          <p:nvPr>
            <p:ph type="title"/>
          </p:nvPr>
        </p:nvSpPr>
        <p:spPr>
          <a:xfrm>
            <a:off x="857250" y="142875"/>
            <a:ext cx="6643688" cy="571500"/>
          </a:xfrm>
        </p:spPr>
        <p:txBody>
          <a:bodyPr/>
          <a:lstStyle/>
          <a:p>
            <a:pPr eaLnBrk="1" hangingPunct="1">
              <a:defRPr/>
            </a:pPr>
            <a:r>
              <a:rPr lang="es-MX" dirty="0" smtClean="0"/>
              <a:t>Ventajas de capacitación On-line</a:t>
            </a:r>
            <a:endParaRPr lang="es-A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/>
          </p:cNvSpPr>
          <p:nvPr>
            <p:ph type="title" idx="4294967295"/>
          </p:nvPr>
        </p:nvSpPr>
        <p:spPr>
          <a:xfrm>
            <a:off x="853330" y="188640"/>
            <a:ext cx="7031038" cy="490537"/>
          </a:xfrm>
        </p:spPr>
        <p:txBody>
          <a:bodyPr/>
          <a:lstStyle/>
          <a:p>
            <a:pPr algn="l" eaLnBrk="1" hangingPunct="1">
              <a:defRPr/>
            </a:pPr>
            <a:r>
              <a:rPr lang="es-MX" sz="24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Recursos para educación en redes sociales</a:t>
            </a:r>
            <a:endParaRPr lang="es-AR" sz="2400" b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5779" name="Rectangle 3"/>
          <p:cNvSpPr>
            <a:spLocks noGrp="1"/>
          </p:cNvSpPr>
          <p:nvPr>
            <p:ph type="body" idx="4294967295"/>
          </p:nvPr>
        </p:nvSpPr>
        <p:spPr>
          <a:xfrm>
            <a:off x="467544" y="1196975"/>
            <a:ext cx="8229600" cy="5111750"/>
          </a:xfrm>
        </p:spPr>
        <p:txBody>
          <a:bodyPr/>
          <a:lstStyle/>
          <a:p>
            <a:pPr eaLnBrk="1" hangingPunct="1">
              <a:buFont typeface="Arial" pitchFamily="34" charset="0"/>
              <a:buChar char="•"/>
              <a:defRPr/>
            </a:pPr>
            <a:r>
              <a:rPr lang="es-MX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Página web personalizada</a:t>
            </a:r>
          </a:p>
          <a:p>
            <a:pPr eaLnBrk="1" hangingPunct="1">
              <a:defRPr/>
            </a:pPr>
            <a:r>
              <a:rPr lang="es-MX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Repositorio de documentos textuales</a:t>
            </a:r>
          </a:p>
          <a:p>
            <a:pPr eaLnBrk="1" hangingPunct="1">
              <a:defRPr/>
            </a:pPr>
            <a:r>
              <a:rPr lang="es-MX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Mensajes cortos ( </a:t>
            </a:r>
            <a:r>
              <a:rPr lang="es-MX" sz="2400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Microblogging</a:t>
            </a:r>
            <a:r>
              <a:rPr lang="es-MX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)</a:t>
            </a:r>
          </a:p>
          <a:p>
            <a:pPr eaLnBrk="1" hangingPunct="1">
              <a:defRPr/>
            </a:pPr>
            <a:r>
              <a:rPr lang="es-MX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Listas de distribución</a:t>
            </a:r>
          </a:p>
          <a:p>
            <a:pPr eaLnBrk="1" hangingPunct="1">
              <a:defRPr/>
            </a:pPr>
            <a:r>
              <a:rPr lang="es-MX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Foro de discusión web </a:t>
            </a:r>
          </a:p>
          <a:p>
            <a:pPr eaLnBrk="1" hangingPunct="1">
              <a:defRPr/>
            </a:pPr>
            <a:r>
              <a:rPr lang="es-MX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Blog</a:t>
            </a:r>
          </a:p>
          <a:p>
            <a:pPr eaLnBrk="1" hangingPunct="1">
              <a:defRPr/>
            </a:pPr>
            <a:r>
              <a:rPr lang="es-MX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Wiki</a:t>
            </a:r>
          </a:p>
          <a:p>
            <a:pPr eaLnBrk="1" hangingPunct="1">
              <a:defRPr/>
            </a:pPr>
            <a:r>
              <a:rPr lang="es-MX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Chat</a:t>
            </a:r>
          </a:p>
          <a:p>
            <a:pPr eaLnBrk="1" hangingPunct="1">
              <a:defRPr/>
            </a:pPr>
            <a:r>
              <a:rPr lang="es-MX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Video</a:t>
            </a:r>
          </a:p>
          <a:p>
            <a:pPr eaLnBrk="1" hangingPunct="1">
              <a:defRPr/>
            </a:pPr>
            <a:r>
              <a:rPr lang="es-MX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Repositorios de Presentaciones</a:t>
            </a:r>
          </a:p>
          <a:p>
            <a:pPr eaLnBrk="1" hangingPunct="1">
              <a:defRPr/>
            </a:pPr>
            <a:r>
              <a:rPr lang="es-MX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Video – sesión de escritorio (video-conferencia)</a:t>
            </a:r>
          </a:p>
          <a:p>
            <a:pPr marL="0" indent="0" eaLnBrk="1" hangingPunct="1">
              <a:buFont typeface="Arial" charset="0"/>
              <a:buNone/>
              <a:defRPr/>
            </a:pPr>
            <a:endParaRPr lang="es-AR" sz="2400" dirty="0" smtClean="0"/>
          </a:p>
        </p:txBody>
      </p:sp>
      <p:pic>
        <p:nvPicPr>
          <p:cNvPr id="5530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888" y="1268413"/>
            <a:ext cx="2676525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Rectangle 3"/>
          <p:cNvSpPr>
            <a:spLocks noGrp="1"/>
          </p:cNvSpPr>
          <p:nvPr>
            <p:ph type="body" idx="4294967295"/>
          </p:nvPr>
        </p:nvSpPr>
        <p:spPr>
          <a:xfrm>
            <a:off x="539552" y="1124745"/>
            <a:ext cx="8229600" cy="5183980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  <a:defRPr/>
            </a:pPr>
            <a:r>
              <a:rPr lang="es-MX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Vía redes sociales </a:t>
            </a:r>
          </a:p>
          <a:p>
            <a:pPr marL="0" indent="0" eaLnBrk="1" hangingPunct="1">
              <a:buFont typeface="Arial" charset="0"/>
              <a:buNone/>
              <a:defRPr/>
            </a:pPr>
            <a:r>
              <a:rPr lang="es-MX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Vía </a:t>
            </a:r>
            <a:r>
              <a:rPr lang="es-MX" sz="24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sitios </a:t>
            </a:r>
            <a:r>
              <a:rPr lang="es-MX" sz="2400" dirty="0" err="1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emplogger</a:t>
            </a:r>
            <a:r>
              <a:rPr lang="es-MX" sz="24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s-MX" sz="2400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encontratrabajo</a:t>
            </a:r>
            <a:r>
              <a:rPr lang="es-MX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s-MX" sz="2400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etc</a:t>
            </a:r>
            <a:endParaRPr lang="es-MX" sz="240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eaLnBrk="1" hangingPunct="1">
              <a:defRPr/>
            </a:pPr>
            <a:r>
              <a:rPr lang="es-MX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Reducción de costos </a:t>
            </a:r>
          </a:p>
          <a:p>
            <a:pPr eaLnBrk="1" hangingPunct="1">
              <a:defRPr/>
            </a:pPr>
            <a:r>
              <a:rPr lang="es-MX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Mantener el perfil actualizado</a:t>
            </a:r>
          </a:p>
          <a:p>
            <a:pPr eaLnBrk="1" hangingPunct="1">
              <a:defRPr/>
            </a:pPr>
            <a:r>
              <a:rPr lang="es-MX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Trasciende fronteras </a:t>
            </a:r>
          </a:p>
          <a:p>
            <a:pPr eaLnBrk="1" hangingPunct="1">
              <a:defRPr/>
            </a:pPr>
            <a:r>
              <a:rPr lang="es-MX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Agilidad por la aplicación de filtros </a:t>
            </a:r>
          </a:p>
          <a:p>
            <a:pPr eaLnBrk="1" hangingPunct="1">
              <a:defRPr/>
            </a:pPr>
            <a:r>
              <a:rPr lang="es-MX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Selección virtual de empleados</a:t>
            </a:r>
          </a:p>
          <a:p>
            <a:pPr eaLnBrk="1" hangingPunct="1">
              <a:defRPr/>
            </a:pPr>
            <a:r>
              <a:rPr lang="es-AR" sz="2400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Teleselección</a:t>
            </a:r>
            <a:r>
              <a:rPr lang="es-AR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vía </a:t>
            </a:r>
            <a:r>
              <a:rPr lang="es-AR" sz="2400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skype</a:t>
            </a:r>
            <a:r>
              <a:rPr lang="es-AR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o </a:t>
            </a:r>
            <a:r>
              <a:rPr lang="es-AR" sz="2400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messenger</a:t>
            </a:r>
            <a:endParaRPr lang="es-AR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eaLnBrk="1" hangingPunct="1">
              <a:defRPr/>
            </a:pPr>
            <a:endParaRPr lang="es-MX" sz="240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indent="0" eaLnBrk="1" hangingPunct="1">
              <a:buFont typeface="Arial" charset="0"/>
              <a:buNone/>
              <a:defRPr/>
            </a:pPr>
            <a:endParaRPr lang="es-AR" sz="2400" dirty="0" smtClean="0"/>
          </a:p>
        </p:txBody>
      </p:sp>
      <p:pic>
        <p:nvPicPr>
          <p:cNvPr id="5632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425" y="2133600"/>
            <a:ext cx="286702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5632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475" y="4625975"/>
            <a:ext cx="3771900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6" name="2 Título"/>
          <p:cNvSpPr>
            <a:spLocks noGrp="1"/>
          </p:cNvSpPr>
          <p:nvPr>
            <p:ph type="title"/>
          </p:nvPr>
        </p:nvSpPr>
        <p:spPr>
          <a:xfrm>
            <a:off x="857250" y="142875"/>
            <a:ext cx="6643688" cy="571500"/>
          </a:xfrm>
        </p:spPr>
        <p:txBody>
          <a:bodyPr/>
          <a:lstStyle/>
          <a:p>
            <a:pPr>
              <a:defRPr/>
            </a:pPr>
            <a:r>
              <a:rPr lang="es-MX" sz="2800" dirty="0" smtClean="0"/>
              <a:t>Nuevas formas de reclutar talentos</a:t>
            </a:r>
            <a:endParaRPr lang="es-A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Rectangle 3"/>
          <p:cNvSpPr>
            <a:spLocks noGrp="1"/>
          </p:cNvSpPr>
          <p:nvPr>
            <p:ph type="body" idx="4294967295"/>
          </p:nvPr>
        </p:nvSpPr>
        <p:spPr>
          <a:xfrm>
            <a:off x="179388" y="1125538"/>
            <a:ext cx="8229600" cy="5111750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  <a:defRPr/>
            </a:pPr>
            <a:r>
              <a:rPr lang="es-MX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Sitios como </a:t>
            </a:r>
            <a:r>
              <a:rPr lang="es-MX" sz="2400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Nubelo</a:t>
            </a:r>
            <a:r>
              <a:rPr lang="es-MX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y </a:t>
            </a:r>
            <a:r>
              <a:rPr lang="es-MX" sz="2400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Workana</a:t>
            </a:r>
            <a:r>
              <a:rPr lang="es-MX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unen a profesionales con empresas. Al fin del contrato las partes se califican y suman reputación. </a:t>
            </a:r>
          </a:p>
          <a:p>
            <a:pPr eaLnBrk="1" hangingPunct="1">
              <a:defRPr/>
            </a:pPr>
            <a:endParaRPr lang="es-MX" sz="240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734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8226" y="2349500"/>
            <a:ext cx="7048150" cy="397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6" name="5 Título"/>
          <p:cNvSpPr>
            <a:spLocks noGrp="1"/>
          </p:cNvSpPr>
          <p:nvPr>
            <p:ph type="title"/>
          </p:nvPr>
        </p:nvSpPr>
        <p:spPr>
          <a:xfrm>
            <a:off x="899592" y="116632"/>
            <a:ext cx="6643734" cy="571504"/>
          </a:xfrm>
        </p:spPr>
        <p:txBody>
          <a:bodyPr/>
          <a:lstStyle/>
          <a:p>
            <a:r>
              <a:rPr lang="es-MX" sz="2800" dirty="0" smtClean="0"/>
              <a:t>Contratar a un profesional en la nube</a:t>
            </a:r>
            <a:endParaRPr lang="es-E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1 Título"/>
          <p:cNvSpPr>
            <a:spLocks noGrp="1"/>
          </p:cNvSpPr>
          <p:nvPr>
            <p:ph type="title" idx="4294967295"/>
          </p:nvPr>
        </p:nvSpPr>
        <p:spPr>
          <a:xfrm>
            <a:off x="914400" y="0"/>
            <a:ext cx="8229600" cy="854075"/>
          </a:xfrm>
        </p:spPr>
        <p:txBody>
          <a:bodyPr/>
          <a:lstStyle/>
          <a:p>
            <a:pPr algn="l" eaLnBrk="1" hangingPunct="1"/>
            <a:r>
              <a:rPr lang="es-VE" sz="2800" b="1" dirty="0" smtClean="0">
                <a:solidFill>
                  <a:srgbClr val="17375E"/>
                </a:solidFill>
                <a:latin typeface="Arial" charset="0"/>
                <a:cs typeface="Arial" charset="0"/>
              </a:rPr>
              <a:t>¿Que representa en nuestro trabajo?</a:t>
            </a:r>
            <a:endParaRPr lang="es-ES" sz="2800" b="1" dirty="0" smtClean="0">
              <a:solidFill>
                <a:srgbClr val="17375E"/>
              </a:solidFill>
              <a:latin typeface="Arial" charset="0"/>
              <a:cs typeface="Arial" charset="0"/>
            </a:endParaRPr>
          </a:p>
        </p:txBody>
      </p:sp>
      <p:sp>
        <p:nvSpPr>
          <p:cNvPr id="30722" name="Text Box 6"/>
          <p:cNvSpPr txBox="1">
            <a:spLocks noChangeArrowheads="1"/>
          </p:cNvSpPr>
          <p:nvPr/>
        </p:nvSpPr>
        <p:spPr bwMode="auto">
          <a:xfrm>
            <a:off x="1403350" y="1268413"/>
            <a:ext cx="23034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2000" b="1"/>
              <a:t>GASTO</a:t>
            </a:r>
            <a:endParaRPr lang="es-ES" sz="2000" b="1"/>
          </a:p>
        </p:txBody>
      </p:sp>
      <p:sp>
        <p:nvSpPr>
          <p:cNvPr id="30723" name="Rectangle 7"/>
          <p:cNvSpPr>
            <a:spLocks noChangeArrowheads="1"/>
          </p:cNvSpPr>
          <p:nvPr/>
        </p:nvSpPr>
        <p:spPr bwMode="auto">
          <a:xfrm>
            <a:off x="5580063" y="1268413"/>
            <a:ext cx="23764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AR" sz="2000" b="1"/>
              <a:t>INVERSION</a:t>
            </a:r>
            <a:endParaRPr lang="es-ES" sz="2000" b="1"/>
          </a:p>
        </p:txBody>
      </p:sp>
      <p:pic>
        <p:nvPicPr>
          <p:cNvPr id="30725" name="Picture 9" descr="inversi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5600" y="1989138"/>
            <a:ext cx="2160588" cy="161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sp>
        <p:nvSpPr>
          <p:cNvPr id="30726" name="Line 10"/>
          <p:cNvSpPr>
            <a:spLocks noChangeShapeType="1"/>
          </p:cNvSpPr>
          <p:nvPr/>
        </p:nvSpPr>
        <p:spPr bwMode="auto">
          <a:xfrm flipH="1">
            <a:off x="2484438" y="836613"/>
            <a:ext cx="64770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30727" name="Line 11"/>
          <p:cNvSpPr>
            <a:spLocks noChangeShapeType="1"/>
          </p:cNvSpPr>
          <p:nvPr/>
        </p:nvSpPr>
        <p:spPr bwMode="auto">
          <a:xfrm>
            <a:off x="5076056" y="836613"/>
            <a:ext cx="503238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AR"/>
          </a:p>
        </p:txBody>
      </p:sp>
      <p:pic>
        <p:nvPicPr>
          <p:cNvPr id="30728" name="Picture 12" descr="empresario"/>
          <p:cNvPicPr>
            <a:picLocks noChangeAspect="1" noChangeArrowheads="1"/>
          </p:cNvPicPr>
          <p:nvPr/>
        </p:nvPicPr>
        <p:blipFill>
          <a:blip r:embed="rId3" cstate="print"/>
          <a:srcRect t="3978" b="1989"/>
          <a:stretch>
            <a:fillRect/>
          </a:stretch>
        </p:blipFill>
        <p:spPr bwMode="auto">
          <a:xfrm>
            <a:off x="5435600" y="4071205"/>
            <a:ext cx="2160588" cy="1558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30729" name="Picture 13" descr="profesiona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0113" y="4005263"/>
            <a:ext cx="2160587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sp>
        <p:nvSpPr>
          <p:cNvPr id="30730" name="Line 14"/>
          <p:cNvSpPr>
            <a:spLocks noChangeShapeType="1"/>
          </p:cNvSpPr>
          <p:nvPr/>
        </p:nvSpPr>
        <p:spPr bwMode="auto">
          <a:xfrm>
            <a:off x="1979613" y="3644900"/>
            <a:ext cx="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30731" name="Line 15"/>
          <p:cNvSpPr>
            <a:spLocks noChangeShapeType="1"/>
          </p:cNvSpPr>
          <p:nvPr/>
        </p:nvSpPr>
        <p:spPr bwMode="auto">
          <a:xfrm flipH="1">
            <a:off x="6516688" y="3716338"/>
            <a:ext cx="0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30732" name="Line 16"/>
          <p:cNvSpPr>
            <a:spLocks noChangeShapeType="1"/>
          </p:cNvSpPr>
          <p:nvPr/>
        </p:nvSpPr>
        <p:spPr bwMode="auto">
          <a:xfrm>
            <a:off x="1979613" y="1628775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30733" name="Line 17"/>
          <p:cNvSpPr>
            <a:spLocks noChangeShapeType="1"/>
          </p:cNvSpPr>
          <p:nvPr/>
        </p:nvSpPr>
        <p:spPr bwMode="auto">
          <a:xfrm>
            <a:off x="6443663" y="1628775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30734" name="Text Box 18"/>
          <p:cNvSpPr txBox="1">
            <a:spLocks noChangeArrowheads="1"/>
          </p:cNvSpPr>
          <p:nvPr/>
        </p:nvSpPr>
        <p:spPr bwMode="auto">
          <a:xfrm>
            <a:off x="1403350" y="5734050"/>
            <a:ext cx="11509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400"/>
              <a:t>Profesional</a:t>
            </a:r>
            <a:endParaRPr lang="es-ES" sz="1400"/>
          </a:p>
        </p:txBody>
      </p:sp>
      <p:sp>
        <p:nvSpPr>
          <p:cNvPr id="30735" name="Rectangle 19"/>
          <p:cNvSpPr>
            <a:spLocks noChangeArrowheads="1"/>
          </p:cNvSpPr>
          <p:nvPr/>
        </p:nvSpPr>
        <p:spPr bwMode="auto">
          <a:xfrm>
            <a:off x="5435600" y="5734050"/>
            <a:ext cx="28813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400"/>
              <a:t>Profesional empresario</a:t>
            </a:r>
            <a:endParaRPr lang="es-ES" sz="1400"/>
          </a:p>
        </p:txBody>
      </p:sp>
      <p:sp>
        <p:nvSpPr>
          <p:cNvPr id="30736" name="Text Box 18"/>
          <p:cNvSpPr txBox="1">
            <a:spLocks noChangeArrowheads="1"/>
          </p:cNvSpPr>
          <p:nvPr/>
        </p:nvSpPr>
        <p:spPr bwMode="auto">
          <a:xfrm>
            <a:off x="3059113" y="4437063"/>
            <a:ext cx="2305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/>
              <a:t>Capital intelectual</a:t>
            </a:r>
            <a:endParaRPr lang="es-ES"/>
          </a:p>
        </p:txBody>
      </p:sp>
      <p:sp>
        <p:nvSpPr>
          <p:cNvPr id="30737" name="AutoShape 19"/>
          <p:cNvSpPr>
            <a:spLocks noChangeArrowheads="1"/>
          </p:cNvSpPr>
          <p:nvPr/>
        </p:nvSpPr>
        <p:spPr bwMode="auto">
          <a:xfrm>
            <a:off x="3059113" y="4941888"/>
            <a:ext cx="2378075" cy="215304"/>
          </a:xfrm>
          <a:prstGeom prst="leftRightArrow">
            <a:avLst>
              <a:gd name="adj1" fmla="val 50000"/>
              <a:gd name="adj2" fmla="val 220294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s-A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1991866"/>
            <a:ext cx="2143125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55576" y="1340768"/>
            <a:ext cx="7772400" cy="1470025"/>
          </a:xfrm>
        </p:spPr>
        <p:txBody>
          <a:bodyPr>
            <a:normAutofit/>
          </a:bodyPr>
          <a:lstStyle/>
          <a:p>
            <a:r>
              <a:rPr lang="es-AR" dirty="0" smtClean="0"/>
              <a:t>Gestión sostenible de </a:t>
            </a:r>
            <a:br>
              <a:rPr lang="es-AR" dirty="0" smtClean="0"/>
            </a:br>
            <a:r>
              <a:rPr lang="es-AR" dirty="0" smtClean="0"/>
              <a:t>Servicios profesionales</a:t>
            </a:r>
            <a:endParaRPr lang="es-AR" dirty="0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AR" dirty="0" smtClean="0"/>
              <a:t>L. A. y C.P. Mariana </a:t>
            </a:r>
            <a:r>
              <a:rPr lang="es-AR" dirty="0" err="1" smtClean="0"/>
              <a:t>Vanyay</a:t>
            </a:r>
            <a:endParaRPr lang="es-AR" dirty="0"/>
          </a:p>
        </p:txBody>
      </p:sp>
      <p:sp>
        <p:nvSpPr>
          <p:cNvPr id="8" name="7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s-AR" dirty="0" smtClean="0"/>
              <a:t>    </a:t>
            </a:r>
            <a:endParaRPr lang="es-AR" dirty="0"/>
          </a:p>
          <a:p>
            <a:pPr algn="ctr">
              <a:buNone/>
            </a:pPr>
            <a:r>
              <a:rPr lang="es-AR" dirty="0" smtClean="0"/>
              <a:t>    </a:t>
            </a:r>
            <a:r>
              <a:rPr lang="es-AR" sz="4000" dirty="0" smtClean="0"/>
              <a:t>Es el desarrollo que es capaz de satisfacer las necesidades presentes sin comprometer los recursos y posibilidades de las futuras generaciones.</a:t>
            </a:r>
            <a:endParaRPr lang="es-AR" sz="4000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AR" smtClean="0"/>
              <a:t>L. A. y C.P. Mariana Vanyay</a:t>
            </a:r>
            <a:endParaRPr lang="es-AR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AR" dirty="0" smtClean="0"/>
              <a:t>¿Qué es Desarrollo sostenible?</a:t>
            </a:r>
            <a:endParaRPr lang="es-A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es-AR" dirty="0" smtClean="0"/>
              <a:t>    </a:t>
            </a:r>
          </a:p>
          <a:p>
            <a:pPr algn="just">
              <a:buNone/>
            </a:pPr>
            <a:r>
              <a:rPr lang="es-AR" dirty="0" smtClean="0"/>
              <a:t>  Gestión que busca reducir el impacto negativo ambiental causado por las actividades económicas mejorando el comportamiento sostenible</a:t>
            </a:r>
          </a:p>
          <a:p>
            <a:pPr>
              <a:buNone/>
            </a:pPr>
            <a:endParaRPr lang="es-AR" dirty="0" smtClean="0"/>
          </a:p>
          <a:p>
            <a:r>
              <a:rPr lang="es-AR" dirty="0" smtClean="0"/>
              <a:t>Códigos de conducta.</a:t>
            </a:r>
          </a:p>
          <a:p>
            <a:r>
              <a:rPr lang="es-AR" dirty="0" smtClean="0"/>
              <a:t>Buenas practicas ambientales.</a:t>
            </a:r>
          </a:p>
          <a:p>
            <a:r>
              <a:rPr lang="es-AR" dirty="0" smtClean="0"/>
              <a:t>Indicadores ambientales</a:t>
            </a:r>
            <a:endParaRPr lang="es-AR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AR" smtClean="0"/>
              <a:t>L. A. y C.P. Mariana Vanyay</a:t>
            </a:r>
            <a:endParaRPr lang="es-AR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AR" dirty="0" smtClean="0"/>
              <a:t>¿Qué es Gestión sostenible?</a:t>
            </a:r>
            <a:endParaRPr lang="es-A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Desarrollo_sostenible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1556792"/>
            <a:ext cx="7201347" cy="4380820"/>
          </a:xfrm>
        </p:spPr>
      </p:pic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AR" dirty="0" smtClean="0"/>
              <a:t>L. A. y C.P. Mariana </a:t>
            </a:r>
            <a:r>
              <a:rPr lang="es-AR" dirty="0" err="1" smtClean="0"/>
              <a:t>Vanyay</a:t>
            </a:r>
            <a:endParaRPr lang="es-AR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AR" dirty="0" smtClean="0"/>
              <a:t>Dimensiones de la economía</a:t>
            </a:r>
            <a:endParaRPr lang="es-A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 sz="3600" dirty="0" smtClean="0"/>
          </a:p>
          <a:p>
            <a:pPr>
              <a:buNone/>
            </a:pPr>
            <a:endParaRPr lang="es-AR" sz="3600" dirty="0" smtClean="0"/>
          </a:p>
          <a:p>
            <a:r>
              <a:rPr lang="es-AR" sz="3600" dirty="0" smtClean="0"/>
              <a:t>Estrategia.</a:t>
            </a:r>
          </a:p>
          <a:p>
            <a:r>
              <a:rPr lang="es-AR" sz="3600" dirty="0" smtClean="0"/>
              <a:t>Acción.</a:t>
            </a:r>
          </a:p>
          <a:p>
            <a:r>
              <a:rPr lang="es-AR" sz="3600" dirty="0" smtClean="0"/>
              <a:t>Comunicación.</a:t>
            </a:r>
          </a:p>
          <a:p>
            <a:r>
              <a:rPr lang="es-AR" sz="3600" dirty="0" smtClean="0"/>
              <a:t>Análisis y evaluación.</a:t>
            </a:r>
          </a:p>
          <a:p>
            <a:pPr>
              <a:buNone/>
            </a:pPr>
            <a:endParaRPr lang="es-AR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F071A-0C47-440E-98A1-FDEFF21DFADA}" type="datetime1">
              <a:rPr lang="es-AR" smtClean="0"/>
              <a:pPr/>
              <a:t>25/09/2012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AR" smtClean="0"/>
              <a:t>L. A. y C.P. Mariana Vanyay</a:t>
            </a:r>
            <a:endParaRPr lang="es-AR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AR" dirty="0" smtClean="0"/>
              <a:t>Funciones de actuación</a:t>
            </a:r>
            <a:endParaRPr lang="es-A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s-AR" dirty="0" smtClean="0"/>
          </a:p>
          <a:p>
            <a:r>
              <a:rPr lang="es-AR" dirty="0" smtClean="0"/>
              <a:t>Formación y sensibilización,</a:t>
            </a:r>
          </a:p>
          <a:p>
            <a:r>
              <a:rPr lang="es-AR" dirty="0" smtClean="0"/>
              <a:t>Información,</a:t>
            </a:r>
          </a:p>
          <a:p>
            <a:r>
              <a:rPr lang="es-AR" dirty="0" err="1" smtClean="0"/>
              <a:t>Multidisciplinariedad</a:t>
            </a:r>
            <a:r>
              <a:rPr lang="es-AR" dirty="0" smtClean="0"/>
              <a:t>,</a:t>
            </a:r>
          </a:p>
          <a:p>
            <a:r>
              <a:rPr lang="es-AR" dirty="0"/>
              <a:t>É</a:t>
            </a:r>
            <a:r>
              <a:rPr lang="es-AR" dirty="0" smtClean="0"/>
              <a:t>tica,</a:t>
            </a:r>
          </a:p>
          <a:p>
            <a:r>
              <a:rPr lang="es-AR" dirty="0" smtClean="0"/>
              <a:t>Responsabilidad social,</a:t>
            </a:r>
          </a:p>
          <a:p>
            <a:r>
              <a:rPr lang="es-AR" dirty="0" smtClean="0"/>
              <a:t>Rentabilidad económica</a:t>
            </a:r>
          </a:p>
          <a:p>
            <a:r>
              <a:rPr lang="es-AR" dirty="0" smtClean="0"/>
              <a:t>Innovación, desarrollo e investigación</a:t>
            </a:r>
          </a:p>
          <a:p>
            <a:r>
              <a:rPr lang="es-AR" dirty="0" smtClean="0"/>
              <a:t>Uso racional de recursos.</a:t>
            </a:r>
            <a:endParaRPr lang="es-AR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02640-4661-4BC8-B9B4-8D7472AD6F0D}" type="datetime1">
              <a:rPr lang="es-AR" smtClean="0"/>
              <a:pPr/>
              <a:t>25/09/2012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AR" smtClean="0"/>
              <a:t>L. A. y C.P. Mariana Vanyay</a:t>
            </a:r>
            <a:endParaRPr lang="es-AR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AR" dirty="0" smtClean="0"/>
              <a:t>Aspectos a tener en cuenta</a:t>
            </a:r>
            <a:endParaRPr lang="es-A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endParaRPr lang="es-AR" dirty="0" smtClean="0"/>
          </a:p>
          <a:p>
            <a:pPr algn="just"/>
            <a:r>
              <a:rPr lang="es-AR" sz="3200" dirty="0" smtClean="0"/>
              <a:t>Ahorro de insumos y energía eléctrica,</a:t>
            </a:r>
          </a:p>
          <a:p>
            <a:pPr algn="just"/>
            <a:r>
              <a:rPr lang="es-AR" sz="3200" dirty="0" smtClean="0"/>
              <a:t>Mejora en los procesos administrativos,</a:t>
            </a:r>
          </a:p>
          <a:p>
            <a:pPr algn="just"/>
            <a:r>
              <a:rPr lang="es-AR" sz="3200" dirty="0" smtClean="0"/>
              <a:t>Mejora de la asignación de capacidades y recursos,</a:t>
            </a:r>
          </a:p>
          <a:p>
            <a:pPr algn="just"/>
            <a:r>
              <a:rPr lang="es-AR" sz="3200" dirty="0" smtClean="0"/>
              <a:t>Reducción de costos por tasas, multas e impuestos.</a:t>
            </a:r>
          </a:p>
          <a:p>
            <a:endParaRPr lang="es-AR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AR" smtClean="0"/>
              <a:t>L. A. y C.P. Mariana Vanyay</a:t>
            </a:r>
            <a:endParaRPr lang="es-AR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AR" dirty="0" smtClean="0"/>
              <a:t>Reducción de costos</a:t>
            </a:r>
            <a:endParaRPr lang="es-A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 dirty="0" smtClean="0"/>
          </a:p>
          <a:p>
            <a:r>
              <a:rPr lang="es-AR" sz="3200" dirty="0" smtClean="0"/>
              <a:t>Mejora de la imagen de la empresa,</a:t>
            </a:r>
          </a:p>
          <a:p>
            <a:r>
              <a:rPr lang="es-AR" sz="3200" dirty="0" smtClean="0"/>
              <a:t>Relación con los grupos de interés,</a:t>
            </a:r>
          </a:p>
          <a:p>
            <a:r>
              <a:rPr lang="es-AR" sz="3200" dirty="0" smtClean="0"/>
              <a:t>Mejora de la competitividad frente al sector,</a:t>
            </a:r>
          </a:p>
          <a:p>
            <a:r>
              <a:rPr lang="es-AR" sz="3200" dirty="0" smtClean="0"/>
              <a:t>Relación costo-beneficio,</a:t>
            </a:r>
          </a:p>
          <a:p>
            <a:r>
              <a:rPr lang="es-AR" sz="3200" dirty="0" smtClean="0"/>
              <a:t>Posibilidad de marketing ecológico,</a:t>
            </a:r>
          </a:p>
          <a:p>
            <a:r>
              <a:rPr lang="es-AR" sz="3200" dirty="0"/>
              <a:t>N</a:t>
            </a:r>
            <a:r>
              <a:rPr lang="es-AR" sz="3200" dirty="0" smtClean="0"/>
              <a:t>egocios ambientales y licencia social.</a:t>
            </a:r>
            <a:endParaRPr lang="es-AR" sz="3200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AR" smtClean="0"/>
              <a:t>L. A. y C.P. Mariana Vanyay</a:t>
            </a:r>
            <a:endParaRPr lang="es-AR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AR" dirty="0" smtClean="0"/>
              <a:t>Incremento de ingresos</a:t>
            </a:r>
            <a:endParaRPr lang="es-A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AR" smtClean="0"/>
              <a:t>L. A. y C.P. Mariana Vanyay</a:t>
            </a:r>
            <a:endParaRPr lang="es-AR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AR" dirty="0" smtClean="0"/>
              <a:t>Sistema de gestión sostenible</a:t>
            </a:r>
            <a:endParaRPr lang="es-A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980728"/>
            <a:ext cx="5328592" cy="495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s-AR" dirty="0" smtClean="0"/>
          </a:p>
          <a:p>
            <a:r>
              <a:rPr lang="es-AR" sz="3600" dirty="0" smtClean="0"/>
              <a:t>Certificado de aptitud ambiental,</a:t>
            </a:r>
          </a:p>
          <a:p>
            <a:r>
              <a:rPr lang="es-AR" sz="3600" dirty="0" smtClean="0"/>
              <a:t>Lineamientos de sostenibilidad,</a:t>
            </a:r>
          </a:p>
          <a:p>
            <a:r>
              <a:rPr lang="es-AR" sz="3600" dirty="0" smtClean="0"/>
              <a:t>Normativa general,</a:t>
            </a:r>
          </a:p>
          <a:p>
            <a:r>
              <a:rPr lang="es-AR" sz="3600" dirty="0" smtClean="0"/>
              <a:t>Costos de mitigación,</a:t>
            </a:r>
          </a:p>
          <a:p>
            <a:r>
              <a:rPr lang="es-AR" sz="3600" dirty="0" smtClean="0"/>
              <a:t>Pasivos contingentes,</a:t>
            </a:r>
          </a:p>
          <a:p>
            <a:r>
              <a:rPr lang="es-AR" sz="3600" dirty="0" smtClean="0"/>
              <a:t>Informes de sostenibilidad.</a:t>
            </a:r>
          </a:p>
          <a:p>
            <a:endParaRPr lang="es-AR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05D14-F27C-4A3A-8D2E-DCC06B523CE8}" type="datetime1">
              <a:rPr lang="es-AR" smtClean="0"/>
              <a:pPr/>
              <a:t>25/09/2012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AR" smtClean="0"/>
              <a:t>L. A. y C.P. Mariana Vanyay</a:t>
            </a:r>
            <a:endParaRPr lang="es-AR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AR" dirty="0" err="1" smtClean="0"/>
              <a:t>Tic´s</a:t>
            </a:r>
            <a:r>
              <a:rPr lang="es-AR" dirty="0" smtClean="0"/>
              <a:t> sustentables</a:t>
            </a:r>
            <a:endParaRPr lang="es-A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2 Marcador de contenido"/>
          <p:cNvSpPr>
            <a:spLocks noGrp="1"/>
          </p:cNvSpPr>
          <p:nvPr>
            <p:ph sz="half" idx="4294967295"/>
          </p:nvPr>
        </p:nvSpPr>
        <p:spPr>
          <a:xfrm>
            <a:off x="395288" y="1484313"/>
            <a:ext cx="7848600" cy="50482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s-AR" sz="2000" smtClean="0">
                <a:solidFill>
                  <a:srgbClr val="FF0000"/>
                </a:solidFill>
              </a:rPr>
              <a:t>CAMBIO</a:t>
            </a:r>
            <a:r>
              <a:rPr lang="es-AR" sz="2000" smtClean="0">
                <a:solidFill>
                  <a:srgbClr val="000099"/>
                </a:solidFill>
              </a:rPr>
              <a:t>               INNOVACION               CAPACITACIÓN                INVERSION</a:t>
            </a:r>
            <a:endParaRPr lang="es-ES" sz="2000" smtClean="0">
              <a:solidFill>
                <a:srgbClr val="000099"/>
              </a:solidFill>
            </a:endParaRPr>
          </a:p>
        </p:txBody>
      </p:sp>
      <p:sp>
        <p:nvSpPr>
          <p:cNvPr id="31746" name="AutoShape 9"/>
          <p:cNvSpPr>
            <a:spLocks noChangeArrowheads="1"/>
          </p:cNvSpPr>
          <p:nvPr/>
        </p:nvSpPr>
        <p:spPr bwMode="auto">
          <a:xfrm>
            <a:off x="1619250" y="1628775"/>
            <a:ext cx="431800" cy="142875"/>
          </a:xfrm>
          <a:prstGeom prst="rightArrow">
            <a:avLst>
              <a:gd name="adj1" fmla="val 50000"/>
              <a:gd name="adj2" fmla="val 75556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s-AR"/>
          </a:p>
        </p:txBody>
      </p:sp>
      <p:sp>
        <p:nvSpPr>
          <p:cNvPr id="31747" name="AutoShape 10"/>
          <p:cNvSpPr>
            <a:spLocks noChangeArrowheads="1"/>
          </p:cNvSpPr>
          <p:nvPr/>
        </p:nvSpPr>
        <p:spPr bwMode="auto">
          <a:xfrm>
            <a:off x="3851275" y="1628775"/>
            <a:ext cx="431800" cy="142875"/>
          </a:xfrm>
          <a:prstGeom prst="rightArrow">
            <a:avLst>
              <a:gd name="adj1" fmla="val 50000"/>
              <a:gd name="adj2" fmla="val 75556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s-AR"/>
          </a:p>
        </p:txBody>
      </p:sp>
      <p:sp>
        <p:nvSpPr>
          <p:cNvPr id="31748" name="AutoShape 11"/>
          <p:cNvSpPr>
            <a:spLocks noChangeArrowheads="1"/>
          </p:cNvSpPr>
          <p:nvPr/>
        </p:nvSpPr>
        <p:spPr bwMode="auto">
          <a:xfrm>
            <a:off x="6300788" y="1628775"/>
            <a:ext cx="431800" cy="142875"/>
          </a:xfrm>
          <a:prstGeom prst="rightArrow">
            <a:avLst>
              <a:gd name="adj1" fmla="val 50000"/>
              <a:gd name="adj2" fmla="val 75556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s-AR"/>
          </a:p>
        </p:txBody>
      </p:sp>
      <p:sp>
        <p:nvSpPr>
          <p:cNvPr id="31749" name="Text Box 12"/>
          <p:cNvSpPr txBox="1">
            <a:spLocks noChangeArrowheads="1"/>
          </p:cNvSpPr>
          <p:nvPr/>
        </p:nvSpPr>
        <p:spPr bwMode="auto">
          <a:xfrm>
            <a:off x="1835150" y="2420938"/>
            <a:ext cx="2951163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2000">
                <a:solidFill>
                  <a:srgbClr val="000099"/>
                </a:solidFill>
                <a:latin typeface="Calibri" pitchFamily="34" charset="0"/>
              </a:rPr>
              <a:t>RETROALIMENTACION</a:t>
            </a:r>
          </a:p>
          <a:p>
            <a:pPr>
              <a:spcBef>
                <a:spcPct val="50000"/>
              </a:spcBef>
            </a:pPr>
            <a:endParaRPr lang="es-ES" sz="2000">
              <a:solidFill>
                <a:srgbClr val="000099"/>
              </a:solidFill>
              <a:latin typeface="Calibri" pitchFamily="34" charset="0"/>
            </a:endParaRPr>
          </a:p>
        </p:txBody>
      </p:sp>
      <p:sp>
        <p:nvSpPr>
          <p:cNvPr id="31750" name="AutoShape 14"/>
          <p:cNvSpPr>
            <a:spLocks noChangeArrowheads="1"/>
          </p:cNvSpPr>
          <p:nvPr/>
        </p:nvSpPr>
        <p:spPr bwMode="auto">
          <a:xfrm rot="-2804142">
            <a:off x="4212432" y="2132806"/>
            <a:ext cx="863600" cy="144463"/>
          </a:xfrm>
          <a:prstGeom prst="leftArrow">
            <a:avLst>
              <a:gd name="adj1" fmla="val 50000"/>
              <a:gd name="adj2" fmla="val 149450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s-AR"/>
          </a:p>
        </p:txBody>
      </p:sp>
      <p:sp>
        <p:nvSpPr>
          <p:cNvPr id="31751" name="AutoShape 15"/>
          <p:cNvSpPr>
            <a:spLocks noChangeArrowheads="1"/>
          </p:cNvSpPr>
          <p:nvPr/>
        </p:nvSpPr>
        <p:spPr bwMode="auto">
          <a:xfrm rot="2297673">
            <a:off x="1116013" y="2133600"/>
            <a:ext cx="863600" cy="144463"/>
          </a:xfrm>
          <a:prstGeom prst="leftArrow">
            <a:avLst>
              <a:gd name="adj1" fmla="val 50000"/>
              <a:gd name="adj2" fmla="val 149450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s-AR"/>
          </a:p>
        </p:txBody>
      </p:sp>
      <p:pic>
        <p:nvPicPr>
          <p:cNvPr id="31753" name="Picture 20" descr="RECICLA"/>
          <p:cNvPicPr>
            <a:picLocks noChangeAspect="1" noChangeArrowheads="1"/>
          </p:cNvPicPr>
          <p:nvPr/>
        </p:nvPicPr>
        <p:blipFill>
          <a:blip r:embed="rId2" cstate="print"/>
          <a:srcRect l="15571" r="14156" b="2000"/>
          <a:stretch>
            <a:fillRect/>
          </a:stretch>
        </p:blipFill>
        <p:spPr bwMode="auto">
          <a:xfrm>
            <a:off x="3171245" y="3860800"/>
            <a:ext cx="2125182" cy="2047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31754" name="Text Box 21"/>
          <p:cNvSpPr txBox="1">
            <a:spLocks noChangeArrowheads="1"/>
          </p:cNvSpPr>
          <p:nvPr/>
        </p:nvSpPr>
        <p:spPr bwMode="auto">
          <a:xfrm>
            <a:off x="3059113" y="3500438"/>
            <a:ext cx="2305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/>
              <a:t>        ACTITUDES</a:t>
            </a:r>
            <a:endParaRPr lang="es-ES"/>
          </a:p>
        </p:txBody>
      </p:sp>
      <p:sp>
        <p:nvSpPr>
          <p:cNvPr id="31755" name="Text Box 22"/>
          <p:cNvSpPr txBox="1">
            <a:spLocks noChangeArrowheads="1"/>
          </p:cNvSpPr>
          <p:nvPr/>
        </p:nvSpPr>
        <p:spPr bwMode="auto">
          <a:xfrm>
            <a:off x="2843213" y="5949950"/>
            <a:ext cx="30241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/>
              <a:t>RUTINAS DE TRABAJOS</a:t>
            </a:r>
            <a:endParaRPr lang="es-ES"/>
          </a:p>
        </p:txBody>
      </p:sp>
      <p:sp>
        <p:nvSpPr>
          <p:cNvPr id="31756" name="Text Box 23"/>
          <p:cNvSpPr txBox="1">
            <a:spLocks noChangeArrowheads="1"/>
          </p:cNvSpPr>
          <p:nvPr/>
        </p:nvSpPr>
        <p:spPr bwMode="auto">
          <a:xfrm>
            <a:off x="5651500" y="4652963"/>
            <a:ext cx="2736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/>
              <a:t>COMPORTAMIENTOS</a:t>
            </a:r>
            <a:endParaRPr lang="es-ES"/>
          </a:p>
        </p:txBody>
      </p:sp>
      <p:sp>
        <p:nvSpPr>
          <p:cNvPr id="31757" name="Text Box 24"/>
          <p:cNvSpPr txBox="1">
            <a:spLocks noChangeArrowheads="1"/>
          </p:cNvSpPr>
          <p:nvPr/>
        </p:nvSpPr>
        <p:spPr bwMode="auto">
          <a:xfrm>
            <a:off x="900113" y="4652963"/>
            <a:ext cx="1873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/>
              <a:t>CAPACIDADES</a:t>
            </a:r>
            <a:endParaRPr lang="es-ES"/>
          </a:p>
        </p:txBody>
      </p:sp>
      <p:sp>
        <p:nvSpPr>
          <p:cNvPr id="31758" name="AutoShape 15"/>
          <p:cNvSpPr>
            <a:spLocks noChangeArrowheads="1"/>
          </p:cNvSpPr>
          <p:nvPr/>
        </p:nvSpPr>
        <p:spPr bwMode="auto">
          <a:xfrm>
            <a:off x="250825" y="1268413"/>
            <a:ext cx="8281988" cy="1655762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AR"/>
          </a:p>
        </p:txBody>
      </p:sp>
      <p:sp>
        <p:nvSpPr>
          <p:cNvPr id="31759" name="Line 16"/>
          <p:cNvSpPr>
            <a:spLocks noChangeShapeType="1"/>
          </p:cNvSpPr>
          <p:nvPr/>
        </p:nvSpPr>
        <p:spPr bwMode="auto">
          <a:xfrm>
            <a:off x="1476375" y="1268413"/>
            <a:ext cx="10080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31760" name="Line 17"/>
          <p:cNvSpPr>
            <a:spLocks noChangeShapeType="1"/>
          </p:cNvSpPr>
          <p:nvPr/>
        </p:nvSpPr>
        <p:spPr bwMode="auto">
          <a:xfrm>
            <a:off x="4356100" y="1268413"/>
            <a:ext cx="7921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31761" name="Line 18"/>
          <p:cNvSpPr>
            <a:spLocks noChangeShapeType="1"/>
          </p:cNvSpPr>
          <p:nvPr/>
        </p:nvSpPr>
        <p:spPr bwMode="auto">
          <a:xfrm>
            <a:off x="6948488" y="1268413"/>
            <a:ext cx="9366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31762" name="Line 19"/>
          <p:cNvSpPr>
            <a:spLocks noChangeShapeType="1"/>
          </p:cNvSpPr>
          <p:nvPr/>
        </p:nvSpPr>
        <p:spPr bwMode="auto">
          <a:xfrm>
            <a:off x="8532813" y="1557338"/>
            <a:ext cx="0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31763" name="Line 20"/>
          <p:cNvSpPr>
            <a:spLocks noChangeShapeType="1"/>
          </p:cNvSpPr>
          <p:nvPr/>
        </p:nvSpPr>
        <p:spPr bwMode="auto">
          <a:xfrm flipH="1">
            <a:off x="6227763" y="2924175"/>
            <a:ext cx="1296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31764" name="Line 21"/>
          <p:cNvSpPr>
            <a:spLocks noChangeShapeType="1"/>
          </p:cNvSpPr>
          <p:nvPr/>
        </p:nvSpPr>
        <p:spPr bwMode="auto">
          <a:xfrm flipH="1">
            <a:off x="3563938" y="2924175"/>
            <a:ext cx="1152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31765" name="Line 22"/>
          <p:cNvSpPr>
            <a:spLocks noChangeShapeType="1"/>
          </p:cNvSpPr>
          <p:nvPr/>
        </p:nvSpPr>
        <p:spPr bwMode="auto">
          <a:xfrm flipH="1">
            <a:off x="971550" y="2924175"/>
            <a:ext cx="1152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31766" name="Line 23"/>
          <p:cNvSpPr>
            <a:spLocks noChangeShapeType="1"/>
          </p:cNvSpPr>
          <p:nvPr/>
        </p:nvSpPr>
        <p:spPr bwMode="auto">
          <a:xfrm flipV="1">
            <a:off x="250825" y="1628775"/>
            <a:ext cx="0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AR"/>
          </a:p>
        </p:txBody>
      </p:sp>
      <p:sp>
        <p:nvSpPr>
          <p:cNvPr id="31767" name="Text Box 24"/>
          <p:cNvSpPr txBox="1">
            <a:spLocks noChangeArrowheads="1"/>
          </p:cNvSpPr>
          <p:nvPr/>
        </p:nvSpPr>
        <p:spPr bwMode="auto">
          <a:xfrm>
            <a:off x="3779838" y="4652963"/>
            <a:ext cx="9366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600"/>
              <a:t>Recicla</a:t>
            </a:r>
            <a:endParaRPr lang="es-ES" sz="1600"/>
          </a:p>
        </p:txBody>
      </p:sp>
      <p:sp>
        <p:nvSpPr>
          <p:cNvPr id="26" name="2 Título"/>
          <p:cNvSpPr>
            <a:spLocks noGrp="1"/>
          </p:cNvSpPr>
          <p:nvPr>
            <p:ph type="title"/>
          </p:nvPr>
        </p:nvSpPr>
        <p:spPr>
          <a:xfrm>
            <a:off x="857224" y="142852"/>
            <a:ext cx="6643734" cy="571504"/>
          </a:xfrm>
        </p:spPr>
        <p:txBody>
          <a:bodyPr/>
          <a:lstStyle/>
          <a:p>
            <a:r>
              <a:rPr lang="es-AR" sz="2000" dirty="0" smtClean="0"/>
              <a:t>Impacto de la tecnología en el ámbito del trabajo</a:t>
            </a:r>
            <a:endParaRPr lang="es-E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857250" y="142875"/>
            <a:ext cx="6643688" cy="571500"/>
          </a:xfrm>
        </p:spPr>
        <p:txBody>
          <a:bodyPr/>
          <a:lstStyle/>
          <a:p>
            <a:pPr>
              <a:defRPr/>
            </a:pPr>
            <a:r>
              <a:rPr lang="es-MX" dirty="0" smtClean="0"/>
              <a:t> </a:t>
            </a:r>
            <a:endParaRPr lang="es-AR" dirty="0"/>
          </a:p>
        </p:txBody>
      </p:sp>
      <p:pic>
        <p:nvPicPr>
          <p:cNvPr id="5837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-27384"/>
            <a:ext cx="9180512" cy="5823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323528" y="188640"/>
            <a:ext cx="8229600" cy="432048"/>
          </a:xfrm>
        </p:spPr>
        <p:txBody>
          <a:bodyPr/>
          <a:lstStyle/>
          <a:p>
            <a:pPr marL="0" indent="0" algn="ctr">
              <a:buFont typeface="Arial" charset="0"/>
              <a:buNone/>
              <a:defRPr/>
            </a:pPr>
            <a:r>
              <a:rPr lang="es-MX" b="1" dirty="0" smtClean="0">
                <a:solidFill>
                  <a:schemeClr val="bg1"/>
                </a:solidFill>
              </a:rPr>
              <a:t>“No te quedes desconectado, el futuro esta en la Nube”</a:t>
            </a:r>
            <a:endParaRPr lang="es-AR" b="1" dirty="0">
              <a:solidFill>
                <a:schemeClr val="bg1"/>
              </a:solidFill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683568" y="836712"/>
            <a:ext cx="75608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2400" b="1" dirty="0" smtClean="0">
                <a:solidFill>
                  <a:schemeClr val="bg1"/>
                </a:solidFill>
                <a:latin typeface="+mn-lt"/>
              </a:rPr>
              <a:t>"La tierra es nuestro refugio; ayudemos a protegerla y cuidarla ya que ello depende el futuro de las generaciones."</a:t>
            </a:r>
            <a:endParaRPr lang="es-ES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5004048" y="5805264"/>
            <a:ext cx="28648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s-AR" sz="2400" b="1" i="1" dirty="0" smtClean="0"/>
              <a:t>Muchas gracias!!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1"/>
          <p:cNvGrpSpPr>
            <a:grpSpLocks noChangeAspect="1"/>
          </p:cNvGrpSpPr>
          <p:nvPr/>
        </p:nvGrpSpPr>
        <p:grpSpPr bwMode="auto">
          <a:xfrm>
            <a:off x="4283971" y="3933056"/>
            <a:ext cx="4752977" cy="2857500"/>
            <a:chOff x="2281" y="1703"/>
            <a:chExt cx="6370" cy="3857"/>
          </a:xfrm>
          <a:gradFill flip="none" rotWithShape="1">
            <a:gsLst>
              <a:gs pos="59000">
                <a:schemeClr val="accent1">
                  <a:tint val="66000"/>
                  <a:satMod val="160000"/>
                  <a:alpha val="1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  <a:tileRect/>
          </a:gradFill>
        </p:grpSpPr>
        <p:sp>
          <p:nvSpPr>
            <p:cNvPr id="32779" name="AutoShape 32"/>
            <p:cNvSpPr>
              <a:spLocks noChangeAspect="1" noChangeArrowheads="1"/>
            </p:cNvSpPr>
            <p:nvPr/>
          </p:nvSpPr>
          <p:spPr bwMode="auto">
            <a:xfrm>
              <a:off x="2281" y="1703"/>
              <a:ext cx="6370" cy="3855"/>
            </a:xfrm>
            <a:prstGeom prst="rect">
              <a:avLst/>
            </a:prstGeom>
            <a:grpFill/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AR"/>
            </a:p>
          </p:txBody>
        </p:sp>
        <p:sp>
          <p:nvSpPr>
            <p:cNvPr id="32780" name="Oval 33"/>
            <p:cNvSpPr>
              <a:spLocks noChangeArrowheads="1"/>
            </p:cNvSpPr>
            <p:nvPr/>
          </p:nvSpPr>
          <p:spPr bwMode="auto">
            <a:xfrm>
              <a:off x="4402" y="2869"/>
              <a:ext cx="2124" cy="1943"/>
            </a:xfrm>
            <a:prstGeom prst="ellipse">
              <a:avLst/>
            </a:prstGeom>
            <a:grpFill/>
            <a:ln w="9525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AR"/>
            </a:p>
          </p:txBody>
        </p:sp>
        <p:sp>
          <p:nvSpPr>
            <p:cNvPr id="32781" name="Text Box 34"/>
            <p:cNvSpPr txBox="1">
              <a:spLocks noChangeArrowheads="1"/>
            </p:cNvSpPr>
            <p:nvPr/>
          </p:nvSpPr>
          <p:spPr bwMode="auto">
            <a:xfrm>
              <a:off x="4579" y="3554"/>
              <a:ext cx="1685" cy="35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ES" sz="1100" dirty="0">
                  <a:solidFill>
                    <a:srgbClr val="003366"/>
                  </a:solidFill>
                  <a:latin typeface="Times New Roman" pitchFamily="18" charset="0"/>
                </a:rPr>
                <a:t>PROFESIONAL</a:t>
              </a:r>
              <a:endParaRPr lang="es-ES" dirty="0"/>
            </a:p>
          </p:txBody>
        </p:sp>
        <p:sp>
          <p:nvSpPr>
            <p:cNvPr id="32782" name="Line 35"/>
            <p:cNvSpPr>
              <a:spLocks noChangeShapeType="1"/>
            </p:cNvSpPr>
            <p:nvPr/>
          </p:nvSpPr>
          <p:spPr bwMode="auto">
            <a:xfrm>
              <a:off x="5369" y="2869"/>
              <a:ext cx="1157" cy="0"/>
            </a:xfrm>
            <a:prstGeom prst="line">
              <a:avLst/>
            </a:prstGeom>
            <a:grpFill/>
            <a:ln w="9525">
              <a:solidFill>
                <a:srgbClr val="003366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s-AR"/>
            </a:p>
          </p:txBody>
        </p:sp>
        <p:sp>
          <p:nvSpPr>
            <p:cNvPr id="32784" name="Line 37"/>
            <p:cNvSpPr>
              <a:spLocks noChangeShapeType="1"/>
            </p:cNvSpPr>
            <p:nvPr/>
          </p:nvSpPr>
          <p:spPr bwMode="auto">
            <a:xfrm flipH="1">
              <a:off x="4982" y="4716"/>
              <a:ext cx="966" cy="293"/>
            </a:xfrm>
            <a:prstGeom prst="line">
              <a:avLst/>
            </a:prstGeom>
            <a:grpFill/>
            <a:ln w="9525">
              <a:solidFill>
                <a:srgbClr val="003366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s-AR"/>
            </a:p>
          </p:txBody>
        </p:sp>
        <p:sp>
          <p:nvSpPr>
            <p:cNvPr id="32786" name="Line 39"/>
            <p:cNvSpPr>
              <a:spLocks noChangeShapeType="1"/>
            </p:cNvSpPr>
            <p:nvPr/>
          </p:nvSpPr>
          <p:spPr bwMode="auto">
            <a:xfrm flipV="1">
              <a:off x="4499" y="2285"/>
              <a:ext cx="484" cy="1167"/>
            </a:xfrm>
            <a:prstGeom prst="line">
              <a:avLst/>
            </a:prstGeom>
            <a:grpFill/>
            <a:ln w="9525">
              <a:solidFill>
                <a:srgbClr val="003366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s-AR"/>
            </a:p>
          </p:txBody>
        </p:sp>
        <p:sp>
          <p:nvSpPr>
            <p:cNvPr id="32787" name="Text Box 40"/>
            <p:cNvSpPr txBox="1">
              <a:spLocks noChangeArrowheads="1"/>
            </p:cNvSpPr>
            <p:nvPr/>
          </p:nvSpPr>
          <p:spPr bwMode="auto">
            <a:xfrm>
              <a:off x="4981" y="1703"/>
              <a:ext cx="2028" cy="45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ES" sz="1600">
                  <a:solidFill>
                    <a:srgbClr val="003366"/>
                  </a:solidFill>
                  <a:latin typeface="Times New Roman" pitchFamily="18" charset="0"/>
                </a:rPr>
                <a:t>Clientes</a:t>
              </a:r>
              <a:endParaRPr lang="es-ES"/>
            </a:p>
          </p:txBody>
        </p:sp>
        <p:sp>
          <p:nvSpPr>
            <p:cNvPr id="32788" name="Text Box 41"/>
            <p:cNvSpPr txBox="1">
              <a:spLocks noChangeArrowheads="1"/>
            </p:cNvSpPr>
            <p:nvPr/>
          </p:nvSpPr>
          <p:spPr bwMode="auto">
            <a:xfrm>
              <a:off x="6526" y="2674"/>
              <a:ext cx="2027" cy="45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ES" sz="1600">
                  <a:solidFill>
                    <a:srgbClr val="003366"/>
                  </a:solidFill>
                  <a:latin typeface="Times New Roman" pitchFamily="18" charset="0"/>
                </a:rPr>
                <a:t>Profesión</a:t>
              </a:r>
              <a:endParaRPr lang="es-ES"/>
            </a:p>
          </p:txBody>
        </p:sp>
        <p:sp>
          <p:nvSpPr>
            <p:cNvPr id="32789" name="Text Box 42"/>
            <p:cNvSpPr txBox="1">
              <a:spLocks noChangeArrowheads="1"/>
            </p:cNvSpPr>
            <p:nvPr/>
          </p:nvSpPr>
          <p:spPr bwMode="auto">
            <a:xfrm>
              <a:off x="3534" y="5106"/>
              <a:ext cx="2030" cy="45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ES" sz="1600">
                  <a:solidFill>
                    <a:srgbClr val="003366"/>
                  </a:solidFill>
                  <a:latin typeface="Times New Roman" pitchFamily="18" charset="0"/>
                </a:rPr>
                <a:t>Mercado</a:t>
              </a:r>
              <a:endParaRPr lang="es-ES"/>
            </a:p>
          </p:txBody>
        </p:sp>
        <p:sp>
          <p:nvSpPr>
            <p:cNvPr id="32791" name="Text Box 44"/>
            <p:cNvSpPr txBox="1">
              <a:spLocks noChangeArrowheads="1"/>
            </p:cNvSpPr>
            <p:nvPr/>
          </p:nvSpPr>
          <p:spPr bwMode="auto">
            <a:xfrm>
              <a:off x="6719" y="4326"/>
              <a:ext cx="1256" cy="45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s-ES" sz="1600" dirty="0">
                  <a:solidFill>
                    <a:srgbClr val="003366"/>
                  </a:solidFill>
                  <a:latin typeface="Times New Roman" pitchFamily="18" charset="0"/>
                </a:rPr>
                <a:t>Entorno</a:t>
              </a:r>
              <a:endParaRPr lang="es-ES" dirty="0"/>
            </a:p>
          </p:txBody>
        </p:sp>
        <p:sp>
          <p:nvSpPr>
            <p:cNvPr id="32790" name="Text Box 43"/>
            <p:cNvSpPr txBox="1">
              <a:spLocks noChangeArrowheads="1"/>
            </p:cNvSpPr>
            <p:nvPr/>
          </p:nvSpPr>
          <p:spPr bwMode="auto">
            <a:xfrm>
              <a:off x="2377" y="3160"/>
              <a:ext cx="2028" cy="78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ES" sz="1600">
                  <a:solidFill>
                    <a:srgbClr val="003366"/>
                  </a:solidFill>
                  <a:latin typeface="Times New Roman" pitchFamily="18" charset="0"/>
                </a:rPr>
                <a:t>Tecnología “necesaria”</a:t>
              </a:r>
              <a:endParaRPr lang="es-ES"/>
            </a:p>
          </p:txBody>
        </p:sp>
        <p:sp>
          <p:nvSpPr>
            <p:cNvPr id="32785" name="Line 38"/>
            <p:cNvSpPr>
              <a:spLocks noChangeShapeType="1"/>
            </p:cNvSpPr>
            <p:nvPr/>
          </p:nvSpPr>
          <p:spPr bwMode="auto">
            <a:xfrm flipH="1" flipV="1">
              <a:off x="3728" y="3647"/>
              <a:ext cx="869" cy="778"/>
            </a:xfrm>
            <a:prstGeom prst="line">
              <a:avLst/>
            </a:prstGeom>
            <a:grpFill/>
            <a:ln w="9525">
              <a:solidFill>
                <a:srgbClr val="003366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s-AR"/>
            </a:p>
          </p:txBody>
        </p:sp>
        <p:sp>
          <p:nvSpPr>
            <p:cNvPr id="32783" name="Line 36"/>
            <p:cNvSpPr>
              <a:spLocks noChangeShapeType="1"/>
            </p:cNvSpPr>
            <p:nvPr/>
          </p:nvSpPr>
          <p:spPr bwMode="auto">
            <a:xfrm>
              <a:off x="6431" y="3454"/>
              <a:ext cx="386" cy="970"/>
            </a:xfrm>
            <a:prstGeom prst="line">
              <a:avLst/>
            </a:prstGeom>
            <a:grpFill/>
            <a:ln w="9525">
              <a:solidFill>
                <a:srgbClr val="003366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s-AR"/>
            </a:p>
          </p:txBody>
        </p:sp>
      </p:grpSp>
      <p:sp>
        <p:nvSpPr>
          <p:cNvPr id="32772" name="Rectangle 45"/>
          <p:cNvSpPr>
            <a:spLocks noChangeArrowheads="1"/>
          </p:cNvSpPr>
          <p:nvPr/>
        </p:nvSpPr>
        <p:spPr bwMode="auto">
          <a:xfrm>
            <a:off x="0" y="692150"/>
            <a:ext cx="5364163" cy="3097213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1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AR"/>
          </a:p>
        </p:txBody>
      </p:sp>
      <p:sp>
        <p:nvSpPr>
          <p:cNvPr id="32769" name="1 Título"/>
          <p:cNvSpPr>
            <a:spLocks noGrp="1"/>
          </p:cNvSpPr>
          <p:nvPr>
            <p:ph type="title" idx="4294967295"/>
          </p:nvPr>
        </p:nvSpPr>
        <p:spPr>
          <a:xfrm>
            <a:off x="971550" y="190029"/>
            <a:ext cx="5745163" cy="574675"/>
          </a:xfrm>
        </p:spPr>
        <p:txBody>
          <a:bodyPr/>
          <a:lstStyle/>
          <a:p>
            <a:pPr algn="l" eaLnBrk="1" hangingPunct="1"/>
            <a:r>
              <a:rPr lang="es-VE" sz="3200" b="1" dirty="0" smtClean="0">
                <a:solidFill>
                  <a:srgbClr val="17375E"/>
                </a:solidFill>
                <a:latin typeface="Arial" charset="0"/>
                <a:cs typeface="Arial" charset="0"/>
              </a:rPr>
              <a:t>Perfiles tecnológicos </a:t>
            </a:r>
            <a:endParaRPr lang="es-ES" sz="3200" b="1" dirty="0" smtClean="0">
              <a:solidFill>
                <a:srgbClr val="17375E"/>
              </a:solidFill>
              <a:latin typeface="Arial" charset="0"/>
              <a:cs typeface="Arial" charset="0"/>
            </a:endParaRPr>
          </a:p>
        </p:txBody>
      </p:sp>
      <p:grpSp>
        <p:nvGrpSpPr>
          <p:cNvPr id="2" name="Group 3"/>
          <p:cNvGrpSpPr>
            <a:grpSpLocks noChangeAspect="1"/>
          </p:cNvGrpSpPr>
          <p:nvPr/>
        </p:nvGrpSpPr>
        <p:grpSpPr bwMode="auto">
          <a:xfrm>
            <a:off x="0" y="908050"/>
            <a:ext cx="5400675" cy="2894013"/>
            <a:chOff x="2281" y="10433"/>
            <a:chExt cx="11197" cy="6042"/>
          </a:xfrm>
        </p:grpSpPr>
        <p:sp>
          <p:nvSpPr>
            <p:cNvPr id="32792" name="AutoShape 4"/>
            <p:cNvSpPr>
              <a:spLocks noChangeAspect="1" noChangeArrowheads="1"/>
            </p:cNvSpPr>
            <p:nvPr/>
          </p:nvSpPr>
          <p:spPr bwMode="auto">
            <a:xfrm>
              <a:off x="2281" y="10433"/>
              <a:ext cx="11197" cy="60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s-AR"/>
            </a:p>
          </p:txBody>
        </p:sp>
        <p:sp>
          <p:nvSpPr>
            <p:cNvPr id="32793" name="Oval 5"/>
            <p:cNvSpPr>
              <a:spLocks noChangeArrowheads="1"/>
            </p:cNvSpPr>
            <p:nvPr/>
          </p:nvSpPr>
          <p:spPr bwMode="auto">
            <a:xfrm>
              <a:off x="6817" y="12182"/>
              <a:ext cx="2124" cy="1943"/>
            </a:xfrm>
            <a:prstGeom prst="ellipse">
              <a:avLst/>
            </a:prstGeom>
            <a:noFill/>
            <a:ln w="9525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AR"/>
            </a:p>
          </p:txBody>
        </p:sp>
        <p:sp>
          <p:nvSpPr>
            <p:cNvPr id="32794" name="Text Box 6"/>
            <p:cNvSpPr txBox="1">
              <a:spLocks noChangeArrowheads="1"/>
            </p:cNvSpPr>
            <p:nvPr/>
          </p:nvSpPr>
          <p:spPr bwMode="auto">
            <a:xfrm>
              <a:off x="6816" y="12862"/>
              <a:ext cx="2127" cy="4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9436" tIns="29718" rIns="59436" bIns="29718">
              <a:spAutoFit/>
            </a:bodyPr>
            <a:lstStyle/>
            <a:p>
              <a:r>
                <a:rPr lang="es-ES" sz="900">
                  <a:solidFill>
                    <a:srgbClr val="003366"/>
                  </a:solidFill>
                  <a:latin typeface="Times New Roman" pitchFamily="18" charset="0"/>
                </a:rPr>
                <a:t>  </a:t>
              </a:r>
              <a:r>
                <a:rPr lang="es-ES" sz="900" b="1">
                  <a:latin typeface="Times New Roman" pitchFamily="18" charset="0"/>
                </a:rPr>
                <a:t>PROFESIONAL</a:t>
              </a:r>
              <a:endParaRPr lang="es-ES" sz="900" b="1"/>
            </a:p>
          </p:txBody>
        </p:sp>
        <p:sp>
          <p:nvSpPr>
            <p:cNvPr id="32795" name="Text Box 7"/>
            <p:cNvSpPr txBox="1">
              <a:spLocks noChangeArrowheads="1"/>
            </p:cNvSpPr>
            <p:nvPr/>
          </p:nvSpPr>
          <p:spPr bwMode="auto">
            <a:xfrm>
              <a:off x="5082" y="11987"/>
              <a:ext cx="2027" cy="4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9436" tIns="29718" rIns="59436" bIns="29718">
              <a:spAutoFit/>
            </a:bodyPr>
            <a:lstStyle/>
            <a:p>
              <a:r>
                <a:rPr lang="es-ES" sz="1000">
                  <a:solidFill>
                    <a:srgbClr val="003366"/>
                  </a:solidFill>
                  <a:latin typeface="Times New Roman" pitchFamily="18" charset="0"/>
                </a:rPr>
                <a:t>Clientes</a:t>
              </a:r>
              <a:endParaRPr lang="es-ES"/>
            </a:p>
          </p:txBody>
        </p:sp>
        <p:sp>
          <p:nvSpPr>
            <p:cNvPr id="32796" name="Text Box 8"/>
            <p:cNvSpPr txBox="1">
              <a:spLocks noChangeArrowheads="1"/>
            </p:cNvSpPr>
            <p:nvPr/>
          </p:nvSpPr>
          <p:spPr bwMode="auto">
            <a:xfrm>
              <a:off x="8748" y="11987"/>
              <a:ext cx="2028" cy="4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9436" tIns="29718" rIns="59436" bIns="29718">
              <a:spAutoFit/>
            </a:bodyPr>
            <a:lstStyle/>
            <a:p>
              <a:pPr algn="r"/>
              <a:r>
                <a:rPr lang="es-ES" sz="1000">
                  <a:solidFill>
                    <a:srgbClr val="003366"/>
                  </a:solidFill>
                  <a:latin typeface="Times New Roman" pitchFamily="18" charset="0"/>
                </a:rPr>
                <a:t>Profesión</a:t>
              </a:r>
              <a:endParaRPr lang="es-ES"/>
            </a:p>
          </p:txBody>
        </p:sp>
        <p:sp>
          <p:nvSpPr>
            <p:cNvPr id="32797" name="Text Box 9"/>
            <p:cNvSpPr txBox="1">
              <a:spLocks noChangeArrowheads="1"/>
            </p:cNvSpPr>
            <p:nvPr/>
          </p:nvSpPr>
          <p:spPr bwMode="auto">
            <a:xfrm>
              <a:off x="5176" y="13932"/>
              <a:ext cx="2029" cy="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9436" tIns="29718" rIns="59436" bIns="29718">
              <a:spAutoFit/>
            </a:bodyPr>
            <a:lstStyle/>
            <a:p>
              <a:r>
                <a:rPr lang="es-ES" sz="1000">
                  <a:solidFill>
                    <a:srgbClr val="003366"/>
                  </a:solidFill>
                  <a:latin typeface="Times New Roman" pitchFamily="18" charset="0"/>
                </a:rPr>
                <a:t>Mercado</a:t>
              </a:r>
              <a:endParaRPr lang="es-ES"/>
            </a:p>
          </p:txBody>
        </p:sp>
        <p:sp>
          <p:nvSpPr>
            <p:cNvPr id="32798" name="Text Box 10"/>
            <p:cNvSpPr txBox="1">
              <a:spLocks noChangeArrowheads="1"/>
            </p:cNvSpPr>
            <p:nvPr/>
          </p:nvSpPr>
          <p:spPr bwMode="auto">
            <a:xfrm>
              <a:off x="8653" y="13833"/>
              <a:ext cx="2027" cy="4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9436" tIns="29718" rIns="59436" bIns="29718">
              <a:spAutoFit/>
            </a:bodyPr>
            <a:lstStyle/>
            <a:p>
              <a:pPr algn="r"/>
              <a:r>
                <a:rPr lang="es-AR" sz="1000">
                  <a:solidFill>
                    <a:srgbClr val="003366"/>
                  </a:solidFill>
                  <a:latin typeface="Times New Roman" pitchFamily="18" charset="0"/>
                </a:rPr>
                <a:t>Colegas</a:t>
              </a:r>
              <a:endParaRPr lang="es-ES"/>
            </a:p>
          </p:txBody>
        </p:sp>
        <p:sp>
          <p:nvSpPr>
            <p:cNvPr id="32799" name="Oval 11"/>
            <p:cNvSpPr>
              <a:spLocks noChangeArrowheads="1"/>
            </p:cNvSpPr>
            <p:nvPr/>
          </p:nvSpPr>
          <p:spPr bwMode="auto">
            <a:xfrm>
              <a:off x="3922" y="11502"/>
              <a:ext cx="7913" cy="3208"/>
            </a:xfrm>
            <a:prstGeom prst="ellipse">
              <a:avLst/>
            </a:prstGeom>
            <a:noFill/>
            <a:ln w="9525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AR"/>
            </a:p>
          </p:txBody>
        </p:sp>
        <p:sp>
          <p:nvSpPr>
            <p:cNvPr id="32800" name="Text Box 12"/>
            <p:cNvSpPr txBox="1">
              <a:spLocks noChangeArrowheads="1"/>
            </p:cNvSpPr>
            <p:nvPr/>
          </p:nvSpPr>
          <p:spPr bwMode="auto">
            <a:xfrm>
              <a:off x="7010" y="11112"/>
              <a:ext cx="1546" cy="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9436" tIns="29718" rIns="59436" bIns="29718">
              <a:spAutoFit/>
            </a:bodyPr>
            <a:lstStyle/>
            <a:p>
              <a:r>
                <a:rPr lang="es-ES" sz="1000">
                  <a:solidFill>
                    <a:srgbClr val="003366"/>
                  </a:solidFill>
                  <a:latin typeface="Times New Roman" pitchFamily="18" charset="0"/>
                </a:rPr>
                <a:t>Tecnología</a:t>
              </a:r>
              <a:endParaRPr lang="es-ES"/>
            </a:p>
          </p:txBody>
        </p:sp>
        <p:sp>
          <p:nvSpPr>
            <p:cNvPr id="32801" name="Text Box 13"/>
            <p:cNvSpPr txBox="1">
              <a:spLocks noChangeArrowheads="1"/>
            </p:cNvSpPr>
            <p:nvPr/>
          </p:nvSpPr>
          <p:spPr bwMode="auto">
            <a:xfrm>
              <a:off x="4403" y="10530"/>
              <a:ext cx="1449" cy="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9436" tIns="29718" rIns="59436" bIns="29718">
              <a:spAutoFit/>
            </a:bodyPr>
            <a:lstStyle/>
            <a:p>
              <a:r>
                <a:rPr lang="es-ES" sz="1000">
                  <a:solidFill>
                    <a:srgbClr val="003366"/>
                  </a:solidFill>
                  <a:latin typeface="Times New Roman" pitchFamily="18" charset="0"/>
                </a:rPr>
                <a:t>Internet</a:t>
              </a:r>
              <a:endParaRPr lang="es-ES"/>
            </a:p>
          </p:txBody>
        </p:sp>
        <p:sp>
          <p:nvSpPr>
            <p:cNvPr id="32802" name="Text Box 14"/>
            <p:cNvSpPr txBox="1">
              <a:spLocks noChangeArrowheads="1"/>
            </p:cNvSpPr>
            <p:nvPr/>
          </p:nvSpPr>
          <p:spPr bwMode="auto">
            <a:xfrm>
              <a:off x="12030" y="14029"/>
              <a:ext cx="1448" cy="7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9436" tIns="29718" rIns="59436" bIns="29718">
              <a:spAutoFit/>
            </a:bodyPr>
            <a:lstStyle/>
            <a:p>
              <a:r>
                <a:rPr lang="es-ES" sz="1000">
                  <a:solidFill>
                    <a:srgbClr val="003366"/>
                  </a:solidFill>
                  <a:latin typeface="Times New Roman" pitchFamily="18" charset="0"/>
                </a:rPr>
                <a:t>Accesos remotos</a:t>
              </a:r>
              <a:endParaRPr lang="es-ES"/>
            </a:p>
          </p:txBody>
        </p:sp>
        <p:sp>
          <p:nvSpPr>
            <p:cNvPr id="32803" name="Text Box 15"/>
            <p:cNvSpPr txBox="1">
              <a:spLocks noChangeArrowheads="1"/>
            </p:cNvSpPr>
            <p:nvPr/>
          </p:nvSpPr>
          <p:spPr bwMode="auto">
            <a:xfrm>
              <a:off x="6623" y="15390"/>
              <a:ext cx="2414" cy="7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9436" tIns="29718" rIns="59436" bIns="29718">
              <a:spAutoFit/>
            </a:bodyPr>
            <a:lstStyle/>
            <a:p>
              <a:r>
                <a:rPr lang="es-ES" sz="1000">
                  <a:solidFill>
                    <a:srgbClr val="003366"/>
                  </a:solidFill>
                  <a:latin typeface="Times New Roman" pitchFamily="18" charset="0"/>
                </a:rPr>
                <a:t>Interfaces de migración de datos</a:t>
              </a:r>
              <a:endParaRPr lang="es-ES"/>
            </a:p>
          </p:txBody>
        </p:sp>
        <p:sp>
          <p:nvSpPr>
            <p:cNvPr id="32804" name="Text Box 16"/>
            <p:cNvSpPr txBox="1">
              <a:spLocks noChangeArrowheads="1"/>
            </p:cNvSpPr>
            <p:nvPr/>
          </p:nvSpPr>
          <p:spPr bwMode="auto">
            <a:xfrm>
              <a:off x="10487" y="15390"/>
              <a:ext cx="1985" cy="4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9436" tIns="29718" rIns="59436" bIns="29718">
              <a:spAutoFit/>
            </a:bodyPr>
            <a:lstStyle/>
            <a:p>
              <a:r>
                <a:rPr lang="es-ES" sz="1000">
                  <a:solidFill>
                    <a:srgbClr val="003366"/>
                  </a:solidFill>
                  <a:latin typeface="Times New Roman" pitchFamily="18" charset="0"/>
                </a:rPr>
                <a:t>Conectividad</a:t>
              </a:r>
              <a:endParaRPr lang="es-ES"/>
            </a:p>
          </p:txBody>
        </p:sp>
        <p:sp>
          <p:nvSpPr>
            <p:cNvPr id="32805" name="Text Box 17"/>
            <p:cNvSpPr txBox="1">
              <a:spLocks noChangeArrowheads="1"/>
            </p:cNvSpPr>
            <p:nvPr/>
          </p:nvSpPr>
          <p:spPr bwMode="auto">
            <a:xfrm>
              <a:off x="2569" y="15294"/>
              <a:ext cx="2319" cy="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9436" tIns="29718" rIns="59436" bIns="29718">
              <a:spAutoFit/>
            </a:bodyPr>
            <a:lstStyle/>
            <a:p>
              <a:r>
                <a:rPr lang="es-ES" sz="1000" dirty="0">
                  <a:solidFill>
                    <a:srgbClr val="003366"/>
                  </a:solidFill>
                  <a:latin typeface="Times New Roman" pitchFamily="18" charset="0"/>
                </a:rPr>
                <a:t>Comunicaciones</a:t>
              </a:r>
              <a:endParaRPr lang="es-ES" dirty="0"/>
            </a:p>
          </p:txBody>
        </p:sp>
        <p:sp>
          <p:nvSpPr>
            <p:cNvPr id="32806" name="Text Box 18"/>
            <p:cNvSpPr txBox="1">
              <a:spLocks noChangeArrowheads="1"/>
            </p:cNvSpPr>
            <p:nvPr/>
          </p:nvSpPr>
          <p:spPr bwMode="auto">
            <a:xfrm>
              <a:off x="2378" y="13737"/>
              <a:ext cx="1449" cy="10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9436" tIns="29718" rIns="59436" bIns="29718">
              <a:spAutoFit/>
            </a:bodyPr>
            <a:lstStyle/>
            <a:p>
              <a:r>
                <a:rPr lang="es-ES" sz="1000">
                  <a:solidFill>
                    <a:srgbClr val="003366"/>
                  </a:solidFill>
                  <a:latin typeface="Times New Roman" pitchFamily="18" charset="0"/>
                </a:rPr>
                <a:t>Bases de datos de consulta</a:t>
              </a:r>
              <a:endParaRPr lang="es-ES"/>
            </a:p>
          </p:txBody>
        </p:sp>
        <p:sp>
          <p:nvSpPr>
            <p:cNvPr id="32807" name="Text Box 19"/>
            <p:cNvSpPr txBox="1">
              <a:spLocks noChangeArrowheads="1"/>
            </p:cNvSpPr>
            <p:nvPr/>
          </p:nvSpPr>
          <p:spPr bwMode="auto">
            <a:xfrm>
              <a:off x="11548" y="10820"/>
              <a:ext cx="1447" cy="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9436" tIns="29718" rIns="59436" bIns="29718">
              <a:spAutoFit/>
            </a:bodyPr>
            <a:lstStyle/>
            <a:p>
              <a:r>
                <a:rPr lang="es-ES" sz="1000">
                  <a:solidFill>
                    <a:srgbClr val="003366"/>
                  </a:solidFill>
                  <a:latin typeface="Times New Roman" pitchFamily="18" charset="0"/>
                </a:rPr>
                <a:t>E-Mail</a:t>
              </a:r>
              <a:endParaRPr lang="es-ES"/>
            </a:p>
          </p:txBody>
        </p:sp>
        <p:sp>
          <p:nvSpPr>
            <p:cNvPr id="32808" name="Text Box 20"/>
            <p:cNvSpPr txBox="1">
              <a:spLocks noChangeArrowheads="1"/>
            </p:cNvSpPr>
            <p:nvPr/>
          </p:nvSpPr>
          <p:spPr bwMode="auto">
            <a:xfrm>
              <a:off x="8943" y="10433"/>
              <a:ext cx="1639" cy="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9436" tIns="29718" rIns="59436" bIns="29718">
              <a:spAutoFit/>
            </a:bodyPr>
            <a:lstStyle/>
            <a:p>
              <a:r>
                <a:rPr lang="es-ES" sz="1000">
                  <a:solidFill>
                    <a:srgbClr val="003366"/>
                  </a:solidFill>
                  <a:latin typeface="Times New Roman" pitchFamily="18" charset="0"/>
                </a:rPr>
                <a:t>Mensajeros</a:t>
              </a:r>
              <a:endParaRPr lang="es-ES"/>
            </a:p>
          </p:txBody>
        </p:sp>
        <p:sp>
          <p:nvSpPr>
            <p:cNvPr id="32809" name="Text Box 21"/>
            <p:cNvSpPr txBox="1">
              <a:spLocks noChangeArrowheads="1"/>
            </p:cNvSpPr>
            <p:nvPr/>
          </p:nvSpPr>
          <p:spPr bwMode="auto">
            <a:xfrm>
              <a:off x="2355" y="11404"/>
              <a:ext cx="1448" cy="7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9436" tIns="29718" rIns="59436" bIns="29718">
              <a:spAutoFit/>
            </a:bodyPr>
            <a:lstStyle/>
            <a:p>
              <a:r>
                <a:rPr lang="es-ES" sz="1000" dirty="0">
                  <a:solidFill>
                    <a:srgbClr val="003366"/>
                  </a:solidFill>
                  <a:latin typeface="Times New Roman" pitchFamily="18" charset="0"/>
                </a:rPr>
                <a:t>Software</a:t>
              </a:r>
            </a:p>
            <a:p>
              <a:r>
                <a:rPr lang="es-ES" sz="1000" dirty="0">
                  <a:solidFill>
                    <a:srgbClr val="003366"/>
                  </a:solidFill>
                  <a:latin typeface="Times New Roman" pitchFamily="18" charset="0"/>
                </a:rPr>
                <a:t>de gestión</a:t>
              </a:r>
              <a:endParaRPr lang="es-ES" dirty="0"/>
            </a:p>
          </p:txBody>
        </p:sp>
        <p:sp>
          <p:nvSpPr>
            <p:cNvPr id="32810" name="Line 22"/>
            <p:cNvSpPr>
              <a:spLocks noChangeShapeType="1"/>
            </p:cNvSpPr>
            <p:nvPr/>
          </p:nvSpPr>
          <p:spPr bwMode="auto">
            <a:xfrm>
              <a:off x="4983" y="10917"/>
              <a:ext cx="388" cy="778"/>
            </a:xfrm>
            <a:prstGeom prst="line">
              <a:avLst/>
            </a:prstGeom>
            <a:noFill/>
            <a:ln w="9525">
              <a:solidFill>
                <a:srgbClr val="003366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s-AR"/>
            </a:p>
          </p:txBody>
        </p:sp>
        <p:sp>
          <p:nvSpPr>
            <p:cNvPr id="32811" name="Line 23"/>
            <p:cNvSpPr>
              <a:spLocks noChangeShapeType="1"/>
            </p:cNvSpPr>
            <p:nvPr/>
          </p:nvSpPr>
          <p:spPr bwMode="auto">
            <a:xfrm>
              <a:off x="3537" y="11890"/>
              <a:ext cx="578" cy="292"/>
            </a:xfrm>
            <a:prstGeom prst="line">
              <a:avLst/>
            </a:prstGeom>
            <a:noFill/>
            <a:ln w="9525">
              <a:solidFill>
                <a:srgbClr val="003366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s-AR"/>
            </a:p>
          </p:txBody>
        </p:sp>
        <p:sp>
          <p:nvSpPr>
            <p:cNvPr id="32812" name="Line 24"/>
            <p:cNvSpPr>
              <a:spLocks noChangeShapeType="1"/>
            </p:cNvSpPr>
            <p:nvPr/>
          </p:nvSpPr>
          <p:spPr bwMode="auto">
            <a:xfrm flipV="1">
              <a:off x="3633" y="13932"/>
              <a:ext cx="578" cy="292"/>
            </a:xfrm>
            <a:prstGeom prst="line">
              <a:avLst/>
            </a:prstGeom>
            <a:noFill/>
            <a:ln w="9525">
              <a:solidFill>
                <a:srgbClr val="003366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s-AR"/>
            </a:p>
          </p:txBody>
        </p:sp>
        <p:sp>
          <p:nvSpPr>
            <p:cNvPr id="32813" name="Line 25"/>
            <p:cNvSpPr>
              <a:spLocks noChangeShapeType="1"/>
            </p:cNvSpPr>
            <p:nvPr/>
          </p:nvSpPr>
          <p:spPr bwMode="auto">
            <a:xfrm flipV="1">
              <a:off x="4211" y="14515"/>
              <a:ext cx="1062" cy="875"/>
            </a:xfrm>
            <a:prstGeom prst="line">
              <a:avLst/>
            </a:prstGeom>
            <a:noFill/>
            <a:ln w="9525">
              <a:solidFill>
                <a:srgbClr val="003366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s-AR"/>
            </a:p>
          </p:txBody>
        </p:sp>
        <p:sp>
          <p:nvSpPr>
            <p:cNvPr id="32814" name="Line 26"/>
            <p:cNvSpPr>
              <a:spLocks noChangeShapeType="1"/>
            </p:cNvSpPr>
            <p:nvPr/>
          </p:nvSpPr>
          <p:spPr bwMode="auto">
            <a:xfrm flipV="1">
              <a:off x="7495" y="14807"/>
              <a:ext cx="0" cy="583"/>
            </a:xfrm>
            <a:prstGeom prst="line">
              <a:avLst/>
            </a:prstGeom>
            <a:noFill/>
            <a:ln w="9525">
              <a:solidFill>
                <a:srgbClr val="003366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s-AR"/>
            </a:p>
          </p:txBody>
        </p:sp>
        <p:sp>
          <p:nvSpPr>
            <p:cNvPr id="32815" name="Line 27"/>
            <p:cNvSpPr>
              <a:spLocks noChangeShapeType="1"/>
            </p:cNvSpPr>
            <p:nvPr/>
          </p:nvSpPr>
          <p:spPr bwMode="auto">
            <a:xfrm flipH="1" flipV="1">
              <a:off x="10582" y="14417"/>
              <a:ext cx="578" cy="973"/>
            </a:xfrm>
            <a:prstGeom prst="line">
              <a:avLst/>
            </a:prstGeom>
            <a:noFill/>
            <a:ln w="9525">
              <a:solidFill>
                <a:srgbClr val="003366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s-AR"/>
            </a:p>
          </p:txBody>
        </p:sp>
        <p:sp>
          <p:nvSpPr>
            <p:cNvPr id="32816" name="Line 28"/>
            <p:cNvSpPr>
              <a:spLocks noChangeShapeType="1"/>
            </p:cNvSpPr>
            <p:nvPr/>
          </p:nvSpPr>
          <p:spPr bwMode="auto">
            <a:xfrm flipH="1" flipV="1">
              <a:off x="11643" y="13833"/>
              <a:ext cx="387" cy="391"/>
            </a:xfrm>
            <a:prstGeom prst="line">
              <a:avLst/>
            </a:prstGeom>
            <a:noFill/>
            <a:ln w="9525">
              <a:solidFill>
                <a:srgbClr val="003366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s-AR"/>
            </a:p>
          </p:txBody>
        </p:sp>
        <p:sp>
          <p:nvSpPr>
            <p:cNvPr id="32817" name="Line 29"/>
            <p:cNvSpPr>
              <a:spLocks noChangeShapeType="1"/>
            </p:cNvSpPr>
            <p:nvPr/>
          </p:nvSpPr>
          <p:spPr bwMode="auto">
            <a:xfrm flipH="1">
              <a:off x="9424" y="10820"/>
              <a:ext cx="193" cy="583"/>
            </a:xfrm>
            <a:prstGeom prst="line">
              <a:avLst/>
            </a:prstGeom>
            <a:noFill/>
            <a:ln w="9525">
              <a:solidFill>
                <a:srgbClr val="003366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s-AR"/>
            </a:p>
          </p:txBody>
        </p:sp>
        <p:sp>
          <p:nvSpPr>
            <p:cNvPr id="32818" name="Line 30"/>
            <p:cNvSpPr>
              <a:spLocks noChangeShapeType="1"/>
            </p:cNvSpPr>
            <p:nvPr/>
          </p:nvSpPr>
          <p:spPr bwMode="auto">
            <a:xfrm flipH="1">
              <a:off x="11065" y="11209"/>
              <a:ext cx="867" cy="778"/>
            </a:xfrm>
            <a:prstGeom prst="line">
              <a:avLst/>
            </a:prstGeom>
            <a:noFill/>
            <a:ln w="9525">
              <a:solidFill>
                <a:srgbClr val="003366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s-AR"/>
            </a:p>
          </p:txBody>
        </p:sp>
      </p:grpSp>
      <p:sp>
        <p:nvSpPr>
          <p:cNvPr id="32773" name="Text Box 46"/>
          <p:cNvSpPr txBox="1">
            <a:spLocks noChangeArrowheads="1"/>
          </p:cNvSpPr>
          <p:nvPr/>
        </p:nvSpPr>
        <p:spPr bwMode="auto">
          <a:xfrm>
            <a:off x="5508079" y="830040"/>
            <a:ext cx="18002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dirty="0" smtClean="0"/>
              <a:t>Integrado</a:t>
            </a:r>
            <a:endParaRPr lang="es-ES" dirty="0"/>
          </a:p>
        </p:txBody>
      </p:sp>
      <p:sp>
        <p:nvSpPr>
          <p:cNvPr id="32774" name="Text Box 47"/>
          <p:cNvSpPr txBox="1">
            <a:spLocks noChangeArrowheads="1"/>
          </p:cNvSpPr>
          <p:nvPr/>
        </p:nvSpPr>
        <p:spPr bwMode="auto">
          <a:xfrm>
            <a:off x="1187450" y="3933825"/>
            <a:ext cx="12969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/>
              <a:t>Indiferente</a:t>
            </a:r>
            <a:endParaRPr lang="es-ES"/>
          </a:p>
        </p:txBody>
      </p:sp>
      <p:pic>
        <p:nvPicPr>
          <p:cNvPr id="32775" name="Picture 48" descr="ordenad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7763" y="1268413"/>
            <a:ext cx="2581275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sp>
        <p:nvSpPr>
          <p:cNvPr id="32776" name="AutoShape 49"/>
          <p:cNvSpPr>
            <a:spLocks noChangeArrowheads="1"/>
          </p:cNvSpPr>
          <p:nvPr/>
        </p:nvSpPr>
        <p:spPr bwMode="auto">
          <a:xfrm rot="10800000">
            <a:off x="5580063" y="1916113"/>
            <a:ext cx="504825" cy="217487"/>
          </a:xfrm>
          <a:custGeom>
            <a:avLst/>
            <a:gdLst>
              <a:gd name="T0" fmla="*/ 378619 w 21600"/>
              <a:gd name="T1" fmla="*/ 0 h 21600"/>
              <a:gd name="T2" fmla="*/ 0 w 21600"/>
              <a:gd name="T3" fmla="*/ 108744 h 21600"/>
              <a:gd name="T4" fmla="*/ 378619 w 21600"/>
              <a:gd name="T5" fmla="*/ 217487 h 21600"/>
              <a:gd name="T6" fmla="*/ 504825 w 21600"/>
              <a:gd name="T7" fmla="*/ 108744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s-AR"/>
          </a:p>
        </p:txBody>
      </p:sp>
      <p:pic>
        <p:nvPicPr>
          <p:cNvPr id="32777" name="Picture 52" descr="desconectad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450" y="4365625"/>
            <a:ext cx="236220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sp>
        <p:nvSpPr>
          <p:cNvPr id="32778" name="AutoShape 53"/>
          <p:cNvSpPr>
            <a:spLocks noChangeArrowheads="1"/>
          </p:cNvSpPr>
          <p:nvPr/>
        </p:nvSpPr>
        <p:spPr bwMode="auto">
          <a:xfrm>
            <a:off x="3635375" y="5157788"/>
            <a:ext cx="504825" cy="217487"/>
          </a:xfrm>
          <a:custGeom>
            <a:avLst/>
            <a:gdLst>
              <a:gd name="T0" fmla="*/ 378619 w 21600"/>
              <a:gd name="T1" fmla="*/ 0 h 21600"/>
              <a:gd name="T2" fmla="*/ 0 w 21600"/>
              <a:gd name="T3" fmla="*/ 108744 h 21600"/>
              <a:gd name="T4" fmla="*/ 378619 w 21600"/>
              <a:gd name="T5" fmla="*/ 217487 h 21600"/>
              <a:gd name="T6" fmla="*/ 504825 w 21600"/>
              <a:gd name="T7" fmla="*/ 108744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P102404801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F18DF902-9C20-4D2D-870D-2767EF1B0A6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TP102404801_template</Template>
  <TotalTime>3750</TotalTime>
  <Words>1474</Words>
  <Application>Microsoft Office PowerPoint</Application>
  <PresentationFormat>Presentación en pantalla (4:3)</PresentationFormat>
  <Paragraphs>490</Paragraphs>
  <Slides>80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80</vt:i4>
      </vt:variant>
    </vt:vector>
  </HeadingPairs>
  <TitlesOfParts>
    <vt:vector size="82" baseType="lpstr">
      <vt:lpstr>TP102404801_template</vt:lpstr>
      <vt:lpstr>Diseño personalizado</vt:lpstr>
      <vt:lpstr>Expositores</vt:lpstr>
      <vt:lpstr>Presentación de PowerPoint</vt:lpstr>
      <vt:lpstr>Tecnología:</vt:lpstr>
      <vt:lpstr>Evolución reciente</vt:lpstr>
      <vt:lpstr>Conectividad: Verdadera Revolución </vt:lpstr>
      <vt:lpstr>Presentación de PowerPoint</vt:lpstr>
      <vt:lpstr>¿Que representa en nuestro trabajo?</vt:lpstr>
      <vt:lpstr>Impacto de la tecnología en el ámbito del trabajo</vt:lpstr>
      <vt:lpstr>Perfiles tecnológicos </vt:lpstr>
      <vt:lpstr>Como comienza el profesional…</vt:lpstr>
      <vt:lpstr>El crecimiento es complejo</vt:lpstr>
      <vt:lpstr>Interacción entre los usuarios</vt:lpstr>
      <vt:lpstr>Mayor consumo de recursos</vt:lpstr>
      <vt:lpstr>Organizar procesos</vt:lpstr>
      <vt:lpstr>Concentrar servicios y aplicaciones</vt:lpstr>
      <vt:lpstr>Servidor de aplicaciones y archivos</vt:lpstr>
      <vt:lpstr>Redundancia</vt:lpstr>
      <vt:lpstr>Backup de aplicaciones y datos</vt:lpstr>
      <vt:lpstr>Securizar la información</vt:lpstr>
      <vt:lpstr>Aumento de riesgo</vt:lpstr>
      <vt:lpstr>Ambiente acondicionado</vt:lpstr>
      <vt:lpstr>Soportar cortes de energía</vt:lpstr>
      <vt:lpstr>Autonomía (UPS – Generador)</vt:lpstr>
      <vt:lpstr>Aplicaciones/datos en Internet ? </vt:lpstr>
      <vt:lpstr>Optimizar la inversión ?</vt:lpstr>
      <vt:lpstr>Sustentable</vt:lpstr>
      <vt:lpstr>Datacenters</vt:lpstr>
      <vt:lpstr>Ambientes acondicionados</vt:lpstr>
      <vt:lpstr>Autonomía energética redundante</vt:lpstr>
      <vt:lpstr>Seguridad: perimetral e informática</vt:lpstr>
      <vt:lpstr>Monitoreo: seguridad y equipos</vt:lpstr>
      <vt:lpstr>Reutilizando recursos</vt:lpstr>
      <vt:lpstr>Como se logra?</vt:lpstr>
      <vt:lpstr>Virtualización hardware</vt:lpstr>
      <vt:lpstr>Virtualización de Infraestructura</vt:lpstr>
      <vt:lpstr>Permite escalabilidad</vt:lpstr>
      <vt:lpstr>Replicación</vt:lpstr>
      <vt:lpstr>Redundancia</vt:lpstr>
      <vt:lpstr>Automatizando</vt:lpstr>
      <vt:lpstr>Ahorrar energía</vt:lpstr>
      <vt:lpstr>Valor Agregado</vt:lpstr>
      <vt:lpstr>Valor Agregado</vt:lpstr>
      <vt:lpstr>Con solo acceso a Internet</vt:lpstr>
      <vt:lpstr>Continuidad del negocio</vt:lpstr>
      <vt:lpstr>Tipos de servicios “Cloud”</vt:lpstr>
      <vt:lpstr>Servicios que todos conocemos</vt:lpstr>
      <vt:lpstr>Herramientas actuales en la nube</vt:lpstr>
      <vt:lpstr>Servicios en la nube</vt:lpstr>
      <vt:lpstr>Servicios en la nube</vt:lpstr>
      <vt:lpstr>Algunas ventajas de los servicios en las nubes</vt:lpstr>
      <vt:lpstr>Marketing mails, seguridad </vt:lpstr>
      <vt:lpstr>Cuales son los cambios de actitud necesarios</vt:lpstr>
      <vt:lpstr>Nube vs aplicativos en su máquina</vt:lpstr>
      <vt:lpstr>Presentación de PowerPoint</vt:lpstr>
      <vt:lpstr>Aplicativos contables vs Contadores</vt:lpstr>
      <vt:lpstr>Televisión Vs radio / hiper vs almacén</vt:lpstr>
      <vt:lpstr>Ocio vs trabajo</vt:lpstr>
      <vt:lpstr>Presentación de PowerPoint</vt:lpstr>
      <vt:lpstr>Que hay que tener en cuenta fundamentalmente</vt:lpstr>
      <vt:lpstr>Presentación de PowerPoint</vt:lpstr>
      <vt:lpstr>Ubicación geográfica</vt:lpstr>
      <vt:lpstr>Algunas conclusiones</vt:lpstr>
      <vt:lpstr>Redes Sociales</vt:lpstr>
      <vt:lpstr>    1999           2002        2003     2004     2004           2006                 2011</vt:lpstr>
      <vt:lpstr>Ventajas de las redes sociales</vt:lpstr>
      <vt:lpstr>Ventajas de capacitación On-line</vt:lpstr>
      <vt:lpstr>Recursos para educación en redes sociales</vt:lpstr>
      <vt:lpstr>Nuevas formas de reclutar talentos</vt:lpstr>
      <vt:lpstr>Contratar a un profesional en la nube</vt:lpstr>
      <vt:lpstr>Gestión sostenible de  Servicios profesionales</vt:lpstr>
      <vt:lpstr>¿Qué es Desarrollo sostenible?</vt:lpstr>
      <vt:lpstr>¿Qué es Gestión sostenible?</vt:lpstr>
      <vt:lpstr>Dimensiones de la economía</vt:lpstr>
      <vt:lpstr>Funciones de actuación</vt:lpstr>
      <vt:lpstr>Aspectos a tener en cuenta</vt:lpstr>
      <vt:lpstr>Reducción de costos</vt:lpstr>
      <vt:lpstr>Incremento de ingresos</vt:lpstr>
      <vt:lpstr>Sistema de gestión sostenible</vt:lpstr>
      <vt:lpstr>Tic´s sustentables</vt:lpstr>
      <vt:lpstr>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Fernandes</dc:creator>
  <cp:lastModifiedBy>Usuario</cp:lastModifiedBy>
  <cp:revision>204</cp:revision>
  <dcterms:created xsi:type="dcterms:W3CDTF">2012-09-08T22:13:09Z</dcterms:created>
  <dcterms:modified xsi:type="dcterms:W3CDTF">2012-09-25T13:02:44Z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TC024048029991</vt:lpwstr>
  </property>
</Properties>
</file>