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66" r:id="rId2"/>
    <p:sldId id="268" r:id="rId3"/>
    <p:sldId id="399" r:id="rId4"/>
    <p:sldId id="400" r:id="rId5"/>
    <p:sldId id="401" r:id="rId6"/>
    <p:sldId id="402" r:id="rId7"/>
    <p:sldId id="403" r:id="rId8"/>
    <p:sldId id="404" r:id="rId9"/>
    <p:sldId id="405" r:id="rId10"/>
    <p:sldId id="270" r:id="rId11"/>
    <p:sldId id="406" r:id="rId12"/>
    <p:sldId id="407" r:id="rId13"/>
    <p:sldId id="408" r:id="rId14"/>
    <p:sldId id="409" r:id="rId15"/>
  </p:sldIdLst>
  <p:sldSz cx="9144000" cy="6858000" type="screen4x3"/>
  <p:notesSz cx="7010400" cy="9296400"/>
  <p:defaultTextStyle>
    <a:defPPr>
      <a:defRPr lang="es-P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5000"/>
    <a:srgbClr val="003200"/>
    <a:srgbClr val="00660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06799F8-075E-4A3A-A7F6-7FBC6576F1A4}" styleName="Estilo temático 2 - Énfasis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98415" autoAdjust="0"/>
  </p:normalViewPr>
  <p:slideViewPr>
    <p:cSldViewPr>
      <p:cViewPr>
        <p:scale>
          <a:sx n="89" d="100"/>
          <a:sy n="89" d="100"/>
        </p:scale>
        <p:origin x="-624"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7" d="100"/>
          <a:sy n="57" d="100"/>
        </p:scale>
        <p:origin x="-2508" y="-84"/>
      </p:cViewPr>
      <p:guideLst>
        <p:guide orient="horz" pos="2928"/>
        <p:guide pos="2208"/>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PE"/>
          </a:p>
        </p:txBody>
      </p:sp>
      <p:sp>
        <p:nvSpPr>
          <p:cNvPr id="3" name="2 Marcador de fecha"/>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3D9EC71-D64E-4E39-8714-1230C15A5709}" type="datetimeFigureOut">
              <a:rPr lang="es-PE"/>
              <a:pPr>
                <a:defRPr/>
              </a:pPr>
              <a:t>29/08/2012</a:t>
            </a:fld>
            <a:endParaRPr lang="es-PE"/>
          </a:p>
        </p:txBody>
      </p:sp>
      <p:sp>
        <p:nvSpPr>
          <p:cNvPr id="4" name="3 Marcador de pie de página"/>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PE"/>
          </a:p>
        </p:txBody>
      </p:sp>
      <p:sp>
        <p:nvSpPr>
          <p:cNvPr id="5" name="4 Marcador de número de diapositiva"/>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EFD5721-45EA-4EC8-9B61-71483538F3E3}" type="slidenum">
              <a:rPr lang="es-PE"/>
              <a:pPr>
                <a:defRPr/>
              </a:pPr>
              <a:t>‹Nº›</a:t>
            </a:fld>
            <a:endParaRPr lang="es-P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defRPr>
            </a:lvl1pPr>
          </a:lstStyle>
          <a:p>
            <a:pPr>
              <a:defRPr/>
            </a:pPr>
            <a:endParaRPr lang="es-PE"/>
          </a:p>
        </p:txBody>
      </p:sp>
      <p:sp>
        <p:nvSpPr>
          <p:cNvPr id="3" name="2 Marcador de fecha"/>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a:latin typeface="+mn-lt"/>
              </a:defRPr>
            </a:lvl1pPr>
          </a:lstStyle>
          <a:p>
            <a:pPr>
              <a:defRPr/>
            </a:pPr>
            <a:fld id="{A81F62EB-9AAB-428D-BD12-E503444F77E3}" type="datetimeFigureOut">
              <a:rPr lang="es-PE"/>
              <a:pPr>
                <a:defRPr/>
              </a:pPr>
              <a:t>29/08/2012</a:t>
            </a:fld>
            <a:endParaRPr lang="es-PE"/>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s-PE" noProof="0"/>
          </a:p>
        </p:txBody>
      </p:sp>
      <p:sp>
        <p:nvSpPr>
          <p:cNvPr id="5" name="4 Marcador de notas"/>
          <p:cNvSpPr>
            <a:spLocks noGrp="1"/>
          </p:cNvSpPr>
          <p:nvPr>
            <p:ph type="body" sz="quarter" idx="3"/>
          </p:nvPr>
        </p:nvSpPr>
        <p:spPr>
          <a:xfrm>
            <a:off x="701675" y="4416425"/>
            <a:ext cx="5607050" cy="4183063"/>
          </a:xfrm>
          <a:prstGeom prst="rect">
            <a:avLst/>
          </a:prstGeom>
        </p:spPr>
        <p:txBody>
          <a:bodyPr vert="horz" lIns="93177" tIns="46589" rIns="93177" bIns="46589"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PE" noProof="0"/>
          </a:p>
        </p:txBody>
      </p:sp>
      <p:sp>
        <p:nvSpPr>
          <p:cNvPr id="6" name="5 Marcador de pie de página"/>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defRPr>
            </a:lvl1pPr>
          </a:lstStyle>
          <a:p>
            <a:pPr>
              <a:defRPr/>
            </a:pPr>
            <a:endParaRPr lang="es-PE"/>
          </a:p>
        </p:txBody>
      </p:sp>
      <p:sp>
        <p:nvSpPr>
          <p:cNvPr id="7" name="6 Marcador de número de diapositiva"/>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a:latin typeface="+mn-lt"/>
              </a:defRPr>
            </a:lvl1pPr>
          </a:lstStyle>
          <a:p>
            <a:pPr>
              <a:defRPr/>
            </a:pPr>
            <a:fld id="{72BB348E-D26F-48A4-95F5-900570C2EAB6}" type="slidenum">
              <a:rPr lang="es-PE"/>
              <a:pPr>
                <a:defRPr/>
              </a:pPr>
              <a:t>‹Nº›</a:t>
            </a:fld>
            <a:endParaRPr lang="es-P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Marcador de imagen de diapositiva"/>
          <p:cNvSpPr>
            <a:spLocks noGrp="1" noRot="1" noChangeAspect="1"/>
          </p:cNvSpPr>
          <p:nvPr>
            <p:ph type="sldImg"/>
          </p:nvPr>
        </p:nvSpPr>
        <p:spPr bwMode="auto">
          <a:noFill/>
          <a:ln>
            <a:solidFill>
              <a:srgbClr val="000000"/>
            </a:solidFill>
            <a:miter lim="800000"/>
            <a:headEnd/>
            <a:tailEnd/>
          </a:ln>
        </p:spPr>
      </p:sp>
      <p:sp>
        <p:nvSpPr>
          <p:cNvPr id="21506"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2531"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744D82-526C-403F-99E0-9189A32694C7}" type="slidenum">
              <a:rPr lang="es-PE"/>
              <a:pPr fontAlgn="base">
                <a:spcBef>
                  <a:spcPct val="0"/>
                </a:spcBef>
                <a:spcAft>
                  <a:spcPct val="0"/>
                </a:spcAft>
                <a:defRPr/>
              </a:pPr>
              <a:t>1</a:t>
            </a:fld>
            <a:endParaRPr lang="es-P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Marcador de imagen de diapositiva"/>
          <p:cNvSpPr>
            <a:spLocks noGrp="1" noRot="1" noChangeAspect="1"/>
          </p:cNvSpPr>
          <p:nvPr>
            <p:ph type="sldImg"/>
          </p:nvPr>
        </p:nvSpPr>
        <p:spPr bwMode="auto">
          <a:noFill/>
          <a:ln>
            <a:solidFill>
              <a:srgbClr val="000000"/>
            </a:solidFill>
            <a:miter lim="800000"/>
            <a:headEnd/>
            <a:tailEnd/>
          </a:ln>
        </p:spPr>
      </p:sp>
      <p:sp>
        <p:nvSpPr>
          <p:cNvPr id="31746"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686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B62672-E3AC-4DCF-B43B-648651D90912}" type="slidenum">
              <a:rPr lang="es-PE"/>
              <a:pPr fontAlgn="base">
                <a:spcBef>
                  <a:spcPct val="0"/>
                </a:spcBef>
                <a:spcAft>
                  <a:spcPct val="0"/>
                </a:spcAft>
                <a:defRPr/>
              </a:pPr>
              <a:t>10</a:t>
            </a:fld>
            <a:endParaRPr lang="es-P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Marcador de imagen de diapositiva"/>
          <p:cNvSpPr>
            <a:spLocks noGrp="1" noRot="1" noChangeAspect="1"/>
          </p:cNvSpPr>
          <p:nvPr>
            <p:ph type="sldImg"/>
          </p:nvPr>
        </p:nvSpPr>
        <p:spPr bwMode="auto">
          <a:noFill/>
          <a:ln>
            <a:solidFill>
              <a:srgbClr val="000000"/>
            </a:solidFill>
            <a:miter lim="800000"/>
            <a:headEnd/>
            <a:tailEnd/>
          </a:ln>
        </p:spPr>
      </p:sp>
      <p:sp>
        <p:nvSpPr>
          <p:cNvPr id="31746"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686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B62672-E3AC-4DCF-B43B-648651D90912}" type="slidenum">
              <a:rPr lang="es-PE"/>
              <a:pPr fontAlgn="base">
                <a:spcBef>
                  <a:spcPct val="0"/>
                </a:spcBef>
                <a:spcAft>
                  <a:spcPct val="0"/>
                </a:spcAft>
                <a:defRPr/>
              </a:pPr>
              <a:t>11</a:t>
            </a:fld>
            <a:endParaRPr lang="es-P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Marcador de imagen de diapositiva"/>
          <p:cNvSpPr>
            <a:spLocks noGrp="1" noRot="1" noChangeAspect="1"/>
          </p:cNvSpPr>
          <p:nvPr>
            <p:ph type="sldImg"/>
          </p:nvPr>
        </p:nvSpPr>
        <p:spPr bwMode="auto">
          <a:noFill/>
          <a:ln>
            <a:solidFill>
              <a:srgbClr val="000000"/>
            </a:solidFill>
            <a:miter lim="800000"/>
            <a:headEnd/>
            <a:tailEnd/>
          </a:ln>
        </p:spPr>
      </p:sp>
      <p:sp>
        <p:nvSpPr>
          <p:cNvPr id="31746"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36867"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B62672-E3AC-4DCF-B43B-648651D90912}" type="slidenum">
              <a:rPr lang="es-PE"/>
              <a:pPr fontAlgn="base">
                <a:spcBef>
                  <a:spcPct val="0"/>
                </a:spcBef>
                <a:spcAft>
                  <a:spcPct val="0"/>
                </a:spcAft>
                <a:defRPr/>
              </a:pPr>
              <a:t>12</a:t>
            </a:fld>
            <a:endParaRPr lang="es-P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43011"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0BF63E-0D7F-45FC-8A64-25938E57A24F}" type="slidenum">
              <a:rPr lang="es-PE"/>
              <a:pPr fontAlgn="base">
                <a:spcBef>
                  <a:spcPct val="0"/>
                </a:spcBef>
                <a:spcAft>
                  <a:spcPct val="0"/>
                </a:spcAft>
                <a:defRPr/>
              </a:pPr>
              <a:t>13</a:t>
            </a:fld>
            <a:endParaRPr lang="es-P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Marcador de imagen de diapositiva"/>
          <p:cNvSpPr>
            <a:spLocks noGrp="1" noRot="1" noChangeAspect="1"/>
          </p:cNvSpPr>
          <p:nvPr>
            <p:ph type="sldImg"/>
          </p:nvPr>
        </p:nvSpPr>
        <p:spPr bwMode="auto">
          <a:noFill/>
          <a:ln>
            <a:solidFill>
              <a:srgbClr val="000000"/>
            </a:solidFill>
            <a:miter lim="800000"/>
            <a:headEnd/>
            <a:tailEnd/>
          </a:ln>
        </p:spPr>
      </p:sp>
      <p:sp>
        <p:nvSpPr>
          <p:cNvPr id="21506"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2531"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744D82-526C-403F-99E0-9189A32694C7}" type="slidenum">
              <a:rPr lang="es-PE"/>
              <a:pPr fontAlgn="base">
                <a:spcBef>
                  <a:spcPct val="0"/>
                </a:spcBef>
                <a:spcAft>
                  <a:spcPct val="0"/>
                </a:spcAft>
                <a:defRPr/>
              </a:pPr>
              <a:t>14</a:t>
            </a:fld>
            <a:endParaRPr lang="es-P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Marcador de imagen de diapositiva"/>
          <p:cNvSpPr>
            <a:spLocks noGrp="1" noRot="1" noChangeAspect="1"/>
          </p:cNvSpPr>
          <p:nvPr>
            <p:ph type="sldImg"/>
          </p:nvPr>
        </p:nvSpPr>
        <p:spPr bwMode="auto">
          <a:noFill/>
          <a:ln>
            <a:solidFill>
              <a:srgbClr val="000000"/>
            </a:solidFill>
            <a:miter lim="800000"/>
            <a:headEnd/>
            <a:tailEnd/>
          </a:ln>
        </p:spPr>
      </p:sp>
      <p:sp>
        <p:nvSpPr>
          <p:cNvPr id="2765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867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DD9A71-7CB1-458C-9BA8-D7F3E68A96DB}" type="slidenum">
              <a:rPr lang="es-PE"/>
              <a:pPr fontAlgn="base">
                <a:spcBef>
                  <a:spcPct val="0"/>
                </a:spcBef>
                <a:spcAft>
                  <a:spcPct val="0"/>
                </a:spcAft>
                <a:defRPr/>
              </a:pPr>
              <a:t>2</a:t>
            </a:fld>
            <a:endParaRPr lang="es-P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Marcador de imagen de diapositiva"/>
          <p:cNvSpPr>
            <a:spLocks noGrp="1" noRot="1" noChangeAspect="1"/>
          </p:cNvSpPr>
          <p:nvPr>
            <p:ph type="sldImg"/>
          </p:nvPr>
        </p:nvSpPr>
        <p:spPr bwMode="auto">
          <a:noFill/>
          <a:ln>
            <a:solidFill>
              <a:srgbClr val="000000"/>
            </a:solidFill>
            <a:miter lim="800000"/>
            <a:headEnd/>
            <a:tailEnd/>
          </a:ln>
        </p:spPr>
      </p:sp>
      <p:sp>
        <p:nvSpPr>
          <p:cNvPr id="2765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867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DD9A71-7CB1-458C-9BA8-D7F3E68A96DB}" type="slidenum">
              <a:rPr lang="es-PE"/>
              <a:pPr fontAlgn="base">
                <a:spcBef>
                  <a:spcPct val="0"/>
                </a:spcBef>
                <a:spcAft>
                  <a:spcPct val="0"/>
                </a:spcAft>
                <a:defRPr/>
              </a:pPr>
              <a:t>3</a:t>
            </a:fld>
            <a:endParaRPr lang="es-P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Marcador de imagen de diapositiva"/>
          <p:cNvSpPr>
            <a:spLocks noGrp="1" noRot="1" noChangeAspect="1"/>
          </p:cNvSpPr>
          <p:nvPr>
            <p:ph type="sldImg"/>
          </p:nvPr>
        </p:nvSpPr>
        <p:spPr bwMode="auto">
          <a:noFill/>
          <a:ln>
            <a:solidFill>
              <a:srgbClr val="000000"/>
            </a:solidFill>
            <a:miter lim="800000"/>
            <a:headEnd/>
            <a:tailEnd/>
          </a:ln>
        </p:spPr>
      </p:sp>
      <p:sp>
        <p:nvSpPr>
          <p:cNvPr id="2765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867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DD9A71-7CB1-458C-9BA8-D7F3E68A96DB}" type="slidenum">
              <a:rPr lang="es-PE"/>
              <a:pPr fontAlgn="base">
                <a:spcBef>
                  <a:spcPct val="0"/>
                </a:spcBef>
                <a:spcAft>
                  <a:spcPct val="0"/>
                </a:spcAft>
                <a:defRPr/>
              </a:pPr>
              <a:t>4</a:t>
            </a:fld>
            <a:endParaRPr lang="es-P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Marcador de imagen de diapositiva"/>
          <p:cNvSpPr>
            <a:spLocks noGrp="1" noRot="1" noChangeAspect="1"/>
          </p:cNvSpPr>
          <p:nvPr>
            <p:ph type="sldImg"/>
          </p:nvPr>
        </p:nvSpPr>
        <p:spPr bwMode="auto">
          <a:noFill/>
          <a:ln>
            <a:solidFill>
              <a:srgbClr val="000000"/>
            </a:solidFill>
            <a:miter lim="800000"/>
            <a:headEnd/>
            <a:tailEnd/>
          </a:ln>
        </p:spPr>
      </p:sp>
      <p:sp>
        <p:nvSpPr>
          <p:cNvPr id="2765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867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DD9A71-7CB1-458C-9BA8-D7F3E68A96DB}" type="slidenum">
              <a:rPr lang="es-PE"/>
              <a:pPr fontAlgn="base">
                <a:spcBef>
                  <a:spcPct val="0"/>
                </a:spcBef>
                <a:spcAft>
                  <a:spcPct val="0"/>
                </a:spcAft>
                <a:defRPr/>
              </a:pPr>
              <a:t>5</a:t>
            </a:fld>
            <a:endParaRPr lang="es-P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Marcador de imagen de diapositiva"/>
          <p:cNvSpPr>
            <a:spLocks noGrp="1" noRot="1" noChangeAspect="1"/>
          </p:cNvSpPr>
          <p:nvPr>
            <p:ph type="sldImg"/>
          </p:nvPr>
        </p:nvSpPr>
        <p:spPr bwMode="auto">
          <a:noFill/>
          <a:ln>
            <a:solidFill>
              <a:srgbClr val="000000"/>
            </a:solidFill>
            <a:miter lim="800000"/>
            <a:headEnd/>
            <a:tailEnd/>
          </a:ln>
        </p:spPr>
      </p:sp>
      <p:sp>
        <p:nvSpPr>
          <p:cNvPr id="2765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867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DD9A71-7CB1-458C-9BA8-D7F3E68A96DB}" type="slidenum">
              <a:rPr lang="es-PE"/>
              <a:pPr fontAlgn="base">
                <a:spcBef>
                  <a:spcPct val="0"/>
                </a:spcBef>
                <a:spcAft>
                  <a:spcPct val="0"/>
                </a:spcAft>
                <a:defRPr/>
              </a:pPr>
              <a:t>6</a:t>
            </a:fld>
            <a:endParaRPr lang="es-P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Marcador de imagen de diapositiva"/>
          <p:cNvSpPr>
            <a:spLocks noGrp="1" noRot="1" noChangeAspect="1"/>
          </p:cNvSpPr>
          <p:nvPr>
            <p:ph type="sldImg"/>
          </p:nvPr>
        </p:nvSpPr>
        <p:spPr bwMode="auto">
          <a:noFill/>
          <a:ln>
            <a:solidFill>
              <a:srgbClr val="000000"/>
            </a:solidFill>
            <a:miter lim="800000"/>
            <a:headEnd/>
            <a:tailEnd/>
          </a:ln>
        </p:spPr>
      </p:sp>
      <p:sp>
        <p:nvSpPr>
          <p:cNvPr id="2765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867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DD9A71-7CB1-458C-9BA8-D7F3E68A96DB}" type="slidenum">
              <a:rPr lang="es-PE"/>
              <a:pPr fontAlgn="base">
                <a:spcBef>
                  <a:spcPct val="0"/>
                </a:spcBef>
                <a:spcAft>
                  <a:spcPct val="0"/>
                </a:spcAft>
                <a:defRPr/>
              </a:pPr>
              <a:t>7</a:t>
            </a:fld>
            <a:endParaRPr lang="es-P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Marcador de imagen de diapositiva"/>
          <p:cNvSpPr>
            <a:spLocks noGrp="1" noRot="1" noChangeAspect="1"/>
          </p:cNvSpPr>
          <p:nvPr>
            <p:ph type="sldImg"/>
          </p:nvPr>
        </p:nvSpPr>
        <p:spPr bwMode="auto">
          <a:noFill/>
          <a:ln>
            <a:solidFill>
              <a:srgbClr val="000000"/>
            </a:solidFill>
            <a:miter lim="800000"/>
            <a:headEnd/>
            <a:tailEnd/>
          </a:ln>
        </p:spPr>
      </p:sp>
      <p:sp>
        <p:nvSpPr>
          <p:cNvPr id="2765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867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DD9A71-7CB1-458C-9BA8-D7F3E68A96DB}" type="slidenum">
              <a:rPr lang="es-PE"/>
              <a:pPr fontAlgn="base">
                <a:spcBef>
                  <a:spcPct val="0"/>
                </a:spcBef>
                <a:spcAft>
                  <a:spcPct val="0"/>
                </a:spcAft>
                <a:defRPr/>
              </a:pPr>
              <a:t>8</a:t>
            </a:fld>
            <a:endParaRPr lang="es-P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Marcador de imagen de diapositiva"/>
          <p:cNvSpPr>
            <a:spLocks noGrp="1" noRot="1" noChangeAspect="1"/>
          </p:cNvSpPr>
          <p:nvPr>
            <p:ph type="sldImg"/>
          </p:nvPr>
        </p:nvSpPr>
        <p:spPr bwMode="auto">
          <a:noFill/>
          <a:ln>
            <a:solidFill>
              <a:srgbClr val="000000"/>
            </a:solidFill>
            <a:miter lim="800000"/>
            <a:headEnd/>
            <a:tailEnd/>
          </a:ln>
        </p:spPr>
      </p:sp>
      <p:sp>
        <p:nvSpPr>
          <p:cNvPr id="27650"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28675"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DD9A71-7CB1-458C-9BA8-D7F3E68A96DB}" type="slidenum">
              <a:rPr lang="es-PE"/>
              <a:pPr fontAlgn="base">
                <a:spcBef>
                  <a:spcPct val="0"/>
                </a:spcBef>
                <a:spcAft>
                  <a:spcPct val="0"/>
                </a:spcAft>
                <a:defRPr/>
              </a:pPr>
              <a:t>9</a:t>
            </a:fld>
            <a:endParaRPr lang="es-P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4" name="Picture 5"/>
          <p:cNvPicPr>
            <a:picLocks noChangeAspect="1" noChangeArrowheads="1"/>
          </p:cNvPicPr>
          <p:nvPr userDrawn="1"/>
        </p:nvPicPr>
        <p:blipFill>
          <a:blip r:embed="rId2" cstate="print"/>
          <a:srcRect/>
          <a:stretch>
            <a:fillRect/>
          </a:stretch>
        </p:blipFill>
        <p:spPr bwMode="auto">
          <a:xfrm>
            <a:off x="0" y="0"/>
            <a:ext cx="9147175" cy="6858000"/>
          </a:xfrm>
          <a:prstGeom prst="rect">
            <a:avLst/>
          </a:prstGeom>
          <a:noFill/>
          <a:ln w="9525">
            <a:noFill/>
            <a:miter lim="800000"/>
            <a:headEnd/>
            <a:tailEnd/>
          </a:ln>
        </p:spPr>
      </p:pic>
      <p:sp>
        <p:nvSpPr>
          <p:cNvPr id="2" name="1 Título"/>
          <p:cNvSpPr>
            <a:spLocks noGrp="1"/>
          </p:cNvSpPr>
          <p:nvPr>
            <p:ph type="ctrTitle"/>
          </p:nvPr>
        </p:nvSpPr>
        <p:spPr>
          <a:xfrm>
            <a:off x="544016" y="2492896"/>
            <a:ext cx="7772400" cy="1470025"/>
          </a:xfrm>
        </p:spPr>
        <p:txBody>
          <a:bodyPr>
            <a:normAutofit/>
          </a:bodyPr>
          <a:lstStyle>
            <a:lvl1pPr algn="l">
              <a:defRPr sz="2800" baseline="0">
                <a:solidFill>
                  <a:schemeClr val="bg1"/>
                </a:solidFill>
                <a:latin typeface="Arial Narrow" pitchFamily="34" charset="0"/>
              </a:defRPr>
            </a:lvl1pPr>
          </a:lstStyle>
          <a:p>
            <a:r>
              <a:rPr lang="en-US" dirty="0" smtClean="0"/>
              <a:t>Click to edit Master title style</a:t>
            </a:r>
            <a:endParaRPr lang="es-PE" dirty="0"/>
          </a:p>
        </p:txBody>
      </p:sp>
      <p:sp>
        <p:nvSpPr>
          <p:cNvPr id="3" name="2 Subtítulo"/>
          <p:cNvSpPr>
            <a:spLocks noGrp="1"/>
          </p:cNvSpPr>
          <p:nvPr>
            <p:ph type="subTitle" idx="1"/>
          </p:nvPr>
        </p:nvSpPr>
        <p:spPr>
          <a:xfrm>
            <a:off x="539552" y="3836640"/>
            <a:ext cx="6400800" cy="600472"/>
          </a:xfrm>
        </p:spPr>
        <p:txBody>
          <a:bodyPr>
            <a:normAutofit/>
          </a:bodyPr>
          <a:lstStyle>
            <a:lvl1pPr marL="0" indent="0" algn="l">
              <a:buNone/>
              <a:defRPr sz="2000" baseline="0">
                <a:solidFill>
                  <a:schemeClr val="bg1"/>
                </a:solidFill>
                <a:latin typeface="Arial Narrow"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s-PE" dirty="0"/>
          </a:p>
        </p:txBody>
      </p:sp>
      <p:sp>
        <p:nvSpPr>
          <p:cNvPr id="5" name="3 Marcador de fecha"/>
          <p:cNvSpPr>
            <a:spLocks noGrp="1"/>
          </p:cNvSpPr>
          <p:nvPr>
            <p:ph type="dt" sz="half" idx="10"/>
          </p:nvPr>
        </p:nvSpPr>
        <p:spPr/>
        <p:txBody>
          <a:bodyPr/>
          <a:lstStyle>
            <a:lvl1pPr>
              <a:defRPr/>
            </a:lvl1pPr>
          </a:lstStyle>
          <a:p>
            <a:pPr>
              <a:defRPr/>
            </a:pPr>
            <a:fld id="{FDD8B886-B5FC-45B5-8683-8E38764E934B}" type="datetimeFigureOut">
              <a:rPr lang="es-PE"/>
              <a:pPr>
                <a:defRPr/>
              </a:pPr>
              <a:t>29/08/2012</a:t>
            </a:fld>
            <a:endParaRPr lang="es-PE"/>
          </a:p>
        </p:txBody>
      </p:sp>
      <p:sp>
        <p:nvSpPr>
          <p:cNvPr id="6" name="4 Marcador de pie de página"/>
          <p:cNvSpPr>
            <a:spLocks noGrp="1"/>
          </p:cNvSpPr>
          <p:nvPr>
            <p:ph type="ftr" sz="quarter" idx="11"/>
          </p:nvPr>
        </p:nvSpPr>
        <p:spPr/>
        <p:txBody>
          <a:bodyPr/>
          <a:lstStyle>
            <a:lvl1pPr>
              <a:defRPr/>
            </a:lvl1pPr>
          </a:lstStyle>
          <a:p>
            <a:pPr>
              <a:defRPr/>
            </a:pPr>
            <a:endParaRPr lang="es-PE"/>
          </a:p>
        </p:txBody>
      </p:sp>
      <p:sp>
        <p:nvSpPr>
          <p:cNvPr id="7" name="5 Marcador de número de diapositiva"/>
          <p:cNvSpPr>
            <a:spLocks noGrp="1"/>
          </p:cNvSpPr>
          <p:nvPr>
            <p:ph type="sldNum" sz="quarter" idx="12"/>
          </p:nvPr>
        </p:nvSpPr>
        <p:spPr/>
        <p:txBody>
          <a:bodyPr/>
          <a:lstStyle>
            <a:lvl1pPr>
              <a:defRPr/>
            </a:lvl1pPr>
          </a:lstStyle>
          <a:p>
            <a:pPr>
              <a:defRPr/>
            </a:pPr>
            <a:fld id="{2F3479BC-EDD9-4AF0-AC6D-92554A6E0A32}" type="slidenum">
              <a:rPr lang="es-PE"/>
              <a:pPr>
                <a:defRPr/>
              </a:pPr>
              <a:t>‹Nº›</a:t>
            </a:fld>
            <a:endParaRPr lang="es-P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Comparación">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1 Título"/>
          <p:cNvSpPr>
            <a:spLocks noGrp="1"/>
          </p:cNvSpPr>
          <p:nvPr>
            <p:ph type="title"/>
          </p:nvPr>
        </p:nvSpPr>
        <p:spPr>
          <a:xfrm>
            <a:off x="457200" y="836712"/>
            <a:ext cx="8229600" cy="1008112"/>
          </a:xfrm>
        </p:spPr>
        <p:txBody>
          <a:bodyPr>
            <a:noAutofit/>
          </a:bodyPr>
          <a:lstStyle>
            <a:lvl1pPr algn="l">
              <a:defRPr sz="3200" b="1" baseline="0">
                <a:solidFill>
                  <a:srgbClr val="005000"/>
                </a:solidFill>
              </a:defRPr>
            </a:lvl1pPr>
          </a:lstStyle>
          <a:p>
            <a:r>
              <a:rPr lang="en-US" dirty="0" smtClean="0"/>
              <a:t>Click to edit Master title style</a:t>
            </a:r>
            <a:endParaRPr lang="es-PE" dirty="0"/>
          </a:p>
        </p:txBody>
      </p:sp>
      <p:sp>
        <p:nvSpPr>
          <p:cNvPr id="4" name="3 Marcador de contenido"/>
          <p:cNvSpPr>
            <a:spLocks noGrp="1"/>
          </p:cNvSpPr>
          <p:nvPr>
            <p:ph sz="half" idx="2"/>
          </p:nvPr>
        </p:nvSpPr>
        <p:spPr>
          <a:xfrm>
            <a:off x="467544" y="1988840"/>
            <a:ext cx="8064896" cy="4176464"/>
          </a:xfrm>
        </p:spPr>
        <p:txBody>
          <a:bodyPr/>
          <a:lstStyle>
            <a:lvl1pPr>
              <a:defRPr sz="2400">
                <a:latin typeface="Arial Narrow" pitchFamily="34" charset="0"/>
              </a:defRPr>
            </a:lvl1pPr>
            <a:lvl2pPr>
              <a:defRPr sz="2000">
                <a:latin typeface="Arial Narrow" pitchFamily="34" charset="0"/>
              </a:defRPr>
            </a:lvl2pPr>
            <a:lvl3pPr>
              <a:defRPr sz="1800">
                <a:latin typeface="Arial Narrow" pitchFamily="34" charset="0"/>
              </a:defRPr>
            </a:lvl3pPr>
            <a:lvl4pPr>
              <a:defRPr sz="1600">
                <a:latin typeface="Arial Narrow" pitchFamily="34" charset="0"/>
              </a:defRPr>
            </a:lvl4pPr>
            <a:lvl5pPr>
              <a:defRPr sz="1600">
                <a:latin typeface="Arial Narrow" pitchFamily="34" charset="0"/>
              </a:defRPr>
            </a:lvl5pPr>
            <a:lvl6pPr>
              <a:defRPr sz="1600"/>
            </a:lvl6pPr>
            <a:lvl7pPr>
              <a:defRPr sz="1600"/>
            </a:lvl7pPr>
            <a:lvl8pPr>
              <a:defRPr sz="1600"/>
            </a:lvl8pPr>
            <a:lvl9pPr>
              <a:defRPr sz="16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PE" dirty="0"/>
          </a:p>
        </p:txBody>
      </p:sp>
      <p:sp>
        <p:nvSpPr>
          <p:cNvPr id="6" name="6 Marcador de fecha"/>
          <p:cNvSpPr>
            <a:spLocks noGrp="1"/>
          </p:cNvSpPr>
          <p:nvPr>
            <p:ph type="dt" sz="half" idx="10"/>
          </p:nvPr>
        </p:nvSpPr>
        <p:spPr/>
        <p:txBody>
          <a:bodyPr/>
          <a:lstStyle>
            <a:lvl1pPr>
              <a:defRPr>
                <a:latin typeface="Arial Narrow" pitchFamily="34" charset="0"/>
              </a:defRPr>
            </a:lvl1pPr>
          </a:lstStyle>
          <a:p>
            <a:pPr>
              <a:defRPr/>
            </a:pPr>
            <a:fld id="{919AC9D8-7E3D-49D9-83B1-CF2F868FB6C8}" type="datetimeFigureOut">
              <a:rPr lang="es-PE"/>
              <a:pPr>
                <a:defRPr/>
              </a:pPr>
              <a:t>29/08/2012</a:t>
            </a:fld>
            <a:endParaRPr lang="es-PE"/>
          </a:p>
        </p:txBody>
      </p:sp>
      <p:sp>
        <p:nvSpPr>
          <p:cNvPr id="7" name="7 Marcador de pie de página"/>
          <p:cNvSpPr>
            <a:spLocks noGrp="1"/>
          </p:cNvSpPr>
          <p:nvPr>
            <p:ph type="ftr" sz="quarter" idx="11"/>
          </p:nvPr>
        </p:nvSpPr>
        <p:spPr/>
        <p:txBody>
          <a:bodyPr/>
          <a:lstStyle>
            <a:lvl1pPr>
              <a:defRPr>
                <a:latin typeface="Arial Narrow" pitchFamily="34" charset="0"/>
              </a:defRPr>
            </a:lvl1pPr>
          </a:lstStyle>
          <a:p>
            <a:pPr>
              <a:defRPr/>
            </a:pPr>
            <a:endParaRPr lang="es-PE"/>
          </a:p>
        </p:txBody>
      </p:sp>
      <p:sp>
        <p:nvSpPr>
          <p:cNvPr id="8" name="8 Marcador de número de diapositiva"/>
          <p:cNvSpPr>
            <a:spLocks noGrp="1"/>
          </p:cNvSpPr>
          <p:nvPr>
            <p:ph type="sldNum" sz="quarter" idx="12"/>
          </p:nvPr>
        </p:nvSpPr>
        <p:spPr/>
        <p:txBody>
          <a:bodyPr/>
          <a:lstStyle>
            <a:lvl1pPr>
              <a:defRPr>
                <a:latin typeface="Arial Narrow" pitchFamily="34" charset="0"/>
              </a:defRPr>
            </a:lvl1pPr>
          </a:lstStyle>
          <a:p>
            <a:pPr>
              <a:defRPr/>
            </a:pPr>
            <a:fld id="{0D4EBB88-9CE5-49DE-A097-FEB957BECF23}" type="slidenum">
              <a:rPr lang="es-PE"/>
              <a:pPr>
                <a:defRPr/>
              </a:pPr>
              <a:t>‹Nº›</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Separador Opción 2">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srcRect/>
          <a:stretch>
            <a:fillRect/>
          </a:stretch>
        </p:blipFill>
        <p:spPr bwMode="auto">
          <a:xfrm>
            <a:off x="0" y="0"/>
            <a:ext cx="9147175" cy="6858000"/>
          </a:xfrm>
          <a:prstGeom prst="rect">
            <a:avLst/>
          </a:prstGeom>
          <a:noFill/>
          <a:ln w="9525">
            <a:noFill/>
            <a:miter lim="800000"/>
            <a:headEnd/>
            <a:tailEnd/>
          </a:ln>
        </p:spPr>
      </p:pic>
      <p:sp>
        <p:nvSpPr>
          <p:cNvPr id="3" name="2 Marcador de contenido"/>
          <p:cNvSpPr>
            <a:spLocks noGrp="1"/>
          </p:cNvSpPr>
          <p:nvPr>
            <p:ph idx="1"/>
          </p:nvPr>
        </p:nvSpPr>
        <p:spPr>
          <a:xfrm>
            <a:off x="457200" y="2320280"/>
            <a:ext cx="5050904" cy="1900808"/>
          </a:xfrm>
        </p:spPr>
        <p:txBody>
          <a:bodyPr>
            <a:normAutofit/>
          </a:bodyPr>
          <a:lstStyle>
            <a:lvl1pPr>
              <a:buFont typeface="Wingdings" pitchFamily="2" charset="2"/>
              <a:buChar char="§"/>
              <a:defRPr sz="2800" baseline="0">
                <a:solidFill>
                  <a:schemeClr val="bg1"/>
                </a:solidFill>
                <a:latin typeface="Arial Narrow" pitchFamily="34" charset="0"/>
              </a:defRPr>
            </a:lvl1pPr>
          </a:lstStyle>
          <a:p>
            <a:pPr lvl="0"/>
            <a:r>
              <a:rPr lang="en-US" dirty="0"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Separador Opción 3">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srcRect/>
          <a:stretch>
            <a:fillRect/>
          </a:stretch>
        </p:blipFill>
        <p:spPr bwMode="auto">
          <a:xfrm>
            <a:off x="0" y="0"/>
            <a:ext cx="9147175" cy="6858000"/>
          </a:xfrm>
          <a:prstGeom prst="rect">
            <a:avLst/>
          </a:prstGeom>
          <a:noFill/>
          <a:ln w="9525">
            <a:noFill/>
            <a:miter lim="800000"/>
            <a:headEnd/>
            <a:tailEnd/>
          </a:ln>
        </p:spPr>
      </p:pic>
      <p:sp>
        <p:nvSpPr>
          <p:cNvPr id="3" name="2 Marcador de contenido"/>
          <p:cNvSpPr>
            <a:spLocks noGrp="1"/>
          </p:cNvSpPr>
          <p:nvPr>
            <p:ph idx="1"/>
          </p:nvPr>
        </p:nvSpPr>
        <p:spPr>
          <a:xfrm>
            <a:off x="457200" y="2320280"/>
            <a:ext cx="5050904" cy="1900808"/>
          </a:xfrm>
        </p:spPr>
        <p:txBody>
          <a:bodyPr>
            <a:normAutofit/>
          </a:bodyPr>
          <a:lstStyle>
            <a:lvl1pPr>
              <a:buFont typeface="Wingdings" pitchFamily="2" charset="2"/>
              <a:buChar char="§"/>
              <a:defRPr sz="2800" baseline="0">
                <a:solidFill>
                  <a:schemeClr val="bg1"/>
                </a:solidFill>
                <a:latin typeface="Arial Narrow" pitchFamily="34" charset="0"/>
              </a:defRPr>
            </a:lvl1pPr>
          </a:lstStyle>
          <a:p>
            <a:pPr lvl="0"/>
            <a:r>
              <a:rPr lang="en-US" dirty="0"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parador Opción 1">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cstate="print"/>
          <a:srcRect/>
          <a:stretch>
            <a:fillRect/>
          </a:stretch>
        </p:blipFill>
        <p:spPr bwMode="auto">
          <a:xfrm>
            <a:off x="0" y="0"/>
            <a:ext cx="9147175" cy="6858000"/>
          </a:xfrm>
          <a:prstGeom prst="rect">
            <a:avLst/>
          </a:prstGeom>
          <a:noFill/>
          <a:ln w="9525">
            <a:noFill/>
            <a:miter lim="800000"/>
            <a:headEnd/>
            <a:tailEnd/>
          </a:ln>
        </p:spPr>
      </p:pic>
      <p:sp>
        <p:nvSpPr>
          <p:cNvPr id="3" name="2 Marcador de contenido"/>
          <p:cNvSpPr>
            <a:spLocks noGrp="1"/>
          </p:cNvSpPr>
          <p:nvPr>
            <p:ph idx="1"/>
          </p:nvPr>
        </p:nvSpPr>
        <p:spPr>
          <a:xfrm>
            <a:off x="457200" y="2320280"/>
            <a:ext cx="5050904" cy="1900808"/>
          </a:xfrm>
        </p:spPr>
        <p:txBody>
          <a:bodyPr>
            <a:normAutofit/>
          </a:bodyPr>
          <a:lstStyle>
            <a:lvl1pPr>
              <a:buFont typeface="Wingdings" pitchFamily="2" charset="2"/>
              <a:buChar char="§"/>
              <a:defRPr sz="2800" baseline="0">
                <a:solidFill>
                  <a:schemeClr val="bg1"/>
                </a:solidFill>
                <a:latin typeface="Arial Narrow" pitchFamily="34" charset="0"/>
              </a:defRPr>
            </a:lvl1pPr>
          </a:lstStyle>
          <a:p>
            <a:pPr lvl="0"/>
            <a:r>
              <a:rPr lang="en-US" dirty="0"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raficas">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2 Marcador de contenido"/>
          <p:cNvSpPr>
            <a:spLocks noGrp="1"/>
          </p:cNvSpPr>
          <p:nvPr>
            <p:ph sz="half" idx="1"/>
          </p:nvPr>
        </p:nvSpPr>
        <p:spPr>
          <a:xfrm>
            <a:off x="457200" y="980728"/>
            <a:ext cx="8003232" cy="5145435"/>
          </a:xfrm>
        </p:spPr>
        <p:txBody>
          <a:bodyPr>
            <a:normAutofit/>
          </a:bodyPr>
          <a:lstStyle>
            <a:lvl1pPr>
              <a:defRPr sz="2400" baseline="0">
                <a:solidFill>
                  <a:srgbClr val="005000"/>
                </a:solidFill>
                <a:latin typeface="Arial Narrow"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p:txBody>
      </p:sp>
      <p:sp>
        <p:nvSpPr>
          <p:cNvPr id="5" name="4 Marcador de fecha"/>
          <p:cNvSpPr>
            <a:spLocks noGrp="1"/>
          </p:cNvSpPr>
          <p:nvPr>
            <p:ph type="dt" sz="half" idx="10"/>
          </p:nvPr>
        </p:nvSpPr>
        <p:spPr/>
        <p:txBody>
          <a:bodyPr/>
          <a:lstStyle>
            <a:lvl1pPr>
              <a:defRPr/>
            </a:lvl1pPr>
          </a:lstStyle>
          <a:p>
            <a:pPr>
              <a:defRPr/>
            </a:pPr>
            <a:fld id="{0AEF9CE9-06CB-4AEF-8245-9B1D12B2A64D}" type="datetimeFigureOut">
              <a:rPr lang="es-PE"/>
              <a:pPr>
                <a:defRPr/>
              </a:pPr>
              <a:t>29/08/2012</a:t>
            </a:fld>
            <a:endParaRPr lang="es-PE"/>
          </a:p>
        </p:txBody>
      </p:sp>
      <p:sp>
        <p:nvSpPr>
          <p:cNvPr id="6" name="5 Marcador de pie de página"/>
          <p:cNvSpPr>
            <a:spLocks noGrp="1"/>
          </p:cNvSpPr>
          <p:nvPr>
            <p:ph type="ftr" sz="quarter" idx="11"/>
          </p:nvPr>
        </p:nvSpPr>
        <p:spPr/>
        <p:txBody>
          <a:bodyPr/>
          <a:lstStyle>
            <a:lvl1pPr>
              <a:defRPr/>
            </a:lvl1pPr>
          </a:lstStyle>
          <a:p>
            <a:pPr>
              <a:defRPr/>
            </a:pPr>
            <a:endParaRPr lang="es-PE"/>
          </a:p>
        </p:txBody>
      </p:sp>
      <p:sp>
        <p:nvSpPr>
          <p:cNvPr id="7" name="6 Marcador de número de diapositiva"/>
          <p:cNvSpPr>
            <a:spLocks noGrp="1"/>
          </p:cNvSpPr>
          <p:nvPr>
            <p:ph type="sldNum" sz="quarter" idx="12"/>
          </p:nvPr>
        </p:nvSpPr>
        <p:spPr/>
        <p:txBody>
          <a:bodyPr/>
          <a:lstStyle>
            <a:lvl1pPr>
              <a:defRPr/>
            </a:lvl1pPr>
          </a:lstStyle>
          <a:p>
            <a:pPr>
              <a:defRPr/>
            </a:pPr>
            <a:fld id="{2DE9D001-EE19-402D-AE1A-A1B4D828F8EC}" type="slidenum">
              <a:rPr lang="es-PE"/>
              <a:pPr>
                <a:defRPr/>
              </a:pPr>
              <a:t>‹Nº›</a:t>
            </a:fld>
            <a:endParaRPr lang="es-P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3 Marcador de fecha"/>
          <p:cNvSpPr>
            <a:spLocks noGrp="1"/>
          </p:cNvSpPr>
          <p:nvPr>
            <p:ph type="dt" sz="half" idx="10"/>
          </p:nvPr>
        </p:nvSpPr>
        <p:spPr/>
        <p:txBody>
          <a:bodyPr/>
          <a:lstStyle>
            <a:lvl1pPr>
              <a:defRPr/>
            </a:lvl1pPr>
          </a:lstStyle>
          <a:p>
            <a:pPr>
              <a:defRPr/>
            </a:pPr>
            <a:fld id="{D03EEBD0-1BE0-4D25-A6A1-A9C174F594CB}" type="datetimeFigureOut">
              <a:rPr lang="es-PE"/>
              <a:pPr>
                <a:defRPr/>
              </a:pPr>
              <a:t>29/08/2012</a:t>
            </a:fld>
            <a:endParaRPr lang="es-PE"/>
          </a:p>
        </p:txBody>
      </p:sp>
      <p:sp>
        <p:nvSpPr>
          <p:cNvPr id="4" name="4 Marcador de pie de página"/>
          <p:cNvSpPr>
            <a:spLocks noGrp="1"/>
          </p:cNvSpPr>
          <p:nvPr>
            <p:ph type="ftr" sz="quarter" idx="11"/>
          </p:nvPr>
        </p:nvSpPr>
        <p:spPr/>
        <p:txBody>
          <a:bodyPr/>
          <a:lstStyle>
            <a:lvl1pPr>
              <a:defRPr/>
            </a:lvl1pPr>
          </a:lstStyle>
          <a:p>
            <a:pPr>
              <a:defRPr/>
            </a:pPr>
            <a:endParaRPr lang="es-PE"/>
          </a:p>
        </p:txBody>
      </p:sp>
      <p:sp>
        <p:nvSpPr>
          <p:cNvPr id="5" name="5 Marcador de número de diapositiva"/>
          <p:cNvSpPr>
            <a:spLocks noGrp="1"/>
          </p:cNvSpPr>
          <p:nvPr>
            <p:ph type="sldNum" sz="quarter" idx="12"/>
          </p:nvPr>
        </p:nvSpPr>
        <p:spPr/>
        <p:txBody>
          <a:bodyPr/>
          <a:lstStyle>
            <a:lvl1pPr>
              <a:defRPr/>
            </a:lvl1pPr>
          </a:lstStyle>
          <a:p>
            <a:pPr>
              <a:defRPr/>
            </a:pPr>
            <a:fld id="{7A74E806-FAB3-401A-9DDE-FC69E7BECFF9}" type="slidenum">
              <a:rPr lang="es-PE"/>
              <a:pPr>
                <a:defRPr/>
              </a:pPr>
              <a:t>‹Nº›</a:t>
            </a:fld>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En blanco">
    <p:spTree>
      <p:nvGrpSpPr>
        <p:cNvPr id="1" name=""/>
        <p:cNvGrpSpPr/>
        <p:nvPr/>
      </p:nvGrpSpPr>
      <p:grpSpPr>
        <a:xfrm>
          <a:off x="0" y="0"/>
          <a:ext cx="0" cy="0"/>
          <a:chOff x="0" y="0"/>
          <a:chExt cx="0" cy="0"/>
        </a:xfrm>
      </p:grpSpPr>
      <p:pic>
        <p:nvPicPr>
          <p:cNvPr id="2" name="4 Imagen" descr="Picture 5.png"/>
          <p:cNvPicPr>
            <a:picLocks noChangeAspect="1"/>
          </p:cNvPicPr>
          <p:nvPr userDrawn="1"/>
        </p:nvPicPr>
        <p:blipFill>
          <a:blip r:embed="rId2" cstate="print"/>
          <a:srcRect/>
          <a:stretch>
            <a:fillRect/>
          </a:stretch>
        </p:blipFill>
        <p:spPr bwMode="auto">
          <a:xfrm>
            <a:off x="0" y="3175"/>
            <a:ext cx="9144000" cy="6854825"/>
          </a:xfrm>
          <a:prstGeom prst="rect">
            <a:avLst/>
          </a:prstGeom>
          <a:noFill/>
          <a:ln w="9525">
            <a:noFill/>
            <a:miter lim="800000"/>
            <a:headEnd/>
            <a:tailEnd/>
          </a:ln>
        </p:spPr>
      </p:pic>
      <p:sp>
        <p:nvSpPr>
          <p:cNvPr id="3" name="1 Marcador de fecha"/>
          <p:cNvSpPr>
            <a:spLocks noGrp="1"/>
          </p:cNvSpPr>
          <p:nvPr>
            <p:ph type="dt" sz="half" idx="10"/>
          </p:nvPr>
        </p:nvSpPr>
        <p:spPr/>
        <p:txBody>
          <a:bodyPr/>
          <a:lstStyle>
            <a:lvl1pPr>
              <a:defRPr>
                <a:latin typeface="Arial Narrow" pitchFamily="34" charset="0"/>
              </a:defRPr>
            </a:lvl1pPr>
          </a:lstStyle>
          <a:p>
            <a:pPr>
              <a:defRPr/>
            </a:pPr>
            <a:fld id="{A44E5FA7-C20A-4BE9-A814-1FF0772B78E3}" type="datetimeFigureOut">
              <a:rPr lang="es-PE"/>
              <a:pPr>
                <a:defRPr/>
              </a:pPr>
              <a:t>29/08/2012</a:t>
            </a:fld>
            <a:endParaRPr lang="es-PE"/>
          </a:p>
        </p:txBody>
      </p:sp>
      <p:sp>
        <p:nvSpPr>
          <p:cNvPr id="4" name="2 Marcador de pie de página"/>
          <p:cNvSpPr>
            <a:spLocks noGrp="1"/>
          </p:cNvSpPr>
          <p:nvPr>
            <p:ph type="ftr" sz="quarter" idx="11"/>
          </p:nvPr>
        </p:nvSpPr>
        <p:spPr/>
        <p:txBody>
          <a:bodyPr/>
          <a:lstStyle>
            <a:lvl1pPr>
              <a:defRPr>
                <a:latin typeface="Arial Narrow" pitchFamily="34" charset="0"/>
              </a:defRPr>
            </a:lvl1pPr>
          </a:lstStyle>
          <a:p>
            <a:pPr>
              <a:defRPr/>
            </a:pPr>
            <a:endParaRPr lang="es-PE"/>
          </a:p>
        </p:txBody>
      </p:sp>
      <p:sp>
        <p:nvSpPr>
          <p:cNvPr id="5" name="3 Marcador de número de diapositiva"/>
          <p:cNvSpPr>
            <a:spLocks noGrp="1"/>
          </p:cNvSpPr>
          <p:nvPr>
            <p:ph type="sldNum" sz="quarter" idx="12"/>
          </p:nvPr>
        </p:nvSpPr>
        <p:spPr/>
        <p:txBody>
          <a:bodyPr/>
          <a:lstStyle>
            <a:lvl1pPr>
              <a:defRPr>
                <a:latin typeface="Arial Narrow" pitchFamily="34" charset="0"/>
              </a:defRPr>
            </a:lvl1pPr>
          </a:lstStyle>
          <a:p>
            <a:pPr>
              <a:defRPr/>
            </a:pPr>
            <a:fld id="{3476AAC4-FA13-4036-A4F7-3C243CA7025A}" type="slidenum">
              <a:rPr lang="es-PE"/>
              <a:pPr>
                <a:defRPr/>
              </a:pPr>
              <a:t>‹Nº›</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Comparación">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1 Título"/>
          <p:cNvSpPr>
            <a:spLocks noGrp="1"/>
          </p:cNvSpPr>
          <p:nvPr>
            <p:ph type="title"/>
          </p:nvPr>
        </p:nvSpPr>
        <p:spPr>
          <a:xfrm>
            <a:off x="457200" y="836712"/>
            <a:ext cx="8229600" cy="1008112"/>
          </a:xfrm>
        </p:spPr>
        <p:txBody>
          <a:bodyPr>
            <a:noAutofit/>
          </a:bodyPr>
          <a:lstStyle>
            <a:lvl1pPr algn="l">
              <a:defRPr sz="3200" b="1" baseline="0">
                <a:solidFill>
                  <a:srgbClr val="005000"/>
                </a:solidFill>
              </a:defRPr>
            </a:lvl1pPr>
          </a:lstStyle>
          <a:p>
            <a:r>
              <a:rPr lang="en-US" dirty="0" smtClean="0"/>
              <a:t>Click to edit Master title style</a:t>
            </a:r>
            <a:endParaRPr lang="es-PE" dirty="0"/>
          </a:p>
        </p:txBody>
      </p:sp>
      <p:sp>
        <p:nvSpPr>
          <p:cNvPr id="4" name="3 Marcador de contenido"/>
          <p:cNvSpPr>
            <a:spLocks noGrp="1"/>
          </p:cNvSpPr>
          <p:nvPr>
            <p:ph sz="half" idx="2"/>
          </p:nvPr>
        </p:nvSpPr>
        <p:spPr>
          <a:xfrm>
            <a:off x="467544" y="1988840"/>
            <a:ext cx="8064896" cy="4176464"/>
          </a:xfrm>
        </p:spPr>
        <p:txBody>
          <a:bodyPr/>
          <a:lstStyle>
            <a:lvl1pPr>
              <a:defRPr sz="2400">
                <a:latin typeface="Arial Narrow" pitchFamily="34" charset="0"/>
              </a:defRPr>
            </a:lvl1pPr>
            <a:lvl2pPr>
              <a:defRPr sz="2000">
                <a:latin typeface="Arial Narrow" pitchFamily="34" charset="0"/>
              </a:defRPr>
            </a:lvl2pPr>
            <a:lvl3pPr>
              <a:defRPr sz="1800">
                <a:latin typeface="Arial Narrow" pitchFamily="34" charset="0"/>
              </a:defRPr>
            </a:lvl3pPr>
            <a:lvl4pPr>
              <a:defRPr sz="1600">
                <a:latin typeface="Arial Narrow" pitchFamily="34" charset="0"/>
              </a:defRPr>
            </a:lvl4pPr>
            <a:lvl5pPr>
              <a:defRPr sz="1600">
                <a:latin typeface="Arial Narrow" pitchFamily="34" charset="0"/>
              </a:defRPr>
            </a:lvl5pPr>
            <a:lvl6pPr>
              <a:defRPr sz="1600"/>
            </a:lvl6pPr>
            <a:lvl7pPr>
              <a:defRPr sz="1600"/>
            </a:lvl7pPr>
            <a:lvl8pPr>
              <a:defRPr sz="1600"/>
            </a:lvl8pPr>
            <a:lvl9pPr>
              <a:defRPr sz="16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PE" dirty="0"/>
          </a:p>
        </p:txBody>
      </p:sp>
      <p:sp>
        <p:nvSpPr>
          <p:cNvPr id="6" name="6 Marcador de fecha"/>
          <p:cNvSpPr>
            <a:spLocks noGrp="1"/>
          </p:cNvSpPr>
          <p:nvPr>
            <p:ph type="dt" sz="half" idx="10"/>
          </p:nvPr>
        </p:nvSpPr>
        <p:spPr/>
        <p:txBody>
          <a:bodyPr/>
          <a:lstStyle>
            <a:lvl1pPr>
              <a:defRPr>
                <a:latin typeface="Arial Narrow" pitchFamily="34" charset="0"/>
              </a:defRPr>
            </a:lvl1pPr>
          </a:lstStyle>
          <a:p>
            <a:pPr>
              <a:defRPr/>
            </a:pPr>
            <a:fld id="{6469FAD8-B264-445E-B1AD-09149270E26F}" type="datetimeFigureOut">
              <a:rPr lang="es-PE"/>
              <a:pPr>
                <a:defRPr/>
              </a:pPr>
              <a:t>29/08/2012</a:t>
            </a:fld>
            <a:endParaRPr lang="es-PE"/>
          </a:p>
        </p:txBody>
      </p:sp>
      <p:sp>
        <p:nvSpPr>
          <p:cNvPr id="7" name="7 Marcador de pie de página"/>
          <p:cNvSpPr>
            <a:spLocks noGrp="1"/>
          </p:cNvSpPr>
          <p:nvPr>
            <p:ph type="ftr" sz="quarter" idx="11"/>
          </p:nvPr>
        </p:nvSpPr>
        <p:spPr/>
        <p:txBody>
          <a:bodyPr/>
          <a:lstStyle>
            <a:lvl1pPr>
              <a:defRPr>
                <a:latin typeface="Arial Narrow" pitchFamily="34" charset="0"/>
              </a:defRPr>
            </a:lvl1pPr>
          </a:lstStyle>
          <a:p>
            <a:pPr>
              <a:defRPr/>
            </a:pPr>
            <a:endParaRPr lang="es-PE"/>
          </a:p>
        </p:txBody>
      </p:sp>
      <p:sp>
        <p:nvSpPr>
          <p:cNvPr id="8" name="8 Marcador de número de diapositiva"/>
          <p:cNvSpPr>
            <a:spLocks noGrp="1"/>
          </p:cNvSpPr>
          <p:nvPr>
            <p:ph type="sldNum" sz="quarter" idx="12"/>
          </p:nvPr>
        </p:nvSpPr>
        <p:spPr/>
        <p:txBody>
          <a:bodyPr/>
          <a:lstStyle>
            <a:lvl1pPr>
              <a:defRPr>
                <a:latin typeface="Arial Narrow" pitchFamily="34" charset="0"/>
              </a:defRPr>
            </a:lvl1pPr>
          </a:lstStyle>
          <a:p>
            <a:pPr>
              <a:defRPr/>
            </a:pPr>
            <a:fld id="{3C7BCB1E-E176-40E8-80BA-38806F28CB9E}" type="slidenum">
              <a:rPr lang="es-PE"/>
              <a:pPr>
                <a:defRPr/>
              </a:pPr>
              <a:t>‹Nº›</a:t>
            </a:fld>
            <a:endParaRPr lang="es-P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omparación">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1 Título"/>
          <p:cNvSpPr>
            <a:spLocks noGrp="1"/>
          </p:cNvSpPr>
          <p:nvPr>
            <p:ph type="title"/>
          </p:nvPr>
        </p:nvSpPr>
        <p:spPr>
          <a:xfrm>
            <a:off x="457200" y="836712"/>
            <a:ext cx="8229600" cy="1008112"/>
          </a:xfrm>
        </p:spPr>
        <p:txBody>
          <a:bodyPr>
            <a:noAutofit/>
          </a:bodyPr>
          <a:lstStyle>
            <a:lvl1pPr algn="l">
              <a:defRPr sz="3200" b="1" baseline="0">
                <a:solidFill>
                  <a:srgbClr val="005000"/>
                </a:solidFill>
              </a:defRPr>
            </a:lvl1pPr>
          </a:lstStyle>
          <a:p>
            <a:r>
              <a:rPr lang="en-US" dirty="0" smtClean="0"/>
              <a:t>Click to edit Master title style</a:t>
            </a:r>
            <a:endParaRPr lang="es-PE" dirty="0"/>
          </a:p>
        </p:txBody>
      </p:sp>
      <p:sp>
        <p:nvSpPr>
          <p:cNvPr id="4" name="3 Marcador de contenido"/>
          <p:cNvSpPr>
            <a:spLocks noGrp="1"/>
          </p:cNvSpPr>
          <p:nvPr>
            <p:ph sz="half" idx="2"/>
          </p:nvPr>
        </p:nvSpPr>
        <p:spPr>
          <a:xfrm>
            <a:off x="467544" y="1988840"/>
            <a:ext cx="8064896" cy="4176464"/>
          </a:xfrm>
        </p:spPr>
        <p:txBody>
          <a:bodyPr/>
          <a:lstStyle>
            <a:lvl1pPr>
              <a:defRPr sz="2400">
                <a:latin typeface="Arial Narrow" pitchFamily="34" charset="0"/>
              </a:defRPr>
            </a:lvl1pPr>
            <a:lvl2pPr>
              <a:defRPr sz="2000">
                <a:latin typeface="Arial Narrow" pitchFamily="34" charset="0"/>
              </a:defRPr>
            </a:lvl2pPr>
            <a:lvl3pPr>
              <a:defRPr sz="1800">
                <a:latin typeface="Arial Narrow" pitchFamily="34" charset="0"/>
              </a:defRPr>
            </a:lvl3pPr>
            <a:lvl4pPr>
              <a:defRPr sz="1600">
                <a:latin typeface="Arial Narrow" pitchFamily="34" charset="0"/>
              </a:defRPr>
            </a:lvl4pPr>
            <a:lvl5pPr>
              <a:defRPr sz="1600">
                <a:latin typeface="Arial Narrow" pitchFamily="34" charset="0"/>
              </a:defRPr>
            </a:lvl5pPr>
            <a:lvl6pPr>
              <a:defRPr sz="1600"/>
            </a:lvl6pPr>
            <a:lvl7pPr>
              <a:defRPr sz="1600"/>
            </a:lvl7pPr>
            <a:lvl8pPr>
              <a:defRPr sz="1600"/>
            </a:lvl8pPr>
            <a:lvl9pPr>
              <a:defRPr sz="1600"/>
            </a:lvl9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s-PE" dirty="0"/>
          </a:p>
        </p:txBody>
      </p:sp>
      <p:sp>
        <p:nvSpPr>
          <p:cNvPr id="6" name="6 Marcador de fecha"/>
          <p:cNvSpPr>
            <a:spLocks noGrp="1"/>
          </p:cNvSpPr>
          <p:nvPr>
            <p:ph type="dt" sz="half" idx="10"/>
          </p:nvPr>
        </p:nvSpPr>
        <p:spPr/>
        <p:txBody>
          <a:bodyPr/>
          <a:lstStyle>
            <a:lvl1pPr>
              <a:defRPr>
                <a:latin typeface="Arial Narrow" pitchFamily="34" charset="0"/>
              </a:defRPr>
            </a:lvl1pPr>
          </a:lstStyle>
          <a:p>
            <a:pPr>
              <a:defRPr/>
            </a:pPr>
            <a:fld id="{62A609F5-DC97-4144-B4DF-FA60F9573643}" type="datetimeFigureOut">
              <a:rPr lang="es-PE"/>
              <a:pPr>
                <a:defRPr/>
              </a:pPr>
              <a:t>29/08/2012</a:t>
            </a:fld>
            <a:endParaRPr lang="es-PE"/>
          </a:p>
        </p:txBody>
      </p:sp>
      <p:sp>
        <p:nvSpPr>
          <p:cNvPr id="7" name="7 Marcador de pie de página"/>
          <p:cNvSpPr>
            <a:spLocks noGrp="1"/>
          </p:cNvSpPr>
          <p:nvPr>
            <p:ph type="ftr" sz="quarter" idx="11"/>
          </p:nvPr>
        </p:nvSpPr>
        <p:spPr/>
        <p:txBody>
          <a:bodyPr/>
          <a:lstStyle>
            <a:lvl1pPr>
              <a:defRPr>
                <a:latin typeface="Arial Narrow" pitchFamily="34" charset="0"/>
              </a:defRPr>
            </a:lvl1pPr>
          </a:lstStyle>
          <a:p>
            <a:pPr>
              <a:defRPr/>
            </a:pPr>
            <a:endParaRPr lang="es-PE"/>
          </a:p>
        </p:txBody>
      </p:sp>
      <p:sp>
        <p:nvSpPr>
          <p:cNvPr id="8" name="8 Marcador de número de diapositiva"/>
          <p:cNvSpPr>
            <a:spLocks noGrp="1"/>
          </p:cNvSpPr>
          <p:nvPr>
            <p:ph type="sldNum" sz="quarter" idx="12"/>
          </p:nvPr>
        </p:nvSpPr>
        <p:spPr/>
        <p:txBody>
          <a:bodyPr/>
          <a:lstStyle>
            <a:lvl1pPr>
              <a:defRPr>
                <a:latin typeface="Arial Narrow" pitchFamily="34" charset="0"/>
              </a:defRPr>
            </a:lvl1pPr>
          </a:lstStyle>
          <a:p>
            <a:pPr>
              <a:defRPr/>
            </a:pPr>
            <a:fld id="{E1335DE5-A96A-429C-800A-781089B61A29}" type="slidenum">
              <a:rPr lang="es-PE"/>
              <a:pPr>
                <a:defRPr/>
              </a:pPr>
              <a:t>‹Nº›</a:t>
            </a:fld>
            <a:endParaRPr lang="es-P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PE"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Arial Narrow" pitchFamily="34" charset="0"/>
              </a:defRPr>
            </a:lvl1pPr>
          </a:lstStyle>
          <a:p>
            <a:pPr>
              <a:defRPr/>
            </a:pPr>
            <a:fld id="{BA1DFE59-A429-47E5-9E8F-1785836A05BC}" type="datetimeFigureOut">
              <a:rPr lang="es-PE"/>
              <a:pPr>
                <a:defRPr/>
              </a:pPr>
              <a:t>29/08/2012</a:t>
            </a:fld>
            <a:endParaRPr lang="es-PE"/>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Arial Narrow" pitchFamily="34" charset="0"/>
              </a:defRPr>
            </a:lvl1pPr>
          </a:lstStyle>
          <a:p>
            <a:pPr>
              <a:defRPr/>
            </a:pPr>
            <a:endParaRPr lang="es-PE"/>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Arial Narrow" pitchFamily="34" charset="0"/>
              </a:defRPr>
            </a:lvl1pPr>
          </a:lstStyle>
          <a:p>
            <a:pPr>
              <a:defRPr/>
            </a:pPr>
            <a:fld id="{A4802B0D-23D8-411E-9543-958C6E178288}" type="slidenum">
              <a:rPr lang="es-PE"/>
              <a:pPr>
                <a:defRPr/>
              </a:pPr>
              <a:t>‹Nº›</a:t>
            </a:fld>
            <a:endParaRPr lang="es-PE"/>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64" r:id="rId6"/>
    <p:sldLayoutId id="2147483670" r:id="rId7"/>
    <p:sldLayoutId id="2147483671" r:id="rId8"/>
    <p:sldLayoutId id="2147483673" r:id="rId9"/>
    <p:sldLayoutId id="2147483675" r:id="rId10"/>
  </p:sldLayoutIdLst>
  <p:txStyles>
    <p:titleStyle>
      <a:lvl1pPr algn="ctr" rtl="0" eaLnBrk="0" fontAlgn="base" hangingPunct="0">
        <a:spcBef>
          <a:spcPct val="0"/>
        </a:spcBef>
        <a:spcAft>
          <a:spcPct val="0"/>
        </a:spcAft>
        <a:defRPr sz="4400" kern="1200">
          <a:solidFill>
            <a:schemeClr val="tx1"/>
          </a:solidFill>
          <a:latin typeface="Arial Narrow" pitchFamily="34" charset="0"/>
          <a:ea typeface="+mj-ea"/>
          <a:cs typeface="+mj-cs"/>
        </a:defRPr>
      </a:lvl1pPr>
      <a:lvl2pPr algn="ctr" rtl="0" eaLnBrk="0" fontAlgn="base" hangingPunct="0">
        <a:spcBef>
          <a:spcPct val="0"/>
        </a:spcBef>
        <a:spcAft>
          <a:spcPct val="0"/>
        </a:spcAft>
        <a:defRPr sz="4400">
          <a:solidFill>
            <a:schemeClr val="tx1"/>
          </a:solidFill>
          <a:latin typeface="Arial Narrow" pitchFamily="34" charset="0"/>
        </a:defRPr>
      </a:lvl2pPr>
      <a:lvl3pPr algn="ctr" rtl="0" eaLnBrk="0" fontAlgn="base" hangingPunct="0">
        <a:spcBef>
          <a:spcPct val="0"/>
        </a:spcBef>
        <a:spcAft>
          <a:spcPct val="0"/>
        </a:spcAft>
        <a:defRPr sz="4400">
          <a:solidFill>
            <a:schemeClr val="tx1"/>
          </a:solidFill>
          <a:latin typeface="Arial Narrow" pitchFamily="34" charset="0"/>
        </a:defRPr>
      </a:lvl3pPr>
      <a:lvl4pPr algn="ctr" rtl="0" eaLnBrk="0" fontAlgn="base" hangingPunct="0">
        <a:spcBef>
          <a:spcPct val="0"/>
        </a:spcBef>
        <a:spcAft>
          <a:spcPct val="0"/>
        </a:spcAft>
        <a:defRPr sz="4400">
          <a:solidFill>
            <a:schemeClr val="tx1"/>
          </a:solidFill>
          <a:latin typeface="Arial Narrow" pitchFamily="34" charset="0"/>
        </a:defRPr>
      </a:lvl4pPr>
      <a:lvl5pPr algn="ctr" rtl="0" eaLnBrk="0" fontAlgn="base" hangingPunct="0">
        <a:spcBef>
          <a:spcPct val="0"/>
        </a:spcBef>
        <a:spcAft>
          <a:spcPct val="0"/>
        </a:spcAft>
        <a:defRPr sz="4400">
          <a:solidFill>
            <a:schemeClr val="tx1"/>
          </a:solidFill>
          <a:latin typeface="Arial Narrow" pitchFamily="34" charset="0"/>
        </a:defRPr>
      </a:lvl5pPr>
      <a:lvl6pPr marL="457200" algn="ctr" rtl="0" fontAlgn="base">
        <a:spcBef>
          <a:spcPct val="0"/>
        </a:spcBef>
        <a:spcAft>
          <a:spcPct val="0"/>
        </a:spcAft>
        <a:defRPr sz="4400">
          <a:solidFill>
            <a:schemeClr val="tx1"/>
          </a:solidFill>
          <a:latin typeface="Arial Narrow" pitchFamily="34" charset="0"/>
        </a:defRPr>
      </a:lvl6pPr>
      <a:lvl7pPr marL="914400" algn="ctr" rtl="0" fontAlgn="base">
        <a:spcBef>
          <a:spcPct val="0"/>
        </a:spcBef>
        <a:spcAft>
          <a:spcPct val="0"/>
        </a:spcAft>
        <a:defRPr sz="4400">
          <a:solidFill>
            <a:schemeClr val="tx1"/>
          </a:solidFill>
          <a:latin typeface="Arial Narrow" pitchFamily="34" charset="0"/>
        </a:defRPr>
      </a:lvl7pPr>
      <a:lvl8pPr marL="1371600" algn="ctr" rtl="0" fontAlgn="base">
        <a:spcBef>
          <a:spcPct val="0"/>
        </a:spcBef>
        <a:spcAft>
          <a:spcPct val="0"/>
        </a:spcAft>
        <a:defRPr sz="4400">
          <a:solidFill>
            <a:schemeClr val="tx1"/>
          </a:solidFill>
          <a:latin typeface="Arial Narrow" pitchFamily="34" charset="0"/>
        </a:defRPr>
      </a:lvl8pPr>
      <a:lvl9pPr marL="1828800" algn="ctr" rtl="0" fontAlgn="base">
        <a:spcBef>
          <a:spcPct val="0"/>
        </a:spcBef>
        <a:spcAft>
          <a:spcPct val="0"/>
        </a:spcAft>
        <a:defRPr sz="4400">
          <a:solidFill>
            <a:schemeClr val="tx1"/>
          </a:solidFill>
          <a:latin typeface="Arial Narrow"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Narrow" pitchFamily="34" charset="0"/>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Narrow" pitchFamily="34" charset="0"/>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Narrow" pitchFamily="34" charset="0"/>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Narrow"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Narrow"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4 Título"/>
          <p:cNvSpPr>
            <a:spLocks noGrp="1"/>
          </p:cNvSpPr>
          <p:nvPr>
            <p:ph type="ctrTitle"/>
          </p:nvPr>
        </p:nvSpPr>
        <p:spPr>
          <a:xfrm>
            <a:off x="395288" y="-27384"/>
            <a:ext cx="7805737" cy="2762920"/>
          </a:xfrm>
        </p:spPr>
        <p:txBody>
          <a:bodyPr>
            <a:normAutofit/>
          </a:bodyPr>
          <a:lstStyle/>
          <a:p>
            <a:pPr algn="ctr" eaLnBrk="1" hangingPunct="1"/>
            <a:r>
              <a:rPr lang="es-PE" dirty="0" smtClean="0"/>
              <a:t>CONFERENCIA:</a:t>
            </a:r>
            <a:br>
              <a:rPr lang="es-PE" dirty="0" smtClean="0"/>
            </a:br>
            <a:r>
              <a:rPr lang="es-PE" dirty="0" smtClean="0"/>
              <a:t/>
            </a:r>
            <a:br>
              <a:rPr lang="es-PE" dirty="0" smtClean="0"/>
            </a:br>
            <a:r>
              <a:rPr lang="es-PE" b="1" dirty="0" smtClean="0"/>
              <a:t>ADMINISTRANDO LAS FINANZAS PERSONALES:</a:t>
            </a:r>
            <a:br>
              <a:rPr lang="es-PE" b="1" dirty="0" smtClean="0"/>
            </a:br>
            <a:r>
              <a:rPr lang="es-PE" b="1" dirty="0" smtClean="0"/>
              <a:t> </a:t>
            </a:r>
            <a:br>
              <a:rPr lang="es-PE" b="1" dirty="0" smtClean="0"/>
            </a:br>
            <a:r>
              <a:rPr lang="es-PE" b="1" dirty="0" smtClean="0"/>
              <a:t>El ROL DEL ASESOR FINANCIERO</a:t>
            </a:r>
          </a:p>
        </p:txBody>
      </p:sp>
      <p:sp>
        <p:nvSpPr>
          <p:cNvPr id="3" name="4 Título"/>
          <p:cNvSpPr txBox="1">
            <a:spLocks/>
          </p:cNvSpPr>
          <p:nvPr/>
        </p:nvSpPr>
        <p:spPr bwMode="auto">
          <a:xfrm>
            <a:off x="539552" y="3284984"/>
            <a:ext cx="7560839" cy="24482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PE" sz="2800" b="0" i="0" u="none" strike="noStrike" kern="1200" cap="none" spc="0" normalizeH="0" baseline="0" noProof="0" dirty="0" smtClean="0">
                <a:ln>
                  <a:noFill/>
                </a:ln>
                <a:solidFill>
                  <a:schemeClr val="bg1"/>
                </a:solidFill>
                <a:effectLst/>
                <a:uLnTx/>
                <a:uFillTx/>
                <a:latin typeface="Arial Narrow" pitchFamily="34" charset="0"/>
                <a:ea typeface="+mj-ea"/>
                <a:cs typeface="+mj-cs"/>
              </a:rPr>
              <a:t>EXPOSITOR: </a:t>
            </a:r>
            <a:r>
              <a:rPr kumimoji="0" lang="es-PE" sz="2800" b="1" i="0" u="none" strike="noStrike" kern="1200" cap="none" spc="0" normalizeH="0" baseline="0" noProof="0" dirty="0" smtClean="0">
                <a:ln>
                  <a:noFill/>
                </a:ln>
                <a:solidFill>
                  <a:schemeClr val="bg1"/>
                </a:solidFill>
                <a:effectLst/>
                <a:uLnTx/>
                <a:uFillTx/>
                <a:latin typeface="Arial Narrow" pitchFamily="34" charset="0"/>
                <a:ea typeface="+mj-ea"/>
                <a:cs typeface="+mj-cs"/>
              </a:rPr>
              <a:t>DR.</a:t>
            </a:r>
            <a:r>
              <a:rPr kumimoji="0" lang="es-PE" sz="2800" b="1" i="0" u="none" strike="noStrike" kern="1200" cap="none" spc="0" normalizeH="0" noProof="0" dirty="0" smtClean="0">
                <a:ln>
                  <a:noFill/>
                </a:ln>
                <a:solidFill>
                  <a:schemeClr val="bg1"/>
                </a:solidFill>
                <a:effectLst/>
                <a:uLnTx/>
                <a:uFillTx/>
                <a:latin typeface="Arial Narrow" pitchFamily="34" charset="0"/>
                <a:ea typeface="+mj-ea"/>
                <a:cs typeface="+mj-cs"/>
              </a:rPr>
              <a:t> MARCELO ELBAUM</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PE" sz="2800" b="1" i="0" u="none" strike="noStrike" kern="1200" cap="none" spc="0" normalizeH="0" noProof="0" dirty="0" smtClean="0">
              <a:ln>
                <a:noFill/>
              </a:ln>
              <a:solidFill>
                <a:schemeClr val="bg1"/>
              </a:solidFill>
              <a:effectLst/>
              <a:uLnTx/>
              <a:uFillTx/>
              <a:latin typeface="Arial Narrow" pitchFamily="34"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s-PE" sz="2200" baseline="0" dirty="0" smtClean="0">
                <a:solidFill>
                  <a:schemeClr val="bg1"/>
                </a:solidFill>
                <a:latin typeface="Arial Narrow" pitchFamily="34" charset="0"/>
                <a:ea typeface="+mj-ea"/>
                <a:cs typeface="+mj-cs"/>
              </a:rPr>
              <a:t>DIRECTOR</a:t>
            </a:r>
            <a:r>
              <a:rPr lang="es-PE" sz="2200" dirty="0" smtClean="0">
                <a:solidFill>
                  <a:schemeClr val="bg1"/>
                </a:solidFill>
                <a:latin typeface="Arial Narrow" pitchFamily="34" charset="0"/>
                <a:ea typeface="+mj-ea"/>
                <a:cs typeface="+mj-cs"/>
              </a:rPr>
              <a:t> DEL DEPARTAMENTO DE FINANZAS PERSONALES DE AGENCIA JQ DE HOPE FUNDS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PE" sz="2200" b="1" i="0" u="none" strike="noStrike" kern="1200" cap="none" spc="0" normalizeH="0" baseline="0" noProof="0" dirty="0" smtClean="0">
                <a:ln>
                  <a:noFill/>
                </a:ln>
                <a:solidFill>
                  <a:schemeClr val="bg1"/>
                </a:solidFill>
                <a:effectLst/>
                <a:uLnTx/>
                <a:uFillTx/>
                <a:latin typeface="Arial Narrow" pitchFamily="34" charset="0"/>
                <a:ea typeface="+mj-ea"/>
                <a:cs typeface="+mj-cs"/>
              </a:rPr>
              <a:t>EMAIL: MARCELO.ELBAUM@HOPEFUNDS.COM</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Título"/>
          <p:cNvSpPr>
            <a:spLocks noGrp="1"/>
          </p:cNvSpPr>
          <p:nvPr>
            <p:ph type="title"/>
          </p:nvPr>
        </p:nvSpPr>
        <p:spPr>
          <a:xfrm>
            <a:off x="457200" y="1052736"/>
            <a:ext cx="8229600" cy="629245"/>
          </a:xfrm>
        </p:spPr>
        <p:txBody>
          <a:bodyPr/>
          <a:lstStyle/>
          <a:p>
            <a:pPr eaLnBrk="1" hangingPunct="1"/>
            <a:r>
              <a:rPr lang="es-PE" sz="2200" dirty="0" smtClean="0"/>
              <a:t>El Ahorro para la jubilación</a:t>
            </a:r>
            <a:r>
              <a:rPr lang="es-PE" sz="2600" dirty="0" smtClean="0"/>
              <a:t>, </a:t>
            </a:r>
            <a:r>
              <a:rPr lang="es-PE" dirty="0" smtClean="0"/>
              <a:t/>
            </a:r>
            <a:br>
              <a:rPr lang="es-PE" dirty="0" smtClean="0"/>
            </a:br>
            <a:endParaRPr lang="es-PE" sz="2400" dirty="0" smtClean="0"/>
          </a:p>
        </p:txBody>
      </p:sp>
      <p:pic>
        <p:nvPicPr>
          <p:cNvPr id="30723" name="Picture 4"/>
          <p:cNvPicPr>
            <a:picLocks noChangeAspect="1" noChangeArrowheads="1"/>
          </p:cNvPicPr>
          <p:nvPr/>
        </p:nvPicPr>
        <p:blipFill>
          <a:blip r:embed="rId3" cstate="print"/>
          <a:srcRect/>
          <a:stretch>
            <a:fillRect/>
          </a:stretch>
        </p:blipFill>
        <p:spPr bwMode="auto">
          <a:xfrm>
            <a:off x="0" y="6588125"/>
            <a:ext cx="9144000" cy="276225"/>
          </a:xfrm>
          <a:prstGeom prst="rect">
            <a:avLst/>
          </a:prstGeom>
          <a:noFill/>
          <a:ln w="9525">
            <a:noFill/>
            <a:miter lim="800000"/>
            <a:headEnd/>
            <a:tailEnd/>
          </a:ln>
        </p:spPr>
      </p:pic>
      <p:cxnSp>
        <p:nvCxnSpPr>
          <p:cNvPr id="16" name="15 Conector recto"/>
          <p:cNvCxnSpPr/>
          <p:nvPr/>
        </p:nvCxnSpPr>
        <p:spPr>
          <a:xfrm>
            <a:off x="285750" y="928688"/>
            <a:ext cx="8429625"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
        <p:nvSpPr>
          <p:cNvPr id="10" name="9 Rectángulo"/>
          <p:cNvSpPr/>
          <p:nvPr/>
        </p:nvSpPr>
        <p:spPr>
          <a:xfrm>
            <a:off x="467544" y="1340768"/>
            <a:ext cx="8064896" cy="2751522"/>
          </a:xfrm>
          <a:prstGeom prst="rect">
            <a:avLst/>
          </a:prstGeom>
        </p:spPr>
        <p:txBody>
          <a:bodyPr wrap="square">
            <a:spAutoFit/>
          </a:bodyPr>
          <a:lstStyle/>
          <a:p>
            <a:pPr marL="609600" indent="-609600">
              <a:lnSpc>
                <a:spcPct val="80000"/>
              </a:lnSpc>
              <a:buFontTx/>
              <a:buNone/>
            </a:pPr>
            <a:r>
              <a:rPr lang="es-AR" b="1" dirty="0" smtClean="0">
                <a:latin typeface="Arial Narrow" pitchFamily="34" charset="0"/>
              </a:rPr>
              <a:t>es importante por dos cosas principales que la gente no tiene en cuenta:</a:t>
            </a:r>
          </a:p>
          <a:p>
            <a:pPr marL="609600" indent="-609600">
              <a:lnSpc>
                <a:spcPct val="80000"/>
              </a:lnSpc>
              <a:buFontTx/>
              <a:buNone/>
            </a:pPr>
            <a:r>
              <a:rPr lang="es-AR" b="1" dirty="0" smtClean="0">
                <a:latin typeface="Arial Narrow" pitchFamily="34" charset="0"/>
              </a:rPr>
              <a:t>	a) La distancia al objetivo</a:t>
            </a:r>
          </a:p>
          <a:p>
            <a:pPr marL="609600" indent="-609600">
              <a:lnSpc>
                <a:spcPct val="80000"/>
              </a:lnSpc>
              <a:buFontTx/>
              <a:buNone/>
            </a:pPr>
            <a:r>
              <a:rPr lang="es-AR" b="1" dirty="0" smtClean="0">
                <a:latin typeface="Arial Narrow" pitchFamily="34" charset="0"/>
              </a:rPr>
              <a:t>	b) La subestimación de la expectativa de vida</a:t>
            </a:r>
          </a:p>
          <a:p>
            <a:pPr marL="609600" indent="-609600">
              <a:lnSpc>
                <a:spcPct val="80000"/>
              </a:lnSpc>
              <a:buFontTx/>
              <a:buNone/>
            </a:pPr>
            <a:endParaRPr lang="es-AR" b="1" dirty="0" smtClean="0">
              <a:latin typeface="Arial Narrow" pitchFamily="34" charset="0"/>
            </a:endParaRPr>
          </a:p>
          <a:p>
            <a:pPr marL="609600" indent="-609600">
              <a:lnSpc>
                <a:spcPct val="80000"/>
              </a:lnSpc>
              <a:buFontTx/>
              <a:buNone/>
            </a:pPr>
            <a:r>
              <a:rPr lang="es-AR" b="1" dirty="0" smtClean="0">
                <a:latin typeface="Arial Narrow" pitchFamily="34" charset="0"/>
              </a:rPr>
              <a:t>En la etapa pasiva es mejor ser un “Triunfador” que un “desprevenido”</a:t>
            </a:r>
          </a:p>
          <a:p>
            <a:pPr marL="609600" indent="-609600">
              <a:lnSpc>
                <a:spcPct val="80000"/>
              </a:lnSpc>
              <a:buFontTx/>
              <a:buNone/>
            </a:pPr>
            <a:r>
              <a:rPr lang="es-AR" b="1" dirty="0" smtClean="0">
                <a:latin typeface="Arial Narrow" pitchFamily="34" charset="0"/>
              </a:rPr>
              <a:t>Esto se relaciona con:</a:t>
            </a:r>
          </a:p>
          <a:p>
            <a:pPr marL="609600" indent="-609600">
              <a:lnSpc>
                <a:spcPct val="80000"/>
              </a:lnSpc>
              <a:buFontTx/>
              <a:buNone/>
            </a:pPr>
            <a:endParaRPr lang="es-AR" b="1" dirty="0" smtClean="0">
              <a:latin typeface="Arial Narrow" pitchFamily="34" charset="0"/>
            </a:endParaRPr>
          </a:p>
          <a:p>
            <a:pPr marL="609600" indent="-609600">
              <a:lnSpc>
                <a:spcPct val="80000"/>
              </a:lnSpc>
              <a:buFontTx/>
              <a:buAutoNum type="arabicParenR"/>
            </a:pPr>
            <a:r>
              <a:rPr lang="es-AR" b="1" dirty="0" smtClean="0">
                <a:latin typeface="Arial Narrow" pitchFamily="34" charset="0"/>
              </a:rPr>
              <a:t>El ritmo al que se acumuló la riqueza previa a la jubilación</a:t>
            </a:r>
          </a:p>
          <a:p>
            <a:pPr marL="609600" indent="-609600">
              <a:lnSpc>
                <a:spcPct val="80000"/>
              </a:lnSpc>
              <a:buFontTx/>
              <a:buAutoNum type="arabicParenR"/>
            </a:pPr>
            <a:r>
              <a:rPr lang="es-AR" b="1" dirty="0" smtClean="0">
                <a:latin typeface="Arial Narrow" pitchFamily="34" charset="0"/>
              </a:rPr>
              <a:t>El ritmo al que se sustituyó una fuente de ingresos por la otra</a:t>
            </a:r>
          </a:p>
          <a:p>
            <a:pPr marL="609600" indent="-609600">
              <a:lnSpc>
                <a:spcPct val="80000"/>
              </a:lnSpc>
              <a:buFontTx/>
              <a:buAutoNum type="arabicParenR"/>
            </a:pPr>
            <a:r>
              <a:rPr lang="es-AR" b="1" dirty="0" smtClean="0">
                <a:latin typeface="Arial Narrow" pitchFamily="34" charset="0"/>
              </a:rPr>
              <a:t>La tasa de crecimiento de los gastos de consumo en los años próximos al retiro</a:t>
            </a:r>
          </a:p>
          <a:p>
            <a:pPr marL="609600" indent="-609600">
              <a:lnSpc>
                <a:spcPct val="80000"/>
              </a:lnSpc>
              <a:buFontTx/>
              <a:buAutoNum type="arabicParenR"/>
            </a:pPr>
            <a:endParaRPr lang="es-AR" b="1" dirty="0" smtClean="0">
              <a:latin typeface="Arial Narrow" pitchFamily="34" charset="0"/>
            </a:endParaRPr>
          </a:p>
          <a:p>
            <a:pPr marL="609600" indent="-609600">
              <a:lnSpc>
                <a:spcPct val="80000"/>
              </a:lnSpc>
              <a:buFontTx/>
              <a:buNone/>
            </a:pPr>
            <a:r>
              <a:rPr lang="es-AR" b="1" i="1" dirty="0" smtClean="0">
                <a:latin typeface="Arial Narrow" pitchFamily="34" charset="0"/>
              </a:rPr>
              <a:t>La cartera ideal para la etapa jubilatoria es la regla 90/70/30</a:t>
            </a:r>
          </a:p>
        </p:txBody>
      </p:sp>
      <p:sp>
        <p:nvSpPr>
          <p:cNvPr id="11" name="1 Título"/>
          <p:cNvSpPr txBox="1">
            <a:spLocks/>
          </p:cNvSpPr>
          <p:nvPr/>
        </p:nvSpPr>
        <p:spPr bwMode="auto">
          <a:xfrm>
            <a:off x="251520" y="4221087"/>
            <a:ext cx="8280920" cy="57606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PE" sz="2200" b="1" dirty="0" smtClean="0">
                <a:solidFill>
                  <a:srgbClr val="005000"/>
                </a:solidFill>
                <a:latin typeface="Arial Narrow" pitchFamily="34" charset="0"/>
                <a:ea typeface="+mj-ea"/>
                <a:cs typeface="+mj-cs"/>
              </a:rPr>
              <a:t>¿Porqué la ayuda del Asesor Financiero es fundamental?</a:t>
            </a:r>
            <a:r>
              <a:rPr kumimoji="0" lang="es-PE" sz="2200" b="1" i="0" u="none" strike="noStrike" kern="1200" cap="none" spc="0" normalizeH="0" baseline="0" noProof="0" dirty="0" smtClean="0">
                <a:ln>
                  <a:noFill/>
                </a:ln>
                <a:solidFill>
                  <a:srgbClr val="005000"/>
                </a:solidFill>
                <a:effectLst/>
                <a:uLnTx/>
                <a:uFillTx/>
                <a:latin typeface="Arial Narrow" pitchFamily="34" charset="0"/>
                <a:ea typeface="+mj-ea"/>
                <a:cs typeface="+mj-cs"/>
              </a:rPr>
              <a:t> </a:t>
            </a:r>
            <a:r>
              <a:rPr kumimoji="0" lang="es-PE" sz="3200" b="1" i="0" u="none" strike="noStrike" kern="1200" cap="none" spc="0" normalizeH="0" baseline="0" noProof="0" dirty="0" smtClean="0">
                <a:ln>
                  <a:noFill/>
                </a:ln>
                <a:solidFill>
                  <a:srgbClr val="005000"/>
                </a:solidFill>
                <a:effectLst/>
                <a:uLnTx/>
                <a:uFillTx/>
                <a:latin typeface="Arial Narrow" pitchFamily="34" charset="0"/>
                <a:ea typeface="+mj-ea"/>
                <a:cs typeface="+mj-cs"/>
              </a:rPr>
              <a:t/>
            </a:r>
            <a:br>
              <a:rPr kumimoji="0" lang="es-PE" sz="3200" b="1" i="0" u="none" strike="noStrike" kern="1200" cap="none" spc="0" normalizeH="0" baseline="0" noProof="0" dirty="0" smtClean="0">
                <a:ln>
                  <a:noFill/>
                </a:ln>
                <a:solidFill>
                  <a:srgbClr val="005000"/>
                </a:solidFill>
                <a:effectLst/>
                <a:uLnTx/>
                <a:uFillTx/>
                <a:latin typeface="Arial Narrow" pitchFamily="34" charset="0"/>
                <a:ea typeface="+mj-ea"/>
                <a:cs typeface="+mj-cs"/>
              </a:rPr>
            </a:br>
            <a:endParaRPr kumimoji="0" lang="es-PE" sz="2400" b="1" i="0" u="none" strike="noStrike" kern="1200" cap="none" spc="0" normalizeH="0" baseline="0" noProof="0" dirty="0" smtClean="0">
              <a:ln>
                <a:noFill/>
              </a:ln>
              <a:solidFill>
                <a:srgbClr val="005000"/>
              </a:solidFill>
              <a:effectLst/>
              <a:uLnTx/>
              <a:uFillTx/>
              <a:latin typeface="Arial Narrow" pitchFamily="34" charset="0"/>
              <a:ea typeface="+mj-ea"/>
              <a:cs typeface="+mj-cs"/>
            </a:endParaRPr>
          </a:p>
        </p:txBody>
      </p:sp>
      <p:sp>
        <p:nvSpPr>
          <p:cNvPr id="12" name="11 Rectángulo"/>
          <p:cNvSpPr/>
          <p:nvPr/>
        </p:nvSpPr>
        <p:spPr>
          <a:xfrm>
            <a:off x="619944" y="4493902"/>
            <a:ext cx="7984504" cy="2308324"/>
          </a:xfrm>
          <a:prstGeom prst="rect">
            <a:avLst/>
          </a:prstGeom>
        </p:spPr>
        <p:txBody>
          <a:bodyPr wrap="square">
            <a:spAutoFit/>
          </a:bodyPr>
          <a:lstStyle/>
          <a:p>
            <a:pPr marL="609600" indent="-609600">
              <a:lnSpc>
                <a:spcPct val="80000"/>
              </a:lnSpc>
              <a:buFontTx/>
              <a:buNone/>
            </a:pPr>
            <a:r>
              <a:rPr lang="es-AR" b="1" dirty="0" smtClean="0">
                <a:latin typeface="Arial Narrow" pitchFamily="34" charset="0"/>
              </a:rPr>
              <a:t>* El 66% de la gente siente que no está preparado financieramente para afrontar la jubilación y que va a tener problemas.</a:t>
            </a:r>
          </a:p>
          <a:p>
            <a:pPr marL="609600" indent="-609600">
              <a:lnSpc>
                <a:spcPct val="80000"/>
              </a:lnSpc>
              <a:buFontTx/>
              <a:buNone/>
            </a:pPr>
            <a:endParaRPr lang="es-AR" b="1" dirty="0" smtClean="0">
              <a:latin typeface="Arial Narrow" pitchFamily="34" charset="0"/>
            </a:endParaRPr>
          </a:p>
          <a:p>
            <a:pPr marL="609600" indent="-609600">
              <a:lnSpc>
                <a:spcPct val="80000"/>
              </a:lnSpc>
              <a:buFontTx/>
              <a:buNone/>
            </a:pPr>
            <a:r>
              <a:rPr lang="es-AR" b="1" dirty="0" smtClean="0">
                <a:latin typeface="Arial Narrow" pitchFamily="34" charset="0"/>
              </a:rPr>
              <a:t>* Más del 50% de la gente no tiene ninguna planificación financiera</a:t>
            </a:r>
          </a:p>
          <a:p>
            <a:pPr marL="609600" indent="-609600">
              <a:lnSpc>
                <a:spcPct val="80000"/>
              </a:lnSpc>
              <a:buFontTx/>
              <a:buNone/>
            </a:pPr>
            <a:endParaRPr lang="es-AR" b="1" dirty="0" smtClean="0">
              <a:latin typeface="Arial Narrow" pitchFamily="34" charset="0"/>
            </a:endParaRPr>
          </a:p>
          <a:p>
            <a:pPr marL="609600" indent="-609600">
              <a:lnSpc>
                <a:spcPct val="80000"/>
              </a:lnSpc>
              <a:buFontTx/>
              <a:buNone/>
            </a:pPr>
            <a:r>
              <a:rPr lang="es-AR" b="1" dirty="0" smtClean="0">
                <a:latin typeface="Arial Narrow" pitchFamily="34" charset="0"/>
              </a:rPr>
              <a:t>* 2/3 de las mujeres entre 50 y 59 años no tienen planeado el futuro</a:t>
            </a:r>
          </a:p>
          <a:p>
            <a:pPr marL="609600" indent="-609600">
              <a:lnSpc>
                <a:spcPct val="80000"/>
              </a:lnSpc>
              <a:buFontTx/>
              <a:buNone/>
            </a:pPr>
            <a:endParaRPr lang="es-AR" b="1" dirty="0" smtClean="0">
              <a:latin typeface="Arial Narrow" pitchFamily="34" charset="0"/>
            </a:endParaRPr>
          </a:p>
          <a:p>
            <a:pPr marL="609600" indent="-609600">
              <a:lnSpc>
                <a:spcPct val="80000"/>
              </a:lnSpc>
              <a:buFontTx/>
              <a:buNone/>
            </a:pPr>
            <a:r>
              <a:rPr lang="es-AR" b="1" dirty="0" smtClean="0">
                <a:latin typeface="Arial Narrow" pitchFamily="34" charset="0"/>
              </a:rPr>
              <a:t>Y como decía </a:t>
            </a:r>
            <a:r>
              <a:rPr lang="es-AR" b="1" dirty="0" err="1" smtClean="0">
                <a:latin typeface="Arial Narrow" pitchFamily="34" charset="0"/>
              </a:rPr>
              <a:t>Winston</a:t>
            </a:r>
            <a:r>
              <a:rPr lang="es-AR" b="1" dirty="0" smtClean="0">
                <a:latin typeface="Arial Narrow" pitchFamily="34" charset="0"/>
              </a:rPr>
              <a:t> Churchill: “Aquel que fracasa en planificar, planifica fracasar”</a:t>
            </a:r>
          </a:p>
          <a:p>
            <a:pPr marL="609600" indent="-609600">
              <a:lnSpc>
                <a:spcPct val="80000"/>
              </a:lnSpc>
              <a:buFontTx/>
              <a:buNone/>
            </a:pPr>
            <a:endParaRPr lang="es-AR" b="1" dirty="0" smtClean="0">
              <a:latin typeface="Arial Narrow" pitchFamily="34" charset="0"/>
            </a:endParaRPr>
          </a:p>
          <a:p>
            <a:pPr marL="609600" indent="-609600">
              <a:lnSpc>
                <a:spcPct val="80000"/>
              </a:lnSpc>
              <a:buFontTx/>
              <a:buNone/>
            </a:pPr>
            <a:endParaRPr lang="es-AR" b="1" i="1" dirty="0" smtClean="0">
              <a:latin typeface="Arial Narrow"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Título"/>
          <p:cNvSpPr>
            <a:spLocks noGrp="1"/>
          </p:cNvSpPr>
          <p:nvPr>
            <p:ph type="title"/>
          </p:nvPr>
        </p:nvSpPr>
        <p:spPr>
          <a:xfrm>
            <a:off x="457200" y="1052737"/>
            <a:ext cx="8219256" cy="432048"/>
          </a:xfrm>
        </p:spPr>
        <p:txBody>
          <a:bodyPr/>
          <a:lstStyle/>
          <a:p>
            <a:pPr eaLnBrk="1" hangingPunct="1"/>
            <a:r>
              <a:rPr lang="es-PE" sz="2200" dirty="0" smtClean="0"/>
              <a:t>Existe una alta fuente de negocios e ingresos sin explotar:</a:t>
            </a:r>
            <a:br>
              <a:rPr lang="es-PE" sz="2200" dirty="0" smtClean="0"/>
            </a:br>
            <a:endParaRPr lang="es-PE" sz="2400" dirty="0" smtClean="0"/>
          </a:p>
        </p:txBody>
      </p:sp>
      <p:pic>
        <p:nvPicPr>
          <p:cNvPr id="30723" name="Picture 4"/>
          <p:cNvPicPr>
            <a:picLocks noChangeAspect="1" noChangeArrowheads="1"/>
          </p:cNvPicPr>
          <p:nvPr/>
        </p:nvPicPr>
        <p:blipFill>
          <a:blip r:embed="rId3" cstate="print"/>
          <a:srcRect/>
          <a:stretch>
            <a:fillRect/>
          </a:stretch>
        </p:blipFill>
        <p:spPr bwMode="auto">
          <a:xfrm>
            <a:off x="0" y="6588125"/>
            <a:ext cx="9144000" cy="276225"/>
          </a:xfrm>
          <a:prstGeom prst="rect">
            <a:avLst/>
          </a:prstGeom>
          <a:noFill/>
          <a:ln w="9525">
            <a:noFill/>
            <a:miter lim="800000"/>
            <a:headEnd/>
            <a:tailEnd/>
          </a:ln>
        </p:spPr>
      </p:pic>
      <p:cxnSp>
        <p:nvCxnSpPr>
          <p:cNvPr id="16" name="15 Conector recto"/>
          <p:cNvCxnSpPr/>
          <p:nvPr/>
        </p:nvCxnSpPr>
        <p:spPr>
          <a:xfrm>
            <a:off x="539552" y="836712"/>
            <a:ext cx="8429625"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
        <p:nvSpPr>
          <p:cNvPr id="10" name="9 Rectángulo"/>
          <p:cNvSpPr/>
          <p:nvPr/>
        </p:nvSpPr>
        <p:spPr>
          <a:xfrm>
            <a:off x="467544" y="2636912"/>
            <a:ext cx="8064896" cy="6297108"/>
          </a:xfrm>
          <a:prstGeom prst="rect">
            <a:avLst/>
          </a:prstGeom>
        </p:spPr>
        <p:txBody>
          <a:bodyPr wrap="square">
            <a:spAutoFit/>
          </a:bodyPr>
          <a:lstStyle/>
          <a:p>
            <a:pPr marL="609600" indent="-609600">
              <a:lnSpc>
                <a:spcPct val="80000"/>
              </a:lnSpc>
              <a:buFontTx/>
              <a:buNone/>
            </a:pPr>
            <a:endParaRPr lang="es-AR" b="1" dirty="0" smtClean="0">
              <a:latin typeface="Arial Narrow" pitchFamily="34" charset="0"/>
            </a:endParaRPr>
          </a:p>
          <a:p>
            <a:pPr marL="609600" indent="-609600">
              <a:lnSpc>
                <a:spcPct val="80000"/>
              </a:lnSpc>
              <a:buFontTx/>
              <a:buNone/>
            </a:pPr>
            <a:r>
              <a:rPr lang="es-AR" b="1" dirty="0" smtClean="0">
                <a:latin typeface="Arial Narrow" pitchFamily="34" charset="0"/>
              </a:rPr>
              <a:t>Donde está el negocio? </a:t>
            </a:r>
          </a:p>
          <a:p>
            <a:pPr marL="609600" indent="-609600">
              <a:lnSpc>
                <a:spcPct val="80000"/>
              </a:lnSpc>
              <a:buFontTx/>
              <a:buNone/>
            </a:pPr>
            <a:endParaRPr lang="es-AR" b="1" dirty="0" smtClean="0">
              <a:latin typeface="Arial Narrow" pitchFamily="34" charset="0"/>
            </a:endParaRPr>
          </a:p>
          <a:p>
            <a:pPr marL="609600" indent="-609600">
              <a:lnSpc>
                <a:spcPct val="80000"/>
              </a:lnSpc>
              <a:buFont typeface="Arial" charset="0"/>
              <a:buChar char="•"/>
            </a:pPr>
            <a:r>
              <a:rPr lang="es-AR" b="1" dirty="0" smtClean="0">
                <a:latin typeface="Arial Narrow" pitchFamily="34" charset="0"/>
              </a:rPr>
              <a:t>Que la gente no lo sabe porque más del 60% de la gente nunca visitó a un asesor financiero y por eso no le pudieron contar lo que señaló más arriba.</a:t>
            </a: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r>
              <a:rPr lang="es-AR" b="1" dirty="0" smtClean="0">
                <a:latin typeface="Arial Narrow" pitchFamily="34" charset="0"/>
              </a:rPr>
              <a:t>El cliente necesita del profesional en Ciencias Económicas más que asesoría en impuestos, contabilidad y auditoría.</a:t>
            </a: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r>
              <a:rPr lang="es-AR" b="1" dirty="0" smtClean="0">
                <a:latin typeface="Arial Narrow" pitchFamily="34" charset="0"/>
              </a:rPr>
              <a:t>El cliente necesita de profesionales independientes para que los asesoren sobre si los productos que le ofrecen los oficiales de inversión de los bancos realmente se adecuan a sus necesidades y no a las del banco. </a:t>
            </a: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r>
              <a:rPr lang="es-AR" b="1" dirty="0" smtClean="0">
                <a:latin typeface="Arial Narrow" pitchFamily="34" charset="0"/>
              </a:rPr>
              <a:t>Si no le ofrecemos nosotros se lo ofrecerá otro.</a:t>
            </a: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r>
              <a:rPr lang="es-AR" b="1" dirty="0" smtClean="0">
                <a:latin typeface="Arial Narrow" pitchFamily="34" charset="0"/>
              </a:rPr>
              <a:t>La gente siente que la Finanzas son complicadas y por lo tanto requiere de profesionales que les facilite la toma de decisiones.</a:t>
            </a: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Tx/>
              <a:buNone/>
            </a:pPr>
            <a:endParaRPr lang="es-AR" b="1" dirty="0" smtClean="0">
              <a:latin typeface="Arial Narrow" pitchFamily="34" charset="0"/>
            </a:endParaRPr>
          </a:p>
        </p:txBody>
      </p:sp>
      <p:sp>
        <p:nvSpPr>
          <p:cNvPr id="8" name="7 Rectángulo"/>
          <p:cNvSpPr/>
          <p:nvPr/>
        </p:nvSpPr>
        <p:spPr>
          <a:xfrm>
            <a:off x="539552" y="1340768"/>
            <a:ext cx="8208912" cy="1200329"/>
          </a:xfrm>
          <a:prstGeom prst="rect">
            <a:avLst/>
          </a:prstGeom>
        </p:spPr>
        <p:txBody>
          <a:bodyPr wrap="square">
            <a:spAutoFit/>
          </a:bodyPr>
          <a:lstStyle/>
          <a:p>
            <a:r>
              <a:rPr lang="en-US" b="1" dirty="0" smtClean="0"/>
              <a:t>En </a:t>
            </a:r>
            <a:r>
              <a:rPr lang="en-US" b="1" dirty="0" err="1" smtClean="0"/>
              <a:t>promedio</a:t>
            </a:r>
            <a:r>
              <a:rPr lang="en-US" b="1" dirty="0" smtClean="0"/>
              <a:t>, </a:t>
            </a:r>
            <a:r>
              <a:rPr lang="en-US" b="1" dirty="0" err="1" smtClean="0"/>
              <a:t>las</a:t>
            </a:r>
            <a:r>
              <a:rPr lang="en-US" b="1" dirty="0" smtClean="0"/>
              <a:t> personas </a:t>
            </a:r>
            <a:r>
              <a:rPr lang="en-US" b="1" dirty="0" err="1" smtClean="0"/>
              <a:t>que</a:t>
            </a:r>
            <a:r>
              <a:rPr lang="en-US" b="1" dirty="0" smtClean="0"/>
              <a:t> </a:t>
            </a:r>
            <a:r>
              <a:rPr lang="en-US" b="1" dirty="0" err="1" smtClean="0"/>
              <a:t>realizado</a:t>
            </a:r>
            <a:r>
              <a:rPr lang="en-US" b="1" dirty="0" smtClean="0"/>
              <a:t> </a:t>
            </a:r>
            <a:r>
              <a:rPr lang="en-US" b="1" dirty="0" err="1" smtClean="0"/>
              <a:t>una</a:t>
            </a:r>
            <a:r>
              <a:rPr lang="en-US" b="1" dirty="0" smtClean="0"/>
              <a:t> </a:t>
            </a:r>
            <a:r>
              <a:rPr lang="en-US" b="1" dirty="0" err="1" smtClean="0"/>
              <a:t>planificación</a:t>
            </a:r>
            <a:r>
              <a:rPr lang="en-US" b="1" dirty="0" smtClean="0"/>
              <a:t> </a:t>
            </a:r>
            <a:r>
              <a:rPr lang="en-US" b="1" dirty="0" err="1" smtClean="0"/>
              <a:t>financiera</a:t>
            </a:r>
            <a:r>
              <a:rPr lang="en-US" b="1" dirty="0" smtClean="0"/>
              <a:t> con </a:t>
            </a:r>
            <a:r>
              <a:rPr lang="en-US" b="1" dirty="0" err="1" smtClean="0"/>
              <a:t>ayuda</a:t>
            </a:r>
            <a:r>
              <a:rPr lang="en-US" b="1" dirty="0" smtClean="0"/>
              <a:t> de un </a:t>
            </a:r>
            <a:r>
              <a:rPr lang="en-US" b="1" dirty="0" err="1" smtClean="0"/>
              <a:t>profesional</a:t>
            </a:r>
            <a:r>
              <a:rPr lang="en-US" b="1" dirty="0" smtClean="0"/>
              <a:t> </a:t>
            </a:r>
            <a:r>
              <a:rPr lang="en-US" b="1" dirty="0" err="1" smtClean="0"/>
              <a:t>han</a:t>
            </a:r>
            <a:r>
              <a:rPr lang="en-US" b="1" dirty="0" smtClean="0"/>
              <a:t> </a:t>
            </a:r>
            <a:r>
              <a:rPr lang="en-US" b="1" dirty="0" err="1" smtClean="0"/>
              <a:t>logrado</a:t>
            </a:r>
            <a:r>
              <a:rPr lang="en-US" b="1" dirty="0" smtClean="0"/>
              <a:t> </a:t>
            </a:r>
            <a:r>
              <a:rPr lang="en-US" b="1" dirty="0" err="1" smtClean="0"/>
              <a:t>hacer</a:t>
            </a:r>
            <a:r>
              <a:rPr lang="en-US" b="1" dirty="0" smtClean="0"/>
              <a:t> </a:t>
            </a:r>
            <a:r>
              <a:rPr lang="en-US" b="1" dirty="0" err="1" smtClean="0"/>
              <a:t>una</a:t>
            </a:r>
            <a:r>
              <a:rPr lang="en-US" b="1" dirty="0" smtClean="0"/>
              <a:t> </a:t>
            </a:r>
            <a:r>
              <a:rPr lang="en-US" b="1" dirty="0" err="1" smtClean="0"/>
              <a:t>fortuna</a:t>
            </a:r>
            <a:r>
              <a:rPr lang="en-US" b="1" dirty="0" smtClean="0"/>
              <a:t> de 245% </a:t>
            </a:r>
            <a:r>
              <a:rPr lang="en-US" b="1" dirty="0" err="1" smtClean="0"/>
              <a:t>más</a:t>
            </a:r>
            <a:r>
              <a:rPr lang="en-US" b="1" dirty="0" smtClean="0"/>
              <a:t> </a:t>
            </a:r>
            <a:r>
              <a:rPr lang="en-US" b="1" dirty="0" err="1" smtClean="0"/>
              <a:t>que</a:t>
            </a:r>
            <a:r>
              <a:rPr lang="en-US" b="1" dirty="0" smtClean="0"/>
              <a:t> </a:t>
            </a:r>
            <a:r>
              <a:rPr lang="en-US" b="1" dirty="0" err="1" smtClean="0"/>
              <a:t>quienes</a:t>
            </a:r>
            <a:r>
              <a:rPr lang="en-US" b="1" dirty="0" smtClean="0"/>
              <a:t> no lo </a:t>
            </a:r>
            <a:r>
              <a:rPr lang="en-US" b="1" dirty="0" err="1" smtClean="0"/>
              <a:t>han</a:t>
            </a:r>
            <a:r>
              <a:rPr lang="en-US" b="1" dirty="0" smtClean="0"/>
              <a:t> </a:t>
            </a:r>
            <a:r>
              <a:rPr lang="en-US" b="1" dirty="0" err="1" smtClean="0"/>
              <a:t>hecho</a:t>
            </a:r>
            <a:r>
              <a:rPr lang="en-US" b="1" dirty="0" smtClean="0"/>
              <a:t> en </a:t>
            </a:r>
            <a:r>
              <a:rPr lang="en-US" b="1" dirty="0" err="1" smtClean="0"/>
              <a:t>cuanto</a:t>
            </a:r>
            <a:r>
              <a:rPr lang="en-US" b="1" dirty="0" smtClean="0"/>
              <a:t> a </a:t>
            </a:r>
            <a:r>
              <a:rPr lang="en-US" b="1" dirty="0" err="1" smtClean="0"/>
              <a:t>su</a:t>
            </a:r>
            <a:r>
              <a:rPr lang="en-US" b="1" dirty="0" smtClean="0"/>
              <a:t> </a:t>
            </a:r>
            <a:r>
              <a:rPr lang="en-US" b="1" dirty="0" err="1" smtClean="0"/>
              <a:t>jubilacón</a:t>
            </a:r>
            <a:r>
              <a:rPr lang="en-US" b="1" dirty="0" smtClean="0"/>
              <a:t> y 319% </a:t>
            </a:r>
            <a:r>
              <a:rPr lang="en-US" b="1" dirty="0" err="1" smtClean="0"/>
              <a:t>más</a:t>
            </a:r>
            <a:r>
              <a:rPr lang="en-US" b="1" dirty="0" smtClean="0"/>
              <a:t> en </a:t>
            </a:r>
            <a:r>
              <a:rPr lang="en-US" b="1" dirty="0" err="1" smtClean="0"/>
              <a:t>activos</a:t>
            </a:r>
            <a:r>
              <a:rPr lang="en-US" b="1" dirty="0" smtClean="0"/>
              <a:t> </a:t>
            </a:r>
            <a:r>
              <a:rPr lang="en-US" b="1" dirty="0" err="1" smtClean="0"/>
              <a:t>distintos</a:t>
            </a:r>
            <a:r>
              <a:rPr lang="en-US" b="1" dirty="0" smtClean="0"/>
              <a:t> a los de la </a:t>
            </a:r>
            <a:r>
              <a:rPr lang="en-US" b="1" dirty="0" err="1" smtClean="0"/>
              <a:t>jubilación</a:t>
            </a:r>
            <a:r>
              <a:rPr lang="en-US" b="1" dirty="0" smtClean="0"/>
              <a:t>. </a:t>
            </a:r>
            <a:endParaRPr lang="es-A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Título"/>
          <p:cNvSpPr>
            <a:spLocks noGrp="1"/>
          </p:cNvSpPr>
          <p:nvPr>
            <p:ph type="title"/>
          </p:nvPr>
        </p:nvSpPr>
        <p:spPr>
          <a:xfrm>
            <a:off x="457200" y="1052737"/>
            <a:ext cx="8219256" cy="432048"/>
          </a:xfrm>
        </p:spPr>
        <p:txBody>
          <a:bodyPr/>
          <a:lstStyle/>
          <a:p>
            <a:pPr eaLnBrk="1" hangingPunct="1"/>
            <a:r>
              <a:rPr lang="es-PE" sz="2200" dirty="0" smtClean="0"/>
              <a:t>Existe una alta fuente de negocios e ingresos sin explotar:</a:t>
            </a:r>
            <a:br>
              <a:rPr lang="es-PE" sz="2200" dirty="0" smtClean="0"/>
            </a:br>
            <a:endParaRPr lang="es-PE" sz="2400" dirty="0" smtClean="0"/>
          </a:p>
        </p:txBody>
      </p:sp>
      <p:pic>
        <p:nvPicPr>
          <p:cNvPr id="30723" name="Picture 4"/>
          <p:cNvPicPr>
            <a:picLocks noChangeAspect="1" noChangeArrowheads="1"/>
          </p:cNvPicPr>
          <p:nvPr/>
        </p:nvPicPr>
        <p:blipFill>
          <a:blip r:embed="rId3" cstate="print"/>
          <a:srcRect/>
          <a:stretch>
            <a:fillRect/>
          </a:stretch>
        </p:blipFill>
        <p:spPr bwMode="auto">
          <a:xfrm>
            <a:off x="0" y="6588125"/>
            <a:ext cx="9144000" cy="276225"/>
          </a:xfrm>
          <a:prstGeom prst="rect">
            <a:avLst/>
          </a:prstGeom>
          <a:noFill/>
          <a:ln w="9525">
            <a:noFill/>
            <a:miter lim="800000"/>
            <a:headEnd/>
            <a:tailEnd/>
          </a:ln>
        </p:spPr>
      </p:pic>
      <p:cxnSp>
        <p:nvCxnSpPr>
          <p:cNvPr id="16" name="15 Conector recto"/>
          <p:cNvCxnSpPr/>
          <p:nvPr/>
        </p:nvCxnSpPr>
        <p:spPr>
          <a:xfrm>
            <a:off x="539552" y="836712"/>
            <a:ext cx="8429625"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
        <p:nvSpPr>
          <p:cNvPr id="10" name="9 Rectángulo"/>
          <p:cNvSpPr/>
          <p:nvPr/>
        </p:nvSpPr>
        <p:spPr>
          <a:xfrm>
            <a:off x="467544" y="2636912"/>
            <a:ext cx="8064896" cy="6297108"/>
          </a:xfrm>
          <a:prstGeom prst="rect">
            <a:avLst/>
          </a:prstGeom>
        </p:spPr>
        <p:txBody>
          <a:bodyPr wrap="square">
            <a:spAutoFit/>
          </a:bodyPr>
          <a:lstStyle/>
          <a:p>
            <a:pPr marL="609600" indent="-609600">
              <a:lnSpc>
                <a:spcPct val="80000"/>
              </a:lnSpc>
              <a:buFontTx/>
              <a:buNone/>
            </a:pPr>
            <a:endParaRPr lang="es-AR" b="1" dirty="0" smtClean="0">
              <a:latin typeface="Arial Narrow" pitchFamily="34" charset="0"/>
            </a:endParaRPr>
          </a:p>
          <a:p>
            <a:pPr marL="609600" indent="-609600">
              <a:lnSpc>
                <a:spcPct val="80000"/>
              </a:lnSpc>
              <a:buFontTx/>
              <a:buNone/>
            </a:pPr>
            <a:r>
              <a:rPr lang="es-AR" b="1" dirty="0" smtClean="0">
                <a:latin typeface="Arial Narrow" pitchFamily="34" charset="0"/>
              </a:rPr>
              <a:t>Donde está el negocio? </a:t>
            </a:r>
          </a:p>
          <a:p>
            <a:pPr marL="609600" indent="-609600">
              <a:lnSpc>
                <a:spcPct val="80000"/>
              </a:lnSpc>
              <a:buFontTx/>
              <a:buNone/>
            </a:pPr>
            <a:endParaRPr lang="es-AR" b="1" dirty="0" smtClean="0">
              <a:latin typeface="Arial Narrow" pitchFamily="34" charset="0"/>
            </a:endParaRPr>
          </a:p>
          <a:p>
            <a:pPr marL="609600" indent="-609600">
              <a:lnSpc>
                <a:spcPct val="80000"/>
              </a:lnSpc>
              <a:buFont typeface="Arial" charset="0"/>
              <a:buChar char="•"/>
            </a:pPr>
            <a:r>
              <a:rPr lang="es-AR" b="1" dirty="0" smtClean="0">
                <a:latin typeface="Arial Narrow" pitchFamily="34" charset="0"/>
              </a:rPr>
              <a:t>Que la gente no lo sabe porque más del 60% de la gente nunca visitó a un asesor financiero y por eso no le pudieron contar lo que señaló más arriba.</a:t>
            </a: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r>
              <a:rPr lang="es-AR" b="1" dirty="0" smtClean="0">
                <a:latin typeface="Arial Narrow" pitchFamily="34" charset="0"/>
              </a:rPr>
              <a:t>El cliente necesita del profesional en Ciencias Económicas más que asesoría en impuestos, contabilidad y auditoría.</a:t>
            </a: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r>
              <a:rPr lang="es-AR" b="1" dirty="0" smtClean="0">
                <a:latin typeface="Arial Narrow" pitchFamily="34" charset="0"/>
              </a:rPr>
              <a:t>El cliente necesita de profesionales independientes para que los asesoren sobre si los productos que le ofrecen los oficiales de inversión de los bancos realmente se adecuan a sus necesidades y no a las del banco. </a:t>
            </a: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r>
              <a:rPr lang="es-AR" b="1" dirty="0" smtClean="0">
                <a:latin typeface="Arial Narrow" pitchFamily="34" charset="0"/>
              </a:rPr>
              <a:t>Si no le ofrecemos nosotros se lo ofrecerá otro.</a:t>
            </a: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r>
              <a:rPr lang="es-AR" b="1" dirty="0" smtClean="0">
                <a:latin typeface="Arial Narrow" pitchFamily="34" charset="0"/>
              </a:rPr>
              <a:t>La gente siente que la Finanzas son complicadas y por lo tanto requiere de profesionales que les facilite la toma de decisiones.</a:t>
            </a: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 typeface="Arial" charset="0"/>
              <a:buChar char="•"/>
            </a:pPr>
            <a:endParaRPr lang="es-AR" b="1" dirty="0" smtClean="0">
              <a:latin typeface="Arial Narrow" pitchFamily="34" charset="0"/>
            </a:endParaRPr>
          </a:p>
          <a:p>
            <a:pPr marL="609600" indent="-609600">
              <a:lnSpc>
                <a:spcPct val="80000"/>
              </a:lnSpc>
              <a:buFontTx/>
              <a:buNone/>
            </a:pPr>
            <a:endParaRPr lang="es-AR" b="1" dirty="0" smtClean="0">
              <a:latin typeface="Arial Narrow" pitchFamily="34" charset="0"/>
            </a:endParaRPr>
          </a:p>
        </p:txBody>
      </p:sp>
      <p:sp>
        <p:nvSpPr>
          <p:cNvPr id="8" name="7 Rectángulo"/>
          <p:cNvSpPr/>
          <p:nvPr/>
        </p:nvSpPr>
        <p:spPr>
          <a:xfrm>
            <a:off x="539552" y="1340768"/>
            <a:ext cx="8208912" cy="1200329"/>
          </a:xfrm>
          <a:prstGeom prst="rect">
            <a:avLst/>
          </a:prstGeom>
        </p:spPr>
        <p:txBody>
          <a:bodyPr wrap="square">
            <a:spAutoFit/>
          </a:bodyPr>
          <a:lstStyle/>
          <a:p>
            <a:r>
              <a:rPr lang="en-US" b="1" dirty="0" smtClean="0"/>
              <a:t>En </a:t>
            </a:r>
            <a:r>
              <a:rPr lang="en-US" b="1" dirty="0" err="1" smtClean="0"/>
              <a:t>promedio</a:t>
            </a:r>
            <a:r>
              <a:rPr lang="en-US" b="1" dirty="0" smtClean="0"/>
              <a:t>, </a:t>
            </a:r>
            <a:r>
              <a:rPr lang="en-US" b="1" dirty="0" err="1" smtClean="0"/>
              <a:t>las</a:t>
            </a:r>
            <a:r>
              <a:rPr lang="en-US" b="1" dirty="0" smtClean="0"/>
              <a:t> personas </a:t>
            </a:r>
            <a:r>
              <a:rPr lang="en-US" b="1" dirty="0" err="1" smtClean="0"/>
              <a:t>que</a:t>
            </a:r>
            <a:r>
              <a:rPr lang="en-US" b="1" dirty="0" smtClean="0"/>
              <a:t> </a:t>
            </a:r>
            <a:r>
              <a:rPr lang="en-US" b="1" dirty="0" err="1" smtClean="0"/>
              <a:t>realizado</a:t>
            </a:r>
            <a:r>
              <a:rPr lang="en-US" b="1" dirty="0" smtClean="0"/>
              <a:t> </a:t>
            </a:r>
            <a:r>
              <a:rPr lang="en-US" b="1" dirty="0" err="1" smtClean="0"/>
              <a:t>una</a:t>
            </a:r>
            <a:r>
              <a:rPr lang="en-US" b="1" dirty="0" smtClean="0"/>
              <a:t> </a:t>
            </a:r>
            <a:r>
              <a:rPr lang="en-US" b="1" dirty="0" err="1" smtClean="0"/>
              <a:t>planificación</a:t>
            </a:r>
            <a:r>
              <a:rPr lang="en-US" b="1" dirty="0" smtClean="0"/>
              <a:t> </a:t>
            </a:r>
            <a:r>
              <a:rPr lang="en-US" b="1" dirty="0" err="1" smtClean="0"/>
              <a:t>financiera</a:t>
            </a:r>
            <a:r>
              <a:rPr lang="en-US" b="1" dirty="0" smtClean="0"/>
              <a:t> con </a:t>
            </a:r>
            <a:r>
              <a:rPr lang="en-US" b="1" dirty="0" err="1" smtClean="0"/>
              <a:t>ayuda</a:t>
            </a:r>
            <a:r>
              <a:rPr lang="en-US" b="1" dirty="0" smtClean="0"/>
              <a:t> de un </a:t>
            </a:r>
            <a:r>
              <a:rPr lang="en-US" b="1" dirty="0" err="1" smtClean="0"/>
              <a:t>profesional</a:t>
            </a:r>
            <a:r>
              <a:rPr lang="en-US" b="1" dirty="0" smtClean="0"/>
              <a:t> </a:t>
            </a:r>
            <a:r>
              <a:rPr lang="en-US" b="1" dirty="0" err="1" smtClean="0"/>
              <a:t>han</a:t>
            </a:r>
            <a:r>
              <a:rPr lang="en-US" b="1" dirty="0" smtClean="0"/>
              <a:t> </a:t>
            </a:r>
            <a:r>
              <a:rPr lang="en-US" b="1" dirty="0" err="1" smtClean="0"/>
              <a:t>logrado</a:t>
            </a:r>
            <a:r>
              <a:rPr lang="en-US" b="1" dirty="0" smtClean="0"/>
              <a:t> </a:t>
            </a:r>
            <a:r>
              <a:rPr lang="en-US" b="1" dirty="0" err="1" smtClean="0"/>
              <a:t>hacer</a:t>
            </a:r>
            <a:r>
              <a:rPr lang="en-US" b="1" dirty="0" smtClean="0"/>
              <a:t> </a:t>
            </a:r>
            <a:r>
              <a:rPr lang="en-US" b="1" dirty="0" err="1" smtClean="0"/>
              <a:t>una</a:t>
            </a:r>
            <a:r>
              <a:rPr lang="en-US" b="1" dirty="0" smtClean="0"/>
              <a:t> </a:t>
            </a:r>
            <a:r>
              <a:rPr lang="en-US" b="1" dirty="0" err="1" smtClean="0"/>
              <a:t>fortuna</a:t>
            </a:r>
            <a:r>
              <a:rPr lang="en-US" b="1" dirty="0" smtClean="0"/>
              <a:t> de 245% </a:t>
            </a:r>
            <a:r>
              <a:rPr lang="en-US" b="1" dirty="0" err="1" smtClean="0"/>
              <a:t>más</a:t>
            </a:r>
            <a:r>
              <a:rPr lang="en-US" b="1" dirty="0" smtClean="0"/>
              <a:t> </a:t>
            </a:r>
            <a:r>
              <a:rPr lang="en-US" b="1" dirty="0" err="1" smtClean="0"/>
              <a:t>que</a:t>
            </a:r>
            <a:r>
              <a:rPr lang="en-US" b="1" dirty="0" smtClean="0"/>
              <a:t> </a:t>
            </a:r>
            <a:r>
              <a:rPr lang="en-US" b="1" dirty="0" err="1" smtClean="0"/>
              <a:t>quienes</a:t>
            </a:r>
            <a:r>
              <a:rPr lang="en-US" b="1" dirty="0" smtClean="0"/>
              <a:t> no lo </a:t>
            </a:r>
            <a:r>
              <a:rPr lang="en-US" b="1" dirty="0" err="1" smtClean="0"/>
              <a:t>han</a:t>
            </a:r>
            <a:r>
              <a:rPr lang="en-US" b="1" dirty="0" smtClean="0"/>
              <a:t> </a:t>
            </a:r>
            <a:r>
              <a:rPr lang="en-US" b="1" dirty="0" err="1" smtClean="0"/>
              <a:t>hecho</a:t>
            </a:r>
            <a:r>
              <a:rPr lang="en-US" b="1" dirty="0" smtClean="0"/>
              <a:t> en </a:t>
            </a:r>
            <a:r>
              <a:rPr lang="en-US" b="1" dirty="0" err="1" smtClean="0"/>
              <a:t>cuanto</a:t>
            </a:r>
            <a:r>
              <a:rPr lang="en-US" b="1" dirty="0" smtClean="0"/>
              <a:t> a </a:t>
            </a:r>
            <a:r>
              <a:rPr lang="en-US" b="1" dirty="0" err="1" smtClean="0"/>
              <a:t>su</a:t>
            </a:r>
            <a:r>
              <a:rPr lang="en-US" b="1" dirty="0" smtClean="0"/>
              <a:t> </a:t>
            </a:r>
            <a:r>
              <a:rPr lang="en-US" b="1" dirty="0" err="1" smtClean="0"/>
              <a:t>jubilacón</a:t>
            </a:r>
            <a:r>
              <a:rPr lang="en-US" b="1" dirty="0" smtClean="0"/>
              <a:t> y 319% </a:t>
            </a:r>
            <a:r>
              <a:rPr lang="en-US" b="1" dirty="0" err="1" smtClean="0"/>
              <a:t>más</a:t>
            </a:r>
            <a:r>
              <a:rPr lang="en-US" b="1" dirty="0" smtClean="0"/>
              <a:t> en </a:t>
            </a:r>
            <a:r>
              <a:rPr lang="en-US" b="1" dirty="0" err="1" smtClean="0"/>
              <a:t>activos</a:t>
            </a:r>
            <a:r>
              <a:rPr lang="en-US" b="1" dirty="0" smtClean="0"/>
              <a:t> </a:t>
            </a:r>
            <a:r>
              <a:rPr lang="en-US" b="1" dirty="0" err="1" smtClean="0"/>
              <a:t>distintos</a:t>
            </a:r>
            <a:r>
              <a:rPr lang="en-US" b="1" dirty="0" smtClean="0"/>
              <a:t> a los de la </a:t>
            </a:r>
            <a:r>
              <a:rPr lang="en-US" b="1" dirty="0" err="1" smtClean="0"/>
              <a:t>jubilación</a:t>
            </a:r>
            <a:r>
              <a:rPr lang="en-US" b="1" dirty="0" smtClean="0"/>
              <a:t>. </a:t>
            </a:r>
            <a:endParaRPr lang="es-AR"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1 Título"/>
          <p:cNvSpPr>
            <a:spLocks noGrp="1"/>
          </p:cNvSpPr>
          <p:nvPr>
            <p:ph type="title"/>
          </p:nvPr>
        </p:nvSpPr>
        <p:spPr>
          <a:xfrm>
            <a:off x="323850" y="1125538"/>
            <a:ext cx="8280400" cy="3959225"/>
          </a:xfrm>
        </p:spPr>
        <p:txBody>
          <a:bodyPr/>
          <a:lstStyle/>
          <a:p>
            <a:r>
              <a:rPr lang="es-PE" dirty="0" smtClean="0"/>
              <a:t>Las Oportunidades se encuentran al alcance de la mano. </a:t>
            </a:r>
            <a:br>
              <a:rPr lang="es-PE" dirty="0" smtClean="0"/>
            </a:br>
            <a:r>
              <a:rPr lang="es-PE" dirty="0" smtClean="0"/>
              <a:t/>
            </a:r>
            <a:br>
              <a:rPr lang="es-PE" dirty="0" smtClean="0"/>
            </a:br>
            <a:r>
              <a:rPr lang="es-PE" dirty="0" smtClean="0"/>
              <a:t>Para aprovecharlas se debe contar con un </a:t>
            </a:r>
            <a:r>
              <a:rPr lang="es-PE" i="1" dirty="0" smtClean="0">
                <a:solidFill>
                  <a:schemeClr val="accent2"/>
                </a:solidFill>
              </a:rPr>
              <a:t>“Asesor Financiero de Excelencia” </a:t>
            </a:r>
            <a:r>
              <a:rPr lang="es-PE" dirty="0" smtClean="0"/>
              <a:t>que nos permita dar el salto cualitativo que va de </a:t>
            </a:r>
            <a:r>
              <a:rPr lang="es-PE" i="1" dirty="0" smtClean="0"/>
              <a:t>“ganar lo suficiente” </a:t>
            </a:r>
            <a:r>
              <a:rPr lang="es-PE" dirty="0" smtClean="0"/>
              <a:t>o </a:t>
            </a:r>
            <a:r>
              <a:rPr lang="es-PE" i="1" dirty="0" smtClean="0"/>
              <a:t>“tener un buen pasar” </a:t>
            </a:r>
            <a:r>
              <a:rPr lang="es-PE" dirty="0" smtClean="0"/>
              <a:t>a generar un</a:t>
            </a:r>
            <a:br>
              <a:rPr lang="es-PE" dirty="0" smtClean="0"/>
            </a:br>
            <a:r>
              <a:rPr lang="es-PE" dirty="0" smtClean="0"/>
              <a:t> </a:t>
            </a:r>
            <a:r>
              <a:rPr lang="es-PE" i="1" dirty="0" smtClean="0">
                <a:solidFill>
                  <a:schemeClr val="accent2"/>
                </a:solidFill>
              </a:rPr>
              <a:t>“sólido bienestar económico” presente y futuro</a:t>
            </a:r>
          </a:p>
        </p:txBody>
      </p:sp>
      <p:pic>
        <p:nvPicPr>
          <p:cNvPr id="23555" name="Picture 4"/>
          <p:cNvPicPr>
            <a:picLocks noChangeAspect="1" noChangeArrowheads="1"/>
          </p:cNvPicPr>
          <p:nvPr/>
        </p:nvPicPr>
        <p:blipFill>
          <a:blip r:embed="rId3" cstate="print"/>
          <a:srcRect/>
          <a:stretch>
            <a:fillRect/>
          </a:stretch>
        </p:blipFill>
        <p:spPr bwMode="auto">
          <a:xfrm>
            <a:off x="0" y="6588125"/>
            <a:ext cx="9144000" cy="276225"/>
          </a:xfrm>
          <a:prstGeom prst="rect">
            <a:avLst/>
          </a:prstGeom>
          <a:noFill/>
          <a:ln w="9525">
            <a:noFill/>
            <a:miter lim="800000"/>
            <a:headEnd/>
            <a:tailEnd/>
          </a:ln>
        </p:spPr>
      </p:pic>
      <p:cxnSp>
        <p:nvCxnSpPr>
          <p:cNvPr id="5" name="4 Conector recto"/>
          <p:cNvCxnSpPr/>
          <p:nvPr/>
        </p:nvCxnSpPr>
        <p:spPr>
          <a:xfrm>
            <a:off x="285750" y="928688"/>
            <a:ext cx="8429625"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
        <p:nvSpPr>
          <p:cNvPr id="6" name="1 Título"/>
          <p:cNvSpPr txBox="1">
            <a:spLocks/>
          </p:cNvSpPr>
          <p:nvPr/>
        </p:nvSpPr>
        <p:spPr bwMode="auto">
          <a:xfrm>
            <a:off x="179388" y="5084763"/>
            <a:ext cx="8208962" cy="1223962"/>
          </a:xfrm>
          <a:prstGeom prst="rect">
            <a:avLst/>
          </a:prstGeom>
          <a:noFill/>
          <a:ln w="9525">
            <a:noFill/>
            <a:miter lim="800000"/>
            <a:headEnd/>
            <a:tailEnd/>
          </a:ln>
        </p:spPr>
        <p:txBody>
          <a:bodyPr anchor="ctr"/>
          <a:lstStyle/>
          <a:p>
            <a:pPr algn="ctr" eaLnBrk="0" hangingPunct="0">
              <a:defRPr/>
            </a:pPr>
            <a:r>
              <a:rPr lang="es-PE" sz="4200" b="1" dirty="0">
                <a:solidFill>
                  <a:srgbClr val="005000"/>
                </a:solidFill>
                <a:latin typeface="Arial Narrow" pitchFamily="34" charset="0"/>
                <a:ea typeface="+mj-ea"/>
                <a:cs typeface="+mj-cs"/>
              </a:rPr>
              <a:t>Muchas Gracias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Título"/>
          <p:cNvSpPr txBox="1">
            <a:spLocks/>
          </p:cNvSpPr>
          <p:nvPr/>
        </p:nvSpPr>
        <p:spPr bwMode="auto">
          <a:xfrm>
            <a:off x="539552" y="1844824"/>
            <a:ext cx="7560839" cy="24482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PE" sz="2800" b="0" i="0" u="none" strike="noStrike" kern="1200" cap="none" spc="0" normalizeH="0" baseline="0" noProof="0" dirty="0" smtClean="0">
                <a:ln>
                  <a:noFill/>
                </a:ln>
                <a:solidFill>
                  <a:schemeClr val="bg1"/>
                </a:solidFill>
                <a:effectLst/>
                <a:uLnTx/>
                <a:uFillTx/>
                <a:latin typeface="Arial Narrow" pitchFamily="34" charset="0"/>
                <a:ea typeface="+mj-ea"/>
                <a:cs typeface="+mj-cs"/>
              </a:rPr>
              <a:t>EXPOSITOR: </a:t>
            </a:r>
            <a:r>
              <a:rPr kumimoji="0" lang="es-PE" sz="2800" b="1" i="0" u="none" strike="noStrike" kern="1200" cap="none" spc="0" normalizeH="0" baseline="0" noProof="0" dirty="0" smtClean="0">
                <a:ln>
                  <a:noFill/>
                </a:ln>
                <a:solidFill>
                  <a:schemeClr val="bg1"/>
                </a:solidFill>
                <a:effectLst/>
                <a:uLnTx/>
                <a:uFillTx/>
                <a:latin typeface="Arial Narrow" pitchFamily="34" charset="0"/>
                <a:ea typeface="+mj-ea"/>
                <a:cs typeface="+mj-cs"/>
              </a:rPr>
              <a:t>DR.</a:t>
            </a:r>
            <a:r>
              <a:rPr kumimoji="0" lang="es-PE" sz="2800" b="1" i="0" u="none" strike="noStrike" kern="1200" cap="none" spc="0" normalizeH="0" noProof="0" dirty="0" smtClean="0">
                <a:ln>
                  <a:noFill/>
                </a:ln>
                <a:solidFill>
                  <a:schemeClr val="bg1"/>
                </a:solidFill>
                <a:effectLst/>
                <a:uLnTx/>
                <a:uFillTx/>
                <a:latin typeface="Arial Narrow" pitchFamily="34" charset="0"/>
                <a:ea typeface="+mj-ea"/>
                <a:cs typeface="+mj-cs"/>
              </a:rPr>
              <a:t> MARCELO ELBAUM</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s-PE" sz="2800" b="1" i="0" u="none" strike="noStrike" kern="1200" cap="none" spc="0" normalizeH="0" noProof="0" dirty="0" smtClean="0">
              <a:ln>
                <a:noFill/>
              </a:ln>
              <a:solidFill>
                <a:schemeClr val="bg1"/>
              </a:solidFill>
              <a:effectLst/>
              <a:uLnTx/>
              <a:uFillTx/>
              <a:latin typeface="Arial Narrow" pitchFamily="34"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s-PE" sz="2200" baseline="0" dirty="0" smtClean="0">
                <a:solidFill>
                  <a:schemeClr val="bg1"/>
                </a:solidFill>
                <a:latin typeface="Arial Narrow" pitchFamily="34" charset="0"/>
                <a:ea typeface="+mj-ea"/>
                <a:cs typeface="+mj-cs"/>
              </a:rPr>
              <a:t>DIRECTOR</a:t>
            </a:r>
            <a:r>
              <a:rPr lang="es-PE" sz="2200" dirty="0" smtClean="0">
                <a:solidFill>
                  <a:schemeClr val="bg1"/>
                </a:solidFill>
                <a:latin typeface="Arial Narrow" pitchFamily="34" charset="0"/>
                <a:ea typeface="+mj-ea"/>
                <a:cs typeface="+mj-cs"/>
              </a:rPr>
              <a:t> DEL DEPARTAMENTO DE FINANZAS PERSONALES DE AGENCIA JQ DE HOPE </a:t>
            </a:r>
            <a:r>
              <a:rPr lang="es-PE" sz="2200" dirty="0" smtClean="0">
                <a:solidFill>
                  <a:schemeClr val="bg1"/>
                </a:solidFill>
                <a:latin typeface="Arial Narrow" pitchFamily="34" charset="0"/>
                <a:ea typeface="+mj-ea"/>
                <a:cs typeface="+mj-cs"/>
              </a:rPr>
              <a:t>FUNDS</a:t>
            </a:r>
          </a:p>
          <a:p>
            <a:pPr marL="0" marR="0" lvl="0" indent="0" algn="ctr" defTabSz="914400" rtl="0" eaLnBrk="1" fontAlgn="base" latinLnBrk="0" hangingPunct="1">
              <a:lnSpc>
                <a:spcPct val="100000"/>
              </a:lnSpc>
              <a:spcBef>
                <a:spcPct val="0"/>
              </a:spcBef>
              <a:spcAft>
                <a:spcPct val="0"/>
              </a:spcAft>
              <a:buClrTx/>
              <a:buSzTx/>
              <a:buFontTx/>
              <a:buNone/>
              <a:tabLst/>
              <a:defRPr/>
            </a:pPr>
            <a:endParaRPr lang="es-PE" sz="2200" dirty="0" smtClean="0">
              <a:solidFill>
                <a:schemeClr val="bg1"/>
              </a:solidFill>
              <a:latin typeface="Arial Narrow" pitchFamily="34"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PE" sz="2200" b="1" i="0" u="none" strike="noStrike" kern="1200" cap="none" spc="0" normalizeH="0" baseline="0" noProof="0" dirty="0" smtClean="0">
                <a:ln>
                  <a:noFill/>
                </a:ln>
                <a:solidFill>
                  <a:schemeClr val="bg1"/>
                </a:solidFill>
                <a:effectLst/>
                <a:uLnTx/>
                <a:uFillTx/>
                <a:latin typeface="Arial Narrow" pitchFamily="34" charset="0"/>
                <a:ea typeface="+mj-ea"/>
                <a:cs typeface="+mj-cs"/>
              </a:rPr>
              <a:t>EMAIL: MARCELO.ELBAUM@HOPEFUNDS.COM</a:t>
            </a:r>
          </a:p>
        </p:txBody>
      </p:sp>
      <p:sp>
        <p:nvSpPr>
          <p:cNvPr id="5" name="4 Título"/>
          <p:cNvSpPr txBox="1">
            <a:spLocks/>
          </p:cNvSpPr>
          <p:nvPr/>
        </p:nvSpPr>
        <p:spPr bwMode="auto">
          <a:xfrm>
            <a:off x="755576" y="5085184"/>
            <a:ext cx="5688632" cy="6480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rmAutofit fontScale="92500" lnSpcReduction="10000"/>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lang="es-PE" sz="2200" dirty="0" smtClean="0">
              <a:solidFill>
                <a:schemeClr val="bg1"/>
              </a:solidFill>
              <a:latin typeface="Arial Narrow" pitchFamily="34" charset="0"/>
              <a:ea typeface="+mj-ea"/>
              <a:cs typeface="+mj-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PE" sz="2200" b="1" i="0" u="none" strike="noStrike" kern="1200" cap="none" spc="0" normalizeH="0" baseline="0" noProof="0" dirty="0" smtClean="0">
                <a:ln>
                  <a:noFill/>
                </a:ln>
                <a:solidFill>
                  <a:schemeClr val="bg1"/>
                </a:solidFill>
                <a:effectLst/>
                <a:uLnTx/>
                <a:uFillTx/>
                <a:latin typeface="Arial Narrow" pitchFamily="34" charset="0"/>
                <a:ea typeface="+mj-ea"/>
                <a:cs typeface="+mj-cs"/>
              </a:rPr>
              <a:t>Dirección: Sarmiento 643 Piso 1- TE: 6328</a:t>
            </a:r>
            <a:r>
              <a:rPr kumimoji="0" lang="es-PE" sz="2200" b="1" i="0" u="none" strike="noStrike" kern="1200" cap="none" spc="0" normalizeH="0" noProof="0" dirty="0" smtClean="0">
                <a:ln>
                  <a:noFill/>
                </a:ln>
                <a:solidFill>
                  <a:schemeClr val="bg1"/>
                </a:solidFill>
                <a:effectLst/>
                <a:uLnTx/>
                <a:uFillTx/>
                <a:latin typeface="Arial Narrow" pitchFamily="34" charset="0"/>
                <a:ea typeface="+mj-ea"/>
                <a:cs typeface="+mj-cs"/>
              </a:rPr>
              <a:t> 4100</a:t>
            </a:r>
            <a:r>
              <a:rPr kumimoji="0" lang="es-PE" sz="2200" b="1" i="0" u="none" strike="noStrike" kern="1200" cap="none" spc="0" normalizeH="0" baseline="0" noProof="0" dirty="0" smtClean="0">
                <a:ln>
                  <a:noFill/>
                </a:ln>
                <a:solidFill>
                  <a:schemeClr val="bg1"/>
                </a:solidFill>
                <a:effectLst/>
                <a:uLnTx/>
                <a:uFillTx/>
                <a:latin typeface="Arial Narrow" pitchFamily="34" charset="0"/>
                <a:ea typeface="+mj-ea"/>
                <a:cs typeface="+mj-cs"/>
              </a:rPr>
              <a:t>   </a:t>
            </a:r>
            <a:endParaRPr kumimoji="0" lang="es-PE" sz="2200" b="1" i="0" u="none" strike="noStrike" kern="1200" cap="none" spc="0" normalizeH="0" baseline="0" noProof="0" dirty="0" smtClean="0">
              <a:ln>
                <a:noFill/>
              </a:ln>
              <a:solidFill>
                <a:srgbClr val="FF0000"/>
              </a:solidFill>
              <a:effectLst/>
              <a:uLnTx/>
              <a:uFillTx/>
              <a:latin typeface="Arial Narrow" pitchFamily="34" charset="0"/>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a:xfrm>
            <a:off x="457200" y="980728"/>
            <a:ext cx="8229600" cy="802928"/>
          </a:xfrm>
        </p:spPr>
        <p:txBody>
          <a:bodyPr/>
          <a:lstStyle/>
          <a:p>
            <a:pPr eaLnBrk="1" hangingPunct="1"/>
            <a:r>
              <a:rPr lang="es-PE" dirty="0" smtClean="0"/>
              <a:t>El Asesor Financiero y la técnica CIM</a:t>
            </a:r>
          </a:p>
        </p:txBody>
      </p:sp>
      <p:sp>
        <p:nvSpPr>
          <p:cNvPr id="10" name="2 Marcador de contenido"/>
          <p:cNvSpPr txBox="1">
            <a:spLocks/>
          </p:cNvSpPr>
          <p:nvPr/>
        </p:nvSpPr>
        <p:spPr>
          <a:xfrm>
            <a:off x="179512" y="1268760"/>
            <a:ext cx="8640960" cy="1224136"/>
          </a:xfrm>
          <a:prstGeom prst="rect">
            <a:avLst/>
          </a:prstGeom>
        </p:spPr>
        <p:txBody>
          <a:bodyPr/>
          <a:lstStyle/>
          <a:p>
            <a:pPr marL="342900" indent="-342900" fontAlgn="auto">
              <a:spcBef>
                <a:spcPct val="20000"/>
              </a:spcBef>
              <a:spcAft>
                <a:spcPts val="0"/>
              </a:spcAft>
              <a:buFont typeface="Arial" pitchFamily="34" charset="0"/>
              <a:buNone/>
              <a:defRPr/>
            </a:pPr>
            <a:endParaRPr lang="es-PE" sz="2400" dirty="0">
              <a:solidFill>
                <a:schemeClr val="tx1">
                  <a:lumMod val="85000"/>
                  <a:lumOff val="15000"/>
                </a:schemeClr>
              </a:solidFill>
              <a:latin typeface="Arial Narrow" pitchFamily="34" charset="0"/>
            </a:endParaRPr>
          </a:p>
          <a:p>
            <a:pPr marL="342900" indent="-342900" algn="just" fontAlgn="auto">
              <a:spcBef>
                <a:spcPct val="20000"/>
              </a:spcBef>
              <a:spcAft>
                <a:spcPts val="0"/>
              </a:spcAft>
              <a:defRPr/>
            </a:pPr>
            <a:r>
              <a:rPr lang="es-PE" sz="2400" dirty="0">
                <a:solidFill>
                  <a:schemeClr val="tx1">
                    <a:lumMod val="85000"/>
                    <a:lumOff val="15000"/>
                  </a:schemeClr>
                </a:solidFill>
                <a:latin typeface="Arial Narrow" pitchFamily="34" charset="0"/>
              </a:rPr>
              <a:t>	</a:t>
            </a:r>
            <a:r>
              <a:rPr lang="es-PE" sz="2400" dirty="0" smtClean="0">
                <a:solidFill>
                  <a:schemeClr val="tx1">
                    <a:lumMod val="85000"/>
                    <a:lumOff val="15000"/>
                  </a:schemeClr>
                </a:solidFill>
                <a:latin typeface="Arial Narrow" pitchFamily="34" charset="0"/>
              </a:rPr>
              <a:t>Para producir, incrementar, administrar y transmitir la riqueza personal se requiere de la técnica </a:t>
            </a:r>
            <a:r>
              <a:rPr lang="es-PE" sz="2400" dirty="0" err="1" smtClean="0">
                <a:solidFill>
                  <a:schemeClr val="tx1">
                    <a:lumMod val="85000"/>
                    <a:lumOff val="15000"/>
                  </a:schemeClr>
                </a:solidFill>
                <a:latin typeface="Arial Narrow" pitchFamily="34" charset="0"/>
              </a:rPr>
              <a:t>ClM</a:t>
            </a:r>
            <a:r>
              <a:rPr lang="es-PE" sz="2400" dirty="0" smtClean="0">
                <a:solidFill>
                  <a:schemeClr val="tx1">
                    <a:lumMod val="85000"/>
                    <a:lumOff val="15000"/>
                  </a:schemeClr>
                </a:solidFill>
                <a:latin typeface="Arial Narrow" pitchFamily="34" charset="0"/>
              </a:rPr>
              <a:t>:</a:t>
            </a:r>
            <a:endParaRPr lang="es-PE" sz="2400" dirty="0">
              <a:solidFill>
                <a:schemeClr val="tx1">
                  <a:lumMod val="85000"/>
                  <a:lumOff val="15000"/>
                </a:schemeClr>
              </a:solidFill>
              <a:latin typeface="Arial Narrow" pitchFamily="34" charset="0"/>
            </a:endParaRPr>
          </a:p>
          <a:p>
            <a:pPr marL="342900" indent="-342900" algn="just" fontAlgn="auto">
              <a:spcBef>
                <a:spcPct val="20000"/>
              </a:spcBef>
              <a:spcAft>
                <a:spcPts val="0"/>
              </a:spcAft>
              <a:defRPr/>
            </a:pPr>
            <a:endParaRPr lang="es-PE" sz="2400" dirty="0">
              <a:solidFill>
                <a:schemeClr val="tx1">
                  <a:lumMod val="85000"/>
                  <a:lumOff val="15000"/>
                </a:schemeClr>
              </a:solidFill>
              <a:latin typeface="Arial Narrow" pitchFamily="34" charset="0"/>
            </a:endParaRPr>
          </a:p>
          <a:p>
            <a:pPr marL="342900" indent="-342900" algn="just" fontAlgn="auto">
              <a:spcBef>
                <a:spcPct val="20000"/>
              </a:spcBef>
              <a:spcAft>
                <a:spcPts val="0"/>
              </a:spcAft>
              <a:defRPr/>
            </a:pPr>
            <a:endParaRPr lang="es-PE" sz="2400" dirty="0">
              <a:solidFill>
                <a:schemeClr val="tx1">
                  <a:lumMod val="85000"/>
                  <a:lumOff val="15000"/>
                </a:schemeClr>
              </a:solidFill>
              <a:latin typeface="Arial Narrow" pitchFamily="34" charset="0"/>
            </a:endParaRPr>
          </a:p>
          <a:p>
            <a:pPr marL="342900" indent="-342900" algn="just" fontAlgn="auto">
              <a:spcBef>
                <a:spcPct val="20000"/>
              </a:spcBef>
              <a:spcAft>
                <a:spcPts val="0"/>
              </a:spcAft>
              <a:defRPr/>
            </a:pPr>
            <a:r>
              <a:rPr lang="es-PE" sz="2400" dirty="0">
                <a:solidFill>
                  <a:schemeClr val="tx1">
                    <a:lumMod val="85000"/>
                    <a:lumOff val="15000"/>
                  </a:schemeClr>
                </a:solidFill>
                <a:latin typeface="Arial Narrow" pitchFamily="34" charset="0"/>
              </a:rPr>
              <a:t>	</a:t>
            </a:r>
          </a:p>
        </p:txBody>
      </p:sp>
      <p:sp>
        <p:nvSpPr>
          <p:cNvPr id="26627" name="2 Marcador de contenido"/>
          <p:cNvSpPr txBox="1">
            <a:spLocks/>
          </p:cNvSpPr>
          <p:nvPr/>
        </p:nvSpPr>
        <p:spPr bwMode="auto">
          <a:xfrm>
            <a:off x="323528" y="3861048"/>
            <a:ext cx="8358187" cy="2520280"/>
          </a:xfrm>
          <a:prstGeom prst="rect">
            <a:avLst/>
          </a:prstGeom>
          <a:noFill/>
          <a:ln w="9525">
            <a:noFill/>
            <a:miter lim="800000"/>
            <a:headEnd/>
            <a:tailEnd/>
          </a:ln>
        </p:spPr>
        <p:txBody>
          <a:bodyPr/>
          <a:lstStyle/>
          <a:p>
            <a:pPr algn="just"/>
            <a:r>
              <a:rPr lang="es-PE" sz="2400" dirty="0" smtClean="0">
                <a:latin typeface="Arial Narrow" pitchFamily="34" charset="0"/>
              </a:rPr>
              <a:t>Con el </a:t>
            </a:r>
            <a:r>
              <a:rPr lang="es-PE" sz="2400" b="1" i="1" dirty="0" smtClean="0">
                <a:latin typeface="Arial Narrow" pitchFamily="34" charset="0"/>
              </a:rPr>
              <a:t>conocimiento</a:t>
            </a:r>
            <a:r>
              <a:rPr lang="es-PE" sz="2400" dirty="0" smtClean="0">
                <a:latin typeface="Arial Narrow" pitchFamily="34" charset="0"/>
              </a:rPr>
              <a:t> adecuado, la </a:t>
            </a:r>
            <a:r>
              <a:rPr lang="es-PE" sz="2400" b="1" i="1" dirty="0" smtClean="0">
                <a:latin typeface="Arial Narrow" pitchFamily="34" charset="0"/>
              </a:rPr>
              <a:t>inteligencia</a:t>
            </a:r>
            <a:r>
              <a:rPr lang="es-PE" sz="2400" dirty="0" smtClean="0">
                <a:latin typeface="Arial Narrow" pitchFamily="34" charset="0"/>
              </a:rPr>
              <a:t> bien aplicada, libre de prejuicios y falsas creencias, y un </a:t>
            </a:r>
            <a:r>
              <a:rPr lang="es-PE" sz="2400" b="1" i="1" dirty="0" smtClean="0">
                <a:latin typeface="Arial Narrow" pitchFamily="34" charset="0"/>
              </a:rPr>
              <a:t>método</a:t>
            </a:r>
            <a:r>
              <a:rPr lang="es-PE" sz="2400" dirty="0" smtClean="0">
                <a:latin typeface="Arial Narrow" pitchFamily="34" charset="0"/>
              </a:rPr>
              <a:t> claro y preciso, se podrá “producir riqueza y forjarse un futuro real de prosperidad”.</a:t>
            </a:r>
          </a:p>
          <a:p>
            <a:pPr algn="just"/>
            <a:endParaRPr lang="es-PE" sz="2000" dirty="0" smtClean="0">
              <a:latin typeface="Arial Narrow" pitchFamily="34" charset="0"/>
            </a:endParaRPr>
          </a:p>
          <a:p>
            <a:pPr algn="just"/>
            <a:r>
              <a:rPr lang="es-PE" sz="2400" dirty="0" smtClean="0">
                <a:latin typeface="Arial Narrow" pitchFamily="34" charset="0"/>
              </a:rPr>
              <a:t>La técnica CIM requiere de Asesores Financieros de Excelencia, </a:t>
            </a:r>
          </a:p>
          <a:p>
            <a:pPr algn="just"/>
            <a:endParaRPr lang="es-PE" sz="2000" dirty="0" smtClean="0">
              <a:latin typeface="Arial Narrow" pitchFamily="34" charset="0"/>
            </a:endParaRPr>
          </a:p>
          <a:p>
            <a:pPr algn="ctr"/>
            <a:r>
              <a:rPr lang="es-PE" sz="3000" b="1" dirty="0" smtClean="0">
                <a:solidFill>
                  <a:srgbClr val="FF0000"/>
                </a:solidFill>
                <a:latin typeface="Arial Narrow" pitchFamily="34" charset="0"/>
              </a:rPr>
              <a:t>¿Estamos Preparados?</a:t>
            </a:r>
          </a:p>
          <a:p>
            <a:pPr algn="just"/>
            <a:endParaRPr lang="es-PE" sz="2400" dirty="0" smtClean="0">
              <a:latin typeface="Arial Narrow" pitchFamily="34" charset="0"/>
            </a:endParaRPr>
          </a:p>
          <a:p>
            <a:pPr algn="just"/>
            <a:endParaRPr lang="es-PE" sz="2400" dirty="0" smtClean="0">
              <a:latin typeface="Arial Narrow" pitchFamily="34" charset="0"/>
            </a:endParaRPr>
          </a:p>
          <a:p>
            <a:pPr algn="just"/>
            <a:endParaRPr lang="es-PE" sz="2400" dirty="0">
              <a:latin typeface="Arial Narrow" pitchFamily="34" charset="0"/>
            </a:endParaRPr>
          </a:p>
        </p:txBody>
      </p:sp>
      <p:pic>
        <p:nvPicPr>
          <p:cNvPr id="26628" name="Picture 4"/>
          <p:cNvPicPr>
            <a:picLocks noChangeAspect="1" noChangeArrowheads="1"/>
          </p:cNvPicPr>
          <p:nvPr/>
        </p:nvPicPr>
        <p:blipFill>
          <a:blip r:embed="rId3" cstate="print"/>
          <a:srcRect/>
          <a:stretch>
            <a:fillRect/>
          </a:stretch>
        </p:blipFill>
        <p:spPr bwMode="auto">
          <a:xfrm>
            <a:off x="0" y="6581775"/>
            <a:ext cx="9144000" cy="276225"/>
          </a:xfrm>
          <a:prstGeom prst="rect">
            <a:avLst/>
          </a:prstGeom>
          <a:noFill/>
          <a:ln w="9525">
            <a:noFill/>
            <a:miter lim="800000"/>
            <a:headEnd/>
            <a:tailEnd/>
          </a:ln>
        </p:spPr>
      </p:pic>
      <p:cxnSp>
        <p:nvCxnSpPr>
          <p:cNvPr id="9" name="8 Conector recto"/>
          <p:cNvCxnSpPr/>
          <p:nvPr/>
        </p:nvCxnSpPr>
        <p:spPr>
          <a:xfrm>
            <a:off x="285750" y="928688"/>
            <a:ext cx="8429625"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
        <p:nvSpPr>
          <p:cNvPr id="7" name="Rectangle 3"/>
          <p:cNvSpPr txBox="1">
            <a:spLocks noChangeArrowheads="1"/>
          </p:cNvSpPr>
          <p:nvPr/>
        </p:nvSpPr>
        <p:spPr>
          <a:xfrm>
            <a:off x="1115616" y="2564904"/>
            <a:ext cx="6697662" cy="1512168"/>
          </a:xfrm>
          <a:prstGeom prst="rect">
            <a:avLst/>
          </a:prstGeom>
        </p:spPr>
        <p:txBody>
          <a:bodyPr/>
          <a:lstStyle/>
          <a:p>
            <a:pPr marL="342900" marR="0" lvl="0" indent="-342900" algn="ctr" defTabSz="914400" rtl="0" eaLnBrk="1" fontAlgn="base" latinLnBrk="0" hangingPunct="1">
              <a:lnSpc>
                <a:spcPct val="100000"/>
              </a:lnSpc>
              <a:spcBef>
                <a:spcPct val="20000"/>
              </a:spcBef>
              <a:spcAft>
                <a:spcPct val="0"/>
              </a:spcAft>
              <a:buClrTx/>
              <a:buSzTx/>
              <a:buFont typeface="Arial" charset="0"/>
              <a:buChar char="•"/>
              <a:tabLst/>
              <a:defRPr/>
            </a:pPr>
            <a:r>
              <a:rPr kumimoji="0" lang="es-AR" sz="2400" b="1" i="0" u="none" strike="noStrike" kern="1200" cap="none" spc="0" normalizeH="0" baseline="0" noProof="0" dirty="0" smtClean="0">
                <a:ln>
                  <a:noFill/>
                </a:ln>
                <a:solidFill>
                  <a:srgbClr val="FF0000"/>
                </a:solidFill>
                <a:effectLst/>
                <a:uLnTx/>
                <a:uFillTx/>
                <a:latin typeface="Arial Narrow" pitchFamily="34" charset="0"/>
              </a:rPr>
              <a:t>Conocimiento</a:t>
            </a:r>
          </a:p>
          <a:p>
            <a:pPr marL="342900" marR="0" lvl="0" indent="-342900" algn="ctr" defTabSz="914400" rtl="0" eaLnBrk="1" fontAlgn="base" latinLnBrk="0" hangingPunct="1">
              <a:lnSpc>
                <a:spcPct val="100000"/>
              </a:lnSpc>
              <a:spcBef>
                <a:spcPct val="20000"/>
              </a:spcBef>
              <a:spcAft>
                <a:spcPct val="0"/>
              </a:spcAft>
              <a:buClrTx/>
              <a:buSzTx/>
              <a:buFont typeface="Arial" charset="0"/>
              <a:buChar char="•"/>
              <a:tabLst/>
              <a:defRPr/>
            </a:pPr>
            <a:r>
              <a:rPr kumimoji="0" lang="es-AR" sz="2400" b="1" i="0" u="none" strike="noStrike" kern="1200" cap="none" spc="0" normalizeH="0" baseline="0" noProof="0" dirty="0" smtClean="0">
                <a:ln>
                  <a:noFill/>
                </a:ln>
                <a:solidFill>
                  <a:srgbClr val="FF0000"/>
                </a:solidFill>
                <a:effectLst/>
                <a:uLnTx/>
                <a:uFillTx/>
                <a:latin typeface="Arial Narrow" pitchFamily="34" charset="0"/>
              </a:rPr>
              <a:t>Inteligencia</a:t>
            </a:r>
          </a:p>
          <a:p>
            <a:pPr marL="342900" marR="0" lvl="0" indent="-342900" algn="ctr" defTabSz="914400" rtl="0" eaLnBrk="1" fontAlgn="base" latinLnBrk="0" hangingPunct="1">
              <a:lnSpc>
                <a:spcPct val="100000"/>
              </a:lnSpc>
              <a:spcBef>
                <a:spcPct val="20000"/>
              </a:spcBef>
              <a:spcAft>
                <a:spcPct val="0"/>
              </a:spcAft>
              <a:buClrTx/>
              <a:buSzTx/>
              <a:buFont typeface="Arial" charset="0"/>
              <a:buChar char="•"/>
              <a:tabLst/>
              <a:defRPr/>
            </a:pPr>
            <a:r>
              <a:rPr kumimoji="0" lang="es-AR" sz="2400" b="1" i="0" u="none" strike="noStrike" kern="1200" cap="none" spc="0" normalizeH="0" baseline="0" noProof="0" dirty="0" smtClean="0">
                <a:ln>
                  <a:noFill/>
                </a:ln>
                <a:solidFill>
                  <a:srgbClr val="FF0000"/>
                </a:solidFill>
                <a:effectLst/>
                <a:uLnTx/>
                <a:uFillTx/>
                <a:latin typeface="Arial Narrow" pitchFamily="34" charset="0"/>
              </a:rPr>
              <a:t>Método</a:t>
            </a:r>
            <a:endParaRPr kumimoji="0" lang="es-ES" sz="2400" b="1" i="0" u="none" strike="noStrike" kern="1200" cap="none" spc="0" normalizeH="0" baseline="0" noProof="0" dirty="0" smtClean="0">
              <a:ln>
                <a:noFill/>
              </a:ln>
              <a:solidFill>
                <a:srgbClr val="FF0000"/>
              </a:solidFill>
              <a:effectLst/>
              <a:uLnTx/>
              <a:uFillTx/>
              <a:latin typeface="Arial Narrow"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a:xfrm>
            <a:off x="457200" y="980728"/>
            <a:ext cx="8229600" cy="802928"/>
          </a:xfrm>
        </p:spPr>
        <p:txBody>
          <a:bodyPr/>
          <a:lstStyle/>
          <a:p>
            <a:pPr eaLnBrk="1" hangingPunct="1"/>
            <a:r>
              <a:rPr lang="es-PE" dirty="0" smtClean="0"/>
              <a:t>El Asesor Financiero y la “Arquitectura Financiera Múltiple” (AFM)</a:t>
            </a:r>
          </a:p>
        </p:txBody>
      </p:sp>
      <p:sp>
        <p:nvSpPr>
          <p:cNvPr id="26627" name="2 Marcador de contenido"/>
          <p:cNvSpPr txBox="1">
            <a:spLocks/>
          </p:cNvSpPr>
          <p:nvPr/>
        </p:nvSpPr>
        <p:spPr bwMode="auto">
          <a:xfrm>
            <a:off x="395537" y="1916832"/>
            <a:ext cx="8352927" cy="4536504"/>
          </a:xfrm>
          <a:prstGeom prst="rect">
            <a:avLst/>
          </a:prstGeom>
          <a:noFill/>
          <a:ln w="9525">
            <a:noFill/>
            <a:miter lim="800000"/>
            <a:headEnd/>
            <a:tailEnd/>
          </a:ln>
        </p:spPr>
        <p:txBody>
          <a:bodyPr/>
          <a:lstStyle/>
          <a:p>
            <a:pPr algn="just"/>
            <a:r>
              <a:rPr lang="es-PE" sz="2400" dirty="0" smtClean="0">
                <a:latin typeface="Arial Narrow" pitchFamily="34" charset="0"/>
              </a:rPr>
              <a:t>La AFM incluye:</a:t>
            </a:r>
          </a:p>
          <a:p>
            <a:pPr marL="457200" indent="-457200" algn="just">
              <a:buAutoNum type="alphaLcParenR"/>
            </a:pPr>
            <a:r>
              <a:rPr lang="es-PE" sz="2400" dirty="0" smtClean="0">
                <a:latin typeface="Arial Narrow" pitchFamily="34" charset="0"/>
              </a:rPr>
              <a:t>La planificación financiera y el armado de la Cartera de Inversiones de acuerdo a las necesidades y situación financiera de los clientes.</a:t>
            </a:r>
          </a:p>
          <a:p>
            <a:pPr marL="457200" indent="-457200" algn="just">
              <a:buAutoNum type="alphaLcParenR"/>
            </a:pPr>
            <a:endParaRPr lang="es-PE" sz="1000" dirty="0" smtClean="0">
              <a:latin typeface="Arial Narrow" pitchFamily="34" charset="0"/>
            </a:endParaRPr>
          </a:p>
          <a:p>
            <a:pPr marL="457200" indent="-457200" algn="just">
              <a:buAutoNum type="alphaLcParenR"/>
            </a:pPr>
            <a:r>
              <a:rPr lang="es-PE" sz="2400" dirty="0" smtClean="0">
                <a:latin typeface="Arial Narrow" pitchFamily="34" charset="0"/>
              </a:rPr>
              <a:t>Eliminación del riesgo por disminución de patrimonios.</a:t>
            </a:r>
          </a:p>
          <a:p>
            <a:pPr marL="457200" indent="-457200" algn="just">
              <a:buAutoNum type="alphaLcParenR"/>
            </a:pPr>
            <a:endParaRPr lang="es-PE" sz="900" dirty="0" smtClean="0">
              <a:latin typeface="Arial Narrow" pitchFamily="34" charset="0"/>
            </a:endParaRPr>
          </a:p>
          <a:p>
            <a:pPr marL="457200" indent="-457200" algn="just">
              <a:buAutoNum type="alphaLcParenR"/>
            </a:pPr>
            <a:r>
              <a:rPr lang="es-PE" sz="2400" dirty="0" smtClean="0">
                <a:latin typeface="Arial Narrow" pitchFamily="34" charset="0"/>
              </a:rPr>
              <a:t>Planificación Sucesoria.</a:t>
            </a:r>
          </a:p>
          <a:p>
            <a:pPr marL="457200" indent="-457200" algn="just">
              <a:buAutoNum type="alphaLcParenR"/>
            </a:pPr>
            <a:endParaRPr lang="es-PE" sz="900" dirty="0" smtClean="0">
              <a:latin typeface="Arial Narrow" pitchFamily="34" charset="0"/>
            </a:endParaRPr>
          </a:p>
          <a:p>
            <a:pPr marL="457200" indent="-457200" algn="just">
              <a:buAutoNum type="alphaLcParenR"/>
            </a:pPr>
            <a:r>
              <a:rPr lang="es-PE" sz="2400" dirty="0" smtClean="0">
                <a:latin typeface="Arial Narrow" pitchFamily="34" charset="0"/>
              </a:rPr>
              <a:t>Desarrollo de estrategias a largo plazo para la continuidad de los negocios familiares, que en América Latina superan el 80%).</a:t>
            </a:r>
          </a:p>
          <a:p>
            <a:pPr marL="457200" indent="-457200" algn="just">
              <a:buAutoNum type="alphaLcParenR"/>
            </a:pPr>
            <a:endParaRPr lang="es-PE" sz="900" dirty="0" smtClean="0">
              <a:latin typeface="Arial Narrow" pitchFamily="34" charset="0"/>
            </a:endParaRPr>
          </a:p>
          <a:p>
            <a:pPr marL="457200" indent="-457200" algn="just">
              <a:buAutoNum type="alphaLcParenR"/>
            </a:pPr>
            <a:r>
              <a:rPr lang="es-PE" sz="2400" dirty="0" smtClean="0">
                <a:latin typeface="Arial Narrow" pitchFamily="34" charset="0"/>
              </a:rPr>
              <a:t>Técnicas para preservar la riqueza por varias generaciones.</a:t>
            </a:r>
          </a:p>
          <a:p>
            <a:pPr marL="457200" indent="-457200" algn="just">
              <a:buAutoNum type="alphaLcParenR"/>
            </a:pPr>
            <a:endParaRPr lang="es-PE" sz="900" dirty="0" smtClean="0">
              <a:latin typeface="Arial Narrow" pitchFamily="34" charset="0"/>
            </a:endParaRPr>
          </a:p>
          <a:p>
            <a:pPr marL="457200" indent="-457200" algn="just">
              <a:buAutoNum type="alphaLcParenR"/>
            </a:pPr>
            <a:r>
              <a:rPr lang="es-PE" sz="2400" dirty="0" smtClean="0">
                <a:latin typeface="Arial Narrow" pitchFamily="34" charset="0"/>
              </a:rPr>
              <a:t>Seguros adecuados para cubrir eventos de riesgo.</a:t>
            </a:r>
          </a:p>
          <a:p>
            <a:pPr marL="457200" indent="-457200" algn="just">
              <a:buAutoNum type="alphaLcParenR"/>
            </a:pPr>
            <a:endParaRPr lang="es-PE" sz="900" dirty="0" smtClean="0">
              <a:latin typeface="Arial Narrow" pitchFamily="34" charset="0"/>
            </a:endParaRPr>
          </a:p>
          <a:p>
            <a:pPr marL="457200" indent="-457200" algn="just">
              <a:buAutoNum type="alphaLcParenR"/>
            </a:pPr>
            <a:r>
              <a:rPr lang="es-PE" sz="2400" dirty="0" smtClean="0">
                <a:latin typeface="Arial Narrow" pitchFamily="34" charset="0"/>
              </a:rPr>
              <a:t>Aspectos impositivos de la planificación financiera.</a:t>
            </a:r>
          </a:p>
          <a:p>
            <a:pPr marL="457200" indent="-457200" algn="just">
              <a:buAutoNum type="alphaLcParenR"/>
            </a:pPr>
            <a:endParaRPr lang="es-PE" sz="2400" dirty="0" smtClean="0">
              <a:latin typeface="Arial Narrow" pitchFamily="34" charset="0"/>
            </a:endParaRPr>
          </a:p>
          <a:p>
            <a:pPr marL="457200" indent="-457200" algn="just">
              <a:buAutoNum type="alphaLcParenR"/>
            </a:pPr>
            <a:endParaRPr lang="es-PE" sz="2400" dirty="0" smtClean="0">
              <a:latin typeface="Arial Narrow" pitchFamily="34" charset="0"/>
            </a:endParaRPr>
          </a:p>
          <a:p>
            <a:pPr algn="just"/>
            <a:endParaRPr lang="es-PE" sz="2000" dirty="0" smtClean="0">
              <a:latin typeface="Arial Narrow" pitchFamily="34" charset="0"/>
            </a:endParaRPr>
          </a:p>
          <a:p>
            <a:pPr algn="just"/>
            <a:endParaRPr lang="es-PE" sz="2000" dirty="0" smtClean="0">
              <a:latin typeface="Arial Narrow" pitchFamily="34" charset="0"/>
            </a:endParaRPr>
          </a:p>
          <a:p>
            <a:pPr algn="just"/>
            <a:endParaRPr lang="es-PE" sz="2400" dirty="0" smtClean="0">
              <a:latin typeface="Arial Narrow" pitchFamily="34" charset="0"/>
            </a:endParaRPr>
          </a:p>
          <a:p>
            <a:pPr algn="just"/>
            <a:endParaRPr lang="es-PE" sz="2400" dirty="0" smtClean="0">
              <a:latin typeface="Arial Narrow" pitchFamily="34" charset="0"/>
            </a:endParaRPr>
          </a:p>
          <a:p>
            <a:pPr algn="just"/>
            <a:endParaRPr lang="es-PE" sz="2400" dirty="0">
              <a:latin typeface="Arial Narrow" pitchFamily="34" charset="0"/>
            </a:endParaRPr>
          </a:p>
        </p:txBody>
      </p:sp>
      <p:pic>
        <p:nvPicPr>
          <p:cNvPr id="26628" name="Picture 4"/>
          <p:cNvPicPr>
            <a:picLocks noChangeAspect="1" noChangeArrowheads="1"/>
          </p:cNvPicPr>
          <p:nvPr/>
        </p:nvPicPr>
        <p:blipFill>
          <a:blip r:embed="rId3" cstate="print"/>
          <a:srcRect/>
          <a:stretch>
            <a:fillRect/>
          </a:stretch>
        </p:blipFill>
        <p:spPr bwMode="auto">
          <a:xfrm>
            <a:off x="0" y="6581775"/>
            <a:ext cx="9144000" cy="276225"/>
          </a:xfrm>
          <a:prstGeom prst="rect">
            <a:avLst/>
          </a:prstGeom>
          <a:noFill/>
          <a:ln w="9525">
            <a:noFill/>
            <a:miter lim="800000"/>
            <a:headEnd/>
            <a:tailEnd/>
          </a:ln>
        </p:spPr>
      </p:pic>
      <p:cxnSp>
        <p:nvCxnSpPr>
          <p:cNvPr id="9" name="8 Conector recto"/>
          <p:cNvCxnSpPr/>
          <p:nvPr/>
        </p:nvCxnSpPr>
        <p:spPr>
          <a:xfrm>
            <a:off x="285750" y="928688"/>
            <a:ext cx="8429625"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a:xfrm>
            <a:off x="457200" y="825872"/>
            <a:ext cx="8229600" cy="802928"/>
          </a:xfrm>
        </p:spPr>
        <p:txBody>
          <a:bodyPr/>
          <a:lstStyle/>
          <a:p>
            <a:pPr eaLnBrk="1" hangingPunct="1"/>
            <a:r>
              <a:rPr lang="es-PE" dirty="0" smtClean="0"/>
              <a:t>Primer Paso: diagnóstico de la riqueza del cliente</a:t>
            </a:r>
          </a:p>
        </p:txBody>
      </p:sp>
      <p:pic>
        <p:nvPicPr>
          <p:cNvPr id="26628" name="Picture 4"/>
          <p:cNvPicPr>
            <a:picLocks noChangeAspect="1" noChangeArrowheads="1"/>
          </p:cNvPicPr>
          <p:nvPr/>
        </p:nvPicPr>
        <p:blipFill>
          <a:blip r:embed="rId3" cstate="print"/>
          <a:srcRect/>
          <a:stretch>
            <a:fillRect/>
          </a:stretch>
        </p:blipFill>
        <p:spPr bwMode="auto">
          <a:xfrm>
            <a:off x="0" y="6581775"/>
            <a:ext cx="9144000" cy="276225"/>
          </a:xfrm>
          <a:prstGeom prst="rect">
            <a:avLst/>
          </a:prstGeom>
          <a:noFill/>
          <a:ln w="9525">
            <a:noFill/>
            <a:miter lim="800000"/>
            <a:headEnd/>
            <a:tailEnd/>
          </a:ln>
        </p:spPr>
      </p:pic>
      <p:cxnSp>
        <p:nvCxnSpPr>
          <p:cNvPr id="9" name="8 Conector recto"/>
          <p:cNvCxnSpPr/>
          <p:nvPr/>
        </p:nvCxnSpPr>
        <p:spPr>
          <a:xfrm>
            <a:off x="285750" y="928688"/>
            <a:ext cx="8429625"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
        <p:nvSpPr>
          <p:cNvPr id="6" name="Rectangle 3"/>
          <p:cNvSpPr txBox="1">
            <a:spLocks noChangeArrowheads="1"/>
          </p:cNvSpPr>
          <p:nvPr/>
        </p:nvSpPr>
        <p:spPr bwMode="auto">
          <a:xfrm>
            <a:off x="214313" y="1556792"/>
            <a:ext cx="8624887" cy="49411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es-ES_tradnl" sz="3000" b="1" i="0" u="none" strike="noStrike" kern="1200" cap="none" spc="0" normalizeH="0" baseline="0" noProof="0" dirty="0" smtClean="0">
                <a:ln>
                  <a:noFill/>
                </a:ln>
                <a:effectLst/>
                <a:uLnTx/>
                <a:uFillTx/>
                <a:latin typeface="Arial Narrow" pitchFamily="34" charset="0"/>
                <a:ea typeface="+mn-ea"/>
                <a:cs typeface="+mn-cs"/>
              </a:rPr>
              <a:t>Definición de riqueza:</a:t>
            </a:r>
            <a:r>
              <a:rPr kumimoji="0" lang="es-ES_tradnl" sz="2000" b="1" i="0" u="none" strike="noStrike" kern="1200" cap="none" spc="0" normalizeH="0" baseline="0" noProof="0" dirty="0" smtClean="0">
                <a:ln>
                  <a:noFill/>
                </a:ln>
                <a:effectLst/>
                <a:uLnTx/>
                <a:uFillTx/>
                <a:latin typeface="Arial Narrow" pitchFamily="34" charset="0"/>
                <a:ea typeface="+mn-ea"/>
                <a:cs typeface="+mn-cs"/>
              </a:rPr>
              <a:t> </a:t>
            </a:r>
          </a:p>
          <a:p>
            <a:pPr marL="342900" marR="0" lvl="0" indent="-342900" algn="l" defTabSz="914400" rtl="0" eaLnBrk="0" fontAlgn="base" latinLnBrk="0" hangingPunct="0">
              <a:lnSpc>
                <a:spcPct val="90000"/>
              </a:lnSpc>
              <a:spcBef>
                <a:spcPct val="20000"/>
              </a:spcBef>
              <a:spcAft>
                <a:spcPct val="0"/>
              </a:spcAft>
              <a:buClrTx/>
              <a:buSzTx/>
              <a:buFontTx/>
              <a:buNone/>
              <a:tabLst/>
              <a:defRPr/>
            </a:pPr>
            <a:endParaRPr kumimoji="0" lang="es-ES_tradnl" sz="1400" b="1" i="0" u="none" strike="noStrike" kern="1200" cap="none" spc="0" normalizeH="0" baseline="0" noProof="0" dirty="0" smtClean="0">
              <a:ln>
                <a:noFill/>
              </a:ln>
              <a:effectLst/>
              <a:uLnTx/>
              <a:uFillTx/>
              <a:latin typeface="Arial Narrow" pitchFamily="34" charset="0"/>
              <a:ea typeface="+mn-ea"/>
              <a:cs typeface="+mn-cs"/>
            </a:endParaRP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es-ES_tradnl" sz="2200" b="0" i="0" u="none" strike="noStrike" kern="1200" cap="none" spc="0" normalizeH="0" baseline="0" noProof="0" dirty="0" smtClean="0">
                <a:ln>
                  <a:noFill/>
                </a:ln>
                <a:effectLst/>
                <a:uLnTx/>
                <a:uFillTx/>
                <a:latin typeface="Arial Narrow" pitchFamily="34" charset="0"/>
                <a:ea typeface="+mn-ea"/>
                <a:cs typeface="+mn-cs"/>
              </a:rPr>
              <a:t>No es una cuestión de ingresos sino de stock.</a:t>
            </a:r>
          </a:p>
          <a:p>
            <a:pPr marL="342900" marR="0" lvl="0" indent="-342900" algn="l" defTabSz="914400" rtl="0" eaLnBrk="0" fontAlgn="base" latinLnBrk="0" hangingPunct="0">
              <a:lnSpc>
                <a:spcPct val="90000"/>
              </a:lnSpc>
              <a:spcBef>
                <a:spcPct val="20000"/>
              </a:spcBef>
              <a:spcAft>
                <a:spcPct val="0"/>
              </a:spcAft>
              <a:buClrTx/>
              <a:buSzTx/>
              <a:buFontTx/>
              <a:buNone/>
              <a:tabLst/>
              <a:defRPr/>
            </a:pPr>
            <a:endParaRPr kumimoji="0" lang="es-ES_tradnl" sz="1200" b="0" i="0" u="none" strike="noStrike" kern="1200" cap="none" spc="0" normalizeH="0" baseline="0" noProof="0" dirty="0" smtClean="0">
              <a:ln>
                <a:noFill/>
              </a:ln>
              <a:effectLst/>
              <a:uLnTx/>
              <a:uFillTx/>
              <a:latin typeface="Arial Narrow" pitchFamily="34" charset="0"/>
              <a:ea typeface="+mn-ea"/>
              <a:cs typeface="+mn-cs"/>
            </a:endParaRP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es-ES_tradnl" sz="2200" b="0" i="0" u="none" strike="noStrike" kern="1200" cap="none" spc="0" normalizeH="0" baseline="0" noProof="0" dirty="0" smtClean="0">
                <a:ln>
                  <a:noFill/>
                </a:ln>
                <a:effectLst/>
                <a:uLnTx/>
                <a:uFillTx/>
                <a:latin typeface="Arial Narrow" pitchFamily="34" charset="0"/>
                <a:ea typeface="+mn-ea"/>
                <a:cs typeface="+mn-cs"/>
              </a:rPr>
              <a:t>Es una medida relativa. Se supone que entre los 25 y 55 años el ingreso de una persona aumenta 2,5 en términos reales. </a:t>
            </a:r>
          </a:p>
          <a:p>
            <a:pPr marL="342900" marR="0" lvl="0" indent="-342900" algn="l" defTabSz="914400" rtl="0" eaLnBrk="0" fontAlgn="base" latinLnBrk="0" hangingPunct="0">
              <a:lnSpc>
                <a:spcPct val="90000"/>
              </a:lnSpc>
              <a:spcBef>
                <a:spcPct val="20000"/>
              </a:spcBef>
              <a:spcAft>
                <a:spcPct val="0"/>
              </a:spcAft>
              <a:buClrTx/>
              <a:buSzTx/>
              <a:buFontTx/>
              <a:buNone/>
              <a:tabLst/>
              <a:defRPr/>
            </a:pPr>
            <a:endParaRPr kumimoji="0" lang="es-ES_tradnl" sz="1200" b="0" i="0" u="none" strike="noStrike" kern="1200" cap="none" spc="0" normalizeH="0" baseline="0" noProof="0" dirty="0" smtClean="0">
              <a:ln>
                <a:noFill/>
              </a:ln>
              <a:effectLst/>
              <a:uLnTx/>
              <a:uFillTx/>
              <a:latin typeface="Arial Narrow" pitchFamily="34" charset="0"/>
              <a:ea typeface="+mn-ea"/>
              <a:cs typeface="+mn-cs"/>
            </a:endParaRP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es-ES_tradnl" sz="2200" b="0" i="0" u="none" strike="noStrike" kern="1200" cap="none" spc="0" normalizeH="0" baseline="0" noProof="0" dirty="0" smtClean="0">
                <a:ln>
                  <a:noFill/>
                </a:ln>
                <a:effectLst/>
                <a:uLnTx/>
                <a:uFillTx/>
                <a:latin typeface="Arial Narrow" pitchFamily="34" charset="0"/>
                <a:ea typeface="+mn-ea"/>
                <a:cs typeface="+mn-cs"/>
              </a:rPr>
              <a:t>Por lo tanto, el nivel de riqueza depende del ingreso y la edad.</a:t>
            </a:r>
          </a:p>
          <a:p>
            <a:pPr marL="342900" marR="0" lvl="0" indent="-342900" algn="l" defTabSz="914400" rtl="0" eaLnBrk="0" fontAlgn="base" latinLnBrk="0" hangingPunct="0">
              <a:lnSpc>
                <a:spcPct val="90000"/>
              </a:lnSpc>
              <a:spcBef>
                <a:spcPct val="20000"/>
              </a:spcBef>
              <a:spcAft>
                <a:spcPct val="0"/>
              </a:spcAft>
              <a:buClrTx/>
              <a:buSzTx/>
              <a:buFontTx/>
              <a:buNone/>
              <a:tabLst/>
              <a:defRPr/>
            </a:pPr>
            <a:endParaRPr kumimoji="0" lang="es-ES_tradnl" sz="1600" b="0" i="0" u="none" strike="noStrike" kern="1200" cap="none" spc="0" normalizeH="0" baseline="0" noProof="0" dirty="0" smtClean="0">
              <a:ln>
                <a:noFill/>
              </a:ln>
              <a:effectLst/>
              <a:uLnTx/>
              <a:uFillTx/>
              <a:latin typeface="Arial Narrow" pitchFamily="34" charset="0"/>
              <a:ea typeface="+mn-ea"/>
              <a:cs typeface="+mn-cs"/>
            </a:endParaRP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es-ES_tradnl" sz="3000" b="0" i="0" u="none" strike="noStrike" kern="1200" cap="none" spc="0" normalizeH="0" baseline="0" noProof="0" dirty="0" smtClean="0">
                <a:ln>
                  <a:noFill/>
                </a:ln>
                <a:effectLst/>
                <a:uLnTx/>
                <a:uFillTx/>
                <a:latin typeface="Arial Narrow" pitchFamily="34" charset="0"/>
                <a:ea typeface="+mn-ea"/>
                <a:cs typeface="+mn-cs"/>
              </a:rPr>
              <a:t>Riqueza esperable:</a:t>
            </a: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es-ES_tradnl" sz="3000" b="0" i="0" u="none" strike="noStrike" kern="1200" cap="none" spc="0" normalizeH="0" baseline="0" noProof="0" dirty="0" smtClean="0">
                <a:ln>
                  <a:noFill/>
                </a:ln>
                <a:effectLst/>
                <a:uLnTx/>
                <a:uFillTx/>
                <a:latin typeface="Arial Narrow" pitchFamily="34" charset="0"/>
                <a:ea typeface="+mn-ea"/>
                <a:cs typeface="+mn-cs"/>
              </a:rPr>
              <a:t>Multiplique su ingreso anual o el de su unidad familiar de cualquier origen (excepto los provenientes de activos heredados) por su edad y dicho valor divídalo por 10.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a:xfrm>
            <a:off x="457200" y="825872"/>
            <a:ext cx="8229600" cy="802928"/>
          </a:xfrm>
        </p:spPr>
        <p:txBody>
          <a:bodyPr/>
          <a:lstStyle/>
          <a:p>
            <a:pPr eaLnBrk="1" hangingPunct="1"/>
            <a:r>
              <a:rPr lang="es-PE" dirty="0" smtClean="0"/>
              <a:t>Primer Paso: diagnóstico de la riqueza del cliente</a:t>
            </a:r>
          </a:p>
        </p:txBody>
      </p:sp>
      <p:pic>
        <p:nvPicPr>
          <p:cNvPr id="26628" name="Picture 4"/>
          <p:cNvPicPr>
            <a:picLocks noChangeAspect="1" noChangeArrowheads="1"/>
          </p:cNvPicPr>
          <p:nvPr/>
        </p:nvPicPr>
        <p:blipFill>
          <a:blip r:embed="rId3" cstate="print"/>
          <a:srcRect/>
          <a:stretch>
            <a:fillRect/>
          </a:stretch>
        </p:blipFill>
        <p:spPr bwMode="auto">
          <a:xfrm>
            <a:off x="0" y="6581775"/>
            <a:ext cx="9144000" cy="276225"/>
          </a:xfrm>
          <a:prstGeom prst="rect">
            <a:avLst/>
          </a:prstGeom>
          <a:noFill/>
          <a:ln w="9525">
            <a:noFill/>
            <a:miter lim="800000"/>
            <a:headEnd/>
            <a:tailEnd/>
          </a:ln>
        </p:spPr>
      </p:pic>
      <p:cxnSp>
        <p:nvCxnSpPr>
          <p:cNvPr id="9" name="8 Conector recto"/>
          <p:cNvCxnSpPr/>
          <p:nvPr/>
        </p:nvCxnSpPr>
        <p:spPr>
          <a:xfrm>
            <a:off x="285750" y="928688"/>
            <a:ext cx="8429625"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
        <p:nvSpPr>
          <p:cNvPr id="7" name="6 Rectángulo"/>
          <p:cNvSpPr/>
          <p:nvPr/>
        </p:nvSpPr>
        <p:spPr>
          <a:xfrm>
            <a:off x="395536" y="1484784"/>
            <a:ext cx="7920880" cy="4745915"/>
          </a:xfrm>
          <a:prstGeom prst="rect">
            <a:avLst/>
          </a:prstGeom>
        </p:spPr>
        <p:txBody>
          <a:bodyPr wrap="square">
            <a:spAutoFit/>
          </a:bodyPr>
          <a:lstStyle/>
          <a:p>
            <a:pPr marL="457200" indent="-457200">
              <a:lnSpc>
                <a:spcPct val="90000"/>
              </a:lnSpc>
              <a:buFontTx/>
              <a:buNone/>
            </a:pPr>
            <a:r>
              <a:rPr lang="es-ES_tradnl" sz="2200" b="1" dirty="0" smtClean="0">
                <a:latin typeface="Arial Narrow" pitchFamily="34" charset="0"/>
              </a:rPr>
              <a:t>Ejemplo:</a:t>
            </a:r>
          </a:p>
          <a:p>
            <a:pPr marL="457200" indent="-457200">
              <a:lnSpc>
                <a:spcPct val="90000"/>
              </a:lnSpc>
              <a:buFontTx/>
              <a:buNone/>
            </a:pPr>
            <a:endParaRPr lang="es-ES_tradnl" sz="1400" b="1" dirty="0" smtClean="0">
              <a:latin typeface="Arial Narrow" pitchFamily="34" charset="0"/>
            </a:endParaRPr>
          </a:p>
          <a:p>
            <a:pPr marL="457200" indent="-457200">
              <a:lnSpc>
                <a:spcPct val="90000"/>
              </a:lnSpc>
              <a:buFontTx/>
              <a:buNone/>
            </a:pPr>
            <a:r>
              <a:rPr lang="es-AR" sz="2200" b="1" dirty="0" smtClean="0">
                <a:latin typeface="Arial Narrow" pitchFamily="34" charset="0"/>
              </a:rPr>
              <a:t>	</a:t>
            </a:r>
            <a:r>
              <a:rPr lang="es-AR" sz="2200" dirty="0" smtClean="0">
                <a:latin typeface="Arial Narrow" pitchFamily="34" charset="0"/>
              </a:rPr>
              <a:t>El señor José Fernández, de 41 años, gana $120.000 al año (es decir, $10.000 por mes) como producto de su trabajo y tiene un departamento en alquiler de su propiedad que le reporta un ingreso de $9.600 anuales (por un alquiler de $800 mensuales), por lo que su ingreso total es de $129.600. Para saber el patrimonio neto que debería tener tiene que multiplicar 129.600 x 41, lo que le da un valor de $5.313.600. Dicho valor dividido 10 permite establecer que su patrimonio neto debería ascender a $531.360. Por otra parte, en el caso de Juan García, de 35 años, cuyo ingreso anual es de 80.000, la cifra prevista sería de $280.000</a:t>
            </a:r>
            <a:r>
              <a:rPr lang="es-ES" sz="2200" dirty="0" smtClean="0">
                <a:latin typeface="Arial Narrow" pitchFamily="34" charset="0"/>
              </a:rPr>
              <a:t> </a:t>
            </a:r>
          </a:p>
          <a:p>
            <a:pPr marL="457200" indent="-457200">
              <a:lnSpc>
                <a:spcPct val="90000"/>
              </a:lnSpc>
              <a:buFontTx/>
              <a:buNone/>
            </a:pPr>
            <a:endParaRPr lang="es-ES" sz="2200" dirty="0" smtClean="0">
              <a:solidFill>
                <a:srgbClr val="9900CC"/>
              </a:solidFill>
              <a:latin typeface="Arial Narrow" pitchFamily="34" charset="0"/>
            </a:endParaRPr>
          </a:p>
          <a:p>
            <a:pPr marL="457200" indent="-457200">
              <a:lnSpc>
                <a:spcPct val="90000"/>
              </a:lnSpc>
              <a:buFontTx/>
              <a:buAutoNum type="alphaLcParenR"/>
            </a:pPr>
            <a:r>
              <a:rPr lang="es-ES_tradnl" sz="2200" b="1" dirty="0" smtClean="0">
                <a:latin typeface="Arial Narrow" pitchFamily="34" charset="0"/>
              </a:rPr>
              <a:t>Apremiados              b) Prometedores       c) Adinerados</a:t>
            </a:r>
          </a:p>
          <a:p>
            <a:pPr marL="457200" indent="-457200">
              <a:lnSpc>
                <a:spcPct val="90000"/>
              </a:lnSpc>
              <a:buFontTx/>
              <a:buAutoNum type="alphaLcParenR"/>
            </a:pPr>
            <a:endParaRPr lang="es-ES_tradnl" sz="1400" b="1" dirty="0" smtClean="0">
              <a:latin typeface="Arial Narrow" pitchFamily="34" charset="0"/>
            </a:endParaRPr>
          </a:p>
          <a:p>
            <a:pPr marL="457200" indent="-457200">
              <a:lnSpc>
                <a:spcPct val="90000"/>
              </a:lnSpc>
              <a:buFontTx/>
              <a:buNone/>
            </a:pPr>
            <a:r>
              <a:rPr lang="es-ES_tradnl" sz="2200" b="1" dirty="0" smtClean="0">
                <a:latin typeface="Arial Narrow" pitchFamily="34" charset="0"/>
              </a:rPr>
              <a:t>d) 	Verdaderamente Ricos</a:t>
            </a:r>
            <a:endParaRPr lang="es-AR" sz="2200" b="1" dirty="0">
              <a:latin typeface="Arial Narrow"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a:xfrm>
            <a:off x="457200" y="969888"/>
            <a:ext cx="8229600" cy="802928"/>
          </a:xfrm>
        </p:spPr>
        <p:txBody>
          <a:bodyPr/>
          <a:lstStyle/>
          <a:p>
            <a:pPr eaLnBrk="1" hangingPunct="1"/>
            <a:r>
              <a:rPr lang="es-PE" dirty="0" smtClean="0"/>
              <a:t>La riqueza requiere primero del AHORRO. Distintas formas de ahorrar</a:t>
            </a:r>
          </a:p>
        </p:txBody>
      </p:sp>
      <p:pic>
        <p:nvPicPr>
          <p:cNvPr id="26628" name="Picture 4"/>
          <p:cNvPicPr>
            <a:picLocks noChangeAspect="1" noChangeArrowheads="1"/>
          </p:cNvPicPr>
          <p:nvPr/>
        </p:nvPicPr>
        <p:blipFill>
          <a:blip r:embed="rId3" cstate="print"/>
          <a:srcRect/>
          <a:stretch>
            <a:fillRect/>
          </a:stretch>
        </p:blipFill>
        <p:spPr bwMode="auto">
          <a:xfrm>
            <a:off x="0" y="6581775"/>
            <a:ext cx="9144000" cy="276225"/>
          </a:xfrm>
          <a:prstGeom prst="rect">
            <a:avLst/>
          </a:prstGeom>
          <a:noFill/>
          <a:ln w="9525">
            <a:noFill/>
            <a:miter lim="800000"/>
            <a:headEnd/>
            <a:tailEnd/>
          </a:ln>
        </p:spPr>
      </p:pic>
      <p:cxnSp>
        <p:nvCxnSpPr>
          <p:cNvPr id="9" name="8 Conector recto"/>
          <p:cNvCxnSpPr/>
          <p:nvPr/>
        </p:nvCxnSpPr>
        <p:spPr>
          <a:xfrm>
            <a:off x="179512" y="835125"/>
            <a:ext cx="8424936"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
        <p:nvSpPr>
          <p:cNvPr id="6" name="5 Rectángulo"/>
          <p:cNvSpPr/>
          <p:nvPr/>
        </p:nvSpPr>
        <p:spPr>
          <a:xfrm>
            <a:off x="179512" y="1964095"/>
            <a:ext cx="8640960" cy="4561249"/>
          </a:xfrm>
          <a:prstGeom prst="rect">
            <a:avLst/>
          </a:prstGeom>
        </p:spPr>
        <p:txBody>
          <a:bodyPr wrap="square">
            <a:spAutoFit/>
          </a:bodyPr>
          <a:lstStyle/>
          <a:p>
            <a:pPr marL="609600" indent="-609600">
              <a:lnSpc>
                <a:spcPct val="80000"/>
              </a:lnSpc>
              <a:buFontTx/>
              <a:buNone/>
            </a:pPr>
            <a:r>
              <a:rPr lang="es-AR" dirty="0" smtClean="0">
                <a:latin typeface="Arial Narrow" pitchFamily="34" charset="0"/>
              </a:rPr>
              <a:t>El consumo está dominado por la “EMOCION” mientras que el ahorro está dominado por el “PENSAMIENTO”</a:t>
            </a:r>
          </a:p>
          <a:p>
            <a:pPr marL="609600" indent="-609600">
              <a:lnSpc>
                <a:spcPct val="80000"/>
              </a:lnSpc>
              <a:buFontTx/>
              <a:buNone/>
            </a:pPr>
            <a:endParaRPr lang="es-AR" sz="800" dirty="0" smtClean="0">
              <a:latin typeface="Arial Narrow" pitchFamily="34" charset="0"/>
            </a:endParaRPr>
          </a:p>
          <a:p>
            <a:pPr marL="609600" indent="-609600">
              <a:lnSpc>
                <a:spcPct val="80000"/>
              </a:lnSpc>
              <a:buFontTx/>
              <a:buNone/>
            </a:pPr>
            <a:r>
              <a:rPr lang="es-AR" dirty="0" smtClean="0">
                <a:latin typeface="Arial Narrow" pitchFamily="34" charset="0"/>
              </a:rPr>
              <a:t>Por lo tanto, para equipararlos se necesita darle un “</a:t>
            </a:r>
            <a:r>
              <a:rPr lang="es-AR" dirty="0" err="1" smtClean="0">
                <a:latin typeface="Arial Narrow" pitchFamily="34" charset="0"/>
              </a:rPr>
              <a:t>handicap</a:t>
            </a:r>
            <a:r>
              <a:rPr lang="es-AR" dirty="0" smtClean="0">
                <a:latin typeface="Arial Narrow" pitchFamily="34" charset="0"/>
              </a:rPr>
              <a:t>” al ahorro. </a:t>
            </a:r>
          </a:p>
          <a:p>
            <a:pPr marL="609600" indent="-609600">
              <a:lnSpc>
                <a:spcPct val="80000"/>
              </a:lnSpc>
              <a:buFontTx/>
              <a:buNone/>
            </a:pPr>
            <a:endParaRPr lang="es-AR" sz="600" dirty="0" smtClean="0">
              <a:latin typeface="Arial Narrow" pitchFamily="34" charset="0"/>
            </a:endParaRPr>
          </a:p>
          <a:p>
            <a:pPr marL="609600" indent="-609600">
              <a:lnSpc>
                <a:spcPct val="80000"/>
              </a:lnSpc>
              <a:buFontTx/>
              <a:buNone/>
            </a:pPr>
            <a:endParaRPr lang="es-AR" sz="700" dirty="0" smtClean="0">
              <a:latin typeface="Arial Narrow" pitchFamily="34" charset="0"/>
            </a:endParaRPr>
          </a:p>
          <a:p>
            <a:pPr marL="609600" indent="-609600">
              <a:lnSpc>
                <a:spcPct val="80000"/>
              </a:lnSpc>
              <a:buFontTx/>
              <a:buNone/>
            </a:pPr>
            <a:r>
              <a:rPr lang="es-AR" b="1" dirty="0" smtClean="0">
                <a:latin typeface="Arial Narrow" pitchFamily="34" charset="0"/>
              </a:rPr>
              <a:t>Distintas formas de ahorrar:</a:t>
            </a:r>
          </a:p>
          <a:p>
            <a:pPr marL="609600" indent="-609600">
              <a:lnSpc>
                <a:spcPct val="80000"/>
              </a:lnSpc>
              <a:buFontTx/>
              <a:buNone/>
            </a:pPr>
            <a:endParaRPr lang="es-AR" b="1" dirty="0" smtClean="0">
              <a:latin typeface="Arial Narrow" pitchFamily="34" charset="0"/>
            </a:endParaRPr>
          </a:p>
          <a:p>
            <a:pPr marL="609600" indent="-609600">
              <a:lnSpc>
                <a:spcPct val="80000"/>
              </a:lnSpc>
              <a:buFontTx/>
              <a:buNone/>
            </a:pPr>
            <a:r>
              <a:rPr lang="es-ES" b="1" dirty="0" smtClean="0">
                <a:latin typeface="Arial Narrow" pitchFamily="34" charset="0"/>
              </a:rPr>
              <a:t>	a) Pagarse primero a uno mismo</a:t>
            </a:r>
            <a:endParaRPr lang="es-AR" b="1" dirty="0" smtClean="0">
              <a:latin typeface="Arial Narrow" pitchFamily="34" charset="0"/>
            </a:endParaRPr>
          </a:p>
          <a:p>
            <a:pPr marL="609600" indent="-609600">
              <a:lnSpc>
                <a:spcPct val="80000"/>
              </a:lnSpc>
              <a:buFontTx/>
              <a:buNone/>
            </a:pPr>
            <a:r>
              <a:rPr lang="es-AR" b="1" dirty="0" smtClean="0">
                <a:latin typeface="Arial Narrow" pitchFamily="34" charset="0"/>
              </a:rPr>
              <a:t>	a) Deducción automática</a:t>
            </a:r>
          </a:p>
          <a:p>
            <a:pPr marL="609600" indent="-609600">
              <a:lnSpc>
                <a:spcPct val="80000"/>
              </a:lnSpc>
              <a:buFontTx/>
              <a:buNone/>
            </a:pPr>
            <a:r>
              <a:rPr lang="es-AR" b="1" dirty="0" smtClean="0">
                <a:latin typeface="Arial Narrow" pitchFamily="34" charset="0"/>
              </a:rPr>
              <a:t>	b) Cuentas Mentales Separadas o </a:t>
            </a:r>
          </a:p>
          <a:p>
            <a:pPr marL="609600" indent="-609600">
              <a:lnSpc>
                <a:spcPct val="80000"/>
              </a:lnSpc>
              <a:buFontTx/>
              <a:buNone/>
            </a:pPr>
            <a:r>
              <a:rPr lang="es-AR" b="1" dirty="0" smtClean="0">
                <a:latin typeface="Arial Narrow" pitchFamily="34" charset="0"/>
              </a:rPr>
              <a:t>	c) Ahorrar regularmente cantidades pequeñas</a:t>
            </a:r>
          </a:p>
          <a:p>
            <a:pPr marL="609600" indent="-609600">
              <a:lnSpc>
                <a:spcPct val="80000"/>
              </a:lnSpc>
              <a:buFontTx/>
              <a:buNone/>
            </a:pPr>
            <a:endParaRPr lang="es-AR" dirty="0" smtClean="0">
              <a:latin typeface="Arial Narrow" pitchFamily="34" charset="0"/>
            </a:endParaRPr>
          </a:p>
          <a:p>
            <a:pPr marL="609600" indent="-609600">
              <a:lnSpc>
                <a:spcPct val="80000"/>
              </a:lnSpc>
              <a:buFontTx/>
              <a:buNone/>
            </a:pPr>
            <a:r>
              <a:rPr lang="es-AR" dirty="0" smtClean="0">
                <a:latin typeface="Arial Narrow" pitchFamily="34" charset="0"/>
              </a:rPr>
              <a:t>Empezar a ahorrar desde una edad temprana: (</a:t>
            </a:r>
            <a:r>
              <a:rPr lang="es-AR" b="1" dirty="0" smtClean="0">
                <a:latin typeface="Arial Narrow" pitchFamily="34" charset="0"/>
              </a:rPr>
              <a:t>MAYOR ARREPENTIMIENTO DE LOS ADULTOS</a:t>
            </a:r>
            <a:r>
              <a:rPr lang="es-AR" dirty="0" smtClean="0">
                <a:latin typeface="Arial Narrow" pitchFamily="34" charset="0"/>
              </a:rPr>
              <a:t>)</a:t>
            </a:r>
          </a:p>
          <a:p>
            <a:pPr marL="609600" indent="-609600">
              <a:lnSpc>
                <a:spcPct val="80000"/>
              </a:lnSpc>
              <a:buFontTx/>
              <a:buNone/>
            </a:pPr>
            <a:endParaRPr lang="es-AR" dirty="0" smtClean="0">
              <a:latin typeface="Arial Narrow" pitchFamily="34" charset="0"/>
            </a:endParaRPr>
          </a:p>
          <a:p>
            <a:pPr marL="609600" indent="-609600">
              <a:lnSpc>
                <a:spcPct val="80000"/>
              </a:lnSpc>
              <a:buFontTx/>
              <a:buNone/>
            </a:pPr>
            <a:r>
              <a:rPr lang="es-AR" dirty="0" smtClean="0">
                <a:latin typeface="Arial Narrow" pitchFamily="34" charset="0"/>
              </a:rPr>
              <a:t>a) Si se ahorran USD 2 diarios o 60 USD mensuales entre los 25 y 65 años, y la inversión rinde en promedio el 10 % anual, a los 65 años se juntan USD 375.000 y sólo se invirtieron </a:t>
            </a:r>
            <a:r>
              <a:rPr lang="es-AR" dirty="0" err="1" smtClean="0">
                <a:latin typeface="Arial Narrow" pitchFamily="34" charset="0"/>
              </a:rPr>
              <a:t>usd</a:t>
            </a:r>
            <a:r>
              <a:rPr lang="es-AR" dirty="0" smtClean="0">
                <a:latin typeface="Arial Narrow" pitchFamily="34" charset="0"/>
              </a:rPr>
              <a:t> 29.000</a:t>
            </a:r>
          </a:p>
          <a:p>
            <a:pPr marL="609600" indent="-609600">
              <a:lnSpc>
                <a:spcPct val="80000"/>
              </a:lnSpc>
              <a:buFontTx/>
              <a:buNone/>
            </a:pPr>
            <a:endParaRPr lang="es-AR" dirty="0" smtClean="0">
              <a:latin typeface="Arial Narrow" pitchFamily="34" charset="0"/>
            </a:endParaRPr>
          </a:p>
          <a:p>
            <a:pPr marL="609600" indent="-609600">
              <a:lnSpc>
                <a:spcPct val="80000"/>
              </a:lnSpc>
              <a:buFontTx/>
              <a:buNone/>
            </a:pPr>
            <a:r>
              <a:rPr lang="es-AR" dirty="0" smtClean="0">
                <a:latin typeface="Arial Narrow" pitchFamily="34" charset="0"/>
              </a:rPr>
              <a:t>b) Si al cumplir 18 años, se depositan en una cuenta de inversión USD 100 por mes hasta los 26 años (96 cuotas de USD 100, que juntan un total de USD 9.600) y a partir de allí se deja el capital y se obtiene un 10% anual de rendimiento promedio, a los 50 años se junta un capital de </a:t>
            </a:r>
            <a:r>
              <a:rPr lang="es-AR" dirty="0" err="1" smtClean="0">
                <a:latin typeface="Arial Narrow" pitchFamily="34" charset="0"/>
              </a:rPr>
              <a:t>usd</a:t>
            </a:r>
            <a:r>
              <a:rPr lang="es-AR" dirty="0" smtClean="0">
                <a:latin typeface="Arial Narrow" pitchFamily="34" charset="0"/>
              </a:rPr>
              <a:t> 143.000 y a los 65 años </a:t>
            </a:r>
            <a:r>
              <a:rPr lang="es-AR" dirty="0" err="1" smtClean="0">
                <a:latin typeface="Arial Narrow" pitchFamily="34" charset="0"/>
              </a:rPr>
              <a:t>usd</a:t>
            </a:r>
            <a:r>
              <a:rPr lang="es-AR" dirty="0" smtClean="0">
                <a:latin typeface="Arial Narrow" pitchFamily="34" charset="0"/>
              </a:rPr>
              <a:t> 595.000</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a:xfrm>
            <a:off x="457200" y="908720"/>
            <a:ext cx="8229600" cy="586904"/>
          </a:xfrm>
        </p:spPr>
        <p:txBody>
          <a:bodyPr/>
          <a:lstStyle/>
          <a:p>
            <a:pPr eaLnBrk="1" hangingPunct="1"/>
            <a:r>
              <a:rPr lang="es-PE" dirty="0" smtClean="0"/>
              <a:t>Mas allá del ahorro: LA INVERSION </a:t>
            </a:r>
          </a:p>
        </p:txBody>
      </p:sp>
      <p:pic>
        <p:nvPicPr>
          <p:cNvPr id="26628" name="Picture 4"/>
          <p:cNvPicPr>
            <a:picLocks noChangeAspect="1" noChangeArrowheads="1"/>
          </p:cNvPicPr>
          <p:nvPr/>
        </p:nvPicPr>
        <p:blipFill>
          <a:blip r:embed="rId3" cstate="print"/>
          <a:srcRect/>
          <a:stretch>
            <a:fillRect/>
          </a:stretch>
        </p:blipFill>
        <p:spPr bwMode="auto">
          <a:xfrm>
            <a:off x="0" y="6581775"/>
            <a:ext cx="9144000" cy="276225"/>
          </a:xfrm>
          <a:prstGeom prst="rect">
            <a:avLst/>
          </a:prstGeom>
          <a:noFill/>
          <a:ln w="9525">
            <a:noFill/>
            <a:miter lim="800000"/>
            <a:headEnd/>
            <a:tailEnd/>
          </a:ln>
        </p:spPr>
      </p:pic>
      <p:cxnSp>
        <p:nvCxnSpPr>
          <p:cNvPr id="9" name="8 Conector recto"/>
          <p:cNvCxnSpPr/>
          <p:nvPr/>
        </p:nvCxnSpPr>
        <p:spPr>
          <a:xfrm>
            <a:off x="179512" y="835125"/>
            <a:ext cx="8424936"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
        <p:nvSpPr>
          <p:cNvPr id="7" name="Rectangle 3"/>
          <p:cNvSpPr txBox="1">
            <a:spLocks noChangeArrowheads="1"/>
          </p:cNvSpPr>
          <p:nvPr/>
        </p:nvSpPr>
        <p:spPr>
          <a:xfrm>
            <a:off x="323528" y="1484784"/>
            <a:ext cx="7850187" cy="2016224"/>
          </a:xfrm>
          <a:prstGeom prst="rect">
            <a:avLst/>
          </a:prstGeom>
        </p:spPr>
        <p:txBody>
          <a:bodyPr/>
          <a:lstStyle/>
          <a:p>
            <a:pPr marL="609600" marR="0" lvl="0" indent="-609600" algn="l" defTabSz="914400" rtl="0" eaLnBrk="1" fontAlgn="base" latinLnBrk="0" hangingPunct="1">
              <a:lnSpc>
                <a:spcPct val="100000"/>
              </a:lnSpc>
              <a:spcBef>
                <a:spcPct val="20000"/>
              </a:spcBef>
              <a:spcAft>
                <a:spcPct val="0"/>
              </a:spcAft>
              <a:buClrTx/>
              <a:buSzTx/>
              <a:buFont typeface="Arial" charset="0"/>
              <a:buChar char="•"/>
              <a:tabLst/>
              <a:defRPr/>
            </a:pPr>
            <a:r>
              <a:rPr kumimoji="0" lang="es-AR" sz="3200" b="1" i="0" u="none" strike="noStrike" kern="1200" cap="none" spc="0" normalizeH="0" baseline="0" noProof="0" dirty="0" smtClean="0">
                <a:ln>
                  <a:noFill/>
                </a:ln>
                <a:effectLst/>
                <a:uLnTx/>
                <a:uFillTx/>
                <a:latin typeface="Arial Narrow" pitchFamily="34" charset="0"/>
              </a:rPr>
              <a:t>Invertir</a:t>
            </a:r>
            <a:r>
              <a:rPr kumimoji="0" lang="es-AR" sz="2400" b="1" i="0" u="none" strike="noStrike" kern="1200" cap="none" spc="0" normalizeH="0" baseline="0" noProof="0" dirty="0" smtClean="0">
                <a:ln>
                  <a:noFill/>
                </a:ln>
                <a:effectLst/>
                <a:uLnTx/>
                <a:uFillTx/>
                <a:latin typeface="Arial Narrow" pitchFamily="34" charset="0"/>
              </a:rPr>
              <a:t> </a:t>
            </a:r>
            <a:r>
              <a:rPr kumimoji="0" lang="es-AR" sz="2400" i="0" u="none" strike="noStrike" kern="1200" cap="none" spc="0" normalizeH="0" baseline="0" noProof="0" dirty="0" smtClean="0">
                <a:ln>
                  <a:noFill/>
                </a:ln>
                <a:effectLst/>
                <a:uLnTx/>
                <a:uFillTx/>
                <a:latin typeface="Arial Narrow" pitchFamily="34" charset="0"/>
              </a:rPr>
              <a:t>debe entenderse como un método para la compra de activos, financieros o no financieros, con el objetivo de obtener una ganancia a través de un ingreso razonablemente predecible (ya sean dividendos, intereses o rentas) y/o una apreciación de capital a largo plazo</a:t>
            </a:r>
          </a:p>
        </p:txBody>
      </p:sp>
      <p:sp>
        <p:nvSpPr>
          <p:cNvPr id="8" name="Rectangle 5"/>
          <p:cNvSpPr>
            <a:spLocks noChangeArrowheads="1"/>
          </p:cNvSpPr>
          <p:nvPr/>
        </p:nvSpPr>
        <p:spPr bwMode="auto">
          <a:xfrm>
            <a:off x="467544" y="3645024"/>
            <a:ext cx="7772400" cy="1150664"/>
          </a:xfrm>
          <a:prstGeom prst="rect">
            <a:avLst/>
          </a:prstGeom>
          <a:noFill/>
          <a:ln w="9525">
            <a:noFill/>
            <a:miter lim="800000"/>
            <a:headEnd/>
            <a:tailEnd/>
          </a:ln>
        </p:spPr>
        <p:txBody>
          <a:bodyPr anchor="ctr"/>
          <a:lstStyle/>
          <a:p>
            <a:pPr algn="ctr"/>
            <a:r>
              <a:rPr lang="es-AR" sz="2200" b="1" dirty="0">
                <a:latin typeface="Arial Narrow" pitchFamily="34" charset="0"/>
              </a:rPr>
              <a:t>La clave del éxito de una inversión:</a:t>
            </a:r>
            <a:br>
              <a:rPr lang="es-AR" sz="2200" b="1" dirty="0">
                <a:latin typeface="Arial Narrow" pitchFamily="34" charset="0"/>
              </a:rPr>
            </a:br>
            <a:r>
              <a:rPr lang="es-AR" sz="2200" b="1" dirty="0">
                <a:latin typeface="Arial Narrow" pitchFamily="34" charset="0"/>
              </a:rPr>
              <a:t>Mediante el análisis de la información actual y los pronósticos futuros</a:t>
            </a:r>
            <a:r>
              <a:rPr lang="es-AR" sz="2200" b="1" dirty="0" smtClean="0">
                <a:latin typeface="Arial Narrow" pitchFamily="34" charset="0"/>
              </a:rPr>
              <a:t>: “</a:t>
            </a:r>
            <a:r>
              <a:rPr lang="es-AR" sz="2200" b="1" dirty="0">
                <a:latin typeface="Arial Narrow" pitchFamily="34" charset="0"/>
              </a:rPr>
              <a:t>Comprar barato y vender caro”</a:t>
            </a:r>
            <a:endParaRPr lang="es-ES" sz="2200" b="1" dirty="0">
              <a:latin typeface="Arial Narrow" pitchFamily="34" charset="0"/>
            </a:endParaRPr>
          </a:p>
        </p:txBody>
      </p:sp>
      <p:sp>
        <p:nvSpPr>
          <p:cNvPr id="10" name="Rectangle 6"/>
          <p:cNvSpPr>
            <a:spLocks noChangeArrowheads="1"/>
          </p:cNvSpPr>
          <p:nvPr/>
        </p:nvSpPr>
        <p:spPr bwMode="auto">
          <a:xfrm>
            <a:off x="539552" y="4941168"/>
            <a:ext cx="7992888" cy="1512168"/>
          </a:xfrm>
          <a:prstGeom prst="rect">
            <a:avLst/>
          </a:prstGeom>
          <a:noFill/>
          <a:ln w="9525">
            <a:noFill/>
            <a:miter lim="800000"/>
            <a:headEnd/>
            <a:tailEnd/>
          </a:ln>
        </p:spPr>
        <p:txBody>
          <a:bodyPr anchor="ctr"/>
          <a:lstStyle/>
          <a:p>
            <a:pPr algn="ctr"/>
            <a:r>
              <a:rPr lang="es-AR" sz="2200" b="1" dirty="0">
                <a:latin typeface="Arial Narrow" pitchFamily="34" charset="0"/>
              </a:rPr>
              <a:t>Quid de la cuestión:</a:t>
            </a:r>
            <a:br>
              <a:rPr lang="es-AR" sz="2200" b="1" dirty="0">
                <a:latin typeface="Arial Narrow" pitchFamily="34" charset="0"/>
              </a:rPr>
            </a:br>
            <a:r>
              <a:rPr lang="es-AR" sz="2200" b="1" dirty="0">
                <a:latin typeface="Arial Narrow" pitchFamily="34" charset="0"/>
              </a:rPr>
              <a:t>Determinado activo, ¿está caro o barato</a:t>
            </a:r>
            <a:r>
              <a:rPr lang="es-AR" sz="2200" b="1" dirty="0" smtClean="0">
                <a:latin typeface="Arial Narrow" pitchFamily="34" charset="0"/>
              </a:rPr>
              <a:t>?</a:t>
            </a:r>
          </a:p>
          <a:p>
            <a:pPr algn="ctr"/>
            <a:endParaRPr lang="es-AR" sz="1200" b="1" dirty="0" smtClean="0">
              <a:latin typeface="Arial Narrow" pitchFamily="34" charset="0"/>
            </a:endParaRPr>
          </a:p>
          <a:p>
            <a:pPr algn="ctr"/>
            <a:r>
              <a:rPr lang="es-AR" sz="2200" b="1" dirty="0" smtClean="0">
                <a:latin typeface="Arial Narrow" pitchFamily="34" charset="0"/>
              </a:rPr>
              <a:t>a) Método Descuento Flujo de Fondos y Método de Múltiplos</a:t>
            </a:r>
          </a:p>
          <a:p>
            <a:pPr algn="ctr"/>
            <a:r>
              <a:rPr lang="es-AR" sz="2200" b="1" dirty="0" smtClean="0">
                <a:latin typeface="Arial Narrow" pitchFamily="34" charset="0"/>
              </a:rPr>
              <a:t>b) Método del Comportamiento Bipolar</a:t>
            </a:r>
            <a:endParaRPr lang="es-ES" sz="2200" b="1" dirty="0">
              <a:latin typeface="Arial Narrow"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8" name="Picture 4"/>
          <p:cNvPicPr>
            <a:picLocks noChangeAspect="1" noChangeArrowheads="1"/>
          </p:cNvPicPr>
          <p:nvPr/>
        </p:nvPicPr>
        <p:blipFill>
          <a:blip r:embed="rId3" cstate="print"/>
          <a:srcRect/>
          <a:stretch>
            <a:fillRect/>
          </a:stretch>
        </p:blipFill>
        <p:spPr bwMode="auto">
          <a:xfrm>
            <a:off x="0" y="6581775"/>
            <a:ext cx="9144000" cy="276225"/>
          </a:xfrm>
          <a:prstGeom prst="rect">
            <a:avLst/>
          </a:prstGeom>
          <a:noFill/>
          <a:ln w="9525">
            <a:noFill/>
            <a:miter lim="800000"/>
            <a:headEnd/>
            <a:tailEnd/>
          </a:ln>
        </p:spPr>
      </p:pic>
      <p:cxnSp>
        <p:nvCxnSpPr>
          <p:cNvPr id="9" name="8 Conector recto"/>
          <p:cNvCxnSpPr/>
          <p:nvPr/>
        </p:nvCxnSpPr>
        <p:spPr>
          <a:xfrm>
            <a:off x="179512" y="835125"/>
            <a:ext cx="8424936"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
        <p:nvSpPr>
          <p:cNvPr id="11" name="Rectangle 2"/>
          <p:cNvSpPr txBox="1">
            <a:spLocks noChangeArrowheads="1"/>
          </p:cNvSpPr>
          <p:nvPr/>
        </p:nvSpPr>
        <p:spPr bwMode="auto">
          <a:xfrm>
            <a:off x="755576" y="764704"/>
            <a:ext cx="7916862" cy="144018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AR" sz="2200" b="1" dirty="0" smtClean="0">
                <a:latin typeface="Arial Unicode MS" pitchFamily="34" charset="-128"/>
                <a:ea typeface="+mj-ea"/>
                <a:cs typeface="+mj-cs"/>
              </a:rPr>
              <a:t>¿Qué razona la persona común?</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s-AR" sz="1000" b="1" i="0" u="none" strike="noStrike" kern="1200" cap="none" spc="0" normalizeH="0" baseline="0" noProof="0" dirty="0" smtClean="0">
              <a:ln>
                <a:noFill/>
              </a:ln>
              <a:effectLst/>
              <a:uLnTx/>
              <a:uFillTx/>
              <a:latin typeface="Arial Unicode MS" pitchFamily="34" charset="-128"/>
              <a:ea typeface="+mj-ea"/>
              <a:cs typeface="+mj-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s-AR" sz="2200" b="1" i="0" u="none" strike="noStrike" kern="1200" cap="none" spc="0" normalizeH="0" baseline="0" noProof="0" dirty="0" smtClean="0">
                <a:ln>
                  <a:noFill/>
                </a:ln>
                <a:effectLst/>
                <a:uLnTx/>
                <a:uFillTx/>
                <a:latin typeface="Arial Unicode MS" pitchFamily="34" charset="-128"/>
                <a:ea typeface="+mj-ea"/>
                <a:cs typeface="+mj-cs"/>
              </a:rPr>
              <a:t>Invertir en activos de la economía real es una “verdadera inversión”, Invertir en activos financieros “es una timba”</a:t>
            </a:r>
            <a:endParaRPr kumimoji="0" lang="es-ES" sz="2200" b="1" i="0" u="none" strike="noStrike" kern="1200" cap="none" spc="0" normalizeH="0" baseline="0" noProof="0" dirty="0" smtClean="0">
              <a:ln>
                <a:noFill/>
              </a:ln>
              <a:effectLst/>
              <a:uLnTx/>
              <a:uFillTx/>
              <a:latin typeface="Arial Unicode MS" pitchFamily="34" charset="-128"/>
              <a:ea typeface="+mj-ea"/>
              <a:cs typeface="+mj-cs"/>
            </a:endParaRPr>
          </a:p>
        </p:txBody>
      </p:sp>
      <p:sp>
        <p:nvSpPr>
          <p:cNvPr id="12" name="Rectangle 3"/>
          <p:cNvSpPr txBox="1">
            <a:spLocks noChangeArrowheads="1"/>
          </p:cNvSpPr>
          <p:nvPr/>
        </p:nvSpPr>
        <p:spPr>
          <a:xfrm>
            <a:off x="683568" y="2420045"/>
            <a:ext cx="7777163" cy="864939"/>
          </a:xfrm>
          <a:prstGeom prst="rect">
            <a:avLst/>
          </a:prstGeom>
        </p:spPr>
        <p:txBody>
          <a:bodyPr/>
          <a:lstStyle/>
          <a:p>
            <a:pPr marL="609600" marR="0" lvl="0" indent="-609600" algn="l" defTabSz="914400" rtl="0" eaLnBrk="1" fontAlgn="base" latinLnBrk="0" hangingPunct="1">
              <a:lnSpc>
                <a:spcPct val="100000"/>
              </a:lnSpc>
              <a:spcBef>
                <a:spcPct val="20000"/>
              </a:spcBef>
              <a:spcAft>
                <a:spcPct val="0"/>
              </a:spcAft>
              <a:buClrTx/>
              <a:buSzTx/>
              <a:buFont typeface="Arial" charset="0"/>
              <a:buChar char="•"/>
              <a:tabLst/>
              <a:defRPr/>
            </a:pPr>
            <a:r>
              <a:rPr kumimoji="0" lang="es-AR" sz="2200" i="0" u="none" strike="noStrike" kern="1200" cap="none" spc="0" normalizeH="0" baseline="0" noProof="0" dirty="0" smtClean="0">
                <a:ln>
                  <a:noFill/>
                </a:ln>
                <a:effectLst/>
                <a:uLnTx/>
                <a:uFillTx/>
                <a:latin typeface="Arial Narrow" pitchFamily="34" charset="0"/>
              </a:rPr>
              <a:t>La realidad y no el mito, es que invertir en activos financieros y no financieros tienen “muchas similitudes” y dos grandes diferencias:</a:t>
            </a:r>
          </a:p>
        </p:txBody>
      </p:sp>
      <p:sp>
        <p:nvSpPr>
          <p:cNvPr id="13" name="Rectangle 5"/>
          <p:cNvSpPr>
            <a:spLocks noChangeArrowheads="1"/>
          </p:cNvSpPr>
          <p:nvPr/>
        </p:nvSpPr>
        <p:spPr bwMode="auto">
          <a:xfrm>
            <a:off x="179512" y="3356992"/>
            <a:ext cx="8353425" cy="2088232"/>
          </a:xfrm>
          <a:prstGeom prst="rect">
            <a:avLst/>
          </a:prstGeom>
          <a:noFill/>
          <a:ln w="9525">
            <a:noFill/>
            <a:miter lim="800000"/>
            <a:headEnd/>
            <a:tailEnd/>
          </a:ln>
        </p:spPr>
        <p:txBody>
          <a:bodyPr anchor="ctr"/>
          <a:lstStyle/>
          <a:p>
            <a:pPr marL="838200" indent="-838200" algn="ctr"/>
            <a:r>
              <a:rPr lang="es-AR" sz="2200" b="1" dirty="0">
                <a:latin typeface="Arial Narrow" pitchFamily="34" charset="0"/>
              </a:rPr>
              <a:t>1) Los primeros se pueden realizar o desprenderse con rapidez, mientras que los segundos no</a:t>
            </a:r>
            <a:br>
              <a:rPr lang="es-AR" sz="2200" b="1" dirty="0">
                <a:latin typeface="Arial Narrow" pitchFamily="34" charset="0"/>
              </a:rPr>
            </a:br>
            <a:r>
              <a:rPr lang="es-AR" sz="2200" b="1" dirty="0">
                <a:latin typeface="Arial Narrow" pitchFamily="34" charset="0"/>
              </a:rPr>
              <a:t>2) A través de la inversión en activos financieros se puede participar de emprendimientos que lucen </a:t>
            </a:r>
            <a:r>
              <a:rPr lang="es-AR" sz="2200" b="1" dirty="0" err="1">
                <a:latin typeface="Arial Narrow" pitchFamily="34" charset="0"/>
              </a:rPr>
              <a:t>super</a:t>
            </a:r>
            <a:r>
              <a:rPr lang="es-AR" sz="2200" b="1" dirty="0">
                <a:latin typeface="Arial Narrow" pitchFamily="34" charset="0"/>
              </a:rPr>
              <a:t> atractivos pero que de ninguna manera se podrían realizar por cuenta de uno</a:t>
            </a:r>
            <a:br>
              <a:rPr lang="es-AR" sz="2200" b="1" dirty="0">
                <a:latin typeface="Arial Narrow" pitchFamily="34" charset="0"/>
              </a:rPr>
            </a:br>
            <a:endParaRPr lang="es-ES" sz="2200" b="1" dirty="0">
              <a:latin typeface="Arial Narrow" pitchFamily="34" charset="0"/>
            </a:endParaRPr>
          </a:p>
        </p:txBody>
      </p:sp>
      <p:sp>
        <p:nvSpPr>
          <p:cNvPr id="14" name="Rectangle 6"/>
          <p:cNvSpPr>
            <a:spLocks noChangeArrowheads="1"/>
          </p:cNvSpPr>
          <p:nvPr/>
        </p:nvSpPr>
        <p:spPr bwMode="auto">
          <a:xfrm>
            <a:off x="827584" y="5374282"/>
            <a:ext cx="7772400" cy="935038"/>
          </a:xfrm>
          <a:prstGeom prst="rect">
            <a:avLst/>
          </a:prstGeom>
          <a:noFill/>
          <a:ln w="9525">
            <a:noFill/>
            <a:miter lim="800000"/>
            <a:headEnd/>
            <a:tailEnd/>
          </a:ln>
        </p:spPr>
        <p:txBody>
          <a:bodyPr anchor="ctr"/>
          <a:lstStyle/>
          <a:p>
            <a:pPr algn="ctr"/>
            <a:r>
              <a:rPr lang="es-AR" sz="2200" b="1" dirty="0">
                <a:latin typeface="Arial Unicode MS" pitchFamily="34" charset="-128"/>
              </a:rPr>
              <a:t>¿No es maravilloso entrar en el mismo negocio que hizo rico a Bill Gates o </a:t>
            </a:r>
            <a:r>
              <a:rPr lang="es-AR" sz="2200" b="1" dirty="0" smtClean="0">
                <a:latin typeface="Arial Unicode MS" pitchFamily="34" charset="-128"/>
              </a:rPr>
              <a:t>Carlos </a:t>
            </a:r>
            <a:r>
              <a:rPr lang="es-AR" sz="2200" b="1" dirty="0" err="1" smtClean="0">
                <a:latin typeface="Arial Unicode MS" pitchFamily="34" charset="-128"/>
              </a:rPr>
              <a:t>Slim</a:t>
            </a:r>
            <a:r>
              <a:rPr lang="es-AR" sz="2200" b="1" dirty="0" smtClean="0">
                <a:latin typeface="Arial Unicode MS" pitchFamily="34" charset="-128"/>
              </a:rPr>
              <a:t>?</a:t>
            </a:r>
            <a:endParaRPr lang="es-ES" sz="2200" b="1" dirty="0">
              <a:latin typeface="Arial Unicode MS"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a:xfrm>
            <a:off x="457200" y="908720"/>
            <a:ext cx="8229600" cy="586904"/>
          </a:xfrm>
        </p:spPr>
        <p:txBody>
          <a:bodyPr/>
          <a:lstStyle/>
          <a:p>
            <a:pPr eaLnBrk="1" hangingPunct="1"/>
            <a:r>
              <a:rPr lang="es-PE" dirty="0" smtClean="0"/>
              <a:t>En todo contexto hay alternativas de inversión</a:t>
            </a:r>
          </a:p>
        </p:txBody>
      </p:sp>
      <p:pic>
        <p:nvPicPr>
          <p:cNvPr id="26628" name="Picture 4"/>
          <p:cNvPicPr>
            <a:picLocks noChangeAspect="1" noChangeArrowheads="1"/>
          </p:cNvPicPr>
          <p:nvPr/>
        </p:nvPicPr>
        <p:blipFill>
          <a:blip r:embed="rId3" cstate="print"/>
          <a:srcRect/>
          <a:stretch>
            <a:fillRect/>
          </a:stretch>
        </p:blipFill>
        <p:spPr bwMode="auto">
          <a:xfrm>
            <a:off x="0" y="6581775"/>
            <a:ext cx="9144000" cy="276225"/>
          </a:xfrm>
          <a:prstGeom prst="rect">
            <a:avLst/>
          </a:prstGeom>
          <a:noFill/>
          <a:ln w="9525">
            <a:noFill/>
            <a:miter lim="800000"/>
            <a:headEnd/>
            <a:tailEnd/>
          </a:ln>
        </p:spPr>
      </p:pic>
      <p:cxnSp>
        <p:nvCxnSpPr>
          <p:cNvPr id="9" name="8 Conector recto"/>
          <p:cNvCxnSpPr/>
          <p:nvPr/>
        </p:nvCxnSpPr>
        <p:spPr>
          <a:xfrm>
            <a:off x="179512" y="835125"/>
            <a:ext cx="8424936" cy="1587"/>
          </a:xfrm>
          <a:prstGeom prst="line">
            <a:avLst/>
          </a:prstGeom>
          <a:ln>
            <a:solidFill>
              <a:srgbClr val="005000"/>
            </a:solidFill>
          </a:ln>
        </p:spPr>
        <p:style>
          <a:lnRef idx="3">
            <a:schemeClr val="dk1"/>
          </a:lnRef>
          <a:fillRef idx="0">
            <a:schemeClr val="dk1"/>
          </a:fillRef>
          <a:effectRef idx="2">
            <a:schemeClr val="dk1"/>
          </a:effectRef>
          <a:fontRef idx="minor">
            <a:schemeClr val="tx1"/>
          </a:fontRef>
        </p:style>
      </p:cxnSp>
      <p:sp>
        <p:nvSpPr>
          <p:cNvPr id="12" name="Rectangle 3"/>
          <p:cNvSpPr txBox="1">
            <a:spLocks noChangeArrowheads="1"/>
          </p:cNvSpPr>
          <p:nvPr/>
        </p:nvSpPr>
        <p:spPr>
          <a:xfrm>
            <a:off x="755650" y="2132013"/>
            <a:ext cx="7777163" cy="1296987"/>
          </a:xfrm>
          <a:prstGeom prst="rect">
            <a:avLst/>
          </a:prstGeom>
        </p:spPr>
        <p:txBody>
          <a:bodyPr/>
          <a:lstStyle/>
          <a:p>
            <a:pPr marL="609600" marR="0" lvl="0" indent="-6096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s-AR" sz="2800" b="1" i="0" u="none" strike="noStrike" kern="1200" cap="none" spc="0" normalizeH="0" baseline="0" noProof="0" dirty="0" smtClean="0">
              <a:ln>
                <a:noFill/>
              </a:ln>
              <a:solidFill>
                <a:srgbClr val="FF0000"/>
              </a:solidFill>
              <a:effectLst/>
              <a:uLnTx/>
              <a:uFillTx/>
              <a:latin typeface="Times New Roman" pitchFamily="18" charset="0"/>
              <a:ea typeface="+mn-ea"/>
              <a:cs typeface="+mn-cs"/>
            </a:endParaRPr>
          </a:p>
        </p:txBody>
      </p:sp>
      <p:sp>
        <p:nvSpPr>
          <p:cNvPr id="10" name="Rectangle 2"/>
          <p:cNvSpPr txBox="1">
            <a:spLocks noChangeArrowheads="1"/>
          </p:cNvSpPr>
          <p:nvPr/>
        </p:nvSpPr>
        <p:spPr bwMode="auto">
          <a:xfrm>
            <a:off x="179512" y="1772170"/>
            <a:ext cx="7916863" cy="72072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defRPr/>
            </a:pPr>
            <a:r>
              <a:rPr kumimoji="0" lang="es-AR" sz="3000" b="1" i="0" u="none" strike="noStrike" kern="1200" cap="none" spc="0" normalizeH="0" baseline="0" noProof="0" dirty="0" smtClean="0">
                <a:ln>
                  <a:noFill/>
                </a:ln>
                <a:effectLst/>
                <a:uLnTx/>
                <a:uFillTx/>
                <a:latin typeface="Arial Narrow" pitchFamily="34" charset="0"/>
                <a:ea typeface="+mj-ea"/>
                <a:cs typeface="+mj-cs"/>
              </a:rPr>
              <a:t> </a:t>
            </a:r>
            <a:r>
              <a:rPr kumimoji="0" lang="es-AR" sz="2200" b="1" i="0" u="none" strike="noStrike" kern="1200" cap="none" spc="0" normalizeH="0" baseline="0" noProof="0" dirty="0" smtClean="0">
                <a:ln>
                  <a:noFill/>
                </a:ln>
                <a:effectLst/>
                <a:uLnTx/>
                <a:uFillTx/>
                <a:latin typeface="Arial Narrow" pitchFamily="34" charset="0"/>
                <a:ea typeface="+mj-ea"/>
                <a:cs typeface="+mj-cs"/>
              </a:rPr>
              <a:t>Acciones: ser el dueño del propio destino</a:t>
            </a:r>
            <a:endParaRPr kumimoji="0" lang="es-ES" sz="2200" b="1" i="0" u="none" strike="noStrike" kern="1200" cap="none" spc="0" normalizeH="0" baseline="0" noProof="0" dirty="0" smtClean="0">
              <a:ln>
                <a:noFill/>
              </a:ln>
              <a:effectLst/>
              <a:uLnTx/>
              <a:uFillTx/>
              <a:latin typeface="Arial Narrow" pitchFamily="34" charset="0"/>
              <a:ea typeface="+mj-ea"/>
              <a:cs typeface="+mj-cs"/>
            </a:endParaRPr>
          </a:p>
        </p:txBody>
      </p:sp>
      <p:sp>
        <p:nvSpPr>
          <p:cNvPr id="15" name="Rectangle 3"/>
          <p:cNvSpPr txBox="1">
            <a:spLocks noChangeArrowheads="1"/>
          </p:cNvSpPr>
          <p:nvPr/>
        </p:nvSpPr>
        <p:spPr>
          <a:xfrm>
            <a:off x="288925" y="2492920"/>
            <a:ext cx="7667451" cy="2160216"/>
          </a:xfrm>
          <a:prstGeom prst="rect">
            <a:avLst/>
          </a:prstGeom>
        </p:spPr>
        <p:txBody>
          <a:bodyPr/>
          <a:lstStyle/>
          <a:p>
            <a:pPr marL="609600" marR="0" lvl="0" indent="-609600" algn="l" defTabSz="914400" rtl="0" eaLnBrk="1" fontAlgn="base" latinLnBrk="0" hangingPunct="1">
              <a:lnSpc>
                <a:spcPct val="90000"/>
              </a:lnSpc>
              <a:spcBef>
                <a:spcPct val="20000"/>
              </a:spcBef>
              <a:spcAft>
                <a:spcPct val="0"/>
              </a:spcAft>
              <a:buClrTx/>
              <a:buSzTx/>
              <a:buFont typeface="Arial" charset="0"/>
              <a:buChar char="•"/>
              <a:tabLst/>
              <a:defRPr/>
            </a:pPr>
            <a:r>
              <a:rPr kumimoji="0" lang="es-AR" b="1" i="0" u="none" strike="noStrike" kern="1200" cap="none" spc="0" normalizeH="0" baseline="0" noProof="0" dirty="0" smtClean="0">
                <a:ln>
                  <a:noFill/>
                </a:ln>
                <a:effectLst/>
                <a:uLnTx/>
                <a:uFillTx/>
                <a:latin typeface="Arial Narrow" pitchFamily="34" charset="0"/>
              </a:rPr>
              <a:t>Una de las formas más eficientes de ser “dueño” de las empresas que se desee, es invertir en sus “acciones”</a:t>
            </a:r>
          </a:p>
          <a:p>
            <a:pPr marL="609600" marR="0" lvl="0" indent="-609600" algn="l" defTabSz="914400" rtl="0" eaLnBrk="1" fontAlgn="base" latinLnBrk="0" hangingPunct="1">
              <a:lnSpc>
                <a:spcPct val="90000"/>
              </a:lnSpc>
              <a:spcBef>
                <a:spcPct val="20000"/>
              </a:spcBef>
              <a:spcAft>
                <a:spcPct val="0"/>
              </a:spcAft>
              <a:buClrTx/>
              <a:buSzTx/>
              <a:buFont typeface="Arial" charset="0"/>
              <a:buChar char="•"/>
              <a:tabLst/>
              <a:defRPr/>
            </a:pPr>
            <a:r>
              <a:rPr kumimoji="0" lang="es-AR" b="1" i="0" u="none" strike="noStrike" kern="1200" cap="none" spc="0" normalizeH="0" baseline="0" noProof="0" dirty="0" smtClean="0">
                <a:ln>
                  <a:noFill/>
                </a:ln>
                <a:effectLst/>
                <a:uLnTx/>
                <a:uFillTx/>
                <a:latin typeface="Arial Narrow" pitchFamily="34" charset="0"/>
              </a:rPr>
              <a:t>Hay acciones para todos los gustos:</a:t>
            </a:r>
          </a:p>
          <a:p>
            <a:pPr marL="609600" marR="0" lvl="0" indent="-609600" algn="l" defTabSz="914400" rtl="0" eaLnBrk="1" fontAlgn="base" latinLnBrk="0" hangingPunct="1">
              <a:lnSpc>
                <a:spcPct val="90000"/>
              </a:lnSpc>
              <a:spcBef>
                <a:spcPct val="20000"/>
              </a:spcBef>
              <a:spcAft>
                <a:spcPct val="0"/>
              </a:spcAft>
              <a:buClrTx/>
              <a:buSzTx/>
              <a:buFontTx/>
              <a:buAutoNum type="alphaLcParenR"/>
              <a:tabLst/>
              <a:defRPr/>
            </a:pPr>
            <a:r>
              <a:rPr kumimoji="0" lang="es-AR" b="1" i="0" u="none" strike="noStrike" kern="1200" cap="none" spc="0" normalizeH="0" baseline="0" noProof="0" dirty="0" smtClean="0">
                <a:ln>
                  <a:noFill/>
                </a:ln>
                <a:effectLst/>
                <a:uLnTx/>
                <a:uFillTx/>
                <a:latin typeface="Arial Narrow" pitchFamily="34" charset="0"/>
              </a:rPr>
              <a:t>Acciones cíclicas</a:t>
            </a:r>
          </a:p>
          <a:p>
            <a:pPr marL="609600" marR="0" lvl="0" indent="-609600" algn="l" defTabSz="914400" rtl="0" eaLnBrk="1" fontAlgn="base" latinLnBrk="0" hangingPunct="1">
              <a:lnSpc>
                <a:spcPct val="90000"/>
              </a:lnSpc>
              <a:spcBef>
                <a:spcPct val="20000"/>
              </a:spcBef>
              <a:spcAft>
                <a:spcPct val="0"/>
              </a:spcAft>
              <a:buClrTx/>
              <a:buSzTx/>
              <a:buFontTx/>
              <a:buAutoNum type="alphaLcParenR"/>
              <a:tabLst/>
              <a:defRPr/>
            </a:pPr>
            <a:r>
              <a:rPr kumimoji="0" lang="es-AR" b="1" i="0" u="none" strike="noStrike" kern="1200" cap="none" spc="0" normalizeH="0" baseline="0" noProof="0" dirty="0" smtClean="0">
                <a:ln>
                  <a:noFill/>
                </a:ln>
                <a:effectLst/>
                <a:uLnTx/>
                <a:uFillTx/>
                <a:latin typeface="Arial Narrow" pitchFamily="34" charset="0"/>
              </a:rPr>
              <a:t>Acciones no cíclicas</a:t>
            </a:r>
          </a:p>
          <a:p>
            <a:pPr marL="609600" marR="0" lvl="0" indent="-609600" algn="l" defTabSz="914400" rtl="0" eaLnBrk="1" fontAlgn="base" latinLnBrk="0" hangingPunct="1">
              <a:lnSpc>
                <a:spcPct val="90000"/>
              </a:lnSpc>
              <a:spcBef>
                <a:spcPct val="20000"/>
              </a:spcBef>
              <a:spcAft>
                <a:spcPct val="0"/>
              </a:spcAft>
              <a:buClrTx/>
              <a:buSzTx/>
              <a:buFontTx/>
              <a:buAutoNum type="alphaLcParenR"/>
              <a:tabLst/>
              <a:defRPr/>
            </a:pPr>
            <a:r>
              <a:rPr kumimoji="0" lang="es-AR" b="1" i="0" u="none" strike="noStrike" kern="1200" cap="none" spc="0" normalizeH="0" baseline="0" noProof="0" dirty="0" smtClean="0">
                <a:ln>
                  <a:noFill/>
                </a:ln>
                <a:effectLst/>
                <a:uLnTx/>
                <a:uFillTx/>
                <a:latin typeface="Arial Narrow" pitchFamily="34" charset="0"/>
              </a:rPr>
              <a:t>Acciones de Crecimiento</a:t>
            </a:r>
          </a:p>
          <a:p>
            <a:pPr marL="609600" marR="0" lvl="0" indent="-609600" algn="l" defTabSz="914400" rtl="0" eaLnBrk="1" fontAlgn="base" latinLnBrk="0" hangingPunct="1">
              <a:lnSpc>
                <a:spcPct val="90000"/>
              </a:lnSpc>
              <a:spcBef>
                <a:spcPct val="20000"/>
              </a:spcBef>
              <a:spcAft>
                <a:spcPct val="0"/>
              </a:spcAft>
              <a:buClrTx/>
              <a:buSzTx/>
              <a:buFontTx/>
              <a:buAutoNum type="alphaLcParenR"/>
              <a:tabLst/>
              <a:defRPr/>
            </a:pPr>
            <a:r>
              <a:rPr kumimoji="0" lang="es-AR" b="1" i="0" u="none" strike="noStrike" kern="1200" cap="none" spc="0" normalizeH="0" baseline="0" noProof="0" dirty="0" smtClean="0">
                <a:ln>
                  <a:noFill/>
                </a:ln>
                <a:effectLst/>
                <a:uLnTx/>
                <a:uFillTx/>
                <a:latin typeface="Arial Narrow" pitchFamily="34" charset="0"/>
              </a:rPr>
              <a:t>Acciones de valor</a:t>
            </a:r>
          </a:p>
        </p:txBody>
      </p:sp>
      <p:sp>
        <p:nvSpPr>
          <p:cNvPr id="16" name="Rectangle 6"/>
          <p:cNvSpPr>
            <a:spLocks noChangeArrowheads="1"/>
          </p:cNvSpPr>
          <p:nvPr/>
        </p:nvSpPr>
        <p:spPr bwMode="auto">
          <a:xfrm>
            <a:off x="217488" y="4366170"/>
            <a:ext cx="7772400" cy="935038"/>
          </a:xfrm>
          <a:prstGeom prst="rect">
            <a:avLst/>
          </a:prstGeom>
          <a:noFill/>
          <a:ln w="9525">
            <a:noFill/>
            <a:miter lim="800000"/>
            <a:headEnd/>
            <a:tailEnd/>
          </a:ln>
        </p:spPr>
        <p:txBody>
          <a:bodyPr anchor="ctr"/>
          <a:lstStyle/>
          <a:p>
            <a:pPr>
              <a:buFont typeface="Wingdings" pitchFamily="2" charset="2"/>
              <a:buChar char="v"/>
            </a:pPr>
            <a:r>
              <a:rPr lang="es-AR" sz="2200" b="1" dirty="0">
                <a:latin typeface="Arial Narrow" pitchFamily="34" charset="0"/>
              </a:rPr>
              <a:t> Fondos Comunes de Inversión: una inversión al alcance de todos</a:t>
            </a:r>
            <a:endParaRPr lang="es-ES" sz="2200" b="1" dirty="0">
              <a:latin typeface="Arial Narrow" pitchFamily="34" charset="0"/>
            </a:endParaRPr>
          </a:p>
        </p:txBody>
      </p:sp>
      <p:sp>
        <p:nvSpPr>
          <p:cNvPr id="17" name="Rectangle 7"/>
          <p:cNvSpPr>
            <a:spLocks noChangeArrowheads="1"/>
          </p:cNvSpPr>
          <p:nvPr/>
        </p:nvSpPr>
        <p:spPr bwMode="auto">
          <a:xfrm>
            <a:off x="255984" y="4942235"/>
            <a:ext cx="7772400" cy="935037"/>
          </a:xfrm>
          <a:prstGeom prst="rect">
            <a:avLst/>
          </a:prstGeom>
          <a:noFill/>
          <a:ln w="9525">
            <a:noFill/>
            <a:miter lim="800000"/>
            <a:headEnd/>
            <a:tailEnd/>
          </a:ln>
        </p:spPr>
        <p:txBody>
          <a:bodyPr anchor="ctr"/>
          <a:lstStyle/>
          <a:p>
            <a:pPr>
              <a:buFont typeface="Wingdings" pitchFamily="2" charset="2"/>
              <a:buChar char="v"/>
            </a:pPr>
            <a:r>
              <a:rPr lang="es-AR" sz="2200" b="1" dirty="0">
                <a:latin typeface="Arial Narrow" pitchFamily="34" charset="0"/>
              </a:rPr>
              <a:t> Monedas: el valor del índice “Big Mac” </a:t>
            </a:r>
            <a:endParaRPr lang="es-ES" sz="2200" b="1" dirty="0">
              <a:latin typeface="Arial Narrow" pitchFamily="34" charset="0"/>
            </a:endParaRPr>
          </a:p>
        </p:txBody>
      </p:sp>
      <p:sp>
        <p:nvSpPr>
          <p:cNvPr id="18" name="Rectangle 8"/>
          <p:cNvSpPr>
            <a:spLocks noChangeArrowheads="1"/>
          </p:cNvSpPr>
          <p:nvPr/>
        </p:nvSpPr>
        <p:spPr bwMode="auto">
          <a:xfrm>
            <a:off x="251520" y="5661248"/>
            <a:ext cx="8351837" cy="935038"/>
          </a:xfrm>
          <a:prstGeom prst="rect">
            <a:avLst/>
          </a:prstGeom>
          <a:noFill/>
          <a:ln w="9525">
            <a:noFill/>
            <a:miter lim="800000"/>
            <a:headEnd/>
            <a:tailEnd/>
          </a:ln>
        </p:spPr>
        <p:txBody>
          <a:bodyPr anchor="ctr"/>
          <a:lstStyle/>
          <a:p>
            <a:pPr>
              <a:buFont typeface="Wingdings" pitchFamily="2" charset="2"/>
              <a:buChar char="v"/>
            </a:pPr>
            <a:r>
              <a:rPr lang="es-AR" sz="2200" b="1" dirty="0">
                <a:latin typeface="Arial Narrow" pitchFamily="34" charset="0"/>
              </a:rPr>
              <a:t> Fideicomisos: un novedoso instrumento de inversión más allá de los del tipo inmobiliario</a:t>
            </a:r>
            <a:endParaRPr lang="es-ES" sz="2200" b="1" dirty="0">
              <a:latin typeface="Arial Narrow" pitchFamily="34" charset="0"/>
            </a:endParaRPr>
          </a:p>
        </p:txBody>
      </p:sp>
      <p:sp>
        <p:nvSpPr>
          <p:cNvPr id="19" name="Rectangle 2"/>
          <p:cNvSpPr txBox="1">
            <a:spLocks noChangeArrowheads="1"/>
          </p:cNvSpPr>
          <p:nvPr/>
        </p:nvSpPr>
        <p:spPr bwMode="auto">
          <a:xfrm>
            <a:off x="152400" y="1340768"/>
            <a:ext cx="7916863" cy="72072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v"/>
              <a:tabLst/>
              <a:defRPr/>
            </a:pPr>
            <a:r>
              <a:rPr kumimoji="0" lang="es-AR" sz="3000" b="1" i="0" u="none" strike="noStrike" kern="1200" cap="none" spc="0" normalizeH="0" baseline="0" noProof="0" dirty="0" smtClean="0">
                <a:ln>
                  <a:noFill/>
                </a:ln>
                <a:effectLst/>
                <a:uLnTx/>
                <a:uFillTx/>
                <a:latin typeface="Arial Narrow" pitchFamily="34" charset="0"/>
                <a:ea typeface="+mj-ea"/>
                <a:cs typeface="+mj-cs"/>
              </a:rPr>
              <a:t> </a:t>
            </a:r>
            <a:r>
              <a:rPr kumimoji="0" lang="es-AR" sz="2200" b="1" i="0" u="none" strike="noStrike" kern="1200" cap="none" spc="0" normalizeH="0" baseline="0" noProof="0" dirty="0" smtClean="0">
                <a:ln>
                  <a:noFill/>
                </a:ln>
                <a:effectLst/>
                <a:uLnTx/>
                <a:uFillTx/>
                <a:latin typeface="Arial Narrow" pitchFamily="34" charset="0"/>
                <a:ea typeface="+mj-ea"/>
                <a:cs typeface="+mj-cs"/>
              </a:rPr>
              <a:t>Bonos: el sueño de vivir de rentas</a:t>
            </a:r>
            <a:endParaRPr kumimoji="0" lang="es-ES" sz="2200" b="1" i="0" u="none" strike="noStrike" kern="1200" cap="none" spc="0" normalizeH="0" baseline="0" noProof="0" dirty="0" smtClean="0">
              <a:ln>
                <a:noFill/>
              </a:ln>
              <a:effectLst/>
              <a:uLnTx/>
              <a:uFillTx/>
              <a:latin typeface="Arial Narrow" pitchFamily="34" charset="0"/>
              <a:ea typeface="+mj-ea"/>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24118</TotalTime>
  <Words>1131</Words>
  <Application>Microsoft Office PowerPoint</Application>
  <PresentationFormat>Presentación en pantalla (4:3)</PresentationFormat>
  <Paragraphs>192</Paragraphs>
  <Slides>14</Slides>
  <Notes>14</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CONFERENCIA:  ADMINISTRANDO LAS FINANZAS PERSONALES:   El ROL DEL ASESOR FINANCIERO</vt:lpstr>
      <vt:lpstr>El Asesor Financiero y la técnica CIM</vt:lpstr>
      <vt:lpstr>El Asesor Financiero y la “Arquitectura Financiera Múltiple” (AFM)</vt:lpstr>
      <vt:lpstr>Primer Paso: diagnóstico de la riqueza del cliente</vt:lpstr>
      <vt:lpstr>Primer Paso: diagnóstico de la riqueza del cliente</vt:lpstr>
      <vt:lpstr>La riqueza requiere primero del AHORRO. Distintas formas de ahorrar</vt:lpstr>
      <vt:lpstr>Mas allá del ahorro: LA INVERSION </vt:lpstr>
      <vt:lpstr>Diapositiva 8</vt:lpstr>
      <vt:lpstr>En todo contexto hay alternativas de inversión</vt:lpstr>
      <vt:lpstr>El Ahorro para la jubilación,  </vt:lpstr>
      <vt:lpstr>Existe una alta fuente de negocios e ingresos sin explotar: </vt:lpstr>
      <vt:lpstr>Existe una alta fuente de negocios e ingresos sin explotar: </vt:lpstr>
      <vt:lpstr>Las Oportunidades se encuentran al alcance de la mano.   Para aprovecharlas se debe contar con un “Asesor Financiero de Excelencia” que nos permita dar el salto cualitativo que va de “ganar lo suficiente” o “tener un buen pasar” a generar un  “sólido bienestar económico” presente y futuro</vt:lpstr>
      <vt:lpstr>Diapositiva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Claudia</dc:creator>
  <cp:lastModifiedBy>elbo</cp:lastModifiedBy>
  <cp:revision>799</cp:revision>
  <dcterms:created xsi:type="dcterms:W3CDTF">2010-07-09T22:27:39Z</dcterms:created>
  <dcterms:modified xsi:type="dcterms:W3CDTF">2012-08-29T23:35:23Z</dcterms:modified>
</cp:coreProperties>
</file>