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9" r:id="rId1"/>
  </p:sldMasterIdLst>
  <p:notesMasterIdLst>
    <p:notesMasterId r:id="rId82"/>
  </p:notesMasterIdLst>
  <p:handoutMasterIdLst>
    <p:handoutMasterId r:id="rId83"/>
  </p:handoutMasterIdLst>
  <p:sldIdLst>
    <p:sldId id="393" r:id="rId2"/>
    <p:sldId id="388" r:id="rId3"/>
    <p:sldId id="486" r:id="rId4"/>
    <p:sldId id="394" r:id="rId5"/>
    <p:sldId id="468" r:id="rId6"/>
    <p:sldId id="484" r:id="rId7"/>
    <p:sldId id="469" r:id="rId8"/>
    <p:sldId id="487" r:id="rId9"/>
    <p:sldId id="470" r:id="rId10"/>
    <p:sldId id="471" r:id="rId11"/>
    <p:sldId id="472" r:id="rId12"/>
    <p:sldId id="473" r:id="rId13"/>
    <p:sldId id="474" r:id="rId14"/>
    <p:sldId id="475" r:id="rId15"/>
    <p:sldId id="476" r:id="rId16"/>
    <p:sldId id="477" r:id="rId17"/>
    <p:sldId id="478" r:id="rId18"/>
    <p:sldId id="479" r:id="rId19"/>
    <p:sldId id="480" r:id="rId20"/>
    <p:sldId id="481" r:id="rId21"/>
    <p:sldId id="482" r:id="rId22"/>
    <p:sldId id="483" r:id="rId23"/>
    <p:sldId id="413" r:id="rId24"/>
    <p:sldId id="419" r:id="rId25"/>
    <p:sldId id="420" r:id="rId26"/>
    <p:sldId id="418" r:id="rId27"/>
    <p:sldId id="421" r:id="rId28"/>
    <p:sldId id="422" r:id="rId29"/>
    <p:sldId id="425" r:id="rId30"/>
    <p:sldId id="424" r:id="rId31"/>
    <p:sldId id="428" r:id="rId32"/>
    <p:sldId id="423" r:id="rId33"/>
    <p:sldId id="427" r:id="rId34"/>
    <p:sldId id="426" r:id="rId35"/>
    <p:sldId id="417" r:id="rId36"/>
    <p:sldId id="429" r:id="rId37"/>
    <p:sldId id="416" r:id="rId38"/>
    <p:sldId id="430" r:id="rId39"/>
    <p:sldId id="431" r:id="rId40"/>
    <p:sldId id="432" r:id="rId41"/>
    <p:sldId id="414" r:id="rId42"/>
    <p:sldId id="415" r:id="rId43"/>
    <p:sldId id="433" r:id="rId44"/>
    <p:sldId id="434" r:id="rId45"/>
    <p:sldId id="435" r:id="rId46"/>
    <p:sldId id="439" r:id="rId47"/>
    <p:sldId id="438" r:id="rId48"/>
    <p:sldId id="436" r:id="rId49"/>
    <p:sldId id="437" r:id="rId50"/>
    <p:sldId id="440" r:id="rId51"/>
    <p:sldId id="441" r:id="rId52"/>
    <p:sldId id="442" r:id="rId53"/>
    <p:sldId id="443" r:id="rId54"/>
    <p:sldId id="444" r:id="rId55"/>
    <p:sldId id="445" r:id="rId56"/>
    <p:sldId id="447" r:id="rId57"/>
    <p:sldId id="450" r:id="rId58"/>
    <p:sldId id="446" r:id="rId59"/>
    <p:sldId id="449" r:id="rId60"/>
    <p:sldId id="448" r:id="rId61"/>
    <p:sldId id="453" r:id="rId62"/>
    <p:sldId id="452" r:id="rId63"/>
    <p:sldId id="455" r:id="rId64"/>
    <p:sldId id="454" r:id="rId65"/>
    <p:sldId id="451" r:id="rId66"/>
    <p:sldId id="456" r:id="rId67"/>
    <p:sldId id="457" r:id="rId68"/>
    <p:sldId id="458" r:id="rId69"/>
    <p:sldId id="459" r:id="rId70"/>
    <p:sldId id="460" r:id="rId71"/>
    <p:sldId id="461" r:id="rId72"/>
    <p:sldId id="462" r:id="rId73"/>
    <p:sldId id="463" r:id="rId74"/>
    <p:sldId id="464" r:id="rId75"/>
    <p:sldId id="465" r:id="rId76"/>
    <p:sldId id="466" r:id="rId77"/>
    <p:sldId id="488" r:id="rId78"/>
    <p:sldId id="489" r:id="rId79"/>
    <p:sldId id="485" r:id="rId80"/>
    <p:sldId id="290" r:id="rId81"/>
  </p:sldIdLst>
  <p:sldSz cx="9144000" cy="6858000" type="screen4x3"/>
  <p:notesSz cx="7010400" cy="92964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990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221" autoAdjust="0"/>
    <p:restoredTop sz="94718" autoAdjust="0"/>
  </p:normalViewPr>
  <p:slideViewPr>
    <p:cSldViewPr>
      <p:cViewPr varScale="1">
        <p:scale>
          <a:sx n="73" d="100"/>
          <a:sy n="73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620"/>
    </p:cViewPr>
  </p:sorterViewPr>
  <p:notesViewPr>
    <p:cSldViewPr>
      <p:cViewPr varScale="1">
        <p:scale>
          <a:sx n="60" d="100"/>
          <a:sy n="60" d="100"/>
        </p:scale>
        <p:origin x="-2538" y="-72"/>
      </p:cViewPr>
      <p:guideLst>
        <p:guide orient="horz" pos="2928"/>
        <p:guide pos="220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Miguel%20Angel\Configuraci&#243;n%20local\Temp\Rar$DI00.485\Libro1(1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AR"/>
  <c:style val="36"/>
  <c:chart>
    <c:title>
      <c:tx>
        <c:rich>
          <a:bodyPr/>
          <a:lstStyle/>
          <a:p>
            <a:pPr>
              <a:defRPr/>
            </a:pPr>
            <a:r>
              <a:rPr lang="en-US"/>
              <a:t>AFILIACIÓN REGIMEN SUBSIDIADO Y CONTRIBUTIVO VS TOTAL POBLACIÓN AÑO 2009</a:t>
            </a:r>
          </a:p>
        </c:rich>
      </c:tx>
      <c:layout>
        <c:manualLayout>
          <c:xMode val="edge"/>
          <c:yMode val="edge"/>
          <c:x val="0.13569802157058802"/>
          <c:y val="1.3997562881020279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Hoja1!$C$11</c:f>
              <c:strCache>
                <c:ptCount val="1"/>
                <c:pt idx="0">
                  <c:v>AÑO 2009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es-AR"/>
              </a:p>
            </c:txPr>
            <c:showVal val="1"/>
          </c:dLbls>
          <c:cat>
            <c:strRef>
              <c:f>Hoja1!$B$12:$B$15</c:f>
              <c:strCache>
                <c:ptCount val="4"/>
                <c:pt idx="0">
                  <c:v>Subsidiado</c:v>
                </c:pt>
                <c:pt idx="1">
                  <c:v>Contributivo</c:v>
                </c:pt>
                <c:pt idx="2">
                  <c:v>Total Afiliados</c:v>
                </c:pt>
                <c:pt idx="3">
                  <c:v>Total Población*</c:v>
                </c:pt>
              </c:strCache>
            </c:strRef>
          </c:cat>
          <c:val>
            <c:numRef>
              <c:f>Hoja1!$C$12:$C$15</c:f>
              <c:numCache>
                <c:formatCode>#,##0</c:formatCode>
                <c:ptCount val="4"/>
                <c:pt idx="0">
                  <c:v>23018080</c:v>
                </c:pt>
                <c:pt idx="1">
                  <c:v>18062855</c:v>
                </c:pt>
                <c:pt idx="2">
                  <c:v>41080935</c:v>
                </c:pt>
                <c:pt idx="3">
                  <c:v>44977758</c:v>
                </c:pt>
              </c:numCache>
            </c:numRef>
          </c:val>
        </c:ser>
        <c:axId val="75346688"/>
        <c:axId val="75348224"/>
      </c:barChart>
      <c:catAx>
        <c:axId val="7534668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es-AR"/>
          </a:p>
        </c:txPr>
        <c:crossAx val="75348224"/>
        <c:crosses val="autoZero"/>
        <c:auto val="1"/>
        <c:lblAlgn val="ctr"/>
        <c:lblOffset val="100"/>
      </c:catAx>
      <c:valAx>
        <c:axId val="75348224"/>
        <c:scaling>
          <c:orientation val="minMax"/>
        </c:scaling>
        <c:axPos val="l"/>
        <c:majorGridlines/>
        <c:numFmt formatCode="#,##0" sourceLinked="1"/>
        <c:tickLblPos val="nextTo"/>
        <c:crossAx val="75346688"/>
        <c:crosses val="autoZero"/>
        <c:crossBetween val="between"/>
      </c:valAx>
    </c:plotArea>
    <c:plotVisOnly val="1"/>
  </c:chart>
  <c:spPr>
    <a:gradFill rotWithShape="1">
      <a:gsLst>
        <a:gs pos="0">
          <a:schemeClr val="accent2">
            <a:tint val="70000"/>
            <a:satMod val="130000"/>
          </a:schemeClr>
        </a:gs>
        <a:gs pos="43000">
          <a:schemeClr val="accent2">
            <a:tint val="44000"/>
            <a:satMod val="165000"/>
          </a:schemeClr>
        </a:gs>
        <a:gs pos="93000">
          <a:schemeClr val="accent2">
            <a:tint val="15000"/>
            <a:satMod val="165000"/>
          </a:schemeClr>
        </a:gs>
        <a:gs pos="100000">
          <a:schemeClr val="accent2">
            <a:tint val="5000"/>
            <a:satMod val="250000"/>
          </a:schemeClr>
        </a:gs>
      </a:gsLst>
      <a:path path="circle">
        <a:fillToRect l="50000" t="130000" r="50000" b="-30000"/>
      </a:path>
    </a:gradFill>
    <a:ln w="9525" cap="flat" cmpd="sng" algn="ctr">
      <a:solidFill>
        <a:schemeClr val="accent2">
          <a:shade val="50000"/>
          <a:satMod val="103000"/>
        </a:schemeClr>
      </a:solidFill>
      <a:prstDash val="solid"/>
    </a:ln>
    <a:effectLst>
      <a:outerShdw blurRad="57150" dist="38100" dir="5400000" algn="ctr" rotWithShape="0">
        <a:schemeClr val="accent2">
          <a:shade val="9000"/>
          <a:satMod val="105000"/>
          <a:alpha val="48000"/>
        </a:schemeClr>
      </a:outerShdw>
    </a:effectLst>
  </c:spPr>
  <c:txPr>
    <a:bodyPr/>
    <a:lstStyle/>
    <a:p>
      <a:pPr>
        <a:defRPr>
          <a:solidFill>
            <a:schemeClr val="dk1"/>
          </a:solidFill>
          <a:latin typeface="Arial" pitchFamily="34" charset="0"/>
          <a:ea typeface="+mn-ea"/>
          <a:cs typeface="Arial" pitchFamily="34" charset="0"/>
        </a:defRPr>
      </a:pPr>
      <a:endParaRPr lang="es-AR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370E5D9-AB95-4816-88A1-E9BF9C7D891E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98D3631-D05D-4162-B259-CDCD2154532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39" tIns="45719" rIns="91439" bIns="4571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B47DF60-1E7B-43AE-BAC8-7D6E6F3CA162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9" tIns="45719" rIns="91439" bIns="45719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39" tIns="45719" rIns="91439" bIns="45719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39" tIns="45719" rIns="91439" bIns="4571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AC44190-698E-45F2-B4F3-85DB522C080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iss.org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B0A8F-80D1-41C7-A692-EAEC34325F95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5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00D3A-64F8-4BAB-A717-E56216006C6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56E5D-1C18-4671-9537-C20F89BD52D4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6E76E-1BB7-4825-900E-97981756725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6DCF5-FB68-404E-BEFB-08C71D2073DE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A44E7-F995-4867-BB8B-634B7A50FF1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 userDrawn="1"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1547813" y="981075"/>
            <a:ext cx="599916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www.oiss.org/lib/logo.jp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79388" y="5876925"/>
            <a:ext cx="35909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BF9D6-188F-47AD-AB3D-935A8A264C65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5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EF71A-1B58-4BE8-86A0-1AD2964D6A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8A635-C4CB-4AFB-AA5B-DBC901D0BD97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4BB55-E985-494B-9F51-AA5D20CDA5F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EC89B-F278-4167-AE2C-4B9BEB55AD36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6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4EE16-0D51-48B6-B814-823193E6AD8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4067-1CB0-4C35-914C-0F18DC7D49BF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8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D52B3-5DAC-42D2-960E-404EAB6F91A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5E25C-E306-4AE6-B384-32C014FD8316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4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AC1B4-9B60-4D3B-996B-29C001D7067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C0473-2742-4881-9430-5D4819145B72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3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AF9E4-0BD6-470C-9416-3950DEC4C21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44F43-506C-4943-8A24-C00618647032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6" name="2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ADA5A-B7A9-44A5-8190-A9381E528D5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Recortar y redondear rectángulo de esquina sencilla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Triángulo rectángulo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9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550DF-328B-46F3-9A03-6BD213012882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10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213EB-7CCB-4B29-8DB2-8F1A55BBAC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8 Marcador de título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n-US" smtClean="0"/>
          </a:p>
        </p:txBody>
      </p:sp>
      <p:sp>
        <p:nvSpPr>
          <p:cNvPr id="1029" name="29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DEF024-20C6-4569-A93C-E42DEEDD989F}" type="datetimeFigureOut">
              <a:rPr lang="es-ES"/>
              <a:pPr>
                <a:defRPr/>
              </a:pPr>
              <a:t>14/09/2011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B918ED4-CF7C-4BAA-A506-87FF2A54672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grpSp>
        <p:nvGrpSpPr>
          <p:cNvPr id="1033" name="1 Grupo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74" r:id="rId2"/>
    <p:sldLayoutId id="2147483883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4" r:id="rId9"/>
    <p:sldLayoutId id="2147483880" r:id="rId10"/>
    <p:sldLayoutId id="2147483881" r:id="rId11"/>
    <p:sldLayoutId id="214748388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jpeg"/><Relationship Id="rId7" Type="http://schemas.openxmlformats.org/officeDocument/2006/relationships/hyperlink" Target="http://www.latinamericanstudies.org/mexico/presos.jpg" TargetMode="External"/><Relationship Id="rId2" Type="http://schemas.openxmlformats.org/officeDocument/2006/relationships/hyperlink" Target="http://http/images.google.es/images?q=tbn:4ZyUAYLaT9S7kM:http://www.campestrebucaramanga.com/campestre/mundomiel2.jpg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g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79512" y="1602174"/>
            <a:ext cx="8640960" cy="37240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VII JORNADA DE ADMINISTRACIÓN DE SALUD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i="1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“Propender a un sistema de salud sustentable y de alta calidad”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SISTEMA DE SALUD EN COLOMBIA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0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Buenos Aires, Argentina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Septiembre 14 de 2011</a:t>
            </a:r>
            <a:endParaRPr lang="es-CO" sz="20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http://www.banderadecolombia.com/i/bandera%20colomb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3313113"/>
            <a:ext cx="1223963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AutoShape 4" descr="data:image/jpg;base64,/9j/4AAQSkZJRgABAQAAAQABAAD/2wBDAAkGBwgHBgkIBwgKCgkLDRYPDQwMDRsUFRAWIB0iIiAdHx8kKDQsJCYxJx8fLT0tMTU3Ojo6Iys/RD84QzQ5Ojf/2wBDAQoKCg0MDRoPDxo3JR8lNzc3Nzc3Nzc3Nzc3Nzc3Nzc3Nzc3Nzc3Nzc3Nzc3Nzc3Nzc3Nzc3Nzc3Nzc3Nzc3Nzf/wAARCACEAMQDASIAAhEBAxEB/8QAGwAAAQUBAQAAAAAAAAAAAAAAAAECAwQFBgf/xAA7EAABAwIEAwYEBQIFBQAAAAABAAIDBBEFEiExQVFhBhMicYGRFDJCoSNSYrHBFdEWcoLh8SRjkqLw/8QAGQEAAgMBAAAAAAAAAAAAAAAAAAECAwQF/8QAJREAAgICAgMAAgIDAAAAAAAAAAECEQMxBCESE0EUsVHRYXGR/9oADAMBAAIRAxEAPwD3FCaTYpboAVCTMEZkAKhIClugAQkui6AFQm3RdADkJt+qC63FADkKJ0oG5TDO3migLCFX79v5kd+3mgCwhV/iG80vft5oAnQoO/HNHft5p0BOhQd83mnd4OaKCyVCYHA8U4FIBUIQgCF7tbJMxTZtHjyRfRADrpQU26W6AH3RmUd0mZAEmZGZRX0VatrYqOnM0ps0ED1JsgC46RrRdzgBe1yo6mpbCY77PdlueCp11qyglbC4G7bsc038Q1GqzqrEo6nAjVPuHMNiBwcFCU0icY2bdbMIqWV19Q3fqoKyr7ijEg+YgALJxStLMCa57ruc1lz5qliVa+QUtHHbvJGtdcnhb/4+STmNQNyWpys8TthckrMqMRdBIWvuOXVZ2O1xBgoGvGeocAddco3KpYjXRTymkaXCYNz3DdGjqeqvi1dEJRaVmwcX/VdAxb9X3XCT4k+J7mSEtc3QgoixMvdo5aVisp8jvRil/q+6cMT/AFWXFx1zra3Vhla7gdE/SyPsR14xG/1qRteD9QXJNrrbuCcMTaDbNdP0kXkOubXi+4ViKuBO4XIR12birlPVXcNUSw0gWSzr4akOtYq7G+4XOUVRstylfmF1mnGi6LsuDZCQHRCqJlab5x5JoT5h4h5JiAHXS3TLpyBC3TSbBBKpVOIUcEvcz1UMclr5XyAG3OyBpWTTvcWObE5oeR4SRcArEdir4ZfhMcpY4Q/QTMOaJ/vqPXZFVSV1PBnpMVnksLtjkykP/wBVt1kyY7R4jRvpcTIikGjg/wANnC/iB4HfRUSn3T6/RdCHV7/ZYpa6LBsUnppnFlPKbxuJu0flN+A3F1TmkEWK1FC0juquz4juA7Ut8wdRfr0WHNOadvwlYe/oTpBUx+Is5Wtf1af7LKmq6gPjhiJlMLvA5p+Ub3zcri4WWWSlTNcMfk7OhnxXvOzskEhGeCRoGu7SDb2P8JXV8cHaOFz3+EUgzk/T+G0/sPuuacytlllfI+KNshOZoBdre/Tko601JzSEB922c+O5JFhplP8Auq1yFdWWywOjUdi+aoqcWlZv+FTNJPv5AbnqpKCGpjM9dWuAknAJbtlaOfLyWNHNA+ema+7aGmAc651edybcST+19LKzWzvxhne10hpsMaT4R80tuA5+ewW3HNbMuSHwKkQ4zTulo36scWtly2D7fuOqxKKWSKokhlFnjSx4ELcbikTp4qTC6R8rA07Hu8jRyunYnhIq3tmhIZO3QE7OHIrqcfMv5OfmxuuikyrcNOCk+McFFJTTReGoicwjjbQ+RURYBuugnFmF2ic1T3HUqWGdw4qq1hUjLhSoVmi2qItrZalBUOLhbXzWA0Eraw1ti25UZ6COzrMOeXAXXRUXyhc1hvD0XTUQ8IXNzG3GaG+yErdghZS4rSG7im8EkzssnokabhOgFBS3RZI7RIBj5GxtL3uDWtFySdAs7EJKSamJnZC+ncNXPAy289lJWTghzLBwItYi4PouanwPDJJO8dHktfRryAPuoTuuiUK+kEmHNOabBq58AOhDH52HW/P97rLr217Xl1fQR1IOhlhcWn/1/kKappqGOcihxiOCfS4EwedPLX3umd3HEc1TjT5XvNmtY177/do+yx5HXz+jZjXfT/syH0LJ3MbRue1km7XgHIBub7EenpxOgKKOkiDIaeWQa/IzMfM9VPQMY2WpcBcl2VzzubAf3/ZZnaNxld+GHSNboQ0at5jqDboRwPPlTm5z8fh04R8YlmIUsrnRscQ9o8THDK4ehH31UU9K1rCQ+3Qlc2zGXRzMfOx7W02Z3iJJBdcBjb62Omh5KQ4vU1DjnbEWjV0TCc7R67qXpktD809jqhkcU/fOjzxuN3MzZQTw1HDnt91cpnw1UrKnFKhggb4YoGC4PIWGw/c891UmLJ6GQsILSwubfW5Go/YKSikgBAjoHT1B1b3ri6/+kNF/ey28ebqmZORFbRqvxunkcRQUM85Dsp7uMCx5aX+9lPRz1M8hE+HTUzbXDnvaRflYaqGKPHg0FndRMtcRFrAAOVv7KVhx4uJfDRNYPoc7V3qNl0sc2t3/AMOfOKejVYQG2IBB0sQmvwmhqhcw5Xc49ER3LQXNLSRcg8DyVmA2ctSm1pmWUU9ozJuzTLXgqD0a9v8AIVN+A1sezGyDmx38LrWi+oUrG33V0eRNFbwxZw5pZ4j+JDI0fqaQtOg8RFgutjYCdVYbTwPd4oY3dS0Kx8q9oh6K0yhhotb0XTUXyhUoaSnHyxhv+VadPEGDw7LLkmpF0ItFpuyEAaIVBYUqv5kkQ0TqrdEW10/gvo8jRUquawAarMjjY2VB7HSPKQzPqqZlZDJDMwuY8WIBIv6jZZ3+E8IY3vJqUZRoDI5zyegFyT5LqoqZrGgvt5LOqaeGEmXEa57YyCG55MvnqLfa3qoyRKD72YtTh+H0EQkmwqobCeIcXZfNocs6oMcrHTUNPHRUrRrVSss+T9I3PDYX43spcVnwJ1SwU8s0DybtqIS4D3PzeydPHA6KPJXHFK9+kV3eFg01PiPTjbjawWPIv9GzH/Jl4c5gbPEwAZZCQ2wBsbcOGt1g9pJiyuijFNnYHZ8zgS0mxFiB/C1q97aaRpo5BK+HR0l7NeTuP8vX1twNWSrpa576ecGN7dWsc8tJB+oc+PXRcqUfCflXR0oS8o0jnqqWjq4ssjHxyEgZAL3c4gZmn6rWUcOHTRzRA3aGEuaW2LQbi+uhF+Wq1psFZ8UyriqHOsfFaxzeylcAyPMT4R83AgdVJ5a6iWKF7M+VrYqWRrGuAfcCw4nTZXKGOOOM/B4qKZ31Rua5oP8A43BVbvIayYNeQyBv1ltwXc+o1677FX4oaaly/wBVomyQv+Wpiccp0vwOo+4Wzjp7ZiztaL1OMXcD8LiNLPfUg6289LqcT45EPxaCln5mKfKSOgKbJg0To2VeCymKRo8JDvCenMdR/wApWy4/HlJp6eZoGrcwaXeRGnuCujC1u/2YJU9F+kkfPEXSU8sDg4gslA08rGxVpg5KKiqW1lOyVrJI73Do5BZzSNwVaaxaEUtE0BNgrTBdVYwQVeiFwnZGiRmysRlRd3e1lKxpGiLEXICtGDZZ9Owmy0omEDVQYEo2QlGyFEZRrOCSA3YqmIVXcPAku5nMbhS0NTBUNJhlD7aWvqPRWeLogpK6JJOQBT42Bu4UFfiFNQNBneA52zBq4+QWWO09NfxQy253BPsnHFOStIUssE6bNmZ1jp/wo8/B5uOqoU+J01Y+1PLcjdux9leAuBzUZQa6ZKMk9GVi8eIzSmOipqbuMl3yzvPiJ+kNG/mVgQYdXiSWkjpaWlbLo+aGQnw8QAdr66Dddq3TisjGsEOIuDm11VCy4JjhygEjrlv91RPFZohkro5HF6S+JUuEUwLWMsZHbuLjxPKzRe3C6wq2CKs+KnMTRSwuAay1wRwueJIBJ/3XX4rRwwSx4bhFKG11Y0iaZxc7uotnOJJ47ddVFjtBT4X2ZdTASPu8ZpAzQu5m22mg9FjnhfbNcM2jkfg5430sMUszRLCJMokO3iNt+Ib91HJQNdSMq5HPczvcjyXElvhBBsd/q9l0tLTuGOYS2ZpZI2juWnhbNp7EJH4aIcWq8KaAIayMuiG4YQLjToQR5KHpV3Rb7/lnOCndE50To2mrjFwx3yVUZHDjm4g7+qusjdBSf1DC3umpH6z0kovbnp0168ed5hF8f2fkzaVdAXNa/wCpuXXfy0ToZfhGQYrEP+jq2j4tgGjHHTOByvoVpjCqM0p9EsOHuEQruz84iEjc3cvuY3dDyPDp0VukxUOlbS18TqOqebNY8+CQ/pdsfJRHCqigldU4NIMh8TqV2rX67A+1v3WpRyxYhSRVLWAtdrle3xNcNCDyIN1fBV/gok772SAcfQKRiMuqka26uKx7AFcgGiqsaVdp2WamJk7BYhXYGA2uFXhjLnCwPsr7Bl04pWImiaGtuApmqIGwAUrFFgSIQhIDnseb4fRcdUSuicXMJDhsQbFdf2geGsJJ2Xn2I4jBG43uTyXT4ytGHkbLZlLh3kriSdyTc+6qVFaG6MO3JY8+KvlFmDK1Ve/c7iVsqjK1ZuQ1Tu8GUkHcEaWW03tBX00bQ2fvBwEjQfuuVpZLEHdWppMzd1F44y2gUpR0zsaPta99viKdpHON1v3WxTY/QTjK6Qxu5Pbb77LzGmmLX2JWgJCQqZ8TG9FseTkielXZKzOxwcODg64WdjOHDE8PlozM6Fstg5zWgm172F9vNcbTV1RSuzQSOYeNjofMLbou02obWR6cXxj+FkycSS12asfLV99MsYthjo4YanD4g6ro2WgDnavbsWEnmOPMAqlPBUM7R0tdJE90PdGMkamMkcR58epXRU9XT1LM8ErHjpv7IkDSFjliWmao5eujkY4vh+0dTEWjuq+ISx8WveNHD2N/dQxUhweodS1Lc2GVTsrHu1Ebj9Luh5811UlNC8Br42Oa03aCPlPMcj1FlLmYWd3IwSMtYh4Dr+d90ljol7DCwvDKuhkdR5XS0bReCUnxRj8jufQ++y0m0uRuUMy3JJsLK8ajkLeSjMxPJTSoi22UjAQdAU6OJ19lZJJOykhOVwzbEqQrGxU3Eq9FCOSmijvyU8bLcEmARsDGgjdOjF3XQ48BungZG9UDHE3dpspmbKux2tlYZsogSIQhIRzfaKnMjCBxC84xLCpHSE5SV7JNTsmBzBZ82CwvN8o1WrFn8EU5MfkeMnDZBoWkJWYe/iCvWZOzsJ2aFF/huP8AKFoXLRT6DzSHD3j6SrDqF5bsV6M3s9GPpTv6BH+UJrloj+Ozy9tBK2QHKStSCjfbY7Lux2ejv8oU8eBxs+kIfLQfjM4B1E/kVA+kkadAvSTgsZ+kKJ+BRn6Ql+WhfjM87i+JgkD4i5jxxbot7Dcae/LHWsI/7gH7hdC7s+w/Qmjs+0cAq55sc12WQxzhpjGtEjA5pBB4jZBjKt0+Fvp9I7gHcHZW/hrt1bYrK6+GlNsxywpuVaj6Q32PsoHUzvyn2URlMBSRR5irDaRxPyn2VqKlLdbH2UrGJTiwA5K0DYKMsLdgfZSMcbWIPskARs+o7pJXWUhdYXIPsqT3Oe8+F1vIpDJoTd11dZsqdO08j7K8zQJAxyEISECEIQAJEIQAIQhACoshCACyLIQgBEIQgAQhCAFSIQgBUIQgBPVFuqEIACkuhCAF4JQhCABCEIA//9k="/>
          <p:cNvSpPr>
            <a:spLocks noChangeAspect="1" noChangeArrowheads="1"/>
          </p:cNvSpPr>
          <p:nvPr/>
        </p:nvSpPr>
        <p:spPr bwMode="auto">
          <a:xfrm>
            <a:off x="117475" y="-584200"/>
            <a:ext cx="17716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O">
              <a:latin typeface="Constantia" pitchFamily="18" charset="0"/>
            </a:endParaRPr>
          </a:p>
        </p:txBody>
      </p:sp>
      <p:pic>
        <p:nvPicPr>
          <p:cNvPr id="16388" name="4 Imagen" descr="bandera_so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321175"/>
            <a:ext cx="188277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3851275" y="6165850"/>
            <a:ext cx="5221288" cy="60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1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Gina Magnolia Riaño Barón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1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Directora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11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Centro Regional para Colombia y el Área Andina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0"/>
            <a:ext cx="7772400" cy="1143000"/>
          </a:xfrm>
        </p:spPr>
        <p:txBody>
          <a:bodyPr lIns="91440" rIns="91440" bIns="45720" anchor="ctr"/>
          <a:lstStyle/>
          <a:p>
            <a:pPr eaLnBrk="1" hangingPunct="1"/>
            <a:r>
              <a:rPr kumimoji="1" lang="es-ES" sz="4600" b="1" u="sng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III. A</a:t>
            </a:r>
            <a:r>
              <a:rPr kumimoji="1" lang="es-MX" sz="4600" b="1" u="sng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NTECEDENTES</a:t>
            </a:r>
            <a:endParaRPr kumimoji="1" lang="de-DE" sz="4600" b="1" u="sng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295400"/>
            <a:ext cx="7772400" cy="4800600"/>
          </a:xfrm>
        </p:spPr>
        <p:txBody>
          <a:bodyPr/>
          <a:lstStyle/>
          <a:p>
            <a:pPr algn="just" eaLnBrk="1" hangingPunct="1"/>
            <a:r>
              <a:rPr lang="es-MX" sz="2200" smtClean="0">
                <a:solidFill>
                  <a:srgbClr val="009900"/>
                </a:solidFill>
              </a:rPr>
              <a:t>La tendencia evidente del incremento de acciones de tutela particularmente manifiesta en asuntos de salud y pensiones.</a:t>
            </a:r>
          </a:p>
          <a:p>
            <a:pPr algn="just" eaLnBrk="1" hangingPunct="1"/>
            <a:r>
              <a:rPr lang="es-MX" sz="2200" smtClean="0">
                <a:solidFill>
                  <a:srgbClr val="009900"/>
                </a:solidFill>
              </a:rPr>
              <a:t>El desconocimiento del impacto real que pueda tener la tutela en las condiciones de distribución equitativa de los servicios y la adecuada administración de justicia.</a:t>
            </a:r>
          </a:p>
          <a:p>
            <a:pPr algn="just" eaLnBrk="1" hangingPunct="1"/>
            <a:r>
              <a:rPr lang="es-MX" sz="2200" smtClean="0">
                <a:solidFill>
                  <a:srgbClr val="009900"/>
                </a:solidFill>
              </a:rPr>
              <a:t>La necesidad de evaluar el beneficio de la acción de tutela en el mejoramiento de las condiciones de prestación de servicio de salud.</a:t>
            </a:r>
          </a:p>
          <a:p>
            <a:pPr eaLnBrk="1" hangingPunct="1">
              <a:buFont typeface="Wingdings 2" pitchFamily="18" charset="2"/>
              <a:buNone/>
            </a:pPr>
            <a:endParaRPr lang="de-DE" sz="220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051"/>
          <p:cNvSpPr>
            <a:spLocks noGrp="1" noChangeArrowheads="1"/>
          </p:cNvSpPr>
          <p:nvPr>
            <p:ph type="body" idx="4294967295"/>
          </p:nvPr>
        </p:nvSpPr>
        <p:spPr>
          <a:xfrm>
            <a:off x="571500" y="0"/>
            <a:ext cx="8143875" cy="6143625"/>
          </a:xfrm>
        </p:spPr>
        <p:txBody>
          <a:bodyPr/>
          <a:lstStyle/>
          <a:p>
            <a:pPr marL="274638" indent="-274638" eaLnBrk="1" hangingPunct="1">
              <a:buFont typeface="Wingdings 2" pitchFamily="18" charset="2"/>
              <a:buNone/>
            </a:pPr>
            <a:endParaRPr lang="es-MX" sz="2000" b="1" smtClean="0">
              <a:solidFill>
                <a:srgbClr val="009900"/>
              </a:solidFill>
            </a:endParaRPr>
          </a:p>
          <a:p>
            <a:pPr marL="274638" indent="-274638" eaLnBrk="1" hangingPunct="1">
              <a:buFont typeface="Wingdings 2" pitchFamily="18" charset="2"/>
              <a:buNone/>
            </a:pPr>
            <a:r>
              <a:rPr lang="es-MX" sz="2000" b="1" smtClean="0">
                <a:solidFill>
                  <a:srgbClr val="009900"/>
                </a:solidFill>
              </a:rPr>
              <a:t>Trascendencia jurídica, social y económica de la acción de tutela en el Sistema de Seguridad Social Colombiano.</a:t>
            </a:r>
          </a:p>
          <a:p>
            <a:pPr marL="274638" indent="-274638" eaLnBrk="1" hangingPunct="1">
              <a:buFont typeface="Wingdings 2" pitchFamily="18" charset="2"/>
              <a:buNone/>
            </a:pPr>
            <a:r>
              <a:rPr lang="es-MX" sz="2000" smtClean="0">
                <a:solidFill>
                  <a:srgbClr val="009900"/>
                </a:solidFill>
              </a:rPr>
              <a:t>	</a:t>
            </a:r>
          </a:p>
          <a:p>
            <a:pPr marL="274638" indent="-274638" eaLnBrk="1" hangingPunct="1">
              <a:buFont typeface="Wingdings 2" pitchFamily="18" charset="2"/>
              <a:buNone/>
            </a:pPr>
            <a:r>
              <a:rPr lang="es-MX" sz="2000" smtClean="0">
                <a:solidFill>
                  <a:srgbClr val="009900"/>
                </a:solidFill>
              </a:rPr>
              <a:t>Se realizó un proyecto de tipo exploratorio que permitiera dimensionar:</a:t>
            </a:r>
          </a:p>
          <a:p>
            <a:pPr marL="822325" lvl="1" indent="-285750" eaLnBrk="1" hangingPunct="1"/>
            <a:r>
              <a:rPr lang="es-MX" sz="2000" smtClean="0">
                <a:solidFill>
                  <a:srgbClr val="009900"/>
                </a:solidFill>
              </a:rPr>
              <a:t>La magnitud del problema</a:t>
            </a:r>
          </a:p>
          <a:p>
            <a:pPr marL="822325" lvl="1" indent="-285750" eaLnBrk="1" hangingPunct="1"/>
            <a:r>
              <a:rPr lang="es-ES" sz="2000" smtClean="0">
                <a:solidFill>
                  <a:srgbClr val="009900"/>
                </a:solidFill>
              </a:rPr>
              <a:t>Identificar las características de las tutelas revisadas y falladas por la Corte Constitucional. </a:t>
            </a:r>
          </a:p>
          <a:p>
            <a:pPr marL="822325" lvl="1" indent="-285750" eaLnBrk="1" hangingPunct="1"/>
            <a:r>
              <a:rPr lang="es-ES" sz="2000" smtClean="0">
                <a:solidFill>
                  <a:srgbClr val="009900"/>
                </a:solidFill>
              </a:rPr>
              <a:t>Describir las características de las tutelas revisadas y falladas por la Corte Constitucional.</a:t>
            </a:r>
          </a:p>
          <a:p>
            <a:pPr marL="822325" lvl="1" indent="-285750" eaLnBrk="1" hangingPunct="1"/>
            <a:r>
              <a:rPr lang="es-ES" sz="2000" smtClean="0">
                <a:solidFill>
                  <a:srgbClr val="009900"/>
                </a:solidFill>
              </a:rPr>
              <a:t>Identificar las características y los modelos de variables que se utilizan en las diferentes instituciones públicas y privadas para registrar las tutelas instauradas.</a:t>
            </a:r>
            <a:endParaRPr lang="es-MX" sz="2000" smtClean="0">
              <a:solidFill>
                <a:srgbClr val="009900"/>
              </a:solidFill>
            </a:endParaRPr>
          </a:p>
          <a:p>
            <a:pPr marL="822325" lvl="1" indent="-285750" eaLnBrk="1" hangingPunct="1">
              <a:lnSpc>
                <a:spcPct val="150000"/>
              </a:lnSpc>
            </a:pPr>
            <a:endParaRPr lang="es-ES" sz="2000" smtClean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3"/>
          <p:cNvSpPr txBox="1">
            <a:spLocks noChangeArrowheads="1"/>
          </p:cNvSpPr>
          <p:nvPr/>
        </p:nvSpPr>
        <p:spPr bwMode="auto">
          <a:xfrm>
            <a:off x="611188" y="1125538"/>
            <a:ext cx="7629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MX" sz="20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Distribución de las tutelas revisadas por sistema</a:t>
            </a:r>
            <a:endParaRPr lang="es-ES" sz="2000" b="1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7043" name="Object 4"/>
          <p:cNvGraphicFramePr>
            <a:graphicFrameLocks noChangeAspect="1"/>
          </p:cNvGraphicFramePr>
          <p:nvPr/>
        </p:nvGraphicFramePr>
        <p:xfrm>
          <a:off x="785813" y="1428750"/>
          <a:ext cx="7778750" cy="4695825"/>
        </p:xfrm>
        <a:graphic>
          <a:graphicData uri="http://schemas.openxmlformats.org/presentationml/2006/ole">
            <p:oleObj spid="_x0000_s87043" name="Gráfico" r:id="rId3" imgW="7086735" imgH="4067243" progId="MSGraph.Chart.8">
              <p:embed followColorScheme="full"/>
            </p:oleObj>
          </a:graphicData>
        </a:graphic>
      </p:graphicFrame>
      <p:sp>
        <p:nvSpPr>
          <p:cNvPr id="87044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0"/>
            <a:ext cx="8429625" cy="1143000"/>
          </a:xfrm>
          <a:noFill/>
        </p:spPr>
        <p:txBody>
          <a:bodyPr lIns="91440" rIns="91440" bIns="45720" anchor="ctr"/>
          <a:lstStyle/>
          <a:p>
            <a:pPr marL="1246188" indent="-1246188" algn="just" eaLnBrk="1" hangingPunct="1"/>
            <a: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  <a:t>Sentencias Revisadas por la Corte Constitucional. </a:t>
            </a:r>
            <a:b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</a:br>
            <a: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  <a:t>Julio 2003 a Julio 2004. (398)</a:t>
            </a:r>
            <a:endParaRPr lang="es-ES" sz="3300" b="1" smtClean="0">
              <a:solidFill>
                <a:schemeClr val="accent2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3"/>
          <p:cNvSpPr txBox="1">
            <a:spLocks noChangeArrowheads="1"/>
          </p:cNvSpPr>
          <p:nvPr/>
        </p:nvSpPr>
        <p:spPr bwMode="auto">
          <a:xfrm>
            <a:off x="539750" y="1196975"/>
            <a:ext cx="7715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MX" sz="20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Distribución de las tutelas revisadas por tipos de usuario</a:t>
            </a:r>
            <a:endParaRPr lang="es-ES" sz="2000" b="1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8067" name="Object 4"/>
          <p:cNvGraphicFramePr>
            <a:graphicFrameLocks noChangeAspect="1"/>
          </p:cNvGraphicFramePr>
          <p:nvPr/>
        </p:nvGraphicFramePr>
        <p:xfrm>
          <a:off x="0" y="1600200"/>
          <a:ext cx="9067800" cy="4953000"/>
        </p:xfrm>
        <a:graphic>
          <a:graphicData uri="http://schemas.openxmlformats.org/presentationml/2006/ole">
            <p:oleObj spid="_x0000_s88067" name="Gráfico" r:id="rId3" imgW="8020016" imgH="4962457" progId="MSGraph.Chart.8">
              <p:embed followColorScheme="full"/>
            </p:oleObj>
          </a:graphicData>
        </a:graphic>
      </p:graphicFrame>
      <p:sp>
        <p:nvSpPr>
          <p:cNvPr id="88068" name="Text Box 5"/>
          <p:cNvSpPr txBox="1">
            <a:spLocks noChangeArrowheads="1"/>
          </p:cNvSpPr>
          <p:nvPr/>
        </p:nvSpPr>
        <p:spPr bwMode="auto">
          <a:xfrm>
            <a:off x="6689725" y="1946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de-DE" sz="2400">
              <a:latin typeface="Times New Roman" pitchFamily="18" charset="0"/>
            </a:endParaRPr>
          </a:p>
        </p:txBody>
      </p:sp>
      <p:sp>
        <p:nvSpPr>
          <p:cNvPr id="88069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0"/>
            <a:ext cx="8286750" cy="1143000"/>
          </a:xfrm>
          <a:noFill/>
        </p:spPr>
        <p:txBody>
          <a:bodyPr lIns="91440" rIns="91440" bIns="45720" anchor="ctr"/>
          <a:lstStyle/>
          <a:p>
            <a:pPr marL="1246188" indent="-1246188" algn="just" eaLnBrk="1" hangingPunct="1"/>
            <a: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  <a:t>Sentencias Revisadas por la Corte Constitucional. </a:t>
            </a:r>
            <a:b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</a:br>
            <a: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  <a:t>Julio 2003 a Julio 2004. (398)</a:t>
            </a:r>
            <a:endParaRPr lang="es-ES" sz="3300" b="1" smtClean="0">
              <a:solidFill>
                <a:schemeClr val="accent2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3"/>
          <p:cNvSpPr txBox="1">
            <a:spLocks noChangeArrowheads="1"/>
          </p:cNvSpPr>
          <p:nvPr/>
        </p:nvSpPr>
        <p:spPr bwMode="auto">
          <a:xfrm>
            <a:off x="0" y="1125538"/>
            <a:ext cx="8675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MX" sz="20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Distribución de las tutelas revisadas por Primera Instancia</a:t>
            </a:r>
            <a:endParaRPr lang="es-ES" sz="2000" b="1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9091" name="Object 4"/>
          <p:cNvGraphicFramePr>
            <a:graphicFrameLocks noChangeAspect="1"/>
          </p:cNvGraphicFramePr>
          <p:nvPr/>
        </p:nvGraphicFramePr>
        <p:xfrm>
          <a:off x="0" y="1571625"/>
          <a:ext cx="8915400" cy="4953000"/>
        </p:xfrm>
        <a:graphic>
          <a:graphicData uri="http://schemas.openxmlformats.org/presentationml/2006/ole">
            <p:oleObj spid="_x0000_s89091" name="Gráfico" r:id="rId3" imgW="8020016" imgH="4962457" progId="MSGraph.Chart.8">
              <p:embed followColorScheme="full"/>
            </p:oleObj>
          </a:graphicData>
        </a:graphic>
      </p:graphicFrame>
      <p:sp>
        <p:nvSpPr>
          <p:cNvPr id="89092" name="Text Box 5"/>
          <p:cNvSpPr txBox="1">
            <a:spLocks noChangeArrowheads="1"/>
          </p:cNvSpPr>
          <p:nvPr/>
        </p:nvSpPr>
        <p:spPr bwMode="auto">
          <a:xfrm>
            <a:off x="6689725" y="1946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de-DE" sz="2400">
              <a:latin typeface="Times New Roman" pitchFamily="18" charset="0"/>
            </a:endParaRPr>
          </a:p>
        </p:txBody>
      </p:sp>
      <p:sp>
        <p:nvSpPr>
          <p:cNvPr id="89093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428625" y="0"/>
            <a:ext cx="8215313" cy="1143000"/>
          </a:xfrm>
          <a:noFill/>
        </p:spPr>
        <p:txBody>
          <a:bodyPr lIns="91440" rIns="91440" bIns="45720" anchor="ctr"/>
          <a:lstStyle/>
          <a:p>
            <a:pPr marL="1246188" indent="-1246188" algn="just" eaLnBrk="1" hangingPunct="1"/>
            <a: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  <a:t>Sentencias Revisadas por la Corte Constitucional. </a:t>
            </a:r>
            <a:b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</a:br>
            <a: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  <a:t>Julio 2003 a Julio 2004. (398)</a:t>
            </a:r>
            <a:endParaRPr lang="es-ES" sz="3300" b="1" smtClean="0">
              <a:solidFill>
                <a:schemeClr val="accent2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3"/>
          <p:cNvSpPr txBox="1">
            <a:spLocks noChangeArrowheads="1"/>
          </p:cNvSpPr>
          <p:nvPr/>
        </p:nvSpPr>
        <p:spPr bwMode="auto">
          <a:xfrm>
            <a:off x="1104900" y="1192213"/>
            <a:ext cx="701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MX" sz="20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Distribución de las decisiones de Primera Instancia</a:t>
            </a:r>
            <a:endParaRPr lang="es-ES" sz="2000" b="1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15" name="Text Box 4"/>
          <p:cNvSpPr txBox="1">
            <a:spLocks noChangeArrowheads="1"/>
          </p:cNvSpPr>
          <p:nvPr/>
        </p:nvSpPr>
        <p:spPr bwMode="auto">
          <a:xfrm>
            <a:off x="6689725" y="1946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de-DE" sz="2400">
              <a:latin typeface="Times New Roman" pitchFamily="18" charset="0"/>
            </a:endParaRPr>
          </a:p>
        </p:txBody>
      </p:sp>
      <p:graphicFrame>
        <p:nvGraphicFramePr>
          <p:cNvPr id="90116" name="Object 5"/>
          <p:cNvGraphicFramePr>
            <a:graphicFrameLocks noChangeAspect="1"/>
          </p:cNvGraphicFramePr>
          <p:nvPr/>
        </p:nvGraphicFramePr>
        <p:xfrm>
          <a:off x="714375" y="1571625"/>
          <a:ext cx="8058150" cy="4491038"/>
        </p:xfrm>
        <a:graphic>
          <a:graphicData uri="http://schemas.openxmlformats.org/presentationml/2006/ole">
            <p:oleObj spid="_x0000_s90116" name="Gráfico" r:id="rId3" imgW="7315200" imgH="4076700" progId="MSGraph.Chart.8">
              <p:embed followColorScheme="full"/>
            </p:oleObj>
          </a:graphicData>
        </a:graphic>
      </p:graphicFrame>
      <p:sp>
        <p:nvSpPr>
          <p:cNvPr id="90117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0"/>
            <a:ext cx="8429625" cy="1143000"/>
          </a:xfrm>
          <a:noFill/>
        </p:spPr>
        <p:txBody>
          <a:bodyPr lIns="91440" rIns="91440" bIns="45720" anchor="ctr"/>
          <a:lstStyle/>
          <a:p>
            <a:pPr marL="1246188" indent="-1246188" algn="just" eaLnBrk="1" hangingPunct="1"/>
            <a: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  <a:t>Sentencias Revisadas por la Corte Constitucional. </a:t>
            </a:r>
            <a:b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</a:br>
            <a:r>
              <a:rPr lang="es-MX" sz="3300" b="1" smtClean="0">
                <a:solidFill>
                  <a:schemeClr val="accent2"/>
                </a:solidFill>
                <a:cs typeface="Times New Roman" pitchFamily="18" charset="0"/>
              </a:rPr>
              <a:t>Julio 2003 a Julio 2004. (398)</a:t>
            </a:r>
            <a:endParaRPr lang="es-ES" sz="3300" b="1" smtClean="0">
              <a:solidFill>
                <a:schemeClr val="accent2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81000"/>
            <a:ext cx="7772400" cy="1143000"/>
          </a:xfrm>
        </p:spPr>
        <p:txBody>
          <a:bodyPr lIns="91440" rIns="91440" bIns="45720" anchor="ctr"/>
          <a:lstStyle/>
          <a:p>
            <a:pPr algn="just" eaLnBrk="1" hangingPunct="1"/>
            <a:r>
              <a:rPr lang="es-MX" sz="3300" b="1" u="sng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VI. </a:t>
            </a:r>
            <a:r>
              <a:rPr kumimoji="1" lang="es-ES" sz="3300" b="1" u="sng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JURISPRUDENCIA DE LA CORTE CONSTITUCIONAL</a:t>
            </a:r>
          </a:p>
        </p:txBody>
      </p:sp>
      <p:sp>
        <p:nvSpPr>
          <p:cNvPr id="9113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71500" y="1600200"/>
            <a:ext cx="81153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s-MX" sz="2200" smtClean="0">
                <a:solidFill>
                  <a:srgbClr val="009900"/>
                </a:solidFill>
              </a:rPr>
              <a:t>    Establece tres criterios a partir de los cuales puede considerarse el derecho a salud como subjetivo y por ello amparable por la vía de acción de tutela: </a:t>
            </a:r>
          </a:p>
          <a:p>
            <a:pPr algn="just" eaLnBrk="1" hangingPunct="1">
              <a:lnSpc>
                <a:spcPct val="90000"/>
              </a:lnSpc>
              <a:buFont typeface="Wingdings 2" pitchFamily="18" charset="2"/>
              <a:buNone/>
            </a:pPr>
            <a:endParaRPr lang="es-MX" sz="2200" smtClean="0">
              <a:solidFill>
                <a:srgbClr val="009900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MX" sz="2200" smtClean="0">
                <a:solidFill>
                  <a:srgbClr val="009900"/>
                </a:solidFill>
              </a:rPr>
              <a:t>En razón de su conexidad con otros derechos fundamentales.</a:t>
            </a:r>
          </a:p>
          <a:p>
            <a:pPr algn="just" eaLnBrk="1" hangingPunct="1">
              <a:lnSpc>
                <a:spcPct val="90000"/>
              </a:lnSpc>
            </a:pPr>
            <a:r>
              <a:rPr lang="es-MX" sz="2200" smtClean="0">
                <a:solidFill>
                  <a:srgbClr val="009900"/>
                </a:solidFill>
              </a:rPr>
              <a:t>Por su importancia frente a sujetos de especial protección constitucional.</a:t>
            </a:r>
          </a:p>
          <a:p>
            <a:pPr algn="just" eaLnBrk="1" hangingPunct="1">
              <a:lnSpc>
                <a:spcPct val="90000"/>
              </a:lnSpc>
            </a:pPr>
            <a:r>
              <a:rPr lang="es-MX" sz="2200" smtClean="0">
                <a:solidFill>
                  <a:srgbClr val="009900"/>
                </a:solidFill>
              </a:rPr>
              <a:t>Como derecho fundamental autónomo en relación con su contenido mismo. </a:t>
            </a:r>
            <a:endParaRPr lang="es-ES" sz="2200" smtClean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026"/>
          <p:cNvSpPr>
            <a:spLocks noGrp="1" noChangeArrowheads="1"/>
          </p:cNvSpPr>
          <p:nvPr>
            <p:ph type="body" idx="4294967295"/>
          </p:nvPr>
        </p:nvSpPr>
        <p:spPr>
          <a:xfrm>
            <a:off x="500063" y="571500"/>
            <a:ext cx="7858125" cy="5954713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es-MX" smtClean="0">
                <a:solidFill>
                  <a:srgbClr val="009900"/>
                </a:solidFill>
                <a:latin typeface="Tahoma" pitchFamily="34" charset="0"/>
                <a:cs typeface="Times New Roman" pitchFamily="18" charset="0"/>
              </a:rPr>
              <a:t>   </a:t>
            </a: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La Corte ha reagrupado en cuatro ejes las líneas jurisprudenciales en materia de salud:</a:t>
            </a:r>
          </a:p>
          <a:p>
            <a:pPr algn="just" eaLnBrk="1" hangingPunct="1">
              <a:buFont typeface="Wingdings 2" pitchFamily="18" charset="2"/>
              <a:buNone/>
            </a:pPr>
            <a:endParaRPr lang="es-MX" sz="2200" smtClean="0">
              <a:solidFill>
                <a:srgbClr val="009900"/>
              </a:solidFill>
              <a:cs typeface="Times New Roman" pitchFamily="18" charset="0"/>
            </a:endParaRPr>
          </a:p>
          <a:p>
            <a:pPr lvl="1" algn="just" eaLnBrk="1" hangingPunct="1">
              <a:buFont typeface="Wingdings 2" pitchFamily="18" charset="2"/>
              <a:buNone/>
            </a:pPr>
            <a:r>
              <a:rPr lang="es-MX" smtClean="0">
                <a:solidFill>
                  <a:srgbClr val="009900"/>
                </a:solidFill>
                <a:cs typeface="Times New Roman" pitchFamily="18" charset="0"/>
              </a:rPr>
              <a:t>1. Principio de progresividad como límite a la libertad de configuración del legislador (C-1165 de 2000)</a:t>
            </a:r>
          </a:p>
          <a:p>
            <a:pPr lvl="1" algn="just" eaLnBrk="1" hangingPunct="1">
              <a:buFont typeface="Wingdings 2" pitchFamily="18" charset="2"/>
              <a:buNone/>
            </a:pPr>
            <a:r>
              <a:rPr lang="es-MX" smtClean="0">
                <a:solidFill>
                  <a:srgbClr val="009900"/>
                </a:solidFill>
                <a:cs typeface="Times New Roman" pitchFamily="18" charset="0"/>
              </a:rPr>
              <a:t>2. Disponibilidad de la salud</a:t>
            </a:r>
          </a:p>
          <a:p>
            <a:pPr lvl="1" algn="just" eaLnBrk="1" hangingPunct="1">
              <a:buFont typeface="Wingdings 2" pitchFamily="18" charset="2"/>
              <a:buNone/>
            </a:pPr>
            <a:r>
              <a:rPr lang="es-MX" smtClean="0">
                <a:solidFill>
                  <a:srgbClr val="009900"/>
                </a:solidFill>
                <a:cs typeface="Times New Roman" pitchFamily="18" charset="0"/>
              </a:rPr>
              <a:t>3. Acceso a la salud</a:t>
            </a:r>
          </a:p>
          <a:p>
            <a:pPr lvl="1" algn="just" eaLnBrk="1" hangingPunct="1">
              <a:buFont typeface="Wingdings 2" pitchFamily="18" charset="2"/>
              <a:buNone/>
            </a:pPr>
            <a:r>
              <a:rPr lang="es-MX" smtClean="0">
                <a:solidFill>
                  <a:srgbClr val="009900"/>
                </a:solidFill>
                <a:cs typeface="Times New Roman" pitchFamily="18" charset="0"/>
              </a:rPr>
              <a:t>4. Calidad de la salud (T-161 de 1998, T322 de 1994)</a:t>
            </a:r>
            <a:endParaRPr lang="es-ES_tradnl" smtClean="0">
              <a:solidFill>
                <a:srgbClr val="0099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1026"/>
          <p:cNvSpPr>
            <a:spLocks noGrp="1" noChangeArrowheads="1"/>
          </p:cNvSpPr>
          <p:nvPr>
            <p:ph type="body" idx="4294967295"/>
          </p:nvPr>
        </p:nvSpPr>
        <p:spPr>
          <a:xfrm>
            <a:off x="571500" y="428625"/>
            <a:ext cx="4462463" cy="5610225"/>
          </a:xfrm>
        </p:spPr>
        <p:txBody>
          <a:bodyPr/>
          <a:lstStyle/>
          <a:p>
            <a:pPr marL="609600" indent="-609600" algn="just" eaLnBrk="1" hangingPunct="1">
              <a:lnSpc>
                <a:spcPct val="120000"/>
              </a:lnSpc>
              <a:buFont typeface="Wingdings 2" pitchFamily="18" charset="2"/>
              <a:buNone/>
            </a:pPr>
            <a:r>
              <a:rPr lang="es-MX" b="1" smtClean="0">
                <a:solidFill>
                  <a:srgbClr val="009900"/>
                </a:solidFill>
                <a:cs typeface="Times New Roman" pitchFamily="18" charset="0"/>
              </a:rPr>
              <a:t>3. Acceso a la salud</a:t>
            </a:r>
            <a:r>
              <a:rPr lang="es-MX" smtClean="0">
                <a:solidFill>
                  <a:srgbClr val="009900"/>
                </a:solidFill>
                <a:cs typeface="Times New Roman" pitchFamily="18" charset="0"/>
              </a:rPr>
              <a:t>: </a:t>
            </a:r>
          </a:p>
          <a:p>
            <a:pPr marL="609600" indent="-609600" algn="just" eaLnBrk="1" hangingPunct="1">
              <a:lnSpc>
                <a:spcPct val="120000"/>
              </a:lnSpc>
            </a:pPr>
            <a:endParaRPr lang="es-MX" sz="900" smtClean="0">
              <a:solidFill>
                <a:srgbClr val="009900"/>
              </a:solidFill>
              <a:cs typeface="Times New Roman" pitchFamily="18" charset="0"/>
            </a:endParaRPr>
          </a:p>
          <a:p>
            <a:pPr marL="990600" lvl="1" indent="-533400" algn="just" eaLnBrk="1" hangingPunct="1"/>
            <a:r>
              <a:rPr lang="es-MX" sz="2000" smtClean="0">
                <a:solidFill>
                  <a:srgbClr val="009900"/>
                </a:solidFill>
                <a:cs typeface="Times New Roman" pitchFamily="18" charset="0"/>
              </a:rPr>
              <a:t>La protección constitucional especial a los niños</a:t>
            </a:r>
          </a:p>
          <a:p>
            <a:pPr marL="990600" lvl="1" indent="-533400" algn="just" eaLnBrk="1" hangingPunct="1"/>
            <a:r>
              <a:rPr lang="es-MX" sz="2000" smtClean="0">
                <a:solidFill>
                  <a:srgbClr val="009900"/>
                </a:solidFill>
                <a:cs typeface="Times New Roman" pitchFamily="18" charset="0"/>
              </a:rPr>
              <a:t> Las personas discapacitadas</a:t>
            </a:r>
          </a:p>
          <a:p>
            <a:pPr marL="990600" lvl="1" indent="-533400" algn="just" eaLnBrk="1" hangingPunct="1"/>
            <a:r>
              <a:rPr lang="es-MX" sz="2000" smtClean="0">
                <a:solidFill>
                  <a:srgbClr val="009900"/>
                </a:solidFill>
                <a:cs typeface="Times New Roman" pitchFamily="18" charset="0"/>
              </a:rPr>
              <a:t>Los grupos étnicos</a:t>
            </a:r>
          </a:p>
          <a:p>
            <a:pPr marL="990600" lvl="1" indent="-533400" algn="just" eaLnBrk="1" hangingPunct="1"/>
            <a:r>
              <a:rPr lang="es-MX" sz="2000" smtClean="0">
                <a:solidFill>
                  <a:srgbClr val="009900"/>
                </a:solidFill>
                <a:cs typeface="Times New Roman" pitchFamily="18" charset="0"/>
              </a:rPr>
              <a:t>Los adultos mayores</a:t>
            </a:r>
          </a:p>
          <a:p>
            <a:pPr marL="990600" lvl="1" indent="-533400" algn="just" eaLnBrk="1" hangingPunct="1"/>
            <a:r>
              <a:rPr lang="es-MX" sz="2000" smtClean="0">
                <a:solidFill>
                  <a:srgbClr val="009900"/>
                </a:solidFill>
                <a:cs typeface="Times New Roman" pitchFamily="18" charset="0"/>
              </a:rPr>
              <a:t>Los enfermos de Sida</a:t>
            </a:r>
          </a:p>
          <a:p>
            <a:pPr marL="990600" lvl="1" indent="-533400" algn="just" eaLnBrk="1" hangingPunct="1"/>
            <a:r>
              <a:rPr lang="es-MX" sz="2000" smtClean="0">
                <a:solidFill>
                  <a:srgbClr val="009900"/>
                </a:solidFill>
                <a:cs typeface="Times New Roman" pitchFamily="18" charset="0"/>
              </a:rPr>
              <a:t>Personas privadas de la libertad</a:t>
            </a:r>
          </a:p>
          <a:p>
            <a:pPr marL="990600" lvl="1" indent="-533400" algn="just" eaLnBrk="1" hangingPunct="1"/>
            <a:r>
              <a:rPr lang="es-MX" sz="2000" smtClean="0">
                <a:solidFill>
                  <a:srgbClr val="009900"/>
                </a:solidFill>
                <a:cs typeface="Times New Roman" pitchFamily="18" charset="0"/>
              </a:rPr>
              <a:t>Los desplazados internos</a:t>
            </a:r>
            <a:endParaRPr lang="es-ES_tradnl" sz="2000" smtClean="0">
              <a:solidFill>
                <a:srgbClr val="009900"/>
              </a:solidFill>
              <a:cs typeface="Times New Roman" pitchFamily="18" charset="0"/>
            </a:endParaRPr>
          </a:p>
        </p:txBody>
      </p:sp>
      <p:sp>
        <p:nvSpPr>
          <p:cNvPr id="154627" name="Rectangle 1027"/>
          <p:cNvSpPr>
            <a:spLocks noChangeArrowheads="1"/>
          </p:cNvSpPr>
          <p:nvPr/>
        </p:nvSpPr>
        <p:spPr bwMode="auto">
          <a:xfrm>
            <a:off x="250825" y="285750"/>
            <a:ext cx="88931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just">
              <a:defRPr/>
            </a:pPr>
            <a:endParaRPr kumimoji="1" lang="es-ES_tradnl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cs typeface="+mn-cs"/>
            </a:endParaRPr>
          </a:p>
        </p:txBody>
      </p:sp>
      <p:pic>
        <p:nvPicPr>
          <p:cNvPr id="93188" name="Picture 2" descr="http://tbn0.google.com/images?q=tbn:4ZyUAYLaT9S7kM:http://http://images.google.es/images%3Fq%3Dtbn:4ZyUAYLaT9S7kM:http://www.campestrebucaramanga.com/campestre/mundomiel2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285750"/>
            <a:ext cx="19288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9" name="Picture 4" descr="http://www.cajastur.es/osyc/images/discapacitado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13" y="1071563"/>
            <a:ext cx="1500187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0" name="Picture 6" descr="http://www.funai.gov.br/indios/jogos/etnias/imagens/etnia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3" y="2214563"/>
            <a:ext cx="1963737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1" name="Picture 8" descr="http://www.vrweb.cl/noticias/images/img53409900992368166510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25" y="3357563"/>
            <a:ext cx="19288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2" name="Picture 10" descr="http://tbn0.google.com/images?q=tbn:kBJRPce56NXtQM:http://www.latinamericanstudies.org/mexico/presos.jpg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57813" y="4500563"/>
            <a:ext cx="20002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4 Marcador de contenido"/>
          <p:cNvSpPr>
            <a:spLocks noGrp="1"/>
          </p:cNvSpPr>
          <p:nvPr>
            <p:ph sz="half" idx="4294967295"/>
          </p:nvPr>
        </p:nvSpPr>
        <p:spPr>
          <a:xfrm>
            <a:off x="500063" y="428625"/>
            <a:ext cx="4500562" cy="5643563"/>
          </a:xfrm>
        </p:spPr>
        <p:txBody>
          <a:bodyPr/>
          <a:lstStyle/>
          <a:p>
            <a:pPr marL="990600" lvl="1" indent="-533400" eaLnBrk="1" hangingPunct="1">
              <a:lnSpc>
                <a:spcPct val="120000"/>
              </a:lnSpc>
              <a:buFont typeface="Wingdings 2" pitchFamily="18" charset="2"/>
              <a:buNone/>
            </a:pPr>
            <a:r>
              <a:rPr lang="es-MX" b="1" smtClean="0">
                <a:solidFill>
                  <a:srgbClr val="009900"/>
                </a:solidFill>
                <a:cs typeface="Times New Roman" pitchFamily="18" charset="0"/>
              </a:rPr>
              <a:t>4. Calidad a la salud: </a:t>
            </a:r>
            <a:endParaRPr lang="es-MX" smtClean="0">
              <a:solidFill>
                <a:srgbClr val="009900"/>
              </a:solidFill>
              <a:cs typeface="Times New Roman" pitchFamily="18" charset="0"/>
            </a:endParaRPr>
          </a:p>
          <a:p>
            <a:pPr marL="990600" lvl="1" indent="-533400" eaLnBrk="1" hangingPunct="1">
              <a:lnSpc>
                <a:spcPct val="120000"/>
              </a:lnSpc>
              <a:buFont typeface="Wingdings 2" pitchFamily="18" charset="2"/>
              <a:buNone/>
            </a:pPr>
            <a:endParaRPr lang="es-MX" smtClean="0">
              <a:solidFill>
                <a:srgbClr val="009900"/>
              </a:solidFill>
              <a:cs typeface="Times New Roman" pitchFamily="18" charset="0"/>
            </a:endParaRPr>
          </a:p>
          <a:p>
            <a:pPr marL="990600" lvl="1" indent="-533400" eaLnBrk="1" hangingPunct="1"/>
            <a:r>
              <a:rPr lang="es-MX" smtClean="0">
                <a:solidFill>
                  <a:srgbClr val="009900"/>
                </a:solidFill>
                <a:cs typeface="Times New Roman" pitchFamily="18" charset="0"/>
              </a:rPr>
              <a:t>Derecho a que el servicio de salud sea prestado eficientemente por personal idóneo y capacitado.</a:t>
            </a:r>
          </a:p>
          <a:p>
            <a:pPr marL="990600" lvl="1" indent="-533400" eaLnBrk="1" hangingPunct="1"/>
            <a:endParaRPr lang="es-MX" smtClean="0">
              <a:solidFill>
                <a:srgbClr val="009900"/>
              </a:solidFill>
              <a:cs typeface="Times New Roman" pitchFamily="18" charset="0"/>
            </a:endParaRPr>
          </a:p>
          <a:p>
            <a:pPr marL="990600" lvl="1" indent="-533400" eaLnBrk="1" hangingPunct="1"/>
            <a:r>
              <a:rPr lang="es-MX" smtClean="0">
                <a:solidFill>
                  <a:srgbClr val="009900"/>
                </a:solidFill>
                <a:cs typeface="Times New Roman" pitchFamily="18" charset="0"/>
              </a:rPr>
              <a:t>Derecho a recibir medicamentos de calidad.</a:t>
            </a:r>
            <a:endParaRPr lang="es-ES_tradnl" smtClean="0">
              <a:solidFill>
                <a:srgbClr val="009900"/>
              </a:solidFill>
              <a:cs typeface="Times New Roman" pitchFamily="18" charset="0"/>
            </a:endParaRPr>
          </a:p>
          <a:p>
            <a:pPr marL="342900" indent="-342900" eaLnBrk="1" hangingPunct="1"/>
            <a:endParaRPr lang="es-ES" sz="2000" smtClean="0"/>
          </a:p>
        </p:txBody>
      </p:sp>
      <p:pic>
        <p:nvPicPr>
          <p:cNvPr id="94211" name="7 Marcador de contenido" descr="medicos.gif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286375" y="1379538"/>
            <a:ext cx="3525838" cy="3549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8" descr="COL.gif (9236 bytes)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09563"/>
            <a:ext cx="11525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colombia.JPG"/>
          <p:cNvPicPr>
            <a:picLocks noChangeAspect="1"/>
          </p:cNvPicPr>
          <p:nvPr/>
        </p:nvPicPr>
        <p:blipFill>
          <a:blip r:embed="rId3"/>
          <a:srcRect l="9218"/>
          <a:stretch>
            <a:fillRect/>
          </a:stretch>
        </p:blipFill>
        <p:spPr>
          <a:xfrm>
            <a:off x="6227763" y="166688"/>
            <a:ext cx="2808287" cy="741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11 CuadroTexto"/>
          <p:cNvSpPr txBox="1"/>
          <p:nvPr/>
        </p:nvSpPr>
        <p:spPr>
          <a:xfrm>
            <a:off x="3779838" y="1462088"/>
            <a:ext cx="19748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Datos económicos </a:t>
            </a: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1101725"/>
            <a:ext cx="5448300" cy="4991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93" name="Picture 5" descr="Mapa de Colombi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1420813"/>
            <a:ext cx="3313112" cy="4578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5"/>
          <p:cNvPicPr>
            <a:picLocks noChangeAspect="1" noChangeArrowheads="1"/>
          </p:cNvPicPr>
          <p:nvPr/>
        </p:nvPicPr>
        <p:blipFill>
          <a:blip r:embed="rId2"/>
          <a:srcRect l="16251" t="18750" r="18124" b="33749"/>
          <a:stretch>
            <a:fillRect/>
          </a:stretch>
        </p:blipFill>
        <p:spPr bwMode="auto">
          <a:xfrm>
            <a:off x="0" y="0"/>
            <a:ext cx="5143500" cy="2857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12 Elipse"/>
          <p:cNvSpPr/>
          <p:nvPr/>
        </p:nvSpPr>
        <p:spPr>
          <a:xfrm>
            <a:off x="2000250" y="0"/>
            <a:ext cx="1357313" cy="9286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2400" dirty="0">
              <a:solidFill>
                <a:srgbClr val="FF0000"/>
              </a:solidFill>
            </a:endParaRPr>
          </a:p>
        </p:txBody>
      </p:sp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3"/>
          <a:srcRect l="29375" t="17500" r="28436" b="57500"/>
          <a:stretch>
            <a:fillRect/>
          </a:stretch>
        </p:blipFill>
        <p:spPr bwMode="auto">
          <a:xfrm>
            <a:off x="5143500" y="0"/>
            <a:ext cx="4000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6"/>
          <p:cNvPicPr>
            <a:picLocks noChangeAspect="1" noChangeArrowheads="1"/>
          </p:cNvPicPr>
          <p:nvPr/>
        </p:nvPicPr>
        <p:blipFill>
          <a:blip r:embed="rId4"/>
          <a:srcRect l="42500" t="18750" r="44376" b="12500"/>
          <a:stretch>
            <a:fillRect/>
          </a:stretch>
        </p:blipFill>
        <p:spPr bwMode="auto">
          <a:xfrm>
            <a:off x="0" y="2857500"/>
            <a:ext cx="2643188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Elipse"/>
          <p:cNvSpPr/>
          <p:nvPr/>
        </p:nvSpPr>
        <p:spPr>
          <a:xfrm>
            <a:off x="0" y="2857500"/>
            <a:ext cx="2428875" cy="10715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2400"/>
          </a:p>
        </p:txBody>
      </p:sp>
      <p:pic>
        <p:nvPicPr>
          <p:cNvPr id="95239" name="Picture 7"/>
          <p:cNvPicPr>
            <a:picLocks noChangeAspect="1" noChangeArrowheads="1"/>
          </p:cNvPicPr>
          <p:nvPr/>
        </p:nvPicPr>
        <p:blipFill>
          <a:blip r:embed="rId5"/>
          <a:srcRect l="34062" t="18750" r="34064" b="10001"/>
          <a:stretch>
            <a:fillRect/>
          </a:stretch>
        </p:blipFill>
        <p:spPr bwMode="auto">
          <a:xfrm>
            <a:off x="2643188" y="2857500"/>
            <a:ext cx="6500812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40" name="Picture 10" descr="http://www.ammatamoros.org/salud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01013" y="2786063"/>
            <a:ext cx="1042987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42938" y="1285875"/>
            <a:ext cx="7929562" cy="5257800"/>
          </a:xfrm>
        </p:spPr>
        <p:txBody>
          <a:bodyPr/>
          <a:lstStyle/>
          <a:p>
            <a:pPr marL="609600" indent="-609600" algn="just" eaLnBrk="1" hangingPunct="1">
              <a:lnSpc>
                <a:spcPct val="120000"/>
              </a:lnSpc>
              <a:buFont typeface="Wingdings 2" pitchFamily="18" charset="2"/>
              <a:buNone/>
            </a:pPr>
            <a:endParaRPr lang="es-MX" sz="2000" smtClean="0">
              <a:solidFill>
                <a:srgbClr val="009900"/>
              </a:solidFill>
              <a:latin typeface="Tahoma" pitchFamily="34" charset="0"/>
              <a:cs typeface="Times New Roman" pitchFamily="18" charset="0"/>
            </a:endParaRPr>
          </a:p>
          <a:p>
            <a:pPr marL="609600" indent="-609600" algn="just" eaLnBrk="1" hangingPunct="1">
              <a:lnSpc>
                <a:spcPct val="120000"/>
              </a:lnSpc>
            </a:pP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Realizar una</a:t>
            </a:r>
            <a:r>
              <a:rPr lang="es-ES" sz="2200" smtClean="0">
                <a:solidFill>
                  <a:srgbClr val="009900"/>
                </a:solidFill>
                <a:cs typeface="Times New Roman" pitchFamily="18" charset="0"/>
              </a:rPr>
              <a:t> gestión</a:t>
            </a: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 eficiente</a:t>
            </a:r>
            <a:r>
              <a:rPr lang="es-ES" sz="2200" smtClean="0">
                <a:solidFill>
                  <a:srgbClr val="009900"/>
                </a:solidFill>
                <a:cs typeface="Times New Roman" pitchFamily="18" charset="0"/>
              </a:rPr>
              <a:t>.</a:t>
            </a:r>
            <a:endParaRPr lang="es-MX" sz="2200" smtClean="0">
              <a:solidFill>
                <a:srgbClr val="009900"/>
              </a:solidFill>
              <a:cs typeface="Times New Roman" pitchFamily="18" charset="0"/>
            </a:endParaRPr>
          </a:p>
          <a:p>
            <a:pPr marL="609600" indent="-609600" algn="just" eaLnBrk="1" hangingPunct="1">
              <a:lnSpc>
                <a:spcPct val="120000"/>
              </a:lnSpc>
            </a:pP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Ordenación Jurídica.</a:t>
            </a:r>
          </a:p>
          <a:p>
            <a:pPr marL="609600" indent="-609600" algn="just" eaLnBrk="1" hangingPunct="1">
              <a:lnSpc>
                <a:spcPct val="120000"/>
              </a:lnSpc>
            </a:pP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Simplificar el e</a:t>
            </a:r>
            <a:r>
              <a:rPr lang="es-ES" sz="2200" smtClean="0">
                <a:solidFill>
                  <a:srgbClr val="009900"/>
                </a:solidFill>
                <a:cs typeface="Times New Roman" pitchFamily="18" charset="0"/>
              </a:rPr>
              <a:t>x</a:t>
            </a: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c</a:t>
            </a:r>
            <a:r>
              <a:rPr lang="es-ES" sz="2200" smtClean="0">
                <a:solidFill>
                  <a:srgbClr val="009900"/>
                </a:solidFill>
                <a:cs typeface="Times New Roman" pitchFamily="18" charset="0"/>
              </a:rPr>
              <a:t>eso de normatividad.</a:t>
            </a: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 </a:t>
            </a:r>
          </a:p>
          <a:p>
            <a:pPr marL="609600" indent="-609600" algn="just" eaLnBrk="1" hangingPunct="1">
              <a:lnSpc>
                <a:spcPct val="120000"/>
              </a:lnSpc>
            </a:pP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Generar mecanismos de participación ciudadana como el</a:t>
            </a:r>
            <a:r>
              <a:rPr lang="es-ES" sz="2200" smtClean="0">
                <a:solidFill>
                  <a:srgbClr val="009900"/>
                </a:solidFill>
                <a:cs typeface="Times New Roman" pitchFamily="18" charset="0"/>
              </a:rPr>
              <a:t> </a:t>
            </a: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defensor del usuario</a:t>
            </a:r>
            <a:r>
              <a:rPr lang="es-ES" sz="2200" smtClean="0">
                <a:solidFill>
                  <a:srgbClr val="009900"/>
                </a:solidFill>
                <a:cs typeface="Times New Roman" pitchFamily="18" charset="0"/>
              </a:rPr>
              <a:t>.</a:t>
            </a: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 </a:t>
            </a:r>
          </a:p>
          <a:p>
            <a:pPr marL="609600" indent="-609600" algn="just" eaLnBrk="1" hangingPunct="1">
              <a:lnSpc>
                <a:spcPct val="120000"/>
              </a:lnSpc>
            </a:pP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Desarrollar sistemas alternativos de resolución de conflictos.</a:t>
            </a:r>
          </a:p>
          <a:p>
            <a:pPr marL="609600" indent="-609600" algn="just" eaLnBrk="1" hangingPunct="1">
              <a:lnSpc>
                <a:spcPct val="120000"/>
              </a:lnSpc>
            </a:pPr>
            <a:endParaRPr lang="es-MX" sz="3000" smtClean="0">
              <a:solidFill>
                <a:srgbClr val="009900"/>
              </a:solidFill>
              <a:cs typeface="Times New Roman" pitchFamily="18" charset="0"/>
            </a:endParaRPr>
          </a:p>
        </p:txBody>
      </p:sp>
      <p:sp>
        <p:nvSpPr>
          <p:cNvPr id="155651" name="Rectangle 3"/>
          <p:cNvSpPr>
            <a:spLocks noChangeArrowheads="1"/>
          </p:cNvSpPr>
          <p:nvPr/>
        </p:nvSpPr>
        <p:spPr bwMode="auto">
          <a:xfrm>
            <a:off x="571500" y="500063"/>
            <a:ext cx="88931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s-MX" sz="28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VIII. ALGUNAS RECOMENDACIONES</a:t>
            </a:r>
            <a:r>
              <a:rPr kumimoji="1" lang="es-E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kumimoji="1" lang="es-E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s-ES_tradnl" sz="32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6260" name="Picture 5" descr="http://ctomedicina.com/Jueces/Images/Juec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25" y="1214438"/>
            <a:ext cx="1362075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00063" y="928688"/>
            <a:ext cx="8343900" cy="4357687"/>
          </a:xfrm>
        </p:spPr>
        <p:txBody>
          <a:bodyPr/>
          <a:lstStyle/>
          <a:p>
            <a:pPr marL="609600" indent="-609600" algn="just" eaLnBrk="1" hangingPunct="1">
              <a:lnSpc>
                <a:spcPct val="120000"/>
              </a:lnSpc>
            </a:pP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Crear</a:t>
            </a:r>
            <a:r>
              <a:rPr lang="es-ES" sz="2200" smtClean="0">
                <a:solidFill>
                  <a:srgbClr val="009900"/>
                </a:solidFill>
                <a:cs typeface="Times New Roman" pitchFamily="18" charset="0"/>
              </a:rPr>
              <a:t> acciones propia</a:t>
            </a: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s</a:t>
            </a:r>
            <a:r>
              <a:rPr lang="es-ES" sz="2200" smtClean="0">
                <a:solidFill>
                  <a:srgbClr val="009900"/>
                </a:solidFill>
                <a:cs typeface="Times New Roman" pitchFamily="18" charset="0"/>
              </a:rPr>
              <a:t> de la Seguridad Social </a:t>
            </a: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como</a:t>
            </a:r>
            <a:r>
              <a:rPr lang="es-ES" sz="2200" smtClean="0">
                <a:solidFill>
                  <a:srgbClr val="009900"/>
                </a:solidFill>
                <a:cs typeface="Times New Roman" pitchFamily="18" charset="0"/>
              </a:rPr>
              <a:t> una acción de amparo en salud.</a:t>
            </a:r>
            <a:endParaRPr lang="es-MX" sz="2200" smtClean="0">
              <a:solidFill>
                <a:srgbClr val="009900"/>
              </a:solidFill>
              <a:cs typeface="Times New Roman" pitchFamily="18" charset="0"/>
            </a:endParaRPr>
          </a:p>
          <a:p>
            <a:pPr marL="609600" indent="-609600" algn="just" eaLnBrk="1" hangingPunct="1">
              <a:lnSpc>
                <a:spcPct val="120000"/>
              </a:lnSpc>
            </a:pPr>
            <a:r>
              <a:rPr lang="es-MX" sz="2200" smtClean="0">
                <a:solidFill>
                  <a:srgbClr val="009900"/>
                </a:solidFill>
                <a:cs typeface="Times New Roman" pitchFamily="18" charset="0"/>
              </a:rPr>
              <a:t>Diseñar procedimientos autónomos de la Seguridad Social.</a:t>
            </a:r>
          </a:p>
          <a:p>
            <a:pPr marL="609600" indent="-609600" algn="just" eaLnBrk="1" hangingPunct="1">
              <a:lnSpc>
                <a:spcPct val="120000"/>
              </a:lnSpc>
            </a:pPr>
            <a:r>
              <a:rPr lang="es-ES_tradnl" sz="2200" smtClean="0">
                <a:solidFill>
                  <a:srgbClr val="009900"/>
                </a:solidFill>
                <a:cs typeface="Times New Roman" pitchFamily="18" charset="0"/>
              </a:rPr>
              <a:t>Especializar la jurisdicción laboral en seguridad social y moderar la orden del juez</a:t>
            </a:r>
          </a:p>
          <a:p>
            <a:pPr marL="609600" indent="-609600" algn="just" eaLnBrk="1" hangingPunct="1">
              <a:lnSpc>
                <a:spcPct val="120000"/>
              </a:lnSpc>
            </a:pPr>
            <a:r>
              <a:rPr lang="es-ES_tradnl" sz="2200" smtClean="0">
                <a:solidFill>
                  <a:srgbClr val="009900"/>
                </a:solidFill>
                <a:cs typeface="Times New Roman" pitchFamily="18" charset="0"/>
              </a:rPr>
              <a:t>Recuperar la legitimidad del sistema frente a los ciudadanos.</a:t>
            </a:r>
          </a:p>
          <a:p>
            <a:pPr marL="609600" indent="-609600" algn="just" eaLnBrk="1" hangingPunct="1">
              <a:lnSpc>
                <a:spcPct val="120000"/>
              </a:lnSpc>
            </a:pPr>
            <a:endParaRPr lang="es-ES_tradnl" sz="2200" smtClean="0">
              <a:solidFill>
                <a:srgbClr val="009900"/>
              </a:solidFill>
              <a:latin typeface="Arial" charset="0"/>
              <a:cs typeface="Times New Roman" pitchFamily="18" charset="0"/>
            </a:endParaRPr>
          </a:p>
          <a:p>
            <a:pPr marL="609600" indent="-609600" algn="just" eaLnBrk="1" hangingPunct="1">
              <a:lnSpc>
                <a:spcPct val="120000"/>
              </a:lnSpc>
              <a:buFont typeface="Wingdings 2" pitchFamily="18" charset="2"/>
              <a:buNone/>
            </a:pPr>
            <a:endParaRPr lang="es-ES_tradnl" sz="2200" smtClean="0">
              <a:solidFill>
                <a:srgbClr val="009900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97283" name="Rectangle 4"/>
          <p:cNvSpPr>
            <a:spLocks noChangeArrowheads="1"/>
          </p:cNvSpPr>
          <p:nvPr/>
        </p:nvSpPr>
        <p:spPr bwMode="auto">
          <a:xfrm>
            <a:off x="250825" y="457200"/>
            <a:ext cx="88931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s-ES_tradnl" sz="3200" b="1">
              <a:solidFill>
                <a:schemeClr val="accent2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075" y="2819400"/>
            <a:ext cx="71818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4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628445" y="272842"/>
            <a:ext cx="3264035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Alcances y Retos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Ley 1438 de 2011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268413"/>
            <a:ext cx="7926387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12875"/>
            <a:ext cx="875030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5628445" y="272842"/>
            <a:ext cx="3264035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Alcances y Retos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Ley 1438 de 2011</a:t>
            </a:r>
          </a:p>
        </p:txBody>
      </p:sp>
      <p:sp>
        <p:nvSpPr>
          <p:cNvPr id="22531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052513"/>
            <a:ext cx="819308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5628445" y="44624"/>
            <a:ext cx="3264035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Alcances y Retos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Ley 1438 de 2011</a:t>
            </a:r>
          </a:p>
        </p:txBody>
      </p:sp>
      <p:sp>
        <p:nvSpPr>
          <p:cNvPr id="23555" name="6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341438"/>
            <a:ext cx="803592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5628445" y="116632"/>
            <a:ext cx="3264035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Alcances y Retos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Ley 1438 de 2011</a:t>
            </a:r>
          </a:p>
        </p:txBody>
      </p:sp>
      <p:sp>
        <p:nvSpPr>
          <p:cNvPr id="24579" name="5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8402637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"/>
          <p:cNvSpPr/>
          <p:nvPr/>
        </p:nvSpPr>
        <p:spPr>
          <a:xfrm>
            <a:off x="5628445" y="116632"/>
            <a:ext cx="3264035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Alcances y Retos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Ley 1438 de 2011</a:t>
            </a:r>
          </a:p>
        </p:txBody>
      </p:sp>
      <p:sp>
        <p:nvSpPr>
          <p:cNvPr id="25603" name="4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388" y="1484313"/>
            <a:ext cx="8459787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2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04800"/>
            <a:ext cx="7772400" cy="1143000"/>
          </a:xfrm>
        </p:spPr>
        <p:txBody>
          <a:bodyPr lIns="91440" rIns="91440" bIns="45720" anchor="ctr"/>
          <a:lstStyle/>
          <a:p>
            <a:pPr eaLnBrk="1" hangingPunct="1"/>
            <a:r>
              <a:rPr kumimoji="1" lang="de-DE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 Sistema...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9600" y="1600200"/>
            <a:ext cx="5105400" cy="4471988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de-DE" sz="2200" smtClean="0">
                <a:solidFill>
                  <a:srgbClr val="009900"/>
                </a:solidFill>
              </a:rPr>
              <a:t>Es de aseguramiento.</a:t>
            </a:r>
          </a:p>
          <a:p>
            <a:pPr algn="just" eaLnBrk="1" hangingPunct="1">
              <a:lnSpc>
                <a:spcPct val="90000"/>
              </a:lnSpc>
            </a:pPr>
            <a:r>
              <a:rPr lang="de-DE" sz="2200" smtClean="0">
                <a:solidFill>
                  <a:srgbClr val="009900"/>
                </a:solidFill>
              </a:rPr>
              <a:t>Plan de beneficios definido.</a:t>
            </a:r>
          </a:p>
          <a:p>
            <a:pPr algn="just" eaLnBrk="1" hangingPunct="1">
              <a:lnSpc>
                <a:spcPct val="90000"/>
              </a:lnSpc>
            </a:pPr>
            <a:r>
              <a:rPr lang="de-DE" sz="2200" smtClean="0">
                <a:solidFill>
                  <a:srgbClr val="009900"/>
                </a:solidFill>
              </a:rPr>
              <a:t>Transformación de subsidios de oferta a demanda (</a:t>
            </a:r>
            <a:r>
              <a:rPr lang="es-ES_tradnl" sz="2200" smtClean="0">
                <a:solidFill>
                  <a:srgbClr val="009900"/>
                </a:solidFill>
              </a:rPr>
              <a:t>modelo de mercado con competencia regulada)</a:t>
            </a:r>
            <a:endParaRPr lang="de-DE" sz="2200" smtClean="0">
              <a:solidFill>
                <a:srgbClr val="009900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r>
              <a:rPr lang="de-DE" sz="2200" smtClean="0">
                <a:solidFill>
                  <a:srgbClr val="009900"/>
                </a:solidFill>
              </a:rPr>
              <a:t>Concurrencia de sectores: público, privado y vinculados.</a:t>
            </a:r>
          </a:p>
          <a:p>
            <a:pPr algn="just" eaLnBrk="1" hangingPunct="1">
              <a:lnSpc>
                <a:spcPct val="90000"/>
              </a:lnSpc>
            </a:pPr>
            <a:r>
              <a:rPr lang="de-DE" sz="2200" smtClean="0">
                <a:solidFill>
                  <a:srgbClr val="009900"/>
                </a:solidFill>
              </a:rPr>
              <a:t>Regímenes: Contributivo y Subsidiado</a:t>
            </a:r>
          </a:p>
        </p:txBody>
      </p:sp>
      <p:pic>
        <p:nvPicPr>
          <p:cNvPr id="100356" name="Picture 6" descr="http://www.benitojuarez.gov.ar/Gestion%20Municipal/Direccion%20de%20Salud/Fotos%20Dir.%20Salud/Portada_salud.jpg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072188" y="2214563"/>
            <a:ext cx="2428875" cy="2428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100" y="981075"/>
            <a:ext cx="8075613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5292080" y="67353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sp>
        <p:nvSpPr>
          <p:cNvPr id="27651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1125538"/>
            <a:ext cx="86106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5292080" y="31349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sp>
        <p:nvSpPr>
          <p:cNvPr id="28675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484313"/>
            <a:ext cx="8440737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5292080" y="31349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sp>
        <p:nvSpPr>
          <p:cNvPr id="29699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12875"/>
            <a:ext cx="85121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5292080" y="31349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sp>
        <p:nvSpPr>
          <p:cNvPr id="30723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813" y="1052513"/>
            <a:ext cx="88138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5292080" y="31349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sp>
        <p:nvSpPr>
          <p:cNvPr id="31747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84264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5292080" y="31349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sp>
        <p:nvSpPr>
          <p:cNvPr id="32771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96975"/>
            <a:ext cx="820737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5292080" y="31349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sp>
        <p:nvSpPr>
          <p:cNvPr id="33795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292080" y="31349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96975"/>
            <a:ext cx="827246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292080" y="31349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268413"/>
            <a:ext cx="82042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4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292080" y="31349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1628775"/>
            <a:ext cx="8732838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4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1 Gráfico"/>
          <p:cNvGraphicFramePr/>
          <p:nvPr/>
        </p:nvGraphicFramePr>
        <p:xfrm>
          <a:off x="971600" y="1052736"/>
          <a:ext cx="734481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292080" y="31349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341438"/>
            <a:ext cx="8183562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4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81075"/>
            <a:ext cx="8412163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4728906" y="272842"/>
            <a:ext cx="400943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sp>
        <p:nvSpPr>
          <p:cNvPr id="38915" name="7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196975"/>
            <a:ext cx="8461375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4728906" y="272842"/>
            <a:ext cx="400943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sp>
        <p:nvSpPr>
          <p:cNvPr id="39939" name="6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292080" y="313492"/>
            <a:ext cx="35605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Retos y Prioridades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25" y="1125538"/>
            <a:ext cx="8310563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4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708275"/>
            <a:ext cx="82137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268413"/>
            <a:ext cx="832485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2555776" y="313492"/>
            <a:ext cx="634500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Antecedentes avances en cobertura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sp>
        <p:nvSpPr>
          <p:cNvPr id="3" name="2 Rectángulo"/>
          <p:cNvSpPr/>
          <p:nvPr/>
        </p:nvSpPr>
        <p:spPr>
          <a:xfrm>
            <a:off x="2555776" y="313492"/>
            <a:ext cx="634500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Antecedentes avances en cobertura</a:t>
            </a: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" y="1000125"/>
            <a:ext cx="81343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025525"/>
            <a:ext cx="828675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2555776" y="313492"/>
            <a:ext cx="634500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Antecedentes avances en cobertura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765175"/>
            <a:ext cx="8024813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1763688" y="116632"/>
            <a:ext cx="725871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Recursos para salud pública y hospitales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857250"/>
            <a:ext cx="84486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1565718" y="116632"/>
            <a:ext cx="765466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Recursos para mejorar la red salud pública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2" descr="j0292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962400"/>
            <a:ext cx="1868488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13" descr="j0233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219200"/>
            <a:ext cx="184467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4" name="Text Box 14"/>
          <p:cNvSpPr txBox="1">
            <a:spLocks noChangeArrowheads="1"/>
          </p:cNvSpPr>
          <p:nvPr/>
        </p:nvSpPr>
        <p:spPr bwMode="auto">
          <a:xfrm>
            <a:off x="609600" y="304800"/>
            <a:ext cx="4967288" cy="1384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s-MX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Puede ser:</a:t>
            </a:r>
          </a:p>
          <a:p>
            <a:pPr>
              <a:spcBef>
                <a:spcPct val="50000"/>
              </a:spcBef>
              <a:defRPr/>
            </a:pPr>
            <a:endParaRPr kumimoji="1" lang="es-ES" sz="3200" b="1" dirty="0">
              <a:solidFill>
                <a:schemeClr val="tx2"/>
              </a:solidFill>
              <a:cs typeface="+mn-cs"/>
            </a:endParaRPr>
          </a:p>
        </p:txBody>
      </p:sp>
      <p:sp>
        <p:nvSpPr>
          <p:cNvPr id="81925" name="Text Box 15"/>
          <p:cNvSpPr txBox="1">
            <a:spLocks noChangeArrowheads="1"/>
          </p:cNvSpPr>
          <p:nvPr/>
        </p:nvSpPr>
        <p:spPr bwMode="auto">
          <a:xfrm>
            <a:off x="2667000" y="1066800"/>
            <a:ext cx="6264275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>
                <a:solidFill>
                  <a:srgbClr val="009900"/>
                </a:solidFill>
                <a:latin typeface="Times New Roman" pitchFamily="18" charset="0"/>
              </a:rPr>
              <a:t>En conjunto con el empleador</a:t>
            </a:r>
            <a:endParaRPr lang="es-ES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81926" name="Text Box 16"/>
          <p:cNvSpPr txBox="1">
            <a:spLocks noChangeArrowheads="1"/>
          </p:cNvSpPr>
          <p:nvPr/>
        </p:nvSpPr>
        <p:spPr bwMode="auto">
          <a:xfrm>
            <a:off x="2667000" y="4191000"/>
            <a:ext cx="6300788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>
                <a:solidFill>
                  <a:srgbClr val="009900"/>
                </a:solidFill>
                <a:latin typeface="Times New Roman" pitchFamily="18" charset="0"/>
              </a:rPr>
              <a:t>Como trabajador independiente</a:t>
            </a:r>
            <a:endParaRPr lang="es-ES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81927" name="AutoShape 17"/>
          <p:cNvSpPr>
            <a:spLocks noChangeArrowheads="1"/>
          </p:cNvSpPr>
          <p:nvPr/>
        </p:nvSpPr>
        <p:spPr bwMode="auto">
          <a:xfrm>
            <a:off x="5334000" y="1676400"/>
            <a:ext cx="423863" cy="842963"/>
          </a:xfrm>
          <a:prstGeom prst="curvedLeftArrow">
            <a:avLst>
              <a:gd name="adj1" fmla="val 39775"/>
              <a:gd name="adj2" fmla="val 79551"/>
              <a:gd name="adj3" fmla="val 3333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de-DE" sz="2400">
              <a:latin typeface="Times New Roman" pitchFamily="18" charset="0"/>
            </a:endParaRPr>
          </a:p>
        </p:txBody>
      </p:sp>
      <p:sp>
        <p:nvSpPr>
          <p:cNvPr id="81928" name="Text Box 18"/>
          <p:cNvSpPr txBox="1">
            <a:spLocks noChangeArrowheads="1"/>
          </p:cNvSpPr>
          <p:nvPr/>
        </p:nvSpPr>
        <p:spPr bwMode="auto">
          <a:xfrm>
            <a:off x="5029200" y="2590800"/>
            <a:ext cx="10795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>
                <a:solidFill>
                  <a:srgbClr val="009900"/>
                </a:solidFill>
                <a:latin typeface="Times New Roman" pitchFamily="18" charset="0"/>
              </a:rPr>
              <a:t>8.5%</a:t>
            </a:r>
            <a:endParaRPr lang="es-ES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81929" name="AutoShape 19"/>
          <p:cNvSpPr>
            <a:spLocks noChangeArrowheads="1"/>
          </p:cNvSpPr>
          <p:nvPr/>
        </p:nvSpPr>
        <p:spPr bwMode="auto">
          <a:xfrm>
            <a:off x="3048000" y="4800600"/>
            <a:ext cx="647700" cy="719138"/>
          </a:xfrm>
          <a:prstGeom prst="downArrow">
            <a:avLst>
              <a:gd name="adj1" fmla="val 50000"/>
              <a:gd name="adj2" fmla="val 2775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de-DE" sz="2400">
              <a:latin typeface="Times New Roman" pitchFamily="18" charset="0"/>
            </a:endParaRPr>
          </a:p>
        </p:txBody>
      </p:sp>
      <p:sp>
        <p:nvSpPr>
          <p:cNvPr id="81930" name="Text Box 20"/>
          <p:cNvSpPr txBox="1">
            <a:spLocks noChangeArrowheads="1"/>
          </p:cNvSpPr>
          <p:nvPr/>
        </p:nvSpPr>
        <p:spPr bwMode="auto">
          <a:xfrm>
            <a:off x="2438400" y="5486400"/>
            <a:ext cx="6134100" cy="1384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400">
                <a:solidFill>
                  <a:srgbClr val="009900"/>
                </a:solidFill>
                <a:latin typeface="Times New Roman" pitchFamily="18" charset="0"/>
              </a:rPr>
              <a:t>El monto total sobre 1 salario mínimo </a:t>
            </a:r>
            <a:r>
              <a:rPr lang="es-MX" sz="2400" b="1">
                <a:solidFill>
                  <a:srgbClr val="009900"/>
                </a:solidFill>
                <a:latin typeface="Times New Roman" pitchFamily="18" charset="0"/>
              </a:rPr>
              <a:t>($</a:t>
            </a:r>
            <a:r>
              <a:rPr lang="es-ES" sz="2400" b="1">
                <a:solidFill>
                  <a:srgbClr val="009900"/>
                </a:solidFill>
                <a:latin typeface="Times New Roman" pitchFamily="18" charset="0"/>
              </a:rPr>
              <a:t>433.700</a:t>
            </a:r>
            <a:r>
              <a:rPr lang="es-MX" sz="2400" b="1">
                <a:solidFill>
                  <a:srgbClr val="009900"/>
                </a:solidFill>
                <a:latin typeface="Times New Roman" pitchFamily="18" charset="0"/>
              </a:rPr>
              <a:t>)</a:t>
            </a:r>
            <a:endParaRPr lang="es-ES" sz="2400" b="1">
              <a:solidFill>
                <a:srgbClr val="009900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s-ES" sz="2400" b="1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81931" name="AutoShape 21"/>
          <p:cNvSpPr>
            <a:spLocks noChangeArrowheads="1"/>
          </p:cNvSpPr>
          <p:nvPr/>
        </p:nvSpPr>
        <p:spPr bwMode="auto">
          <a:xfrm>
            <a:off x="3886200" y="1676400"/>
            <a:ext cx="457200" cy="774700"/>
          </a:xfrm>
          <a:prstGeom prst="curvedRightArrow">
            <a:avLst>
              <a:gd name="adj1" fmla="val 33889"/>
              <a:gd name="adj2" fmla="val 67778"/>
              <a:gd name="adj3" fmla="val 3333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de-DE" sz="2400">
              <a:latin typeface="Times New Roman" pitchFamily="18" charset="0"/>
            </a:endParaRPr>
          </a:p>
        </p:txBody>
      </p:sp>
      <p:sp>
        <p:nvSpPr>
          <p:cNvPr id="81932" name="Text Box 22"/>
          <p:cNvSpPr txBox="1">
            <a:spLocks noChangeArrowheads="1"/>
          </p:cNvSpPr>
          <p:nvPr/>
        </p:nvSpPr>
        <p:spPr bwMode="auto">
          <a:xfrm>
            <a:off x="4038600" y="2590800"/>
            <a:ext cx="1223963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>
                <a:solidFill>
                  <a:srgbClr val="009900"/>
                </a:solidFill>
                <a:latin typeface="Times New Roman" pitchFamily="18" charset="0"/>
              </a:rPr>
              <a:t>4%</a:t>
            </a:r>
            <a:endParaRPr lang="es-ES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81933" name="Text Box 23"/>
          <p:cNvSpPr txBox="1">
            <a:spLocks noChangeArrowheads="1"/>
          </p:cNvSpPr>
          <p:nvPr/>
        </p:nvSpPr>
        <p:spPr bwMode="auto">
          <a:xfrm>
            <a:off x="2590800" y="3124200"/>
            <a:ext cx="5905500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400">
                <a:solidFill>
                  <a:srgbClr val="009900"/>
                </a:solidFill>
                <a:latin typeface="Times New Roman" pitchFamily="18" charset="0"/>
              </a:rPr>
              <a:t>Aporte se hará mínimo sobre un salario mínimo legal vigente</a:t>
            </a:r>
            <a:endParaRPr lang="es-ES" sz="2400">
              <a:solidFill>
                <a:srgbClr val="0099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981075"/>
            <a:ext cx="86741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8" y="1095375"/>
            <a:ext cx="831532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747838"/>
            <a:ext cx="84296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14475"/>
            <a:ext cx="83820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5081694" y="548680"/>
            <a:ext cx="388279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Recursos adicionales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sp>
        <p:nvSpPr>
          <p:cNvPr id="5" name="4 Rectángulo"/>
          <p:cNvSpPr/>
          <p:nvPr/>
        </p:nvSpPr>
        <p:spPr>
          <a:xfrm>
            <a:off x="1907704" y="260648"/>
            <a:ext cx="715612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Fuente de recursos Régimen Subsidiado</a:t>
            </a:r>
          </a:p>
        </p:txBody>
      </p:sp>
      <p:pic>
        <p:nvPicPr>
          <p:cNvPr id="522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" y="1290638"/>
            <a:ext cx="83439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333500"/>
            <a:ext cx="84391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2157772" y="260648"/>
            <a:ext cx="665598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Uso de recursos Régimen Subsidiado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1281113"/>
            <a:ext cx="8410575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1807518" y="260648"/>
            <a:ext cx="735650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Fuente de recursos Régimen Contributivo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0638"/>
            <a:ext cx="82296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2057587" y="260648"/>
            <a:ext cx="685636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Uso de recursos Régimen Contributivo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125" y="1004888"/>
            <a:ext cx="790575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5192305" y="260648"/>
            <a:ext cx="366158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Balance del Sistema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" y="981075"/>
            <a:ext cx="80867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5192305" y="260648"/>
            <a:ext cx="366158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Balance del Sistema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4850"/>
            <a:ext cx="8229600" cy="608013"/>
          </a:xfrm>
        </p:spPr>
        <p:txBody>
          <a:bodyPr lIns="92075" tIns="46038" rIns="92075" bIns="46038"/>
          <a:lstStyle/>
          <a:p>
            <a:pPr eaLnBrk="1" hangingPunct="1"/>
            <a:r>
              <a:rPr kumimoji="1" lang="es-MX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Características</a:t>
            </a:r>
            <a:endParaRPr kumimoji="1" lang="es-ES" b="1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98307" name="Picture 14" descr="j02167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2286000"/>
            <a:ext cx="1450975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8" name="AutoShape 16"/>
          <p:cNvSpPr>
            <a:spLocks noChangeArrowheads="1"/>
          </p:cNvSpPr>
          <p:nvPr/>
        </p:nvSpPr>
        <p:spPr bwMode="auto">
          <a:xfrm>
            <a:off x="3886200" y="1981200"/>
            <a:ext cx="1152525" cy="719138"/>
          </a:xfrm>
          <a:prstGeom prst="rightArrow">
            <a:avLst>
              <a:gd name="adj1" fmla="val 50000"/>
              <a:gd name="adj2" fmla="val 40066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de-DE" sz="2400">
              <a:latin typeface="Times New Roman" pitchFamily="18" charset="0"/>
            </a:endParaRPr>
          </a:p>
        </p:txBody>
      </p:sp>
      <p:sp>
        <p:nvSpPr>
          <p:cNvPr id="98309" name="Text Box 17"/>
          <p:cNvSpPr txBox="1">
            <a:spLocks noChangeArrowheads="1"/>
          </p:cNvSpPr>
          <p:nvPr/>
        </p:nvSpPr>
        <p:spPr bwMode="auto">
          <a:xfrm>
            <a:off x="5181600" y="2057400"/>
            <a:ext cx="230505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>
                <a:solidFill>
                  <a:srgbClr val="009900"/>
                </a:solidFill>
                <a:latin typeface="Times New Roman" pitchFamily="18" charset="0"/>
              </a:rPr>
              <a:t>EPS</a:t>
            </a:r>
            <a:endParaRPr kumimoji="1" lang="es-ES" sz="2800"/>
          </a:p>
        </p:txBody>
      </p:sp>
      <p:sp>
        <p:nvSpPr>
          <p:cNvPr id="98310" name="AutoShape 18"/>
          <p:cNvSpPr>
            <a:spLocks noChangeArrowheads="1"/>
          </p:cNvSpPr>
          <p:nvPr/>
        </p:nvSpPr>
        <p:spPr bwMode="auto">
          <a:xfrm>
            <a:off x="3886200" y="3124200"/>
            <a:ext cx="1223963" cy="719138"/>
          </a:xfrm>
          <a:prstGeom prst="rightArrow">
            <a:avLst>
              <a:gd name="adj1" fmla="val 50000"/>
              <a:gd name="adj2" fmla="val 4255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de-DE" sz="2400">
              <a:latin typeface="Times New Roman" pitchFamily="18" charset="0"/>
            </a:endParaRPr>
          </a:p>
        </p:txBody>
      </p:sp>
      <p:sp>
        <p:nvSpPr>
          <p:cNvPr id="98311" name="AutoShape 19"/>
          <p:cNvSpPr>
            <a:spLocks noChangeArrowheads="1"/>
          </p:cNvSpPr>
          <p:nvPr/>
        </p:nvSpPr>
        <p:spPr bwMode="auto">
          <a:xfrm>
            <a:off x="3962400" y="4343400"/>
            <a:ext cx="1150938" cy="720725"/>
          </a:xfrm>
          <a:prstGeom prst="rightArrow">
            <a:avLst>
              <a:gd name="adj1" fmla="val 50000"/>
              <a:gd name="adj2" fmla="val 3992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de-DE" sz="2400">
              <a:latin typeface="Times New Roman" pitchFamily="18" charset="0"/>
            </a:endParaRPr>
          </a:p>
        </p:txBody>
      </p:sp>
      <p:sp>
        <p:nvSpPr>
          <p:cNvPr id="98312" name="Text Box 20"/>
          <p:cNvSpPr txBox="1">
            <a:spLocks noChangeArrowheads="1"/>
          </p:cNvSpPr>
          <p:nvPr/>
        </p:nvSpPr>
        <p:spPr bwMode="auto">
          <a:xfrm>
            <a:off x="5183188" y="3048000"/>
            <a:ext cx="3960812" cy="9461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>
                <a:solidFill>
                  <a:srgbClr val="009900"/>
                </a:solidFill>
                <a:latin typeface="Times New Roman" pitchFamily="18" charset="0"/>
              </a:rPr>
              <a:t>Declara sus ingresos laborales</a:t>
            </a:r>
            <a:endParaRPr kumimoji="1" lang="es-ES" sz="2400"/>
          </a:p>
        </p:txBody>
      </p:sp>
      <p:sp>
        <p:nvSpPr>
          <p:cNvPr id="98313" name="Text Box 21"/>
          <p:cNvSpPr txBox="1">
            <a:spLocks noChangeArrowheads="1"/>
          </p:cNvSpPr>
          <p:nvPr/>
        </p:nvSpPr>
        <p:spPr bwMode="auto">
          <a:xfrm>
            <a:off x="5181600" y="4343400"/>
            <a:ext cx="3600450" cy="9461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>
                <a:solidFill>
                  <a:srgbClr val="009900"/>
                </a:solidFill>
                <a:latin typeface="Times New Roman" pitchFamily="18" charset="0"/>
              </a:rPr>
              <a:t>Aportar al Sistema 12.5% sobre ellos</a:t>
            </a:r>
            <a:endParaRPr kumimoji="1" lang="es-ES" sz="2400"/>
          </a:p>
        </p:txBody>
      </p:sp>
      <p:sp>
        <p:nvSpPr>
          <p:cNvPr id="98314" name="Text Box 22"/>
          <p:cNvSpPr txBox="1">
            <a:spLocks noChangeArrowheads="1"/>
          </p:cNvSpPr>
          <p:nvPr/>
        </p:nvSpPr>
        <p:spPr bwMode="auto">
          <a:xfrm>
            <a:off x="1219200" y="4114800"/>
            <a:ext cx="2339975" cy="13731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800">
                <a:solidFill>
                  <a:srgbClr val="009900"/>
                </a:solidFill>
                <a:latin typeface="Times New Roman" pitchFamily="18" charset="0"/>
              </a:rPr>
              <a:t>aTrabajador colombiano y su familia</a:t>
            </a:r>
            <a:endParaRPr kumimoji="1" lang="es-ES" sz="2000"/>
          </a:p>
        </p:txBody>
      </p:sp>
      <p:sp>
        <p:nvSpPr>
          <p:cNvPr id="98315" name="Rectangle 11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kumimoji="1" lang="de-DE" sz="4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863" y="976313"/>
            <a:ext cx="829627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5192305" y="260648"/>
            <a:ext cx="366158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Balance del Sistema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688" y="1042988"/>
            <a:ext cx="804862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5192305" y="260648"/>
            <a:ext cx="366158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Balance del Sistema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7320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Ministerio de la Protección Social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1033463"/>
            <a:ext cx="78486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5192305" y="260648"/>
            <a:ext cx="366158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Balance del Sistema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8908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Superintendencia Nacional de Salud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133600"/>
            <a:ext cx="81280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8908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Superintendencia Nacional de Salud</a:t>
            </a:r>
          </a:p>
        </p:txBody>
      </p:sp>
      <p:pic>
        <p:nvPicPr>
          <p:cNvPr id="624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052513"/>
            <a:ext cx="784542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4644008" y="260648"/>
            <a:ext cx="425789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Situación actual del IVC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052513"/>
            <a:ext cx="84645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6022198" y="260648"/>
            <a:ext cx="224452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Desenfoque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8908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Superintendencia Nacional de Salud</a:t>
            </a: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196975"/>
            <a:ext cx="839628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5104481" y="260648"/>
            <a:ext cx="407996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Enfoque sancionatorio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96975"/>
            <a:ext cx="8621713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6063881" y="260648"/>
            <a:ext cx="216116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Prioridades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8908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Superintendencia Nacional de Salud</a:t>
            </a: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052513"/>
            <a:ext cx="8085138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6475885" y="260648"/>
            <a:ext cx="133716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Visitas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052513"/>
            <a:ext cx="791527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6621212" y="260648"/>
            <a:ext cx="198323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Sanciones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j02167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895600"/>
            <a:ext cx="1450975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3" descr="j02853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1219200"/>
            <a:ext cx="1474788" cy="18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4" descr="j02220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1066800"/>
            <a:ext cx="1779588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9" name="Oval 5"/>
          <p:cNvSpPr>
            <a:spLocks noChangeArrowheads="1"/>
          </p:cNvSpPr>
          <p:nvPr/>
        </p:nvSpPr>
        <p:spPr bwMode="auto">
          <a:xfrm rot="-181562">
            <a:off x="6553200" y="4267200"/>
            <a:ext cx="1219200" cy="1143000"/>
          </a:xfrm>
          <a:prstGeom prst="ellipse">
            <a:avLst/>
          </a:prstGeom>
          <a:solidFill>
            <a:srgbClr val="66CCFF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kumimoji="1" lang="es-MX" sz="4000" b="1">
                <a:solidFill>
                  <a:schemeClr val="bg2"/>
                </a:solidFill>
              </a:rPr>
              <a:t>EPS</a:t>
            </a:r>
            <a:endParaRPr kumimoji="1" lang="es-ES" sz="4000" b="1">
              <a:solidFill>
                <a:schemeClr val="bg2"/>
              </a:solidFill>
            </a:endParaRPr>
          </a:p>
          <a:p>
            <a:pPr algn="ctr"/>
            <a:endParaRPr kumimoji="1" lang="es-ES" sz="2400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82950" name="Picture 6" descr="j020546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0" y="3929063"/>
            <a:ext cx="18192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457200" y="4800600"/>
            <a:ext cx="2438400" cy="8540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s-MX" sz="2000">
                <a:latin typeface="Times New Roman" pitchFamily="18" charset="0"/>
              </a:rPr>
              <a:t>COTIZANTE</a:t>
            </a:r>
          </a:p>
          <a:p>
            <a:pPr>
              <a:spcBef>
                <a:spcPct val="50000"/>
              </a:spcBef>
            </a:pPr>
            <a:r>
              <a:rPr kumimoji="1" lang="es-MX" sz="2000">
                <a:latin typeface="Times New Roman" pitchFamily="18" charset="0"/>
              </a:rPr>
              <a:t>BENEFICIARIOS</a:t>
            </a:r>
            <a:endParaRPr kumimoji="1" lang="es-ES" sz="2000">
              <a:latin typeface="Times New Roman" pitchFamily="18" charset="0"/>
            </a:endParaRP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2286000" y="2971800"/>
            <a:ext cx="1873250" cy="4000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s-MX" sz="2000">
                <a:latin typeface="Times New Roman" pitchFamily="18" charset="0"/>
              </a:rPr>
              <a:t>EMPRESA</a:t>
            </a:r>
            <a:endParaRPr kumimoji="1" lang="es-ES" sz="2000">
              <a:latin typeface="Times New Roman" pitchFamily="18" charset="0"/>
            </a:endParaRP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3643313" y="5929313"/>
            <a:ext cx="13684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s-MX" sz="2400"/>
              <a:t>IPS</a:t>
            </a:r>
            <a:endParaRPr kumimoji="1" lang="es-ES" sz="2400"/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5867400" y="2819400"/>
            <a:ext cx="2232025" cy="4000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s-MX" sz="2000">
                <a:latin typeface="Times New Roman" pitchFamily="18" charset="0"/>
              </a:rPr>
              <a:t>FOSYGA</a:t>
            </a:r>
            <a:endParaRPr kumimoji="1" lang="es-ES" sz="2000">
              <a:latin typeface="Times New Roman" pitchFamily="18" charset="0"/>
            </a:endParaRPr>
          </a:p>
        </p:txBody>
      </p:sp>
      <p:sp>
        <p:nvSpPr>
          <p:cNvPr id="82955" name="AutoShape 11"/>
          <p:cNvSpPr>
            <a:spLocks noChangeArrowheads="1"/>
          </p:cNvSpPr>
          <p:nvPr/>
        </p:nvSpPr>
        <p:spPr bwMode="auto">
          <a:xfrm>
            <a:off x="1066800" y="1828800"/>
            <a:ext cx="1008063" cy="93503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de-DE" sz="2400">
              <a:latin typeface="Times New Roman" pitchFamily="18" charset="0"/>
            </a:endParaRPr>
          </a:p>
        </p:txBody>
      </p:sp>
      <p:sp>
        <p:nvSpPr>
          <p:cNvPr id="82956" name="AutoShape 12"/>
          <p:cNvSpPr>
            <a:spLocks noChangeArrowheads="1"/>
          </p:cNvSpPr>
          <p:nvPr/>
        </p:nvSpPr>
        <p:spPr bwMode="auto">
          <a:xfrm>
            <a:off x="3733800" y="1524000"/>
            <a:ext cx="1152525" cy="647700"/>
          </a:xfrm>
          <a:prstGeom prst="rightArrow">
            <a:avLst>
              <a:gd name="adj1" fmla="val 50000"/>
              <a:gd name="adj2" fmla="val 44485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de-DE" sz="2400">
              <a:latin typeface="Times New Roman" pitchFamily="18" charset="0"/>
            </a:endParaRPr>
          </a:p>
        </p:txBody>
      </p:sp>
      <p:sp>
        <p:nvSpPr>
          <p:cNvPr id="82957" name="AutoShape 13"/>
          <p:cNvSpPr>
            <a:spLocks noChangeArrowheads="1"/>
          </p:cNvSpPr>
          <p:nvPr/>
        </p:nvSpPr>
        <p:spPr bwMode="auto">
          <a:xfrm>
            <a:off x="7620000" y="2362200"/>
            <a:ext cx="576263" cy="2089150"/>
          </a:xfrm>
          <a:prstGeom prst="curvedLeftArrow">
            <a:avLst>
              <a:gd name="adj1" fmla="val 72507"/>
              <a:gd name="adj2" fmla="val 145014"/>
              <a:gd name="adj3" fmla="val 3333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de-DE" sz="2400">
              <a:latin typeface="Times New Roman" pitchFamily="18" charset="0"/>
            </a:endParaRPr>
          </a:p>
        </p:txBody>
      </p:sp>
      <p:sp>
        <p:nvSpPr>
          <p:cNvPr id="82958" name="AutoShape 14"/>
          <p:cNvSpPr>
            <a:spLocks noChangeArrowheads="1"/>
          </p:cNvSpPr>
          <p:nvPr/>
        </p:nvSpPr>
        <p:spPr bwMode="auto">
          <a:xfrm>
            <a:off x="5029200" y="4572000"/>
            <a:ext cx="1152525" cy="720725"/>
          </a:xfrm>
          <a:prstGeom prst="leftArrow">
            <a:avLst>
              <a:gd name="adj1" fmla="val 50000"/>
              <a:gd name="adj2" fmla="val 39978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de-DE" sz="2400">
              <a:latin typeface="Times New Roman" pitchFamily="18" charset="0"/>
            </a:endParaRPr>
          </a:p>
        </p:txBody>
      </p:sp>
      <p:sp>
        <p:nvSpPr>
          <p:cNvPr id="82959" name="Text Box 15"/>
          <p:cNvSpPr txBox="1">
            <a:spLocks noChangeArrowheads="1"/>
          </p:cNvSpPr>
          <p:nvPr/>
        </p:nvSpPr>
        <p:spPr bwMode="auto">
          <a:xfrm>
            <a:off x="8305800" y="2819400"/>
            <a:ext cx="539750" cy="11874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s-MX" sz="2400">
                <a:latin typeface="Times New Roman" pitchFamily="18" charset="0"/>
              </a:rPr>
              <a:t>UPC</a:t>
            </a:r>
            <a:endParaRPr kumimoji="1" lang="es-ES" sz="2400">
              <a:latin typeface="Times New Roman" pitchFamily="18" charset="0"/>
            </a:endParaRPr>
          </a:p>
        </p:txBody>
      </p:sp>
      <p:sp>
        <p:nvSpPr>
          <p:cNvPr id="82960" name="Text Box 16"/>
          <p:cNvSpPr txBox="1">
            <a:spLocks noChangeArrowheads="1"/>
          </p:cNvSpPr>
          <p:nvPr/>
        </p:nvSpPr>
        <p:spPr bwMode="auto">
          <a:xfrm>
            <a:off x="5410200" y="5105400"/>
            <a:ext cx="1584325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s-MX" sz="2400">
                <a:latin typeface="Times New Roman" pitchFamily="18" charset="0"/>
              </a:rPr>
              <a:t>Hay un contrato</a:t>
            </a:r>
            <a:endParaRPr kumimoji="1" lang="es-ES" sz="2400">
              <a:latin typeface="Times New Roman" pitchFamily="18" charset="0"/>
            </a:endParaRPr>
          </a:p>
        </p:txBody>
      </p:sp>
      <p:sp>
        <p:nvSpPr>
          <p:cNvPr id="82961" name="Text Box 17"/>
          <p:cNvSpPr txBox="1">
            <a:spLocks noChangeArrowheads="1"/>
          </p:cNvSpPr>
          <p:nvPr/>
        </p:nvSpPr>
        <p:spPr bwMode="auto">
          <a:xfrm>
            <a:off x="3733800" y="2133600"/>
            <a:ext cx="2089150" cy="8540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s-MX" sz="2000">
                <a:latin typeface="Times New Roman" pitchFamily="18" charset="0"/>
              </a:rPr>
              <a:t>8.5% empleador</a:t>
            </a:r>
          </a:p>
          <a:p>
            <a:pPr>
              <a:spcBef>
                <a:spcPct val="50000"/>
              </a:spcBef>
            </a:pPr>
            <a:r>
              <a:rPr kumimoji="1" lang="es-MX" sz="2000">
                <a:latin typeface="Times New Roman" pitchFamily="18" charset="0"/>
              </a:rPr>
              <a:t>4% trabajador</a:t>
            </a:r>
            <a:endParaRPr kumimoji="1" lang="es-ES" sz="2000">
              <a:latin typeface="Times New Roman" pitchFamily="18" charset="0"/>
            </a:endParaRPr>
          </a:p>
        </p:txBody>
      </p:sp>
      <p:sp>
        <p:nvSpPr>
          <p:cNvPr id="79890" name="Rectangle 18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0"/>
            <a:ext cx="7772400" cy="1143000"/>
          </a:xfrm>
        </p:spPr>
        <p:txBody>
          <a:bodyPr lIns="91440" rIns="91440" bIns="45720" anchor="ctr"/>
          <a:lstStyle/>
          <a:p>
            <a:pPr eaLnBrk="1" hangingPunct="1"/>
            <a:r>
              <a:rPr kumimoji="1" lang="de-DE" sz="38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Flujo de Recursos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8908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Superintendencia Nacional de Salud</a:t>
            </a: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765175"/>
            <a:ext cx="823912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44675"/>
            <a:ext cx="878205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981075"/>
            <a:ext cx="45339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8908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Superintendencia Nacional de Salud</a:t>
            </a: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" y="1125538"/>
            <a:ext cx="8253413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5220072" y="476672"/>
            <a:ext cx="37208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Que hizo la Ley 1438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25538"/>
            <a:ext cx="843597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5220072" y="476672"/>
            <a:ext cx="372089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Que hizo la Ley 1438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8908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Superintendencia Nacional de Salud</a:t>
            </a:r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25538"/>
            <a:ext cx="832643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333375"/>
            <a:ext cx="5191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052513"/>
            <a:ext cx="83312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188913"/>
            <a:ext cx="5191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8908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Superintendencia Nacional de Salud</a:t>
            </a: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628775"/>
            <a:ext cx="85852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7461186" y="476672"/>
            <a:ext cx="114326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Otros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358775" y="642938"/>
            <a:ext cx="8785225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s-CO" sz="2800" b="1" i="1">
                <a:solidFill>
                  <a:srgbClr val="808000"/>
                </a:solidFill>
                <a:latin typeface="Calibri" pitchFamily="34" charset="0"/>
              </a:rPr>
              <a:t>Planes de beneficios </a:t>
            </a:r>
            <a:endParaRPr lang="es-ES" sz="2800" b="1" i="1">
              <a:solidFill>
                <a:srgbClr val="808000"/>
              </a:solidFill>
              <a:latin typeface="Calibri" pitchFamily="34" charset="0"/>
            </a:endParaRP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 flipV="1">
            <a:off x="323850" y="1052513"/>
            <a:ext cx="8569325" cy="0"/>
          </a:xfrm>
          <a:prstGeom prst="line">
            <a:avLst/>
          </a:prstGeom>
          <a:noFill/>
          <a:ln w="9525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100" name="Oval 6"/>
          <p:cNvSpPr>
            <a:spLocks noChangeArrowheads="1"/>
          </p:cNvSpPr>
          <p:nvPr/>
        </p:nvSpPr>
        <p:spPr bwMode="auto">
          <a:xfrm>
            <a:off x="8820150" y="981075"/>
            <a:ext cx="144463" cy="144463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 dirty="0">
              <a:solidFill>
                <a:schemeClr val="accent3">
                  <a:lumMod val="50000"/>
                </a:schemeClr>
              </a:solidFill>
              <a:latin typeface="Tahoma" pitchFamily="34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85750" y="1500188"/>
            <a:ext cx="8496300" cy="514350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just">
              <a:defRPr/>
            </a:pPr>
            <a:r>
              <a:rPr lang="es-CO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La tendencia debería ser que este conjunto de prestaciones garantizadas sean definidas sobre la base de un proceso de priorización claro, consensuado, basado en la evidencia, que considere las preferencias sociales y que se oriente a la resolver primero los problemas de salud que afectan más gravemente a la población. </a:t>
            </a:r>
          </a:p>
          <a:p>
            <a:pPr algn="just">
              <a:defRPr/>
            </a:pPr>
            <a:endParaRPr lang="es-CO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just">
              <a:defRPr/>
            </a:pPr>
            <a:r>
              <a:rPr lang="es-CO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Este conjunto de prestaciones debe orientarse a cumplir objetivos de salud más que a garantizar prestaciones aisladas. Lo anterior se debe acompañar de una estricta regulación y control del cumplimiento público y privado de los planes de aseguramiento.</a:t>
            </a:r>
          </a:p>
          <a:p>
            <a:pPr algn="just">
              <a:defRPr/>
            </a:pPr>
            <a:endParaRPr lang="es-CO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358775" y="285750"/>
            <a:ext cx="87852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s-CO" sz="2800" b="1" i="1">
                <a:solidFill>
                  <a:srgbClr val="808000"/>
                </a:solidFill>
                <a:latin typeface="Calibri" pitchFamily="34" charset="0"/>
              </a:rPr>
              <a:t>Modelo de gestión y recursos requeridos para enfrentar los desafíos en salud</a:t>
            </a:r>
            <a:endParaRPr lang="es-ES" sz="2800" b="1" i="1">
              <a:solidFill>
                <a:srgbClr val="808000"/>
              </a:solidFill>
              <a:latin typeface="Calibri" pitchFamily="34" charset="0"/>
            </a:endParaRP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 flipV="1">
            <a:off x="323850" y="1052513"/>
            <a:ext cx="8569325" cy="0"/>
          </a:xfrm>
          <a:prstGeom prst="line">
            <a:avLst/>
          </a:prstGeom>
          <a:noFill/>
          <a:ln w="9525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100" name="Oval 6"/>
          <p:cNvSpPr>
            <a:spLocks noChangeArrowheads="1"/>
          </p:cNvSpPr>
          <p:nvPr/>
        </p:nvSpPr>
        <p:spPr bwMode="auto">
          <a:xfrm>
            <a:off x="8820150" y="981075"/>
            <a:ext cx="144463" cy="144463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 dirty="0">
              <a:solidFill>
                <a:schemeClr val="accent3">
                  <a:lumMod val="50000"/>
                </a:schemeClr>
              </a:solidFill>
              <a:latin typeface="Tahoma" pitchFamily="34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85750" y="1500188"/>
            <a:ext cx="8496300" cy="5143500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just">
              <a:defRPr/>
            </a:pPr>
            <a:r>
              <a:rPr lang="es-CO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Mejorar la eficiencia, los resultados y la sostenibilidad de los sistemas requiere varias condiciones, entre éstas dotar a los establecimientos de niveles de autonomía suficientes pero que no atenten contra el cumplimiento de los objetivos comunes del sistema, que deben estar centrados en las personas. El trabajo coordinado y regulado entre los distintos establecimientos de salud es un requisito fundamental. Para ello a su vez, es imprescindible el liderazgo de las autoridades responsables.</a:t>
            </a:r>
          </a:p>
          <a:p>
            <a:pPr algn="just">
              <a:defRPr/>
            </a:pPr>
            <a:endParaRPr lang="es-CO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just">
              <a:defRPr/>
            </a:pPr>
            <a:r>
              <a:rPr lang="es-CO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Los incentivos que se ponen en el sistema deben estar asociados al cumplimiento de metas de resultados en salud (mecanismos de transferencia del financiamiento, retribuciones laborales, </a:t>
            </a:r>
            <a:r>
              <a:rPr lang="es-CO" sz="2000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etc</a:t>
            </a:r>
            <a:r>
              <a:rPr lang="es-CO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).</a:t>
            </a:r>
          </a:p>
          <a:p>
            <a:pPr algn="just">
              <a:defRPr/>
            </a:pPr>
            <a:endParaRPr lang="es-CO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just">
              <a:defRPr/>
            </a:pPr>
            <a:r>
              <a:rPr lang="es-CO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Los sistemas de información y de control de gestión son elementos básicos para la gestión moderna de organizaciones altamente complejas como son los establecimientos de salud, en particular los hospitales, que movilizan grandes volúmenes de recursos.</a:t>
            </a:r>
          </a:p>
          <a:p>
            <a:pPr algn="just">
              <a:defRPr/>
            </a:pPr>
            <a:endParaRPr lang="es-CO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3 CuadroTexto"/>
          <p:cNvSpPr txBox="1">
            <a:spLocks noChangeArrowheads="1"/>
          </p:cNvSpPr>
          <p:nvPr/>
        </p:nvSpPr>
        <p:spPr bwMode="auto">
          <a:xfrm>
            <a:off x="5943600" y="6191250"/>
            <a:ext cx="28908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100">
                <a:latin typeface="Constantia" pitchFamily="18" charset="0"/>
              </a:rPr>
              <a:t>Fuente: Superintendencia Nacional de Salud</a:t>
            </a:r>
          </a:p>
        </p:txBody>
      </p:sp>
      <p:sp>
        <p:nvSpPr>
          <p:cNvPr id="5" name="4 Rectángulo"/>
          <p:cNvSpPr/>
          <p:nvPr/>
        </p:nvSpPr>
        <p:spPr>
          <a:xfrm>
            <a:off x="3079693" y="476672"/>
            <a:ext cx="307648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CONCLUSIONES</a:t>
            </a:r>
            <a:endParaRPr lang="es-ES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Pentágono"/>
          <p:cNvSpPr/>
          <p:nvPr/>
        </p:nvSpPr>
        <p:spPr>
          <a:xfrm>
            <a:off x="683568" y="1484784"/>
            <a:ext cx="7200800" cy="432048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500" dirty="0">
                <a:latin typeface="Arial" pitchFamily="34" charset="0"/>
                <a:cs typeface="Arial" pitchFamily="34" charset="0"/>
              </a:rPr>
              <a:t>Retos y perspectivas</a:t>
            </a:r>
            <a:endParaRPr lang="es-CO" sz="2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Pentágono"/>
          <p:cNvSpPr/>
          <p:nvPr/>
        </p:nvSpPr>
        <p:spPr>
          <a:xfrm>
            <a:off x="684213" y="2133600"/>
            <a:ext cx="7200900" cy="431800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500" dirty="0">
                <a:latin typeface="Arial" pitchFamily="34" charset="0"/>
                <a:cs typeface="Arial" pitchFamily="34" charset="0"/>
              </a:rPr>
              <a:t>Cobertura Universal</a:t>
            </a:r>
            <a:endParaRPr lang="es-CO" sz="2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Pentágono"/>
          <p:cNvSpPr/>
          <p:nvPr/>
        </p:nvSpPr>
        <p:spPr>
          <a:xfrm>
            <a:off x="683568" y="2780928"/>
            <a:ext cx="7200800" cy="432048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500" dirty="0">
                <a:latin typeface="Arial" pitchFamily="34" charset="0"/>
                <a:cs typeface="Arial" pitchFamily="34" charset="0"/>
              </a:rPr>
              <a:t>Eliminación de barreras de acceso</a:t>
            </a:r>
            <a:endParaRPr lang="es-CO" sz="2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Pentágono"/>
          <p:cNvSpPr/>
          <p:nvPr/>
        </p:nvSpPr>
        <p:spPr>
          <a:xfrm>
            <a:off x="684213" y="3429000"/>
            <a:ext cx="7200900" cy="431800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500" dirty="0">
                <a:latin typeface="Arial" pitchFamily="34" charset="0"/>
                <a:cs typeface="Arial" pitchFamily="34" charset="0"/>
              </a:rPr>
              <a:t>Oportunidad en los servicios</a:t>
            </a:r>
            <a:endParaRPr lang="es-CO" sz="2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Pentágono"/>
          <p:cNvSpPr/>
          <p:nvPr/>
        </p:nvSpPr>
        <p:spPr>
          <a:xfrm>
            <a:off x="683568" y="4077072"/>
            <a:ext cx="7200800" cy="432048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500" dirty="0">
                <a:latin typeface="Arial" pitchFamily="34" charset="0"/>
                <a:cs typeface="Arial" pitchFamily="34" charset="0"/>
              </a:rPr>
              <a:t>Calidad</a:t>
            </a:r>
            <a:endParaRPr lang="es-CO" sz="2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Pentágono"/>
          <p:cNvSpPr/>
          <p:nvPr/>
        </p:nvSpPr>
        <p:spPr>
          <a:xfrm>
            <a:off x="684213" y="4724400"/>
            <a:ext cx="7200900" cy="433388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500" dirty="0">
                <a:latin typeface="Arial" pitchFamily="34" charset="0"/>
                <a:cs typeface="Arial" pitchFamily="34" charset="0"/>
              </a:rPr>
              <a:t>Humanización de la Salud</a:t>
            </a:r>
            <a:endParaRPr lang="es-CO" sz="2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Pentágono"/>
          <p:cNvSpPr/>
          <p:nvPr/>
        </p:nvSpPr>
        <p:spPr>
          <a:xfrm>
            <a:off x="683568" y="5373216"/>
            <a:ext cx="7200800" cy="432048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500" dirty="0">
                <a:latin typeface="Arial" pitchFamily="34" charset="0"/>
                <a:cs typeface="Arial" pitchFamily="34" charset="0"/>
              </a:rPr>
              <a:t>Transición demográfica</a:t>
            </a:r>
            <a:endParaRPr lang="es-CO" sz="25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827088" y="1341438"/>
          <a:ext cx="3816350" cy="4479925"/>
        </p:xfrm>
        <a:graphic>
          <a:graphicData uri="http://schemas.openxmlformats.org/drawingml/2006/table">
            <a:tbl>
              <a:tblPr/>
              <a:tblGrid>
                <a:gridCol w="930836"/>
                <a:gridCol w="2885588"/>
              </a:tblGrid>
              <a:tr h="19352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Tipo de EPS  -  Régimen Contributivo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Colmedica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Cafesalud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Colpatria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Salud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Comfenalco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Antioquia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Comfenalco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Valle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Compensar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Coomeva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Cruz Blanca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EPS Sanitas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Famisanar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Golden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Group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Humana Vivir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Red Salud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Salud Total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Salud Vida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SaludCoop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Servicio Occidental de Salud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Solsalud</a:t>
                      </a:r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SOS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Sura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4859338" y="2565400"/>
          <a:ext cx="3671887" cy="2232025"/>
        </p:xfrm>
        <a:graphic>
          <a:graphicData uri="http://schemas.openxmlformats.org/drawingml/2006/table">
            <a:tbl>
              <a:tblPr/>
              <a:tblGrid>
                <a:gridCol w="895709"/>
                <a:gridCol w="2776699"/>
              </a:tblGrid>
              <a:tr h="24802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Tipo de EPS  -  Régimen Subsidiado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4802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Unicajas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02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Humana Vivir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02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Ecoopsos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02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Caprecom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02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Colsubsidio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02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Salud Total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02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Solsalud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02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Salud </a:t>
                      </a:r>
                      <a:r>
                        <a:rPr lang="es-ES" sz="14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Condor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1475" name="5 CuadroTexto"/>
          <p:cNvSpPr txBox="1">
            <a:spLocks noChangeArrowheads="1"/>
          </p:cNvSpPr>
          <p:nvPr/>
        </p:nvSpPr>
        <p:spPr bwMode="auto">
          <a:xfrm>
            <a:off x="2627313" y="620713"/>
            <a:ext cx="4248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400" b="1"/>
              <a:t>TOTAL EPS POR RÉGIMEN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arolinaguerrero.files.wordpress.com/2010/08/gracia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412776"/>
            <a:ext cx="3816424" cy="3587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://1.bp.blogspot.com/_CnyWkLrcp8o/TD_CbJKDorI/AAAAAAAAAGs/5jJ-Xcjbk70/s1600/mundo-man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052736"/>
            <a:ext cx="4320000" cy="43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3400" y="304800"/>
            <a:ext cx="3810000" cy="40386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de-DE" sz="1800" b="1" smtClean="0">
                <a:solidFill>
                  <a:srgbClr val="009900"/>
                </a:solidFill>
                <a:cs typeface="Arial" charset="0"/>
              </a:rPr>
              <a:t>Qué derechos protege?</a:t>
            </a:r>
          </a:p>
          <a:p>
            <a:pPr eaLnBrk="1" hangingPunct="1">
              <a:buFont typeface="Wingdings 2" pitchFamily="18" charset="2"/>
              <a:buNone/>
            </a:pPr>
            <a:endParaRPr lang="de-DE" sz="1800" b="1" smtClean="0">
              <a:solidFill>
                <a:srgbClr val="009900"/>
              </a:solidFill>
              <a:cs typeface="Arial" charset="0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de-DE" sz="1800" smtClean="0">
                <a:solidFill>
                  <a:srgbClr val="009900"/>
                </a:solidFill>
                <a:cs typeface="Arial" charset="0"/>
              </a:rPr>
              <a:t>A la vida y a la salud.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de-DE" sz="1800" smtClean="0">
                <a:solidFill>
                  <a:srgbClr val="009900"/>
                </a:solidFill>
                <a:cs typeface="Arial" charset="0"/>
              </a:rPr>
              <a:t>Al derecho de Petición.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de-DE" sz="1800" smtClean="0">
                <a:solidFill>
                  <a:srgbClr val="009900"/>
                </a:solidFill>
                <a:cs typeface="Arial" charset="0"/>
              </a:rPr>
              <a:t>A la educación.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de-DE" sz="1800" smtClean="0">
                <a:solidFill>
                  <a:srgbClr val="009900"/>
                </a:solidFill>
                <a:cs typeface="Arial" charset="0"/>
              </a:rPr>
              <a:t>Cualquier otro derecho fundamental que sea afectado por acción u omisión de autoridades. </a:t>
            </a:r>
            <a:endParaRPr lang="de-DE" sz="1800" smtClean="0">
              <a:solidFill>
                <a:srgbClr val="009900"/>
              </a:solidFill>
            </a:endParaRPr>
          </a:p>
        </p:txBody>
      </p:sp>
      <p:sp>
        <p:nvSpPr>
          <p:cNvPr id="8397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304800"/>
            <a:ext cx="4038600" cy="5791200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de-DE" sz="1800" b="1" smtClean="0">
                <a:solidFill>
                  <a:srgbClr val="009900"/>
                </a:solidFill>
                <a:cs typeface="Arial" charset="0"/>
              </a:rPr>
              <a:t>Al presentar una tutela</a:t>
            </a:r>
          </a:p>
          <a:p>
            <a:pPr marL="533400" indent="-533400" eaLnBrk="1" hangingPunct="1">
              <a:lnSpc>
                <a:spcPct val="90000"/>
              </a:lnSpc>
              <a:buFont typeface="Wingdings 2" pitchFamily="18" charset="2"/>
              <a:buNone/>
            </a:pPr>
            <a:endParaRPr lang="de-DE" sz="1800" b="1" smtClean="0">
              <a:solidFill>
                <a:srgbClr val="009900"/>
              </a:solidFill>
              <a:cs typeface="Arial" charset="0"/>
            </a:endParaRPr>
          </a:p>
          <a:p>
            <a:pPr marL="533400" indent="-533400" algn="just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de-DE" sz="1800" smtClean="0">
                <a:solidFill>
                  <a:srgbClr val="009900"/>
                </a:solidFill>
                <a:cs typeface="Arial" charset="0"/>
              </a:rPr>
              <a:t>No requiere de abogado.</a:t>
            </a:r>
            <a:br>
              <a:rPr lang="de-DE" sz="1800" smtClean="0">
                <a:solidFill>
                  <a:srgbClr val="009900"/>
                </a:solidFill>
                <a:cs typeface="Arial" charset="0"/>
              </a:rPr>
            </a:br>
            <a:endParaRPr lang="de-DE" sz="1800" smtClean="0">
              <a:solidFill>
                <a:srgbClr val="009900"/>
              </a:solidFill>
              <a:cs typeface="Arial" charset="0"/>
            </a:endParaRPr>
          </a:p>
          <a:p>
            <a:pPr marL="533400" indent="-533400" algn="just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de-DE" sz="1800" smtClean="0">
                <a:solidFill>
                  <a:srgbClr val="009900"/>
                </a:solidFill>
                <a:cs typeface="Arial" charset="0"/>
              </a:rPr>
              <a:t>El juez no podrá tardar más de 10 días en decidir.</a:t>
            </a:r>
            <a:br>
              <a:rPr lang="de-DE" sz="1800" smtClean="0">
                <a:solidFill>
                  <a:srgbClr val="009900"/>
                </a:solidFill>
                <a:cs typeface="Arial" charset="0"/>
              </a:rPr>
            </a:br>
            <a:endParaRPr lang="de-DE" sz="1800" smtClean="0">
              <a:solidFill>
                <a:srgbClr val="009900"/>
              </a:solidFill>
              <a:cs typeface="Arial" charset="0"/>
            </a:endParaRPr>
          </a:p>
          <a:p>
            <a:pPr marL="533400" indent="-533400" algn="just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de-DE" sz="1800" smtClean="0">
                <a:solidFill>
                  <a:srgbClr val="009900"/>
                </a:solidFill>
                <a:cs typeface="Arial" charset="0"/>
              </a:rPr>
              <a:t>El fallo puede ser impugnado (tres días siguientes a la notificación)</a:t>
            </a:r>
          </a:p>
          <a:p>
            <a:pPr marL="533400" indent="-533400" algn="just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de-DE" sz="1800" smtClean="0">
                <a:solidFill>
                  <a:srgbClr val="009900"/>
                </a:solidFill>
                <a:cs typeface="Arial" charset="0"/>
              </a:rPr>
              <a:t>El cumplimiento del fallo es obligatorio e inmediato.</a:t>
            </a:r>
            <a:br>
              <a:rPr lang="de-DE" sz="1800" smtClean="0">
                <a:solidFill>
                  <a:srgbClr val="009900"/>
                </a:solidFill>
                <a:cs typeface="Arial" charset="0"/>
              </a:rPr>
            </a:br>
            <a:endParaRPr lang="de-DE" sz="1800" smtClean="0">
              <a:solidFill>
                <a:srgbClr val="009900"/>
              </a:solidFill>
              <a:cs typeface="Arial" charset="0"/>
            </a:endParaRPr>
          </a:p>
          <a:p>
            <a:pPr marL="533400" indent="-533400" algn="just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de-DE" sz="1800" smtClean="0">
                <a:solidFill>
                  <a:srgbClr val="009900"/>
                </a:solidFill>
                <a:cs typeface="Arial" charset="0"/>
              </a:rPr>
              <a:t>Si los demandados incumplen se puede acudir ante el mismo juez para presentar un incidente de desacato.</a:t>
            </a:r>
            <a:br>
              <a:rPr lang="de-DE" sz="1800" smtClean="0">
                <a:solidFill>
                  <a:srgbClr val="009900"/>
                </a:solidFill>
                <a:cs typeface="Arial" charset="0"/>
              </a:rPr>
            </a:br>
            <a:endParaRPr lang="de-DE" sz="1800" smtClean="0">
              <a:solidFill>
                <a:srgbClr val="009900"/>
              </a:solidFill>
              <a:cs typeface="Arial" charset="0"/>
            </a:endParaRP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endParaRPr lang="de-DE" sz="1800" smtClean="0"/>
          </a:p>
          <a:p>
            <a:pPr marL="533400" indent="-533400" eaLnBrk="1" hangingPunct="1">
              <a:lnSpc>
                <a:spcPct val="90000"/>
              </a:lnSpc>
              <a:buFont typeface="Wingdings 2" pitchFamily="18" charset="2"/>
              <a:buNone/>
            </a:pPr>
            <a:endParaRPr lang="de-DE" sz="2000" smtClean="0"/>
          </a:p>
        </p:txBody>
      </p:sp>
      <p:pic>
        <p:nvPicPr>
          <p:cNvPr id="83972" name="Picture 5" descr="http://www.guia-digital.com/salud/img/portada_salu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4000500"/>
            <a:ext cx="31908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uj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uj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4578</TotalTime>
  <Words>1322</Words>
  <Application>Microsoft Office PowerPoint</Application>
  <PresentationFormat>Presentación en pantalla (4:3)</PresentationFormat>
  <Paragraphs>228</Paragraphs>
  <Slides>80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8</vt:i4>
      </vt:variant>
      <vt:variant>
        <vt:lpstr>Plantilla de diseño</vt:lpstr>
      </vt:variant>
      <vt:variant>
        <vt:i4>5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80</vt:i4>
      </vt:variant>
    </vt:vector>
  </HeadingPairs>
  <TitlesOfParts>
    <vt:vector size="94" baseType="lpstr">
      <vt:lpstr>Arial</vt:lpstr>
      <vt:lpstr>Calibri</vt:lpstr>
      <vt:lpstr>Constantia</vt:lpstr>
      <vt:lpstr>Wingdings 2</vt:lpstr>
      <vt:lpstr>Times New Roman</vt:lpstr>
      <vt:lpstr>Wingdings</vt:lpstr>
      <vt:lpstr>Tahoma</vt:lpstr>
      <vt:lpstr>Verdana</vt:lpstr>
      <vt:lpstr>Flujo</vt:lpstr>
      <vt:lpstr>Flujo</vt:lpstr>
      <vt:lpstr>Flujo</vt:lpstr>
      <vt:lpstr>Flujo</vt:lpstr>
      <vt:lpstr>Flujo</vt:lpstr>
      <vt:lpstr>Gráfico de Microsoft Graph</vt:lpstr>
      <vt:lpstr>Diapositiva 1</vt:lpstr>
      <vt:lpstr>Diapositiva 2</vt:lpstr>
      <vt:lpstr>El Sistema...</vt:lpstr>
      <vt:lpstr>Diapositiva 4</vt:lpstr>
      <vt:lpstr>Diapositiva 5</vt:lpstr>
      <vt:lpstr>Características</vt:lpstr>
      <vt:lpstr>Flujo de Recursos</vt:lpstr>
      <vt:lpstr>Diapositiva 8</vt:lpstr>
      <vt:lpstr>Diapositiva 9</vt:lpstr>
      <vt:lpstr>III. ANTECEDENTES</vt:lpstr>
      <vt:lpstr>Diapositiva 11</vt:lpstr>
      <vt:lpstr>Sentencias Revisadas por la Corte Constitucional.  Julio 2003 a Julio 2004. (398)</vt:lpstr>
      <vt:lpstr>Sentencias Revisadas por la Corte Constitucional.  Julio 2003 a Julio 2004. (398)</vt:lpstr>
      <vt:lpstr>Sentencias Revisadas por la Corte Constitucional.  Julio 2003 a Julio 2004. (398)</vt:lpstr>
      <vt:lpstr>Sentencias Revisadas por la Corte Constitucional.  Julio 2003 a Julio 2004. (398)</vt:lpstr>
      <vt:lpstr>VI. JURISPRUDENCIA DE LA CORTE CONSTITUCIONAL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Diapositiva 77</vt:lpstr>
      <vt:lpstr>Diapositiva 78</vt:lpstr>
      <vt:lpstr>Diapositiva 79</vt:lpstr>
      <vt:lpstr>Diapositiva 80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260-1-172</dc:creator>
  <cp:lastModifiedBy>Dr. Hernán P. Castillejo</cp:lastModifiedBy>
  <cp:revision>514</cp:revision>
  <dcterms:created xsi:type="dcterms:W3CDTF">2010-10-11T20:43:50Z</dcterms:created>
  <dcterms:modified xsi:type="dcterms:W3CDTF">2011-09-14T19:12:40Z</dcterms:modified>
</cp:coreProperties>
</file>