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67" r:id="rId3"/>
    <p:sldId id="257" r:id="rId4"/>
    <p:sldId id="268" r:id="rId5"/>
    <p:sldId id="258" r:id="rId6"/>
    <p:sldId id="266" r:id="rId7"/>
    <p:sldId id="259" r:id="rId8"/>
    <p:sldId id="265"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8" d="100"/>
          <a:sy n="108" d="100"/>
        </p:scale>
        <p:origin x="-71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s-ES_tradnl"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1837280-4375-7948-B007-3390604BA6C5}" type="datetimeFigureOut">
              <a:rPr lang="en-US" smtClean="0"/>
              <a:t>02/09/11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Click to edit Master title style</a:t>
            </a:r>
            <a:endParaRPr/>
          </a:p>
        </p:txBody>
      </p:sp>
      <p:sp>
        <p:nvSpPr>
          <p:cNvPr id="5" name="Date Placeholder 4"/>
          <p:cNvSpPr>
            <a:spLocks noGrp="1"/>
          </p:cNvSpPr>
          <p:nvPr>
            <p:ph type="dt" sz="half" idx="10"/>
          </p:nvPr>
        </p:nvSpPr>
        <p:spPr/>
        <p:txBody>
          <a:bodyPr/>
          <a:lstStyle/>
          <a:p>
            <a:fld id="{01837280-4375-7948-B007-3390604BA6C5}" type="datetimeFigureOut">
              <a:rPr lang="en-US" smtClean="0"/>
              <a:t>02/09/11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75DC8-6259-5941-8AA5-9A31985960A9}"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Click to edit Master title style</a:t>
            </a:r>
            <a:endParaRPr/>
          </a:p>
        </p:txBody>
      </p:sp>
      <p:sp>
        <p:nvSpPr>
          <p:cNvPr id="3" name="Date Placeholder 2"/>
          <p:cNvSpPr>
            <a:spLocks noGrp="1"/>
          </p:cNvSpPr>
          <p:nvPr>
            <p:ph type="dt" sz="half" idx="10"/>
          </p:nvPr>
        </p:nvSpPr>
        <p:spPr/>
        <p:txBody>
          <a:bodyPr/>
          <a:lstStyle/>
          <a:p>
            <a:fld id="{01837280-4375-7948-B007-3390604BA6C5}" type="datetimeFigureOut">
              <a:rPr lang="en-US" smtClean="0"/>
              <a:t>02/09/11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275DC8-6259-5941-8AA5-9A31985960A9}"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01837280-4375-7948-B007-3390604BA6C5}" type="datetimeFigureOut">
              <a:rPr lang="en-US" smtClean="0"/>
              <a:t>02/09/11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275DC8-6259-5941-8AA5-9A31985960A9}"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s-ES_tradnl"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1837280-4375-7948-B007-3390604BA6C5}" type="datetimeFigureOut">
              <a:rPr lang="en-US" smtClean="0"/>
              <a:t>02/09/11</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s-ES_tradnl"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1837280-4375-7948-B007-3390604BA6C5}" type="datetimeFigureOut">
              <a:rPr lang="en-US" smtClean="0"/>
              <a:t>02/09/11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DA275DC8-6259-5941-8AA5-9A31985960A9}"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s-ES_tradnl"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p:txBody>
          <a:bodyPr/>
          <a:lstStyle/>
          <a:p>
            <a:fld id="{01837280-4375-7948-B007-3390604BA6C5}" type="datetimeFigureOut">
              <a:rPr lang="en-US" smtClean="0"/>
              <a:t>02/09/11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75DC8-6259-5941-8AA5-9A31985960A9}"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s-ES_tradnl"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01837280-4375-7948-B007-3390604BA6C5}" type="datetimeFigureOut">
              <a:rPr lang="en-US" smtClean="0"/>
              <a:t>02/09/11</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DA275DC8-6259-5941-8AA5-9A31985960A9}"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s-ES_tradnl"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s-ES_tradnl"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s-ES_tradnl"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01837280-4375-7948-B007-3390604BA6C5}" type="datetimeFigureOut">
              <a:rPr lang="en-US" smtClean="0"/>
              <a:t>02/09/11</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DA275DC8-6259-5941-8AA5-9A31985960A9}"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s-ES_tradnl"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s-ES_tradnl"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s-ES_tradnl"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s-ES_tradnl"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01837280-4375-7948-B007-3390604BA6C5}" type="datetimeFigureOut">
              <a:rPr lang="en-US" smtClean="0"/>
              <a:t>02/09/11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DA275DC8-6259-5941-8AA5-9A31985960A9}"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s-ES_tradnl"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s-ES_tradnl"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01837280-4375-7948-B007-3390604BA6C5}" type="datetimeFigureOut">
              <a:rPr lang="en-US" smtClean="0"/>
              <a:t>02/09/11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75DC8-6259-5941-8AA5-9A31985960A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01837280-4375-7948-B007-3390604BA6C5}" type="datetimeFigureOut">
              <a:rPr lang="en-US" smtClean="0"/>
              <a:t>02/09/11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75DC8-6259-5941-8AA5-9A31985960A9}"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s-ES_tradnl"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01837280-4375-7948-B007-3390604BA6C5}" type="datetimeFigureOut">
              <a:rPr lang="en-US" smtClean="0"/>
              <a:t>02/09/11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75DC8-6259-5941-8AA5-9A31985960A9}"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s-ES_tradnl"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10"/>
          </p:nvPr>
        </p:nvSpPr>
        <p:spPr/>
        <p:txBody>
          <a:bodyPr/>
          <a:lstStyle/>
          <a:p>
            <a:fld id="{01837280-4375-7948-B007-3390604BA6C5}" type="datetimeFigureOut">
              <a:rPr lang="en-US" smtClean="0"/>
              <a:t>02/09/11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275DC8-6259-5941-8AA5-9A31985960A9}"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_tradnl"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s-ES_tradnl"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01837280-4375-7948-B007-3390604BA6C5}" type="datetimeFigureOut">
              <a:rPr lang="en-US" smtClean="0"/>
              <a:t>02/09/11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s-ES_tradnl"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s-ES_tradnl"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s-ES_tradnl"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s-ES_tradnl"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01837280-4375-7948-B007-3390604BA6C5}" type="datetimeFigureOut">
              <a:rPr lang="en-US" smtClean="0"/>
              <a:t>02/09/11</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DA275DC8-6259-5941-8AA5-9A31985960A9}"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01837280-4375-7948-B007-3390604BA6C5}" type="datetimeFigureOut">
              <a:rPr lang="en-US" smtClean="0"/>
              <a:t>02/09/11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75DC8-6259-5941-8AA5-9A31985960A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s-ES_tradnl"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7" name="Date Placeholder 6"/>
          <p:cNvSpPr>
            <a:spLocks noGrp="1"/>
          </p:cNvSpPr>
          <p:nvPr>
            <p:ph type="dt" sz="half" idx="10"/>
          </p:nvPr>
        </p:nvSpPr>
        <p:spPr/>
        <p:txBody>
          <a:bodyPr/>
          <a:lstStyle/>
          <a:p>
            <a:fld id="{01837280-4375-7948-B007-3390604BA6C5}" type="datetimeFigureOut">
              <a:rPr lang="en-US" smtClean="0"/>
              <a:t>02/09/11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275DC8-6259-5941-8AA5-9A31985960A9}"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01837280-4375-7948-B007-3390604BA6C5}" type="datetimeFigureOut">
              <a:rPr lang="en-US" smtClean="0"/>
              <a:t>02/09/11</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DA275DC8-6259-5941-8AA5-9A31985960A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s-ES_tradnl"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5" name="Date Placeholder 4"/>
          <p:cNvSpPr>
            <a:spLocks noGrp="1"/>
          </p:cNvSpPr>
          <p:nvPr>
            <p:ph type="dt" sz="half" idx="10"/>
          </p:nvPr>
        </p:nvSpPr>
        <p:spPr/>
        <p:txBody>
          <a:bodyPr/>
          <a:lstStyle/>
          <a:p>
            <a:fld id="{01837280-4375-7948-B007-3390604BA6C5}" type="datetimeFigureOut">
              <a:rPr lang="en-US" smtClean="0"/>
              <a:t>02/09/11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275DC8-6259-5941-8AA5-9A31985960A9}"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s-ES_tradnl"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01837280-4375-7948-B007-3390604BA6C5}" type="datetimeFigureOut">
              <a:rPr lang="en-US" smtClean="0"/>
              <a:t>02/09/11</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DA275DC8-6259-5941-8AA5-9A31985960A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9872" y="4729011"/>
            <a:ext cx="7772400" cy="1470025"/>
          </a:xfrm>
        </p:spPr>
        <p:txBody>
          <a:bodyPr>
            <a:normAutofit/>
          </a:bodyPr>
          <a:lstStyle/>
          <a:p>
            <a:r>
              <a:rPr lang="es-ES_tradnl" dirty="0" smtClean="0"/>
              <a:t>“Cómo emprender cuando las reglas de juego no son claras"</a:t>
            </a:r>
            <a:br>
              <a:rPr lang="es-ES_tradnl" dirty="0" smtClean="0"/>
            </a:br>
            <a:endParaRPr lang="es-ES_tradnl" dirty="0"/>
          </a:p>
        </p:txBody>
      </p:sp>
    </p:spTree>
    <p:extLst>
      <p:ext uri="{BB962C8B-B14F-4D97-AF65-F5344CB8AC3E}">
        <p14:creationId xmlns:p14="http://schemas.microsoft.com/office/powerpoint/2010/main" val="2886299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9010" y="2882777"/>
            <a:ext cx="4856419" cy="1116106"/>
          </a:xfrm>
        </p:spPr>
        <p:txBody>
          <a:bodyPr/>
          <a:lstStyle/>
          <a:p>
            <a:pPr algn="ctr"/>
            <a:r>
              <a:rPr lang="es-ES_tradnl" sz="4400" dirty="0" smtClean="0"/>
              <a:t>Había una vez….</a:t>
            </a:r>
            <a:endParaRPr lang="es-ES_tradnl" sz="4400" dirty="0"/>
          </a:p>
        </p:txBody>
      </p:sp>
      <p:sp>
        <p:nvSpPr>
          <p:cNvPr id="3" name="Content Placeholder 2"/>
          <p:cNvSpPr>
            <a:spLocks noGrp="1"/>
          </p:cNvSpPr>
          <p:nvPr>
            <p:ph idx="1"/>
          </p:nvPr>
        </p:nvSpPr>
        <p:spPr>
          <a:xfrm>
            <a:off x="498474" y="5173631"/>
            <a:ext cx="7556313" cy="952532"/>
          </a:xfrm>
        </p:spPr>
        <p:txBody>
          <a:bodyPr>
            <a:normAutofit lnSpcReduction="10000"/>
          </a:bodyPr>
          <a:lstStyle/>
          <a:p>
            <a:r>
              <a:rPr lang="es-ES_tradnl" b="1" dirty="0"/>
              <a:t>"Los hechos y personajes de esta </a:t>
            </a:r>
            <a:r>
              <a:rPr lang="es-ES_tradnl" b="1" dirty="0" smtClean="0"/>
              <a:t>historia </a:t>
            </a:r>
            <a:r>
              <a:rPr lang="es-ES_tradnl" b="1" dirty="0"/>
              <a:t>son ficticios. Cualquier semejanza con hechos y personas reales es mera coincidencia"</a:t>
            </a:r>
            <a:r>
              <a:rPr lang="es-ES_tradnl" b="1" dirty="0" smtClean="0"/>
              <a:t>.</a:t>
            </a:r>
            <a:endParaRPr lang="es-ES_tradnl" b="1" dirty="0"/>
          </a:p>
        </p:txBody>
      </p:sp>
    </p:spTree>
    <p:extLst>
      <p:ext uri="{BB962C8B-B14F-4D97-AF65-F5344CB8AC3E}">
        <p14:creationId xmlns:p14="http://schemas.microsoft.com/office/powerpoint/2010/main" val="1109601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8101" y="627385"/>
            <a:ext cx="6473963" cy="1143000"/>
          </a:xfrm>
        </p:spPr>
        <p:txBody>
          <a:bodyPr>
            <a:normAutofit fontScale="90000"/>
          </a:bodyPr>
          <a:lstStyle/>
          <a:p>
            <a:r>
              <a:rPr lang="es-ES_tradnl" u="sng" dirty="0" smtClean="0"/>
              <a:t>Mi historia como emprendedor</a:t>
            </a:r>
            <a:br>
              <a:rPr lang="es-ES_tradnl" u="sng" dirty="0" smtClean="0"/>
            </a:br>
            <a:endParaRPr lang="es-ES_tradnl" u="sng" dirty="0"/>
          </a:p>
        </p:txBody>
      </p:sp>
      <p:sp>
        <p:nvSpPr>
          <p:cNvPr id="3" name="Content Placeholder 2"/>
          <p:cNvSpPr>
            <a:spLocks noGrp="1"/>
          </p:cNvSpPr>
          <p:nvPr>
            <p:ph idx="1"/>
          </p:nvPr>
        </p:nvSpPr>
        <p:spPr>
          <a:xfrm>
            <a:off x="351372" y="1776571"/>
            <a:ext cx="8229600" cy="2012598"/>
          </a:xfrm>
        </p:spPr>
        <p:txBody>
          <a:bodyPr>
            <a:noAutofit/>
          </a:bodyPr>
          <a:lstStyle/>
          <a:p>
            <a:pPr marL="0" indent="0" algn="ctr">
              <a:buNone/>
            </a:pPr>
            <a:r>
              <a:rPr lang="en-US" sz="2800" dirty="0" err="1" smtClean="0"/>
              <a:t>Mi</a:t>
            </a:r>
            <a:r>
              <a:rPr lang="en-US" sz="2800" dirty="0" smtClean="0"/>
              <a:t> </a:t>
            </a:r>
            <a:r>
              <a:rPr lang="en-US" sz="2800" dirty="0" err="1" smtClean="0"/>
              <a:t>vida</a:t>
            </a:r>
            <a:r>
              <a:rPr lang="en-US" sz="2800" dirty="0" smtClean="0"/>
              <a:t> </a:t>
            </a:r>
            <a:r>
              <a:rPr lang="en-US" sz="2800" dirty="0" err="1" smtClean="0"/>
              <a:t>previa</a:t>
            </a:r>
            <a:endParaRPr lang="en-US" sz="2800" dirty="0" smtClean="0"/>
          </a:p>
          <a:p>
            <a:pPr marL="0" indent="0" algn="ctr">
              <a:buNone/>
            </a:pPr>
            <a:r>
              <a:rPr lang="en-US" sz="2800" dirty="0" smtClean="0"/>
              <a:t>1999. Van </a:t>
            </a:r>
            <a:r>
              <a:rPr lang="en-US" sz="2800" dirty="0" err="1" smtClean="0"/>
              <a:t>Köning</a:t>
            </a:r>
            <a:endParaRPr lang="en-US" sz="2800" dirty="0" smtClean="0"/>
          </a:p>
          <a:p>
            <a:pPr marL="0" indent="0" algn="ctr">
              <a:buNone/>
            </a:pPr>
            <a:r>
              <a:rPr lang="en-US" sz="2800" dirty="0" smtClean="0"/>
              <a:t>2004. Otro Mundo Brewing Company</a:t>
            </a:r>
            <a:endParaRPr lang="en-US" sz="2800" dirty="0"/>
          </a:p>
        </p:txBody>
      </p:sp>
      <p:pic>
        <p:nvPicPr>
          <p:cNvPr id="5" name="Picture 4" descr="logo van konin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314" y="4098515"/>
            <a:ext cx="2825496" cy="2334768"/>
          </a:xfrm>
          <a:prstGeom prst="rect">
            <a:avLst/>
          </a:prstGeom>
        </p:spPr>
      </p:pic>
      <p:pic>
        <p:nvPicPr>
          <p:cNvPr id="6" name="Picture 5" descr="ommarcaB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0787" y="4731161"/>
            <a:ext cx="3971489" cy="1265293"/>
          </a:xfrm>
          <a:prstGeom prst="rect">
            <a:avLst/>
          </a:prstGeom>
        </p:spPr>
      </p:pic>
    </p:spTree>
    <p:extLst>
      <p:ext uri="{BB962C8B-B14F-4D97-AF65-F5344CB8AC3E}">
        <p14:creationId xmlns:p14="http://schemas.microsoft.com/office/powerpoint/2010/main" val="196348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portfolio OM 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271" y="1172099"/>
            <a:ext cx="4280246" cy="5709411"/>
          </a:xfrm>
          <a:prstGeom prst="rect">
            <a:avLst/>
          </a:prstGeom>
        </p:spPr>
      </p:pic>
      <p:pic>
        <p:nvPicPr>
          <p:cNvPr id="9" name="Picture 8" descr="Captura de pantalla 2011-09-02 a la(s) 10.14.4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8039" y="164615"/>
            <a:ext cx="1635542" cy="5603588"/>
          </a:xfrm>
          <a:prstGeom prst="rect">
            <a:avLst/>
          </a:prstGeom>
        </p:spPr>
      </p:pic>
      <p:pic>
        <p:nvPicPr>
          <p:cNvPr id="10" name="Picture 9" descr="Captura de pantalla 2011-09-02 a la(s) 10.14.5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68918" y="5756547"/>
            <a:ext cx="1684663" cy="973361"/>
          </a:xfrm>
          <a:prstGeom prst="rect">
            <a:avLst/>
          </a:prstGeom>
        </p:spPr>
      </p:pic>
      <p:pic>
        <p:nvPicPr>
          <p:cNvPr id="11" name="Picture 10" descr="filiales-ccu-argentin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4088" y="164615"/>
            <a:ext cx="2114444" cy="1268666"/>
          </a:xfrm>
          <a:prstGeom prst="rect">
            <a:avLst/>
          </a:prstGeom>
        </p:spPr>
      </p:pic>
    </p:spTree>
    <p:extLst>
      <p:ext uri="{BB962C8B-B14F-4D97-AF65-F5344CB8AC3E}">
        <p14:creationId xmlns:p14="http://schemas.microsoft.com/office/powerpoint/2010/main" val="2972505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_tradnl" u="sng" dirty="0" smtClean="0"/>
              <a:t>Emprender en el país de "a pesar de".</a:t>
            </a:r>
            <a:endParaRPr lang="es-ES_tradnl" u="sng" dirty="0"/>
          </a:p>
        </p:txBody>
      </p:sp>
      <p:sp>
        <p:nvSpPr>
          <p:cNvPr id="3" name="Content Placeholder 2"/>
          <p:cNvSpPr>
            <a:spLocks noGrp="1"/>
          </p:cNvSpPr>
          <p:nvPr>
            <p:ph idx="1"/>
          </p:nvPr>
        </p:nvSpPr>
        <p:spPr>
          <a:xfrm>
            <a:off x="457200" y="1658990"/>
            <a:ext cx="8229600" cy="4525963"/>
          </a:xfrm>
        </p:spPr>
        <p:txBody>
          <a:bodyPr>
            <a:normAutofit/>
          </a:bodyPr>
          <a:lstStyle/>
          <a:p>
            <a:r>
              <a:rPr lang="es-ES_tradnl" sz="2800" dirty="0" smtClean="0"/>
              <a:t>VK: Clausuras, habilitaciones, </a:t>
            </a:r>
            <a:r>
              <a:rPr lang="es-ES_tradnl" sz="2800" dirty="0"/>
              <a:t>j</a:t>
            </a:r>
            <a:r>
              <a:rPr lang="es-ES_tradnl" sz="2800" dirty="0" smtClean="0"/>
              <a:t>uicios laborales, etc.</a:t>
            </a:r>
          </a:p>
          <a:p>
            <a:r>
              <a:rPr lang="es-ES_tradnl" sz="2800" dirty="0" smtClean="0"/>
              <a:t>OM: Defensa de la competencia, no devolución de los derechos a las exportaciones, inspecciones, </a:t>
            </a:r>
            <a:r>
              <a:rPr lang="es-ES_tradnl" sz="2800" dirty="0"/>
              <a:t>d</a:t>
            </a:r>
            <a:r>
              <a:rPr lang="es-ES_tradnl" sz="2800" dirty="0" smtClean="0"/>
              <a:t>eterminaciones unilaterales, embargos, etc.</a:t>
            </a:r>
          </a:p>
          <a:p>
            <a:r>
              <a:rPr lang="es-ES_tradnl" sz="2800" dirty="0" smtClean="0"/>
              <a:t>La violación del principio de presunción de inocencia.</a:t>
            </a:r>
            <a:endParaRPr lang="es-ES_tradnl" dirty="0" smtClean="0"/>
          </a:p>
          <a:p>
            <a:endParaRPr lang="es-ES_tradnl" dirty="0"/>
          </a:p>
        </p:txBody>
      </p:sp>
    </p:spTree>
    <p:extLst>
      <p:ext uri="{BB962C8B-B14F-4D97-AF65-F5344CB8AC3E}">
        <p14:creationId xmlns:p14="http://schemas.microsoft.com/office/powerpoint/2010/main" val="3089047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52667" y="646704"/>
            <a:ext cx="7280144" cy="4115360"/>
          </a:xfrm>
        </p:spPr>
        <p:txBody>
          <a:bodyPr>
            <a:noAutofit/>
          </a:bodyPr>
          <a:lstStyle/>
          <a:p>
            <a:pPr marL="0" indent="0" algn="ctr">
              <a:buNone/>
            </a:pPr>
            <a:r>
              <a:rPr lang="es-ES_tradnl" sz="3200" dirty="0" smtClean="0"/>
              <a:t>“</a:t>
            </a:r>
            <a:r>
              <a:rPr lang="es-ES_tradnl" sz="3200" dirty="0"/>
              <a:t>No resulta admisible que a la hora de establecer procedimientos destinados a garantizar la normal y expedita percepción de la renta pública se recurra a instrumentos que quebrantan el orden constitucional</a:t>
            </a:r>
            <a:r>
              <a:rPr lang="es-ES_tradnl" sz="3200" dirty="0" smtClean="0"/>
              <a:t>”</a:t>
            </a:r>
            <a:endParaRPr lang="en-US" sz="3200" dirty="0"/>
          </a:p>
        </p:txBody>
      </p:sp>
      <p:sp>
        <p:nvSpPr>
          <p:cNvPr id="4" name="TextBox 3"/>
          <p:cNvSpPr txBox="1"/>
          <p:nvPr/>
        </p:nvSpPr>
        <p:spPr>
          <a:xfrm>
            <a:off x="552667" y="4538683"/>
            <a:ext cx="7078847" cy="1846659"/>
          </a:xfrm>
          <a:prstGeom prst="rect">
            <a:avLst/>
          </a:prstGeom>
          <a:noFill/>
        </p:spPr>
        <p:txBody>
          <a:bodyPr wrap="square" rtlCol="0">
            <a:spAutoFit/>
          </a:bodyPr>
          <a:lstStyle/>
          <a:p>
            <a:pPr algn="ctr"/>
            <a:r>
              <a:rPr lang="es-ES_tradnl" sz="3200" dirty="0" smtClean="0"/>
              <a:t>“</a:t>
            </a:r>
            <a:r>
              <a:rPr lang="es-ES_tradnl" sz="3200" dirty="0" err="1" smtClean="0"/>
              <a:t>Tenés</a:t>
            </a:r>
            <a:r>
              <a:rPr lang="es-ES_tradnl" sz="3200" dirty="0" smtClean="0"/>
              <a:t> razón, pero como tu asesores te desaconsejamos que le inicies una demanda a la AFIP".</a:t>
            </a:r>
          </a:p>
          <a:p>
            <a:endParaRPr lang="es-ES_tradnl" dirty="0"/>
          </a:p>
        </p:txBody>
      </p:sp>
    </p:spTree>
    <p:extLst>
      <p:ext uri="{BB962C8B-B14F-4D97-AF65-F5344CB8AC3E}">
        <p14:creationId xmlns:p14="http://schemas.microsoft.com/office/powerpoint/2010/main" val="3094335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8207" y="2010653"/>
            <a:ext cx="7480045" cy="4679785"/>
          </a:xfrm>
        </p:spPr>
        <p:txBody>
          <a:bodyPr>
            <a:noAutofit/>
          </a:bodyPr>
          <a:lstStyle/>
          <a:p>
            <a:r>
              <a:rPr lang="es-ES_tradnl" sz="2400" dirty="0" smtClean="0"/>
              <a:t>La </a:t>
            </a:r>
            <a:r>
              <a:rPr lang="es-ES_tradnl" sz="2400" dirty="0" smtClean="0"/>
              <a:t>met</a:t>
            </a:r>
            <a:r>
              <a:rPr lang="es-ES_tradnl" sz="2400" dirty="0" smtClean="0"/>
              <a:t>áfora</a:t>
            </a:r>
            <a:r>
              <a:rPr lang="es-ES_tradnl" sz="2400" dirty="0" smtClean="0"/>
              <a:t> </a:t>
            </a:r>
            <a:r>
              <a:rPr lang="es-ES_tradnl" sz="2400" dirty="0" smtClean="0"/>
              <a:t>del partido de los Quique </a:t>
            </a:r>
            <a:r>
              <a:rPr lang="es-ES_tradnl" sz="2400" dirty="0" err="1" smtClean="0"/>
              <a:t>Hrabina</a:t>
            </a:r>
            <a:r>
              <a:rPr lang="es-ES_tradnl" sz="2400" dirty="0" smtClean="0"/>
              <a:t> vs. los Leo </a:t>
            </a:r>
            <a:r>
              <a:rPr lang="es-ES_tradnl" sz="2400" dirty="0" err="1" smtClean="0"/>
              <a:t>Messi</a:t>
            </a:r>
            <a:r>
              <a:rPr lang="es-ES_tradnl" sz="2400" dirty="0" smtClean="0"/>
              <a:t>.</a:t>
            </a:r>
          </a:p>
          <a:p>
            <a:r>
              <a:rPr lang="es-ES_tradnl" sz="2400" dirty="0" smtClean="0"/>
              <a:t>La construcción de una cultura del respeto a la ley se hace desde arriba hacia abajo.</a:t>
            </a:r>
          </a:p>
          <a:p>
            <a:r>
              <a:rPr lang="es-ES_tradnl" sz="2400" dirty="0" smtClean="0"/>
              <a:t>"los argentinos tenemos los políticos que nos merecemos”. </a:t>
            </a:r>
          </a:p>
          <a:p>
            <a:r>
              <a:rPr lang="es-ES_tradnl" sz="2400" dirty="0" smtClean="0"/>
              <a:t>La justicia, si llega tarde, no es justicia.</a:t>
            </a:r>
          </a:p>
        </p:txBody>
      </p:sp>
    </p:spTree>
    <p:extLst>
      <p:ext uri="{BB962C8B-B14F-4D97-AF65-F5344CB8AC3E}">
        <p14:creationId xmlns:p14="http://schemas.microsoft.com/office/powerpoint/2010/main" val="3369353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043" y="458568"/>
            <a:ext cx="7502166" cy="5808574"/>
          </a:xfrm>
        </p:spPr>
        <p:txBody>
          <a:bodyPr>
            <a:noAutofit/>
          </a:bodyPr>
          <a:lstStyle/>
          <a:p>
            <a:pPr marL="0" indent="0" algn="ctr">
              <a:buNone/>
            </a:pPr>
            <a:r>
              <a:rPr lang="es-ES_tradnl" sz="2700" i="1" dirty="0" smtClean="0"/>
              <a:t>"Cuando veáis que para poder producir, necesitáis obtener autorización de quienes no producen, cuando observéis que el dinero afluye hacia quienes trafican no en bienes sino en favores, cuando percibáis que los hombres se hacen ricos más por el soborno o por influencia que por el trabajo, y que las leyes no os protegen contra ellos, sino que, al contrario, los protegen a ellos contra vosotros; cuando observéis la corrupción recompensada y la honradez convertida en auto sacrificio, podéis estar seguros, sin temor a equivocaros, que vuestra sociedad está condenada”</a:t>
            </a:r>
            <a:r>
              <a:rPr lang="es-ES_tradnl" sz="2700" dirty="0" smtClean="0"/>
              <a:t>.</a:t>
            </a:r>
          </a:p>
          <a:p>
            <a:pPr marL="0" indent="0" algn="ctr">
              <a:buNone/>
            </a:pPr>
            <a:r>
              <a:rPr lang="es-ES_tradnl" sz="2700" dirty="0" smtClean="0"/>
              <a:t> La Rebelión del Atlas, </a:t>
            </a:r>
            <a:r>
              <a:rPr lang="es-ES_tradnl" sz="2700" dirty="0" err="1" smtClean="0"/>
              <a:t>Ayn</a:t>
            </a:r>
            <a:r>
              <a:rPr lang="es-ES_tradnl" sz="2700" dirty="0" smtClean="0"/>
              <a:t> Rand. 1950</a:t>
            </a:r>
            <a:endParaRPr lang="es-ES_tradnl" sz="2700" dirty="0"/>
          </a:p>
        </p:txBody>
      </p:sp>
    </p:spTree>
    <p:extLst>
      <p:ext uri="{BB962C8B-B14F-4D97-AF65-F5344CB8AC3E}">
        <p14:creationId xmlns:p14="http://schemas.microsoft.com/office/powerpoint/2010/main" val="411767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53610"/>
            <a:ext cx="8229600" cy="4525963"/>
          </a:xfrm>
        </p:spPr>
        <p:txBody>
          <a:bodyPr>
            <a:normAutofit/>
          </a:bodyPr>
          <a:lstStyle/>
          <a:p>
            <a:pPr marL="0" indent="0" algn="ctr">
              <a:buNone/>
            </a:pPr>
            <a:r>
              <a:rPr lang="en-US" sz="7200" b="1" dirty="0" err="1"/>
              <a:t>Es</a:t>
            </a:r>
            <a:r>
              <a:rPr lang="en-US" sz="7200" b="1" dirty="0"/>
              <a:t> la </a:t>
            </a:r>
            <a:r>
              <a:rPr lang="en-US" sz="7200" b="1" dirty="0" err="1" smtClean="0"/>
              <a:t>justicia</a:t>
            </a:r>
            <a:r>
              <a:rPr lang="en-US" sz="7200" b="1" dirty="0" smtClean="0"/>
              <a:t>, </a:t>
            </a:r>
            <a:r>
              <a:rPr lang="en-US" sz="7200" b="1" dirty="0" err="1"/>
              <a:t>estúpido</a:t>
            </a:r>
            <a:r>
              <a:rPr lang="en-US" sz="7200" b="1" dirty="0"/>
              <a:t>!!!</a:t>
            </a:r>
          </a:p>
        </p:txBody>
      </p:sp>
      <p:pic>
        <p:nvPicPr>
          <p:cNvPr id="5" name="Picture 4" descr="Scales-of-justic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1766" y="3251899"/>
            <a:ext cx="5374115" cy="3646720"/>
          </a:xfrm>
          <a:prstGeom prst="rect">
            <a:avLst/>
          </a:prstGeom>
        </p:spPr>
      </p:pic>
    </p:spTree>
    <p:extLst>
      <p:ext uri="{BB962C8B-B14F-4D97-AF65-F5344CB8AC3E}">
        <p14:creationId xmlns:p14="http://schemas.microsoft.com/office/powerpoint/2010/main" val="4117676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1029</TotalTime>
  <Words>331</Words>
  <Application>Microsoft Macintosh PowerPoint</Application>
  <PresentationFormat>On-screen Show (4:3)</PresentationFormat>
  <Paragraphs>20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Advantage</vt:lpstr>
      <vt:lpstr>“Cómo emprender cuando las reglas de juego no son claras" </vt:lpstr>
      <vt:lpstr>Había una vez….</vt:lpstr>
      <vt:lpstr>Mi historia como emprendedor </vt:lpstr>
      <vt:lpstr>PowerPoint Presentation</vt:lpstr>
      <vt:lpstr>Emprender en el país de "a pesar de".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“Cómo emprender cuando las reglas de juego no son claras" </dc:title>
  <dc:creator>Pablo Fazio</dc:creator>
  <cp:lastModifiedBy>Pablo Fazio</cp:lastModifiedBy>
  <cp:revision>16</cp:revision>
  <dcterms:created xsi:type="dcterms:W3CDTF">2011-08-27T13:53:23Z</dcterms:created>
  <dcterms:modified xsi:type="dcterms:W3CDTF">2011-09-02T13:19:04Z</dcterms:modified>
</cp:coreProperties>
</file>