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80" r:id="rId2"/>
    <p:sldId id="290" r:id="rId3"/>
    <p:sldId id="281" r:id="rId4"/>
    <p:sldId id="282" r:id="rId5"/>
    <p:sldId id="284" r:id="rId6"/>
    <p:sldId id="293" r:id="rId7"/>
    <p:sldId id="291" r:id="rId8"/>
    <p:sldId id="285" r:id="rId9"/>
    <p:sldId id="283" r:id="rId10"/>
    <p:sldId id="276" r:id="rId11"/>
    <p:sldId id="265" r:id="rId12"/>
    <p:sldId id="260" r:id="rId13"/>
    <p:sldId id="274" r:id="rId14"/>
    <p:sldId id="263" r:id="rId15"/>
    <p:sldId id="273" r:id="rId16"/>
    <p:sldId id="266" r:id="rId17"/>
    <p:sldId id="258" r:id="rId18"/>
    <p:sldId id="275" r:id="rId19"/>
    <p:sldId id="272" r:id="rId20"/>
    <p:sldId id="277" r:id="rId21"/>
    <p:sldId id="264" r:id="rId22"/>
    <p:sldId id="261" r:id="rId23"/>
    <p:sldId id="278" r:id="rId24"/>
    <p:sldId id="268" r:id="rId25"/>
    <p:sldId id="257" r:id="rId26"/>
    <p:sldId id="279" r:id="rId27"/>
    <p:sldId id="270" r:id="rId28"/>
    <p:sldId id="262" r:id="rId29"/>
    <p:sldId id="256" r:id="rId30"/>
    <p:sldId id="294" r:id="rId3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076" autoAdjust="0"/>
  </p:normalViewPr>
  <p:slideViewPr>
    <p:cSldViewPr>
      <p:cViewPr>
        <p:scale>
          <a:sx n="49" d="100"/>
          <a:sy n="49" d="100"/>
        </p:scale>
        <p:origin x="-1277" y="2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35" tIns="45718" rIns="91435" bIns="45718" rtlCol="0"/>
          <a:lstStyle>
            <a:lvl1pPr algn="l">
              <a:defRPr sz="1200"/>
            </a:lvl1pPr>
          </a:lstStyle>
          <a:p>
            <a:endParaRPr lang="en-US"/>
          </a:p>
        </p:txBody>
      </p:sp>
      <p:sp>
        <p:nvSpPr>
          <p:cNvPr id="3" name="2 Marcador de fecha"/>
          <p:cNvSpPr>
            <a:spLocks noGrp="1"/>
          </p:cNvSpPr>
          <p:nvPr>
            <p:ph type="dt" sz="quarter" idx="1"/>
          </p:nvPr>
        </p:nvSpPr>
        <p:spPr>
          <a:xfrm>
            <a:off x="3884613" y="0"/>
            <a:ext cx="2971800" cy="457200"/>
          </a:xfrm>
          <a:prstGeom prst="rect">
            <a:avLst/>
          </a:prstGeom>
        </p:spPr>
        <p:txBody>
          <a:bodyPr vert="horz" lIns="91435" tIns="45718" rIns="91435" bIns="45718" rtlCol="0"/>
          <a:lstStyle>
            <a:lvl1pPr algn="r">
              <a:defRPr sz="1200"/>
            </a:lvl1pPr>
          </a:lstStyle>
          <a:p>
            <a:fld id="{63A18F9A-83CC-48EA-9909-9B6B8133ADFF}" type="datetimeFigureOut">
              <a:rPr lang="en-US" smtClean="0"/>
              <a:t>11/15/2012</a:t>
            </a:fld>
            <a:endParaRPr lang="en-U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35" tIns="45718" rIns="91435" bIns="45718" rtlCol="0" anchor="b"/>
          <a:lstStyle>
            <a:lvl1pPr algn="l">
              <a:defRPr sz="1200"/>
            </a:lvl1pPr>
          </a:lstStyle>
          <a:p>
            <a:endParaRPr lang="en-U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35" tIns="45718" rIns="91435" bIns="45718" rtlCol="0" anchor="b"/>
          <a:lstStyle>
            <a:lvl1pPr algn="r">
              <a:defRPr sz="1200"/>
            </a:lvl1pPr>
          </a:lstStyle>
          <a:p>
            <a:fld id="{0DC6CD76-4117-4960-8D3E-705C666EBCDA}" type="slidenum">
              <a:rPr lang="en-US" smtClean="0"/>
              <a:t>‹Nº›</a:t>
            </a:fld>
            <a:endParaRPr lang="en-US"/>
          </a:p>
        </p:txBody>
      </p:sp>
    </p:spTree>
    <p:extLst>
      <p:ext uri="{BB962C8B-B14F-4D97-AF65-F5344CB8AC3E}">
        <p14:creationId xmlns:p14="http://schemas.microsoft.com/office/powerpoint/2010/main" val="29410141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35" tIns="45718" rIns="91435" bIns="45718"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35" tIns="45718" rIns="91435" bIns="45718" rtlCol="0"/>
          <a:lstStyle>
            <a:lvl1pPr algn="r">
              <a:defRPr sz="1200"/>
            </a:lvl1pPr>
          </a:lstStyle>
          <a:p>
            <a:fld id="{C51499A3-65F7-4476-B297-47D3418751EA}" type="datetimeFigureOut">
              <a:rPr lang="es-ES" smtClean="0"/>
              <a:pPr/>
              <a:t>15/11/2012</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35" tIns="45718" rIns="91435" bIns="45718"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35" tIns="45718" rIns="91435" bIns="45718"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35" tIns="45718" rIns="91435" bIns="45718"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35" tIns="45718" rIns="91435" bIns="45718" rtlCol="0" anchor="b"/>
          <a:lstStyle>
            <a:lvl1pPr algn="r">
              <a:defRPr sz="1200"/>
            </a:lvl1pPr>
          </a:lstStyle>
          <a:p>
            <a:fld id="{26DE1481-239E-4029-A597-9518E884AF9F}" type="slidenum">
              <a:rPr lang="es-ES" smtClean="0"/>
              <a:pPr/>
              <a:t>‹Nº›</a:t>
            </a:fld>
            <a:endParaRPr lang="es-ES"/>
          </a:p>
        </p:txBody>
      </p:sp>
    </p:spTree>
    <p:extLst>
      <p:ext uri="{BB962C8B-B14F-4D97-AF65-F5344CB8AC3E}">
        <p14:creationId xmlns:p14="http://schemas.microsoft.com/office/powerpoint/2010/main" val="26433479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La</a:t>
            </a:r>
            <a:r>
              <a:rPr lang="es-MX" baseline="0" dirty="0" smtClean="0"/>
              <a:t> primera palabra que se me ocurre es responsabilidad. Particularidades de la argentina, cada país analiza y resuelve los problemas en su estilo. El sentido común implica respetar y reconocer lo bueno del otro. Todos hacemos cosas positivas y negativos. La necesidad de valorar ambas y de ver la película evitando la foto.</a:t>
            </a:r>
            <a:endParaRPr lang="es-ES" dirty="0"/>
          </a:p>
        </p:txBody>
      </p:sp>
      <p:sp>
        <p:nvSpPr>
          <p:cNvPr id="4" name="3 Marcador de número de diapositiva"/>
          <p:cNvSpPr>
            <a:spLocks noGrp="1"/>
          </p:cNvSpPr>
          <p:nvPr>
            <p:ph type="sldNum" sz="quarter" idx="10"/>
          </p:nvPr>
        </p:nvSpPr>
        <p:spPr/>
        <p:txBody>
          <a:bodyPr/>
          <a:lstStyle/>
          <a:p>
            <a:fld id="{26DE1481-239E-4029-A597-9518E884AF9F}" type="slidenum">
              <a:rPr lang="es-ES" smtClean="0"/>
              <a:pPr/>
              <a:t>1</a:t>
            </a:fld>
            <a:endParaRPr lang="es-E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En el purgatorio</a:t>
            </a:r>
            <a:r>
              <a:rPr lang="es-MX" baseline="0" dirty="0" smtClean="0"/>
              <a:t> de Dante el castigo era cerrarle los ojos y coserles la boca, porque habian recibido placer al ver caer a otros. </a:t>
            </a:r>
            <a:r>
              <a:rPr lang="es-MX" dirty="0" smtClean="0"/>
              <a:t>La envidia como motivación</a:t>
            </a:r>
            <a:r>
              <a:rPr lang="es-MX" baseline="0" dirty="0" smtClean="0"/>
              <a:t> de crecimiento. Las personas u organizaciones que no tienen capacidad para direccinar sus propios destinos y viven deseando lo que otros poseen. Esto no va en contra del benchmarking, de compartir las buenas practicas. Va a favor de tener originalidad la definir los modelos. El éxito verdadero pasa por la diferenciación y la originalidad de la propuesta. Existen grandes </a:t>
            </a:r>
            <a:r>
              <a:rPr lang="es-MX" baseline="0" dirty="0" err="1" smtClean="0"/>
              <a:t>cias</a:t>
            </a:r>
            <a:r>
              <a:rPr lang="es-MX" baseline="0" dirty="0" smtClean="0"/>
              <a:t> que han copiado ideas y propuestas, la originalidad paso por el momento de implementación, el lugar y a capacidad de elaboración. Hay que luchar para mejorarnos a nosotros mismos y confiar en propuestas propias, sin el animo de destrucción. Existen nuevos conceptos de marketing y se pueden ver claramente los beneficios del crecimiento conjunto. Nadie se queda solo con todo. El poder corrompe, el poder absoluto corrompe absolutamente. Lord Byron.</a:t>
            </a:r>
            <a:endParaRPr lang="es-ES" dirty="0"/>
          </a:p>
        </p:txBody>
      </p:sp>
      <p:sp>
        <p:nvSpPr>
          <p:cNvPr id="4" name="3 Marcador de número de diapositiva"/>
          <p:cNvSpPr>
            <a:spLocks noGrp="1"/>
          </p:cNvSpPr>
          <p:nvPr>
            <p:ph type="sldNum" sz="quarter" idx="10"/>
          </p:nvPr>
        </p:nvSpPr>
        <p:spPr/>
        <p:txBody>
          <a:bodyPr/>
          <a:lstStyle/>
          <a:p>
            <a:fld id="{26DE1481-239E-4029-A597-9518E884AF9F}" type="slidenum">
              <a:rPr lang="es-ES" smtClean="0"/>
              <a:pPr/>
              <a:t>24</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La soberbia</a:t>
            </a:r>
            <a:r>
              <a:rPr lang="es-MX" baseline="0" dirty="0" smtClean="0"/>
              <a:t> se manifiesta también por la vanidad personal. La tentación del abogado del diablo es por la vanidad. Es considerado el mas relevante de los pecados. Constituye una sobrevaloración del yo. El soberbio es aquel que piensa que todo lo que hace es superior y que puede hacerlo mejor a todo lo que digan y hagan los demás. La prepotencia es una de las formas mas habituales de manifestar la soberbia es un atropello a quienes lo rodean. La prepotencia existe en todos los ordenes de la vida y todos hemos sufrido alguna consecuencia de ella en actividades comerciales, profesionales y tenemos múltiples muestras de prepotencia </a:t>
            </a:r>
            <a:r>
              <a:rPr lang="es-MX" baseline="0" dirty="0" err="1" smtClean="0"/>
              <a:t>politica</a:t>
            </a:r>
            <a:r>
              <a:rPr lang="es-MX" baseline="0" dirty="0" smtClean="0"/>
              <a:t>. El mas famoso de los demonios LUCIFER, constituía la tentación de este pecado. Quevedo decía que es mas fácil escribir contra la soberbia que vencerla. EN LAS DISCUSINES COMERCIALES MUCHAS VECES NOS SEPARA MUCHO MAS QUE LOS INTERESES EL ORGULLO QUE DEGENERA EN SOBERBIA. El exceso de orgullo es soberbia. San Agustin mencionaba que la simulación de humildad también es soberbia. La soberbia no es grandeza sino hinchazón, y lo que esta hinchado parece grande pero no esta sano. SA</a:t>
            </a:r>
            <a:endParaRPr lang="es-ES" dirty="0"/>
          </a:p>
        </p:txBody>
      </p:sp>
      <p:sp>
        <p:nvSpPr>
          <p:cNvPr id="4" name="3 Marcador de número de diapositiva"/>
          <p:cNvSpPr>
            <a:spLocks noGrp="1"/>
          </p:cNvSpPr>
          <p:nvPr>
            <p:ph type="sldNum" sz="quarter" idx="10"/>
          </p:nvPr>
        </p:nvSpPr>
        <p:spPr/>
        <p:txBody>
          <a:bodyPr/>
          <a:lstStyle/>
          <a:p>
            <a:fld id="{26DE1481-239E-4029-A597-9518E884AF9F}" type="slidenum">
              <a:rPr lang="es-ES" smtClean="0"/>
              <a:pPr/>
              <a:t>27</a:t>
            </a:fld>
            <a:endParaRPr lang="es-E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Pensamos que podemos arreglar todo,</a:t>
            </a:r>
            <a:r>
              <a:rPr lang="es-MX" baseline="0" dirty="0" smtClean="0"/>
              <a:t> con la unica diferencia que no tenemos el poder para hacerlo. En una especie de despotismo ilustrado generalizado y frustrado. Lo unico que podemos arreglar es la actitud que cambie las pequeñas cosas y la inflexibilidad ante los objetivos de largo plazo. Se pueden encontrar muchas palabras comunes, educación justicia trabajo crecimiento., no alcanza con la enumeración de las buenas intenciones. JI. Hay que avanzar en el crecimiento de las organizaciones intermedias y sostener los valores, que hacen al crecimiento de las base social, la familia, las empresas los clubes los sindicatos, las asociaciones.</a:t>
            </a:r>
            <a:endParaRPr lang="es-ES" dirty="0"/>
          </a:p>
        </p:txBody>
      </p:sp>
      <p:sp>
        <p:nvSpPr>
          <p:cNvPr id="4" name="3 Marcador de número de diapositiva"/>
          <p:cNvSpPr>
            <a:spLocks noGrp="1"/>
          </p:cNvSpPr>
          <p:nvPr>
            <p:ph type="sldNum" sz="quarter" idx="10"/>
          </p:nvPr>
        </p:nvSpPr>
        <p:spPr/>
        <p:txBody>
          <a:bodyPr/>
          <a:lstStyle/>
          <a:p>
            <a:fld id="{26DE1481-239E-4029-A597-9518E884AF9F}" type="slidenum">
              <a:rPr lang="es-ES" smtClean="0"/>
              <a:pPr/>
              <a:t>28</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Pugnar por distribuir el conocimiento. Hacer de la critica una parte de la vida cotidiana, y de la discusión parte del crecimiento intelectual. San Juan de Dios.</a:t>
            </a:r>
            <a:endParaRPr lang="es-ES" dirty="0"/>
          </a:p>
        </p:txBody>
      </p:sp>
      <p:sp>
        <p:nvSpPr>
          <p:cNvPr id="4" name="3 Marcador de número de diapositiva"/>
          <p:cNvSpPr>
            <a:spLocks noGrp="1"/>
          </p:cNvSpPr>
          <p:nvPr>
            <p:ph type="sldNum" sz="quarter" idx="10"/>
          </p:nvPr>
        </p:nvSpPr>
        <p:spPr/>
        <p:txBody>
          <a:bodyPr/>
          <a:lstStyle/>
          <a:p>
            <a:fld id="{26DE1481-239E-4029-A597-9518E884AF9F}" type="slidenum">
              <a:rPr lang="es-ES" smtClean="0"/>
              <a:pPr/>
              <a:t>29</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No digo</a:t>
            </a:r>
            <a:r>
              <a:rPr lang="es-MX" baseline="0" dirty="0" smtClean="0"/>
              <a:t> nada original cuando hablo de la complejidad del mundo actual. La complejidad pasa por la infinidad de alternativas que se plantean, multiplicidad de opciones, hacen que los individuos duden en forma constante. Desde el punto de vista del trade se ha llegado a una situación mas estables donde los canales de comercialización, no tienen crecimientos o variaciones muy significativas, de un año a otro. Esto permite una negociación mas clara, los grande crecimientos implican oportunidades/riesgos.</a:t>
            </a:r>
            <a:endParaRPr lang="es-ES" dirty="0"/>
          </a:p>
        </p:txBody>
      </p:sp>
      <p:sp>
        <p:nvSpPr>
          <p:cNvPr id="4" name="3 Marcador de número de diapositiva"/>
          <p:cNvSpPr>
            <a:spLocks noGrp="1"/>
          </p:cNvSpPr>
          <p:nvPr>
            <p:ph type="sldNum" sz="quarter" idx="10"/>
          </p:nvPr>
        </p:nvSpPr>
        <p:spPr/>
        <p:txBody>
          <a:bodyPr/>
          <a:lstStyle/>
          <a:p>
            <a:fld id="{26DE1481-239E-4029-A597-9518E884AF9F}" type="slidenum">
              <a:rPr lang="es-ES" smtClean="0"/>
              <a:pPr/>
              <a:t>3</a:t>
            </a:fld>
            <a:endParaRPr lang="es-E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No es bueno convertirnos en fanáticos</a:t>
            </a:r>
            <a:r>
              <a:rPr lang="es-MX" baseline="0" dirty="0" smtClean="0"/>
              <a:t> en la vida comercial. El consumidor actual es el mas astuto e inocente de la historia. Empieza a encontrar que los descuentos son un  arma de diferenciación importante, la inflación genera una gran dispersión de precios y el foco en el consumo de todas las promociones, lo convierte en un cazador. Los precios a excepción hecha que sean un herramienta fijada en la mente del consumidor, nunca establecen un perfil de diferenciación, aa estableció el sistema de millajes y a posteriori fue copiado. La tentación del consumidor</a:t>
            </a:r>
            <a:endParaRPr lang="es-ES" dirty="0"/>
          </a:p>
        </p:txBody>
      </p:sp>
      <p:sp>
        <p:nvSpPr>
          <p:cNvPr id="4" name="3 Marcador de número de diapositiva"/>
          <p:cNvSpPr>
            <a:spLocks noGrp="1"/>
          </p:cNvSpPr>
          <p:nvPr>
            <p:ph type="sldNum" sz="quarter" idx="10"/>
          </p:nvPr>
        </p:nvSpPr>
        <p:spPr/>
        <p:txBody>
          <a:bodyPr/>
          <a:lstStyle/>
          <a:p>
            <a:fld id="{26DE1481-239E-4029-A597-9518E884AF9F}" type="slidenum">
              <a:rPr lang="es-ES" smtClean="0"/>
              <a:pPr/>
              <a:t>4</a:t>
            </a:fld>
            <a:endParaRPr lang="es-E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Elegí</a:t>
            </a:r>
            <a:r>
              <a:rPr lang="es-MX" baseline="0" dirty="0" smtClean="0"/>
              <a:t> el concepto de pecados porque son un extremo que sirve para ilustrar sobre circunstancias cotidianas, aunque en muchos aspectos se constituyen en una realidad constante.</a:t>
            </a:r>
            <a:endParaRPr lang="es-ES" dirty="0"/>
          </a:p>
        </p:txBody>
      </p:sp>
      <p:sp>
        <p:nvSpPr>
          <p:cNvPr id="4" name="3 Marcador de número de diapositiva"/>
          <p:cNvSpPr>
            <a:spLocks noGrp="1"/>
          </p:cNvSpPr>
          <p:nvPr>
            <p:ph type="sldNum" sz="quarter" idx="10"/>
          </p:nvPr>
        </p:nvSpPr>
        <p:spPr/>
        <p:txBody>
          <a:bodyPr/>
          <a:lstStyle/>
          <a:p>
            <a:fld id="{26DE1481-239E-4029-A597-9518E884AF9F}" type="slidenum">
              <a:rPr lang="es-ES" smtClean="0"/>
              <a:pPr/>
              <a:t>8</a:t>
            </a:fld>
            <a:endParaRPr lang="es-E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En el purgatorio de</a:t>
            </a:r>
            <a:r>
              <a:rPr lang="es-MX" baseline="0" dirty="0" smtClean="0"/>
              <a:t> Dante eran obligados a arrodillarse en una piedra y recitar ejemplos de avaricia y virtudes opuesta. El avaro no comparte. El principal defecto de los avaros es no compartir el conocimiento, el avaro termina no compartiendo el poder y por ende la posibilidad de brindar mejoras a quienes nos rodean. La avaricia comercial se manifiesta en la falta de respeto</a:t>
            </a:r>
            <a:endParaRPr lang="es-ES" dirty="0"/>
          </a:p>
        </p:txBody>
      </p:sp>
      <p:sp>
        <p:nvSpPr>
          <p:cNvPr id="4" name="3 Marcador de número de diapositiva"/>
          <p:cNvSpPr>
            <a:spLocks noGrp="1"/>
          </p:cNvSpPr>
          <p:nvPr>
            <p:ph type="sldNum" sz="quarter" idx="10"/>
          </p:nvPr>
        </p:nvSpPr>
        <p:spPr/>
        <p:txBody>
          <a:bodyPr/>
          <a:lstStyle/>
          <a:p>
            <a:fld id="{26DE1481-239E-4029-A597-9518E884AF9F}" type="slidenum">
              <a:rPr lang="es-ES" smtClean="0"/>
              <a:pPr/>
              <a:t>11</a:t>
            </a:fld>
            <a:endParaRPr lang="es-E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Querer</a:t>
            </a:r>
            <a:r>
              <a:rPr lang="es-MX" baseline="0" dirty="0" smtClean="0"/>
              <a:t> tener demasiado. En el comercio pasa por aprovechar los momentos buenos y querer sumar todo. La madurez del </a:t>
            </a:r>
            <a:r>
              <a:rPr lang="es-MX" baseline="0" dirty="0" err="1" smtClean="0"/>
              <a:t>trade</a:t>
            </a:r>
            <a:r>
              <a:rPr lang="es-MX" baseline="0" dirty="0" smtClean="0"/>
              <a:t> y su desarrollo exige. La </a:t>
            </a:r>
            <a:r>
              <a:rPr lang="es-MX" baseline="0" dirty="0" err="1" smtClean="0"/>
              <a:t>glotoneria</a:t>
            </a:r>
            <a:r>
              <a:rPr lang="es-MX" baseline="0" dirty="0" smtClean="0"/>
              <a:t> es un mal uso de los recursos, genera reacciones encontradas. Siempre hubo excesos desde los tiempos inmemoriales, eran </a:t>
            </a:r>
            <a:r>
              <a:rPr lang="es-MX" baseline="0" dirty="0" err="1" smtClean="0"/>
              <a:t>tipicas</a:t>
            </a:r>
            <a:r>
              <a:rPr lang="es-MX" baseline="0" dirty="0" smtClean="0"/>
              <a:t> en las fiestas griegas y romanas. La diferencia era un claro exceso de castas o clases. Desde el punto de vista del consumo los </a:t>
            </a:r>
            <a:r>
              <a:rPr lang="es-MX" baseline="0" dirty="0" err="1" smtClean="0"/>
              <a:t>ultimos</a:t>
            </a:r>
            <a:r>
              <a:rPr lang="es-MX" baseline="0" dirty="0" smtClean="0"/>
              <a:t> años permitieron el acceso de gran parte de los marginados a los bienes de la clase media. Equiparación de beneficios. La tentación permanente al consumidor es muy grande, pero cuidado el bolsillo no. Generamos un consumidor que tiene la calculadora en la mano buscando ofertas. Este proceso que lo vivieron los mayoristas porque sus clientes son intermedios empiezan a encontrarlo todos los individuos, que esperan el </a:t>
            </a:r>
            <a:r>
              <a:rPr lang="es-MX" baseline="0" dirty="0" err="1" smtClean="0"/>
              <a:t>dia</a:t>
            </a:r>
            <a:r>
              <a:rPr lang="es-MX" baseline="0" dirty="0" smtClean="0"/>
              <a:t> de ofertas, el segundo descuento o la tarjeta Pasando de la </a:t>
            </a:r>
            <a:r>
              <a:rPr lang="es-MX" baseline="0" dirty="0" err="1" smtClean="0"/>
              <a:t>glotoneria</a:t>
            </a:r>
            <a:r>
              <a:rPr lang="es-MX" baseline="0" dirty="0" smtClean="0"/>
              <a:t> </a:t>
            </a:r>
            <a:endParaRPr lang="es-ES" dirty="0"/>
          </a:p>
        </p:txBody>
      </p:sp>
      <p:sp>
        <p:nvSpPr>
          <p:cNvPr id="4" name="3 Marcador de número de diapositiva"/>
          <p:cNvSpPr>
            <a:spLocks noGrp="1"/>
          </p:cNvSpPr>
          <p:nvPr>
            <p:ph type="sldNum" sz="quarter" idx="10"/>
          </p:nvPr>
        </p:nvSpPr>
        <p:spPr/>
        <p:txBody>
          <a:bodyPr/>
          <a:lstStyle/>
          <a:p>
            <a:fld id="{26DE1481-239E-4029-A597-9518E884AF9F}" type="slidenum">
              <a:rPr lang="es-ES" smtClean="0"/>
              <a:pPr/>
              <a:t>14</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Homero</a:t>
            </a:r>
            <a:r>
              <a:rPr lang="es-MX" baseline="0" dirty="0" smtClean="0"/>
              <a:t> arquetipo de un individuo, que cae muchas veces en los “pecados” mas habituales representa la clase media tentada por el mercado y la sociedad. La falta de acción es la peor de las acciones.</a:t>
            </a:r>
            <a:endParaRPr lang="es-ES" dirty="0"/>
          </a:p>
        </p:txBody>
      </p:sp>
      <p:sp>
        <p:nvSpPr>
          <p:cNvPr id="4" name="3 Marcador de número de diapositiva"/>
          <p:cNvSpPr>
            <a:spLocks noGrp="1"/>
          </p:cNvSpPr>
          <p:nvPr>
            <p:ph type="sldNum" sz="quarter" idx="10"/>
          </p:nvPr>
        </p:nvSpPr>
        <p:spPr/>
        <p:txBody>
          <a:bodyPr/>
          <a:lstStyle/>
          <a:p>
            <a:fld id="{26DE1481-239E-4029-A597-9518E884AF9F}" type="slidenum">
              <a:rPr lang="es-ES" smtClean="0"/>
              <a:pPr/>
              <a:t>16</a:t>
            </a:fld>
            <a:endParaRPr lang="es-E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Simplemente</a:t>
            </a:r>
            <a:r>
              <a:rPr lang="es-MX" baseline="0" dirty="0" smtClean="0"/>
              <a:t> mencionarlo porque se trata de un pecado, mas privativo de los hombres y el unico problema es la manifestación publica. Lo privado debe mantenerse en el ámbito personal.</a:t>
            </a:r>
            <a:endParaRPr lang="es-ES" dirty="0"/>
          </a:p>
        </p:txBody>
      </p:sp>
      <p:sp>
        <p:nvSpPr>
          <p:cNvPr id="4" name="3 Marcador de número de diapositiva"/>
          <p:cNvSpPr>
            <a:spLocks noGrp="1"/>
          </p:cNvSpPr>
          <p:nvPr>
            <p:ph type="sldNum" sz="quarter" idx="10"/>
          </p:nvPr>
        </p:nvSpPr>
        <p:spPr/>
        <p:txBody>
          <a:bodyPr/>
          <a:lstStyle/>
          <a:p>
            <a:fld id="{26DE1481-239E-4029-A597-9518E884AF9F}" type="slidenum">
              <a:rPr lang="es-ES" smtClean="0"/>
              <a:pPr/>
              <a:t>19</a:t>
            </a:fld>
            <a:endParaRPr lang="es-E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Quien no tuvo un ataque de ira o enojo,</a:t>
            </a:r>
            <a:r>
              <a:rPr lang="es-MX" baseline="0" dirty="0" smtClean="0"/>
              <a:t> que nos dejo ridículamente expuesto. Es un sentimiento no ordenado y no controlado. En nuestro país se manifiesta claramente por la falta de cumplimiento de la ley los procedimientos. Se exacerba a través de los deseos de venganza.  Muestra el estado puro de los pensamientos de un individuo Cultivar la tolerancia: los griegos hablaban de las cuatro virtudes cardinales: prudencia, templanza, Coraje y Justicia. El mundo cambio y siguen teniendo la misma validez. La meta importa menos que el rumbo. Los que compartimos la actividad comercial sabemos que los momentos de negociación cambian con los años. El rango es transitorio y lo unico que implica es mayor responsabilidad.</a:t>
            </a:r>
            <a:endParaRPr lang="es-ES" dirty="0"/>
          </a:p>
        </p:txBody>
      </p:sp>
      <p:sp>
        <p:nvSpPr>
          <p:cNvPr id="4" name="3 Marcador de número de diapositiva"/>
          <p:cNvSpPr>
            <a:spLocks noGrp="1"/>
          </p:cNvSpPr>
          <p:nvPr>
            <p:ph type="sldNum" sz="quarter" idx="10"/>
          </p:nvPr>
        </p:nvSpPr>
        <p:spPr/>
        <p:txBody>
          <a:bodyPr/>
          <a:lstStyle/>
          <a:p>
            <a:fld id="{26DE1481-239E-4029-A597-9518E884AF9F}" type="slidenum">
              <a:rPr lang="es-ES" smtClean="0"/>
              <a:pPr/>
              <a:t>21</a:t>
            </a:fld>
            <a:endParaRPr lang="es-E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E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s-ES"/>
          </a:p>
        </p:txBody>
      </p:sp>
      <p:sp>
        <p:nvSpPr>
          <p:cNvPr id="4" name="Date Placeholder 3"/>
          <p:cNvSpPr>
            <a:spLocks noGrp="1"/>
          </p:cNvSpPr>
          <p:nvPr>
            <p:ph type="dt" sz="half" idx="10"/>
          </p:nvPr>
        </p:nvSpPr>
        <p:spPr/>
        <p:txBody>
          <a:bodyPr/>
          <a:lstStyle/>
          <a:p>
            <a:fld id="{C1AE1E50-E310-4161-A96A-99C604E5BDA7}" type="datetimeFigureOut">
              <a:rPr lang="es-ES" smtClean="0"/>
              <a:pPr/>
              <a:t>15/11/2012</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6C44AB68-F871-4185-A451-AF37160FDB70}" type="slidenum">
              <a:rPr lang="es-ES" smtClean="0"/>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p>
            <a:fld id="{C1AE1E50-E310-4161-A96A-99C604E5BDA7}" type="datetimeFigureOut">
              <a:rPr lang="es-ES" smtClean="0"/>
              <a:pPr/>
              <a:t>15/11/2012</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6C44AB68-F871-4185-A451-AF37160FDB70}"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p>
            <a:fld id="{C1AE1E50-E310-4161-A96A-99C604E5BDA7}" type="datetimeFigureOut">
              <a:rPr lang="es-ES" smtClean="0"/>
              <a:pPr/>
              <a:t>15/11/2012</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6C44AB68-F871-4185-A451-AF37160FDB70}" type="slidenum">
              <a:rPr lang="es-ES" smtClean="0"/>
              <a:pPr/>
              <a:t>‹Nº›</a:t>
            </a:fld>
            <a:endParaRPr lang="es-E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4638"/>
            <a:ext cx="8229600" cy="5851525"/>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241513173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p>
            <a:fld id="{C1AE1E50-E310-4161-A96A-99C604E5BDA7}" type="datetimeFigureOut">
              <a:rPr lang="es-ES" smtClean="0"/>
              <a:pPr/>
              <a:t>15/11/2012</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6C44AB68-F871-4185-A451-AF37160FDB70}" type="slidenum">
              <a:rPr lang="es-ES" smtClean="0"/>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AE1E50-E310-4161-A96A-99C604E5BDA7}" type="datetimeFigureOut">
              <a:rPr lang="es-ES" smtClean="0"/>
              <a:pPr/>
              <a:t>15/11/2012</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6C44AB68-F871-4185-A451-AF37160FDB70}" type="slidenum">
              <a:rPr lang="es-ES" smtClean="0"/>
              <a:pPr/>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Date Placeholder 4"/>
          <p:cNvSpPr>
            <a:spLocks noGrp="1"/>
          </p:cNvSpPr>
          <p:nvPr>
            <p:ph type="dt" sz="half" idx="10"/>
          </p:nvPr>
        </p:nvSpPr>
        <p:spPr/>
        <p:txBody>
          <a:bodyPr/>
          <a:lstStyle/>
          <a:p>
            <a:fld id="{C1AE1E50-E310-4161-A96A-99C604E5BDA7}" type="datetimeFigureOut">
              <a:rPr lang="es-ES" smtClean="0"/>
              <a:pPr/>
              <a:t>15/11/2012</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6C44AB68-F871-4185-A451-AF37160FDB70}" type="slidenum">
              <a:rPr lang="es-ES" smtClean="0"/>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Date Placeholder 6"/>
          <p:cNvSpPr>
            <a:spLocks noGrp="1"/>
          </p:cNvSpPr>
          <p:nvPr>
            <p:ph type="dt" sz="half" idx="10"/>
          </p:nvPr>
        </p:nvSpPr>
        <p:spPr/>
        <p:txBody>
          <a:bodyPr/>
          <a:lstStyle/>
          <a:p>
            <a:fld id="{C1AE1E50-E310-4161-A96A-99C604E5BDA7}" type="datetimeFigureOut">
              <a:rPr lang="es-ES" smtClean="0"/>
              <a:pPr/>
              <a:t>15/11/2012</a:t>
            </a:fld>
            <a:endParaRPr lang="es-ES" dirty="0"/>
          </a:p>
        </p:txBody>
      </p:sp>
      <p:sp>
        <p:nvSpPr>
          <p:cNvPr id="8" name="Footer Placeholder 7"/>
          <p:cNvSpPr>
            <a:spLocks noGrp="1"/>
          </p:cNvSpPr>
          <p:nvPr>
            <p:ph type="ftr" sz="quarter" idx="11"/>
          </p:nvPr>
        </p:nvSpPr>
        <p:spPr/>
        <p:txBody>
          <a:bodyPr/>
          <a:lstStyle/>
          <a:p>
            <a:endParaRPr lang="es-ES" dirty="0"/>
          </a:p>
        </p:txBody>
      </p:sp>
      <p:sp>
        <p:nvSpPr>
          <p:cNvPr id="9" name="Slide Number Placeholder 8"/>
          <p:cNvSpPr>
            <a:spLocks noGrp="1"/>
          </p:cNvSpPr>
          <p:nvPr>
            <p:ph type="sldNum" sz="quarter" idx="12"/>
          </p:nvPr>
        </p:nvSpPr>
        <p:spPr/>
        <p:txBody>
          <a:bodyPr/>
          <a:lstStyle/>
          <a:p>
            <a:fld id="{6C44AB68-F871-4185-A451-AF37160FDB70}" type="slidenum">
              <a:rPr lang="es-ES" smtClean="0"/>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Date Placeholder 2"/>
          <p:cNvSpPr>
            <a:spLocks noGrp="1"/>
          </p:cNvSpPr>
          <p:nvPr>
            <p:ph type="dt" sz="half" idx="10"/>
          </p:nvPr>
        </p:nvSpPr>
        <p:spPr/>
        <p:txBody>
          <a:bodyPr/>
          <a:lstStyle/>
          <a:p>
            <a:fld id="{C1AE1E50-E310-4161-A96A-99C604E5BDA7}" type="datetimeFigureOut">
              <a:rPr lang="es-ES" smtClean="0"/>
              <a:pPr/>
              <a:t>15/11/2012</a:t>
            </a:fld>
            <a:endParaRPr lang="es-ES" dirty="0"/>
          </a:p>
        </p:txBody>
      </p:sp>
      <p:sp>
        <p:nvSpPr>
          <p:cNvPr id="4" name="Footer Placeholder 3"/>
          <p:cNvSpPr>
            <a:spLocks noGrp="1"/>
          </p:cNvSpPr>
          <p:nvPr>
            <p:ph type="ftr" sz="quarter" idx="11"/>
          </p:nvPr>
        </p:nvSpPr>
        <p:spPr/>
        <p:txBody>
          <a:bodyPr/>
          <a:lstStyle/>
          <a:p>
            <a:endParaRPr lang="es-ES" dirty="0"/>
          </a:p>
        </p:txBody>
      </p:sp>
      <p:sp>
        <p:nvSpPr>
          <p:cNvPr id="5" name="Slide Number Placeholder 4"/>
          <p:cNvSpPr>
            <a:spLocks noGrp="1"/>
          </p:cNvSpPr>
          <p:nvPr>
            <p:ph type="sldNum" sz="quarter" idx="12"/>
          </p:nvPr>
        </p:nvSpPr>
        <p:spPr/>
        <p:txBody>
          <a:bodyPr/>
          <a:lstStyle/>
          <a:p>
            <a:fld id="{6C44AB68-F871-4185-A451-AF37160FDB70}"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AE1E50-E310-4161-A96A-99C604E5BDA7}" type="datetimeFigureOut">
              <a:rPr lang="es-ES" smtClean="0"/>
              <a:pPr/>
              <a:t>15/11/2012</a:t>
            </a:fld>
            <a:endParaRPr lang="es-ES" dirty="0"/>
          </a:p>
        </p:txBody>
      </p:sp>
      <p:sp>
        <p:nvSpPr>
          <p:cNvPr id="3" name="Footer Placeholder 2"/>
          <p:cNvSpPr>
            <a:spLocks noGrp="1"/>
          </p:cNvSpPr>
          <p:nvPr>
            <p:ph type="ftr" sz="quarter" idx="11"/>
          </p:nvPr>
        </p:nvSpPr>
        <p:spPr/>
        <p:txBody>
          <a:bodyPr/>
          <a:lstStyle/>
          <a:p>
            <a:endParaRPr lang="es-ES" dirty="0"/>
          </a:p>
        </p:txBody>
      </p:sp>
      <p:sp>
        <p:nvSpPr>
          <p:cNvPr id="4" name="Slide Number Placeholder 3"/>
          <p:cNvSpPr>
            <a:spLocks noGrp="1"/>
          </p:cNvSpPr>
          <p:nvPr>
            <p:ph type="sldNum" sz="quarter" idx="12"/>
          </p:nvPr>
        </p:nvSpPr>
        <p:spPr/>
        <p:txBody>
          <a:bodyPr/>
          <a:lstStyle/>
          <a:p>
            <a:fld id="{6C44AB68-F871-4185-A451-AF37160FDB70}"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AE1E50-E310-4161-A96A-99C604E5BDA7}" type="datetimeFigureOut">
              <a:rPr lang="es-ES" smtClean="0"/>
              <a:pPr/>
              <a:t>15/11/2012</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6C44AB68-F871-4185-A451-AF37160FDB70}" type="slidenum">
              <a:rPr lang="es-ES" smtClean="0"/>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AE1E50-E310-4161-A96A-99C604E5BDA7}" type="datetimeFigureOut">
              <a:rPr lang="es-ES" smtClean="0"/>
              <a:pPr/>
              <a:t>15/11/2012</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6C44AB68-F871-4185-A451-AF37160FDB70}"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s-E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AE1E50-E310-4161-A96A-99C604E5BDA7}" type="datetimeFigureOut">
              <a:rPr lang="es-ES" smtClean="0"/>
              <a:pPr/>
              <a:t>15/11/2012</a:t>
            </a:fld>
            <a:endParaRPr lang="es-E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44AB68-F871-4185-A451-AF37160FDB70}" type="slidenum">
              <a:rPr lang="es-ES" smtClean="0"/>
              <a:pPr/>
              <a:t>‹Nº›</a:t>
            </a:fld>
            <a:endParaRPr lang="es-E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62000" y="1219200"/>
            <a:ext cx="7772400" cy="1470025"/>
          </a:xfrm>
        </p:spPr>
        <p:txBody>
          <a:bodyPr>
            <a:noAutofit/>
          </a:bodyPr>
          <a:lstStyle/>
          <a:p>
            <a:r>
              <a:rPr lang="es-MX" sz="5400" dirty="0" smtClean="0"/>
              <a:t>SENTIDO COMUN</a:t>
            </a:r>
            <a:endParaRPr lang="es-ES" sz="5400" dirty="0"/>
          </a:p>
        </p:txBody>
      </p:sp>
      <p:sp>
        <p:nvSpPr>
          <p:cNvPr id="3" name="2 Subtítulo"/>
          <p:cNvSpPr>
            <a:spLocks noGrp="1"/>
          </p:cNvSpPr>
          <p:nvPr>
            <p:ph type="subTitle" idx="1"/>
          </p:nvPr>
        </p:nvSpPr>
        <p:spPr>
          <a:xfrm>
            <a:off x="0" y="5715000"/>
            <a:ext cx="4724400" cy="762000"/>
          </a:xfrm>
        </p:spPr>
        <p:txBody>
          <a:bodyPr>
            <a:normAutofit/>
          </a:bodyPr>
          <a:lstStyle/>
          <a:p>
            <a:r>
              <a:rPr lang="es-MX" sz="1800" dirty="0" smtClean="0"/>
              <a:t>Gustavo Oscar Dominguez</a:t>
            </a:r>
          </a:p>
          <a:p>
            <a:r>
              <a:rPr lang="es-MX" sz="1800" dirty="0" smtClean="0"/>
              <a:t>15/11/2012</a:t>
            </a:r>
          </a:p>
        </p:txBody>
      </p:sp>
      <p:sp>
        <p:nvSpPr>
          <p:cNvPr id="4" name="2 Subtítulo"/>
          <p:cNvSpPr txBox="1">
            <a:spLocks/>
          </p:cNvSpPr>
          <p:nvPr/>
        </p:nvSpPr>
        <p:spPr>
          <a:xfrm>
            <a:off x="2286000" y="2971800"/>
            <a:ext cx="4724400" cy="76200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s-MX" sz="2400" dirty="0" smtClean="0"/>
              <a:t>Lideres responsables y efectivos:</a:t>
            </a:r>
          </a:p>
          <a:p>
            <a:r>
              <a:rPr lang="es-MX" sz="2400" dirty="0" smtClean="0"/>
              <a:t> la transformación  generacional</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Autofit/>
          </a:bodyPr>
          <a:lstStyle/>
          <a:p>
            <a:r>
              <a:rPr lang="es-MX" sz="9600" dirty="0" smtClean="0"/>
              <a:t>AVARICIA</a:t>
            </a:r>
            <a:endParaRPr lang="es-ES" sz="9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14000005\Mis documentos\Mis imágenes\avaricia2.jpg"/>
          <p:cNvPicPr>
            <a:picLocks noChangeAspect="1" noChangeArrowheads="1"/>
          </p:cNvPicPr>
          <p:nvPr/>
        </p:nvPicPr>
        <p:blipFill>
          <a:blip r:embed="rId3" cstate="print"/>
          <a:srcRect/>
          <a:stretch>
            <a:fillRect/>
          </a:stretch>
        </p:blipFill>
        <p:spPr bwMode="auto">
          <a:xfrm>
            <a:off x="2000232" y="428604"/>
            <a:ext cx="4714908" cy="607223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endParaRPr lang="es-ES" dirty="0" smtClean="0"/>
          </a:p>
          <a:p>
            <a:endParaRPr lang="es-ES" dirty="0"/>
          </a:p>
          <a:p>
            <a:endParaRPr lang="es-ES" dirty="0" smtClean="0"/>
          </a:p>
          <a:p>
            <a:endParaRPr lang="es-ES" dirty="0"/>
          </a:p>
          <a:p>
            <a:pPr>
              <a:buNone/>
            </a:pPr>
            <a:r>
              <a:rPr lang="es-ES" dirty="0" smtClean="0"/>
              <a:t>    </a:t>
            </a:r>
          </a:p>
          <a:p>
            <a:pPr>
              <a:buNone/>
            </a:pPr>
            <a:endParaRPr lang="es-ES" dirty="0"/>
          </a:p>
          <a:p>
            <a:pPr>
              <a:buNone/>
            </a:pPr>
            <a:r>
              <a:rPr lang="es-ES" dirty="0" smtClean="0"/>
              <a:t>“Conserva bien lo tuyo y no codicies lo ajeno. Si tal haces, nada podrá impedirte el ser dichoso”</a:t>
            </a:r>
          </a:p>
          <a:p>
            <a:pPr>
              <a:buNone/>
            </a:pPr>
            <a:endParaRPr lang="es-ES" dirty="0" smtClean="0"/>
          </a:p>
          <a:p>
            <a:pPr>
              <a:buNone/>
            </a:pPr>
            <a:r>
              <a:rPr lang="es-ES" dirty="0" smtClean="0"/>
              <a:t>    </a:t>
            </a:r>
            <a:r>
              <a:rPr lang="es-ES" sz="2800" dirty="0" err="1" smtClean="0"/>
              <a:t>Epicteto</a:t>
            </a:r>
            <a:r>
              <a:rPr lang="es-ES" sz="2800" dirty="0" smtClean="0"/>
              <a:t>. </a:t>
            </a:r>
            <a:r>
              <a:rPr lang="es-ES" sz="1500" dirty="0" smtClean="0"/>
              <a:t>(55-135)</a:t>
            </a:r>
            <a:endParaRPr lang="es-ES" sz="1500" dirty="0"/>
          </a:p>
        </p:txBody>
      </p:sp>
      <p:pic>
        <p:nvPicPr>
          <p:cNvPr id="3075" name="Picture 3" descr="G:\epictetus.jpg"/>
          <p:cNvPicPr>
            <a:picLocks noChangeAspect="1" noChangeArrowheads="1"/>
          </p:cNvPicPr>
          <p:nvPr/>
        </p:nvPicPr>
        <p:blipFill>
          <a:blip r:embed="rId2" cstate="print"/>
          <a:srcRect/>
          <a:stretch>
            <a:fillRect/>
          </a:stretch>
        </p:blipFill>
        <p:spPr bwMode="auto">
          <a:xfrm>
            <a:off x="1295400" y="457200"/>
            <a:ext cx="6007100" cy="36195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Autofit/>
          </a:bodyPr>
          <a:lstStyle/>
          <a:p>
            <a:r>
              <a:rPr lang="es-MX" sz="9600" dirty="0" smtClean="0"/>
              <a:t>GULA</a:t>
            </a:r>
            <a:endParaRPr lang="es-ES" sz="9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endParaRPr lang="es-ES" dirty="0"/>
          </a:p>
        </p:txBody>
      </p:sp>
      <p:sp>
        <p:nvSpPr>
          <p:cNvPr id="3" name="2 Subtítulo"/>
          <p:cNvSpPr>
            <a:spLocks noGrp="1"/>
          </p:cNvSpPr>
          <p:nvPr>
            <p:ph type="subTitle" idx="1"/>
          </p:nvPr>
        </p:nvSpPr>
        <p:spPr/>
        <p:txBody>
          <a:bodyPr/>
          <a:lstStyle/>
          <a:p>
            <a:endParaRPr lang="es-ES" dirty="0"/>
          </a:p>
        </p:txBody>
      </p:sp>
      <p:pic>
        <p:nvPicPr>
          <p:cNvPr id="1026" name="Picture 2" descr="C:\Documents and Settings\14000005\Mis documentos\Mis imágenes\gloton.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Autofit/>
          </a:bodyPr>
          <a:lstStyle/>
          <a:p>
            <a:r>
              <a:rPr lang="es-MX" sz="9600" dirty="0" smtClean="0"/>
              <a:t>PEREZA</a:t>
            </a:r>
            <a:endParaRPr lang="es-ES" sz="96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idx="1"/>
          </p:nvPr>
        </p:nvSpPr>
        <p:spPr/>
        <p:txBody>
          <a:bodyPr/>
          <a:lstStyle/>
          <a:p>
            <a:endParaRPr lang="es-ES" dirty="0"/>
          </a:p>
        </p:txBody>
      </p:sp>
      <p:pic>
        <p:nvPicPr>
          <p:cNvPr id="4098" name="Picture 2" descr="C:\Documents and Settings\14000005\Mis documentos\Mis imágenes\homero-grande pereza.jpg"/>
          <p:cNvPicPr>
            <a:picLocks noChangeAspect="1" noChangeArrowheads="1"/>
          </p:cNvPicPr>
          <p:nvPr/>
        </p:nvPicPr>
        <p:blipFill>
          <a:blip r:embed="rId3" cstate="print"/>
          <a:srcRect/>
          <a:stretch>
            <a:fillRect/>
          </a:stretch>
        </p:blipFill>
        <p:spPr bwMode="auto">
          <a:xfrm>
            <a:off x="642910" y="500042"/>
            <a:ext cx="7929618" cy="5786478"/>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105400"/>
            <a:ext cx="8229600" cy="1143000"/>
          </a:xfrm>
        </p:spPr>
        <p:txBody>
          <a:bodyPr>
            <a:normAutofit fontScale="90000"/>
          </a:bodyPr>
          <a:lstStyle/>
          <a:p>
            <a:r>
              <a:rPr lang="es-ES" sz="3600" dirty="0" smtClean="0"/>
              <a:t>“La pereza viaja tan despacio que la pobreza no tarda en alcanzarla”</a:t>
            </a:r>
            <a:br>
              <a:rPr lang="es-ES" sz="3600" dirty="0" smtClean="0"/>
            </a:br>
            <a:r>
              <a:rPr lang="es-ES" dirty="0" smtClean="0"/>
              <a:t/>
            </a:r>
            <a:br>
              <a:rPr lang="es-ES" dirty="0" smtClean="0"/>
            </a:br>
            <a:r>
              <a:rPr lang="es-ES" sz="3100" dirty="0" err="1" smtClean="0"/>
              <a:t>Benjamin</a:t>
            </a:r>
            <a:r>
              <a:rPr lang="es-ES" sz="3100" dirty="0" smtClean="0"/>
              <a:t> Franklin</a:t>
            </a:r>
            <a:br>
              <a:rPr lang="es-ES" sz="3100" dirty="0" smtClean="0"/>
            </a:br>
            <a:r>
              <a:rPr lang="es-ES" sz="1600" dirty="0" smtClean="0"/>
              <a:t>(1706-1790)</a:t>
            </a:r>
            <a:r>
              <a:rPr lang="es-ES" dirty="0" smtClean="0"/>
              <a:t/>
            </a:r>
            <a:br>
              <a:rPr lang="es-ES" dirty="0" smtClean="0"/>
            </a:br>
            <a:endParaRPr lang="es-ES" dirty="0"/>
          </a:p>
        </p:txBody>
      </p:sp>
      <p:pic>
        <p:nvPicPr>
          <p:cNvPr id="4098" name="Picture 2" descr="G:\benjamin-franklin.jpg"/>
          <p:cNvPicPr>
            <a:picLocks noGrp="1" noChangeAspect="1" noChangeArrowheads="1"/>
          </p:cNvPicPr>
          <p:nvPr>
            <p:ph idx="1"/>
          </p:nvPr>
        </p:nvPicPr>
        <p:blipFill>
          <a:blip r:embed="rId2" cstate="print"/>
          <a:srcRect/>
          <a:stretch>
            <a:fillRect/>
          </a:stretch>
        </p:blipFill>
        <p:spPr bwMode="auto">
          <a:xfrm>
            <a:off x="2743200" y="685800"/>
            <a:ext cx="3622800" cy="35052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Autofit/>
          </a:bodyPr>
          <a:lstStyle/>
          <a:p>
            <a:r>
              <a:rPr lang="es-MX" sz="9600" dirty="0" smtClean="0"/>
              <a:t>LUJURIA</a:t>
            </a:r>
            <a:endParaRPr lang="es-ES" sz="96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14000005\Mis documentos\lujuria.jpg"/>
          <p:cNvPicPr>
            <a:picLocks noGrp="1" noChangeAspect="1" noChangeArrowheads="1"/>
          </p:cNvPicPr>
          <p:nvPr>
            <p:ph idx="1"/>
          </p:nvPr>
        </p:nvPicPr>
        <p:blipFill>
          <a:blip r:embed="rId3" cstate="print"/>
          <a:srcRect/>
          <a:stretch>
            <a:fillRect/>
          </a:stretch>
        </p:blipFill>
        <p:spPr bwMode="auto">
          <a:xfrm>
            <a:off x="838200" y="381000"/>
            <a:ext cx="7391399" cy="6096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SENTIDO COMUN</a:t>
            </a:r>
            <a:endParaRPr lang="es-ES" dirty="0"/>
          </a:p>
        </p:txBody>
      </p:sp>
      <p:sp>
        <p:nvSpPr>
          <p:cNvPr id="3" name="2 Marcador de contenido"/>
          <p:cNvSpPr>
            <a:spLocks noGrp="1"/>
          </p:cNvSpPr>
          <p:nvPr>
            <p:ph idx="1"/>
          </p:nvPr>
        </p:nvSpPr>
        <p:spPr/>
        <p:txBody>
          <a:bodyPr/>
          <a:lstStyle/>
          <a:p>
            <a:endParaRPr lang="es-MX" dirty="0" smtClean="0"/>
          </a:p>
          <a:p>
            <a:endParaRPr lang="es-MX" dirty="0" smtClean="0"/>
          </a:p>
          <a:p>
            <a:pPr>
              <a:buNone/>
            </a:pPr>
            <a:r>
              <a:rPr lang="es-MX" dirty="0" smtClean="0"/>
              <a:t>“Es la facultad que tienen las personas para juzgar razonablemente las cosas”</a:t>
            </a:r>
          </a:p>
          <a:p>
            <a:endParaRPr lang="es-AR" sz="1400" dirty="0" smtClean="0"/>
          </a:p>
          <a:p>
            <a:endParaRPr lang="es-AR" sz="1400" dirty="0" smtClean="0"/>
          </a:p>
          <a:p>
            <a:endParaRPr lang="es-AR" sz="1400" dirty="0" smtClean="0"/>
          </a:p>
          <a:p>
            <a:endParaRPr lang="es-AR" sz="1400" dirty="0" smtClean="0"/>
          </a:p>
          <a:p>
            <a:pPr>
              <a:buNone/>
            </a:pPr>
            <a:r>
              <a:rPr lang="es-AR" sz="1400" dirty="0" smtClean="0"/>
              <a:t>Jack </a:t>
            </a:r>
            <a:r>
              <a:rPr lang="es-AR" sz="1400" i="1" dirty="0" err="1" smtClean="0"/>
              <a:t>Trout</a:t>
            </a:r>
            <a:r>
              <a:rPr lang="es-AR" sz="1400" dirty="0" smtClean="0"/>
              <a:t> y Steve </a:t>
            </a:r>
            <a:r>
              <a:rPr lang="es-AR" sz="1400" i="1" dirty="0" err="1" smtClean="0"/>
              <a:t>Rivkin</a:t>
            </a:r>
            <a:r>
              <a:rPr lang="es-AR" sz="1400" dirty="0" smtClean="0"/>
              <a:t> </a:t>
            </a:r>
            <a:endParaRPr lang="es-MX" sz="14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Autofit/>
          </a:bodyPr>
          <a:lstStyle/>
          <a:p>
            <a:r>
              <a:rPr lang="es-MX" sz="9600" dirty="0" smtClean="0"/>
              <a:t>IRA</a:t>
            </a:r>
            <a:endParaRPr lang="es-ES" sz="96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14000005\Mis documentos\Mis imágenes\locos-de-ira.jpg"/>
          <p:cNvPicPr>
            <a:picLocks noChangeAspect="1" noChangeArrowheads="1"/>
          </p:cNvPicPr>
          <p:nvPr/>
        </p:nvPicPr>
        <p:blipFill>
          <a:blip r:embed="rId3" cstate="print"/>
          <a:srcRect/>
          <a:stretch>
            <a:fillRect/>
          </a:stretch>
        </p:blipFill>
        <p:spPr bwMode="auto">
          <a:xfrm>
            <a:off x="1928794" y="0"/>
            <a:ext cx="5357849" cy="68580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5410200"/>
            <a:ext cx="7696200" cy="838200"/>
          </a:xfrm>
        </p:spPr>
        <p:txBody>
          <a:bodyPr>
            <a:normAutofit fontScale="90000"/>
          </a:bodyPr>
          <a:lstStyle/>
          <a:p>
            <a:r>
              <a:rPr lang="es-ES" sz="3600" dirty="0" smtClean="0"/>
              <a:t/>
            </a:r>
            <a:br>
              <a:rPr lang="es-ES" sz="3600" dirty="0" smtClean="0"/>
            </a:br>
            <a:r>
              <a:rPr lang="es-ES" sz="3600" dirty="0" smtClean="0"/>
              <a:t>“Lo que empieza con cólera acaba en vergüenza”</a:t>
            </a:r>
            <a:br>
              <a:rPr lang="es-ES" sz="3600" dirty="0" smtClean="0"/>
            </a:br>
            <a:r>
              <a:rPr lang="es-ES" dirty="0" smtClean="0"/>
              <a:t/>
            </a:r>
            <a:br>
              <a:rPr lang="es-ES" dirty="0" smtClean="0"/>
            </a:br>
            <a:r>
              <a:rPr lang="es-ES" sz="3100" dirty="0" err="1" smtClean="0"/>
              <a:t>Benjamin</a:t>
            </a:r>
            <a:r>
              <a:rPr lang="es-ES" sz="3100" dirty="0" smtClean="0"/>
              <a:t> Franklin</a:t>
            </a:r>
            <a:br>
              <a:rPr lang="es-ES" sz="3100" dirty="0" smtClean="0"/>
            </a:br>
            <a:r>
              <a:rPr lang="es-ES" sz="1600" dirty="0" smtClean="0"/>
              <a:t>(1706-1790)</a:t>
            </a:r>
            <a:r>
              <a:rPr lang="es-ES" sz="3100" dirty="0" smtClean="0"/>
              <a:t/>
            </a:r>
            <a:br>
              <a:rPr lang="es-ES" sz="3100" dirty="0" smtClean="0"/>
            </a:br>
            <a:r>
              <a:rPr lang="es-ES" dirty="0" smtClean="0"/>
              <a:t/>
            </a:r>
            <a:br>
              <a:rPr lang="es-ES" dirty="0" smtClean="0"/>
            </a:br>
            <a:endParaRPr lang="es-ES" dirty="0"/>
          </a:p>
        </p:txBody>
      </p:sp>
      <p:pic>
        <p:nvPicPr>
          <p:cNvPr id="4098" name="Picture 2" descr="G:\benjamin-franklin.jpg"/>
          <p:cNvPicPr>
            <a:picLocks noGrp="1" noChangeAspect="1" noChangeArrowheads="1"/>
          </p:cNvPicPr>
          <p:nvPr>
            <p:ph idx="1"/>
          </p:nvPr>
        </p:nvPicPr>
        <p:blipFill>
          <a:blip r:embed="rId2" cstate="print"/>
          <a:srcRect/>
          <a:stretch>
            <a:fillRect/>
          </a:stretch>
        </p:blipFill>
        <p:spPr bwMode="auto">
          <a:xfrm>
            <a:off x="2743200" y="914400"/>
            <a:ext cx="3622800" cy="35052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Autofit/>
          </a:bodyPr>
          <a:lstStyle/>
          <a:p>
            <a:r>
              <a:rPr lang="es-MX" sz="9600" dirty="0" smtClean="0"/>
              <a:t>ENVIDIA</a:t>
            </a:r>
            <a:endParaRPr lang="es-ES" sz="96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14000005\Mis documentos\Envidia.jpg"/>
          <p:cNvPicPr>
            <a:picLocks noGrp="1" noChangeAspect="1" noChangeArrowheads="1"/>
          </p:cNvPicPr>
          <p:nvPr>
            <p:ph idx="1"/>
          </p:nvPr>
        </p:nvPicPr>
        <p:blipFill>
          <a:blip r:embed="rId3" cstate="print"/>
          <a:srcRect/>
          <a:stretch>
            <a:fillRect/>
          </a:stretch>
        </p:blipFill>
        <p:spPr bwMode="auto">
          <a:xfrm>
            <a:off x="1676400" y="1066800"/>
            <a:ext cx="5638800" cy="54102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endParaRPr lang="es-ES" dirty="0" smtClean="0"/>
          </a:p>
          <a:p>
            <a:pPr>
              <a:buNone/>
            </a:pPr>
            <a:r>
              <a:rPr lang="es-ES" dirty="0" smtClean="0"/>
              <a:t>                           </a:t>
            </a:r>
          </a:p>
          <a:p>
            <a:endParaRPr lang="es-ES" dirty="0" smtClean="0"/>
          </a:p>
          <a:p>
            <a:endParaRPr lang="es-ES" dirty="0" smtClean="0"/>
          </a:p>
          <a:p>
            <a:pPr>
              <a:buNone/>
            </a:pPr>
            <a:r>
              <a:rPr lang="es-ES" dirty="0" smtClean="0"/>
              <a:t> </a:t>
            </a:r>
          </a:p>
          <a:p>
            <a:pPr>
              <a:buNone/>
            </a:pPr>
            <a:r>
              <a:rPr lang="es-ES" dirty="0" smtClean="0"/>
              <a:t> </a:t>
            </a:r>
          </a:p>
          <a:p>
            <a:pPr>
              <a:buNone/>
            </a:pPr>
            <a:endParaRPr lang="es-ES" dirty="0" smtClean="0"/>
          </a:p>
          <a:p>
            <a:pPr>
              <a:buNone/>
            </a:pPr>
            <a:r>
              <a:rPr lang="es-ES" dirty="0" smtClean="0"/>
              <a:t>“La envidia es una declaración de inferioridad” </a:t>
            </a:r>
            <a:endParaRPr lang="es-ES" dirty="0"/>
          </a:p>
          <a:p>
            <a:pPr>
              <a:buNone/>
            </a:pPr>
            <a:r>
              <a:rPr lang="es-ES" dirty="0" smtClean="0"/>
              <a:t>                               </a:t>
            </a:r>
            <a:r>
              <a:rPr lang="es-ES" sz="2800" dirty="0" smtClean="0"/>
              <a:t>Napoleón Bonaparte</a:t>
            </a:r>
            <a:r>
              <a:rPr lang="es-ES" dirty="0" smtClean="0"/>
              <a:t>.</a:t>
            </a:r>
          </a:p>
          <a:p>
            <a:pPr>
              <a:buNone/>
            </a:pPr>
            <a:r>
              <a:rPr lang="es-MX" sz="1500" dirty="0" smtClean="0"/>
              <a:t>                                                                                        (1769-1821)</a:t>
            </a:r>
            <a:endParaRPr lang="es-ES" sz="1500" dirty="0"/>
          </a:p>
        </p:txBody>
      </p:sp>
      <p:pic>
        <p:nvPicPr>
          <p:cNvPr id="2050" name="Picture 2" descr="G:\napoleon-bonaparte.jpg"/>
          <p:cNvPicPr>
            <a:picLocks noChangeAspect="1" noChangeArrowheads="1"/>
          </p:cNvPicPr>
          <p:nvPr/>
        </p:nvPicPr>
        <p:blipFill>
          <a:blip r:embed="rId2" cstate="print"/>
          <a:srcRect/>
          <a:stretch>
            <a:fillRect/>
          </a:stretch>
        </p:blipFill>
        <p:spPr bwMode="auto">
          <a:xfrm>
            <a:off x="2743200" y="609600"/>
            <a:ext cx="3429000" cy="3902075"/>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Autofit/>
          </a:bodyPr>
          <a:lstStyle/>
          <a:p>
            <a:r>
              <a:rPr lang="es-MX" sz="9600" dirty="0" smtClean="0"/>
              <a:t>SOBERBIA</a:t>
            </a:r>
            <a:endParaRPr lang="es-ES" sz="96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14000005\Mis documentos\soberbia.jpg"/>
          <p:cNvPicPr>
            <a:picLocks noChangeAspect="1" noChangeArrowheads="1"/>
          </p:cNvPicPr>
          <p:nvPr/>
        </p:nvPicPr>
        <p:blipFill>
          <a:blip r:embed="rId3" cstate="print"/>
          <a:srcRect/>
          <a:stretch>
            <a:fillRect/>
          </a:stretch>
        </p:blipFill>
        <p:spPr bwMode="auto">
          <a:xfrm>
            <a:off x="1752600" y="914400"/>
            <a:ext cx="5410200" cy="51816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105400"/>
            <a:ext cx="8229600" cy="1143000"/>
          </a:xfrm>
        </p:spPr>
        <p:txBody>
          <a:bodyPr>
            <a:normAutofit fontScale="90000"/>
          </a:bodyPr>
          <a:lstStyle/>
          <a:p>
            <a:r>
              <a:rPr lang="es-ES" sz="3600" dirty="0" smtClean="0"/>
              <a:t>“Nuestro carácter nos hace meter en problemas, pero nuestro orgullo nos mantiene en ellos”</a:t>
            </a:r>
            <a:br>
              <a:rPr lang="es-ES" sz="3600" dirty="0" smtClean="0"/>
            </a:br>
            <a:r>
              <a:rPr lang="es-ES" dirty="0" smtClean="0"/>
              <a:t/>
            </a:r>
            <a:br>
              <a:rPr lang="es-ES" dirty="0" smtClean="0"/>
            </a:br>
            <a:r>
              <a:rPr lang="es-ES" sz="3100" dirty="0" smtClean="0"/>
              <a:t>Sófocles</a:t>
            </a:r>
            <a:br>
              <a:rPr lang="es-ES" sz="3100" dirty="0" smtClean="0"/>
            </a:br>
            <a:r>
              <a:rPr lang="es-ES" sz="1600" dirty="0" smtClean="0"/>
              <a:t>(495-406 </a:t>
            </a:r>
            <a:r>
              <a:rPr lang="es-ES" sz="1600" dirty="0" err="1" smtClean="0"/>
              <a:t>ac</a:t>
            </a:r>
            <a:r>
              <a:rPr lang="es-ES" sz="1600" dirty="0" smtClean="0"/>
              <a:t>)</a:t>
            </a:r>
            <a:r>
              <a:rPr lang="es-ES" dirty="0" smtClean="0"/>
              <a:t/>
            </a:r>
            <a:br>
              <a:rPr lang="es-ES" dirty="0" smtClean="0"/>
            </a:br>
            <a:endParaRPr lang="es-ES" dirty="0"/>
          </a:p>
        </p:txBody>
      </p:sp>
      <p:pic>
        <p:nvPicPr>
          <p:cNvPr id="5122" name="Picture 2" descr="G:\sofocles.jpg"/>
          <p:cNvPicPr>
            <a:picLocks noGrp="1" noChangeAspect="1" noChangeArrowheads="1"/>
          </p:cNvPicPr>
          <p:nvPr>
            <p:ph idx="1"/>
          </p:nvPr>
        </p:nvPicPr>
        <p:blipFill>
          <a:blip r:embed="rId3" cstate="print"/>
          <a:srcRect/>
          <a:stretch>
            <a:fillRect/>
          </a:stretch>
        </p:blipFill>
        <p:spPr bwMode="auto">
          <a:xfrm>
            <a:off x="2971800" y="609600"/>
            <a:ext cx="3128000" cy="350520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0600" y="4038600"/>
            <a:ext cx="7086600" cy="1981200"/>
          </a:xfrm>
        </p:spPr>
        <p:txBody>
          <a:bodyPr>
            <a:normAutofit fontScale="25000" lnSpcReduction="20000"/>
          </a:bodyPr>
          <a:lstStyle/>
          <a:p>
            <a:r>
              <a:rPr lang="es-ES" sz="11200" dirty="0" smtClean="0"/>
              <a:t>“La </a:t>
            </a:r>
            <a:r>
              <a:rPr lang="es-ES" sz="11200" dirty="0"/>
              <a:t>Historia no es mecánica porque los hombres son libres para </a:t>
            </a:r>
            <a:r>
              <a:rPr lang="es-ES" sz="11200" dirty="0" smtClean="0"/>
              <a:t>transformarla.</a:t>
            </a:r>
            <a:r>
              <a:rPr lang="es-ES" sz="11200" dirty="0"/>
              <a:t> Lo admirable es que el hombre siga luchando y creando belleza en medio de un mundo bárbaro y </a:t>
            </a:r>
            <a:r>
              <a:rPr lang="es-ES" sz="11200" dirty="0" smtClean="0"/>
              <a:t>hostil”</a:t>
            </a:r>
          </a:p>
          <a:p>
            <a:endParaRPr lang="es-ES" dirty="0" smtClean="0"/>
          </a:p>
          <a:p>
            <a:endParaRPr lang="es-ES" dirty="0"/>
          </a:p>
          <a:p>
            <a:r>
              <a:rPr lang="es-ES" sz="9600" dirty="0" smtClean="0"/>
              <a:t>Ernesto Sábato</a:t>
            </a:r>
          </a:p>
          <a:p>
            <a:r>
              <a:rPr lang="es-MX" sz="5600" dirty="0" smtClean="0"/>
              <a:t>(1911-2011)</a:t>
            </a:r>
            <a:endParaRPr lang="es-ES" sz="5600" dirty="0"/>
          </a:p>
          <a:p>
            <a:endParaRPr lang="es-ES" dirty="0" smtClean="0"/>
          </a:p>
          <a:p>
            <a:endParaRPr lang="es-ES" dirty="0"/>
          </a:p>
        </p:txBody>
      </p:sp>
      <p:pic>
        <p:nvPicPr>
          <p:cNvPr id="1026" name="Picture 2" descr="G:\2011-04-30-45_ernesto1.jpg"/>
          <p:cNvPicPr>
            <a:picLocks noChangeAspect="1" noChangeArrowheads="1"/>
          </p:cNvPicPr>
          <p:nvPr/>
        </p:nvPicPr>
        <p:blipFill>
          <a:blip r:embed="rId3" cstate="print"/>
          <a:srcRect/>
          <a:stretch>
            <a:fillRect/>
          </a:stretch>
        </p:blipFill>
        <p:spPr bwMode="auto">
          <a:xfrm>
            <a:off x="1905000" y="838200"/>
            <a:ext cx="5181600" cy="26098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SENTIDO COMUN</a:t>
            </a:r>
            <a:endParaRPr lang="es-ES" dirty="0"/>
          </a:p>
        </p:txBody>
      </p:sp>
      <p:sp>
        <p:nvSpPr>
          <p:cNvPr id="3" name="2 Marcador de contenido"/>
          <p:cNvSpPr>
            <a:spLocks noGrp="1"/>
          </p:cNvSpPr>
          <p:nvPr>
            <p:ph idx="1"/>
          </p:nvPr>
        </p:nvSpPr>
        <p:spPr/>
        <p:txBody>
          <a:bodyPr/>
          <a:lstStyle/>
          <a:p>
            <a:r>
              <a:rPr lang="es-MX" dirty="0" smtClean="0"/>
              <a:t>Simpleza en la toma de decisiones.</a:t>
            </a:r>
          </a:p>
          <a:p>
            <a:r>
              <a:rPr lang="es-MX" dirty="0" smtClean="0"/>
              <a:t>Argentina funciona en sistema binario: 0 o 1.</a:t>
            </a:r>
          </a:p>
          <a:p>
            <a:r>
              <a:rPr lang="es-MX" dirty="0" smtClean="0"/>
              <a:t>Deducción vs inducción.</a:t>
            </a:r>
          </a:p>
          <a:p>
            <a:r>
              <a:rPr lang="es-MX" dirty="0" smtClean="0"/>
              <a:t>Evitar los fanatismos.</a:t>
            </a:r>
          </a:p>
          <a:p>
            <a:endParaRPr lang="es-E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1828800"/>
            <a:ext cx="8229600" cy="1143000"/>
          </a:xfrm>
        </p:spPr>
        <p:txBody>
          <a:bodyPr>
            <a:normAutofit/>
          </a:bodyPr>
          <a:lstStyle/>
          <a:p>
            <a:r>
              <a:rPr lang="es-AR" sz="5400" dirty="0" smtClean="0"/>
              <a:t>Muchas gracias </a:t>
            </a:r>
            <a:endParaRPr lang="en-US" sz="5400" dirty="0"/>
          </a:p>
        </p:txBody>
      </p:sp>
      <p:sp>
        <p:nvSpPr>
          <p:cNvPr id="3" name="2 Marcador de contenido"/>
          <p:cNvSpPr>
            <a:spLocks noGrp="1"/>
          </p:cNvSpPr>
          <p:nvPr>
            <p:ph idx="1"/>
          </p:nvPr>
        </p:nvSpPr>
        <p:spPr/>
        <p:txBody>
          <a:bodyPr/>
          <a:lstStyle/>
          <a:p>
            <a:endParaRPr lang="es-AR" dirty="0" smtClean="0"/>
          </a:p>
          <a:p>
            <a:endParaRPr lang="es-AR" dirty="0" smtClean="0"/>
          </a:p>
          <a:p>
            <a:endParaRPr lang="es-AR" dirty="0" smtClean="0"/>
          </a:p>
          <a:p>
            <a:endParaRPr lang="es-AR" dirty="0"/>
          </a:p>
          <a:p>
            <a:endParaRPr lang="es-AR" dirty="0" smtClean="0"/>
          </a:p>
          <a:p>
            <a:endParaRPr lang="es-AR" dirty="0"/>
          </a:p>
          <a:p>
            <a:pPr marL="0" indent="0">
              <a:buNone/>
            </a:pPr>
            <a:r>
              <a:rPr lang="es-AR" dirty="0" smtClean="0"/>
              <a:t>Gustavo.dominguez@campari.com</a:t>
            </a:r>
            <a:endParaRPr lang="en-US" dirty="0"/>
          </a:p>
        </p:txBody>
      </p:sp>
    </p:spTree>
    <p:extLst>
      <p:ext uri="{BB962C8B-B14F-4D97-AF65-F5344CB8AC3E}">
        <p14:creationId xmlns:p14="http://schemas.microsoft.com/office/powerpoint/2010/main" val="29844332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295400"/>
            <a:ext cx="3886200" cy="4724400"/>
          </a:xfrm>
        </p:spPr>
        <p:txBody>
          <a:bodyPr/>
          <a:lstStyle/>
          <a:p>
            <a:endParaRPr lang="es-ES" dirty="0"/>
          </a:p>
        </p:txBody>
      </p:sp>
      <p:sp>
        <p:nvSpPr>
          <p:cNvPr id="3" name="2 Marcador de contenido"/>
          <p:cNvSpPr>
            <a:spLocks noGrp="1"/>
          </p:cNvSpPr>
          <p:nvPr>
            <p:ph idx="1"/>
          </p:nvPr>
        </p:nvSpPr>
        <p:spPr>
          <a:xfrm>
            <a:off x="4724400" y="1676400"/>
            <a:ext cx="3962400" cy="4449763"/>
          </a:xfrm>
        </p:spPr>
        <p:txBody>
          <a:bodyPr/>
          <a:lstStyle/>
          <a:p>
            <a:pPr>
              <a:buNone/>
            </a:pPr>
            <a:r>
              <a:rPr lang="es-MX" dirty="0" smtClean="0"/>
              <a:t>    “Fanatico es una persona que no puede cambiar de opinion y no quiere cambiar de tema”</a:t>
            </a:r>
          </a:p>
          <a:p>
            <a:endParaRPr lang="es-MX" dirty="0" smtClean="0"/>
          </a:p>
          <a:p>
            <a:pPr>
              <a:buNone/>
            </a:pPr>
            <a:r>
              <a:rPr lang="es-MX" dirty="0" smtClean="0"/>
              <a:t>    </a:t>
            </a:r>
            <a:r>
              <a:rPr lang="es-MX" dirty="0" err="1" smtClean="0"/>
              <a:t>Winston</a:t>
            </a:r>
            <a:r>
              <a:rPr lang="es-MX" dirty="0" smtClean="0"/>
              <a:t> Churchill</a:t>
            </a:r>
          </a:p>
          <a:p>
            <a:pPr>
              <a:buNone/>
            </a:pPr>
            <a:r>
              <a:rPr lang="es-MX" sz="1400" dirty="0" smtClean="0"/>
              <a:t>                              (1874-1965)</a:t>
            </a:r>
          </a:p>
          <a:p>
            <a:pPr>
              <a:buNone/>
            </a:pPr>
            <a:endParaRPr lang="es-ES" dirty="0"/>
          </a:p>
        </p:txBody>
      </p:sp>
      <p:pic>
        <p:nvPicPr>
          <p:cNvPr id="1027" name="Picture 3" descr="C:\Documents and Settings\14000005\Mis documentos\Mis imágenes\Winston Churchill.jpg"/>
          <p:cNvPicPr>
            <a:picLocks noChangeAspect="1" noChangeArrowheads="1"/>
          </p:cNvPicPr>
          <p:nvPr/>
        </p:nvPicPr>
        <p:blipFill>
          <a:blip r:embed="rId3" cstate="print"/>
          <a:srcRect/>
          <a:stretch>
            <a:fillRect/>
          </a:stretch>
        </p:blipFill>
        <p:spPr bwMode="auto">
          <a:xfrm>
            <a:off x="381000" y="1371600"/>
            <a:ext cx="4080544" cy="456247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Evolución </a:t>
            </a:r>
            <a:endParaRPr lang="es-ES" dirty="0"/>
          </a:p>
        </p:txBody>
      </p:sp>
      <p:sp>
        <p:nvSpPr>
          <p:cNvPr id="3" name="2 Marcador de contenido"/>
          <p:cNvSpPr>
            <a:spLocks noGrp="1"/>
          </p:cNvSpPr>
          <p:nvPr>
            <p:ph idx="1"/>
          </p:nvPr>
        </p:nvSpPr>
        <p:spPr/>
        <p:txBody>
          <a:bodyPr/>
          <a:lstStyle/>
          <a:p>
            <a:r>
              <a:rPr lang="es-MX" dirty="0" smtClean="0"/>
              <a:t>Crisis = supervivencia = Corto Plazo</a:t>
            </a:r>
          </a:p>
          <a:p>
            <a:r>
              <a:rPr lang="es-MX" dirty="0" smtClean="0"/>
              <a:t>Recuperación = Crecimiento = Mediano Plazo.</a:t>
            </a:r>
          </a:p>
          <a:p>
            <a:r>
              <a:rPr lang="es-MX" dirty="0" smtClean="0"/>
              <a:t>Consolidación = Desarrollo = Largo Plazo</a:t>
            </a:r>
          </a:p>
          <a:p>
            <a:r>
              <a:rPr lang="es-MX" dirty="0" smtClean="0"/>
              <a:t>Madurez =  Realización de Planes = Sustentabilidad.</a:t>
            </a:r>
          </a:p>
          <a:p>
            <a:endParaRPr lang="es-ES"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5300" dirty="0" smtClean="0"/>
              <a:t/>
            </a:r>
            <a:br>
              <a:rPr lang="es-ES" sz="5300" dirty="0" smtClean="0"/>
            </a:br>
            <a:r>
              <a:rPr lang="es-ES" sz="5300" dirty="0" smtClean="0"/>
              <a:t>Argentina siempre es compleja</a:t>
            </a:r>
            <a:r>
              <a:rPr lang="es-ES" b="1" dirty="0" smtClean="0"/>
              <a:t/>
            </a:r>
            <a:br>
              <a:rPr lang="es-ES" b="1" dirty="0" smtClean="0"/>
            </a:br>
            <a:endParaRPr lang="es-ES" b="1" dirty="0"/>
          </a:p>
        </p:txBody>
      </p:sp>
      <p:sp>
        <p:nvSpPr>
          <p:cNvPr id="3" name="2 Marcador de contenido"/>
          <p:cNvSpPr>
            <a:spLocks noGrp="1"/>
          </p:cNvSpPr>
          <p:nvPr>
            <p:ph idx="1"/>
          </p:nvPr>
        </p:nvSpPr>
        <p:spPr/>
        <p:txBody>
          <a:bodyPr/>
          <a:lstStyle/>
          <a:p>
            <a:endParaRPr lang="es-ES" dirty="0" smtClean="0"/>
          </a:p>
          <a:p>
            <a:r>
              <a:rPr lang="es-ES" dirty="0" smtClean="0"/>
              <a:t>Peso Moneda Nacional .                                    1</a:t>
            </a:r>
          </a:p>
          <a:p>
            <a:r>
              <a:rPr lang="es-ES" dirty="0" smtClean="0"/>
              <a:t>1969 Pesos Ley 18188.                                  100</a:t>
            </a:r>
          </a:p>
          <a:p>
            <a:r>
              <a:rPr lang="es-ES" dirty="0" smtClean="0"/>
              <a:t>1983 Peso Argentino.                         1.000.000</a:t>
            </a:r>
          </a:p>
          <a:p>
            <a:r>
              <a:rPr lang="es-ES" dirty="0" smtClean="0"/>
              <a:t>1985 Austral.                                1.000.000.000</a:t>
            </a:r>
          </a:p>
          <a:p>
            <a:r>
              <a:rPr lang="es-ES" dirty="0" smtClean="0"/>
              <a:t>1991 Peso convertible.     10.000.000.000.000</a:t>
            </a:r>
            <a:endParaRPr lang="es-ES" dirty="0"/>
          </a:p>
        </p:txBody>
      </p:sp>
    </p:spTree>
    <p:extLst>
      <p:ext uri="{BB962C8B-B14F-4D97-AF65-F5344CB8AC3E}">
        <p14:creationId xmlns:p14="http://schemas.microsoft.com/office/powerpoint/2010/main" val="16104473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left)">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left)">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left)">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left)">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p:nvPr>
        </p:nvSpPr>
        <p:spPr>
          <a:xfrm>
            <a:off x="685800" y="457200"/>
            <a:ext cx="8001000" cy="5668963"/>
          </a:xfrm>
        </p:spPr>
        <p:txBody>
          <a:bodyPr>
            <a:normAutofit/>
          </a:bodyPr>
          <a:lstStyle/>
          <a:p>
            <a:endParaRPr lang="es-ES" dirty="0" smtClean="0"/>
          </a:p>
          <a:p>
            <a:r>
              <a:rPr lang="es-ES" dirty="0" smtClean="0"/>
              <a:t>No hay que aislar en un área la creatividad.</a:t>
            </a:r>
          </a:p>
          <a:p>
            <a:r>
              <a:rPr lang="es-ES" dirty="0" smtClean="0"/>
              <a:t>La clave es hacer foco.</a:t>
            </a:r>
          </a:p>
          <a:p>
            <a:r>
              <a:rPr lang="es-ES" dirty="0" smtClean="0"/>
              <a:t>Aceptar con tolerancia el margen de error.</a:t>
            </a:r>
          </a:p>
          <a:p>
            <a:r>
              <a:rPr lang="es-ES" dirty="0" smtClean="0"/>
              <a:t>El ambiente favorece, la generación “Y” lo necesita.</a:t>
            </a:r>
          </a:p>
          <a:p>
            <a:r>
              <a:rPr lang="es-ES" dirty="0" smtClean="0"/>
              <a:t>La competencia interna no produce los resultados adecuados siempre.</a:t>
            </a:r>
          </a:p>
          <a:p>
            <a:r>
              <a:rPr lang="es-ES" dirty="0" smtClean="0"/>
              <a:t>Al talento hay que protegerlo, guiarlo y ponerle limites.</a:t>
            </a:r>
          </a:p>
          <a:p>
            <a:endParaRPr lang="es-ES" dirty="0" smtClean="0"/>
          </a:p>
        </p:txBody>
      </p:sp>
      <p:sp>
        <p:nvSpPr>
          <p:cNvPr id="3" name="1 Título"/>
          <p:cNvSpPr txBox="1">
            <a:spLocks/>
          </p:cNvSpPr>
          <p:nvPr/>
        </p:nvSpPr>
        <p:spPr>
          <a:xfrm>
            <a:off x="457200" y="274638"/>
            <a:ext cx="8229600" cy="1143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s-ES" sz="4000" b="1" dirty="0" smtClean="0"/>
              <a:t>La creatividad es la mejor conducción</a:t>
            </a:r>
            <a:endParaRPr lang="es-ES" sz="4000" b="1" dirty="0"/>
          </a:p>
        </p:txBody>
      </p:sp>
    </p:spTree>
    <p:extLst>
      <p:ext uri="{BB962C8B-B14F-4D97-AF65-F5344CB8AC3E}">
        <p14:creationId xmlns:p14="http://schemas.microsoft.com/office/powerpoint/2010/main" val="194790502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wipe(up)">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up)">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wipe(up)">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up)">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wipe(up)">
                                      <p:cBhvr>
                                        <p:cTn id="27" dur="500"/>
                                        <p:tgtEl>
                                          <p:spTgt spid="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wipe(up)">
                                      <p:cBhvr>
                                        <p:cTn id="3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057400"/>
            <a:ext cx="8229600" cy="1143000"/>
          </a:xfrm>
        </p:spPr>
        <p:txBody>
          <a:bodyPr>
            <a:noAutofit/>
          </a:bodyPr>
          <a:lstStyle/>
          <a:p>
            <a:r>
              <a:rPr lang="es-MX" sz="9600" dirty="0" smtClean="0"/>
              <a:t>PECADOS CAPITALES</a:t>
            </a:r>
            <a:endParaRPr lang="es-ES" sz="9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LOS PECADOS CAPITALES</a:t>
            </a:r>
            <a:endParaRPr lang="es-ES" dirty="0"/>
          </a:p>
        </p:txBody>
      </p:sp>
      <p:sp>
        <p:nvSpPr>
          <p:cNvPr id="3" name="2 Marcador de contenido"/>
          <p:cNvSpPr>
            <a:spLocks noGrp="1"/>
          </p:cNvSpPr>
          <p:nvPr>
            <p:ph idx="1"/>
          </p:nvPr>
        </p:nvSpPr>
        <p:spPr/>
        <p:txBody>
          <a:bodyPr/>
          <a:lstStyle/>
          <a:p>
            <a:r>
              <a:rPr lang="es-MX" dirty="0" smtClean="0"/>
              <a:t>Enumerados por primera vez por el papa romano San Gregorio ( siglo VI).</a:t>
            </a:r>
          </a:p>
          <a:p>
            <a:r>
              <a:rPr lang="es-MX" dirty="0" smtClean="0"/>
              <a:t>Inmortalizados por Dante Alighieri en la Divina Comedia ( siglo XIV).</a:t>
            </a:r>
            <a:endParaRPr lang="es-E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503</TotalTime>
  <Words>1610</Words>
  <Application>Microsoft Office PowerPoint</Application>
  <PresentationFormat>Presentación en pantalla (4:3)</PresentationFormat>
  <Paragraphs>115</Paragraphs>
  <Slides>30</Slides>
  <Notes>13</Notes>
  <HiddenSlides>0</HiddenSlides>
  <MMClips>0</MMClips>
  <ScaleCrop>false</ScaleCrop>
  <HeadingPairs>
    <vt:vector size="4" baseType="variant">
      <vt:variant>
        <vt:lpstr>Tema</vt:lpstr>
      </vt:variant>
      <vt:variant>
        <vt:i4>1</vt:i4>
      </vt:variant>
      <vt:variant>
        <vt:lpstr>Títulos de diapositiva</vt:lpstr>
      </vt:variant>
      <vt:variant>
        <vt:i4>30</vt:i4>
      </vt:variant>
    </vt:vector>
  </HeadingPairs>
  <TitlesOfParts>
    <vt:vector size="31" baseType="lpstr">
      <vt:lpstr>Office Theme</vt:lpstr>
      <vt:lpstr>SENTIDO COMUN</vt:lpstr>
      <vt:lpstr>SENTIDO COMUN</vt:lpstr>
      <vt:lpstr>SENTIDO COMUN</vt:lpstr>
      <vt:lpstr>Presentación de PowerPoint</vt:lpstr>
      <vt:lpstr>Evolución </vt:lpstr>
      <vt:lpstr> Argentina siempre es compleja </vt:lpstr>
      <vt:lpstr>Presentación de PowerPoint</vt:lpstr>
      <vt:lpstr>PECADOS CAPITALES</vt:lpstr>
      <vt:lpstr>LOS PECADOS CAPITALES</vt:lpstr>
      <vt:lpstr>AVARICIA</vt:lpstr>
      <vt:lpstr>Presentación de PowerPoint</vt:lpstr>
      <vt:lpstr>Presentación de PowerPoint</vt:lpstr>
      <vt:lpstr>GULA</vt:lpstr>
      <vt:lpstr>Presentación de PowerPoint</vt:lpstr>
      <vt:lpstr>PEREZA</vt:lpstr>
      <vt:lpstr>Presentación de PowerPoint</vt:lpstr>
      <vt:lpstr>“La pereza viaja tan despacio que la pobreza no tarda en alcanzarla”  Benjamin Franklin (1706-1790) </vt:lpstr>
      <vt:lpstr>LUJURIA</vt:lpstr>
      <vt:lpstr>Presentación de PowerPoint</vt:lpstr>
      <vt:lpstr>IRA</vt:lpstr>
      <vt:lpstr>Presentación de PowerPoint</vt:lpstr>
      <vt:lpstr> “Lo que empieza con cólera acaba en vergüenza”  Benjamin Franklin (1706-1790)  </vt:lpstr>
      <vt:lpstr>ENVIDIA</vt:lpstr>
      <vt:lpstr>Presentación de PowerPoint</vt:lpstr>
      <vt:lpstr>Presentación de PowerPoint</vt:lpstr>
      <vt:lpstr>SOBERBIA</vt:lpstr>
      <vt:lpstr>Presentación de PowerPoint</vt:lpstr>
      <vt:lpstr>“Nuestro carácter nos hace meter en problemas, pero nuestro orgullo nos mantiene en ellos”  Sófocles (495-406 ac) </vt:lpstr>
      <vt:lpstr>Presentación de PowerPoint</vt:lpstr>
      <vt:lpstr>Muchas gracias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Fede</dc:creator>
  <cp:lastModifiedBy>Gustavo Oscar Dominguez</cp:lastModifiedBy>
  <cp:revision>24</cp:revision>
  <cp:lastPrinted>2012-11-15T15:54:20Z</cp:lastPrinted>
  <dcterms:created xsi:type="dcterms:W3CDTF">2011-05-01T01:00:47Z</dcterms:created>
  <dcterms:modified xsi:type="dcterms:W3CDTF">2012-11-15T16:36:20Z</dcterms:modified>
</cp:coreProperties>
</file>