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60" r:id="rId2"/>
    <p:sldId id="256" r:id="rId3"/>
    <p:sldId id="266" r:id="rId4"/>
    <p:sldId id="262" r:id="rId5"/>
    <p:sldId id="263" r:id="rId6"/>
    <p:sldId id="257" r:id="rId7"/>
    <p:sldId id="264" r:id="rId8"/>
    <p:sldId id="259" r:id="rId9"/>
    <p:sldId id="267" r:id="rId10"/>
    <p:sldId id="268" r:id="rId11"/>
    <p:sldId id="265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020" autoAdjust="0"/>
  </p:normalViewPr>
  <p:slideViewPr>
    <p:cSldViewPr>
      <p:cViewPr>
        <p:scale>
          <a:sx n="60" d="100"/>
          <a:sy n="60" d="100"/>
        </p:scale>
        <p:origin x="-1134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A2A71E-79B2-482D-A852-0E99AFB0A06E}" type="datetimeFigureOut">
              <a:rPr lang="es-AR" smtClean="0"/>
              <a:t>14/11/2012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E0D51-37A1-4806-AC78-B8E06CBA0185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385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dirty="0" smtClean="0"/>
              <a:t>Pararse y hace que todos indiquen con los ojos cerrados</a:t>
            </a:r>
            <a:r>
              <a:rPr lang="es-ES" sz="1200" baseline="0" dirty="0" smtClean="0"/>
              <a:t> </a:t>
            </a:r>
            <a:r>
              <a:rPr lang="es-ES" sz="1200" dirty="0" smtClean="0"/>
              <a:t>hacia donde queda el sudeste,</a:t>
            </a:r>
            <a:r>
              <a:rPr lang="es-ES" sz="1200" baseline="0" dirty="0" smtClean="0"/>
              <a:t> cuando yo lo diga. No luego.</a:t>
            </a:r>
            <a:r>
              <a:rPr lang="es-ES" sz="1200" dirty="0" smtClean="0"/>
              <a:t> </a:t>
            </a:r>
          </a:p>
          <a:p>
            <a:r>
              <a:rPr lang="es-ES" sz="1200" dirty="0" smtClean="0"/>
              <a:t>Abrir los ojos y que todos observen. Sacar </a:t>
            </a:r>
            <a:r>
              <a:rPr lang="es-ES" sz="1200" dirty="0" err="1" smtClean="0"/>
              <a:t>brujula</a:t>
            </a:r>
            <a:r>
              <a:rPr lang="es-ES" sz="1200" dirty="0" smtClean="0"/>
              <a:t>, e indicarlo en la </a:t>
            </a:r>
            <a:r>
              <a:rPr lang="es-ES" sz="1200" dirty="0" err="1" smtClean="0"/>
              <a:t>ppt</a:t>
            </a:r>
            <a:r>
              <a:rPr lang="es-ES" sz="1200" dirty="0" smtClean="0"/>
              <a:t>. Dejar parados solo a los que acertaron,</a:t>
            </a:r>
            <a:r>
              <a:rPr lang="es-ES" sz="1200" baseline="0" dirty="0" smtClean="0"/>
              <a:t> ver que porcentaje es</a:t>
            </a:r>
            <a:r>
              <a:rPr lang="es-ES" sz="1200" dirty="0" smtClean="0"/>
              <a:t>.</a:t>
            </a:r>
          </a:p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E0D51-37A1-4806-AC78-B8E06CBA0185}" type="slidenum">
              <a:rPr lang="es-AR" smtClean="0"/>
              <a:t>2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45499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020B55-32C7-4A52-8463-EF3A5464B1B8}" type="slidenum">
              <a:rPr lang="es-AR"/>
              <a:pPr/>
              <a:t>4</a:t>
            </a:fld>
            <a:endParaRPr lang="es-AR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020B55-32C7-4A52-8463-EF3A5464B1B8}" type="slidenum">
              <a:rPr lang="es-AR"/>
              <a:pPr/>
              <a:t>5</a:t>
            </a:fld>
            <a:endParaRPr lang="es-AR"/>
          </a:p>
        </p:txBody>
      </p:sp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14/11/2012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14/11/2012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14/11/2012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14/11/2012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14/11/2012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14/11/2012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14/11/2012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14/11/2012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14/11/2012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14/11/2012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14/11/2012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14/11/2012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wmf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4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Nuevos retos en la innovación organizacional: Business </a:t>
            </a:r>
            <a:r>
              <a:rPr lang="es-ES" dirty="0" err="1" smtClean="0"/>
              <a:t>Intelligence</a:t>
            </a:r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7584" y="2708920"/>
            <a:ext cx="8064896" cy="1752600"/>
          </a:xfrm>
        </p:spPr>
        <p:txBody>
          <a:bodyPr>
            <a:normAutofit/>
          </a:bodyPr>
          <a:lstStyle/>
          <a:p>
            <a:r>
              <a:rPr lang="es-ES" sz="2800" dirty="0" smtClean="0"/>
              <a:t>III Bienal de Management y XVII Encuentro Latinoamericano de Administración.</a:t>
            </a:r>
          </a:p>
          <a:p>
            <a:r>
              <a:rPr lang="es-ES" sz="2800" i="1" dirty="0" smtClean="0">
                <a:solidFill>
                  <a:schemeClr val="accent5">
                    <a:lumMod val="75000"/>
                  </a:schemeClr>
                </a:solidFill>
              </a:rPr>
              <a:t>Liderazgo sin fronteras</a:t>
            </a:r>
            <a:endParaRPr lang="es-AR" sz="2800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50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134672" cy="1470025"/>
          </a:xfrm>
        </p:spPr>
        <p:txBody>
          <a:bodyPr>
            <a:normAutofit/>
          </a:bodyPr>
          <a:lstStyle/>
          <a:p>
            <a:r>
              <a:rPr lang="es-ES" sz="4000" dirty="0" smtClean="0"/>
              <a:t>El reto…</a:t>
            </a:r>
            <a:endParaRPr lang="es-AR" sz="4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1700808"/>
            <a:ext cx="781236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Dos noticias:</a:t>
            </a:r>
            <a:endParaRPr lang="es-ES" sz="2800" dirty="0"/>
          </a:p>
          <a:p>
            <a:endParaRPr lang="es-ES" sz="2800" dirty="0"/>
          </a:p>
          <a:p>
            <a:pPr algn="just"/>
            <a:r>
              <a:rPr lang="es-ES" sz="2800" b="1" dirty="0" smtClean="0">
                <a:solidFill>
                  <a:srgbClr val="FF0000"/>
                </a:solidFill>
              </a:rPr>
              <a:t>La mala: 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s-ES" sz="2400" dirty="0" smtClean="0"/>
              <a:t>Lograrlo es muy difícil. </a:t>
            </a:r>
          </a:p>
          <a:p>
            <a:pPr lvl="1" algn="just"/>
            <a:endParaRPr lang="es-ES" sz="2400" dirty="0" smtClean="0"/>
          </a:p>
          <a:p>
            <a:pPr algn="just"/>
            <a:r>
              <a:rPr lang="es-ES" sz="2800" b="1" dirty="0">
                <a:solidFill>
                  <a:schemeClr val="accent3">
                    <a:lumMod val="50000"/>
                  </a:schemeClr>
                </a:solidFill>
              </a:rPr>
              <a:t>La </a:t>
            </a:r>
            <a:r>
              <a:rPr lang="es-ES" sz="2800" b="1" dirty="0" smtClean="0">
                <a:solidFill>
                  <a:schemeClr val="accent3">
                    <a:lumMod val="50000"/>
                  </a:schemeClr>
                </a:solidFill>
              </a:rPr>
              <a:t>buena: </a:t>
            </a:r>
            <a:endParaRPr lang="es-ES" sz="28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s-ES" sz="2400" dirty="0"/>
              <a:t>Lograrlo es muy difícil. </a:t>
            </a:r>
          </a:p>
          <a:p>
            <a:pPr lvl="1" algn="just"/>
            <a:endParaRPr lang="es-ES" sz="2400" dirty="0" smtClean="0"/>
          </a:p>
        </p:txBody>
      </p:sp>
    </p:spTree>
    <p:extLst>
      <p:ext uri="{BB962C8B-B14F-4D97-AF65-F5344CB8AC3E}">
        <p14:creationId xmlns:p14="http://schemas.microsoft.com/office/powerpoint/2010/main" val="20776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772400" cy="1470025"/>
          </a:xfrm>
        </p:spPr>
        <p:txBody>
          <a:bodyPr>
            <a:normAutofit/>
          </a:bodyPr>
          <a:lstStyle/>
          <a:p>
            <a:r>
              <a:rPr lang="es-ES" dirty="0" smtClean="0"/>
              <a:t>Gracias</a:t>
            </a:r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7584" y="2708920"/>
            <a:ext cx="8064896" cy="1752600"/>
          </a:xfrm>
        </p:spPr>
        <p:txBody>
          <a:bodyPr>
            <a:normAutofit/>
          </a:bodyPr>
          <a:lstStyle/>
          <a:p>
            <a:r>
              <a:rPr lang="es-ES" sz="2800" dirty="0" smtClean="0"/>
              <a:t>III Bienal de Management y XVII Encuentro Latinoamericano de Administración.</a:t>
            </a:r>
          </a:p>
          <a:p>
            <a:r>
              <a:rPr lang="es-ES" sz="2800" i="1" dirty="0" smtClean="0">
                <a:solidFill>
                  <a:schemeClr val="accent5">
                    <a:lumMod val="75000"/>
                  </a:schemeClr>
                </a:solidFill>
              </a:rPr>
              <a:t>Liderazgo sin fronteras</a:t>
            </a:r>
            <a:endParaRPr lang="es-AR" sz="28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95536" y="5877272"/>
            <a:ext cx="2265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Prof. Ernesto </a:t>
            </a:r>
            <a:r>
              <a:rPr lang="es-ES" dirty="0" err="1" smtClean="0"/>
              <a:t>Chinkes</a:t>
            </a:r>
            <a:endParaRPr lang="es-ES" dirty="0" smtClean="0"/>
          </a:p>
          <a:p>
            <a:r>
              <a:rPr lang="es-ES" dirty="0"/>
              <a:t>e</a:t>
            </a:r>
            <a:r>
              <a:rPr lang="es-ES" dirty="0" smtClean="0"/>
              <a:t>chinkes@rec.uba.ar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04726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-99392"/>
            <a:ext cx="7772400" cy="1470025"/>
          </a:xfrm>
        </p:spPr>
        <p:txBody>
          <a:bodyPr>
            <a:normAutofit/>
          </a:bodyPr>
          <a:lstStyle/>
          <a:p>
            <a:r>
              <a:rPr lang="es-ES" sz="4000" dirty="0" smtClean="0"/>
              <a:t>La información y las herramientas</a:t>
            </a:r>
            <a:endParaRPr lang="es-AR" sz="4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683568" y="1124744"/>
            <a:ext cx="799288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s-ES" sz="2400" dirty="0" smtClean="0"/>
              <a:t>Como actuar sin esta información ? Podría llegar igual ?</a:t>
            </a:r>
          </a:p>
          <a:p>
            <a:pPr marL="171450" indent="-171450">
              <a:buFont typeface="Arial" pitchFamily="34" charset="0"/>
              <a:buChar char="•"/>
            </a:pPr>
            <a:endParaRPr lang="es-ES" sz="1200" dirty="0"/>
          </a:p>
          <a:p>
            <a:pPr marL="342900" indent="-342900">
              <a:buFont typeface="Arial" pitchFamily="34" charset="0"/>
              <a:buChar char="•"/>
            </a:pPr>
            <a:r>
              <a:rPr lang="es-ES" sz="2400" dirty="0"/>
              <a:t>Como obtener la información sin la </a:t>
            </a:r>
            <a:r>
              <a:rPr lang="es-ES" sz="2400" dirty="0" smtClean="0"/>
              <a:t>herramienta ? </a:t>
            </a:r>
          </a:p>
          <a:p>
            <a:r>
              <a:rPr lang="es-ES" sz="2400" dirty="0"/>
              <a:t>	</a:t>
            </a:r>
            <a:r>
              <a:rPr lang="es-ES" sz="2400" dirty="0" smtClean="0"/>
              <a:t>(Tiempo,  Exactitud, Confianza)</a:t>
            </a:r>
            <a:endParaRPr lang="es-ES" sz="2400" dirty="0"/>
          </a:p>
          <a:p>
            <a:pPr marL="171450" indent="-171450">
              <a:buFont typeface="Arial" pitchFamily="34" charset="0"/>
              <a:buChar char="•"/>
            </a:pPr>
            <a:endParaRPr lang="es-ES" sz="1200" dirty="0"/>
          </a:p>
          <a:p>
            <a:pPr marL="342900" indent="-342900">
              <a:buFont typeface="Arial" pitchFamily="34" charset="0"/>
              <a:buChar char="•"/>
            </a:pPr>
            <a:r>
              <a:rPr lang="es-ES" sz="2400" dirty="0" smtClean="0"/>
              <a:t>Que pasaría si el éxito lo determina que todos vayamos en esa dirección </a:t>
            </a:r>
            <a:r>
              <a:rPr lang="es-ES" sz="2400" dirty="0"/>
              <a:t>? </a:t>
            </a:r>
            <a:endParaRPr lang="es-ES" sz="2400" dirty="0" smtClean="0"/>
          </a:p>
          <a:p>
            <a:endParaRPr lang="es-ES" sz="2800" dirty="0" smtClean="0"/>
          </a:p>
          <a:p>
            <a:r>
              <a:rPr lang="es-ES" sz="2800" dirty="0" smtClean="0"/>
              <a:t>Con la brújula…</a:t>
            </a:r>
          </a:p>
          <a:p>
            <a:endParaRPr lang="es-ES" sz="2800" dirty="0"/>
          </a:p>
          <a:p>
            <a:pPr marL="342900" indent="-342900">
              <a:buFont typeface="Wingdings" pitchFamily="2" charset="2"/>
              <a:buChar char="q"/>
            </a:pPr>
            <a:r>
              <a:rPr lang="es-ES" sz="2400" dirty="0"/>
              <a:t>Y si tenemos brújulas que indican direcciones distintas ? </a:t>
            </a:r>
          </a:p>
          <a:p>
            <a:pPr marL="342900" indent="-342900">
              <a:buFont typeface="Wingdings" pitchFamily="2" charset="2"/>
              <a:buChar char="q"/>
            </a:pPr>
            <a:endParaRPr lang="es-ES" sz="2400" dirty="0" smtClean="0"/>
          </a:p>
          <a:p>
            <a:pPr marL="342900" indent="-342900">
              <a:buFont typeface="Wingdings" pitchFamily="2" charset="2"/>
              <a:buChar char="q"/>
            </a:pPr>
            <a:r>
              <a:rPr lang="es-ES" sz="2400" dirty="0" smtClean="0"/>
              <a:t>Me sirvió para decidir que me interesaba ir al sudeste ?  </a:t>
            </a:r>
            <a:endParaRPr lang="es-ES" sz="2400" dirty="0"/>
          </a:p>
          <a:p>
            <a:pPr marL="285750" indent="-285750">
              <a:buFont typeface="Wingdings" pitchFamily="2" charset="2"/>
              <a:buChar char="q"/>
            </a:pPr>
            <a:endParaRPr lang="es-ES" sz="1400" dirty="0" smtClean="0"/>
          </a:p>
          <a:p>
            <a:pPr marL="285750" indent="-285750">
              <a:buFont typeface="Wingdings" pitchFamily="2" charset="2"/>
              <a:buChar char="q"/>
            </a:pPr>
            <a:endParaRPr lang="es-ES" sz="1400" dirty="0" smtClean="0"/>
          </a:p>
        </p:txBody>
      </p:sp>
    </p:spTree>
    <p:extLst>
      <p:ext uri="{BB962C8B-B14F-4D97-AF65-F5344CB8AC3E}">
        <p14:creationId xmlns:p14="http://schemas.microsoft.com/office/powerpoint/2010/main" val="216251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470025"/>
          </a:xfrm>
        </p:spPr>
        <p:txBody>
          <a:bodyPr>
            <a:normAutofit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endParaRPr lang="es-AR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solidFill>
                  <a:srgbClr val="FFFFFF"/>
                </a:solidFill>
              </a:rPr>
              <a:t>La información en las organizaciones</a:t>
            </a:r>
            <a:endParaRPr lang="es-AR" sz="4000" dirty="0">
              <a:solidFill>
                <a:srgbClr val="FFFFFF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487928" y="1754373"/>
            <a:ext cx="24045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0" hangingPunct="0">
              <a:buFont typeface="Arial" pitchFamily="34" charset="0"/>
              <a:buChar char="•"/>
            </a:pPr>
            <a:r>
              <a:rPr lang="es-ES_tradnl" sz="2000" dirty="0">
                <a:latin typeface="Arial" charset="0"/>
              </a:rPr>
              <a:t>Entender procesos y actores.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s-ES_tradnl" sz="2000" dirty="0" smtClean="0">
                <a:latin typeface="Arial" charset="0"/>
              </a:rPr>
              <a:t>Monitorear </a:t>
            </a:r>
            <a:r>
              <a:rPr lang="es-ES_tradnl" sz="2000" dirty="0">
                <a:latin typeface="Arial" charset="0"/>
              </a:rPr>
              <a:t>el </a:t>
            </a:r>
            <a:r>
              <a:rPr lang="es-ES_tradnl" sz="2000" dirty="0" smtClean="0">
                <a:latin typeface="Arial" charset="0"/>
              </a:rPr>
              <a:t>desempeño.</a:t>
            </a:r>
            <a:endParaRPr lang="es-ES_tradnl" sz="2000" dirty="0">
              <a:latin typeface="Arial" charset="0"/>
            </a:endParaRPr>
          </a:p>
        </p:txBody>
      </p:sp>
      <p:sp>
        <p:nvSpPr>
          <p:cNvPr id="7" name="AutoShape 20"/>
          <p:cNvSpPr>
            <a:spLocks noChangeArrowheads="1"/>
          </p:cNvSpPr>
          <p:nvPr/>
        </p:nvSpPr>
        <p:spPr bwMode="auto">
          <a:xfrm>
            <a:off x="319468" y="1922777"/>
            <a:ext cx="2452331" cy="1678698"/>
          </a:xfrm>
          <a:prstGeom prst="flowChartMagneticDisk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s-ES" dirty="0" smtClean="0"/>
              <a:t>               </a:t>
            </a:r>
          </a:p>
          <a:p>
            <a:pPr algn="ctr"/>
            <a:r>
              <a:rPr lang="es-ES" b="1" dirty="0" smtClean="0"/>
              <a:t>Datos</a:t>
            </a:r>
          </a:p>
          <a:p>
            <a:endParaRPr lang="es-ES" sz="1000" dirty="0" smtClean="0"/>
          </a:p>
          <a:p>
            <a:r>
              <a:rPr lang="es-ES" dirty="0" smtClean="0"/>
              <a:t>0011  1011010 01  101010</a:t>
            </a:r>
            <a:endParaRPr lang="es-ES" dirty="0"/>
          </a:p>
          <a:p>
            <a:r>
              <a:rPr lang="es-ES" dirty="0" smtClean="0"/>
              <a:t>101011 00 0111 1010 0101</a:t>
            </a:r>
          </a:p>
          <a:p>
            <a:r>
              <a:rPr lang="es-ES" dirty="0"/>
              <a:t>0011  1011010 01  101010</a:t>
            </a:r>
          </a:p>
          <a:p>
            <a:r>
              <a:rPr lang="es-ES" dirty="0"/>
              <a:t>0011  1011010 01  101010</a:t>
            </a:r>
          </a:p>
          <a:p>
            <a:endParaRPr lang="es-ES" dirty="0" smtClean="0"/>
          </a:p>
          <a:p>
            <a:endParaRPr lang="es-AR" dirty="0"/>
          </a:p>
        </p:txBody>
      </p:sp>
      <p:sp>
        <p:nvSpPr>
          <p:cNvPr id="8" name="7 CuadroTexto"/>
          <p:cNvSpPr txBox="1"/>
          <p:nvPr/>
        </p:nvSpPr>
        <p:spPr>
          <a:xfrm>
            <a:off x="2771800" y="1757610"/>
            <a:ext cx="1768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dirty="0" smtClean="0"/>
              <a:t>Información</a:t>
            </a:r>
            <a:endParaRPr lang="es-AR" sz="2400" dirty="0"/>
          </a:p>
        </p:txBody>
      </p:sp>
      <p:sp>
        <p:nvSpPr>
          <p:cNvPr id="9" name="8 Flecha derecha"/>
          <p:cNvSpPr/>
          <p:nvPr/>
        </p:nvSpPr>
        <p:spPr>
          <a:xfrm>
            <a:off x="2955578" y="2156937"/>
            <a:ext cx="1317225" cy="6603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1026" name="Picture 2" descr="C:\Users\echinkes.RECTORADO-UBA\AppData\Local\Microsoft\Windows\Temporary Internet Files\Content.IE5\2L4CDZ53\MC90044188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625" y="1700808"/>
            <a:ext cx="1787525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5022055" y="4817477"/>
            <a:ext cx="3707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0" hangingPunct="0">
              <a:buFont typeface="Arial" pitchFamily="34" charset="0"/>
              <a:buChar char="•"/>
            </a:pPr>
            <a:r>
              <a:rPr lang="es-ES_tradnl" sz="2400" dirty="0">
                <a:solidFill>
                  <a:srgbClr val="002060"/>
                </a:solidFill>
                <a:latin typeface="Arial" charset="0"/>
              </a:rPr>
              <a:t>Resolver problemas.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s-ES_tradnl" sz="2400" dirty="0">
                <a:solidFill>
                  <a:srgbClr val="002060"/>
                </a:solidFill>
                <a:latin typeface="Arial" charset="0"/>
              </a:rPr>
              <a:t>Generar </a:t>
            </a:r>
            <a:r>
              <a:rPr lang="es-ES_tradnl" sz="2400" dirty="0" smtClean="0">
                <a:solidFill>
                  <a:srgbClr val="002060"/>
                </a:solidFill>
                <a:latin typeface="Arial" charset="0"/>
              </a:rPr>
              <a:t>oportunidades</a:t>
            </a:r>
            <a:r>
              <a:rPr lang="es-ES_tradnl" sz="2400" dirty="0">
                <a:solidFill>
                  <a:srgbClr val="002060"/>
                </a:solidFill>
                <a:latin typeface="Arial" charset="0"/>
              </a:rPr>
              <a:t>.</a:t>
            </a:r>
            <a:endParaRPr lang="es-ES" sz="1000" dirty="0">
              <a:solidFill>
                <a:srgbClr val="002060"/>
              </a:solidFill>
            </a:endParaRPr>
          </a:p>
        </p:txBody>
      </p:sp>
      <p:cxnSp>
        <p:nvCxnSpPr>
          <p:cNvPr id="12" name="11 Conector recto"/>
          <p:cNvCxnSpPr/>
          <p:nvPr/>
        </p:nvCxnSpPr>
        <p:spPr>
          <a:xfrm>
            <a:off x="6372200" y="3497205"/>
            <a:ext cx="227042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6156176" y="3497205"/>
            <a:ext cx="27168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dirty="0" smtClean="0">
                <a:solidFill>
                  <a:srgbClr val="002060"/>
                </a:solidFill>
              </a:rPr>
              <a:t>Toma de decisiones</a:t>
            </a:r>
            <a:endParaRPr lang="es-AR" sz="2400" dirty="0">
              <a:solidFill>
                <a:srgbClr val="002060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372200" y="4355812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s-ES_tradnl" sz="2400" dirty="0" smtClean="0">
                <a:solidFill>
                  <a:srgbClr val="002060"/>
                </a:solidFill>
              </a:rPr>
              <a:t>Acciones:</a:t>
            </a:r>
            <a:endParaRPr lang="es-AR" sz="2400" dirty="0">
              <a:solidFill>
                <a:srgbClr val="002060"/>
              </a:solidFill>
            </a:endParaRPr>
          </a:p>
        </p:txBody>
      </p:sp>
      <p:cxnSp>
        <p:nvCxnSpPr>
          <p:cNvPr id="17" name="16 Conector recto de flecha"/>
          <p:cNvCxnSpPr>
            <a:endCxn id="16" idx="0"/>
          </p:cNvCxnSpPr>
          <p:nvPr/>
        </p:nvCxnSpPr>
        <p:spPr>
          <a:xfrm>
            <a:off x="7083292" y="3958870"/>
            <a:ext cx="0" cy="39694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0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 animBg="1"/>
      <p:bldP spid="10" grpId="0"/>
      <p:bldP spid="14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>
          <a:xfrm>
            <a:off x="-756592" y="260350"/>
            <a:ext cx="7793037" cy="1143000"/>
          </a:xfrm>
        </p:spPr>
        <p:txBody>
          <a:bodyPr>
            <a:normAutofit/>
          </a:bodyPr>
          <a:lstStyle/>
          <a:p>
            <a:pPr algn="ctr"/>
            <a:r>
              <a:rPr lang="es-AR" sz="3200" dirty="0"/>
              <a:t>Solución de </a:t>
            </a:r>
            <a:r>
              <a:rPr lang="es-AR" sz="3200" dirty="0" smtClean="0"/>
              <a:t>Business </a:t>
            </a:r>
            <a:r>
              <a:rPr lang="es-AR" sz="3200" dirty="0" err="1"/>
              <a:t>Intelligence</a:t>
            </a:r>
            <a:endParaRPr lang="es-AR" sz="3200" dirty="0"/>
          </a:p>
        </p:txBody>
      </p:sp>
      <p:sp>
        <p:nvSpPr>
          <p:cNvPr id="235523" name="AutoShape 3"/>
          <p:cNvSpPr>
            <a:spLocks noChangeArrowheads="1"/>
          </p:cNvSpPr>
          <p:nvPr/>
        </p:nvSpPr>
        <p:spPr bwMode="auto">
          <a:xfrm>
            <a:off x="0" y="1524000"/>
            <a:ext cx="7131050" cy="4648200"/>
          </a:xfrm>
          <a:prstGeom prst="triangle">
            <a:avLst>
              <a:gd name="adj" fmla="val 50000"/>
            </a:avLst>
          </a:prstGeom>
          <a:solidFill>
            <a:srgbClr val="E8EEC4"/>
          </a:solidFill>
          <a:ln w="476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235524" name="Text Box 4"/>
          <p:cNvSpPr txBox="1">
            <a:spLocks noChangeArrowheads="1"/>
          </p:cNvSpPr>
          <p:nvPr/>
        </p:nvSpPr>
        <p:spPr bwMode="auto">
          <a:xfrm>
            <a:off x="1171575" y="2216150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235526" name="Text Box 6"/>
          <p:cNvSpPr txBox="1">
            <a:spLocks noChangeArrowheads="1"/>
          </p:cNvSpPr>
          <p:nvPr/>
        </p:nvSpPr>
        <p:spPr bwMode="auto">
          <a:xfrm>
            <a:off x="34925" y="3789040"/>
            <a:ext cx="1250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476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s-ES_tradnl" sz="1800" b="1" dirty="0">
                <a:solidFill>
                  <a:schemeClr val="tx1"/>
                </a:solidFill>
                <a:latin typeface="Arial" charset="0"/>
              </a:rPr>
              <a:t>Nivel </a:t>
            </a:r>
          </a:p>
          <a:p>
            <a:pPr algn="ctr" eaLnBrk="0" hangingPunct="0"/>
            <a:r>
              <a:rPr lang="es-ES_tradnl" sz="1800" b="1" dirty="0">
                <a:solidFill>
                  <a:schemeClr val="tx1"/>
                </a:solidFill>
                <a:latin typeface="Arial" charset="0"/>
              </a:rPr>
              <a:t>Operativo</a:t>
            </a:r>
          </a:p>
        </p:txBody>
      </p:sp>
      <p:sp>
        <p:nvSpPr>
          <p:cNvPr id="235527" name="Text Box 7"/>
          <p:cNvSpPr txBox="1">
            <a:spLocks noChangeArrowheads="1"/>
          </p:cNvSpPr>
          <p:nvPr/>
        </p:nvSpPr>
        <p:spPr bwMode="auto">
          <a:xfrm>
            <a:off x="1244600" y="2743200"/>
            <a:ext cx="984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476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s-ES_tradnl" sz="1800" b="1">
                <a:solidFill>
                  <a:schemeClr val="tx1"/>
                </a:solidFill>
                <a:latin typeface="Arial" charset="0"/>
              </a:rPr>
              <a:t>Nivel </a:t>
            </a:r>
          </a:p>
          <a:p>
            <a:pPr algn="ctr" eaLnBrk="0" hangingPunct="0"/>
            <a:r>
              <a:rPr lang="es-ES_tradnl" sz="1800" b="1">
                <a:solidFill>
                  <a:schemeClr val="tx1"/>
                </a:solidFill>
                <a:latin typeface="Arial" charset="0"/>
              </a:rPr>
              <a:t>Táctico</a:t>
            </a:r>
          </a:p>
        </p:txBody>
      </p:sp>
      <p:sp>
        <p:nvSpPr>
          <p:cNvPr id="235528" name="Text Box 8"/>
          <p:cNvSpPr txBox="1">
            <a:spLocks noChangeArrowheads="1"/>
          </p:cNvSpPr>
          <p:nvPr/>
        </p:nvSpPr>
        <p:spPr bwMode="auto">
          <a:xfrm>
            <a:off x="1544638" y="1600200"/>
            <a:ext cx="1428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476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s-ES_tradnl" sz="1800" b="1">
                <a:solidFill>
                  <a:schemeClr val="tx1"/>
                </a:solidFill>
                <a:latin typeface="Arial" charset="0"/>
              </a:rPr>
              <a:t>Nivel </a:t>
            </a:r>
          </a:p>
          <a:p>
            <a:pPr algn="ctr" eaLnBrk="0" hangingPunct="0"/>
            <a:r>
              <a:rPr lang="es-ES_tradnl" sz="1800" b="1">
                <a:solidFill>
                  <a:schemeClr val="tx1"/>
                </a:solidFill>
                <a:latin typeface="Arial" charset="0"/>
              </a:rPr>
              <a:t>Estratégico</a:t>
            </a:r>
          </a:p>
        </p:txBody>
      </p:sp>
      <p:sp>
        <p:nvSpPr>
          <p:cNvPr id="235529" name="Line 9"/>
          <p:cNvSpPr>
            <a:spLocks noChangeShapeType="1"/>
          </p:cNvSpPr>
          <p:nvPr/>
        </p:nvSpPr>
        <p:spPr bwMode="auto">
          <a:xfrm>
            <a:off x="2606675" y="2847975"/>
            <a:ext cx="1752600" cy="0"/>
          </a:xfrm>
          <a:prstGeom prst="line">
            <a:avLst/>
          </a:prstGeom>
          <a:noFill/>
          <a:ln w="476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235530" name="AutoShape 10"/>
          <p:cNvSpPr>
            <a:spLocks noChangeArrowheads="1"/>
          </p:cNvSpPr>
          <p:nvPr/>
        </p:nvSpPr>
        <p:spPr bwMode="auto">
          <a:xfrm>
            <a:off x="2635250" y="4419600"/>
            <a:ext cx="914400" cy="609600"/>
          </a:xfrm>
          <a:prstGeom prst="cloudCallout">
            <a:avLst>
              <a:gd name="adj1" fmla="val -35417"/>
              <a:gd name="adj2" fmla="val 70051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235561" name="AutoShape 41"/>
          <p:cNvSpPr>
            <a:spLocks noChangeArrowheads="1"/>
          </p:cNvSpPr>
          <p:nvPr/>
        </p:nvSpPr>
        <p:spPr bwMode="auto">
          <a:xfrm>
            <a:off x="2259013" y="2057399"/>
            <a:ext cx="2312987" cy="2570163"/>
          </a:xfrm>
          <a:prstGeom prst="cloudCallout">
            <a:avLst>
              <a:gd name="adj1" fmla="val 61981"/>
              <a:gd name="adj2" fmla="val -15773"/>
            </a:avLst>
          </a:prstGeom>
          <a:solidFill>
            <a:schemeClr val="bg1"/>
          </a:solidFill>
          <a:ln w="476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85750" indent="-285750" algn="ctr" eaLnBrk="0" hangingPunct="0">
              <a:buFont typeface="Arial" pitchFamily="34" charset="0"/>
              <a:buChar char="•"/>
            </a:pPr>
            <a:r>
              <a:rPr lang="es-ES_tradnl" sz="1600" dirty="0">
                <a:latin typeface="Arial" charset="0"/>
              </a:rPr>
              <a:t>Resolver  </a:t>
            </a:r>
            <a:endParaRPr lang="es-ES_tradnl" sz="1600" dirty="0" smtClean="0">
              <a:latin typeface="Arial" charset="0"/>
            </a:endParaRPr>
          </a:p>
          <a:p>
            <a:pPr algn="ctr" eaLnBrk="0" hangingPunct="0"/>
            <a:r>
              <a:rPr lang="es-ES_tradnl" sz="1600" dirty="0" smtClean="0">
                <a:latin typeface="Arial" charset="0"/>
              </a:rPr>
              <a:t>problemas</a:t>
            </a:r>
          </a:p>
          <a:p>
            <a:pPr algn="ctr" eaLnBrk="0" hangingPunct="0"/>
            <a:endParaRPr lang="es-ES_tradnl" sz="1600" dirty="0" smtClean="0">
              <a:solidFill>
                <a:schemeClr val="tx1"/>
              </a:solidFill>
              <a:latin typeface="Arial" charset="0"/>
            </a:endParaRPr>
          </a:p>
          <a:p>
            <a:pPr marL="285750" indent="-285750" algn="ctr" eaLnBrk="0" hangingPunct="0">
              <a:buFont typeface="Arial" pitchFamily="34" charset="0"/>
              <a:buChar char="•"/>
            </a:pPr>
            <a:r>
              <a:rPr lang="es-ES_tradnl" sz="1600" dirty="0" smtClean="0">
                <a:solidFill>
                  <a:schemeClr val="tx1"/>
                </a:solidFill>
                <a:latin typeface="Arial" charset="0"/>
              </a:rPr>
              <a:t>Generar </a:t>
            </a:r>
          </a:p>
          <a:p>
            <a:pPr algn="ctr" eaLnBrk="0" hangingPunct="0"/>
            <a:r>
              <a:rPr lang="es-ES_tradnl" sz="1600" dirty="0" smtClean="0">
                <a:solidFill>
                  <a:schemeClr val="tx1"/>
                </a:solidFill>
                <a:latin typeface="Arial" charset="0"/>
              </a:rPr>
              <a:t>oportunidades.</a:t>
            </a:r>
          </a:p>
        </p:txBody>
      </p:sp>
      <p:pic>
        <p:nvPicPr>
          <p:cNvPr id="235562" name="Picture 42" descr="Tablero control 1 Microstrateg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775" y="1968500"/>
            <a:ext cx="18002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563" name="Group 43"/>
          <p:cNvGrpSpPr>
            <a:grpSpLocks/>
          </p:cNvGrpSpPr>
          <p:nvPr/>
        </p:nvGrpSpPr>
        <p:grpSpPr bwMode="auto">
          <a:xfrm>
            <a:off x="5795963" y="1628775"/>
            <a:ext cx="1793875" cy="1727200"/>
            <a:chOff x="1157" y="1117"/>
            <a:chExt cx="2900" cy="2747"/>
          </a:xfrm>
        </p:grpSpPr>
        <p:grpSp>
          <p:nvGrpSpPr>
            <p:cNvPr id="235564" name="Group 44"/>
            <p:cNvGrpSpPr>
              <a:grpSpLocks/>
            </p:cNvGrpSpPr>
            <p:nvPr/>
          </p:nvGrpSpPr>
          <p:grpSpPr bwMode="auto">
            <a:xfrm>
              <a:off x="1157" y="1117"/>
              <a:ext cx="2900" cy="2747"/>
              <a:chOff x="860" y="1162"/>
              <a:chExt cx="2900" cy="2747"/>
            </a:xfrm>
          </p:grpSpPr>
          <p:sp>
            <p:nvSpPr>
              <p:cNvPr id="235565" name="Text Box 45"/>
              <p:cNvSpPr txBox="1">
                <a:spLocks noChangeArrowheads="1"/>
              </p:cNvSpPr>
              <p:nvPr/>
            </p:nvSpPr>
            <p:spPr bwMode="auto">
              <a:xfrm>
                <a:off x="860" y="1397"/>
                <a:ext cx="297" cy="4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s-ES"/>
              </a:p>
            </p:txBody>
          </p:sp>
          <p:pic>
            <p:nvPicPr>
              <p:cNvPr id="235566" name="Picture 46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114" t="16530" r="46382" b="22820"/>
              <a:stretch>
                <a:fillRect/>
              </a:stretch>
            </p:blipFill>
            <p:spPr bwMode="auto">
              <a:xfrm>
                <a:off x="975" y="1162"/>
                <a:ext cx="1769" cy="19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35567" name="Picture 4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526" t="34457" r="27481"/>
              <a:stretch>
                <a:fillRect/>
              </a:stretch>
            </p:blipFill>
            <p:spPr bwMode="auto">
              <a:xfrm>
                <a:off x="2018" y="1752"/>
                <a:ext cx="1742" cy="21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235568" name="Text Box 48"/>
            <p:cNvSpPr txBox="1">
              <a:spLocks noChangeArrowheads="1"/>
            </p:cNvSpPr>
            <p:nvPr/>
          </p:nvSpPr>
          <p:spPr bwMode="auto">
            <a:xfrm>
              <a:off x="2517" y="1145"/>
              <a:ext cx="362" cy="2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500"/>
                <a:t>        </a:t>
              </a:r>
            </a:p>
          </p:txBody>
        </p:sp>
      </p:grpSp>
      <p:sp>
        <p:nvSpPr>
          <p:cNvPr id="235569" name="Text Box 49"/>
          <p:cNvSpPr txBox="1">
            <a:spLocks noChangeArrowheads="1"/>
          </p:cNvSpPr>
          <p:nvPr/>
        </p:nvSpPr>
        <p:spPr bwMode="auto">
          <a:xfrm>
            <a:off x="1477963" y="2216150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"/>
          </a:p>
        </p:txBody>
      </p:sp>
      <p:pic>
        <p:nvPicPr>
          <p:cNvPr id="235570" name="Picture 50" descr="deep0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997200"/>
            <a:ext cx="1814513" cy="12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71" name="Picture 5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64" r="46550" b="14330"/>
          <a:stretch>
            <a:fillRect/>
          </a:stretch>
        </p:blipFill>
        <p:spPr bwMode="auto">
          <a:xfrm>
            <a:off x="7019925" y="917575"/>
            <a:ext cx="1873250" cy="107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5572" name="Group 52"/>
          <p:cNvGrpSpPr>
            <a:grpSpLocks/>
          </p:cNvGrpSpPr>
          <p:nvPr/>
        </p:nvGrpSpPr>
        <p:grpSpPr bwMode="auto">
          <a:xfrm>
            <a:off x="4572000" y="1052736"/>
            <a:ext cx="2376488" cy="865187"/>
            <a:chOff x="2699" y="1162"/>
            <a:chExt cx="2510" cy="1406"/>
          </a:xfrm>
        </p:grpSpPr>
        <p:pic>
          <p:nvPicPr>
            <p:cNvPr id="235573" name="Picture 53" descr="mail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1" y="1344"/>
              <a:ext cx="771" cy="7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5574" name="Picture 54" descr="iphone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8" y="1207"/>
              <a:ext cx="816" cy="5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5575" name="Picture 55" descr="celu balc barry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04" t="4190" r="22342" b="17395"/>
            <a:stretch>
              <a:fillRect/>
            </a:stretch>
          </p:blipFill>
          <p:spPr bwMode="auto">
            <a:xfrm>
              <a:off x="3743" y="1842"/>
              <a:ext cx="404" cy="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5576" name="Picture 56" descr="hombre-corriendo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8" y="1207"/>
              <a:ext cx="651" cy="9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5577" name="Oval 57"/>
            <p:cNvSpPr>
              <a:spLocks noChangeArrowheads="1"/>
            </p:cNvSpPr>
            <p:nvPr/>
          </p:nvSpPr>
          <p:spPr bwMode="auto">
            <a:xfrm>
              <a:off x="2699" y="1162"/>
              <a:ext cx="2314" cy="1406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s-AR"/>
            </a:p>
          </p:txBody>
        </p:sp>
      </p:grpSp>
      <p:pic>
        <p:nvPicPr>
          <p:cNvPr id="235531" name="Picture 11" descr="PE01561_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285" y="1721757"/>
            <a:ext cx="1812875" cy="120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9 Grupo"/>
          <p:cNvGrpSpPr/>
          <p:nvPr/>
        </p:nvGrpSpPr>
        <p:grpSpPr>
          <a:xfrm>
            <a:off x="899542" y="3284538"/>
            <a:ext cx="8042846" cy="3100238"/>
            <a:chOff x="899542" y="3284538"/>
            <a:chExt cx="8042846" cy="3100238"/>
          </a:xfrm>
        </p:grpSpPr>
        <p:sp>
          <p:nvSpPr>
            <p:cNvPr id="235560" name="Line 40"/>
            <p:cNvSpPr>
              <a:spLocks noChangeShapeType="1"/>
            </p:cNvSpPr>
            <p:nvPr/>
          </p:nvSpPr>
          <p:spPr bwMode="auto">
            <a:xfrm>
              <a:off x="3779838" y="4797425"/>
              <a:ext cx="0" cy="3079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AR"/>
            </a:p>
          </p:txBody>
        </p:sp>
        <p:grpSp>
          <p:nvGrpSpPr>
            <p:cNvPr id="9" name="8 Grupo"/>
            <p:cNvGrpSpPr/>
            <p:nvPr/>
          </p:nvGrpSpPr>
          <p:grpSpPr>
            <a:xfrm>
              <a:off x="899542" y="3284538"/>
              <a:ext cx="8042846" cy="3100238"/>
              <a:chOff x="899542" y="3284538"/>
              <a:chExt cx="8042846" cy="3100238"/>
            </a:xfrm>
          </p:grpSpPr>
          <p:sp>
            <p:nvSpPr>
              <p:cNvPr id="235547" name="AutoShape 27"/>
              <p:cNvSpPr>
                <a:spLocks noChangeArrowheads="1"/>
              </p:cNvSpPr>
              <p:nvPr/>
            </p:nvSpPr>
            <p:spPr bwMode="auto">
              <a:xfrm>
                <a:off x="6732588" y="3624808"/>
                <a:ext cx="2209800" cy="1676400"/>
              </a:xfrm>
              <a:prstGeom prst="flowChartMagneticDisk">
                <a:avLst/>
              </a:prstGeom>
              <a:solidFill>
                <a:srgbClr val="98003E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235578" name="AutoShape 58"/>
              <p:cNvSpPr>
                <a:spLocks noChangeArrowheads="1"/>
              </p:cNvSpPr>
              <p:nvPr/>
            </p:nvSpPr>
            <p:spPr bwMode="auto">
              <a:xfrm>
                <a:off x="7451725" y="3284538"/>
                <a:ext cx="685800" cy="552450"/>
              </a:xfrm>
              <a:prstGeom prst="upDownArrow">
                <a:avLst>
                  <a:gd name="adj1" fmla="val 50000"/>
                  <a:gd name="adj2" fmla="val 20000"/>
                </a:avLst>
              </a:prstGeom>
              <a:solidFill>
                <a:schemeClr val="accent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AR"/>
              </a:p>
            </p:txBody>
          </p:sp>
          <p:grpSp>
            <p:nvGrpSpPr>
              <p:cNvPr id="8" name="7 Grupo"/>
              <p:cNvGrpSpPr/>
              <p:nvPr/>
            </p:nvGrpSpPr>
            <p:grpSpPr>
              <a:xfrm>
                <a:off x="899542" y="4154488"/>
                <a:ext cx="7993633" cy="2230288"/>
                <a:chOff x="899542" y="4154488"/>
                <a:chExt cx="7993633" cy="2230288"/>
              </a:xfrm>
            </p:grpSpPr>
            <p:sp>
              <p:nvSpPr>
                <p:cNvPr id="235548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6759575" y="4154488"/>
                  <a:ext cx="2133600" cy="9302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 eaLnBrk="0" hangingPunct="0">
                    <a:spcBef>
                      <a:spcPct val="50000"/>
                    </a:spcBef>
                  </a:pPr>
                  <a:r>
                    <a:rPr lang="es-ES_tradnl" sz="2200" b="1" dirty="0">
                      <a:solidFill>
                        <a:schemeClr val="bg1"/>
                      </a:solidFill>
                      <a:latin typeface="Arial Narrow" pitchFamily="34" charset="0"/>
                    </a:rPr>
                    <a:t>DATA </a:t>
                  </a:r>
                </a:p>
                <a:p>
                  <a:pPr algn="ctr" eaLnBrk="0" hangingPunct="0">
                    <a:spcBef>
                      <a:spcPct val="50000"/>
                    </a:spcBef>
                  </a:pPr>
                  <a:r>
                    <a:rPr lang="es-ES_tradnl" sz="2200" b="1" dirty="0">
                      <a:solidFill>
                        <a:schemeClr val="bg1"/>
                      </a:solidFill>
                      <a:latin typeface="Arial Narrow" pitchFamily="34" charset="0"/>
                    </a:rPr>
                    <a:t>WAREHOUSE</a:t>
                  </a:r>
                </a:p>
              </p:txBody>
            </p:sp>
            <p:sp>
              <p:nvSpPr>
                <p:cNvPr id="235559" name="Freeform 39"/>
                <p:cNvSpPr>
                  <a:spLocks/>
                </p:cNvSpPr>
                <p:nvPr/>
              </p:nvSpPr>
              <p:spPr bwMode="auto">
                <a:xfrm flipV="1">
                  <a:off x="2381052" y="5042842"/>
                  <a:ext cx="4329841" cy="60324"/>
                </a:xfrm>
                <a:custGeom>
                  <a:avLst/>
                  <a:gdLst>
                    <a:gd name="T0" fmla="*/ 0 w 3345"/>
                    <a:gd name="T1" fmla="*/ 0 h 200"/>
                    <a:gd name="T2" fmla="*/ 2764 w 3345"/>
                    <a:gd name="T3" fmla="*/ 22 h 200"/>
                    <a:gd name="T4" fmla="*/ 2769 w 3345"/>
                    <a:gd name="T5" fmla="*/ 200 h 200"/>
                    <a:gd name="T6" fmla="*/ 3345 w 3345"/>
                    <a:gd name="T7" fmla="*/ 20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45" h="200">
                      <a:moveTo>
                        <a:pt x="0" y="0"/>
                      </a:moveTo>
                      <a:lnTo>
                        <a:pt x="2764" y="22"/>
                      </a:lnTo>
                      <a:lnTo>
                        <a:pt x="2769" y="200"/>
                      </a:lnTo>
                      <a:lnTo>
                        <a:pt x="3345" y="200"/>
                      </a:lnTo>
                    </a:path>
                  </a:pathLst>
                </a:custGeom>
                <a:noFill/>
                <a:ln w="38100" cap="flat" cmpd="sng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endParaRPr lang="es-AR"/>
                </a:p>
              </p:txBody>
            </p:sp>
            <p:grpSp>
              <p:nvGrpSpPr>
                <p:cNvPr id="235552" name="Group 32"/>
                <p:cNvGrpSpPr>
                  <a:grpSpLocks/>
                </p:cNvGrpSpPr>
                <p:nvPr/>
              </p:nvGrpSpPr>
              <p:grpSpPr bwMode="auto">
                <a:xfrm>
                  <a:off x="899542" y="5013176"/>
                  <a:ext cx="5612615" cy="1371600"/>
                  <a:chOff x="480" y="3168"/>
                  <a:chExt cx="4272" cy="864"/>
                </a:xfrm>
              </p:grpSpPr>
              <p:sp>
                <p:nvSpPr>
                  <p:cNvPr id="235553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480" y="4002"/>
                    <a:ext cx="4272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endParaRPr lang="es-AR"/>
                  </a:p>
                </p:txBody>
              </p:sp>
              <p:sp>
                <p:nvSpPr>
                  <p:cNvPr id="235554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480" y="3984"/>
                    <a:ext cx="0" cy="48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endParaRPr lang="es-AR"/>
                  </a:p>
                </p:txBody>
              </p:sp>
              <p:sp>
                <p:nvSpPr>
                  <p:cNvPr id="235555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3988" y="3929"/>
                    <a:ext cx="0" cy="48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endParaRPr lang="es-AR"/>
                  </a:p>
                </p:txBody>
              </p:sp>
              <p:sp>
                <p:nvSpPr>
                  <p:cNvPr id="235556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412" y="3936"/>
                    <a:ext cx="0" cy="96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endParaRPr lang="es-AR"/>
                  </a:p>
                </p:txBody>
              </p:sp>
              <p:sp>
                <p:nvSpPr>
                  <p:cNvPr id="235557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2782" y="3888"/>
                    <a:ext cx="0" cy="144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endParaRPr lang="es-AR"/>
                  </a:p>
                </p:txBody>
              </p:sp>
              <p:sp>
                <p:nvSpPr>
                  <p:cNvPr id="235558" name="Line 3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36" y="3168"/>
                    <a:ext cx="0" cy="864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prstDash val="dash"/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endParaRPr lang="es-AR"/>
                  </a:p>
                </p:txBody>
              </p:sp>
            </p:grpSp>
          </p:grpSp>
        </p:grpSp>
      </p:grpSp>
      <p:grpSp>
        <p:nvGrpSpPr>
          <p:cNvPr id="7" name="6 Grupo"/>
          <p:cNvGrpSpPr/>
          <p:nvPr/>
        </p:nvGrpSpPr>
        <p:grpSpPr>
          <a:xfrm>
            <a:off x="505842" y="4128541"/>
            <a:ext cx="8458646" cy="2756843"/>
            <a:chOff x="505842" y="4128541"/>
            <a:chExt cx="8458646" cy="2756843"/>
          </a:xfrm>
        </p:grpSpPr>
        <p:grpSp>
          <p:nvGrpSpPr>
            <p:cNvPr id="235532" name="Group 12"/>
            <p:cNvGrpSpPr>
              <a:grpSpLocks/>
            </p:cNvGrpSpPr>
            <p:nvPr/>
          </p:nvGrpSpPr>
          <p:grpSpPr bwMode="auto">
            <a:xfrm>
              <a:off x="505842" y="4128541"/>
              <a:ext cx="5584825" cy="2036763"/>
              <a:chOff x="364" y="2605"/>
              <a:chExt cx="3518" cy="1283"/>
            </a:xfrm>
          </p:grpSpPr>
          <p:sp>
            <p:nvSpPr>
              <p:cNvPr id="235533" name="Oval 13"/>
              <p:cNvSpPr>
                <a:spLocks noChangeArrowheads="1"/>
              </p:cNvSpPr>
              <p:nvPr/>
            </p:nvSpPr>
            <p:spPr bwMode="auto">
              <a:xfrm>
                <a:off x="409" y="3349"/>
                <a:ext cx="611" cy="353"/>
              </a:xfrm>
              <a:prstGeom prst="ellipse">
                <a:avLst/>
              </a:prstGeom>
              <a:solidFill>
                <a:srgbClr val="ABB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s-ES_tradnl" sz="1600" dirty="0">
                    <a:solidFill>
                      <a:schemeClr val="tx1"/>
                    </a:solidFill>
                    <a:latin typeface="Arial Narrow" pitchFamily="34" charset="0"/>
                  </a:rPr>
                  <a:t>Compras</a:t>
                </a:r>
                <a:endParaRPr lang="es-ES_tradnl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35534" name="AutoShape 14"/>
              <p:cNvSpPr>
                <a:spLocks noChangeArrowheads="1"/>
              </p:cNvSpPr>
              <p:nvPr/>
            </p:nvSpPr>
            <p:spPr bwMode="auto">
              <a:xfrm>
                <a:off x="364" y="3612"/>
                <a:ext cx="384" cy="272"/>
              </a:xfrm>
              <a:prstGeom prst="flowChartMagneticDisk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235535" name="Oval 15"/>
              <p:cNvSpPr>
                <a:spLocks noChangeArrowheads="1"/>
              </p:cNvSpPr>
              <p:nvPr/>
            </p:nvSpPr>
            <p:spPr bwMode="auto">
              <a:xfrm>
                <a:off x="1383" y="3294"/>
                <a:ext cx="649" cy="396"/>
              </a:xfrm>
              <a:prstGeom prst="ellipse">
                <a:avLst/>
              </a:prstGeom>
              <a:solidFill>
                <a:srgbClr val="ABB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>
                  <a:lnSpc>
                    <a:spcPct val="70000"/>
                  </a:lnSpc>
                </a:pPr>
                <a:r>
                  <a:rPr lang="es-ES_tradnl" sz="1600">
                    <a:solidFill>
                      <a:schemeClr val="tx1"/>
                    </a:solidFill>
                    <a:latin typeface="Arial Narrow" pitchFamily="34" charset="0"/>
                  </a:rPr>
                  <a:t>Ventas</a:t>
                </a:r>
              </a:p>
              <a:p>
                <a:pPr algn="ctr" eaLnBrk="0" hangingPunct="0">
                  <a:lnSpc>
                    <a:spcPct val="70000"/>
                  </a:lnSpc>
                </a:pPr>
                <a:r>
                  <a:rPr lang="es-ES_tradnl" sz="1600">
                    <a:solidFill>
                      <a:schemeClr val="tx1"/>
                    </a:solidFill>
                    <a:latin typeface="Arial Narrow" pitchFamily="34" charset="0"/>
                  </a:rPr>
                  <a:t>Sucursal </a:t>
                </a:r>
              </a:p>
              <a:p>
                <a:pPr algn="ctr" eaLnBrk="0" hangingPunct="0">
                  <a:lnSpc>
                    <a:spcPct val="70000"/>
                  </a:lnSpc>
                </a:pPr>
                <a:r>
                  <a:rPr lang="es-ES_tradnl" sz="1600">
                    <a:solidFill>
                      <a:schemeClr val="tx1"/>
                    </a:solidFill>
                    <a:latin typeface="Arial Narrow" pitchFamily="34" charset="0"/>
                  </a:rPr>
                  <a:t>Bs.As.</a:t>
                </a:r>
                <a:endParaRPr lang="es-ES_tradnl" sz="16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35536" name="AutoShape 16"/>
              <p:cNvSpPr>
                <a:spLocks noChangeArrowheads="1"/>
              </p:cNvSpPr>
              <p:nvPr/>
            </p:nvSpPr>
            <p:spPr bwMode="auto">
              <a:xfrm>
                <a:off x="1180" y="3612"/>
                <a:ext cx="385" cy="272"/>
              </a:xfrm>
              <a:prstGeom prst="flowChartMagneticDisk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235537" name="Oval 17"/>
              <p:cNvSpPr>
                <a:spLocks noChangeArrowheads="1"/>
              </p:cNvSpPr>
              <p:nvPr/>
            </p:nvSpPr>
            <p:spPr bwMode="auto">
              <a:xfrm>
                <a:off x="2184" y="3254"/>
                <a:ext cx="741" cy="403"/>
              </a:xfrm>
              <a:prstGeom prst="ellipse">
                <a:avLst/>
              </a:prstGeom>
              <a:solidFill>
                <a:srgbClr val="ABB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>
                  <a:lnSpc>
                    <a:spcPct val="70000"/>
                  </a:lnSpc>
                </a:pPr>
                <a:r>
                  <a:rPr lang="es-ES_tradnl" sz="1600" dirty="0">
                    <a:solidFill>
                      <a:schemeClr val="tx1"/>
                    </a:solidFill>
                    <a:latin typeface="Arial Narrow" pitchFamily="34" charset="0"/>
                  </a:rPr>
                  <a:t>Ventas</a:t>
                </a:r>
                <a:br>
                  <a:rPr lang="es-ES_tradnl" sz="1600" dirty="0">
                    <a:solidFill>
                      <a:schemeClr val="tx1"/>
                    </a:solidFill>
                    <a:latin typeface="Arial Narrow" pitchFamily="34" charset="0"/>
                  </a:rPr>
                </a:br>
                <a:r>
                  <a:rPr lang="es-ES_tradnl" sz="1600" dirty="0">
                    <a:solidFill>
                      <a:schemeClr val="tx1"/>
                    </a:solidFill>
                    <a:latin typeface="Arial Narrow" pitchFamily="34" charset="0"/>
                  </a:rPr>
                  <a:t>Sucursal </a:t>
                </a:r>
              </a:p>
              <a:p>
                <a:pPr algn="ctr" eaLnBrk="0" hangingPunct="0">
                  <a:lnSpc>
                    <a:spcPct val="70000"/>
                  </a:lnSpc>
                </a:pPr>
                <a:r>
                  <a:rPr lang="es-ES_tradnl" sz="1600" dirty="0">
                    <a:solidFill>
                      <a:schemeClr val="tx1"/>
                    </a:solidFill>
                    <a:latin typeface="Arial Narrow" pitchFamily="34" charset="0"/>
                  </a:rPr>
                  <a:t>Córdoba</a:t>
                </a:r>
                <a:endParaRPr lang="es-ES_tradnl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35538" name="AutoShape 18"/>
              <p:cNvSpPr>
                <a:spLocks noChangeArrowheads="1"/>
              </p:cNvSpPr>
              <p:nvPr/>
            </p:nvSpPr>
            <p:spPr bwMode="auto">
              <a:xfrm>
                <a:off x="2330" y="3612"/>
                <a:ext cx="369" cy="272"/>
              </a:xfrm>
              <a:prstGeom prst="flowChartMagneticDisk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235539" name="Oval 19"/>
              <p:cNvSpPr>
                <a:spLocks noChangeArrowheads="1"/>
              </p:cNvSpPr>
              <p:nvPr/>
            </p:nvSpPr>
            <p:spPr bwMode="auto">
              <a:xfrm>
                <a:off x="3152" y="3347"/>
                <a:ext cx="730" cy="310"/>
              </a:xfrm>
              <a:prstGeom prst="ellipse">
                <a:avLst/>
              </a:prstGeom>
              <a:solidFill>
                <a:srgbClr val="ABB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>
                  <a:lnSpc>
                    <a:spcPct val="70000"/>
                  </a:lnSpc>
                </a:pPr>
                <a:r>
                  <a:rPr lang="es-ES_tradnl" sz="1600">
                    <a:solidFill>
                      <a:schemeClr val="tx1"/>
                    </a:solidFill>
                    <a:latin typeface="Arial Narrow" pitchFamily="34" charset="0"/>
                  </a:rPr>
                  <a:t>Marketing</a:t>
                </a:r>
                <a:endParaRPr lang="es-ES_tradnl" sz="16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35540" name="AutoShape 20"/>
              <p:cNvSpPr>
                <a:spLocks noChangeArrowheads="1"/>
              </p:cNvSpPr>
              <p:nvPr/>
            </p:nvSpPr>
            <p:spPr bwMode="auto">
              <a:xfrm>
                <a:off x="3292" y="3612"/>
                <a:ext cx="432" cy="276"/>
              </a:xfrm>
              <a:prstGeom prst="flowChartMagneticDisk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235541" name="Oval 21"/>
              <p:cNvSpPr>
                <a:spLocks noChangeArrowheads="1"/>
              </p:cNvSpPr>
              <p:nvPr/>
            </p:nvSpPr>
            <p:spPr bwMode="auto">
              <a:xfrm>
                <a:off x="2880" y="2672"/>
                <a:ext cx="634" cy="304"/>
              </a:xfrm>
              <a:prstGeom prst="ellipse">
                <a:avLst/>
              </a:prstGeom>
              <a:solidFill>
                <a:srgbClr val="ABB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>
                  <a:lnSpc>
                    <a:spcPct val="70000"/>
                  </a:lnSpc>
                </a:pPr>
                <a:r>
                  <a:rPr lang="es-ES_tradnl" sz="1600">
                    <a:solidFill>
                      <a:schemeClr val="tx1"/>
                    </a:solidFill>
                    <a:latin typeface="Arial Narrow" pitchFamily="34" charset="0"/>
                  </a:rPr>
                  <a:t>Producción</a:t>
                </a:r>
                <a:endParaRPr lang="es-ES_tradnl" sz="16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35542" name="AutoShape 22"/>
              <p:cNvSpPr>
                <a:spLocks noChangeArrowheads="1"/>
              </p:cNvSpPr>
              <p:nvPr/>
            </p:nvSpPr>
            <p:spPr bwMode="auto">
              <a:xfrm>
                <a:off x="2970" y="2886"/>
                <a:ext cx="432" cy="252"/>
              </a:xfrm>
              <a:prstGeom prst="flowChartMagneticDisk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235543" name="Oval 23"/>
              <p:cNvSpPr>
                <a:spLocks noChangeArrowheads="1"/>
              </p:cNvSpPr>
              <p:nvPr/>
            </p:nvSpPr>
            <p:spPr bwMode="auto">
              <a:xfrm>
                <a:off x="748" y="2763"/>
                <a:ext cx="758" cy="304"/>
              </a:xfrm>
              <a:prstGeom prst="ellipse">
                <a:avLst/>
              </a:prstGeom>
              <a:solidFill>
                <a:srgbClr val="ABB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>
                  <a:lnSpc>
                    <a:spcPct val="70000"/>
                  </a:lnSpc>
                </a:pPr>
                <a:r>
                  <a:rPr lang="es-ES_tradnl" sz="1600" dirty="0">
                    <a:solidFill>
                      <a:schemeClr val="tx1"/>
                    </a:solidFill>
                    <a:latin typeface="Arial Narrow" pitchFamily="34" charset="0"/>
                  </a:rPr>
                  <a:t>Ventas</a:t>
                </a:r>
                <a:br>
                  <a:rPr lang="es-ES_tradnl" sz="1600" dirty="0">
                    <a:solidFill>
                      <a:schemeClr val="tx1"/>
                    </a:solidFill>
                    <a:latin typeface="Arial Narrow" pitchFamily="34" charset="0"/>
                  </a:rPr>
                </a:br>
                <a:r>
                  <a:rPr lang="es-ES_tradnl" sz="1600" dirty="0">
                    <a:solidFill>
                      <a:schemeClr val="tx1"/>
                    </a:solidFill>
                    <a:latin typeface="Arial Narrow" pitchFamily="34" charset="0"/>
                  </a:rPr>
                  <a:t>Sucursal </a:t>
                </a:r>
              </a:p>
              <a:p>
                <a:pPr algn="ctr" eaLnBrk="0" hangingPunct="0">
                  <a:lnSpc>
                    <a:spcPct val="70000"/>
                  </a:lnSpc>
                </a:pPr>
                <a:r>
                  <a:rPr lang="es-ES_tradnl" sz="1600" dirty="0">
                    <a:solidFill>
                      <a:schemeClr val="tx1"/>
                    </a:solidFill>
                    <a:latin typeface="Arial Narrow" pitchFamily="34" charset="0"/>
                  </a:rPr>
                  <a:t>Rosario</a:t>
                </a:r>
                <a:endParaRPr lang="es-ES_tradnl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35544" name="AutoShape 24"/>
              <p:cNvSpPr>
                <a:spLocks noChangeArrowheads="1"/>
              </p:cNvSpPr>
              <p:nvPr/>
            </p:nvSpPr>
            <p:spPr bwMode="auto">
              <a:xfrm>
                <a:off x="1087" y="3051"/>
                <a:ext cx="432" cy="288"/>
              </a:xfrm>
              <a:prstGeom prst="flowChartMagneticDisk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235545" name="Oval 25"/>
              <p:cNvSpPr>
                <a:spLocks noChangeArrowheads="1"/>
              </p:cNvSpPr>
              <p:nvPr/>
            </p:nvSpPr>
            <p:spPr bwMode="auto">
              <a:xfrm>
                <a:off x="1701" y="2614"/>
                <a:ext cx="544" cy="317"/>
              </a:xfrm>
              <a:prstGeom prst="ellipse">
                <a:avLst/>
              </a:prstGeom>
              <a:solidFill>
                <a:srgbClr val="ABB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>
                  <a:lnSpc>
                    <a:spcPct val="70000"/>
                  </a:lnSpc>
                </a:pPr>
                <a:r>
                  <a:rPr lang="es-ES_tradnl" sz="5000" dirty="0">
                    <a:solidFill>
                      <a:schemeClr val="tx1"/>
                    </a:solidFill>
                    <a:latin typeface="Arial Narrow" pitchFamily="34" charset="0"/>
                  </a:rPr>
                  <a:t>...</a:t>
                </a:r>
                <a:endParaRPr lang="es-ES_tradnl" sz="50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35546" name="AutoShape 26"/>
              <p:cNvSpPr>
                <a:spLocks noChangeArrowheads="1"/>
              </p:cNvSpPr>
              <p:nvPr/>
            </p:nvSpPr>
            <p:spPr bwMode="auto">
              <a:xfrm>
                <a:off x="2109" y="2758"/>
                <a:ext cx="432" cy="264"/>
              </a:xfrm>
              <a:prstGeom prst="flowChartMagneticDisk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64" name="Oval 13"/>
              <p:cNvSpPr>
                <a:spLocks noChangeArrowheads="1"/>
              </p:cNvSpPr>
              <p:nvPr/>
            </p:nvSpPr>
            <p:spPr bwMode="auto">
              <a:xfrm>
                <a:off x="435" y="3340"/>
                <a:ext cx="611" cy="353"/>
              </a:xfrm>
              <a:prstGeom prst="ellipse">
                <a:avLst/>
              </a:prstGeom>
              <a:solidFill>
                <a:srgbClr val="ABB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s-ES_tradnl" sz="1600" dirty="0">
                    <a:solidFill>
                      <a:schemeClr val="tx1"/>
                    </a:solidFill>
                    <a:latin typeface="Arial Narrow" pitchFamily="34" charset="0"/>
                  </a:rPr>
                  <a:t>Compras</a:t>
                </a:r>
                <a:endParaRPr lang="es-ES_tradnl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5" name="AutoShape 14"/>
              <p:cNvSpPr>
                <a:spLocks noChangeArrowheads="1"/>
              </p:cNvSpPr>
              <p:nvPr/>
            </p:nvSpPr>
            <p:spPr bwMode="auto">
              <a:xfrm>
                <a:off x="390" y="3603"/>
                <a:ext cx="384" cy="272"/>
              </a:xfrm>
              <a:prstGeom prst="flowChartMagneticDisk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66" name="Oval 15"/>
              <p:cNvSpPr>
                <a:spLocks noChangeArrowheads="1"/>
              </p:cNvSpPr>
              <p:nvPr/>
            </p:nvSpPr>
            <p:spPr bwMode="auto">
              <a:xfrm>
                <a:off x="1409" y="3285"/>
                <a:ext cx="649" cy="396"/>
              </a:xfrm>
              <a:prstGeom prst="ellipse">
                <a:avLst/>
              </a:prstGeom>
              <a:solidFill>
                <a:srgbClr val="ABB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>
                  <a:lnSpc>
                    <a:spcPct val="70000"/>
                  </a:lnSpc>
                </a:pPr>
                <a:r>
                  <a:rPr lang="es-ES_tradnl" sz="1600">
                    <a:solidFill>
                      <a:schemeClr val="tx1"/>
                    </a:solidFill>
                    <a:latin typeface="Arial Narrow" pitchFamily="34" charset="0"/>
                  </a:rPr>
                  <a:t>Ventas</a:t>
                </a:r>
              </a:p>
              <a:p>
                <a:pPr algn="ctr" eaLnBrk="0" hangingPunct="0">
                  <a:lnSpc>
                    <a:spcPct val="70000"/>
                  </a:lnSpc>
                </a:pPr>
                <a:r>
                  <a:rPr lang="es-ES_tradnl" sz="1600">
                    <a:solidFill>
                      <a:schemeClr val="tx1"/>
                    </a:solidFill>
                    <a:latin typeface="Arial Narrow" pitchFamily="34" charset="0"/>
                  </a:rPr>
                  <a:t>Sucursal </a:t>
                </a:r>
              </a:p>
              <a:p>
                <a:pPr algn="ctr" eaLnBrk="0" hangingPunct="0">
                  <a:lnSpc>
                    <a:spcPct val="70000"/>
                  </a:lnSpc>
                </a:pPr>
                <a:r>
                  <a:rPr lang="es-ES_tradnl" sz="1600">
                    <a:solidFill>
                      <a:schemeClr val="tx1"/>
                    </a:solidFill>
                    <a:latin typeface="Arial Narrow" pitchFamily="34" charset="0"/>
                  </a:rPr>
                  <a:t>Bs.As.</a:t>
                </a:r>
                <a:endParaRPr lang="es-ES_tradnl" sz="16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7" name="AutoShape 16"/>
              <p:cNvSpPr>
                <a:spLocks noChangeArrowheads="1"/>
              </p:cNvSpPr>
              <p:nvPr/>
            </p:nvSpPr>
            <p:spPr bwMode="auto">
              <a:xfrm>
                <a:off x="1206" y="3603"/>
                <a:ext cx="385" cy="272"/>
              </a:xfrm>
              <a:prstGeom prst="flowChartMagneticDisk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  <p:sp>
            <p:nvSpPr>
              <p:cNvPr id="68" name="Oval 21"/>
              <p:cNvSpPr>
                <a:spLocks noChangeArrowheads="1"/>
              </p:cNvSpPr>
              <p:nvPr/>
            </p:nvSpPr>
            <p:spPr bwMode="auto">
              <a:xfrm>
                <a:off x="2906" y="2663"/>
                <a:ext cx="634" cy="304"/>
              </a:xfrm>
              <a:prstGeom prst="ellipse">
                <a:avLst/>
              </a:prstGeom>
              <a:solidFill>
                <a:srgbClr val="ABB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>
                  <a:lnSpc>
                    <a:spcPct val="70000"/>
                  </a:lnSpc>
                </a:pPr>
                <a:r>
                  <a:rPr lang="es-ES_tradnl" sz="1600">
                    <a:solidFill>
                      <a:schemeClr val="tx1"/>
                    </a:solidFill>
                    <a:latin typeface="Arial Narrow" pitchFamily="34" charset="0"/>
                  </a:rPr>
                  <a:t>Producción</a:t>
                </a:r>
                <a:endParaRPr lang="es-ES_tradnl" sz="16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9" name="Oval 23"/>
              <p:cNvSpPr>
                <a:spLocks noChangeArrowheads="1"/>
              </p:cNvSpPr>
              <p:nvPr/>
            </p:nvSpPr>
            <p:spPr bwMode="auto">
              <a:xfrm>
                <a:off x="774" y="2754"/>
                <a:ext cx="758" cy="304"/>
              </a:xfrm>
              <a:prstGeom prst="ellipse">
                <a:avLst/>
              </a:prstGeom>
              <a:solidFill>
                <a:srgbClr val="ABB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>
                  <a:lnSpc>
                    <a:spcPct val="70000"/>
                  </a:lnSpc>
                </a:pPr>
                <a:r>
                  <a:rPr lang="es-ES_tradnl" sz="1600" dirty="0">
                    <a:solidFill>
                      <a:schemeClr val="tx1"/>
                    </a:solidFill>
                    <a:latin typeface="Arial Narrow" pitchFamily="34" charset="0"/>
                  </a:rPr>
                  <a:t>Ventas</a:t>
                </a:r>
                <a:br>
                  <a:rPr lang="es-ES_tradnl" sz="1600" dirty="0">
                    <a:solidFill>
                      <a:schemeClr val="tx1"/>
                    </a:solidFill>
                    <a:latin typeface="Arial Narrow" pitchFamily="34" charset="0"/>
                  </a:rPr>
                </a:br>
                <a:r>
                  <a:rPr lang="es-ES_tradnl" sz="1600" dirty="0">
                    <a:solidFill>
                      <a:schemeClr val="tx1"/>
                    </a:solidFill>
                    <a:latin typeface="Arial Narrow" pitchFamily="34" charset="0"/>
                  </a:rPr>
                  <a:t>Sucursal </a:t>
                </a:r>
              </a:p>
              <a:p>
                <a:pPr algn="ctr" eaLnBrk="0" hangingPunct="0">
                  <a:lnSpc>
                    <a:spcPct val="70000"/>
                  </a:lnSpc>
                </a:pPr>
                <a:r>
                  <a:rPr lang="es-ES_tradnl" sz="1600" dirty="0">
                    <a:solidFill>
                      <a:schemeClr val="tx1"/>
                    </a:solidFill>
                    <a:latin typeface="Arial Narrow" pitchFamily="34" charset="0"/>
                  </a:rPr>
                  <a:t>Rosario</a:t>
                </a:r>
                <a:endParaRPr lang="es-ES_tradnl" sz="16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70" name="Oval 25"/>
              <p:cNvSpPr>
                <a:spLocks noChangeArrowheads="1"/>
              </p:cNvSpPr>
              <p:nvPr/>
            </p:nvSpPr>
            <p:spPr bwMode="auto">
              <a:xfrm>
                <a:off x="1727" y="2605"/>
                <a:ext cx="544" cy="317"/>
              </a:xfrm>
              <a:prstGeom prst="ellipse">
                <a:avLst/>
              </a:prstGeom>
              <a:solidFill>
                <a:srgbClr val="ABB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>
                  <a:lnSpc>
                    <a:spcPct val="70000"/>
                  </a:lnSpc>
                </a:pPr>
                <a:r>
                  <a:rPr lang="es-ES_tradnl" sz="5000" dirty="0">
                    <a:solidFill>
                      <a:schemeClr val="tx1"/>
                    </a:solidFill>
                    <a:latin typeface="Arial Narrow" pitchFamily="34" charset="0"/>
                  </a:rPr>
                  <a:t>...</a:t>
                </a:r>
                <a:endParaRPr lang="es-ES_tradnl" sz="5000" dirty="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71" name="AutoShape 26"/>
              <p:cNvSpPr>
                <a:spLocks noChangeArrowheads="1"/>
              </p:cNvSpPr>
              <p:nvPr/>
            </p:nvSpPr>
            <p:spPr bwMode="auto">
              <a:xfrm>
                <a:off x="2135" y="2749"/>
                <a:ext cx="432" cy="264"/>
              </a:xfrm>
              <a:prstGeom prst="flowChartMagneticDisk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AR"/>
              </a:p>
            </p:txBody>
          </p:sp>
        </p:grpSp>
        <p:sp>
          <p:nvSpPr>
            <p:cNvPr id="59" name="AutoShape 20"/>
            <p:cNvSpPr>
              <a:spLocks noChangeArrowheads="1"/>
            </p:cNvSpPr>
            <p:nvPr/>
          </p:nvSpPr>
          <p:spPr bwMode="auto">
            <a:xfrm>
              <a:off x="6512157" y="5980509"/>
              <a:ext cx="2452331" cy="904875"/>
            </a:xfrm>
            <a:prstGeom prst="flowChartMagneticDisk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s-ES" dirty="0" smtClean="0"/>
                <a:t>clientes, redes sociales, </a:t>
              </a:r>
            </a:p>
            <a:p>
              <a:r>
                <a:rPr lang="es-ES" dirty="0" smtClean="0"/>
                <a:t>gobierno, proveedores, </a:t>
              </a:r>
            </a:p>
            <a:p>
              <a:r>
                <a:rPr lang="es-ES" dirty="0" smtClean="0"/>
                <a:t>etc.</a:t>
              </a:r>
              <a:endParaRPr lang="es-AR" dirty="0"/>
            </a:p>
          </p:txBody>
        </p:sp>
      </p:grpSp>
    </p:spTree>
    <p:extLst>
      <p:ext uri="{BB962C8B-B14F-4D97-AF65-F5344CB8AC3E}">
        <p14:creationId xmlns:p14="http://schemas.microsoft.com/office/powerpoint/2010/main" val="355189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35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5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35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235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>
          <a:xfrm>
            <a:off x="-756592" y="260350"/>
            <a:ext cx="7793037" cy="1143000"/>
          </a:xfrm>
        </p:spPr>
        <p:txBody>
          <a:bodyPr>
            <a:normAutofit/>
          </a:bodyPr>
          <a:lstStyle/>
          <a:p>
            <a:pPr algn="ctr"/>
            <a:r>
              <a:rPr lang="es-AR" sz="3600" dirty="0" smtClean="0"/>
              <a:t>Las herramientas</a:t>
            </a:r>
            <a:endParaRPr lang="es-AR" sz="3600" dirty="0"/>
          </a:p>
        </p:txBody>
      </p:sp>
      <p:sp>
        <p:nvSpPr>
          <p:cNvPr id="235524" name="Text Box 4"/>
          <p:cNvSpPr txBox="1">
            <a:spLocks noChangeArrowheads="1"/>
          </p:cNvSpPr>
          <p:nvPr/>
        </p:nvSpPr>
        <p:spPr bwMode="auto">
          <a:xfrm>
            <a:off x="1171575" y="2216150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235548" name="Text Box 28"/>
          <p:cNvSpPr txBox="1">
            <a:spLocks noChangeArrowheads="1"/>
          </p:cNvSpPr>
          <p:nvPr/>
        </p:nvSpPr>
        <p:spPr bwMode="auto">
          <a:xfrm>
            <a:off x="6759575" y="4154488"/>
            <a:ext cx="2133600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sz="2200" b="1" dirty="0">
                <a:solidFill>
                  <a:schemeClr val="bg1"/>
                </a:solidFill>
                <a:latin typeface="Arial Narrow" pitchFamily="34" charset="0"/>
              </a:rPr>
              <a:t>DATA </a:t>
            </a:r>
          </a:p>
          <a:p>
            <a:pPr algn="ctr" eaLnBrk="0" hangingPunct="0">
              <a:spcBef>
                <a:spcPct val="50000"/>
              </a:spcBef>
            </a:pPr>
            <a:r>
              <a:rPr lang="es-ES_tradnl" sz="2200" b="1" dirty="0">
                <a:solidFill>
                  <a:schemeClr val="bg1"/>
                </a:solidFill>
                <a:latin typeface="Arial Narrow" pitchFamily="34" charset="0"/>
              </a:rPr>
              <a:t>WAREHOUSE</a:t>
            </a:r>
          </a:p>
        </p:txBody>
      </p:sp>
      <p:sp>
        <p:nvSpPr>
          <p:cNvPr id="235569" name="Text Box 49"/>
          <p:cNvSpPr txBox="1">
            <a:spLocks noChangeArrowheads="1"/>
          </p:cNvSpPr>
          <p:nvPr/>
        </p:nvSpPr>
        <p:spPr bwMode="auto">
          <a:xfrm>
            <a:off x="1477963" y="2216150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2" name="1 CuadroTexto"/>
          <p:cNvSpPr txBox="1"/>
          <p:nvPr/>
        </p:nvSpPr>
        <p:spPr>
          <a:xfrm>
            <a:off x="190733" y="6033482"/>
            <a:ext cx="41652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3038" indent="-173038">
              <a:buFont typeface="Arial" pitchFamily="34" charset="0"/>
              <a:buChar char="•"/>
            </a:pPr>
            <a:r>
              <a:rPr lang="es-ES" sz="2000" dirty="0" smtClean="0"/>
              <a:t>Data </a:t>
            </a:r>
            <a:r>
              <a:rPr lang="es-ES" sz="2000" dirty="0" err="1" smtClean="0"/>
              <a:t>mining</a:t>
            </a:r>
            <a:r>
              <a:rPr lang="es-ES" sz="2000" dirty="0" smtClean="0"/>
              <a:t> y el Business </a:t>
            </a:r>
            <a:r>
              <a:rPr lang="es-ES" sz="2000" dirty="0" err="1" smtClean="0"/>
              <a:t>Analytics</a:t>
            </a:r>
            <a:r>
              <a:rPr lang="es-ES" sz="2000" dirty="0" smtClean="0"/>
              <a:t> 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es-ES" sz="2000" dirty="0" smtClean="0"/>
              <a:t>PM – Performance Management</a:t>
            </a:r>
            <a:endParaRPr lang="es-AR" sz="2000" dirty="0"/>
          </a:p>
        </p:txBody>
      </p:sp>
      <p:sp>
        <p:nvSpPr>
          <p:cNvPr id="61" name="AutoShape 27"/>
          <p:cNvSpPr>
            <a:spLocks noChangeArrowheads="1"/>
          </p:cNvSpPr>
          <p:nvPr/>
        </p:nvSpPr>
        <p:spPr bwMode="auto">
          <a:xfrm>
            <a:off x="6732240" y="4992960"/>
            <a:ext cx="2209800" cy="1676400"/>
          </a:xfrm>
          <a:prstGeom prst="flowChartMagneticDisk">
            <a:avLst/>
          </a:prstGeom>
          <a:solidFill>
            <a:srgbClr val="98003E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AR"/>
          </a:p>
        </p:txBody>
      </p:sp>
      <p:sp>
        <p:nvSpPr>
          <p:cNvPr id="62" name="Text Box 28"/>
          <p:cNvSpPr txBox="1">
            <a:spLocks noChangeArrowheads="1"/>
          </p:cNvSpPr>
          <p:nvPr/>
        </p:nvSpPr>
        <p:spPr bwMode="auto">
          <a:xfrm>
            <a:off x="6759227" y="5502548"/>
            <a:ext cx="2133600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sz="2200" b="1" dirty="0">
                <a:solidFill>
                  <a:schemeClr val="bg1"/>
                </a:solidFill>
                <a:latin typeface="Arial Narrow" pitchFamily="34" charset="0"/>
              </a:rPr>
              <a:t>DATA </a:t>
            </a:r>
          </a:p>
          <a:p>
            <a:pPr algn="ctr" eaLnBrk="0" hangingPunct="0">
              <a:spcBef>
                <a:spcPct val="50000"/>
              </a:spcBef>
            </a:pPr>
            <a:r>
              <a:rPr lang="es-ES_tradnl" sz="2200" b="1" dirty="0">
                <a:solidFill>
                  <a:schemeClr val="bg1"/>
                </a:solidFill>
                <a:latin typeface="Arial Narrow" pitchFamily="34" charset="0"/>
              </a:rPr>
              <a:t>WAREHOUSE</a:t>
            </a:r>
          </a:p>
        </p:txBody>
      </p:sp>
      <p:grpSp>
        <p:nvGrpSpPr>
          <p:cNvPr id="4" name="3 Grupo"/>
          <p:cNvGrpSpPr/>
          <p:nvPr/>
        </p:nvGrpSpPr>
        <p:grpSpPr>
          <a:xfrm>
            <a:off x="6940202" y="2307376"/>
            <a:ext cx="1793875" cy="1995012"/>
            <a:chOff x="6940202" y="2307376"/>
            <a:chExt cx="1793875" cy="1995012"/>
          </a:xfrm>
        </p:grpSpPr>
        <p:grpSp>
          <p:nvGrpSpPr>
            <p:cNvPr id="235563" name="Group 43"/>
            <p:cNvGrpSpPr>
              <a:grpSpLocks/>
            </p:cNvGrpSpPr>
            <p:nvPr/>
          </p:nvGrpSpPr>
          <p:grpSpPr bwMode="auto">
            <a:xfrm>
              <a:off x="6940202" y="2307376"/>
              <a:ext cx="1793875" cy="1727200"/>
              <a:chOff x="1157" y="1117"/>
              <a:chExt cx="2900" cy="2747"/>
            </a:xfrm>
          </p:grpSpPr>
          <p:grpSp>
            <p:nvGrpSpPr>
              <p:cNvPr id="235564" name="Group 44"/>
              <p:cNvGrpSpPr>
                <a:grpSpLocks/>
              </p:cNvGrpSpPr>
              <p:nvPr/>
            </p:nvGrpSpPr>
            <p:grpSpPr bwMode="auto">
              <a:xfrm>
                <a:off x="1157" y="1117"/>
                <a:ext cx="2900" cy="2747"/>
                <a:chOff x="860" y="1162"/>
                <a:chExt cx="2900" cy="2747"/>
              </a:xfrm>
            </p:grpSpPr>
            <p:sp>
              <p:nvSpPr>
                <p:cNvPr id="235565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860" y="1397"/>
                  <a:ext cx="297" cy="48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endParaRPr lang="es-ES"/>
                </a:p>
              </p:txBody>
            </p:sp>
            <p:pic>
              <p:nvPicPr>
                <p:cNvPr id="235566" name="Picture 46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114" t="16530" r="46382" b="22820"/>
                <a:stretch>
                  <a:fillRect/>
                </a:stretch>
              </p:blipFill>
              <p:spPr bwMode="auto">
                <a:xfrm>
                  <a:off x="975" y="1162"/>
                  <a:ext cx="1769" cy="19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35567" name="Picture 47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9526" t="34457" r="27481"/>
                <a:stretch>
                  <a:fillRect/>
                </a:stretch>
              </p:blipFill>
              <p:spPr bwMode="auto">
                <a:xfrm>
                  <a:off x="2018" y="1752"/>
                  <a:ext cx="1742" cy="215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235568" name="Text Box 48"/>
              <p:cNvSpPr txBox="1">
                <a:spLocks noChangeArrowheads="1"/>
              </p:cNvSpPr>
              <p:nvPr/>
            </p:nvSpPr>
            <p:spPr bwMode="auto">
              <a:xfrm>
                <a:off x="2517" y="1145"/>
                <a:ext cx="362" cy="2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500"/>
                  <a:t>        </a:t>
                </a:r>
              </a:p>
            </p:txBody>
          </p:sp>
        </p:grpSp>
        <p:sp>
          <p:nvSpPr>
            <p:cNvPr id="3" name="2 CuadroTexto"/>
            <p:cNvSpPr txBox="1"/>
            <p:nvPr/>
          </p:nvSpPr>
          <p:spPr>
            <a:xfrm>
              <a:off x="7381290" y="3933056"/>
              <a:ext cx="1079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Reportes</a:t>
              </a:r>
              <a:endParaRPr lang="es-AR" dirty="0"/>
            </a:p>
          </p:txBody>
        </p:sp>
      </p:grpSp>
      <p:grpSp>
        <p:nvGrpSpPr>
          <p:cNvPr id="5" name="4 Grupo"/>
          <p:cNvGrpSpPr/>
          <p:nvPr/>
        </p:nvGrpSpPr>
        <p:grpSpPr>
          <a:xfrm>
            <a:off x="3635672" y="4717574"/>
            <a:ext cx="2376488" cy="1231706"/>
            <a:chOff x="3689213" y="3554413"/>
            <a:chExt cx="2376488" cy="1447730"/>
          </a:xfrm>
        </p:grpSpPr>
        <p:grpSp>
          <p:nvGrpSpPr>
            <p:cNvPr id="235572" name="Group 52"/>
            <p:cNvGrpSpPr>
              <a:grpSpLocks/>
            </p:cNvGrpSpPr>
            <p:nvPr/>
          </p:nvGrpSpPr>
          <p:grpSpPr bwMode="auto">
            <a:xfrm>
              <a:off x="3689213" y="3554413"/>
              <a:ext cx="2376488" cy="865187"/>
              <a:chOff x="2699" y="1162"/>
              <a:chExt cx="2510" cy="1406"/>
            </a:xfrm>
          </p:grpSpPr>
          <p:pic>
            <p:nvPicPr>
              <p:cNvPr id="235573" name="Picture 53" descr="mail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1" y="1344"/>
                <a:ext cx="771" cy="77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5574" name="Picture 54" descr="iphone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88" y="1207"/>
                <a:ext cx="816" cy="56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5575" name="Picture 55" descr="celu balc barry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504" t="4190" r="22342" b="17395"/>
              <a:stretch>
                <a:fillRect/>
              </a:stretch>
            </p:blipFill>
            <p:spPr bwMode="auto">
              <a:xfrm>
                <a:off x="3743" y="1842"/>
                <a:ext cx="404" cy="5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5576" name="Picture 56" descr="hombre-corriendo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58" y="1207"/>
                <a:ext cx="651" cy="9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5577" name="Oval 57"/>
              <p:cNvSpPr>
                <a:spLocks noChangeArrowheads="1"/>
              </p:cNvSpPr>
              <p:nvPr/>
            </p:nvSpPr>
            <p:spPr bwMode="auto">
              <a:xfrm>
                <a:off x="2699" y="1162"/>
                <a:ext cx="2314" cy="1406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s-AR"/>
              </a:p>
            </p:txBody>
          </p:sp>
        </p:grpSp>
        <p:sp>
          <p:nvSpPr>
            <p:cNvPr id="25" name="24 CuadroTexto"/>
            <p:cNvSpPr txBox="1"/>
            <p:nvPr/>
          </p:nvSpPr>
          <p:spPr>
            <a:xfrm>
              <a:off x="4427984" y="4355812"/>
              <a:ext cx="140294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Distribución </a:t>
              </a:r>
            </a:p>
            <a:p>
              <a:r>
                <a:rPr lang="es-ES" dirty="0" smtClean="0"/>
                <a:t>pro activa</a:t>
              </a:r>
              <a:endParaRPr lang="es-AR" dirty="0"/>
            </a:p>
          </p:txBody>
        </p:sp>
      </p:grpSp>
      <p:grpSp>
        <p:nvGrpSpPr>
          <p:cNvPr id="11" name="10 Grupo"/>
          <p:cNvGrpSpPr/>
          <p:nvPr/>
        </p:nvGrpSpPr>
        <p:grpSpPr>
          <a:xfrm>
            <a:off x="190733" y="3134376"/>
            <a:ext cx="3116274" cy="2403717"/>
            <a:chOff x="3687974" y="1457331"/>
            <a:chExt cx="3116274" cy="2403717"/>
          </a:xfrm>
        </p:grpSpPr>
        <p:pic>
          <p:nvPicPr>
            <p:cNvPr id="235570" name="Picture 50" descr="deep0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7974" y="1457331"/>
              <a:ext cx="3116274" cy="21156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26 CuadroTexto"/>
            <p:cNvSpPr txBox="1"/>
            <p:nvPr/>
          </p:nvSpPr>
          <p:spPr>
            <a:xfrm>
              <a:off x="4170194" y="3491716"/>
              <a:ext cx="26340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Análisis multidimensional</a:t>
              </a:r>
              <a:endParaRPr lang="es-AR" dirty="0"/>
            </a:p>
          </p:txBody>
        </p:sp>
      </p:grpSp>
      <p:cxnSp>
        <p:nvCxnSpPr>
          <p:cNvPr id="7" name="6 Conector recto de flecha"/>
          <p:cNvCxnSpPr>
            <a:stCxn id="61" idx="1"/>
            <a:endCxn id="3" idx="2"/>
          </p:cNvCxnSpPr>
          <p:nvPr/>
        </p:nvCxnSpPr>
        <p:spPr>
          <a:xfrm flipV="1">
            <a:off x="7837140" y="4302388"/>
            <a:ext cx="83721" cy="6905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>
            <a:stCxn id="61" idx="1"/>
          </p:cNvCxnSpPr>
          <p:nvPr/>
        </p:nvCxnSpPr>
        <p:spPr>
          <a:xfrm flipH="1" flipV="1">
            <a:off x="6341958" y="3933056"/>
            <a:ext cx="1495182" cy="10599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>
            <a:stCxn id="61" idx="1"/>
          </p:cNvCxnSpPr>
          <p:nvPr/>
        </p:nvCxnSpPr>
        <p:spPr>
          <a:xfrm flipH="1" flipV="1">
            <a:off x="3635672" y="4302388"/>
            <a:ext cx="4201468" cy="6905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13 Grupo"/>
          <p:cNvGrpSpPr/>
          <p:nvPr/>
        </p:nvGrpSpPr>
        <p:grpSpPr>
          <a:xfrm>
            <a:off x="3321686" y="1233735"/>
            <a:ext cx="3508462" cy="2920753"/>
            <a:chOff x="179512" y="2101715"/>
            <a:chExt cx="3508462" cy="2920753"/>
          </a:xfrm>
        </p:grpSpPr>
        <p:pic>
          <p:nvPicPr>
            <p:cNvPr id="235562" name="Picture 42" descr="Tablero control 1 Microstrategy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2101715"/>
              <a:ext cx="3508462" cy="2564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37 CuadroTexto"/>
            <p:cNvSpPr txBox="1"/>
            <p:nvPr/>
          </p:nvSpPr>
          <p:spPr>
            <a:xfrm>
              <a:off x="895311" y="4653136"/>
              <a:ext cx="1594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dirty="0" smtClean="0"/>
                <a:t>Tableros - </a:t>
              </a:r>
              <a:r>
                <a:rPr lang="es-ES" dirty="0" err="1" smtClean="0"/>
                <a:t>KPIs</a:t>
              </a:r>
              <a:endParaRPr lang="es-AR" dirty="0"/>
            </a:p>
          </p:txBody>
        </p:sp>
      </p:grpSp>
      <p:cxnSp>
        <p:nvCxnSpPr>
          <p:cNvPr id="40" name="39 Conector recto de flecha"/>
          <p:cNvCxnSpPr>
            <a:stCxn id="61" idx="1"/>
            <a:endCxn id="235576" idx="3"/>
          </p:cNvCxnSpPr>
          <p:nvPr/>
        </p:nvCxnSpPr>
        <p:spPr>
          <a:xfrm flipH="1" flipV="1">
            <a:off x="6012160" y="4978556"/>
            <a:ext cx="1824980" cy="144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123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470025"/>
          </a:xfrm>
        </p:spPr>
        <p:txBody>
          <a:bodyPr>
            <a:normAutofit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endParaRPr lang="es-AR" dirty="0"/>
          </a:p>
        </p:txBody>
      </p:sp>
      <p:sp>
        <p:nvSpPr>
          <p:cNvPr id="4" name="3 CuadroTexto"/>
          <p:cNvSpPr txBox="1"/>
          <p:nvPr/>
        </p:nvSpPr>
        <p:spPr>
          <a:xfrm>
            <a:off x="395536" y="1196752"/>
            <a:ext cx="835292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800" dirty="0" smtClean="0">
                <a:solidFill>
                  <a:schemeClr val="bg1">
                    <a:lumMod val="95000"/>
                  </a:schemeClr>
                </a:solidFill>
              </a:rPr>
              <a:t>Inteligencia</a:t>
            </a:r>
            <a:r>
              <a:rPr lang="es-ES" sz="2800" dirty="0"/>
              <a:t>: “capacidad de entender o comprender”, “capacidad de resolver problemas”</a:t>
            </a:r>
          </a:p>
          <a:p>
            <a:pPr lvl="0"/>
            <a:endParaRPr lang="es-ES" sz="1000" dirty="0" smtClean="0">
              <a:solidFill>
                <a:prstClr val="black"/>
              </a:solidFill>
            </a:endParaRPr>
          </a:p>
          <a:p>
            <a:pPr algn="just"/>
            <a:endParaRPr lang="es-ES" sz="2000" dirty="0" smtClean="0"/>
          </a:p>
          <a:p>
            <a:pPr algn="just"/>
            <a:r>
              <a:rPr lang="es-ES" sz="3200" b="1" dirty="0" smtClean="0">
                <a:solidFill>
                  <a:schemeClr val="bg1">
                    <a:lumMod val="95000"/>
                  </a:schemeClr>
                </a:solidFill>
              </a:rPr>
              <a:t>El reto</a:t>
            </a:r>
            <a:r>
              <a:rPr lang="es-ES" sz="3200" dirty="0" smtClean="0"/>
              <a:t>: que la gente de la organización tenga la capacidad de comprender, de resolver problemas y de innovar. </a:t>
            </a:r>
          </a:p>
          <a:p>
            <a:pPr algn="just"/>
            <a:r>
              <a:rPr lang="es-ES" sz="3200" dirty="0" smtClean="0"/>
              <a:t>Pero que lo hagan </a:t>
            </a:r>
            <a:r>
              <a:rPr lang="es-ES" sz="3200" b="1" dirty="0" smtClean="0">
                <a:solidFill>
                  <a:schemeClr val="bg1"/>
                </a:solidFill>
              </a:rPr>
              <a:t>como equipo</a:t>
            </a:r>
            <a:r>
              <a:rPr lang="es-ES" sz="3200" dirty="0" smtClean="0"/>
              <a:t> (en el mismo sentido y en forma complementaria).</a:t>
            </a:r>
          </a:p>
          <a:p>
            <a:endParaRPr lang="es-ES" sz="3200" dirty="0" smtClean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El reto…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019806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470025"/>
          </a:xfrm>
        </p:spPr>
        <p:txBody>
          <a:bodyPr>
            <a:normAutofit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endParaRPr lang="es-AR" dirty="0"/>
          </a:p>
        </p:txBody>
      </p:sp>
      <p:sp>
        <p:nvSpPr>
          <p:cNvPr id="4" name="3 CuadroTexto"/>
          <p:cNvSpPr txBox="1"/>
          <p:nvPr/>
        </p:nvSpPr>
        <p:spPr>
          <a:xfrm>
            <a:off x="395536" y="1412776"/>
            <a:ext cx="8352928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s-ES" sz="2800" b="1" dirty="0" smtClean="0">
                <a:solidFill>
                  <a:schemeClr val="bg1">
                    <a:lumMod val="95000"/>
                  </a:schemeClr>
                </a:solidFill>
              </a:rPr>
              <a:t>Que todos tengan la misma perspectiva (problemas y oportunidades). </a:t>
            </a:r>
          </a:p>
          <a:p>
            <a:pPr marL="457200" indent="-4572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s-ES" sz="2800" b="1" dirty="0">
                <a:solidFill>
                  <a:schemeClr val="bg1">
                    <a:lumMod val="95000"/>
                  </a:schemeClr>
                </a:solidFill>
              </a:rPr>
              <a:t>Difundir los aspectos claves de la organización. </a:t>
            </a:r>
          </a:p>
          <a:p>
            <a:pPr marL="457200" indent="-4572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s-ES" sz="2800" b="1" dirty="0" smtClean="0">
                <a:solidFill>
                  <a:schemeClr val="bg1">
                    <a:lumMod val="95000"/>
                  </a:schemeClr>
                </a:solidFill>
              </a:rPr>
              <a:t>Alinear el comportamiento hacia metas comunes.</a:t>
            </a:r>
          </a:p>
          <a:p>
            <a:pPr marL="457200" indent="-4572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s-ES" sz="2800" b="1" dirty="0" smtClean="0"/>
              <a:t>Evaluar alternativas en base a información. </a:t>
            </a:r>
          </a:p>
          <a:p>
            <a:pPr marL="457200" indent="-4572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s-ES" sz="2800" b="1" dirty="0" smtClean="0"/>
              <a:t>Encontrar problemas ocultos, antes </a:t>
            </a:r>
            <a:r>
              <a:rPr lang="es-ES" sz="2800" b="1" dirty="0"/>
              <a:t>de </a:t>
            </a:r>
            <a:r>
              <a:rPr lang="es-ES" sz="2800" b="1" dirty="0" smtClean="0"/>
              <a:t>que se evidencien. </a:t>
            </a:r>
          </a:p>
          <a:p>
            <a:pPr marL="457200" indent="-457200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es-ES" sz="2800" b="1" dirty="0" smtClean="0"/>
              <a:t>Ayudar a construir una organización más atenta a la realidad interna y su contexto.</a:t>
            </a:r>
            <a:endParaRPr lang="es-ES" sz="2800" b="1" dirty="0"/>
          </a:p>
          <a:p>
            <a:pPr algn="just"/>
            <a:endParaRPr lang="es-ES" sz="3200" dirty="0" smtClean="0"/>
          </a:p>
          <a:p>
            <a:endParaRPr lang="es-ES" sz="3200" dirty="0" smtClean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El aporte del Business </a:t>
            </a:r>
            <a:r>
              <a:rPr lang="es-ES" dirty="0" err="1" smtClean="0"/>
              <a:t>Intelligence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56381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134672" cy="1470025"/>
          </a:xfrm>
        </p:spPr>
        <p:txBody>
          <a:bodyPr>
            <a:normAutofit/>
          </a:bodyPr>
          <a:lstStyle/>
          <a:p>
            <a:r>
              <a:rPr lang="es-ES" sz="4000" dirty="0" smtClean="0"/>
              <a:t>La brújula es la herramienta, pero…</a:t>
            </a:r>
            <a:endParaRPr lang="es-AR" sz="4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1700808"/>
            <a:ext cx="78123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Es </a:t>
            </a:r>
            <a:r>
              <a:rPr lang="es-ES" sz="2800" dirty="0" smtClean="0"/>
              <a:t>el </a:t>
            </a:r>
            <a:r>
              <a:rPr lang="es-ES" sz="2800" dirty="0" err="1" smtClean="0"/>
              <a:t>management</a:t>
            </a:r>
            <a:r>
              <a:rPr lang="es-ES" sz="2800" dirty="0" smtClean="0"/>
              <a:t>… </a:t>
            </a:r>
            <a:r>
              <a:rPr lang="es-ES" sz="2800" dirty="0" err="1" smtClean="0"/>
              <a:t>estú</a:t>
            </a:r>
            <a:r>
              <a:rPr lang="es-ES" sz="2800" dirty="0" smtClean="0"/>
              <a:t>… </a:t>
            </a:r>
            <a:r>
              <a:rPr lang="es-ES" sz="2800" dirty="0"/>
              <a:t>:</a:t>
            </a:r>
          </a:p>
          <a:p>
            <a:endParaRPr lang="es-ES" sz="2800" dirty="0"/>
          </a:p>
          <a:p>
            <a:pPr algn="just"/>
            <a:r>
              <a:rPr lang="es-ES" sz="2800" dirty="0" smtClean="0">
                <a:solidFill>
                  <a:srgbClr val="FF0000"/>
                </a:solidFill>
              </a:rPr>
              <a:t>Los tecnólogos </a:t>
            </a:r>
            <a:r>
              <a:rPr lang="es-ES" sz="2800" dirty="0">
                <a:solidFill>
                  <a:srgbClr val="FF0000"/>
                </a:solidFill>
              </a:rPr>
              <a:t>simplifican. </a:t>
            </a:r>
            <a:endParaRPr lang="es-ES" sz="28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es-ES" sz="2400" dirty="0" smtClean="0"/>
              <a:t>Piensan </a:t>
            </a:r>
            <a:r>
              <a:rPr lang="es-ES" sz="2400" dirty="0"/>
              <a:t>organizaciones </a:t>
            </a:r>
            <a:r>
              <a:rPr lang="es-ES" sz="2400" dirty="0" smtClean="0"/>
              <a:t>ideales</a:t>
            </a:r>
            <a:r>
              <a:rPr lang="es-ES" sz="2400" dirty="0"/>
              <a:t>, </a:t>
            </a:r>
            <a:r>
              <a:rPr lang="es-ES" sz="2400" dirty="0" smtClean="0"/>
              <a:t>donde la gente está ávida de información para tomar decisiones racionales.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s-ES" sz="2400" dirty="0" smtClean="0"/>
              <a:t>Generan una solución para la toma de decisiones sin saber como se toman las decisiones.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s-ES" sz="2400" dirty="0" smtClean="0"/>
              <a:t>La información como un fin.</a:t>
            </a:r>
          </a:p>
          <a:p>
            <a:pPr algn="just"/>
            <a:endParaRPr lang="es-ES" sz="2400" dirty="0" smtClean="0"/>
          </a:p>
          <a:p>
            <a:pPr algn="just"/>
            <a:r>
              <a:rPr lang="es-ES" sz="2400" dirty="0" smtClean="0">
                <a:solidFill>
                  <a:srgbClr val="FF0000"/>
                </a:solidFill>
              </a:rPr>
              <a:t>Los </a:t>
            </a:r>
            <a:r>
              <a:rPr lang="es-ES" sz="2400" dirty="0">
                <a:solidFill>
                  <a:srgbClr val="FF0000"/>
                </a:solidFill>
              </a:rPr>
              <a:t>hombres del negocio delegan</a:t>
            </a:r>
            <a:r>
              <a:rPr lang="es-ES" sz="2400" dirty="0"/>
              <a:t> en los tecnólogos el diseño de la solución de Business </a:t>
            </a:r>
            <a:r>
              <a:rPr lang="es-ES" sz="2400" dirty="0" err="1"/>
              <a:t>Intelligence</a:t>
            </a:r>
            <a:r>
              <a:rPr lang="es-ES" sz="2400" dirty="0"/>
              <a:t>.</a:t>
            </a:r>
          </a:p>
          <a:p>
            <a:pPr algn="just"/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4716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134672" cy="1470025"/>
          </a:xfrm>
        </p:spPr>
        <p:txBody>
          <a:bodyPr>
            <a:normAutofit/>
          </a:bodyPr>
          <a:lstStyle/>
          <a:p>
            <a:r>
              <a:rPr lang="es-ES" sz="4000" dirty="0" smtClean="0"/>
              <a:t>La brújula es la herramienta, pero…</a:t>
            </a:r>
            <a:endParaRPr lang="es-AR" sz="4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1700808"/>
            <a:ext cx="781236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Es </a:t>
            </a:r>
            <a:r>
              <a:rPr lang="es-ES" sz="2800" dirty="0" smtClean="0"/>
              <a:t>el </a:t>
            </a:r>
            <a:r>
              <a:rPr lang="es-ES" sz="2800" dirty="0" err="1" smtClean="0"/>
              <a:t>management</a:t>
            </a:r>
            <a:r>
              <a:rPr lang="es-ES" sz="2800" dirty="0" smtClean="0"/>
              <a:t>… </a:t>
            </a:r>
            <a:r>
              <a:rPr lang="es-ES" sz="2800" dirty="0" err="1" smtClean="0"/>
              <a:t>estú</a:t>
            </a:r>
            <a:r>
              <a:rPr lang="es-ES" sz="2800" dirty="0" smtClean="0"/>
              <a:t>… </a:t>
            </a:r>
            <a:r>
              <a:rPr lang="es-ES" sz="2800" dirty="0"/>
              <a:t>:</a:t>
            </a:r>
          </a:p>
          <a:p>
            <a:endParaRPr lang="es-ES" sz="2800" dirty="0"/>
          </a:p>
          <a:p>
            <a:pPr algn="just"/>
            <a:r>
              <a:rPr lang="es-ES" sz="2800" b="1" dirty="0">
                <a:solidFill>
                  <a:schemeClr val="accent4">
                    <a:lumMod val="50000"/>
                  </a:schemeClr>
                </a:solidFill>
              </a:rPr>
              <a:t>Son necesarios líderes: </a:t>
            </a:r>
            <a:endParaRPr lang="es-ES" sz="28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s-ES" sz="2400" dirty="0" smtClean="0"/>
              <a:t>Diseñando </a:t>
            </a:r>
            <a:r>
              <a:rPr lang="es-ES" sz="2400" dirty="0"/>
              <a:t>la solución, </a:t>
            </a:r>
            <a:endParaRPr lang="es-ES" sz="2400" dirty="0" smtClean="0"/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s-ES" sz="2400" dirty="0"/>
              <a:t>Definiendo objetivos e indicadores alineados, 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s-ES" sz="2400" dirty="0" smtClean="0"/>
              <a:t>impulsando </a:t>
            </a:r>
            <a:r>
              <a:rPr lang="es-ES" sz="2400" dirty="0"/>
              <a:t>el cambio organizacional, </a:t>
            </a:r>
            <a:endParaRPr lang="es-ES" sz="2400" dirty="0" smtClean="0"/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s-ES" sz="2400" dirty="0"/>
              <a:t>g</a:t>
            </a:r>
            <a:r>
              <a:rPr lang="es-ES" sz="2400" dirty="0" smtClean="0"/>
              <a:t>enerando la </a:t>
            </a:r>
            <a:r>
              <a:rPr lang="es-ES" sz="2400" dirty="0"/>
              <a:t>capacidad de tomar decisiones compartidas</a:t>
            </a:r>
            <a:r>
              <a:rPr lang="es-ES" sz="2400" dirty="0" smtClean="0"/>
              <a:t>,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s-ES" sz="2400" dirty="0" smtClean="0"/>
              <a:t>Impulsando el seguimiento </a:t>
            </a:r>
            <a:r>
              <a:rPr lang="es-ES" sz="2400" dirty="0"/>
              <a:t>y control de gestión</a:t>
            </a:r>
            <a:r>
              <a:rPr lang="es-ES" sz="2400" dirty="0" smtClean="0"/>
              <a:t>,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s-ES" sz="2400" dirty="0" smtClean="0"/>
              <a:t>Generando confianza en la solución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s-ES" sz="2400" dirty="0" smtClean="0"/>
              <a:t>etc</a:t>
            </a:r>
            <a:r>
              <a:rPr lang="es-ES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5692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560</TotalTime>
  <Words>513</Words>
  <Application>Microsoft Office PowerPoint</Application>
  <PresentationFormat>Presentación en pantalla (4:3)</PresentationFormat>
  <Paragraphs>136</Paragraphs>
  <Slides>11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Forma de onda</vt:lpstr>
      <vt:lpstr>Nuevos retos en la innovación organizacional: Business Intelligence</vt:lpstr>
      <vt:lpstr>La información y las herramientas</vt:lpstr>
      <vt:lpstr> </vt:lpstr>
      <vt:lpstr>Solución de Business Intelligence</vt:lpstr>
      <vt:lpstr>Las herramientas</vt:lpstr>
      <vt:lpstr> </vt:lpstr>
      <vt:lpstr> </vt:lpstr>
      <vt:lpstr>La brújula es la herramienta, pero…</vt:lpstr>
      <vt:lpstr>La brújula es la herramienta, pero…</vt:lpstr>
      <vt:lpstr>El reto…</vt:lpstr>
      <vt:lpstr>Gracias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Objetivos e Informacion</dc:title>
  <cp:lastModifiedBy>echinkes</cp:lastModifiedBy>
  <cp:revision>57</cp:revision>
  <dcterms:modified xsi:type="dcterms:W3CDTF">2012-11-14T20:59:30Z</dcterms:modified>
</cp:coreProperties>
</file>