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1023" r:id="rId3"/>
    <p:sldId id="294" r:id="rId4"/>
    <p:sldId id="259" r:id="rId5"/>
    <p:sldId id="261" r:id="rId6"/>
    <p:sldId id="293" r:id="rId7"/>
    <p:sldId id="292" r:id="rId8"/>
    <p:sldId id="974" r:id="rId9"/>
    <p:sldId id="975" r:id="rId10"/>
    <p:sldId id="316" r:id="rId11"/>
    <p:sldId id="976" r:id="rId12"/>
    <p:sldId id="977" r:id="rId13"/>
    <p:sldId id="307" r:id="rId14"/>
    <p:sldId id="315" r:id="rId15"/>
    <p:sldId id="317" r:id="rId16"/>
    <p:sldId id="318" r:id="rId17"/>
    <p:sldId id="1024" r:id="rId18"/>
    <p:sldId id="277" r:id="rId19"/>
    <p:sldId id="289" r:id="rId20"/>
    <p:sldId id="296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12" autoAdjust="0"/>
    <p:restoredTop sz="94259" autoAdjust="0"/>
  </p:normalViewPr>
  <p:slideViewPr>
    <p:cSldViewPr>
      <p:cViewPr varScale="1">
        <p:scale>
          <a:sx n="87" d="100"/>
          <a:sy n="87" d="100"/>
        </p:scale>
        <p:origin x="102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0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matsrvfil\MPellegrini\A&#241;o%202016\evolucion%20soja%20mayo%2020152016.xls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1" i="0" u="none" strike="noStrike" kern="1200" spc="0" baseline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r>
              <a:rPr lang="en-US" sz="1400" b="1" i="0" u="none" strike="noStrike" kern="1200" spc="0" baseline="0" dirty="0" err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Evolución</a:t>
            </a:r>
            <a:r>
              <a:rPr lang="en-US" sz="1400" b="1" i="0" u="none" strike="noStrike" kern="1200" spc="0" baseline="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i="0" u="none" strike="noStrike" kern="1200" spc="0" baseline="0" dirty="0" err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Precio</a:t>
            </a:r>
            <a:r>
              <a:rPr lang="en-US" sz="1400" b="1" i="0" u="none" strike="noStrike" kern="1200" spc="0" baseline="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400" b="1" i="0" u="none" strike="noStrike" kern="1200" spc="0" baseline="0" dirty="0" err="1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Soja</a:t>
            </a:r>
            <a:r>
              <a:rPr lang="en-US" sz="1400" b="1" i="0" u="none" strike="noStrike" kern="1200" spc="0" baseline="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Mayo 2017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1" i="0" u="none" strike="noStrike" kern="1200" spc="0" baseline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s-AR"/>
        </a:p>
      </c:txPr>
    </c:title>
    <c:autoTitleDeleted val="0"/>
    <c:plotArea>
      <c:layout>
        <c:manualLayout>
          <c:layoutTarget val="inner"/>
          <c:xMode val="edge"/>
          <c:yMode val="edge"/>
          <c:x val="5.8758563261932316E-2"/>
          <c:y val="0.11724595959926019"/>
          <c:w val="0.92235124631103382"/>
          <c:h val="0.74499463294928003"/>
        </c:manualLayout>
      </c:layout>
      <c:lineChart>
        <c:grouping val="standard"/>
        <c:varyColors val="0"/>
        <c:ser>
          <c:idx val="0"/>
          <c:order val="0"/>
          <c:tx>
            <c:v>Precio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Sheet!$B$4:$B$182</c:f>
              <c:numCache>
                <c:formatCode>d\-mmm\-yy</c:formatCode>
                <c:ptCount val="179"/>
                <c:pt idx="0">
                  <c:v>42614</c:v>
                </c:pt>
                <c:pt idx="1">
                  <c:v>42615</c:v>
                </c:pt>
                <c:pt idx="2">
                  <c:v>42618</c:v>
                </c:pt>
                <c:pt idx="3">
                  <c:v>42619</c:v>
                </c:pt>
                <c:pt idx="4">
                  <c:v>42620</c:v>
                </c:pt>
                <c:pt idx="5">
                  <c:v>42621</c:v>
                </c:pt>
                <c:pt idx="6">
                  <c:v>42622</c:v>
                </c:pt>
                <c:pt idx="7">
                  <c:v>42625</c:v>
                </c:pt>
                <c:pt idx="8">
                  <c:v>42626</c:v>
                </c:pt>
                <c:pt idx="9">
                  <c:v>42627</c:v>
                </c:pt>
                <c:pt idx="10">
                  <c:v>42628</c:v>
                </c:pt>
                <c:pt idx="11">
                  <c:v>42629</c:v>
                </c:pt>
                <c:pt idx="12">
                  <c:v>42632</c:v>
                </c:pt>
                <c:pt idx="13">
                  <c:v>42633</c:v>
                </c:pt>
                <c:pt idx="14">
                  <c:v>42634</c:v>
                </c:pt>
                <c:pt idx="15">
                  <c:v>42635</c:v>
                </c:pt>
                <c:pt idx="16">
                  <c:v>42636</c:v>
                </c:pt>
                <c:pt idx="17">
                  <c:v>42639</c:v>
                </c:pt>
                <c:pt idx="18">
                  <c:v>42640</c:v>
                </c:pt>
                <c:pt idx="19">
                  <c:v>42641</c:v>
                </c:pt>
                <c:pt idx="20">
                  <c:v>42642</c:v>
                </c:pt>
                <c:pt idx="21">
                  <c:v>42643</c:v>
                </c:pt>
                <c:pt idx="22">
                  <c:v>42646</c:v>
                </c:pt>
                <c:pt idx="23">
                  <c:v>42647</c:v>
                </c:pt>
                <c:pt idx="24">
                  <c:v>42648</c:v>
                </c:pt>
                <c:pt idx="25">
                  <c:v>42649</c:v>
                </c:pt>
                <c:pt idx="26">
                  <c:v>42650</c:v>
                </c:pt>
                <c:pt idx="27">
                  <c:v>42654</c:v>
                </c:pt>
                <c:pt idx="28">
                  <c:v>42655</c:v>
                </c:pt>
                <c:pt idx="29">
                  <c:v>42656</c:v>
                </c:pt>
                <c:pt idx="30">
                  <c:v>42657</c:v>
                </c:pt>
                <c:pt idx="31">
                  <c:v>42660</c:v>
                </c:pt>
                <c:pt idx="32">
                  <c:v>42661</c:v>
                </c:pt>
                <c:pt idx="33">
                  <c:v>42662</c:v>
                </c:pt>
                <c:pt idx="34">
                  <c:v>42663</c:v>
                </c:pt>
                <c:pt idx="35">
                  <c:v>42664</c:v>
                </c:pt>
                <c:pt idx="36">
                  <c:v>42667</c:v>
                </c:pt>
                <c:pt idx="37">
                  <c:v>42668</c:v>
                </c:pt>
                <c:pt idx="38">
                  <c:v>42669</c:v>
                </c:pt>
                <c:pt idx="39">
                  <c:v>42670</c:v>
                </c:pt>
                <c:pt idx="40">
                  <c:v>42671</c:v>
                </c:pt>
                <c:pt idx="41">
                  <c:v>42674</c:v>
                </c:pt>
                <c:pt idx="42">
                  <c:v>42675</c:v>
                </c:pt>
                <c:pt idx="43">
                  <c:v>42676</c:v>
                </c:pt>
                <c:pt idx="44">
                  <c:v>42677</c:v>
                </c:pt>
                <c:pt idx="45">
                  <c:v>42678</c:v>
                </c:pt>
                <c:pt idx="46">
                  <c:v>42681</c:v>
                </c:pt>
                <c:pt idx="47">
                  <c:v>42682</c:v>
                </c:pt>
                <c:pt idx="48">
                  <c:v>42683</c:v>
                </c:pt>
                <c:pt idx="49">
                  <c:v>42684</c:v>
                </c:pt>
                <c:pt idx="50">
                  <c:v>42685</c:v>
                </c:pt>
                <c:pt idx="51">
                  <c:v>42688</c:v>
                </c:pt>
                <c:pt idx="52">
                  <c:v>42689</c:v>
                </c:pt>
                <c:pt idx="53">
                  <c:v>42690</c:v>
                </c:pt>
                <c:pt idx="54">
                  <c:v>42691</c:v>
                </c:pt>
                <c:pt idx="55">
                  <c:v>42692</c:v>
                </c:pt>
                <c:pt idx="56">
                  <c:v>42695</c:v>
                </c:pt>
                <c:pt idx="57">
                  <c:v>42696</c:v>
                </c:pt>
                <c:pt idx="58">
                  <c:v>42697</c:v>
                </c:pt>
                <c:pt idx="59">
                  <c:v>42698</c:v>
                </c:pt>
                <c:pt idx="60">
                  <c:v>42699</c:v>
                </c:pt>
                <c:pt idx="61">
                  <c:v>42703</c:v>
                </c:pt>
                <c:pt idx="62">
                  <c:v>42704</c:v>
                </c:pt>
                <c:pt idx="63">
                  <c:v>42705</c:v>
                </c:pt>
                <c:pt idx="64">
                  <c:v>42706</c:v>
                </c:pt>
                <c:pt idx="65">
                  <c:v>42709</c:v>
                </c:pt>
                <c:pt idx="66">
                  <c:v>42710</c:v>
                </c:pt>
                <c:pt idx="67">
                  <c:v>42711</c:v>
                </c:pt>
                <c:pt idx="68">
                  <c:v>42716</c:v>
                </c:pt>
                <c:pt idx="69">
                  <c:v>42717</c:v>
                </c:pt>
                <c:pt idx="70">
                  <c:v>42718</c:v>
                </c:pt>
                <c:pt idx="71">
                  <c:v>42719</c:v>
                </c:pt>
                <c:pt idx="72">
                  <c:v>42720</c:v>
                </c:pt>
                <c:pt idx="73">
                  <c:v>42723</c:v>
                </c:pt>
                <c:pt idx="74">
                  <c:v>42724</c:v>
                </c:pt>
                <c:pt idx="75">
                  <c:v>42725</c:v>
                </c:pt>
                <c:pt idx="76">
                  <c:v>42726</c:v>
                </c:pt>
                <c:pt idx="77">
                  <c:v>42727</c:v>
                </c:pt>
                <c:pt idx="78">
                  <c:v>42730</c:v>
                </c:pt>
                <c:pt idx="79">
                  <c:v>42731</c:v>
                </c:pt>
                <c:pt idx="80">
                  <c:v>42732</c:v>
                </c:pt>
                <c:pt idx="81">
                  <c:v>42733</c:v>
                </c:pt>
                <c:pt idx="82">
                  <c:v>42734</c:v>
                </c:pt>
                <c:pt idx="83">
                  <c:v>42737</c:v>
                </c:pt>
                <c:pt idx="84">
                  <c:v>42738</c:v>
                </c:pt>
                <c:pt idx="85">
                  <c:v>42739</c:v>
                </c:pt>
                <c:pt idx="86">
                  <c:v>42740</c:v>
                </c:pt>
                <c:pt idx="87">
                  <c:v>42741</c:v>
                </c:pt>
                <c:pt idx="88">
                  <c:v>42744</c:v>
                </c:pt>
                <c:pt idx="89">
                  <c:v>42745</c:v>
                </c:pt>
                <c:pt idx="90">
                  <c:v>42746</c:v>
                </c:pt>
                <c:pt idx="91">
                  <c:v>42747</c:v>
                </c:pt>
                <c:pt idx="92">
                  <c:v>42748</c:v>
                </c:pt>
                <c:pt idx="93">
                  <c:v>42751</c:v>
                </c:pt>
                <c:pt idx="94">
                  <c:v>42752</c:v>
                </c:pt>
                <c:pt idx="95">
                  <c:v>42753</c:v>
                </c:pt>
                <c:pt idx="96">
                  <c:v>42754</c:v>
                </c:pt>
                <c:pt idx="97">
                  <c:v>42755</c:v>
                </c:pt>
                <c:pt idx="98">
                  <c:v>42758</c:v>
                </c:pt>
                <c:pt idx="99">
                  <c:v>42759</c:v>
                </c:pt>
                <c:pt idx="100">
                  <c:v>42760</c:v>
                </c:pt>
                <c:pt idx="101">
                  <c:v>42761</c:v>
                </c:pt>
                <c:pt idx="102">
                  <c:v>42762</c:v>
                </c:pt>
                <c:pt idx="103">
                  <c:v>42765</c:v>
                </c:pt>
                <c:pt idx="104">
                  <c:v>42766</c:v>
                </c:pt>
                <c:pt idx="105">
                  <c:v>42767</c:v>
                </c:pt>
                <c:pt idx="106">
                  <c:v>42768</c:v>
                </c:pt>
                <c:pt idx="107">
                  <c:v>42769</c:v>
                </c:pt>
                <c:pt idx="108">
                  <c:v>42772</c:v>
                </c:pt>
                <c:pt idx="109">
                  <c:v>42773</c:v>
                </c:pt>
                <c:pt idx="110">
                  <c:v>42774</c:v>
                </c:pt>
                <c:pt idx="111">
                  <c:v>42775</c:v>
                </c:pt>
                <c:pt idx="112">
                  <c:v>42776</c:v>
                </c:pt>
                <c:pt idx="113">
                  <c:v>42779</c:v>
                </c:pt>
                <c:pt idx="114">
                  <c:v>42780</c:v>
                </c:pt>
                <c:pt idx="115">
                  <c:v>42781</c:v>
                </c:pt>
                <c:pt idx="116">
                  <c:v>42782</c:v>
                </c:pt>
                <c:pt idx="117">
                  <c:v>42783</c:v>
                </c:pt>
                <c:pt idx="118">
                  <c:v>42786</c:v>
                </c:pt>
                <c:pt idx="119">
                  <c:v>42787</c:v>
                </c:pt>
                <c:pt idx="120">
                  <c:v>42788</c:v>
                </c:pt>
                <c:pt idx="121">
                  <c:v>42789</c:v>
                </c:pt>
                <c:pt idx="122">
                  <c:v>42790</c:v>
                </c:pt>
                <c:pt idx="123">
                  <c:v>42795</c:v>
                </c:pt>
                <c:pt idx="124">
                  <c:v>42796</c:v>
                </c:pt>
                <c:pt idx="125">
                  <c:v>42797</c:v>
                </c:pt>
                <c:pt idx="126">
                  <c:v>42800</c:v>
                </c:pt>
                <c:pt idx="127">
                  <c:v>42801</c:v>
                </c:pt>
                <c:pt idx="128">
                  <c:v>42802</c:v>
                </c:pt>
                <c:pt idx="129">
                  <c:v>42803</c:v>
                </c:pt>
                <c:pt idx="130">
                  <c:v>42804</c:v>
                </c:pt>
                <c:pt idx="131">
                  <c:v>42807</c:v>
                </c:pt>
                <c:pt idx="132">
                  <c:v>42808</c:v>
                </c:pt>
                <c:pt idx="133">
                  <c:v>42809</c:v>
                </c:pt>
                <c:pt idx="134">
                  <c:v>42810</c:v>
                </c:pt>
                <c:pt idx="135">
                  <c:v>42811</c:v>
                </c:pt>
                <c:pt idx="136">
                  <c:v>42814</c:v>
                </c:pt>
                <c:pt idx="137">
                  <c:v>42815</c:v>
                </c:pt>
                <c:pt idx="138">
                  <c:v>42816</c:v>
                </c:pt>
                <c:pt idx="139">
                  <c:v>42817</c:v>
                </c:pt>
                <c:pt idx="140">
                  <c:v>42821</c:v>
                </c:pt>
                <c:pt idx="141">
                  <c:v>42822</c:v>
                </c:pt>
                <c:pt idx="142">
                  <c:v>42823</c:v>
                </c:pt>
                <c:pt idx="143">
                  <c:v>42824</c:v>
                </c:pt>
                <c:pt idx="144">
                  <c:v>42825</c:v>
                </c:pt>
                <c:pt idx="145">
                  <c:v>42828</c:v>
                </c:pt>
                <c:pt idx="146">
                  <c:v>42829</c:v>
                </c:pt>
                <c:pt idx="147">
                  <c:v>42830</c:v>
                </c:pt>
                <c:pt idx="148">
                  <c:v>42831</c:v>
                </c:pt>
                <c:pt idx="149">
                  <c:v>42832</c:v>
                </c:pt>
                <c:pt idx="150">
                  <c:v>42835</c:v>
                </c:pt>
                <c:pt idx="151">
                  <c:v>42836</c:v>
                </c:pt>
                <c:pt idx="152">
                  <c:v>42837</c:v>
                </c:pt>
                <c:pt idx="153">
                  <c:v>42842</c:v>
                </c:pt>
                <c:pt idx="154">
                  <c:v>42843</c:v>
                </c:pt>
                <c:pt idx="155">
                  <c:v>42844</c:v>
                </c:pt>
                <c:pt idx="156">
                  <c:v>42845</c:v>
                </c:pt>
                <c:pt idx="157">
                  <c:v>42846</c:v>
                </c:pt>
                <c:pt idx="158">
                  <c:v>42849</c:v>
                </c:pt>
                <c:pt idx="159">
                  <c:v>42850</c:v>
                </c:pt>
                <c:pt idx="160">
                  <c:v>42851</c:v>
                </c:pt>
                <c:pt idx="161">
                  <c:v>42852</c:v>
                </c:pt>
                <c:pt idx="162">
                  <c:v>42853</c:v>
                </c:pt>
                <c:pt idx="163">
                  <c:v>42857</c:v>
                </c:pt>
                <c:pt idx="164">
                  <c:v>42858</c:v>
                </c:pt>
                <c:pt idx="165">
                  <c:v>42859</c:v>
                </c:pt>
                <c:pt idx="166">
                  <c:v>42860</c:v>
                </c:pt>
                <c:pt idx="167">
                  <c:v>42863</c:v>
                </c:pt>
                <c:pt idx="168">
                  <c:v>42864</c:v>
                </c:pt>
                <c:pt idx="169">
                  <c:v>42865</c:v>
                </c:pt>
                <c:pt idx="170">
                  <c:v>42866</c:v>
                </c:pt>
                <c:pt idx="171">
                  <c:v>42867</c:v>
                </c:pt>
                <c:pt idx="172">
                  <c:v>42870</c:v>
                </c:pt>
                <c:pt idx="173">
                  <c:v>42871</c:v>
                </c:pt>
                <c:pt idx="174">
                  <c:v>42872</c:v>
                </c:pt>
                <c:pt idx="175">
                  <c:v>42873</c:v>
                </c:pt>
                <c:pt idx="176">
                  <c:v>42874</c:v>
                </c:pt>
                <c:pt idx="177">
                  <c:v>42877</c:v>
                </c:pt>
                <c:pt idx="178">
                  <c:v>42878</c:v>
                </c:pt>
              </c:numCache>
            </c:numRef>
          </c:cat>
          <c:val>
            <c:numRef>
              <c:f>Sheet!$C$4:$C$182</c:f>
              <c:numCache>
                <c:formatCode>General</c:formatCode>
                <c:ptCount val="179"/>
                <c:pt idx="0">
                  <c:v>253</c:v>
                </c:pt>
                <c:pt idx="1">
                  <c:v>254</c:v>
                </c:pt>
                <c:pt idx="2">
                  <c:v>254</c:v>
                </c:pt>
                <c:pt idx="3">
                  <c:v>253</c:v>
                </c:pt>
                <c:pt idx="4">
                  <c:v>255.5</c:v>
                </c:pt>
                <c:pt idx="5">
                  <c:v>256.2</c:v>
                </c:pt>
                <c:pt idx="6">
                  <c:v>256.8</c:v>
                </c:pt>
                <c:pt idx="7">
                  <c:v>253.2</c:v>
                </c:pt>
                <c:pt idx="8">
                  <c:v>250.5</c:v>
                </c:pt>
                <c:pt idx="9">
                  <c:v>250</c:v>
                </c:pt>
                <c:pt idx="10">
                  <c:v>254</c:v>
                </c:pt>
                <c:pt idx="11">
                  <c:v>255.5</c:v>
                </c:pt>
                <c:pt idx="12">
                  <c:v>256.5</c:v>
                </c:pt>
                <c:pt idx="13">
                  <c:v>260.2</c:v>
                </c:pt>
                <c:pt idx="14">
                  <c:v>258.5</c:v>
                </c:pt>
                <c:pt idx="15">
                  <c:v>259</c:v>
                </c:pt>
                <c:pt idx="16">
                  <c:v>255</c:v>
                </c:pt>
                <c:pt idx="17">
                  <c:v>253.1</c:v>
                </c:pt>
                <c:pt idx="18">
                  <c:v>254</c:v>
                </c:pt>
                <c:pt idx="19">
                  <c:v>253.5</c:v>
                </c:pt>
                <c:pt idx="20">
                  <c:v>253.5</c:v>
                </c:pt>
                <c:pt idx="21">
                  <c:v>254.5</c:v>
                </c:pt>
                <c:pt idx="22">
                  <c:v>256.2</c:v>
                </c:pt>
                <c:pt idx="23">
                  <c:v>254.2</c:v>
                </c:pt>
                <c:pt idx="24">
                  <c:v>255</c:v>
                </c:pt>
                <c:pt idx="25">
                  <c:v>254</c:v>
                </c:pt>
                <c:pt idx="26">
                  <c:v>254</c:v>
                </c:pt>
                <c:pt idx="27">
                  <c:v>253.8</c:v>
                </c:pt>
                <c:pt idx="28">
                  <c:v>253</c:v>
                </c:pt>
                <c:pt idx="29">
                  <c:v>255</c:v>
                </c:pt>
                <c:pt idx="30">
                  <c:v>256</c:v>
                </c:pt>
                <c:pt idx="31">
                  <c:v>257.7</c:v>
                </c:pt>
                <c:pt idx="32">
                  <c:v>257.5</c:v>
                </c:pt>
                <c:pt idx="33">
                  <c:v>258.5</c:v>
                </c:pt>
                <c:pt idx="34">
                  <c:v>258</c:v>
                </c:pt>
                <c:pt idx="35">
                  <c:v>257.2</c:v>
                </c:pt>
                <c:pt idx="36">
                  <c:v>259</c:v>
                </c:pt>
                <c:pt idx="37">
                  <c:v>258.3</c:v>
                </c:pt>
                <c:pt idx="38">
                  <c:v>261</c:v>
                </c:pt>
                <c:pt idx="39">
                  <c:v>261.39999999999998</c:v>
                </c:pt>
                <c:pt idx="40">
                  <c:v>260</c:v>
                </c:pt>
                <c:pt idx="41">
                  <c:v>260.10000000000002</c:v>
                </c:pt>
                <c:pt idx="42">
                  <c:v>257.8</c:v>
                </c:pt>
                <c:pt idx="43">
                  <c:v>256.5</c:v>
                </c:pt>
                <c:pt idx="44">
                  <c:v>256.5</c:v>
                </c:pt>
                <c:pt idx="45">
                  <c:v>256</c:v>
                </c:pt>
                <c:pt idx="46">
                  <c:v>258</c:v>
                </c:pt>
                <c:pt idx="47">
                  <c:v>260.8</c:v>
                </c:pt>
                <c:pt idx="48">
                  <c:v>257.5</c:v>
                </c:pt>
                <c:pt idx="49">
                  <c:v>259</c:v>
                </c:pt>
                <c:pt idx="50">
                  <c:v>257.3</c:v>
                </c:pt>
                <c:pt idx="51">
                  <c:v>257</c:v>
                </c:pt>
                <c:pt idx="52">
                  <c:v>257.60000000000002</c:v>
                </c:pt>
                <c:pt idx="53">
                  <c:v>256.8</c:v>
                </c:pt>
                <c:pt idx="54">
                  <c:v>257.5</c:v>
                </c:pt>
                <c:pt idx="55">
                  <c:v>257.3</c:v>
                </c:pt>
                <c:pt idx="56">
                  <c:v>261.89999999999998</c:v>
                </c:pt>
                <c:pt idx="57">
                  <c:v>262.7</c:v>
                </c:pt>
                <c:pt idx="58">
                  <c:v>262.5</c:v>
                </c:pt>
                <c:pt idx="59">
                  <c:v>262.7</c:v>
                </c:pt>
                <c:pt idx="60">
                  <c:v>263.5</c:v>
                </c:pt>
                <c:pt idx="61">
                  <c:v>263.5</c:v>
                </c:pt>
                <c:pt idx="62">
                  <c:v>262</c:v>
                </c:pt>
                <c:pt idx="63">
                  <c:v>261</c:v>
                </c:pt>
                <c:pt idx="64">
                  <c:v>261.3</c:v>
                </c:pt>
                <c:pt idx="65">
                  <c:v>264.10000000000002</c:v>
                </c:pt>
                <c:pt idx="66">
                  <c:v>265.8</c:v>
                </c:pt>
                <c:pt idx="67">
                  <c:v>265</c:v>
                </c:pt>
                <c:pt idx="68">
                  <c:v>262.89999999999998</c:v>
                </c:pt>
                <c:pt idx="69">
                  <c:v>263.60000000000002</c:v>
                </c:pt>
                <c:pt idx="70">
                  <c:v>262.5</c:v>
                </c:pt>
                <c:pt idx="71">
                  <c:v>264.10000000000002</c:v>
                </c:pt>
                <c:pt idx="72">
                  <c:v>265.5</c:v>
                </c:pt>
                <c:pt idx="73">
                  <c:v>263.89999999999998</c:v>
                </c:pt>
                <c:pt idx="74">
                  <c:v>259.8</c:v>
                </c:pt>
                <c:pt idx="75">
                  <c:v>261.2</c:v>
                </c:pt>
                <c:pt idx="76">
                  <c:v>258</c:v>
                </c:pt>
                <c:pt idx="77">
                  <c:v>258.10000000000002</c:v>
                </c:pt>
                <c:pt idx="78">
                  <c:v>256.5</c:v>
                </c:pt>
                <c:pt idx="79">
                  <c:v>262</c:v>
                </c:pt>
                <c:pt idx="80">
                  <c:v>261.8</c:v>
                </c:pt>
                <c:pt idx="81">
                  <c:v>262.8</c:v>
                </c:pt>
                <c:pt idx="82">
                  <c:v>263.10000000000002</c:v>
                </c:pt>
                <c:pt idx="83">
                  <c:v>261.5</c:v>
                </c:pt>
                <c:pt idx="84">
                  <c:v>258.10000000000002</c:v>
                </c:pt>
                <c:pt idx="85">
                  <c:v>262</c:v>
                </c:pt>
                <c:pt idx="86">
                  <c:v>261</c:v>
                </c:pt>
                <c:pt idx="87">
                  <c:v>257.2</c:v>
                </c:pt>
                <c:pt idx="88">
                  <c:v>258.8</c:v>
                </c:pt>
                <c:pt idx="89">
                  <c:v>261.5</c:v>
                </c:pt>
                <c:pt idx="90">
                  <c:v>262</c:v>
                </c:pt>
                <c:pt idx="91">
                  <c:v>266.3</c:v>
                </c:pt>
                <c:pt idx="92">
                  <c:v>269.5</c:v>
                </c:pt>
                <c:pt idx="93">
                  <c:v>273.5</c:v>
                </c:pt>
                <c:pt idx="94">
                  <c:v>275</c:v>
                </c:pt>
                <c:pt idx="95">
                  <c:v>276.5</c:v>
                </c:pt>
                <c:pt idx="96">
                  <c:v>275.39999999999998</c:v>
                </c:pt>
                <c:pt idx="97">
                  <c:v>275</c:v>
                </c:pt>
                <c:pt idx="98">
                  <c:v>272.89999999999998</c:v>
                </c:pt>
                <c:pt idx="99">
                  <c:v>273</c:v>
                </c:pt>
                <c:pt idx="100">
                  <c:v>272</c:v>
                </c:pt>
                <c:pt idx="101">
                  <c:v>270</c:v>
                </c:pt>
                <c:pt idx="102">
                  <c:v>269.7</c:v>
                </c:pt>
                <c:pt idx="103">
                  <c:v>262.5</c:v>
                </c:pt>
                <c:pt idx="104">
                  <c:v>262.8</c:v>
                </c:pt>
                <c:pt idx="105">
                  <c:v>266</c:v>
                </c:pt>
                <c:pt idx="106">
                  <c:v>265.2</c:v>
                </c:pt>
                <c:pt idx="107">
                  <c:v>263.5</c:v>
                </c:pt>
                <c:pt idx="108">
                  <c:v>264.3</c:v>
                </c:pt>
                <c:pt idx="109">
                  <c:v>267</c:v>
                </c:pt>
                <c:pt idx="110">
                  <c:v>270.39999999999998</c:v>
                </c:pt>
                <c:pt idx="111">
                  <c:v>268.5</c:v>
                </c:pt>
                <c:pt idx="112">
                  <c:v>270</c:v>
                </c:pt>
                <c:pt idx="113">
                  <c:v>270.2</c:v>
                </c:pt>
                <c:pt idx="114">
                  <c:v>267.8</c:v>
                </c:pt>
                <c:pt idx="115">
                  <c:v>270</c:v>
                </c:pt>
                <c:pt idx="116">
                  <c:v>266.8</c:v>
                </c:pt>
                <c:pt idx="117">
                  <c:v>264</c:v>
                </c:pt>
                <c:pt idx="118">
                  <c:v>264.10000000000002</c:v>
                </c:pt>
                <c:pt idx="119">
                  <c:v>262.5</c:v>
                </c:pt>
                <c:pt idx="120">
                  <c:v>260.39999999999998</c:v>
                </c:pt>
                <c:pt idx="121">
                  <c:v>258</c:v>
                </c:pt>
                <c:pt idx="122">
                  <c:v>259</c:v>
                </c:pt>
                <c:pt idx="123">
                  <c:v>263</c:v>
                </c:pt>
                <c:pt idx="124">
                  <c:v>257.5</c:v>
                </c:pt>
                <c:pt idx="125">
                  <c:v>256.2</c:v>
                </c:pt>
                <c:pt idx="126">
                  <c:v>255</c:v>
                </c:pt>
                <c:pt idx="127">
                  <c:v>252</c:v>
                </c:pt>
                <c:pt idx="128">
                  <c:v>251.1</c:v>
                </c:pt>
                <c:pt idx="129">
                  <c:v>248.8</c:v>
                </c:pt>
                <c:pt idx="130">
                  <c:v>248.1</c:v>
                </c:pt>
                <c:pt idx="131">
                  <c:v>248.4</c:v>
                </c:pt>
                <c:pt idx="132">
                  <c:v>246.8</c:v>
                </c:pt>
                <c:pt idx="133">
                  <c:v>245.5</c:v>
                </c:pt>
                <c:pt idx="134">
                  <c:v>246.3</c:v>
                </c:pt>
                <c:pt idx="135">
                  <c:v>246</c:v>
                </c:pt>
                <c:pt idx="136">
                  <c:v>244.8</c:v>
                </c:pt>
                <c:pt idx="137">
                  <c:v>243</c:v>
                </c:pt>
                <c:pt idx="138">
                  <c:v>242</c:v>
                </c:pt>
                <c:pt idx="139">
                  <c:v>240</c:v>
                </c:pt>
                <c:pt idx="140">
                  <c:v>235.7</c:v>
                </c:pt>
                <c:pt idx="141">
                  <c:v>237.5</c:v>
                </c:pt>
                <c:pt idx="142">
                  <c:v>236.9</c:v>
                </c:pt>
                <c:pt idx="143">
                  <c:v>236</c:v>
                </c:pt>
                <c:pt idx="144">
                  <c:v>233.5</c:v>
                </c:pt>
                <c:pt idx="145">
                  <c:v>235.2</c:v>
                </c:pt>
                <c:pt idx="146">
                  <c:v>238.8</c:v>
                </c:pt>
                <c:pt idx="147">
                  <c:v>241.5</c:v>
                </c:pt>
                <c:pt idx="148">
                  <c:v>237.6</c:v>
                </c:pt>
                <c:pt idx="149">
                  <c:v>237.3</c:v>
                </c:pt>
                <c:pt idx="150">
                  <c:v>238</c:v>
                </c:pt>
                <c:pt idx="151">
                  <c:v>236.9</c:v>
                </c:pt>
                <c:pt idx="152">
                  <c:v>237.3</c:v>
                </c:pt>
                <c:pt idx="153">
                  <c:v>236.4</c:v>
                </c:pt>
                <c:pt idx="154">
                  <c:v>235.2</c:v>
                </c:pt>
                <c:pt idx="155">
                  <c:v>237</c:v>
                </c:pt>
                <c:pt idx="156">
                  <c:v>237.2</c:v>
                </c:pt>
                <c:pt idx="157">
                  <c:v>237.8</c:v>
                </c:pt>
                <c:pt idx="158">
                  <c:v>239.3</c:v>
                </c:pt>
                <c:pt idx="159">
                  <c:v>239.3</c:v>
                </c:pt>
                <c:pt idx="160">
                  <c:v>240.3</c:v>
                </c:pt>
                <c:pt idx="161">
                  <c:v>239.4</c:v>
                </c:pt>
                <c:pt idx="162">
                  <c:v>237.7</c:v>
                </c:pt>
                <c:pt idx="163">
                  <c:v>239</c:v>
                </c:pt>
                <c:pt idx="164">
                  <c:v>243</c:v>
                </c:pt>
                <c:pt idx="165">
                  <c:v>243.5</c:v>
                </c:pt>
                <c:pt idx="166">
                  <c:v>244.5</c:v>
                </c:pt>
                <c:pt idx="167">
                  <c:v>241.1</c:v>
                </c:pt>
                <c:pt idx="168">
                  <c:v>243.9</c:v>
                </c:pt>
                <c:pt idx="169">
                  <c:v>244</c:v>
                </c:pt>
                <c:pt idx="170">
                  <c:v>243.8</c:v>
                </c:pt>
                <c:pt idx="171">
                  <c:v>243.3</c:v>
                </c:pt>
                <c:pt idx="172">
                  <c:v>245.6</c:v>
                </c:pt>
                <c:pt idx="173">
                  <c:v>249.5</c:v>
                </c:pt>
                <c:pt idx="174">
                  <c:v>250.9</c:v>
                </c:pt>
                <c:pt idx="175">
                  <c:v>246.5</c:v>
                </c:pt>
                <c:pt idx="176">
                  <c:v>246.5</c:v>
                </c:pt>
                <c:pt idx="177">
                  <c:v>249</c:v>
                </c:pt>
                <c:pt idx="178">
                  <c:v>247.5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049-45B4-8808-129A78DE85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1321504"/>
        <c:axId val="391320192"/>
      </c:lineChart>
      <c:dateAx>
        <c:axId val="391321504"/>
        <c:scaling>
          <c:orientation val="minMax"/>
        </c:scaling>
        <c:delete val="0"/>
        <c:axPos val="b"/>
        <c:numFmt formatCode="d\-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391320192"/>
        <c:crosses val="autoZero"/>
        <c:auto val="1"/>
        <c:lblOffset val="100"/>
        <c:baseTimeUnit val="days"/>
        <c:majorUnit val="15"/>
        <c:majorTimeUnit val="days"/>
        <c:minorUnit val="15"/>
        <c:minorTimeUnit val="days"/>
      </c:dateAx>
      <c:valAx>
        <c:axId val="391320192"/>
        <c:scaling>
          <c:orientation val="minMax"/>
          <c:min val="2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391321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AR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EVOLUCIÓN</a:t>
            </a:r>
            <a:r>
              <a:rPr lang="en-US" b="1" baseline="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SOJA MAYO CAMPAÑA 2015- 2016</a:t>
            </a:r>
            <a:endParaRPr lang="en-US" b="1" dirty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'campaña1516 sj5 desde siembra '!$C$2</c:f>
              <c:strCache>
                <c:ptCount val="1"/>
                <c:pt idx="0">
                  <c:v>Ajuste</c:v>
                </c:pt>
              </c:strCache>
            </c:strRef>
          </c:tx>
          <c:marker>
            <c:symbol val="none"/>
          </c:marker>
          <c:cat>
            <c:numRef>
              <c:f>'campaña1516 sj5 desde siembra '!$B$3:$B$180</c:f>
              <c:numCache>
                <c:formatCode>mmm\-yy</c:formatCode>
                <c:ptCount val="178"/>
                <c:pt idx="0">
                  <c:v>42248</c:v>
                </c:pt>
                <c:pt idx="1">
                  <c:v>42249</c:v>
                </c:pt>
                <c:pt idx="2">
                  <c:v>42250</c:v>
                </c:pt>
                <c:pt idx="3">
                  <c:v>42251</c:v>
                </c:pt>
                <c:pt idx="4">
                  <c:v>42254</c:v>
                </c:pt>
                <c:pt idx="5">
                  <c:v>42255</c:v>
                </c:pt>
                <c:pt idx="6">
                  <c:v>42256</c:v>
                </c:pt>
                <c:pt idx="7">
                  <c:v>42257</c:v>
                </c:pt>
                <c:pt idx="8">
                  <c:v>42258</c:v>
                </c:pt>
                <c:pt idx="9">
                  <c:v>42261</c:v>
                </c:pt>
                <c:pt idx="10">
                  <c:v>42262</c:v>
                </c:pt>
                <c:pt idx="11">
                  <c:v>42263</c:v>
                </c:pt>
                <c:pt idx="12">
                  <c:v>42264</c:v>
                </c:pt>
                <c:pt idx="13">
                  <c:v>42265</c:v>
                </c:pt>
                <c:pt idx="14">
                  <c:v>42268</c:v>
                </c:pt>
                <c:pt idx="15">
                  <c:v>42269</c:v>
                </c:pt>
                <c:pt idx="16">
                  <c:v>42270</c:v>
                </c:pt>
                <c:pt idx="17">
                  <c:v>42271</c:v>
                </c:pt>
                <c:pt idx="18">
                  <c:v>42272</c:v>
                </c:pt>
                <c:pt idx="19">
                  <c:v>42275</c:v>
                </c:pt>
                <c:pt idx="20">
                  <c:v>42276</c:v>
                </c:pt>
                <c:pt idx="21">
                  <c:v>42277</c:v>
                </c:pt>
                <c:pt idx="22">
                  <c:v>42278</c:v>
                </c:pt>
                <c:pt idx="23">
                  <c:v>42279</c:v>
                </c:pt>
                <c:pt idx="24">
                  <c:v>42282</c:v>
                </c:pt>
                <c:pt idx="25">
                  <c:v>42283</c:v>
                </c:pt>
                <c:pt idx="26">
                  <c:v>42284</c:v>
                </c:pt>
                <c:pt idx="27">
                  <c:v>42285</c:v>
                </c:pt>
                <c:pt idx="28">
                  <c:v>42286</c:v>
                </c:pt>
                <c:pt idx="29">
                  <c:v>42290</c:v>
                </c:pt>
                <c:pt idx="30">
                  <c:v>42291</c:v>
                </c:pt>
                <c:pt idx="31">
                  <c:v>42292</c:v>
                </c:pt>
                <c:pt idx="32">
                  <c:v>42293</c:v>
                </c:pt>
                <c:pt idx="33">
                  <c:v>42296</c:v>
                </c:pt>
                <c:pt idx="34">
                  <c:v>42297</c:v>
                </c:pt>
                <c:pt idx="35">
                  <c:v>42298</c:v>
                </c:pt>
                <c:pt idx="36">
                  <c:v>42299</c:v>
                </c:pt>
                <c:pt idx="37">
                  <c:v>42300</c:v>
                </c:pt>
                <c:pt idx="38">
                  <c:v>42303</c:v>
                </c:pt>
                <c:pt idx="39">
                  <c:v>42304</c:v>
                </c:pt>
                <c:pt idx="40">
                  <c:v>42305</c:v>
                </c:pt>
                <c:pt idx="41">
                  <c:v>42306</c:v>
                </c:pt>
                <c:pt idx="42">
                  <c:v>42307</c:v>
                </c:pt>
                <c:pt idx="43">
                  <c:v>42310</c:v>
                </c:pt>
                <c:pt idx="44">
                  <c:v>42311</c:v>
                </c:pt>
                <c:pt idx="45">
                  <c:v>42312</c:v>
                </c:pt>
                <c:pt idx="46">
                  <c:v>42313</c:v>
                </c:pt>
                <c:pt idx="47">
                  <c:v>42314</c:v>
                </c:pt>
                <c:pt idx="48">
                  <c:v>42317</c:v>
                </c:pt>
                <c:pt idx="49">
                  <c:v>42318</c:v>
                </c:pt>
                <c:pt idx="50">
                  <c:v>42319</c:v>
                </c:pt>
                <c:pt idx="51">
                  <c:v>42320</c:v>
                </c:pt>
                <c:pt idx="52">
                  <c:v>42321</c:v>
                </c:pt>
                <c:pt idx="53">
                  <c:v>42324</c:v>
                </c:pt>
                <c:pt idx="54">
                  <c:v>42325</c:v>
                </c:pt>
                <c:pt idx="55">
                  <c:v>42326</c:v>
                </c:pt>
                <c:pt idx="56">
                  <c:v>42327</c:v>
                </c:pt>
                <c:pt idx="57">
                  <c:v>42328</c:v>
                </c:pt>
                <c:pt idx="58">
                  <c:v>42331</c:v>
                </c:pt>
                <c:pt idx="59">
                  <c:v>42332</c:v>
                </c:pt>
                <c:pt idx="60">
                  <c:v>42333</c:v>
                </c:pt>
                <c:pt idx="61">
                  <c:v>42334</c:v>
                </c:pt>
                <c:pt idx="62">
                  <c:v>42338</c:v>
                </c:pt>
                <c:pt idx="63">
                  <c:v>42339</c:v>
                </c:pt>
                <c:pt idx="64">
                  <c:v>42340</c:v>
                </c:pt>
                <c:pt idx="65">
                  <c:v>42341</c:v>
                </c:pt>
                <c:pt idx="66">
                  <c:v>42342</c:v>
                </c:pt>
                <c:pt idx="67">
                  <c:v>42347</c:v>
                </c:pt>
                <c:pt idx="68">
                  <c:v>42348</c:v>
                </c:pt>
                <c:pt idx="69">
                  <c:v>42349</c:v>
                </c:pt>
                <c:pt idx="70">
                  <c:v>42352</c:v>
                </c:pt>
                <c:pt idx="71">
                  <c:v>42353</c:v>
                </c:pt>
                <c:pt idx="72">
                  <c:v>42354</c:v>
                </c:pt>
                <c:pt idx="73">
                  <c:v>42355</c:v>
                </c:pt>
                <c:pt idx="74">
                  <c:v>42356</c:v>
                </c:pt>
                <c:pt idx="75">
                  <c:v>42359</c:v>
                </c:pt>
                <c:pt idx="76">
                  <c:v>42360</c:v>
                </c:pt>
                <c:pt idx="77">
                  <c:v>42361</c:v>
                </c:pt>
                <c:pt idx="78">
                  <c:v>42366</c:v>
                </c:pt>
                <c:pt idx="79">
                  <c:v>42367</c:v>
                </c:pt>
                <c:pt idx="80">
                  <c:v>42368</c:v>
                </c:pt>
                <c:pt idx="81">
                  <c:v>42373</c:v>
                </c:pt>
                <c:pt idx="82">
                  <c:v>42374</c:v>
                </c:pt>
                <c:pt idx="83">
                  <c:v>42375</c:v>
                </c:pt>
                <c:pt idx="84">
                  <c:v>42376</c:v>
                </c:pt>
                <c:pt idx="85">
                  <c:v>42377</c:v>
                </c:pt>
                <c:pt idx="86">
                  <c:v>42380</c:v>
                </c:pt>
                <c:pt idx="87">
                  <c:v>42381</c:v>
                </c:pt>
                <c:pt idx="88">
                  <c:v>42382</c:v>
                </c:pt>
                <c:pt idx="89">
                  <c:v>42383</c:v>
                </c:pt>
                <c:pt idx="90">
                  <c:v>42384</c:v>
                </c:pt>
                <c:pt idx="91">
                  <c:v>42387</c:v>
                </c:pt>
                <c:pt idx="92">
                  <c:v>42388</c:v>
                </c:pt>
                <c:pt idx="93">
                  <c:v>42389</c:v>
                </c:pt>
                <c:pt idx="94">
                  <c:v>42390</c:v>
                </c:pt>
                <c:pt idx="95">
                  <c:v>42391</c:v>
                </c:pt>
                <c:pt idx="96">
                  <c:v>42394</c:v>
                </c:pt>
                <c:pt idx="97">
                  <c:v>42395</c:v>
                </c:pt>
                <c:pt idx="98">
                  <c:v>42396</c:v>
                </c:pt>
                <c:pt idx="99">
                  <c:v>42397</c:v>
                </c:pt>
                <c:pt idx="100">
                  <c:v>42398</c:v>
                </c:pt>
                <c:pt idx="101">
                  <c:v>42401</c:v>
                </c:pt>
                <c:pt idx="102">
                  <c:v>42402</c:v>
                </c:pt>
                <c:pt idx="103">
                  <c:v>42403</c:v>
                </c:pt>
                <c:pt idx="104">
                  <c:v>42404</c:v>
                </c:pt>
                <c:pt idx="105">
                  <c:v>42405</c:v>
                </c:pt>
                <c:pt idx="106">
                  <c:v>42410</c:v>
                </c:pt>
                <c:pt idx="107">
                  <c:v>42411</c:v>
                </c:pt>
                <c:pt idx="108">
                  <c:v>42412</c:v>
                </c:pt>
                <c:pt idx="109">
                  <c:v>42415</c:v>
                </c:pt>
                <c:pt idx="110">
                  <c:v>42416</c:v>
                </c:pt>
                <c:pt idx="111">
                  <c:v>42417</c:v>
                </c:pt>
                <c:pt idx="112">
                  <c:v>42418</c:v>
                </c:pt>
                <c:pt idx="113">
                  <c:v>42419</c:v>
                </c:pt>
                <c:pt idx="114">
                  <c:v>42422</c:v>
                </c:pt>
                <c:pt idx="115">
                  <c:v>42423</c:v>
                </c:pt>
                <c:pt idx="116">
                  <c:v>42424</c:v>
                </c:pt>
                <c:pt idx="117">
                  <c:v>42425</c:v>
                </c:pt>
                <c:pt idx="118">
                  <c:v>42426</c:v>
                </c:pt>
                <c:pt idx="119">
                  <c:v>42429</c:v>
                </c:pt>
                <c:pt idx="120">
                  <c:v>42430</c:v>
                </c:pt>
                <c:pt idx="121">
                  <c:v>42431</c:v>
                </c:pt>
                <c:pt idx="122">
                  <c:v>42432</c:v>
                </c:pt>
                <c:pt idx="123">
                  <c:v>42433</c:v>
                </c:pt>
                <c:pt idx="124">
                  <c:v>42436</c:v>
                </c:pt>
                <c:pt idx="125">
                  <c:v>42437</c:v>
                </c:pt>
                <c:pt idx="126">
                  <c:v>42438</c:v>
                </c:pt>
                <c:pt idx="127">
                  <c:v>42439</c:v>
                </c:pt>
                <c:pt idx="128">
                  <c:v>42440</c:v>
                </c:pt>
                <c:pt idx="129">
                  <c:v>42443</c:v>
                </c:pt>
                <c:pt idx="130">
                  <c:v>42444</c:v>
                </c:pt>
                <c:pt idx="131">
                  <c:v>42445</c:v>
                </c:pt>
                <c:pt idx="132">
                  <c:v>42446</c:v>
                </c:pt>
                <c:pt idx="133">
                  <c:v>42447</c:v>
                </c:pt>
                <c:pt idx="134">
                  <c:v>42450</c:v>
                </c:pt>
                <c:pt idx="135">
                  <c:v>42451</c:v>
                </c:pt>
                <c:pt idx="136">
                  <c:v>42452</c:v>
                </c:pt>
                <c:pt idx="137">
                  <c:v>42457</c:v>
                </c:pt>
                <c:pt idx="138">
                  <c:v>42458</c:v>
                </c:pt>
                <c:pt idx="139">
                  <c:v>42459</c:v>
                </c:pt>
                <c:pt idx="140">
                  <c:v>42460</c:v>
                </c:pt>
                <c:pt idx="141">
                  <c:v>42461</c:v>
                </c:pt>
                <c:pt idx="142">
                  <c:v>42464</c:v>
                </c:pt>
                <c:pt idx="143">
                  <c:v>42465</c:v>
                </c:pt>
                <c:pt idx="144">
                  <c:v>42466</c:v>
                </c:pt>
                <c:pt idx="145">
                  <c:v>42467</c:v>
                </c:pt>
                <c:pt idx="146">
                  <c:v>42468</c:v>
                </c:pt>
                <c:pt idx="147">
                  <c:v>42471</c:v>
                </c:pt>
                <c:pt idx="148">
                  <c:v>42472</c:v>
                </c:pt>
                <c:pt idx="149">
                  <c:v>42473</c:v>
                </c:pt>
                <c:pt idx="150">
                  <c:v>42474</c:v>
                </c:pt>
                <c:pt idx="151">
                  <c:v>42475</c:v>
                </c:pt>
                <c:pt idx="152">
                  <c:v>42478</c:v>
                </c:pt>
                <c:pt idx="153">
                  <c:v>42479</c:v>
                </c:pt>
                <c:pt idx="154">
                  <c:v>42480</c:v>
                </c:pt>
                <c:pt idx="155">
                  <c:v>42481</c:v>
                </c:pt>
                <c:pt idx="156">
                  <c:v>42482</c:v>
                </c:pt>
                <c:pt idx="157">
                  <c:v>42485</c:v>
                </c:pt>
                <c:pt idx="158">
                  <c:v>42486</c:v>
                </c:pt>
                <c:pt idx="159">
                  <c:v>42487</c:v>
                </c:pt>
                <c:pt idx="160">
                  <c:v>42488</c:v>
                </c:pt>
                <c:pt idx="161">
                  <c:v>42489</c:v>
                </c:pt>
                <c:pt idx="162">
                  <c:v>42492</c:v>
                </c:pt>
                <c:pt idx="163">
                  <c:v>42493</c:v>
                </c:pt>
                <c:pt idx="164">
                  <c:v>42494</c:v>
                </c:pt>
                <c:pt idx="165">
                  <c:v>42495</c:v>
                </c:pt>
                <c:pt idx="166">
                  <c:v>42496</c:v>
                </c:pt>
                <c:pt idx="167">
                  <c:v>42499</c:v>
                </c:pt>
                <c:pt idx="168">
                  <c:v>42500</c:v>
                </c:pt>
                <c:pt idx="169">
                  <c:v>42501</c:v>
                </c:pt>
                <c:pt idx="170">
                  <c:v>42502</c:v>
                </c:pt>
                <c:pt idx="171">
                  <c:v>42503</c:v>
                </c:pt>
                <c:pt idx="172">
                  <c:v>42506</c:v>
                </c:pt>
                <c:pt idx="173">
                  <c:v>42507</c:v>
                </c:pt>
                <c:pt idx="174">
                  <c:v>42508</c:v>
                </c:pt>
                <c:pt idx="175">
                  <c:v>42509</c:v>
                </c:pt>
                <c:pt idx="176">
                  <c:v>42510</c:v>
                </c:pt>
                <c:pt idx="177">
                  <c:v>42513</c:v>
                </c:pt>
              </c:numCache>
            </c:numRef>
          </c:cat>
          <c:val>
            <c:numRef>
              <c:f>'campaña1516 sj5 desde siembra '!$C$3:$C$180</c:f>
              <c:numCache>
                <c:formatCode>General</c:formatCode>
                <c:ptCount val="178"/>
                <c:pt idx="0">
                  <c:v>210.9</c:v>
                </c:pt>
                <c:pt idx="1">
                  <c:v>210</c:v>
                </c:pt>
                <c:pt idx="2">
                  <c:v>209.6</c:v>
                </c:pt>
                <c:pt idx="3">
                  <c:v>208.5</c:v>
                </c:pt>
                <c:pt idx="4">
                  <c:v>208.5</c:v>
                </c:pt>
                <c:pt idx="5">
                  <c:v>210.9</c:v>
                </c:pt>
                <c:pt idx="6">
                  <c:v>210.8</c:v>
                </c:pt>
                <c:pt idx="7">
                  <c:v>211</c:v>
                </c:pt>
                <c:pt idx="8">
                  <c:v>211.2</c:v>
                </c:pt>
                <c:pt idx="9">
                  <c:v>212.5</c:v>
                </c:pt>
                <c:pt idx="10">
                  <c:v>212.8</c:v>
                </c:pt>
                <c:pt idx="11">
                  <c:v>212.8</c:v>
                </c:pt>
                <c:pt idx="12">
                  <c:v>212.3</c:v>
                </c:pt>
                <c:pt idx="13">
                  <c:v>209.5</c:v>
                </c:pt>
                <c:pt idx="14">
                  <c:v>211.8</c:v>
                </c:pt>
                <c:pt idx="15">
                  <c:v>209.5</c:v>
                </c:pt>
                <c:pt idx="16">
                  <c:v>211.1</c:v>
                </c:pt>
                <c:pt idx="17">
                  <c:v>212.7</c:v>
                </c:pt>
                <c:pt idx="18">
                  <c:v>215.8</c:v>
                </c:pt>
                <c:pt idx="19">
                  <c:v>212.1</c:v>
                </c:pt>
                <c:pt idx="20">
                  <c:v>213</c:v>
                </c:pt>
                <c:pt idx="21">
                  <c:v>214.7</c:v>
                </c:pt>
                <c:pt idx="22">
                  <c:v>212.5</c:v>
                </c:pt>
                <c:pt idx="23">
                  <c:v>213</c:v>
                </c:pt>
                <c:pt idx="24">
                  <c:v>214.8</c:v>
                </c:pt>
                <c:pt idx="25">
                  <c:v>216.2</c:v>
                </c:pt>
                <c:pt idx="26">
                  <c:v>217.5</c:v>
                </c:pt>
                <c:pt idx="27">
                  <c:v>215.5</c:v>
                </c:pt>
                <c:pt idx="28">
                  <c:v>216.9</c:v>
                </c:pt>
                <c:pt idx="29">
                  <c:v>221.5</c:v>
                </c:pt>
                <c:pt idx="30">
                  <c:v>220</c:v>
                </c:pt>
                <c:pt idx="31">
                  <c:v>220</c:v>
                </c:pt>
                <c:pt idx="32">
                  <c:v>219.9</c:v>
                </c:pt>
                <c:pt idx="33">
                  <c:v>219.1</c:v>
                </c:pt>
                <c:pt idx="34">
                  <c:v>220.7</c:v>
                </c:pt>
                <c:pt idx="35">
                  <c:v>221.7</c:v>
                </c:pt>
                <c:pt idx="36">
                  <c:v>223.9</c:v>
                </c:pt>
                <c:pt idx="37">
                  <c:v>225.5</c:v>
                </c:pt>
                <c:pt idx="38">
                  <c:v>228</c:v>
                </c:pt>
                <c:pt idx="39">
                  <c:v>228.5</c:v>
                </c:pt>
                <c:pt idx="40">
                  <c:v>226.9</c:v>
                </c:pt>
                <c:pt idx="41">
                  <c:v>225.4</c:v>
                </c:pt>
                <c:pt idx="42">
                  <c:v>230</c:v>
                </c:pt>
                <c:pt idx="43">
                  <c:v>228</c:v>
                </c:pt>
                <c:pt idx="44">
                  <c:v>228.3</c:v>
                </c:pt>
                <c:pt idx="45">
                  <c:v>227.8</c:v>
                </c:pt>
                <c:pt idx="46">
                  <c:v>224.8</c:v>
                </c:pt>
                <c:pt idx="47">
                  <c:v>224.8</c:v>
                </c:pt>
                <c:pt idx="48">
                  <c:v>223.7</c:v>
                </c:pt>
                <c:pt idx="49">
                  <c:v>221</c:v>
                </c:pt>
                <c:pt idx="50">
                  <c:v>221.2</c:v>
                </c:pt>
                <c:pt idx="51">
                  <c:v>222.7</c:v>
                </c:pt>
                <c:pt idx="52">
                  <c:v>221.7</c:v>
                </c:pt>
                <c:pt idx="53">
                  <c:v>221.9</c:v>
                </c:pt>
                <c:pt idx="54">
                  <c:v>222.6</c:v>
                </c:pt>
                <c:pt idx="55">
                  <c:v>224</c:v>
                </c:pt>
                <c:pt idx="56">
                  <c:v>223.7</c:v>
                </c:pt>
                <c:pt idx="57">
                  <c:v>222</c:v>
                </c:pt>
                <c:pt idx="58">
                  <c:v>226</c:v>
                </c:pt>
                <c:pt idx="59">
                  <c:v>222.5</c:v>
                </c:pt>
                <c:pt idx="60">
                  <c:v>223.6</c:v>
                </c:pt>
                <c:pt idx="61">
                  <c:v>221.6</c:v>
                </c:pt>
                <c:pt idx="62">
                  <c:v>220.2</c:v>
                </c:pt>
                <c:pt idx="63">
                  <c:v>221</c:v>
                </c:pt>
                <c:pt idx="64">
                  <c:v>221.8</c:v>
                </c:pt>
                <c:pt idx="65">
                  <c:v>221.8</c:v>
                </c:pt>
                <c:pt idx="66">
                  <c:v>221.4</c:v>
                </c:pt>
                <c:pt idx="67">
                  <c:v>218</c:v>
                </c:pt>
                <c:pt idx="68">
                  <c:v>220</c:v>
                </c:pt>
                <c:pt idx="69">
                  <c:v>217.5</c:v>
                </c:pt>
                <c:pt idx="70">
                  <c:v>215.8</c:v>
                </c:pt>
                <c:pt idx="71">
                  <c:v>213.7</c:v>
                </c:pt>
                <c:pt idx="72">
                  <c:v>213</c:v>
                </c:pt>
                <c:pt idx="73">
                  <c:v>214</c:v>
                </c:pt>
                <c:pt idx="74">
                  <c:v>217</c:v>
                </c:pt>
                <c:pt idx="75">
                  <c:v>216.9</c:v>
                </c:pt>
                <c:pt idx="76">
                  <c:v>216</c:v>
                </c:pt>
                <c:pt idx="77">
                  <c:v>216.5</c:v>
                </c:pt>
                <c:pt idx="78">
                  <c:v>213.5</c:v>
                </c:pt>
                <c:pt idx="79">
                  <c:v>213.5</c:v>
                </c:pt>
                <c:pt idx="80">
                  <c:v>214.7</c:v>
                </c:pt>
                <c:pt idx="81">
                  <c:v>212.5</c:v>
                </c:pt>
                <c:pt idx="82">
                  <c:v>212</c:v>
                </c:pt>
                <c:pt idx="83">
                  <c:v>212</c:v>
                </c:pt>
                <c:pt idx="84">
                  <c:v>212.5</c:v>
                </c:pt>
                <c:pt idx="85">
                  <c:v>212.5</c:v>
                </c:pt>
                <c:pt idx="86">
                  <c:v>212.5</c:v>
                </c:pt>
                <c:pt idx="87">
                  <c:v>215</c:v>
                </c:pt>
                <c:pt idx="88">
                  <c:v>215.2</c:v>
                </c:pt>
                <c:pt idx="89">
                  <c:v>215</c:v>
                </c:pt>
                <c:pt idx="90">
                  <c:v>214</c:v>
                </c:pt>
                <c:pt idx="91">
                  <c:v>214</c:v>
                </c:pt>
                <c:pt idx="92">
                  <c:v>215.3</c:v>
                </c:pt>
                <c:pt idx="93">
                  <c:v>214.7</c:v>
                </c:pt>
                <c:pt idx="94">
                  <c:v>216</c:v>
                </c:pt>
                <c:pt idx="95">
                  <c:v>216.5</c:v>
                </c:pt>
                <c:pt idx="96">
                  <c:v>217.2</c:v>
                </c:pt>
                <c:pt idx="97">
                  <c:v>216.8</c:v>
                </c:pt>
                <c:pt idx="98">
                  <c:v>217</c:v>
                </c:pt>
                <c:pt idx="99">
                  <c:v>214.8</c:v>
                </c:pt>
                <c:pt idx="100">
                  <c:v>216.5</c:v>
                </c:pt>
                <c:pt idx="101">
                  <c:v>215</c:v>
                </c:pt>
                <c:pt idx="102">
                  <c:v>216.9</c:v>
                </c:pt>
                <c:pt idx="103">
                  <c:v>216.8</c:v>
                </c:pt>
                <c:pt idx="104">
                  <c:v>217.2</c:v>
                </c:pt>
                <c:pt idx="105">
                  <c:v>214.9</c:v>
                </c:pt>
                <c:pt idx="106">
                  <c:v>212.6</c:v>
                </c:pt>
                <c:pt idx="107">
                  <c:v>214.8</c:v>
                </c:pt>
                <c:pt idx="108">
                  <c:v>214.5</c:v>
                </c:pt>
                <c:pt idx="109">
                  <c:v>214.5</c:v>
                </c:pt>
                <c:pt idx="110">
                  <c:v>214.6</c:v>
                </c:pt>
                <c:pt idx="111">
                  <c:v>215.4</c:v>
                </c:pt>
                <c:pt idx="112">
                  <c:v>214.6</c:v>
                </c:pt>
                <c:pt idx="113">
                  <c:v>214.8</c:v>
                </c:pt>
                <c:pt idx="114">
                  <c:v>215.3</c:v>
                </c:pt>
                <c:pt idx="115">
                  <c:v>213.2</c:v>
                </c:pt>
                <c:pt idx="116">
                  <c:v>212.7</c:v>
                </c:pt>
                <c:pt idx="117">
                  <c:v>211.5</c:v>
                </c:pt>
                <c:pt idx="118">
                  <c:v>211.4</c:v>
                </c:pt>
                <c:pt idx="119">
                  <c:v>210</c:v>
                </c:pt>
                <c:pt idx="120">
                  <c:v>209</c:v>
                </c:pt>
                <c:pt idx="121">
                  <c:v>209.9</c:v>
                </c:pt>
                <c:pt idx="122">
                  <c:v>210.8</c:v>
                </c:pt>
                <c:pt idx="123">
                  <c:v>213</c:v>
                </c:pt>
                <c:pt idx="124">
                  <c:v>214.7</c:v>
                </c:pt>
                <c:pt idx="125">
                  <c:v>215.1</c:v>
                </c:pt>
                <c:pt idx="126">
                  <c:v>215.8</c:v>
                </c:pt>
                <c:pt idx="127">
                  <c:v>216</c:v>
                </c:pt>
                <c:pt idx="128">
                  <c:v>217.5</c:v>
                </c:pt>
                <c:pt idx="129">
                  <c:v>218.2</c:v>
                </c:pt>
                <c:pt idx="130">
                  <c:v>216.2</c:v>
                </c:pt>
                <c:pt idx="131">
                  <c:v>215</c:v>
                </c:pt>
                <c:pt idx="132">
                  <c:v>216.5</c:v>
                </c:pt>
                <c:pt idx="133">
                  <c:v>216.8</c:v>
                </c:pt>
                <c:pt idx="134">
                  <c:v>218</c:v>
                </c:pt>
                <c:pt idx="135">
                  <c:v>220.4</c:v>
                </c:pt>
                <c:pt idx="136">
                  <c:v>220</c:v>
                </c:pt>
                <c:pt idx="137">
                  <c:v>219</c:v>
                </c:pt>
                <c:pt idx="138">
                  <c:v>220.5</c:v>
                </c:pt>
                <c:pt idx="139">
                  <c:v>219.3</c:v>
                </c:pt>
                <c:pt idx="140">
                  <c:v>219.6</c:v>
                </c:pt>
                <c:pt idx="141">
                  <c:v>221</c:v>
                </c:pt>
                <c:pt idx="142">
                  <c:v>221</c:v>
                </c:pt>
                <c:pt idx="143">
                  <c:v>220.5</c:v>
                </c:pt>
                <c:pt idx="144">
                  <c:v>221.5</c:v>
                </c:pt>
                <c:pt idx="145">
                  <c:v>221.7</c:v>
                </c:pt>
                <c:pt idx="146">
                  <c:v>224.8</c:v>
                </c:pt>
                <c:pt idx="147">
                  <c:v>229</c:v>
                </c:pt>
                <c:pt idx="148">
                  <c:v>232</c:v>
                </c:pt>
                <c:pt idx="149">
                  <c:v>241.5</c:v>
                </c:pt>
                <c:pt idx="150">
                  <c:v>237.5</c:v>
                </c:pt>
                <c:pt idx="151">
                  <c:v>239.5</c:v>
                </c:pt>
                <c:pt idx="152">
                  <c:v>241</c:v>
                </c:pt>
                <c:pt idx="153">
                  <c:v>248.4</c:v>
                </c:pt>
                <c:pt idx="154">
                  <c:v>252.1</c:v>
                </c:pt>
                <c:pt idx="155">
                  <c:v>256</c:v>
                </c:pt>
                <c:pt idx="156">
                  <c:v>246.2</c:v>
                </c:pt>
                <c:pt idx="157">
                  <c:v>252</c:v>
                </c:pt>
                <c:pt idx="158">
                  <c:v>254</c:v>
                </c:pt>
                <c:pt idx="159">
                  <c:v>253</c:v>
                </c:pt>
                <c:pt idx="160">
                  <c:v>256</c:v>
                </c:pt>
                <c:pt idx="161">
                  <c:v>255</c:v>
                </c:pt>
                <c:pt idx="162">
                  <c:v>258.2</c:v>
                </c:pt>
                <c:pt idx="163">
                  <c:v>258</c:v>
                </c:pt>
                <c:pt idx="164">
                  <c:v>260</c:v>
                </c:pt>
                <c:pt idx="165">
                  <c:v>256.5</c:v>
                </c:pt>
                <c:pt idx="166">
                  <c:v>261</c:v>
                </c:pt>
                <c:pt idx="167">
                  <c:v>264.39999999999998</c:v>
                </c:pt>
                <c:pt idx="168">
                  <c:v>278</c:v>
                </c:pt>
                <c:pt idx="169">
                  <c:v>282</c:v>
                </c:pt>
                <c:pt idx="170">
                  <c:v>280</c:v>
                </c:pt>
                <c:pt idx="171">
                  <c:v>279.5</c:v>
                </c:pt>
                <c:pt idx="172">
                  <c:v>282.5</c:v>
                </c:pt>
                <c:pt idx="173">
                  <c:v>289</c:v>
                </c:pt>
                <c:pt idx="174">
                  <c:v>287</c:v>
                </c:pt>
                <c:pt idx="175">
                  <c:v>284</c:v>
                </c:pt>
                <c:pt idx="176">
                  <c:v>287</c:v>
                </c:pt>
                <c:pt idx="177">
                  <c:v>286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6B0-4748-AD35-FCB3052A7741}"/>
            </c:ext>
          </c:extLst>
        </c:ser>
        <c:ser>
          <c:idx val="0"/>
          <c:order val="1"/>
          <c:tx>
            <c:strRef>
              <c:f>'campaña1516 sj5 desde siembra '!$C$2</c:f>
              <c:strCache>
                <c:ptCount val="1"/>
                <c:pt idx="0">
                  <c:v>Ajuste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'campaña1516 sj5 desde siembra '!$B$3:$B$180</c:f>
              <c:numCache>
                <c:formatCode>mmm\-yy</c:formatCode>
                <c:ptCount val="178"/>
                <c:pt idx="0">
                  <c:v>42248</c:v>
                </c:pt>
                <c:pt idx="1">
                  <c:v>42249</c:v>
                </c:pt>
                <c:pt idx="2">
                  <c:v>42250</c:v>
                </c:pt>
                <c:pt idx="3">
                  <c:v>42251</c:v>
                </c:pt>
                <c:pt idx="4">
                  <c:v>42254</c:v>
                </c:pt>
                <c:pt idx="5">
                  <c:v>42255</c:v>
                </c:pt>
                <c:pt idx="6">
                  <c:v>42256</c:v>
                </c:pt>
                <c:pt idx="7">
                  <c:v>42257</c:v>
                </c:pt>
                <c:pt idx="8">
                  <c:v>42258</c:v>
                </c:pt>
                <c:pt idx="9">
                  <c:v>42261</c:v>
                </c:pt>
                <c:pt idx="10">
                  <c:v>42262</c:v>
                </c:pt>
                <c:pt idx="11">
                  <c:v>42263</c:v>
                </c:pt>
                <c:pt idx="12">
                  <c:v>42264</c:v>
                </c:pt>
                <c:pt idx="13">
                  <c:v>42265</c:v>
                </c:pt>
                <c:pt idx="14">
                  <c:v>42268</c:v>
                </c:pt>
                <c:pt idx="15">
                  <c:v>42269</c:v>
                </c:pt>
                <c:pt idx="16">
                  <c:v>42270</c:v>
                </c:pt>
                <c:pt idx="17">
                  <c:v>42271</c:v>
                </c:pt>
                <c:pt idx="18">
                  <c:v>42272</c:v>
                </c:pt>
                <c:pt idx="19">
                  <c:v>42275</c:v>
                </c:pt>
                <c:pt idx="20">
                  <c:v>42276</c:v>
                </c:pt>
                <c:pt idx="21">
                  <c:v>42277</c:v>
                </c:pt>
                <c:pt idx="22">
                  <c:v>42278</c:v>
                </c:pt>
                <c:pt idx="23">
                  <c:v>42279</c:v>
                </c:pt>
                <c:pt idx="24">
                  <c:v>42282</c:v>
                </c:pt>
                <c:pt idx="25">
                  <c:v>42283</c:v>
                </c:pt>
                <c:pt idx="26">
                  <c:v>42284</c:v>
                </c:pt>
                <c:pt idx="27">
                  <c:v>42285</c:v>
                </c:pt>
                <c:pt idx="28">
                  <c:v>42286</c:v>
                </c:pt>
                <c:pt idx="29">
                  <c:v>42290</c:v>
                </c:pt>
                <c:pt idx="30">
                  <c:v>42291</c:v>
                </c:pt>
                <c:pt idx="31">
                  <c:v>42292</c:v>
                </c:pt>
                <c:pt idx="32">
                  <c:v>42293</c:v>
                </c:pt>
                <c:pt idx="33">
                  <c:v>42296</c:v>
                </c:pt>
                <c:pt idx="34">
                  <c:v>42297</c:v>
                </c:pt>
                <c:pt idx="35">
                  <c:v>42298</c:v>
                </c:pt>
                <c:pt idx="36">
                  <c:v>42299</c:v>
                </c:pt>
                <c:pt idx="37">
                  <c:v>42300</c:v>
                </c:pt>
                <c:pt idx="38">
                  <c:v>42303</c:v>
                </c:pt>
                <c:pt idx="39">
                  <c:v>42304</c:v>
                </c:pt>
                <c:pt idx="40">
                  <c:v>42305</c:v>
                </c:pt>
                <c:pt idx="41">
                  <c:v>42306</c:v>
                </c:pt>
                <c:pt idx="42">
                  <c:v>42307</c:v>
                </c:pt>
                <c:pt idx="43">
                  <c:v>42310</c:v>
                </c:pt>
                <c:pt idx="44">
                  <c:v>42311</c:v>
                </c:pt>
                <c:pt idx="45">
                  <c:v>42312</c:v>
                </c:pt>
                <c:pt idx="46">
                  <c:v>42313</c:v>
                </c:pt>
                <c:pt idx="47">
                  <c:v>42314</c:v>
                </c:pt>
                <c:pt idx="48">
                  <c:v>42317</c:v>
                </c:pt>
                <c:pt idx="49">
                  <c:v>42318</c:v>
                </c:pt>
                <c:pt idx="50">
                  <c:v>42319</c:v>
                </c:pt>
                <c:pt idx="51">
                  <c:v>42320</c:v>
                </c:pt>
                <c:pt idx="52">
                  <c:v>42321</c:v>
                </c:pt>
                <c:pt idx="53">
                  <c:v>42324</c:v>
                </c:pt>
                <c:pt idx="54">
                  <c:v>42325</c:v>
                </c:pt>
                <c:pt idx="55">
                  <c:v>42326</c:v>
                </c:pt>
                <c:pt idx="56">
                  <c:v>42327</c:v>
                </c:pt>
                <c:pt idx="57">
                  <c:v>42328</c:v>
                </c:pt>
                <c:pt idx="58">
                  <c:v>42331</c:v>
                </c:pt>
                <c:pt idx="59">
                  <c:v>42332</c:v>
                </c:pt>
                <c:pt idx="60">
                  <c:v>42333</c:v>
                </c:pt>
                <c:pt idx="61">
                  <c:v>42334</c:v>
                </c:pt>
                <c:pt idx="62">
                  <c:v>42338</c:v>
                </c:pt>
                <c:pt idx="63">
                  <c:v>42339</c:v>
                </c:pt>
                <c:pt idx="64">
                  <c:v>42340</c:v>
                </c:pt>
                <c:pt idx="65">
                  <c:v>42341</c:v>
                </c:pt>
                <c:pt idx="66">
                  <c:v>42342</c:v>
                </c:pt>
                <c:pt idx="67">
                  <c:v>42347</c:v>
                </c:pt>
                <c:pt idx="68">
                  <c:v>42348</c:v>
                </c:pt>
                <c:pt idx="69">
                  <c:v>42349</c:v>
                </c:pt>
                <c:pt idx="70">
                  <c:v>42352</c:v>
                </c:pt>
                <c:pt idx="71">
                  <c:v>42353</c:v>
                </c:pt>
                <c:pt idx="72">
                  <c:v>42354</c:v>
                </c:pt>
                <c:pt idx="73">
                  <c:v>42355</c:v>
                </c:pt>
                <c:pt idx="74">
                  <c:v>42356</c:v>
                </c:pt>
                <c:pt idx="75">
                  <c:v>42359</c:v>
                </c:pt>
                <c:pt idx="76">
                  <c:v>42360</c:v>
                </c:pt>
                <c:pt idx="77">
                  <c:v>42361</c:v>
                </c:pt>
                <c:pt idx="78">
                  <c:v>42366</c:v>
                </c:pt>
                <c:pt idx="79">
                  <c:v>42367</c:v>
                </c:pt>
                <c:pt idx="80">
                  <c:v>42368</c:v>
                </c:pt>
                <c:pt idx="81">
                  <c:v>42373</c:v>
                </c:pt>
                <c:pt idx="82">
                  <c:v>42374</c:v>
                </c:pt>
                <c:pt idx="83">
                  <c:v>42375</c:v>
                </c:pt>
                <c:pt idx="84">
                  <c:v>42376</c:v>
                </c:pt>
                <c:pt idx="85">
                  <c:v>42377</c:v>
                </c:pt>
                <c:pt idx="86">
                  <c:v>42380</c:v>
                </c:pt>
                <c:pt idx="87">
                  <c:v>42381</c:v>
                </c:pt>
                <c:pt idx="88">
                  <c:v>42382</c:v>
                </c:pt>
                <c:pt idx="89">
                  <c:v>42383</c:v>
                </c:pt>
                <c:pt idx="90">
                  <c:v>42384</c:v>
                </c:pt>
                <c:pt idx="91">
                  <c:v>42387</c:v>
                </c:pt>
                <c:pt idx="92">
                  <c:v>42388</c:v>
                </c:pt>
                <c:pt idx="93">
                  <c:v>42389</c:v>
                </c:pt>
                <c:pt idx="94">
                  <c:v>42390</c:v>
                </c:pt>
                <c:pt idx="95">
                  <c:v>42391</c:v>
                </c:pt>
                <c:pt idx="96">
                  <c:v>42394</c:v>
                </c:pt>
                <c:pt idx="97">
                  <c:v>42395</c:v>
                </c:pt>
                <c:pt idx="98">
                  <c:v>42396</c:v>
                </c:pt>
                <c:pt idx="99">
                  <c:v>42397</c:v>
                </c:pt>
                <c:pt idx="100">
                  <c:v>42398</c:v>
                </c:pt>
                <c:pt idx="101">
                  <c:v>42401</c:v>
                </c:pt>
                <c:pt idx="102">
                  <c:v>42402</c:v>
                </c:pt>
                <c:pt idx="103">
                  <c:v>42403</c:v>
                </c:pt>
                <c:pt idx="104">
                  <c:v>42404</c:v>
                </c:pt>
                <c:pt idx="105">
                  <c:v>42405</c:v>
                </c:pt>
                <c:pt idx="106">
                  <c:v>42410</c:v>
                </c:pt>
                <c:pt idx="107">
                  <c:v>42411</c:v>
                </c:pt>
                <c:pt idx="108">
                  <c:v>42412</c:v>
                </c:pt>
                <c:pt idx="109">
                  <c:v>42415</c:v>
                </c:pt>
                <c:pt idx="110">
                  <c:v>42416</c:v>
                </c:pt>
                <c:pt idx="111">
                  <c:v>42417</c:v>
                </c:pt>
                <c:pt idx="112">
                  <c:v>42418</c:v>
                </c:pt>
                <c:pt idx="113">
                  <c:v>42419</c:v>
                </c:pt>
                <c:pt idx="114">
                  <c:v>42422</c:v>
                </c:pt>
                <c:pt idx="115">
                  <c:v>42423</c:v>
                </c:pt>
                <c:pt idx="116">
                  <c:v>42424</c:v>
                </c:pt>
                <c:pt idx="117">
                  <c:v>42425</c:v>
                </c:pt>
                <c:pt idx="118">
                  <c:v>42426</c:v>
                </c:pt>
                <c:pt idx="119">
                  <c:v>42429</c:v>
                </c:pt>
                <c:pt idx="120">
                  <c:v>42430</c:v>
                </c:pt>
                <c:pt idx="121">
                  <c:v>42431</c:v>
                </c:pt>
                <c:pt idx="122">
                  <c:v>42432</c:v>
                </c:pt>
                <c:pt idx="123">
                  <c:v>42433</c:v>
                </c:pt>
                <c:pt idx="124">
                  <c:v>42436</c:v>
                </c:pt>
                <c:pt idx="125">
                  <c:v>42437</c:v>
                </c:pt>
                <c:pt idx="126">
                  <c:v>42438</c:v>
                </c:pt>
                <c:pt idx="127">
                  <c:v>42439</c:v>
                </c:pt>
                <c:pt idx="128">
                  <c:v>42440</c:v>
                </c:pt>
                <c:pt idx="129">
                  <c:v>42443</c:v>
                </c:pt>
                <c:pt idx="130">
                  <c:v>42444</c:v>
                </c:pt>
                <c:pt idx="131">
                  <c:v>42445</c:v>
                </c:pt>
                <c:pt idx="132">
                  <c:v>42446</c:v>
                </c:pt>
                <c:pt idx="133">
                  <c:v>42447</c:v>
                </c:pt>
                <c:pt idx="134">
                  <c:v>42450</c:v>
                </c:pt>
                <c:pt idx="135">
                  <c:v>42451</c:v>
                </c:pt>
                <c:pt idx="136">
                  <c:v>42452</c:v>
                </c:pt>
                <c:pt idx="137">
                  <c:v>42457</c:v>
                </c:pt>
                <c:pt idx="138">
                  <c:v>42458</c:v>
                </c:pt>
                <c:pt idx="139">
                  <c:v>42459</c:v>
                </c:pt>
                <c:pt idx="140">
                  <c:v>42460</c:v>
                </c:pt>
                <c:pt idx="141">
                  <c:v>42461</c:v>
                </c:pt>
                <c:pt idx="142">
                  <c:v>42464</c:v>
                </c:pt>
                <c:pt idx="143">
                  <c:v>42465</c:v>
                </c:pt>
                <c:pt idx="144">
                  <c:v>42466</c:v>
                </c:pt>
                <c:pt idx="145">
                  <c:v>42467</c:v>
                </c:pt>
                <c:pt idx="146">
                  <c:v>42468</c:v>
                </c:pt>
                <c:pt idx="147">
                  <c:v>42471</c:v>
                </c:pt>
                <c:pt idx="148">
                  <c:v>42472</c:v>
                </c:pt>
                <c:pt idx="149">
                  <c:v>42473</c:v>
                </c:pt>
                <c:pt idx="150">
                  <c:v>42474</c:v>
                </c:pt>
                <c:pt idx="151">
                  <c:v>42475</c:v>
                </c:pt>
                <c:pt idx="152">
                  <c:v>42478</c:v>
                </c:pt>
                <c:pt idx="153">
                  <c:v>42479</c:v>
                </c:pt>
                <c:pt idx="154">
                  <c:v>42480</c:v>
                </c:pt>
                <c:pt idx="155">
                  <c:v>42481</c:v>
                </c:pt>
                <c:pt idx="156">
                  <c:v>42482</c:v>
                </c:pt>
                <c:pt idx="157">
                  <c:v>42485</c:v>
                </c:pt>
                <c:pt idx="158">
                  <c:v>42486</c:v>
                </c:pt>
                <c:pt idx="159">
                  <c:v>42487</c:v>
                </c:pt>
                <c:pt idx="160">
                  <c:v>42488</c:v>
                </c:pt>
                <c:pt idx="161">
                  <c:v>42489</c:v>
                </c:pt>
                <c:pt idx="162">
                  <c:v>42492</c:v>
                </c:pt>
                <c:pt idx="163">
                  <c:v>42493</c:v>
                </c:pt>
                <c:pt idx="164">
                  <c:v>42494</c:v>
                </c:pt>
                <c:pt idx="165">
                  <c:v>42495</c:v>
                </c:pt>
                <c:pt idx="166">
                  <c:v>42496</c:v>
                </c:pt>
                <c:pt idx="167">
                  <c:v>42499</c:v>
                </c:pt>
                <c:pt idx="168">
                  <c:v>42500</c:v>
                </c:pt>
                <c:pt idx="169">
                  <c:v>42501</c:v>
                </c:pt>
                <c:pt idx="170">
                  <c:v>42502</c:v>
                </c:pt>
                <c:pt idx="171">
                  <c:v>42503</c:v>
                </c:pt>
                <c:pt idx="172">
                  <c:v>42506</c:v>
                </c:pt>
                <c:pt idx="173">
                  <c:v>42507</c:v>
                </c:pt>
                <c:pt idx="174">
                  <c:v>42508</c:v>
                </c:pt>
                <c:pt idx="175">
                  <c:v>42509</c:v>
                </c:pt>
                <c:pt idx="176">
                  <c:v>42510</c:v>
                </c:pt>
                <c:pt idx="177">
                  <c:v>42513</c:v>
                </c:pt>
              </c:numCache>
            </c:numRef>
          </c:cat>
          <c:val>
            <c:numRef>
              <c:f>'campaña1516 sj5 desde siembra '!$C$3:$C$180</c:f>
              <c:numCache>
                <c:formatCode>General</c:formatCode>
                <c:ptCount val="178"/>
                <c:pt idx="0">
                  <c:v>210.9</c:v>
                </c:pt>
                <c:pt idx="1">
                  <c:v>210</c:v>
                </c:pt>
                <c:pt idx="2">
                  <c:v>209.6</c:v>
                </c:pt>
                <c:pt idx="3">
                  <c:v>208.5</c:v>
                </c:pt>
                <c:pt idx="4">
                  <c:v>208.5</c:v>
                </c:pt>
                <c:pt idx="5">
                  <c:v>210.9</c:v>
                </c:pt>
                <c:pt idx="6">
                  <c:v>210.8</c:v>
                </c:pt>
                <c:pt idx="7">
                  <c:v>211</c:v>
                </c:pt>
                <c:pt idx="8">
                  <c:v>211.2</c:v>
                </c:pt>
                <c:pt idx="9">
                  <c:v>212.5</c:v>
                </c:pt>
                <c:pt idx="10">
                  <c:v>212.8</c:v>
                </c:pt>
                <c:pt idx="11">
                  <c:v>212.8</c:v>
                </c:pt>
                <c:pt idx="12">
                  <c:v>212.3</c:v>
                </c:pt>
                <c:pt idx="13">
                  <c:v>209.5</c:v>
                </c:pt>
                <c:pt idx="14">
                  <c:v>211.8</c:v>
                </c:pt>
                <c:pt idx="15">
                  <c:v>209.5</c:v>
                </c:pt>
                <c:pt idx="16">
                  <c:v>211.1</c:v>
                </c:pt>
                <c:pt idx="17">
                  <c:v>212.7</c:v>
                </c:pt>
                <c:pt idx="18">
                  <c:v>215.8</c:v>
                </c:pt>
                <c:pt idx="19">
                  <c:v>212.1</c:v>
                </c:pt>
                <c:pt idx="20">
                  <c:v>213</c:v>
                </c:pt>
                <c:pt idx="21">
                  <c:v>214.7</c:v>
                </c:pt>
                <c:pt idx="22">
                  <c:v>212.5</c:v>
                </c:pt>
                <c:pt idx="23">
                  <c:v>213</c:v>
                </c:pt>
                <c:pt idx="24">
                  <c:v>214.8</c:v>
                </c:pt>
                <c:pt idx="25">
                  <c:v>216.2</c:v>
                </c:pt>
                <c:pt idx="26">
                  <c:v>217.5</c:v>
                </c:pt>
                <c:pt idx="27">
                  <c:v>215.5</c:v>
                </c:pt>
                <c:pt idx="28">
                  <c:v>216.9</c:v>
                </c:pt>
                <c:pt idx="29">
                  <c:v>221.5</c:v>
                </c:pt>
                <c:pt idx="30">
                  <c:v>220</c:v>
                </c:pt>
                <c:pt idx="31">
                  <c:v>220</c:v>
                </c:pt>
                <c:pt idx="32">
                  <c:v>219.9</c:v>
                </c:pt>
                <c:pt idx="33">
                  <c:v>219.1</c:v>
                </c:pt>
                <c:pt idx="34">
                  <c:v>220.7</c:v>
                </c:pt>
                <c:pt idx="35">
                  <c:v>221.7</c:v>
                </c:pt>
                <c:pt idx="36">
                  <c:v>223.9</c:v>
                </c:pt>
                <c:pt idx="37">
                  <c:v>225.5</c:v>
                </c:pt>
                <c:pt idx="38">
                  <c:v>228</c:v>
                </c:pt>
                <c:pt idx="39">
                  <c:v>228.5</c:v>
                </c:pt>
                <c:pt idx="40">
                  <c:v>226.9</c:v>
                </c:pt>
                <c:pt idx="41">
                  <c:v>225.4</c:v>
                </c:pt>
                <c:pt idx="42">
                  <c:v>230</c:v>
                </c:pt>
                <c:pt idx="43">
                  <c:v>228</c:v>
                </c:pt>
                <c:pt idx="44">
                  <c:v>228.3</c:v>
                </c:pt>
                <c:pt idx="45">
                  <c:v>227.8</c:v>
                </c:pt>
                <c:pt idx="46">
                  <c:v>224.8</c:v>
                </c:pt>
                <c:pt idx="47">
                  <c:v>224.8</c:v>
                </c:pt>
                <c:pt idx="48">
                  <c:v>223.7</c:v>
                </c:pt>
                <c:pt idx="49">
                  <c:v>221</c:v>
                </c:pt>
                <c:pt idx="50">
                  <c:v>221.2</c:v>
                </c:pt>
                <c:pt idx="51">
                  <c:v>222.7</c:v>
                </c:pt>
                <c:pt idx="52">
                  <c:v>221.7</c:v>
                </c:pt>
                <c:pt idx="53">
                  <c:v>221.9</c:v>
                </c:pt>
                <c:pt idx="54">
                  <c:v>222.6</c:v>
                </c:pt>
                <c:pt idx="55">
                  <c:v>224</c:v>
                </c:pt>
                <c:pt idx="56">
                  <c:v>223.7</c:v>
                </c:pt>
                <c:pt idx="57">
                  <c:v>222</c:v>
                </c:pt>
                <c:pt idx="58">
                  <c:v>226</c:v>
                </c:pt>
                <c:pt idx="59">
                  <c:v>222.5</c:v>
                </c:pt>
                <c:pt idx="60">
                  <c:v>223.6</c:v>
                </c:pt>
                <c:pt idx="61">
                  <c:v>221.6</c:v>
                </c:pt>
                <c:pt idx="62">
                  <c:v>220.2</c:v>
                </c:pt>
                <c:pt idx="63">
                  <c:v>221</c:v>
                </c:pt>
                <c:pt idx="64">
                  <c:v>221.8</c:v>
                </c:pt>
                <c:pt idx="65">
                  <c:v>221.8</c:v>
                </c:pt>
                <c:pt idx="66">
                  <c:v>221.4</c:v>
                </c:pt>
                <c:pt idx="67">
                  <c:v>218</c:v>
                </c:pt>
                <c:pt idx="68">
                  <c:v>220</c:v>
                </c:pt>
                <c:pt idx="69">
                  <c:v>217.5</c:v>
                </c:pt>
                <c:pt idx="70">
                  <c:v>215.8</c:v>
                </c:pt>
                <c:pt idx="71">
                  <c:v>213.7</c:v>
                </c:pt>
                <c:pt idx="72">
                  <c:v>213</c:v>
                </c:pt>
                <c:pt idx="73">
                  <c:v>214</c:v>
                </c:pt>
                <c:pt idx="74">
                  <c:v>217</c:v>
                </c:pt>
                <c:pt idx="75">
                  <c:v>216.9</c:v>
                </c:pt>
                <c:pt idx="76">
                  <c:v>216</c:v>
                </c:pt>
                <c:pt idx="77">
                  <c:v>216.5</c:v>
                </c:pt>
                <c:pt idx="78">
                  <c:v>213.5</c:v>
                </c:pt>
                <c:pt idx="79">
                  <c:v>213.5</c:v>
                </c:pt>
                <c:pt idx="80">
                  <c:v>214.7</c:v>
                </c:pt>
                <c:pt idx="81">
                  <c:v>212.5</c:v>
                </c:pt>
                <c:pt idx="82">
                  <c:v>212</c:v>
                </c:pt>
                <c:pt idx="83">
                  <c:v>212</c:v>
                </c:pt>
                <c:pt idx="84">
                  <c:v>212.5</c:v>
                </c:pt>
                <c:pt idx="85">
                  <c:v>212.5</c:v>
                </c:pt>
                <c:pt idx="86">
                  <c:v>212.5</c:v>
                </c:pt>
                <c:pt idx="87">
                  <c:v>215</c:v>
                </c:pt>
                <c:pt idx="88">
                  <c:v>215.2</c:v>
                </c:pt>
                <c:pt idx="89">
                  <c:v>215</c:v>
                </c:pt>
                <c:pt idx="90">
                  <c:v>214</c:v>
                </c:pt>
                <c:pt idx="91">
                  <c:v>214</c:v>
                </c:pt>
                <c:pt idx="92">
                  <c:v>215.3</c:v>
                </c:pt>
                <c:pt idx="93">
                  <c:v>214.7</c:v>
                </c:pt>
                <c:pt idx="94">
                  <c:v>216</c:v>
                </c:pt>
                <c:pt idx="95">
                  <c:v>216.5</c:v>
                </c:pt>
                <c:pt idx="96">
                  <c:v>217.2</c:v>
                </c:pt>
                <c:pt idx="97">
                  <c:v>216.8</c:v>
                </c:pt>
                <c:pt idx="98">
                  <c:v>217</c:v>
                </c:pt>
                <c:pt idx="99">
                  <c:v>214.8</c:v>
                </c:pt>
                <c:pt idx="100">
                  <c:v>216.5</c:v>
                </c:pt>
                <c:pt idx="101">
                  <c:v>215</c:v>
                </c:pt>
                <c:pt idx="102">
                  <c:v>216.9</c:v>
                </c:pt>
                <c:pt idx="103">
                  <c:v>216.8</c:v>
                </c:pt>
                <c:pt idx="104">
                  <c:v>217.2</c:v>
                </c:pt>
                <c:pt idx="105">
                  <c:v>214.9</c:v>
                </c:pt>
                <c:pt idx="106">
                  <c:v>212.6</c:v>
                </c:pt>
                <c:pt idx="107">
                  <c:v>214.8</c:v>
                </c:pt>
                <c:pt idx="108">
                  <c:v>214.5</c:v>
                </c:pt>
                <c:pt idx="109">
                  <c:v>214.5</c:v>
                </c:pt>
                <c:pt idx="110">
                  <c:v>214.6</c:v>
                </c:pt>
                <c:pt idx="111">
                  <c:v>215.4</c:v>
                </c:pt>
                <c:pt idx="112">
                  <c:v>214.6</c:v>
                </c:pt>
                <c:pt idx="113">
                  <c:v>214.8</c:v>
                </c:pt>
                <c:pt idx="114">
                  <c:v>215.3</c:v>
                </c:pt>
                <c:pt idx="115">
                  <c:v>213.2</c:v>
                </c:pt>
                <c:pt idx="116">
                  <c:v>212.7</c:v>
                </c:pt>
                <c:pt idx="117">
                  <c:v>211.5</c:v>
                </c:pt>
                <c:pt idx="118">
                  <c:v>211.4</c:v>
                </c:pt>
                <c:pt idx="119">
                  <c:v>210</c:v>
                </c:pt>
                <c:pt idx="120">
                  <c:v>209</c:v>
                </c:pt>
                <c:pt idx="121">
                  <c:v>209.9</c:v>
                </c:pt>
                <c:pt idx="122">
                  <c:v>210.8</c:v>
                </c:pt>
                <c:pt idx="123">
                  <c:v>213</c:v>
                </c:pt>
                <c:pt idx="124">
                  <c:v>214.7</c:v>
                </c:pt>
                <c:pt idx="125">
                  <c:v>215.1</c:v>
                </c:pt>
                <c:pt idx="126">
                  <c:v>215.8</c:v>
                </c:pt>
                <c:pt idx="127">
                  <c:v>216</c:v>
                </c:pt>
                <c:pt idx="128">
                  <c:v>217.5</c:v>
                </c:pt>
                <c:pt idx="129">
                  <c:v>218.2</c:v>
                </c:pt>
                <c:pt idx="130">
                  <c:v>216.2</c:v>
                </c:pt>
                <c:pt idx="131">
                  <c:v>215</c:v>
                </c:pt>
                <c:pt idx="132">
                  <c:v>216.5</c:v>
                </c:pt>
                <c:pt idx="133">
                  <c:v>216.8</c:v>
                </c:pt>
                <c:pt idx="134">
                  <c:v>218</c:v>
                </c:pt>
                <c:pt idx="135">
                  <c:v>220.4</c:v>
                </c:pt>
                <c:pt idx="136">
                  <c:v>220</c:v>
                </c:pt>
                <c:pt idx="137">
                  <c:v>219</c:v>
                </c:pt>
                <c:pt idx="138">
                  <c:v>220.5</c:v>
                </c:pt>
                <c:pt idx="139">
                  <c:v>219.3</c:v>
                </c:pt>
                <c:pt idx="140">
                  <c:v>219.6</c:v>
                </c:pt>
                <c:pt idx="141">
                  <c:v>221</c:v>
                </c:pt>
                <c:pt idx="142">
                  <c:v>221</c:v>
                </c:pt>
                <c:pt idx="143">
                  <c:v>220.5</c:v>
                </c:pt>
                <c:pt idx="144">
                  <c:v>221.5</c:v>
                </c:pt>
                <c:pt idx="145">
                  <c:v>221.7</c:v>
                </c:pt>
                <c:pt idx="146">
                  <c:v>224.8</c:v>
                </c:pt>
                <c:pt idx="147">
                  <c:v>229</c:v>
                </c:pt>
                <c:pt idx="148">
                  <c:v>232</c:v>
                </c:pt>
                <c:pt idx="149">
                  <c:v>241.5</c:v>
                </c:pt>
                <c:pt idx="150">
                  <c:v>237.5</c:v>
                </c:pt>
                <c:pt idx="151">
                  <c:v>239.5</c:v>
                </c:pt>
                <c:pt idx="152">
                  <c:v>241</c:v>
                </c:pt>
                <c:pt idx="153">
                  <c:v>248.4</c:v>
                </c:pt>
                <c:pt idx="154">
                  <c:v>252.1</c:v>
                </c:pt>
                <c:pt idx="155">
                  <c:v>256</c:v>
                </c:pt>
                <c:pt idx="156">
                  <c:v>246.2</c:v>
                </c:pt>
                <c:pt idx="157">
                  <c:v>252</c:v>
                </c:pt>
                <c:pt idx="158">
                  <c:v>254</c:v>
                </c:pt>
                <c:pt idx="159">
                  <c:v>253</c:v>
                </c:pt>
                <c:pt idx="160">
                  <c:v>256</c:v>
                </c:pt>
                <c:pt idx="161">
                  <c:v>255</c:v>
                </c:pt>
                <c:pt idx="162">
                  <c:v>258.2</c:v>
                </c:pt>
                <c:pt idx="163">
                  <c:v>258</c:v>
                </c:pt>
                <c:pt idx="164">
                  <c:v>260</c:v>
                </c:pt>
                <c:pt idx="165">
                  <c:v>256.5</c:v>
                </c:pt>
                <c:pt idx="166">
                  <c:v>261</c:v>
                </c:pt>
                <c:pt idx="167">
                  <c:v>264.39999999999998</c:v>
                </c:pt>
                <c:pt idx="168">
                  <c:v>278</c:v>
                </c:pt>
                <c:pt idx="169">
                  <c:v>282</c:v>
                </c:pt>
                <c:pt idx="170">
                  <c:v>280</c:v>
                </c:pt>
                <c:pt idx="171">
                  <c:v>279.5</c:v>
                </c:pt>
                <c:pt idx="172">
                  <c:v>282.5</c:v>
                </c:pt>
                <c:pt idx="173">
                  <c:v>289</c:v>
                </c:pt>
                <c:pt idx="174">
                  <c:v>287</c:v>
                </c:pt>
                <c:pt idx="175">
                  <c:v>284</c:v>
                </c:pt>
                <c:pt idx="176">
                  <c:v>287</c:v>
                </c:pt>
                <c:pt idx="177">
                  <c:v>286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6B0-4748-AD35-FCB3052A77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7298624"/>
        <c:axId val="421698856"/>
      </c:lineChart>
      <c:dateAx>
        <c:axId val="457298624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421698856"/>
        <c:crosses val="autoZero"/>
        <c:auto val="1"/>
        <c:lblOffset val="100"/>
        <c:baseTimeUnit val="days"/>
      </c:dateAx>
      <c:valAx>
        <c:axId val="421698856"/>
        <c:scaling>
          <c:orientation val="minMax"/>
          <c:min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457298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/>
      </a:pPr>
      <a:endParaRPr lang="es-A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1" i="0" u="none" strike="noStrike" kern="1200" spc="0" baseline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r>
              <a:rPr lang="en-US" sz="1400" b="1" i="0" u="none" strike="noStrike" kern="1200" spc="0" baseline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EVOLUCION TRIGO JULIO 2018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1" i="0" u="none" strike="noStrike" kern="1200" spc="0" baseline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s-A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'[Futuros (23).xls]Sheet'!$C$2</c:f>
              <c:strCache>
                <c:ptCount val="1"/>
                <c:pt idx="0">
                  <c:v>Cierre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'[Futuros (23).xls]Sheet'!$B$3:$B$141</c:f>
              <c:numCache>
                <c:formatCode>d\-mmm\-yy</c:formatCode>
                <c:ptCount val="139"/>
                <c:pt idx="0">
                  <c:v>43070</c:v>
                </c:pt>
                <c:pt idx="1">
                  <c:v>43073</c:v>
                </c:pt>
                <c:pt idx="2">
                  <c:v>43074</c:v>
                </c:pt>
                <c:pt idx="3">
                  <c:v>43075</c:v>
                </c:pt>
                <c:pt idx="4">
                  <c:v>43076</c:v>
                </c:pt>
                <c:pt idx="5">
                  <c:v>43080</c:v>
                </c:pt>
                <c:pt idx="6">
                  <c:v>43081</c:v>
                </c:pt>
                <c:pt idx="7">
                  <c:v>43082</c:v>
                </c:pt>
                <c:pt idx="8">
                  <c:v>43083</c:v>
                </c:pt>
                <c:pt idx="9">
                  <c:v>43084</c:v>
                </c:pt>
                <c:pt idx="10">
                  <c:v>43087</c:v>
                </c:pt>
                <c:pt idx="11">
                  <c:v>43088</c:v>
                </c:pt>
                <c:pt idx="12">
                  <c:v>43089</c:v>
                </c:pt>
                <c:pt idx="13">
                  <c:v>43090</c:v>
                </c:pt>
                <c:pt idx="14">
                  <c:v>43091</c:v>
                </c:pt>
                <c:pt idx="15">
                  <c:v>43095</c:v>
                </c:pt>
                <c:pt idx="16">
                  <c:v>43096</c:v>
                </c:pt>
                <c:pt idx="17">
                  <c:v>43097</c:v>
                </c:pt>
                <c:pt idx="18">
                  <c:v>43098</c:v>
                </c:pt>
                <c:pt idx="19">
                  <c:v>43102</c:v>
                </c:pt>
                <c:pt idx="20">
                  <c:v>43103</c:v>
                </c:pt>
                <c:pt idx="21">
                  <c:v>43104</c:v>
                </c:pt>
                <c:pt idx="22">
                  <c:v>43105</c:v>
                </c:pt>
                <c:pt idx="23">
                  <c:v>43108</c:v>
                </c:pt>
                <c:pt idx="24">
                  <c:v>43109</c:v>
                </c:pt>
                <c:pt idx="25">
                  <c:v>43110</c:v>
                </c:pt>
                <c:pt idx="26">
                  <c:v>43111</c:v>
                </c:pt>
                <c:pt idx="27">
                  <c:v>43112</c:v>
                </c:pt>
                <c:pt idx="28">
                  <c:v>43115</c:v>
                </c:pt>
                <c:pt idx="29">
                  <c:v>43116</c:v>
                </c:pt>
                <c:pt idx="30">
                  <c:v>43117</c:v>
                </c:pt>
                <c:pt idx="31">
                  <c:v>43118</c:v>
                </c:pt>
                <c:pt idx="32">
                  <c:v>43119</c:v>
                </c:pt>
                <c:pt idx="33">
                  <c:v>43122</c:v>
                </c:pt>
                <c:pt idx="34">
                  <c:v>43123</c:v>
                </c:pt>
                <c:pt idx="35">
                  <c:v>43124</c:v>
                </c:pt>
                <c:pt idx="36">
                  <c:v>43125</c:v>
                </c:pt>
                <c:pt idx="37">
                  <c:v>43126</c:v>
                </c:pt>
                <c:pt idx="38">
                  <c:v>43129</c:v>
                </c:pt>
                <c:pt idx="39">
                  <c:v>43130</c:v>
                </c:pt>
                <c:pt idx="40">
                  <c:v>43131</c:v>
                </c:pt>
                <c:pt idx="41">
                  <c:v>43132</c:v>
                </c:pt>
                <c:pt idx="42">
                  <c:v>43133</c:v>
                </c:pt>
                <c:pt idx="43">
                  <c:v>43136</c:v>
                </c:pt>
                <c:pt idx="44">
                  <c:v>43137</c:v>
                </c:pt>
                <c:pt idx="45">
                  <c:v>43138</c:v>
                </c:pt>
                <c:pt idx="46">
                  <c:v>43139</c:v>
                </c:pt>
                <c:pt idx="47">
                  <c:v>43140</c:v>
                </c:pt>
                <c:pt idx="48">
                  <c:v>43145</c:v>
                </c:pt>
                <c:pt idx="49">
                  <c:v>43146</c:v>
                </c:pt>
                <c:pt idx="50">
                  <c:v>43147</c:v>
                </c:pt>
                <c:pt idx="51">
                  <c:v>43150</c:v>
                </c:pt>
                <c:pt idx="52">
                  <c:v>43151</c:v>
                </c:pt>
                <c:pt idx="53">
                  <c:v>43152</c:v>
                </c:pt>
                <c:pt idx="54">
                  <c:v>43153</c:v>
                </c:pt>
                <c:pt idx="55">
                  <c:v>43154</c:v>
                </c:pt>
                <c:pt idx="56">
                  <c:v>43157</c:v>
                </c:pt>
                <c:pt idx="57">
                  <c:v>43158</c:v>
                </c:pt>
                <c:pt idx="58">
                  <c:v>43159</c:v>
                </c:pt>
                <c:pt idx="59">
                  <c:v>43160</c:v>
                </c:pt>
                <c:pt idx="60">
                  <c:v>43161</c:v>
                </c:pt>
                <c:pt idx="61">
                  <c:v>43164</c:v>
                </c:pt>
                <c:pt idx="62">
                  <c:v>43165</c:v>
                </c:pt>
                <c:pt idx="63">
                  <c:v>43166</c:v>
                </c:pt>
                <c:pt idx="64">
                  <c:v>43167</c:v>
                </c:pt>
                <c:pt idx="65">
                  <c:v>43168</c:v>
                </c:pt>
                <c:pt idx="66">
                  <c:v>43171</c:v>
                </c:pt>
                <c:pt idx="67">
                  <c:v>43172</c:v>
                </c:pt>
                <c:pt idx="68">
                  <c:v>43173</c:v>
                </c:pt>
                <c:pt idx="69">
                  <c:v>43174</c:v>
                </c:pt>
                <c:pt idx="70">
                  <c:v>43175</c:v>
                </c:pt>
                <c:pt idx="71">
                  <c:v>43178</c:v>
                </c:pt>
                <c:pt idx="72">
                  <c:v>43179</c:v>
                </c:pt>
                <c:pt idx="73">
                  <c:v>43180</c:v>
                </c:pt>
                <c:pt idx="74">
                  <c:v>43181</c:v>
                </c:pt>
                <c:pt idx="75">
                  <c:v>43182</c:v>
                </c:pt>
                <c:pt idx="76">
                  <c:v>43185</c:v>
                </c:pt>
                <c:pt idx="77">
                  <c:v>43186</c:v>
                </c:pt>
                <c:pt idx="78">
                  <c:v>43187</c:v>
                </c:pt>
                <c:pt idx="79">
                  <c:v>43193</c:v>
                </c:pt>
                <c:pt idx="80">
                  <c:v>43194</c:v>
                </c:pt>
                <c:pt idx="81">
                  <c:v>43195</c:v>
                </c:pt>
                <c:pt idx="82">
                  <c:v>43196</c:v>
                </c:pt>
                <c:pt idx="83">
                  <c:v>43199</c:v>
                </c:pt>
                <c:pt idx="84">
                  <c:v>43200</c:v>
                </c:pt>
                <c:pt idx="85">
                  <c:v>43201</c:v>
                </c:pt>
                <c:pt idx="86">
                  <c:v>43202</c:v>
                </c:pt>
                <c:pt idx="87">
                  <c:v>43203</c:v>
                </c:pt>
                <c:pt idx="88">
                  <c:v>43206</c:v>
                </c:pt>
                <c:pt idx="89">
                  <c:v>43207</c:v>
                </c:pt>
                <c:pt idx="90">
                  <c:v>43208</c:v>
                </c:pt>
                <c:pt idx="91">
                  <c:v>43209</c:v>
                </c:pt>
                <c:pt idx="92">
                  <c:v>43210</c:v>
                </c:pt>
                <c:pt idx="93">
                  <c:v>43213</c:v>
                </c:pt>
                <c:pt idx="94">
                  <c:v>43214</c:v>
                </c:pt>
                <c:pt idx="95">
                  <c:v>43215</c:v>
                </c:pt>
                <c:pt idx="96">
                  <c:v>43216</c:v>
                </c:pt>
                <c:pt idx="97">
                  <c:v>43217</c:v>
                </c:pt>
                <c:pt idx="98">
                  <c:v>43222</c:v>
                </c:pt>
                <c:pt idx="99">
                  <c:v>43223</c:v>
                </c:pt>
                <c:pt idx="100">
                  <c:v>43224</c:v>
                </c:pt>
                <c:pt idx="101">
                  <c:v>43227</c:v>
                </c:pt>
                <c:pt idx="102">
                  <c:v>43228</c:v>
                </c:pt>
                <c:pt idx="103">
                  <c:v>43229</c:v>
                </c:pt>
                <c:pt idx="104">
                  <c:v>43230</c:v>
                </c:pt>
                <c:pt idx="105">
                  <c:v>43231</c:v>
                </c:pt>
                <c:pt idx="106">
                  <c:v>43234</c:v>
                </c:pt>
                <c:pt idx="107">
                  <c:v>43235</c:v>
                </c:pt>
                <c:pt idx="108">
                  <c:v>43236</c:v>
                </c:pt>
                <c:pt idx="109">
                  <c:v>43237</c:v>
                </c:pt>
                <c:pt idx="110">
                  <c:v>43238</c:v>
                </c:pt>
                <c:pt idx="111">
                  <c:v>43241</c:v>
                </c:pt>
                <c:pt idx="112">
                  <c:v>43242</c:v>
                </c:pt>
                <c:pt idx="113">
                  <c:v>43243</c:v>
                </c:pt>
                <c:pt idx="114">
                  <c:v>43244</c:v>
                </c:pt>
                <c:pt idx="115">
                  <c:v>43248</c:v>
                </c:pt>
                <c:pt idx="116">
                  <c:v>43249</c:v>
                </c:pt>
                <c:pt idx="117">
                  <c:v>43250</c:v>
                </c:pt>
                <c:pt idx="118">
                  <c:v>43251</c:v>
                </c:pt>
                <c:pt idx="119">
                  <c:v>43252</c:v>
                </c:pt>
                <c:pt idx="120">
                  <c:v>43255</c:v>
                </c:pt>
                <c:pt idx="121">
                  <c:v>43256</c:v>
                </c:pt>
                <c:pt idx="122">
                  <c:v>43257</c:v>
                </c:pt>
                <c:pt idx="123">
                  <c:v>43258</c:v>
                </c:pt>
                <c:pt idx="124">
                  <c:v>43259</c:v>
                </c:pt>
                <c:pt idx="125">
                  <c:v>43262</c:v>
                </c:pt>
                <c:pt idx="126">
                  <c:v>43263</c:v>
                </c:pt>
                <c:pt idx="127">
                  <c:v>43264</c:v>
                </c:pt>
                <c:pt idx="128">
                  <c:v>43265</c:v>
                </c:pt>
                <c:pt idx="129">
                  <c:v>43266</c:v>
                </c:pt>
                <c:pt idx="130">
                  <c:v>43269</c:v>
                </c:pt>
                <c:pt idx="131">
                  <c:v>43270</c:v>
                </c:pt>
                <c:pt idx="132">
                  <c:v>43272</c:v>
                </c:pt>
                <c:pt idx="133">
                  <c:v>43273</c:v>
                </c:pt>
                <c:pt idx="134">
                  <c:v>43276</c:v>
                </c:pt>
                <c:pt idx="135">
                  <c:v>43277</c:v>
                </c:pt>
                <c:pt idx="136">
                  <c:v>43278</c:v>
                </c:pt>
                <c:pt idx="137">
                  <c:v>43279</c:v>
                </c:pt>
                <c:pt idx="138">
                  <c:v>43280</c:v>
                </c:pt>
              </c:numCache>
            </c:numRef>
          </c:cat>
          <c:val>
            <c:numRef>
              <c:f>'[Futuros (23).xls]Sheet'!$C$3:$C$141</c:f>
              <c:numCache>
                <c:formatCode>General</c:formatCode>
                <c:ptCount val="139"/>
                <c:pt idx="0">
                  <c:v>175</c:v>
                </c:pt>
                <c:pt idx="1">
                  <c:v>175</c:v>
                </c:pt>
                <c:pt idx="2">
                  <c:v>175.7</c:v>
                </c:pt>
                <c:pt idx="3">
                  <c:v>177.5</c:v>
                </c:pt>
                <c:pt idx="4">
                  <c:v>176.5</c:v>
                </c:pt>
                <c:pt idx="5">
                  <c:v>176.5</c:v>
                </c:pt>
                <c:pt idx="6">
                  <c:v>176.5</c:v>
                </c:pt>
                <c:pt idx="7">
                  <c:v>175.5</c:v>
                </c:pt>
                <c:pt idx="8">
                  <c:v>175.5</c:v>
                </c:pt>
                <c:pt idx="9">
                  <c:v>175.5</c:v>
                </c:pt>
                <c:pt idx="10">
                  <c:v>175.4</c:v>
                </c:pt>
                <c:pt idx="11">
                  <c:v>175.5</c:v>
                </c:pt>
                <c:pt idx="12">
                  <c:v>176</c:v>
                </c:pt>
                <c:pt idx="13">
                  <c:v>176.1</c:v>
                </c:pt>
                <c:pt idx="14">
                  <c:v>176</c:v>
                </c:pt>
                <c:pt idx="15">
                  <c:v>176</c:v>
                </c:pt>
                <c:pt idx="16">
                  <c:v>175</c:v>
                </c:pt>
                <c:pt idx="17">
                  <c:v>174</c:v>
                </c:pt>
                <c:pt idx="18">
                  <c:v>173</c:v>
                </c:pt>
                <c:pt idx="19">
                  <c:v>172.5</c:v>
                </c:pt>
                <c:pt idx="20">
                  <c:v>172.8</c:v>
                </c:pt>
                <c:pt idx="21">
                  <c:v>174.5</c:v>
                </c:pt>
                <c:pt idx="22">
                  <c:v>174</c:v>
                </c:pt>
                <c:pt idx="23">
                  <c:v>173.8</c:v>
                </c:pt>
                <c:pt idx="24">
                  <c:v>172.5</c:v>
                </c:pt>
                <c:pt idx="25">
                  <c:v>172.5</c:v>
                </c:pt>
                <c:pt idx="26">
                  <c:v>172.5</c:v>
                </c:pt>
                <c:pt idx="27">
                  <c:v>172.5</c:v>
                </c:pt>
                <c:pt idx="28">
                  <c:v>173</c:v>
                </c:pt>
                <c:pt idx="29">
                  <c:v>173</c:v>
                </c:pt>
                <c:pt idx="30">
                  <c:v>175.5</c:v>
                </c:pt>
                <c:pt idx="31">
                  <c:v>176.5</c:v>
                </c:pt>
                <c:pt idx="32">
                  <c:v>179.2</c:v>
                </c:pt>
                <c:pt idx="33">
                  <c:v>177</c:v>
                </c:pt>
                <c:pt idx="34">
                  <c:v>177.8</c:v>
                </c:pt>
                <c:pt idx="35">
                  <c:v>178.2</c:v>
                </c:pt>
                <c:pt idx="36">
                  <c:v>180</c:v>
                </c:pt>
                <c:pt idx="37">
                  <c:v>181.2</c:v>
                </c:pt>
                <c:pt idx="38">
                  <c:v>183.2</c:v>
                </c:pt>
                <c:pt idx="39">
                  <c:v>186</c:v>
                </c:pt>
                <c:pt idx="40">
                  <c:v>186</c:v>
                </c:pt>
                <c:pt idx="41">
                  <c:v>185</c:v>
                </c:pt>
                <c:pt idx="42">
                  <c:v>184.5</c:v>
                </c:pt>
                <c:pt idx="43">
                  <c:v>183.9</c:v>
                </c:pt>
                <c:pt idx="44">
                  <c:v>183.1</c:v>
                </c:pt>
                <c:pt idx="45">
                  <c:v>185.5</c:v>
                </c:pt>
                <c:pt idx="46">
                  <c:v>185</c:v>
                </c:pt>
                <c:pt idx="47">
                  <c:v>185</c:v>
                </c:pt>
                <c:pt idx="48">
                  <c:v>185.5</c:v>
                </c:pt>
                <c:pt idx="49">
                  <c:v>189.2</c:v>
                </c:pt>
                <c:pt idx="50">
                  <c:v>188.9</c:v>
                </c:pt>
                <c:pt idx="51">
                  <c:v>189</c:v>
                </c:pt>
                <c:pt idx="52">
                  <c:v>189</c:v>
                </c:pt>
                <c:pt idx="53">
                  <c:v>188.5</c:v>
                </c:pt>
                <c:pt idx="54">
                  <c:v>188</c:v>
                </c:pt>
                <c:pt idx="55">
                  <c:v>187</c:v>
                </c:pt>
                <c:pt idx="56">
                  <c:v>190</c:v>
                </c:pt>
                <c:pt idx="57">
                  <c:v>191.5</c:v>
                </c:pt>
                <c:pt idx="58">
                  <c:v>194.6</c:v>
                </c:pt>
                <c:pt idx="59">
                  <c:v>196</c:v>
                </c:pt>
                <c:pt idx="60">
                  <c:v>198</c:v>
                </c:pt>
                <c:pt idx="61">
                  <c:v>199.5</c:v>
                </c:pt>
                <c:pt idx="62">
                  <c:v>196.7</c:v>
                </c:pt>
                <c:pt idx="63">
                  <c:v>196</c:v>
                </c:pt>
                <c:pt idx="64">
                  <c:v>197.5</c:v>
                </c:pt>
                <c:pt idx="65">
                  <c:v>198.2</c:v>
                </c:pt>
                <c:pt idx="66">
                  <c:v>198.5</c:v>
                </c:pt>
                <c:pt idx="67">
                  <c:v>200.5</c:v>
                </c:pt>
                <c:pt idx="68">
                  <c:v>202.5</c:v>
                </c:pt>
                <c:pt idx="69">
                  <c:v>201.3</c:v>
                </c:pt>
                <c:pt idx="70">
                  <c:v>208</c:v>
                </c:pt>
                <c:pt idx="71">
                  <c:v>207.5</c:v>
                </c:pt>
                <c:pt idx="72">
                  <c:v>208.5</c:v>
                </c:pt>
                <c:pt idx="73">
                  <c:v>210</c:v>
                </c:pt>
                <c:pt idx="74">
                  <c:v>211</c:v>
                </c:pt>
                <c:pt idx="75">
                  <c:v>212.5</c:v>
                </c:pt>
                <c:pt idx="76">
                  <c:v>211.8</c:v>
                </c:pt>
                <c:pt idx="77">
                  <c:v>209.8</c:v>
                </c:pt>
                <c:pt idx="78">
                  <c:v>208.9</c:v>
                </c:pt>
                <c:pt idx="79">
                  <c:v>210.5</c:v>
                </c:pt>
                <c:pt idx="80">
                  <c:v>209</c:v>
                </c:pt>
                <c:pt idx="81">
                  <c:v>211.5</c:v>
                </c:pt>
                <c:pt idx="82">
                  <c:v>212</c:v>
                </c:pt>
                <c:pt idx="83">
                  <c:v>214.6</c:v>
                </c:pt>
                <c:pt idx="84">
                  <c:v>215</c:v>
                </c:pt>
                <c:pt idx="85">
                  <c:v>215.8</c:v>
                </c:pt>
                <c:pt idx="86">
                  <c:v>218.5</c:v>
                </c:pt>
                <c:pt idx="87">
                  <c:v>226.5</c:v>
                </c:pt>
                <c:pt idx="88">
                  <c:v>231</c:v>
                </c:pt>
                <c:pt idx="89">
                  <c:v>232.8</c:v>
                </c:pt>
                <c:pt idx="90">
                  <c:v>240</c:v>
                </c:pt>
                <c:pt idx="91">
                  <c:v>239.5</c:v>
                </c:pt>
                <c:pt idx="92">
                  <c:v>233</c:v>
                </c:pt>
                <c:pt idx="93">
                  <c:v>236</c:v>
                </c:pt>
                <c:pt idx="94">
                  <c:v>237.5</c:v>
                </c:pt>
                <c:pt idx="95">
                  <c:v>238</c:v>
                </c:pt>
                <c:pt idx="96">
                  <c:v>238</c:v>
                </c:pt>
                <c:pt idx="97">
                  <c:v>242</c:v>
                </c:pt>
                <c:pt idx="98">
                  <c:v>245</c:v>
                </c:pt>
                <c:pt idx="99">
                  <c:v>246</c:v>
                </c:pt>
                <c:pt idx="100">
                  <c:v>249</c:v>
                </c:pt>
                <c:pt idx="101">
                  <c:v>254</c:v>
                </c:pt>
                <c:pt idx="102">
                  <c:v>254</c:v>
                </c:pt>
                <c:pt idx="103">
                  <c:v>258</c:v>
                </c:pt>
                <c:pt idx="104">
                  <c:v>255.1</c:v>
                </c:pt>
                <c:pt idx="105">
                  <c:v>255</c:v>
                </c:pt>
                <c:pt idx="106">
                  <c:v>253</c:v>
                </c:pt>
                <c:pt idx="107">
                  <c:v>255.3</c:v>
                </c:pt>
                <c:pt idx="108">
                  <c:v>254.5</c:v>
                </c:pt>
                <c:pt idx="109">
                  <c:v>254</c:v>
                </c:pt>
                <c:pt idx="110">
                  <c:v>253.7</c:v>
                </c:pt>
                <c:pt idx="111">
                  <c:v>253.5</c:v>
                </c:pt>
                <c:pt idx="112">
                  <c:v>253</c:v>
                </c:pt>
                <c:pt idx="113">
                  <c:v>254</c:v>
                </c:pt>
                <c:pt idx="114">
                  <c:v>251.1</c:v>
                </c:pt>
                <c:pt idx="115">
                  <c:v>252</c:v>
                </c:pt>
                <c:pt idx="116">
                  <c:v>254.5</c:v>
                </c:pt>
                <c:pt idx="117">
                  <c:v>250.5</c:v>
                </c:pt>
                <c:pt idx="118">
                  <c:v>248.6</c:v>
                </c:pt>
                <c:pt idx="119">
                  <c:v>250.5</c:v>
                </c:pt>
                <c:pt idx="120">
                  <c:v>247.5</c:v>
                </c:pt>
                <c:pt idx="121">
                  <c:v>246</c:v>
                </c:pt>
                <c:pt idx="122">
                  <c:v>243</c:v>
                </c:pt>
                <c:pt idx="123">
                  <c:v>243</c:v>
                </c:pt>
                <c:pt idx="124">
                  <c:v>238</c:v>
                </c:pt>
                <c:pt idx="125">
                  <c:v>237</c:v>
                </c:pt>
                <c:pt idx="126">
                  <c:v>237.5</c:v>
                </c:pt>
                <c:pt idx="127">
                  <c:v>232</c:v>
                </c:pt>
                <c:pt idx="128">
                  <c:v>226</c:v>
                </c:pt>
                <c:pt idx="129">
                  <c:v>224</c:v>
                </c:pt>
                <c:pt idx="130">
                  <c:v>224</c:v>
                </c:pt>
                <c:pt idx="131">
                  <c:v>220.5</c:v>
                </c:pt>
                <c:pt idx="132">
                  <c:v>223</c:v>
                </c:pt>
                <c:pt idx="133">
                  <c:v>223</c:v>
                </c:pt>
                <c:pt idx="134">
                  <c:v>223</c:v>
                </c:pt>
                <c:pt idx="135">
                  <c:v>224</c:v>
                </c:pt>
                <c:pt idx="136">
                  <c:v>225</c:v>
                </c:pt>
                <c:pt idx="137">
                  <c:v>222.5</c:v>
                </c:pt>
                <c:pt idx="138">
                  <c:v>218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8EF-43FC-AE8C-BB7EE894AE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50827992"/>
        <c:axId val="550827664"/>
      </c:lineChart>
      <c:dateAx>
        <c:axId val="550827992"/>
        <c:scaling>
          <c:orientation val="minMax"/>
        </c:scaling>
        <c:delete val="0"/>
        <c:axPos val="b"/>
        <c:numFmt formatCode="d\-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550827664"/>
        <c:crosses val="autoZero"/>
        <c:auto val="1"/>
        <c:lblOffset val="100"/>
        <c:baseTimeUnit val="days"/>
        <c:majorUnit val="15"/>
        <c:majorTimeUnit val="days"/>
      </c:dateAx>
      <c:valAx>
        <c:axId val="550827664"/>
        <c:scaling>
          <c:orientation val="minMax"/>
          <c:max val="280"/>
          <c:min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550827992"/>
        <c:crosses val="autoZero"/>
        <c:crossBetween val="between"/>
        <c:majorUnit val="1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A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1" i="0" u="none" strike="noStrike" kern="1200" spc="0" baseline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r>
              <a:rPr lang="en-US" sz="1400" b="1" i="0" u="none" strike="noStrike" kern="1200" spc="0" baseline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EVOLUCION TRIGO JULIO 2018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400" b="1" i="0" u="none" strike="noStrike" kern="1200" spc="0" baseline="0">
              <a:solidFill>
                <a:schemeClr val="tx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es-A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'[Futuros (23).xls]Sheet'!$C$2</c:f>
              <c:strCache>
                <c:ptCount val="1"/>
                <c:pt idx="0">
                  <c:v>Cierre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'[Futuros (23).xls]Sheet'!$B$3:$B$141</c:f>
              <c:numCache>
                <c:formatCode>d\-mmm\-yy</c:formatCode>
                <c:ptCount val="139"/>
                <c:pt idx="0">
                  <c:v>43070</c:v>
                </c:pt>
                <c:pt idx="1">
                  <c:v>43073</c:v>
                </c:pt>
                <c:pt idx="2">
                  <c:v>43074</c:v>
                </c:pt>
                <c:pt idx="3">
                  <c:v>43075</c:v>
                </c:pt>
                <c:pt idx="4">
                  <c:v>43076</c:v>
                </c:pt>
                <c:pt idx="5">
                  <c:v>43080</c:v>
                </c:pt>
                <c:pt idx="6">
                  <c:v>43081</c:v>
                </c:pt>
                <c:pt idx="7">
                  <c:v>43082</c:v>
                </c:pt>
                <c:pt idx="8">
                  <c:v>43083</c:v>
                </c:pt>
                <c:pt idx="9">
                  <c:v>43084</c:v>
                </c:pt>
                <c:pt idx="10">
                  <c:v>43087</c:v>
                </c:pt>
                <c:pt idx="11">
                  <c:v>43088</c:v>
                </c:pt>
                <c:pt idx="12">
                  <c:v>43089</c:v>
                </c:pt>
                <c:pt idx="13">
                  <c:v>43090</c:v>
                </c:pt>
                <c:pt idx="14">
                  <c:v>43091</c:v>
                </c:pt>
                <c:pt idx="15">
                  <c:v>43095</c:v>
                </c:pt>
                <c:pt idx="16">
                  <c:v>43096</c:v>
                </c:pt>
                <c:pt idx="17">
                  <c:v>43097</c:v>
                </c:pt>
                <c:pt idx="18">
                  <c:v>43098</c:v>
                </c:pt>
                <c:pt idx="19">
                  <c:v>43102</c:v>
                </c:pt>
                <c:pt idx="20">
                  <c:v>43103</c:v>
                </c:pt>
                <c:pt idx="21">
                  <c:v>43104</c:v>
                </c:pt>
                <c:pt idx="22">
                  <c:v>43105</c:v>
                </c:pt>
                <c:pt idx="23">
                  <c:v>43108</c:v>
                </c:pt>
                <c:pt idx="24">
                  <c:v>43109</c:v>
                </c:pt>
                <c:pt idx="25">
                  <c:v>43110</c:v>
                </c:pt>
                <c:pt idx="26">
                  <c:v>43111</c:v>
                </c:pt>
                <c:pt idx="27">
                  <c:v>43112</c:v>
                </c:pt>
                <c:pt idx="28">
                  <c:v>43115</c:v>
                </c:pt>
                <c:pt idx="29">
                  <c:v>43116</c:v>
                </c:pt>
                <c:pt idx="30">
                  <c:v>43117</c:v>
                </c:pt>
                <c:pt idx="31">
                  <c:v>43118</c:v>
                </c:pt>
                <c:pt idx="32">
                  <c:v>43119</c:v>
                </c:pt>
                <c:pt idx="33">
                  <c:v>43122</c:v>
                </c:pt>
                <c:pt idx="34">
                  <c:v>43123</c:v>
                </c:pt>
                <c:pt idx="35">
                  <c:v>43124</c:v>
                </c:pt>
                <c:pt idx="36">
                  <c:v>43125</c:v>
                </c:pt>
                <c:pt idx="37">
                  <c:v>43126</c:v>
                </c:pt>
                <c:pt idx="38">
                  <c:v>43129</c:v>
                </c:pt>
                <c:pt idx="39">
                  <c:v>43130</c:v>
                </c:pt>
                <c:pt idx="40">
                  <c:v>43131</c:v>
                </c:pt>
                <c:pt idx="41">
                  <c:v>43132</c:v>
                </c:pt>
                <c:pt idx="42">
                  <c:v>43133</c:v>
                </c:pt>
                <c:pt idx="43">
                  <c:v>43136</c:v>
                </c:pt>
                <c:pt idx="44">
                  <c:v>43137</c:v>
                </c:pt>
                <c:pt idx="45">
                  <c:v>43138</c:v>
                </c:pt>
                <c:pt idx="46">
                  <c:v>43139</c:v>
                </c:pt>
                <c:pt idx="47">
                  <c:v>43140</c:v>
                </c:pt>
                <c:pt idx="48">
                  <c:v>43145</c:v>
                </c:pt>
                <c:pt idx="49">
                  <c:v>43146</c:v>
                </c:pt>
                <c:pt idx="50">
                  <c:v>43147</c:v>
                </c:pt>
                <c:pt idx="51">
                  <c:v>43150</c:v>
                </c:pt>
                <c:pt idx="52">
                  <c:v>43151</c:v>
                </c:pt>
                <c:pt idx="53">
                  <c:v>43152</c:v>
                </c:pt>
                <c:pt idx="54">
                  <c:v>43153</c:v>
                </c:pt>
                <c:pt idx="55">
                  <c:v>43154</c:v>
                </c:pt>
                <c:pt idx="56">
                  <c:v>43157</c:v>
                </c:pt>
                <c:pt idx="57">
                  <c:v>43158</c:v>
                </c:pt>
                <c:pt idx="58">
                  <c:v>43159</c:v>
                </c:pt>
                <c:pt idx="59">
                  <c:v>43160</c:v>
                </c:pt>
                <c:pt idx="60">
                  <c:v>43161</c:v>
                </c:pt>
                <c:pt idx="61">
                  <c:v>43164</c:v>
                </c:pt>
                <c:pt idx="62">
                  <c:v>43165</c:v>
                </c:pt>
                <c:pt idx="63">
                  <c:v>43166</c:v>
                </c:pt>
                <c:pt idx="64">
                  <c:v>43167</c:v>
                </c:pt>
                <c:pt idx="65">
                  <c:v>43168</c:v>
                </c:pt>
                <c:pt idx="66">
                  <c:v>43171</c:v>
                </c:pt>
                <c:pt idx="67">
                  <c:v>43172</c:v>
                </c:pt>
                <c:pt idx="68">
                  <c:v>43173</c:v>
                </c:pt>
                <c:pt idx="69">
                  <c:v>43174</c:v>
                </c:pt>
                <c:pt idx="70">
                  <c:v>43175</c:v>
                </c:pt>
                <c:pt idx="71">
                  <c:v>43178</c:v>
                </c:pt>
                <c:pt idx="72">
                  <c:v>43179</c:v>
                </c:pt>
                <c:pt idx="73">
                  <c:v>43180</c:v>
                </c:pt>
                <c:pt idx="74">
                  <c:v>43181</c:v>
                </c:pt>
                <c:pt idx="75">
                  <c:v>43182</c:v>
                </c:pt>
                <c:pt idx="76">
                  <c:v>43185</c:v>
                </c:pt>
                <c:pt idx="77">
                  <c:v>43186</c:v>
                </c:pt>
                <c:pt idx="78">
                  <c:v>43187</c:v>
                </c:pt>
                <c:pt idx="79">
                  <c:v>43193</c:v>
                </c:pt>
                <c:pt idx="80">
                  <c:v>43194</c:v>
                </c:pt>
                <c:pt idx="81">
                  <c:v>43195</c:v>
                </c:pt>
                <c:pt idx="82">
                  <c:v>43196</c:v>
                </c:pt>
                <c:pt idx="83">
                  <c:v>43199</c:v>
                </c:pt>
                <c:pt idx="84">
                  <c:v>43200</c:v>
                </c:pt>
                <c:pt idx="85">
                  <c:v>43201</c:v>
                </c:pt>
                <c:pt idx="86">
                  <c:v>43202</c:v>
                </c:pt>
                <c:pt idx="87">
                  <c:v>43203</c:v>
                </c:pt>
                <c:pt idx="88">
                  <c:v>43206</c:v>
                </c:pt>
                <c:pt idx="89">
                  <c:v>43207</c:v>
                </c:pt>
                <c:pt idx="90">
                  <c:v>43208</c:v>
                </c:pt>
                <c:pt idx="91">
                  <c:v>43209</c:v>
                </c:pt>
                <c:pt idx="92">
                  <c:v>43210</c:v>
                </c:pt>
                <c:pt idx="93">
                  <c:v>43213</c:v>
                </c:pt>
                <c:pt idx="94">
                  <c:v>43214</c:v>
                </c:pt>
                <c:pt idx="95">
                  <c:v>43215</c:v>
                </c:pt>
                <c:pt idx="96">
                  <c:v>43216</c:v>
                </c:pt>
                <c:pt idx="97">
                  <c:v>43217</c:v>
                </c:pt>
                <c:pt idx="98">
                  <c:v>43222</c:v>
                </c:pt>
                <c:pt idx="99">
                  <c:v>43223</c:v>
                </c:pt>
                <c:pt idx="100">
                  <c:v>43224</c:v>
                </c:pt>
                <c:pt idx="101">
                  <c:v>43227</c:v>
                </c:pt>
                <c:pt idx="102">
                  <c:v>43228</c:v>
                </c:pt>
                <c:pt idx="103">
                  <c:v>43229</c:v>
                </c:pt>
                <c:pt idx="104">
                  <c:v>43230</c:v>
                </c:pt>
                <c:pt idx="105">
                  <c:v>43231</c:v>
                </c:pt>
                <c:pt idx="106">
                  <c:v>43234</c:v>
                </c:pt>
                <c:pt idx="107">
                  <c:v>43235</c:v>
                </c:pt>
                <c:pt idx="108">
                  <c:v>43236</c:v>
                </c:pt>
                <c:pt idx="109">
                  <c:v>43237</c:v>
                </c:pt>
                <c:pt idx="110">
                  <c:v>43238</c:v>
                </c:pt>
                <c:pt idx="111">
                  <c:v>43241</c:v>
                </c:pt>
                <c:pt idx="112">
                  <c:v>43242</c:v>
                </c:pt>
                <c:pt idx="113">
                  <c:v>43243</c:v>
                </c:pt>
                <c:pt idx="114">
                  <c:v>43244</c:v>
                </c:pt>
                <c:pt idx="115">
                  <c:v>43248</c:v>
                </c:pt>
                <c:pt idx="116">
                  <c:v>43249</c:v>
                </c:pt>
                <c:pt idx="117">
                  <c:v>43250</c:v>
                </c:pt>
                <c:pt idx="118">
                  <c:v>43251</c:v>
                </c:pt>
                <c:pt idx="119">
                  <c:v>43252</c:v>
                </c:pt>
                <c:pt idx="120">
                  <c:v>43255</c:v>
                </c:pt>
                <c:pt idx="121">
                  <c:v>43256</c:v>
                </c:pt>
                <c:pt idx="122">
                  <c:v>43257</c:v>
                </c:pt>
                <c:pt idx="123">
                  <c:v>43258</c:v>
                </c:pt>
                <c:pt idx="124">
                  <c:v>43259</c:v>
                </c:pt>
                <c:pt idx="125">
                  <c:v>43262</c:v>
                </c:pt>
                <c:pt idx="126">
                  <c:v>43263</c:v>
                </c:pt>
                <c:pt idx="127">
                  <c:v>43264</c:v>
                </c:pt>
                <c:pt idx="128">
                  <c:v>43265</c:v>
                </c:pt>
                <c:pt idx="129">
                  <c:v>43266</c:v>
                </c:pt>
                <c:pt idx="130">
                  <c:v>43269</c:v>
                </c:pt>
                <c:pt idx="131">
                  <c:v>43270</c:v>
                </c:pt>
                <c:pt idx="132">
                  <c:v>43272</c:v>
                </c:pt>
                <c:pt idx="133">
                  <c:v>43273</c:v>
                </c:pt>
                <c:pt idx="134">
                  <c:v>43276</c:v>
                </c:pt>
                <c:pt idx="135">
                  <c:v>43277</c:v>
                </c:pt>
                <c:pt idx="136">
                  <c:v>43278</c:v>
                </c:pt>
                <c:pt idx="137">
                  <c:v>43279</c:v>
                </c:pt>
                <c:pt idx="138">
                  <c:v>43280</c:v>
                </c:pt>
              </c:numCache>
            </c:numRef>
          </c:cat>
          <c:val>
            <c:numRef>
              <c:f>'[Futuros (23).xls]Sheet'!$C$3:$C$141</c:f>
              <c:numCache>
                <c:formatCode>General</c:formatCode>
                <c:ptCount val="139"/>
                <c:pt idx="0">
                  <c:v>175</c:v>
                </c:pt>
                <c:pt idx="1">
                  <c:v>175</c:v>
                </c:pt>
                <c:pt idx="2">
                  <c:v>175.7</c:v>
                </c:pt>
                <c:pt idx="3">
                  <c:v>177.5</c:v>
                </c:pt>
                <c:pt idx="4">
                  <c:v>176.5</c:v>
                </c:pt>
                <c:pt idx="5">
                  <c:v>176.5</c:v>
                </c:pt>
                <c:pt idx="6">
                  <c:v>176.5</c:v>
                </c:pt>
                <c:pt idx="7">
                  <c:v>175.5</c:v>
                </c:pt>
                <c:pt idx="8">
                  <c:v>175.5</c:v>
                </c:pt>
                <c:pt idx="9">
                  <c:v>175.5</c:v>
                </c:pt>
                <c:pt idx="10">
                  <c:v>175.4</c:v>
                </c:pt>
                <c:pt idx="11">
                  <c:v>175.5</c:v>
                </c:pt>
                <c:pt idx="12">
                  <c:v>176</c:v>
                </c:pt>
                <c:pt idx="13">
                  <c:v>176.1</c:v>
                </c:pt>
                <c:pt idx="14">
                  <c:v>176</c:v>
                </c:pt>
                <c:pt idx="15">
                  <c:v>176</c:v>
                </c:pt>
                <c:pt idx="16">
                  <c:v>175</c:v>
                </c:pt>
                <c:pt idx="17">
                  <c:v>174</c:v>
                </c:pt>
                <c:pt idx="18">
                  <c:v>173</c:v>
                </c:pt>
                <c:pt idx="19">
                  <c:v>172.5</c:v>
                </c:pt>
                <c:pt idx="20">
                  <c:v>172.8</c:v>
                </c:pt>
                <c:pt idx="21">
                  <c:v>174.5</c:v>
                </c:pt>
                <c:pt idx="22">
                  <c:v>174</c:v>
                </c:pt>
                <c:pt idx="23">
                  <c:v>173.8</c:v>
                </c:pt>
                <c:pt idx="24">
                  <c:v>172.5</c:v>
                </c:pt>
                <c:pt idx="25">
                  <c:v>172.5</c:v>
                </c:pt>
                <c:pt idx="26">
                  <c:v>172.5</c:v>
                </c:pt>
                <c:pt idx="27">
                  <c:v>172.5</c:v>
                </c:pt>
                <c:pt idx="28">
                  <c:v>173</c:v>
                </c:pt>
                <c:pt idx="29">
                  <c:v>173</c:v>
                </c:pt>
                <c:pt idx="30">
                  <c:v>175.5</c:v>
                </c:pt>
                <c:pt idx="31">
                  <c:v>176.5</c:v>
                </c:pt>
                <c:pt idx="32">
                  <c:v>179.2</c:v>
                </c:pt>
                <c:pt idx="33">
                  <c:v>177</c:v>
                </c:pt>
                <c:pt idx="34">
                  <c:v>177.8</c:v>
                </c:pt>
                <c:pt idx="35">
                  <c:v>178.2</c:v>
                </c:pt>
                <c:pt idx="36">
                  <c:v>180</c:v>
                </c:pt>
                <c:pt idx="37">
                  <c:v>181.2</c:v>
                </c:pt>
                <c:pt idx="38">
                  <c:v>183.2</c:v>
                </c:pt>
                <c:pt idx="39">
                  <c:v>186</c:v>
                </c:pt>
                <c:pt idx="40">
                  <c:v>186</c:v>
                </c:pt>
                <c:pt idx="41">
                  <c:v>185</c:v>
                </c:pt>
                <c:pt idx="42">
                  <c:v>184.5</c:v>
                </c:pt>
                <c:pt idx="43">
                  <c:v>183.9</c:v>
                </c:pt>
                <c:pt idx="44">
                  <c:v>183.1</c:v>
                </c:pt>
                <c:pt idx="45">
                  <c:v>185.5</c:v>
                </c:pt>
                <c:pt idx="46">
                  <c:v>185</c:v>
                </c:pt>
                <c:pt idx="47">
                  <c:v>185</c:v>
                </c:pt>
                <c:pt idx="48">
                  <c:v>185.5</c:v>
                </c:pt>
                <c:pt idx="49">
                  <c:v>189.2</c:v>
                </c:pt>
                <c:pt idx="50">
                  <c:v>188.9</c:v>
                </c:pt>
                <c:pt idx="51">
                  <c:v>189</c:v>
                </c:pt>
                <c:pt idx="52">
                  <c:v>189</c:v>
                </c:pt>
                <c:pt idx="53">
                  <c:v>188.5</c:v>
                </c:pt>
                <c:pt idx="54">
                  <c:v>188</c:v>
                </c:pt>
                <c:pt idx="55">
                  <c:v>187</c:v>
                </c:pt>
                <c:pt idx="56">
                  <c:v>190</c:v>
                </c:pt>
                <c:pt idx="57">
                  <c:v>191.5</c:v>
                </c:pt>
                <c:pt idx="58">
                  <c:v>194.6</c:v>
                </c:pt>
                <c:pt idx="59">
                  <c:v>196</c:v>
                </c:pt>
                <c:pt idx="60">
                  <c:v>198</c:v>
                </c:pt>
                <c:pt idx="61">
                  <c:v>199.5</c:v>
                </c:pt>
                <c:pt idx="62">
                  <c:v>196.7</c:v>
                </c:pt>
                <c:pt idx="63">
                  <c:v>196</c:v>
                </c:pt>
                <c:pt idx="64">
                  <c:v>197.5</c:v>
                </c:pt>
                <c:pt idx="65">
                  <c:v>198.2</c:v>
                </c:pt>
                <c:pt idx="66">
                  <c:v>198.5</c:v>
                </c:pt>
                <c:pt idx="67">
                  <c:v>200.5</c:v>
                </c:pt>
                <c:pt idx="68">
                  <c:v>202.5</c:v>
                </c:pt>
                <c:pt idx="69">
                  <c:v>201.3</c:v>
                </c:pt>
                <c:pt idx="70">
                  <c:v>208</c:v>
                </c:pt>
                <c:pt idx="71">
                  <c:v>207.5</c:v>
                </c:pt>
                <c:pt idx="72">
                  <c:v>208.5</c:v>
                </c:pt>
                <c:pt idx="73">
                  <c:v>210</c:v>
                </c:pt>
                <c:pt idx="74">
                  <c:v>211</c:v>
                </c:pt>
                <c:pt idx="75">
                  <c:v>212.5</c:v>
                </c:pt>
                <c:pt idx="76">
                  <c:v>211.8</c:v>
                </c:pt>
                <c:pt idx="77">
                  <c:v>209.8</c:v>
                </c:pt>
                <c:pt idx="78">
                  <c:v>208.9</c:v>
                </c:pt>
                <c:pt idx="79">
                  <c:v>210.5</c:v>
                </c:pt>
                <c:pt idx="80">
                  <c:v>209</c:v>
                </c:pt>
                <c:pt idx="81">
                  <c:v>211.5</c:v>
                </c:pt>
                <c:pt idx="82">
                  <c:v>212</c:v>
                </c:pt>
                <c:pt idx="83">
                  <c:v>214.6</c:v>
                </c:pt>
                <c:pt idx="84">
                  <c:v>215</c:v>
                </c:pt>
                <c:pt idx="85">
                  <c:v>215.8</c:v>
                </c:pt>
                <c:pt idx="86">
                  <c:v>218.5</c:v>
                </c:pt>
                <c:pt idx="87">
                  <c:v>226.5</c:v>
                </c:pt>
                <c:pt idx="88">
                  <c:v>231</c:v>
                </c:pt>
                <c:pt idx="89">
                  <c:v>232.8</c:v>
                </c:pt>
                <c:pt idx="90">
                  <c:v>240</c:v>
                </c:pt>
                <c:pt idx="91">
                  <c:v>239.5</c:v>
                </c:pt>
                <c:pt idx="92">
                  <c:v>233</c:v>
                </c:pt>
                <c:pt idx="93">
                  <c:v>236</c:v>
                </c:pt>
                <c:pt idx="94">
                  <c:v>237.5</c:v>
                </c:pt>
                <c:pt idx="95">
                  <c:v>238</c:v>
                </c:pt>
                <c:pt idx="96">
                  <c:v>238</c:v>
                </c:pt>
                <c:pt idx="97">
                  <c:v>242</c:v>
                </c:pt>
                <c:pt idx="98">
                  <c:v>245</c:v>
                </c:pt>
                <c:pt idx="99">
                  <c:v>246</c:v>
                </c:pt>
                <c:pt idx="100">
                  <c:v>249</c:v>
                </c:pt>
                <c:pt idx="101">
                  <c:v>254</c:v>
                </c:pt>
                <c:pt idx="102">
                  <c:v>254</c:v>
                </c:pt>
                <c:pt idx="103">
                  <c:v>258</c:v>
                </c:pt>
                <c:pt idx="104">
                  <c:v>255.1</c:v>
                </c:pt>
                <c:pt idx="105">
                  <c:v>255</c:v>
                </c:pt>
                <c:pt idx="106">
                  <c:v>253</c:v>
                </c:pt>
                <c:pt idx="107">
                  <c:v>255.3</c:v>
                </c:pt>
                <c:pt idx="108">
                  <c:v>254.5</c:v>
                </c:pt>
                <c:pt idx="109">
                  <c:v>254</c:v>
                </c:pt>
                <c:pt idx="110">
                  <c:v>253.7</c:v>
                </c:pt>
                <c:pt idx="111">
                  <c:v>253.5</c:v>
                </c:pt>
                <c:pt idx="112">
                  <c:v>253</c:v>
                </c:pt>
                <c:pt idx="113">
                  <c:v>254</c:v>
                </c:pt>
                <c:pt idx="114">
                  <c:v>251.1</c:v>
                </c:pt>
                <c:pt idx="115">
                  <c:v>252</c:v>
                </c:pt>
                <c:pt idx="116">
                  <c:v>254.5</c:v>
                </c:pt>
                <c:pt idx="117">
                  <c:v>250.5</c:v>
                </c:pt>
                <c:pt idx="118">
                  <c:v>248.6</c:v>
                </c:pt>
                <c:pt idx="119">
                  <c:v>250.5</c:v>
                </c:pt>
                <c:pt idx="120">
                  <c:v>247.5</c:v>
                </c:pt>
                <c:pt idx="121">
                  <c:v>246</c:v>
                </c:pt>
                <c:pt idx="122">
                  <c:v>243</c:v>
                </c:pt>
                <c:pt idx="123">
                  <c:v>243</c:v>
                </c:pt>
                <c:pt idx="124">
                  <c:v>238</c:v>
                </c:pt>
                <c:pt idx="125">
                  <c:v>237</c:v>
                </c:pt>
                <c:pt idx="126">
                  <c:v>237.5</c:v>
                </c:pt>
                <c:pt idx="127">
                  <c:v>232</c:v>
                </c:pt>
                <c:pt idx="128">
                  <c:v>226</c:v>
                </c:pt>
                <c:pt idx="129">
                  <c:v>224</c:v>
                </c:pt>
                <c:pt idx="130">
                  <c:v>224</c:v>
                </c:pt>
                <c:pt idx="131">
                  <c:v>220.5</c:v>
                </c:pt>
                <c:pt idx="132">
                  <c:v>223</c:v>
                </c:pt>
                <c:pt idx="133">
                  <c:v>223</c:v>
                </c:pt>
                <c:pt idx="134">
                  <c:v>223</c:v>
                </c:pt>
                <c:pt idx="135">
                  <c:v>224</c:v>
                </c:pt>
                <c:pt idx="136">
                  <c:v>225</c:v>
                </c:pt>
                <c:pt idx="137">
                  <c:v>222.5</c:v>
                </c:pt>
                <c:pt idx="138">
                  <c:v>218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8EF-43FC-AE8C-BB7EE894AE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50827992"/>
        <c:axId val="550827664"/>
      </c:lineChart>
      <c:dateAx>
        <c:axId val="550827992"/>
        <c:scaling>
          <c:orientation val="minMax"/>
        </c:scaling>
        <c:delete val="0"/>
        <c:axPos val="b"/>
        <c:numFmt formatCode="d\-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550827664"/>
        <c:crosses val="autoZero"/>
        <c:auto val="1"/>
        <c:lblOffset val="100"/>
        <c:baseTimeUnit val="days"/>
        <c:majorUnit val="15"/>
        <c:majorTimeUnit val="days"/>
      </c:dateAx>
      <c:valAx>
        <c:axId val="550827664"/>
        <c:scaling>
          <c:orientation val="minMax"/>
          <c:max val="280"/>
          <c:min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550827992"/>
        <c:crosses val="autoZero"/>
        <c:crossBetween val="between"/>
        <c:majorUnit val="1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A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0.24578</cdr:x>
      <cdr:y>0.28487</cdr:y>
    </cdr:from>
    <cdr:to>
      <cdr:x>0.33052</cdr:x>
      <cdr:y>0.3437</cdr:y>
    </cdr:to>
    <cdr:sp macro="" textlink="">
      <cdr:nvSpPr>
        <cdr:cNvPr id="3" name="CuadroTexto 2"/>
        <cdr:cNvSpPr txBox="1"/>
      </cdr:nvSpPr>
      <cdr:spPr>
        <a:xfrm xmlns:a="http://schemas.openxmlformats.org/drawingml/2006/main">
          <a:off x="2088579" y="1394901"/>
          <a:ext cx="7200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s-AR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VF 260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27600"/>
            <a:ext cx="9144000" cy="55778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49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03504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27600"/>
            <a:ext cx="9144000" cy="55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090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</p:spTree>
  </p:cSld>
  <p:clrMapOvr>
    <a:masterClrMapping/>
  </p:clrMapOvr>
  <p:transition spd="med"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3559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683568" y="3861048"/>
            <a:ext cx="8246150" cy="1212860"/>
          </a:xfrm>
          <a:prstGeom prst="rect">
            <a:avLst/>
          </a:prstGeom>
        </p:spPr>
        <p:txBody>
          <a:bodyPr/>
          <a:lstStyle/>
          <a:p>
            <a:pPr algn="r">
              <a:buNone/>
            </a:pPr>
            <a:endParaRPr lang="es-AR" b="1" i="1" dirty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buNone/>
            </a:pPr>
            <a:r>
              <a:rPr lang="es-AR" b="1" i="1" dirty="0">
                <a:solidFill>
                  <a:schemeClr val="tx2">
                    <a:lumMod val="75000"/>
                  </a:schemeClr>
                </a:solidFill>
              </a:rPr>
              <a:t>EL RIESGO PRECIO</a:t>
            </a:r>
            <a:endParaRPr lang="es-ES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4000" cy="246888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7192"/>
            <a:ext cx="9144000" cy="1417320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11112"/>
            <a:ext cx="9144000" cy="246888"/>
          </a:xfrm>
          <a:prstGeom prst="rect">
            <a:avLst/>
          </a:prstGeom>
        </p:spPr>
      </p:pic>
      <p:pic>
        <p:nvPicPr>
          <p:cNvPr id="8" name="7 Imagen" descr="Logo-fundacion chic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5400" y="1268760"/>
            <a:ext cx="5239496" cy="271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738852"/>
      </p:ext>
    </p:extLst>
  </p:cSld>
  <p:clrMapOvr>
    <a:masterClrMapping/>
  </p:clrMapOvr>
  <p:transition spd="med">
    <p:push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50825" y="478685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 anchor="ctr" anchorCtr="1">
            <a:spAutoFit/>
          </a:bodyPr>
          <a:lstStyle/>
          <a:p>
            <a:pPr algn="ctr">
              <a:defRPr/>
            </a:pPr>
            <a:r>
              <a:rPr lang="en-US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EVOLUCIÓN DE LA SOJA FUTURA 2016 2017</a:t>
            </a:r>
          </a:p>
        </p:txBody>
      </p:sp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E40A11BA-43F8-4E1A-BECC-116253AF35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6971536"/>
              </p:ext>
            </p:extLst>
          </p:nvPr>
        </p:nvGraphicFramePr>
        <p:xfrm>
          <a:off x="323181" y="1196752"/>
          <a:ext cx="849763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Conector recto de flecha 4"/>
          <p:cNvCxnSpPr/>
          <p:nvPr/>
        </p:nvCxnSpPr>
        <p:spPr>
          <a:xfrm>
            <a:off x="2699792" y="2924944"/>
            <a:ext cx="59046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8028384" y="1412776"/>
            <a:ext cx="0" cy="4104456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917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7543800" cy="863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s-ES_tradnl" sz="2800" b="1" kern="12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  <a:t>COBERTURA DE COMPRA</a:t>
            </a:r>
            <a:br>
              <a:rPr lang="es-ES_tradnl" sz="2800" b="1" kern="12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</a:br>
            <a:r>
              <a:rPr lang="es-ES_tradnl" sz="2800" b="1" kern="12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  <a:t>Mercado en BAJA</a:t>
            </a: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353740"/>
              </p:ext>
            </p:extLst>
          </p:nvPr>
        </p:nvGraphicFramePr>
        <p:xfrm>
          <a:off x="468313" y="2060575"/>
          <a:ext cx="8496300" cy="3968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40">
                <a:tc>
                  <a:txBody>
                    <a:bodyPr/>
                    <a:lstStyle/>
                    <a:p>
                      <a:pPr algn="ctr"/>
                      <a:r>
                        <a:rPr lang="es-AR" sz="1800" noProof="0" dirty="0">
                          <a:solidFill>
                            <a:schemeClr val="bg1"/>
                          </a:solidFill>
                        </a:rPr>
                        <a:t>DIPONIBLE</a:t>
                      </a:r>
                    </a:p>
                  </a:txBody>
                  <a:tcPr marL="91433" marR="91433" marT="45717" marB="45717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noProof="0" dirty="0">
                          <a:solidFill>
                            <a:schemeClr val="bg1"/>
                          </a:solidFill>
                        </a:rPr>
                        <a:t>MERCADO DE FUTUROS</a:t>
                      </a:r>
                    </a:p>
                  </a:txBody>
                  <a:tcPr marL="91433" marR="91433" marT="45717" marB="45717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40">
                <a:tc gridSpan="2"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bg1"/>
                          </a:solidFill>
                        </a:rPr>
                        <a:t>NOVIEMBRE</a:t>
                      </a:r>
                    </a:p>
                  </a:txBody>
                  <a:tcPr marL="91433" marR="91433" marT="45717" marB="45717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606"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El Acopio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 d</a:t>
                      </a:r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esea establecer un precio de compra</a:t>
                      </a:r>
                    </a:p>
                  </a:txBody>
                  <a:tcPr marL="91433" marR="91433" marT="45717" marB="45717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Compra un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 contrato de futuros de Soja Mayo en  228 </a:t>
                      </a:r>
                      <a:r>
                        <a:rPr lang="es-AR" sz="1800" b="1" baseline="0" noProof="0" dirty="0" err="1">
                          <a:solidFill>
                            <a:schemeClr val="accent2"/>
                          </a:solidFill>
                        </a:rPr>
                        <a:t>u$s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/ton</a:t>
                      </a:r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40">
                <a:tc gridSpan="2"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bg1"/>
                          </a:solidFill>
                        </a:rPr>
                        <a:t>SEIS</a:t>
                      </a:r>
                      <a:r>
                        <a:rPr lang="es-AR" sz="1800" b="1" baseline="0" noProof="0" dirty="0">
                          <a:solidFill>
                            <a:schemeClr val="bg1"/>
                          </a:solidFill>
                        </a:rPr>
                        <a:t> MESES DESPUES</a:t>
                      </a:r>
                      <a:endParaRPr lang="es-AR" sz="18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1433" marR="91433" marT="45717" marB="45717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4596">
                <a:tc>
                  <a:txBody>
                    <a:bodyPr/>
                    <a:lstStyle/>
                    <a:p>
                      <a:pPr algn="ctr"/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Vende futuro de Soja Mayo 205 u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$/ton</a:t>
                      </a:r>
                    </a:p>
                    <a:p>
                      <a:pPr algn="ctr"/>
                      <a:endParaRPr lang="es-AR" sz="1800" b="1" baseline="0" noProof="0" dirty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PIERDE  23 </a:t>
                      </a:r>
                      <a:r>
                        <a:rPr lang="es-AR" sz="1800" b="1" baseline="0" noProof="0" dirty="0" err="1">
                          <a:solidFill>
                            <a:schemeClr val="accent2"/>
                          </a:solidFill>
                        </a:rPr>
                        <a:t>u$s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/ton</a:t>
                      </a:r>
                    </a:p>
                  </a:txBody>
                  <a:tcPr marL="91433" marR="91433" marT="45717" marB="45717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40">
                <a:tc>
                  <a:txBody>
                    <a:bodyPr/>
                    <a:lstStyle/>
                    <a:p>
                      <a:pPr algn="l"/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Compra de soja en disponible</a:t>
                      </a:r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-205</a:t>
                      </a:r>
                    </a:p>
                  </a:txBody>
                  <a:tcPr marL="91433" marR="91433" marT="45717" marB="45717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4849">
                <a:tc>
                  <a:txBody>
                    <a:bodyPr/>
                    <a:lstStyle/>
                    <a:p>
                      <a:pPr algn="l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Perdida del contrato de futuro</a:t>
                      </a:r>
                    </a:p>
                  </a:txBody>
                  <a:tcPr marL="91433" marR="91433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-23</a:t>
                      </a:r>
                    </a:p>
                  </a:txBody>
                  <a:tcPr marL="91433" marR="91433" marT="45717" marB="4571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40">
                <a:tc>
                  <a:txBody>
                    <a:bodyPr/>
                    <a:lstStyle/>
                    <a:p>
                      <a:pPr algn="l"/>
                      <a:r>
                        <a:rPr lang="es-AR" sz="1800" b="1" noProof="0">
                          <a:solidFill>
                            <a:schemeClr val="accent2"/>
                          </a:solidFill>
                        </a:rPr>
                        <a:t>Precio Obtenido</a:t>
                      </a:r>
                    </a:p>
                  </a:txBody>
                  <a:tcPr marL="91433" marR="91433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228 </a:t>
                      </a:r>
                      <a:r>
                        <a:rPr lang="es-AR" sz="1800" b="1" noProof="0" dirty="0" err="1">
                          <a:solidFill>
                            <a:schemeClr val="accent2"/>
                          </a:solidFill>
                        </a:rPr>
                        <a:t>u$s</a:t>
                      </a:r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/ton</a:t>
                      </a:r>
                    </a:p>
                  </a:txBody>
                  <a:tcPr marL="91433" marR="91433" marT="45717" marB="4571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12 Flecha abajo"/>
          <p:cNvSpPr/>
          <p:nvPr/>
        </p:nvSpPr>
        <p:spPr>
          <a:xfrm>
            <a:off x="1042988" y="1052513"/>
            <a:ext cx="1225550" cy="79216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41346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7543800" cy="863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s-ES_tradnl" sz="2800" b="1" kern="12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  <a:t>COBERTURA DE COMPRA </a:t>
            </a:r>
            <a:br>
              <a:rPr lang="es-ES_tradnl" sz="2800" b="1" kern="12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</a:br>
            <a:r>
              <a:rPr lang="es-ES_tradnl" sz="2800" b="1" kern="12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  <a:t>Mercado en SUBA</a:t>
            </a:r>
          </a:p>
        </p:txBody>
      </p:sp>
      <p:sp>
        <p:nvSpPr>
          <p:cNvPr id="5" name="4 Flecha abajo"/>
          <p:cNvSpPr/>
          <p:nvPr/>
        </p:nvSpPr>
        <p:spPr>
          <a:xfrm rot="10800000">
            <a:off x="1042988" y="1052513"/>
            <a:ext cx="1225550" cy="792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448380"/>
              </p:ext>
            </p:extLst>
          </p:nvPr>
        </p:nvGraphicFramePr>
        <p:xfrm>
          <a:off x="468313" y="2060575"/>
          <a:ext cx="8496300" cy="3968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40">
                <a:tc>
                  <a:txBody>
                    <a:bodyPr/>
                    <a:lstStyle/>
                    <a:p>
                      <a:pPr algn="ctr"/>
                      <a:r>
                        <a:rPr lang="es-AR" sz="1800" noProof="0" dirty="0">
                          <a:solidFill>
                            <a:schemeClr val="bg1"/>
                          </a:solidFill>
                        </a:rPr>
                        <a:t>DIPONIBLE</a:t>
                      </a:r>
                    </a:p>
                  </a:txBody>
                  <a:tcPr marL="91433" marR="91433" marT="45717" marB="45717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noProof="0" dirty="0">
                          <a:solidFill>
                            <a:schemeClr val="bg1"/>
                          </a:solidFill>
                        </a:rPr>
                        <a:t>MERCADO DE FUTUROS</a:t>
                      </a:r>
                    </a:p>
                  </a:txBody>
                  <a:tcPr marL="91433" marR="91433" marT="45717" marB="45717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40">
                <a:tc gridSpan="2"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bg1"/>
                          </a:solidFill>
                        </a:rPr>
                        <a:t>NOVIEMBRE</a:t>
                      </a:r>
                    </a:p>
                  </a:txBody>
                  <a:tcPr marL="91433" marR="91433" marT="45717" marB="45717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606"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El Acopio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 d</a:t>
                      </a:r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esea establecer un precio de compra</a:t>
                      </a:r>
                    </a:p>
                  </a:txBody>
                  <a:tcPr marL="91433" marR="91433" marT="45717" marB="45717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Compra un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 contrato de futuros de Soja Mayo en  228 </a:t>
                      </a:r>
                      <a:r>
                        <a:rPr lang="es-AR" sz="1800" b="1" baseline="0" noProof="0" dirty="0" err="1">
                          <a:solidFill>
                            <a:schemeClr val="accent2"/>
                          </a:solidFill>
                        </a:rPr>
                        <a:t>u$s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/ton</a:t>
                      </a:r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40">
                <a:tc gridSpan="2"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bg1"/>
                          </a:solidFill>
                        </a:rPr>
                        <a:t>SEIS</a:t>
                      </a:r>
                      <a:r>
                        <a:rPr lang="es-AR" sz="1800" b="1" baseline="0" noProof="0" dirty="0">
                          <a:solidFill>
                            <a:schemeClr val="bg1"/>
                          </a:solidFill>
                        </a:rPr>
                        <a:t> MESES DESPUES</a:t>
                      </a:r>
                      <a:endParaRPr lang="es-AR" sz="18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1433" marR="91433" marT="45717" marB="45717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4596">
                <a:tc>
                  <a:txBody>
                    <a:bodyPr/>
                    <a:lstStyle/>
                    <a:p>
                      <a:pPr algn="ctr"/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Vende futuro de Soja Mayo 240 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$/ton</a:t>
                      </a:r>
                    </a:p>
                    <a:p>
                      <a:pPr algn="ctr"/>
                      <a:endParaRPr lang="es-AR" sz="1800" b="1" baseline="0" noProof="0" dirty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GANA  12 </a:t>
                      </a:r>
                      <a:r>
                        <a:rPr lang="es-AR" sz="1800" b="1" baseline="0" noProof="0" dirty="0" err="1">
                          <a:solidFill>
                            <a:schemeClr val="accent2"/>
                          </a:solidFill>
                        </a:rPr>
                        <a:t>u$s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/ton</a:t>
                      </a:r>
                    </a:p>
                  </a:txBody>
                  <a:tcPr marL="91433" marR="91433" marT="45717" marB="45717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40">
                <a:tc>
                  <a:txBody>
                    <a:bodyPr/>
                    <a:lstStyle/>
                    <a:p>
                      <a:pPr algn="l"/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Compra de soja en disponible</a:t>
                      </a:r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-240</a:t>
                      </a:r>
                    </a:p>
                  </a:txBody>
                  <a:tcPr marL="91433" marR="91433" marT="45717" marB="45717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4849">
                <a:tc>
                  <a:txBody>
                    <a:bodyPr/>
                    <a:lstStyle/>
                    <a:p>
                      <a:pPr algn="l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Ganancia del contrato de futuro</a:t>
                      </a:r>
                    </a:p>
                  </a:txBody>
                  <a:tcPr marL="91433" marR="91433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+12</a:t>
                      </a:r>
                    </a:p>
                  </a:txBody>
                  <a:tcPr marL="91433" marR="91433" marT="45717" marB="4571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40">
                <a:tc>
                  <a:txBody>
                    <a:bodyPr/>
                    <a:lstStyle/>
                    <a:p>
                      <a:pPr algn="l"/>
                      <a:r>
                        <a:rPr lang="es-AR" sz="1800" b="1" noProof="0">
                          <a:solidFill>
                            <a:schemeClr val="accent2"/>
                          </a:solidFill>
                        </a:rPr>
                        <a:t>Precio Obtenido</a:t>
                      </a:r>
                    </a:p>
                  </a:txBody>
                  <a:tcPr marL="91433" marR="91433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228 </a:t>
                      </a:r>
                      <a:r>
                        <a:rPr lang="es-AR" sz="1800" b="1" noProof="0" dirty="0" err="1">
                          <a:solidFill>
                            <a:schemeClr val="accent2"/>
                          </a:solidFill>
                        </a:rPr>
                        <a:t>u$s</a:t>
                      </a:r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/ton</a:t>
                      </a:r>
                    </a:p>
                  </a:txBody>
                  <a:tcPr marL="91433" marR="91433" marT="45717" marB="4571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5133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50825" y="476672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 anchor="ctr" anchorCtr="1">
            <a:spAutoFit/>
          </a:bodyPr>
          <a:lstStyle/>
          <a:p>
            <a:pPr algn="ctr">
              <a:defRPr/>
            </a:pPr>
            <a:r>
              <a:rPr lang="en-US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EVOLUCIÓN DE LA SOJA FUTURA 2015 2016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395536" y="1196752"/>
            <a:ext cx="8352928" cy="4752528"/>
            <a:chOff x="395536" y="1196752"/>
            <a:chExt cx="8352928" cy="4752528"/>
          </a:xfrm>
        </p:grpSpPr>
        <p:grpSp>
          <p:nvGrpSpPr>
            <p:cNvPr id="8" name="Grupo 7"/>
            <p:cNvGrpSpPr/>
            <p:nvPr/>
          </p:nvGrpSpPr>
          <p:grpSpPr>
            <a:xfrm>
              <a:off x="395536" y="1196752"/>
              <a:ext cx="8352928" cy="4752528"/>
              <a:chOff x="0" y="0"/>
              <a:chExt cx="7267575" cy="3952875"/>
            </a:xfrm>
          </p:grpSpPr>
          <p:graphicFrame>
            <p:nvGraphicFramePr>
              <p:cNvPr id="9" name="Gráfico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29088336"/>
                  </p:ext>
                </p:extLst>
              </p:nvPr>
            </p:nvGraphicFramePr>
            <p:xfrm>
              <a:off x="0" y="0"/>
              <a:ext cx="7267575" cy="395287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0" name="3 Rectángulo redondeado"/>
              <p:cNvSpPr/>
              <p:nvPr/>
            </p:nvSpPr>
            <p:spPr>
              <a:xfrm>
                <a:off x="5848350" y="342900"/>
                <a:ext cx="1209676" cy="3228975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34000">
                    <a:schemeClr val="accent6">
                      <a:lumMod val="40000"/>
                      <a:lumOff val="60000"/>
                      <a:alpha val="19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s-AR"/>
              </a:p>
            </p:txBody>
          </p:sp>
          <p:sp>
            <p:nvSpPr>
              <p:cNvPr id="11" name="3 Rectángulo redondeado"/>
              <p:cNvSpPr/>
              <p:nvPr/>
            </p:nvSpPr>
            <p:spPr>
              <a:xfrm>
                <a:off x="666751" y="361950"/>
                <a:ext cx="1212794" cy="3228975"/>
              </a:xfrm>
              <a:prstGeom prst="roundRect">
                <a:avLst/>
              </a:prstGeom>
              <a:gradFill flip="none" rotWithShape="1">
                <a:gsLst>
                  <a:gs pos="8000">
                    <a:schemeClr val="accent6">
                      <a:lumMod val="60000"/>
                      <a:lumOff val="40000"/>
                    </a:schemeClr>
                  </a:gs>
                  <a:gs pos="56000">
                    <a:schemeClr val="accent6">
                      <a:lumMod val="40000"/>
                      <a:lumOff val="60000"/>
                      <a:alpha val="19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s-AR" sz="1800" dirty="0">
                    <a:solidFill>
                      <a:srgbClr val="002060"/>
                    </a:solidFill>
                  </a:rPr>
                  <a:t>SIEMBRA</a:t>
                </a:r>
              </a:p>
            </p:txBody>
          </p:sp>
        </p:grpSp>
        <p:sp>
          <p:nvSpPr>
            <p:cNvPr id="12" name="Rectángulo 11"/>
            <p:cNvSpPr/>
            <p:nvPr/>
          </p:nvSpPr>
          <p:spPr>
            <a:xfrm>
              <a:off x="7117289" y="4787860"/>
              <a:ext cx="1463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AR" dirty="0">
                  <a:solidFill>
                    <a:srgbClr val="002060"/>
                  </a:solidFill>
                </a:rPr>
                <a:t>COSECHA</a:t>
              </a:r>
            </a:p>
          </p:txBody>
        </p:sp>
        <p:cxnSp>
          <p:nvCxnSpPr>
            <p:cNvPr id="16" name="3 Conector recto de flecha"/>
            <p:cNvCxnSpPr/>
            <p:nvPr/>
          </p:nvCxnSpPr>
          <p:spPr>
            <a:xfrm>
              <a:off x="2489063" y="4602105"/>
              <a:ext cx="5541969" cy="2274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7" name="CuadroTexto 6"/>
            <p:cNvSpPr txBox="1"/>
            <p:nvPr/>
          </p:nvSpPr>
          <p:spPr>
            <a:xfrm>
              <a:off x="4606366" y="4004957"/>
              <a:ext cx="15504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AR" sz="1200" b="1" i="1" dirty="0">
                  <a:solidFill>
                    <a:srgbClr val="7030A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COMPRA FUTURO</a:t>
              </a:r>
            </a:p>
            <a:p>
              <a:pPr algn="ctr"/>
              <a:r>
                <a:rPr lang="es-AR" sz="1200" b="1" i="1" dirty="0">
                  <a:solidFill>
                    <a:srgbClr val="7030A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228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8137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ChangeArrowheads="1"/>
          </p:cNvSpPr>
          <p:nvPr/>
        </p:nvSpPr>
        <p:spPr bwMode="auto">
          <a:xfrm>
            <a:off x="34925" y="309548"/>
            <a:ext cx="86423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6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COBERTURA CON COMPRA DE  PUT </a:t>
            </a:r>
            <a:r>
              <a:rPr kumimoji="0" lang="es-ES_tradnl" sz="2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423950" name="Rectangle 14"/>
          <p:cNvSpPr>
            <a:spLocks noChangeArrowheads="1"/>
          </p:cNvSpPr>
          <p:nvPr/>
        </p:nvSpPr>
        <p:spPr bwMode="auto">
          <a:xfrm>
            <a:off x="2051050" y="981075"/>
            <a:ext cx="5329238" cy="1550031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lIns="0" tIns="36000" rIns="0" bIns="3600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MERCADO DE FUTUROS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2400" b="1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Diciembre Trigo julio 174,- 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PUT Trigo/Julio 171 Prima (5)</a:t>
            </a:r>
            <a:r>
              <a:rPr kumimoji="0" lang="es-ES_tradnl" sz="19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423951" name="Rectangle 15"/>
          <p:cNvSpPr>
            <a:spLocks noChangeArrowheads="1"/>
          </p:cNvSpPr>
          <p:nvPr/>
        </p:nvSpPr>
        <p:spPr bwMode="auto">
          <a:xfrm>
            <a:off x="34925" y="3516313"/>
            <a:ext cx="4392613" cy="273664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000" b="0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junio PRECIO DEL FUTURO $160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EJERCE EL PUT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VENDE FUTUROS     $171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COMPRA FUTUROS  $160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GANA                     $ 11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0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VENTA FISICO 160+11-5 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= 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PFV 166</a:t>
            </a:r>
          </a:p>
        </p:txBody>
      </p:sp>
      <p:pic>
        <p:nvPicPr>
          <p:cNvPr id="19461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363" y="1262063"/>
            <a:ext cx="1728787" cy="151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3957" name="Text Box 21"/>
          <p:cNvSpPr txBox="1">
            <a:spLocks noChangeArrowheads="1"/>
          </p:cNvSpPr>
          <p:nvPr/>
        </p:nvSpPr>
        <p:spPr bwMode="auto">
          <a:xfrm>
            <a:off x="3903663" y="2771769"/>
            <a:ext cx="1577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PRECIO</a:t>
            </a:r>
          </a:p>
        </p:txBody>
      </p:sp>
      <p:sp>
        <p:nvSpPr>
          <p:cNvPr id="423958" name="Rectangle 22"/>
          <p:cNvSpPr>
            <a:spLocks noChangeArrowheads="1"/>
          </p:cNvSpPr>
          <p:nvPr/>
        </p:nvSpPr>
        <p:spPr bwMode="auto">
          <a:xfrm>
            <a:off x="4716463" y="3500438"/>
            <a:ext cx="4319587" cy="273664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000" b="0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Junio PRECIO DEL FUTURO $230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NO USO EL PUT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9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9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9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0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VENTA FISICO 230 - 5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= 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PFV 225</a:t>
            </a:r>
          </a:p>
        </p:txBody>
      </p:sp>
      <p:pic>
        <p:nvPicPr>
          <p:cNvPr id="19464" name="Picture 23" descr="MCj043395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1092200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AutoShape 24"/>
          <p:cNvSpPr>
            <a:spLocks noChangeArrowheads="1"/>
          </p:cNvSpPr>
          <p:nvPr/>
        </p:nvSpPr>
        <p:spPr bwMode="auto">
          <a:xfrm>
            <a:off x="6372225" y="2571744"/>
            <a:ext cx="649288" cy="792163"/>
          </a:xfrm>
          <a:prstGeom prst="upArrow">
            <a:avLst>
              <a:gd name="adj1" fmla="val 50000"/>
              <a:gd name="adj2" fmla="val 3050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466" name="AutoShape 25"/>
          <p:cNvSpPr>
            <a:spLocks noChangeArrowheads="1"/>
          </p:cNvSpPr>
          <p:nvPr/>
        </p:nvSpPr>
        <p:spPr bwMode="auto">
          <a:xfrm flipV="1">
            <a:off x="2555875" y="2571744"/>
            <a:ext cx="649288" cy="792163"/>
          </a:xfrm>
          <a:prstGeom prst="upArrow">
            <a:avLst>
              <a:gd name="adj1" fmla="val 50000"/>
              <a:gd name="adj2" fmla="val 3050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757EB28-DF55-410B-BF96-41C5A464DC17}"/>
              </a:ext>
            </a:extLst>
          </p:cNvPr>
          <p:cNvSpPr txBox="1"/>
          <p:nvPr/>
        </p:nvSpPr>
        <p:spPr>
          <a:xfrm>
            <a:off x="-19005" y="2795206"/>
            <a:ext cx="22749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000" b="0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Datos Campaña 17/18 Precios en dic. 17</a:t>
            </a:r>
          </a:p>
        </p:txBody>
      </p:sp>
    </p:spTree>
    <p:extLst>
      <p:ext uri="{BB962C8B-B14F-4D97-AF65-F5344CB8AC3E}">
        <p14:creationId xmlns:p14="http://schemas.microsoft.com/office/powerpoint/2010/main" val="394757522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12C7586-F6B6-42D1-B2D3-C84900343F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9116313"/>
              </p:ext>
            </p:extLst>
          </p:nvPr>
        </p:nvGraphicFramePr>
        <p:xfrm>
          <a:off x="467544" y="1556792"/>
          <a:ext cx="8136904" cy="3960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 Box 2">
            <a:extLst>
              <a:ext uri="{FF2B5EF4-FFF2-40B4-BE49-F238E27FC236}">
                <a16:creationId xmlns:a16="http://schemas.microsoft.com/office/drawing/2014/main" id="{C593BEED-055B-4C8C-9804-2DB8C9E61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672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 anchor="ctr" anchorCtr="1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EVOLUCIÓN DEL TRIGO FUTURO 2017 2018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DC36CE3F-E791-4853-B979-98B2DD1310FD}"/>
              </a:ext>
            </a:extLst>
          </p:cNvPr>
          <p:cNvCxnSpPr>
            <a:cxnSpLocks/>
          </p:cNvCxnSpPr>
          <p:nvPr/>
        </p:nvCxnSpPr>
        <p:spPr>
          <a:xfrm flipV="1">
            <a:off x="1763688" y="3140968"/>
            <a:ext cx="6840760" cy="11269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" name="CuadroTexto 2">
            <a:extLst>
              <a:ext uri="{FF2B5EF4-FFF2-40B4-BE49-F238E27FC236}">
                <a16:creationId xmlns:a16="http://schemas.microsoft.com/office/drawing/2014/main" id="{0D2AD46D-A99C-4581-B7FD-745445015E3A}"/>
              </a:ext>
            </a:extLst>
          </p:cNvPr>
          <p:cNvSpPr txBox="1"/>
          <p:nvPr/>
        </p:nvSpPr>
        <p:spPr>
          <a:xfrm>
            <a:off x="1763688" y="4260824"/>
            <a:ext cx="914431" cy="55437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6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 PUT 171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6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(5)</a:t>
            </a:r>
          </a:p>
        </p:txBody>
      </p:sp>
      <p:sp>
        <p:nvSpPr>
          <p:cNvPr id="9" name="CuadroTexto 2">
            <a:extLst>
              <a:ext uri="{FF2B5EF4-FFF2-40B4-BE49-F238E27FC236}">
                <a16:creationId xmlns:a16="http://schemas.microsoft.com/office/drawing/2014/main" id="{666E3B9A-675E-455A-B46B-C8F48B0C374B}"/>
              </a:ext>
            </a:extLst>
          </p:cNvPr>
          <p:cNvSpPr txBox="1"/>
          <p:nvPr/>
        </p:nvSpPr>
        <p:spPr>
          <a:xfrm>
            <a:off x="7978744" y="3356992"/>
            <a:ext cx="914431" cy="55437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1600" b="1" dirty="0">
                <a:solidFill>
                  <a:srgbClr val="9BBB59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PFV 218</a:t>
            </a:r>
            <a:endParaRPr kumimoji="0" lang="es-AR" sz="1600" b="1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9115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50" name="Rectangle 14"/>
          <p:cNvSpPr>
            <a:spLocks noChangeArrowheads="1"/>
          </p:cNvSpPr>
          <p:nvPr/>
        </p:nvSpPr>
        <p:spPr bwMode="auto">
          <a:xfrm>
            <a:off x="2051050" y="981075"/>
            <a:ext cx="5329238" cy="15494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lIns="0" tIns="36000" rIns="0" bIns="360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MERCADO DE FUTUROS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2400" b="1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Diciembre Trigo julio 174,- 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4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CALL Trigo/Julio 178 Prima (4)</a:t>
            </a:r>
            <a:r>
              <a:rPr kumimoji="0" lang="es-ES_tradnl" sz="1900" b="0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423951" name="Rectangle 15"/>
          <p:cNvSpPr>
            <a:spLocks noChangeArrowheads="1"/>
          </p:cNvSpPr>
          <p:nvPr/>
        </p:nvSpPr>
        <p:spPr bwMode="auto">
          <a:xfrm>
            <a:off x="107950" y="3516313"/>
            <a:ext cx="4392613" cy="2705869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000" b="0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junio PRECIO DEL FUTURO $230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EJERCE EL CALL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COMPRO FUTUROS     $178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VENDE FUTUROS         $230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GANA                           $ 52</a:t>
            </a:r>
          </a:p>
          <a:p>
            <a:pPr lvl="0" algn="ctr" eaLnBrk="0" hangingPunct="0">
              <a:defRPr/>
            </a:pPr>
            <a:endParaRPr lang="es-ES_tradnl" sz="800" b="1" dirty="0">
              <a:solidFill>
                <a:srgbClr val="0033CC"/>
              </a:solidFill>
              <a:latin typeface="Tahoma" pitchFamily="34" charset="0"/>
            </a:endParaRPr>
          </a:p>
          <a:p>
            <a:pPr lvl="0" algn="ctr" eaLnBrk="0" hangingPunct="0">
              <a:defRPr/>
            </a:pPr>
            <a:r>
              <a:rPr lang="es-ES_tradnl" sz="1900" b="1" dirty="0">
                <a:solidFill>
                  <a:srgbClr val="0033CC"/>
                </a:solidFill>
                <a:latin typeface="Tahoma" pitchFamily="34" charset="0"/>
              </a:rPr>
              <a:t>COMPRA FISICO 230-52+4 </a:t>
            </a:r>
          </a:p>
          <a:p>
            <a:pPr lvl="0" algn="ctr" eaLnBrk="0" hangingPunct="0">
              <a:defRPr/>
            </a:pPr>
            <a:r>
              <a:rPr lang="es-ES_tradnl" sz="1900" b="1" dirty="0">
                <a:solidFill>
                  <a:srgbClr val="0033CC"/>
                </a:solidFill>
                <a:latin typeface="Tahoma" pitchFamily="34" charset="0"/>
              </a:rPr>
              <a:t>= </a:t>
            </a:r>
          </a:p>
          <a:p>
            <a:pPr lvl="0" algn="ctr" eaLnBrk="0" hangingPunct="0">
              <a:defRPr/>
            </a:pPr>
            <a:r>
              <a:rPr lang="es-ES_tradnl" sz="1900" b="1" dirty="0">
                <a:solidFill>
                  <a:srgbClr val="0033CC"/>
                </a:solidFill>
                <a:latin typeface="Tahoma" pitchFamily="34" charset="0"/>
              </a:rPr>
              <a:t>PFC 182</a:t>
            </a:r>
            <a:endParaRPr kumimoji="0" lang="es-ES_tradnl" sz="19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23957" name="Text Box 21"/>
          <p:cNvSpPr txBox="1">
            <a:spLocks noChangeArrowheads="1"/>
          </p:cNvSpPr>
          <p:nvPr/>
        </p:nvSpPr>
        <p:spPr bwMode="auto">
          <a:xfrm>
            <a:off x="3903663" y="2771775"/>
            <a:ext cx="1577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PRECIO</a:t>
            </a:r>
          </a:p>
        </p:txBody>
      </p:sp>
      <p:sp>
        <p:nvSpPr>
          <p:cNvPr id="423958" name="Rectangle 22"/>
          <p:cNvSpPr>
            <a:spLocks noChangeArrowheads="1"/>
          </p:cNvSpPr>
          <p:nvPr/>
        </p:nvSpPr>
        <p:spPr bwMode="auto">
          <a:xfrm>
            <a:off x="4716463" y="3500438"/>
            <a:ext cx="4319587" cy="2675091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000" b="0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junio PRECIO DEL FUTURO $160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1900" b="1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NO USO EL CALL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2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lvl="0" algn="ctr" eaLnBrk="0" hangingPunct="0">
              <a:defRPr/>
            </a:pPr>
            <a:r>
              <a:rPr lang="es-ES_tradnl" sz="1900" b="1" dirty="0">
                <a:solidFill>
                  <a:srgbClr val="0033CC"/>
                </a:solidFill>
                <a:latin typeface="Tahoma" pitchFamily="34" charset="0"/>
              </a:rPr>
              <a:t>COMPRA FISICO 160 +4</a:t>
            </a:r>
          </a:p>
          <a:p>
            <a:pPr lvl="0" algn="ctr" eaLnBrk="0" hangingPunct="0">
              <a:defRPr/>
            </a:pPr>
            <a:r>
              <a:rPr lang="es-ES_tradnl" sz="1900" b="1" dirty="0">
                <a:solidFill>
                  <a:srgbClr val="0033CC"/>
                </a:solidFill>
                <a:latin typeface="Tahoma" pitchFamily="34" charset="0"/>
              </a:rPr>
              <a:t>= </a:t>
            </a:r>
          </a:p>
          <a:p>
            <a:pPr lvl="0" algn="ctr" eaLnBrk="0" hangingPunct="0">
              <a:defRPr/>
            </a:pPr>
            <a:r>
              <a:rPr lang="es-ES_tradnl" sz="1900" b="1" dirty="0">
                <a:solidFill>
                  <a:srgbClr val="0033CC"/>
                </a:solidFill>
                <a:latin typeface="Tahoma" pitchFamily="34" charset="0"/>
              </a:rPr>
              <a:t>PFC 164</a:t>
            </a:r>
          </a:p>
          <a:p>
            <a:pPr lvl="0" algn="ctr" eaLnBrk="0" hangingPunct="0">
              <a:defRPr/>
            </a:pPr>
            <a:endParaRPr kumimoji="0" lang="es-ES_tradnl" sz="1900" b="1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lvl="0" algn="ctr" eaLnBrk="0" hangingPunct="0">
              <a:defRPr/>
            </a:pPr>
            <a:endParaRPr lang="es-ES_tradnl" sz="800" b="1" dirty="0">
              <a:solidFill>
                <a:srgbClr val="0033CC"/>
              </a:solidFill>
              <a:latin typeface="Tahoma" pitchFamily="34" charset="0"/>
            </a:endParaRPr>
          </a:p>
          <a:p>
            <a:pPr lvl="0" algn="ctr" eaLnBrk="0" hangingPunct="0">
              <a:defRPr/>
            </a:pPr>
            <a:endParaRPr lang="es-ES_tradnl" sz="800" b="1" dirty="0">
              <a:solidFill>
                <a:srgbClr val="0033CC"/>
              </a:solidFill>
              <a:latin typeface="Tahoma" pitchFamily="34" charset="0"/>
            </a:endParaRPr>
          </a:p>
          <a:p>
            <a:pPr lvl="0" algn="ctr" eaLnBrk="0" hangingPunct="0">
              <a:defRPr/>
            </a:pPr>
            <a:endParaRPr lang="es-ES_tradnl" sz="800" b="1" dirty="0">
              <a:solidFill>
                <a:srgbClr val="0033CC"/>
              </a:solidFill>
              <a:latin typeface="Tahoma" pitchFamily="34" charset="0"/>
            </a:endParaRPr>
          </a:p>
          <a:p>
            <a:pPr lvl="0" algn="ctr" eaLnBrk="0" hangingPunct="0">
              <a:defRPr/>
            </a:pPr>
            <a:endParaRPr lang="es-ES_tradnl" sz="800" b="1" dirty="0">
              <a:solidFill>
                <a:srgbClr val="0033CC"/>
              </a:solidFill>
              <a:latin typeface="Tahoma" pitchFamily="34" charset="0"/>
            </a:endParaRPr>
          </a:p>
        </p:txBody>
      </p:sp>
      <p:sp>
        <p:nvSpPr>
          <p:cNvPr id="36871" name="AutoShape 24"/>
          <p:cNvSpPr>
            <a:spLocks noChangeArrowheads="1"/>
          </p:cNvSpPr>
          <p:nvPr/>
        </p:nvSpPr>
        <p:spPr bwMode="auto">
          <a:xfrm>
            <a:off x="2500313" y="2571750"/>
            <a:ext cx="649287" cy="792163"/>
          </a:xfrm>
          <a:prstGeom prst="upArrow">
            <a:avLst>
              <a:gd name="adj1" fmla="val 50000"/>
              <a:gd name="adj2" fmla="val 3050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altLang="es-AR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36872" name="Picture 2" descr="C:\Documents and Settings\Mpellegrini\Mis documentos\1 fotos Mariana\Mis imágenes\Galería multimedia de Microsoft\j0231329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092200"/>
            <a:ext cx="17653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11 Imagen" descr="j043164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988" y="981075"/>
            <a:ext cx="1389062" cy="138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4" name="AutoShape 24"/>
          <p:cNvSpPr>
            <a:spLocks noChangeArrowheads="1"/>
          </p:cNvSpPr>
          <p:nvPr/>
        </p:nvSpPr>
        <p:spPr bwMode="auto">
          <a:xfrm rot="10800000">
            <a:off x="6280150" y="2576513"/>
            <a:ext cx="649288" cy="792162"/>
          </a:xfrm>
          <a:prstGeom prst="upArrow">
            <a:avLst>
              <a:gd name="adj1" fmla="val 50000"/>
              <a:gd name="adj2" fmla="val 3050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altLang="es-AR" sz="2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A1265ECB-028B-40EA-9F8E-977465E45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309548"/>
            <a:ext cx="86423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6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COBERTURA CON COMPRA DE  CALL </a:t>
            </a:r>
            <a:r>
              <a:rPr kumimoji="0" lang="es-ES_tradnl" sz="2800" b="0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85682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012C7586-F6B6-42D1-B2D3-C84900343FEB}"/>
              </a:ext>
            </a:extLst>
          </p:cNvPr>
          <p:cNvGraphicFramePr>
            <a:graphicFrameLocks/>
          </p:cNvGraphicFramePr>
          <p:nvPr/>
        </p:nvGraphicFramePr>
        <p:xfrm>
          <a:off x="467544" y="1556792"/>
          <a:ext cx="8136904" cy="3960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 Box 2">
            <a:extLst>
              <a:ext uri="{FF2B5EF4-FFF2-40B4-BE49-F238E27FC236}">
                <a16:creationId xmlns:a16="http://schemas.microsoft.com/office/drawing/2014/main" id="{C593BEED-055B-4C8C-9804-2DB8C9E61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672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 anchor="ctr" anchorCtr="1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EVOLUCIÓN DEL TRIGO FUTURO 2017 2018</a:t>
            </a:r>
          </a:p>
        </p:txBody>
      </p:sp>
      <p:sp>
        <p:nvSpPr>
          <p:cNvPr id="20" name="CuadroTexto 2">
            <a:extLst>
              <a:ext uri="{FF2B5EF4-FFF2-40B4-BE49-F238E27FC236}">
                <a16:creationId xmlns:a16="http://schemas.microsoft.com/office/drawing/2014/main" id="{0D2AD46D-A99C-4581-B7FD-745445015E3A}"/>
              </a:ext>
            </a:extLst>
          </p:cNvPr>
          <p:cNvSpPr txBox="1"/>
          <p:nvPr/>
        </p:nvSpPr>
        <p:spPr>
          <a:xfrm>
            <a:off x="1763688" y="4260824"/>
            <a:ext cx="914431" cy="55437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 CALL 178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(4)</a:t>
            </a:r>
          </a:p>
        </p:txBody>
      </p:sp>
      <p:sp>
        <p:nvSpPr>
          <p:cNvPr id="9" name="CuadroTexto 2">
            <a:extLst>
              <a:ext uri="{FF2B5EF4-FFF2-40B4-BE49-F238E27FC236}">
                <a16:creationId xmlns:a16="http://schemas.microsoft.com/office/drawing/2014/main" id="{666E3B9A-675E-455A-B46B-C8F48B0C374B}"/>
              </a:ext>
            </a:extLst>
          </p:cNvPr>
          <p:cNvSpPr txBox="1"/>
          <p:nvPr/>
        </p:nvSpPr>
        <p:spPr>
          <a:xfrm>
            <a:off x="7762025" y="3151812"/>
            <a:ext cx="914431" cy="55437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PFC 182</a:t>
            </a:r>
            <a:endParaRPr kumimoji="0" lang="es-AR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</a:endParaRP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144BD22A-70BE-4C02-963E-4FE1412A2384}"/>
              </a:ext>
            </a:extLst>
          </p:cNvPr>
          <p:cNvCxnSpPr>
            <a:cxnSpLocks/>
          </p:cNvCxnSpPr>
          <p:nvPr/>
        </p:nvCxnSpPr>
        <p:spPr>
          <a:xfrm flipV="1">
            <a:off x="1835696" y="2865512"/>
            <a:ext cx="6840760" cy="1126976"/>
          </a:xfrm>
          <a:prstGeom prst="straightConnector1">
            <a:avLst/>
          </a:prstGeom>
          <a:ln w="41275" cmpd="sng">
            <a:solidFill>
              <a:srgbClr val="C0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CuadroTexto 2">
            <a:extLst>
              <a:ext uri="{FF2B5EF4-FFF2-40B4-BE49-F238E27FC236}">
                <a16:creationId xmlns:a16="http://schemas.microsoft.com/office/drawing/2014/main" id="{C0CF966E-C7CA-4901-BC45-1885A8217169}"/>
              </a:ext>
            </a:extLst>
          </p:cNvPr>
          <p:cNvSpPr txBox="1"/>
          <p:nvPr/>
        </p:nvSpPr>
        <p:spPr>
          <a:xfrm>
            <a:off x="7762025" y="2302023"/>
            <a:ext cx="914431" cy="55437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MERCADO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223</a:t>
            </a:r>
            <a:endParaRPr kumimoji="0" lang="es-AR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8890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792163" y="600098"/>
            <a:ext cx="7559675" cy="5206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itchFamily="34" charset="0"/>
                <a:ea typeface="+mn-ea"/>
                <a:cs typeface="+mn-cs"/>
              </a:rPr>
              <a:t>CONCLUSION </a:t>
            </a:r>
            <a:endParaRPr kumimoji="0" lang="es-ES_tradnl" sz="2800" b="0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508" name="Rectangle 13"/>
          <p:cNvSpPr>
            <a:spLocks noChangeArrowheads="1"/>
          </p:cNvSpPr>
          <p:nvPr/>
        </p:nvSpPr>
        <p:spPr bwMode="auto">
          <a:xfrm>
            <a:off x="251520" y="1268760"/>
            <a:ext cx="848995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 el productor en el mes de siembra mira los mercados de Futuros y arma su Estrategia de Cobertura diversificada Futuros Forward y opciones. Logra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A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Cubrir sus costos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A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No perder frente a una baja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A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 si la tendencia es alcista puede acompañar el mercado.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TENER EN CUENTA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A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costos – rendimiento (clima)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A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precio mínimo a partir del cual tienen que vender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A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Porcentaje de la siembra a cubrir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A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270717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07504" y="332656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 campo que estima cosechar 1000 analiza que </a:t>
            </a:r>
            <a:r>
              <a:rPr lang="es-AR" dirty="0">
                <a:solidFill>
                  <a:srgbClr val="1F497D">
                    <a:lumMod val="75000"/>
                  </a:srgbClr>
                </a:solidFill>
                <a:latin typeface="Calibri"/>
              </a:rPr>
              <a:t>v</a:t>
            </a:r>
            <a:r>
              <a:rPr kumimoji="0" lang="es-A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endiendo</a:t>
            </a:r>
            <a:r>
              <a:rPr kumimoji="0" lang="es-AR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el 60 % se estaría cubriendo.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 noviembre podría haber vendido Futuro 300 toneladas a 260  u$s y comprado un put de 254 con una prima de 6 para otras 300 ton. por si el  mercado subía.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b="1" i="1" u="sng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 diciembre tenia un piso para el 60% de su soja de 254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51520" y="5057308"/>
            <a:ext cx="86409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A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6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 Mayo la soja de la campaña 2016 /2017 llegó a los 240 u$s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1600" b="1" i="1" u="sng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Por lo cual el productor  termino vendiendo las 600 toneladas alrededor de los 254 dólares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AR" sz="1600" b="1" i="1" u="sng" dirty="0">
                <a:solidFill>
                  <a:srgbClr val="00B050"/>
                </a:solidFill>
                <a:latin typeface="Calibri"/>
              </a:rPr>
              <a:t>Si el mercado hubiese subido a 280 dólares su PFV  267</a:t>
            </a:r>
            <a:endParaRPr kumimoji="0" lang="es-AR" sz="1600" b="1" i="1" u="sng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01C547C-158A-4EB7-B33A-7F6967392A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204864"/>
            <a:ext cx="5118839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785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051">
            <a:extLst>
              <a:ext uri="{FF2B5EF4-FFF2-40B4-BE49-F238E27FC236}">
                <a16:creationId xmlns:a16="http://schemas.microsoft.com/office/drawing/2014/main" id="{16211841-759D-416A-9555-CB8B9480EAB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187624" y="1595997"/>
            <a:ext cx="6552728" cy="255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 altLang="es-AR" dirty="0"/>
          </a:p>
          <a:p>
            <a:r>
              <a:rPr lang="es-ES_tradnl" altLang="es-AR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Climático (productos agrícolas)</a:t>
            </a:r>
          </a:p>
          <a:p>
            <a:r>
              <a:rPr lang="es-ES_tradnl" altLang="es-AR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PRECIO</a:t>
            </a:r>
          </a:p>
          <a:p>
            <a:r>
              <a:rPr lang="es-ES_tradnl" altLang="es-AR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Económico - Financiero</a:t>
            </a:r>
          </a:p>
          <a:p>
            <a:endParaRPr lang="es-ES_tradnl" altLang="es-AR" dirty="0"/>
          </a:p>
          <a:p>
            <a:endParaRPr lang="es-ES_tradnl" altLang="es-AR" dirty="0"/>
          </a:p>
          <a:p>
            <a:endParaRPr lang="es-ES_tradnl" altLang="es-AR" dirty="0"/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E3C60926-9B0D-4857-89B2-448EE9183A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672"/>
            <a:ext cx="86423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 anchor="ctr" anchorCtr="1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RIESGO</a:t>
            </a:r>
          </a:p>
        </p:txBody>
      </p:sp>
    </p:spTree>
    <p:extLst>
      <p:ext uri="{BB962C8B-B14F-4D97-AF65-F5344CB8AC3E}">
        <p14:creationId xmlns:p14="http://schemas.microsoft.com/office/powerpoint/2010/main" val="18849407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4" name="Text Box 4"/>
          <p:cNvSpPr txBox="1">
            <a:spLocks noChangeArrowheads="1"/>
          </p:cNvSpPr>
          <p:nvPr/>
        </p:nvSpPr>
        <p:spPr bwMode="auto">
          <a:xfrm>
            <a:off x="179388" y="1720925"/>
            <a:ext cx="8785225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AR" sz="3200" b="1" dirty="0">
                <a:solidFill>
                  <a:schemeClr val="tx2"/>
                </a:solidFill>
              </a:rPr>
              <a:t>Quienes no utilizan los Mercados de futuros  asumen el 100% del riesgo  de la variación de los precios. Afectando la inversión y la rentabilidad del negocio.</a:t>
            </a:r>
          </a:p>
          <a:p>
            <a:pPr algn="ctr"/>
            <a:endParaRPr lang="es-AR" sz="3200" b="1" dirty="0">
              <a:solidFill>
                <a:schemeClr val="tx2"/>
              </a:solidFill>
            </a:endParaRPr>
          </a:p>
          <a:p>
            <a:pPr algn="ctr"/>
            <a:r>
              <a:rPr lang="es-AR" sz="3200" b="1" i="1" u="sng" dirty="0">
                <a:solidFill>
                  <a:schemeClr val="tx2"/>
                </a:solidFill>
              </a:rPr>
              <a:t>Con la cobertura los participantes se fijan y/o aseguran precios de venta o de compra.</a:t>
            </a:r>
          </a:p>
          <a:p>
            <a:pPr algn="ctr"/>
            <a:endParaRPr lang="es-AR" sz="3600" b="1" dirty="0">
              <a:solidFill>
                <a:schemeClr val="tx2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0825" y="476672"/>
            <a:ext cx="86423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 anchor="ctr" anchorCtr="1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MERCADOS DE FUTUROS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4" name="Text Box 4"/>
          <p:cNvSpPr txBox="1">
            <a:spLocks noChangeArrowheads="1"/>
          </p:cNvSpPr>
          <p:nvPr/>
        </p:nvSpPr>
        <p:spPr bwMode="auto">
          <a:xfrm>
            <a:off x="179388" y="1124744"/>
            <a:ext cx="87852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AR" sz="1600" b="1" dirty="0">
                <a:solidFill>
                  <a:schemeClr val="tx2"/>
                </a:solidFill>
              </a:rPr>
              <a:t>LOS PRECIOS DE LOS GRANOS TIENEN GRANDES FLUCTUACIONES DURANTE EL AÑO Y DE UAN CAMPAÑA A OTRA. PRODUCIENDO BENEFICIOS A UNOS PARTICIPANTES Y PERJUICIOS A OTROS.</a:t>
            </a:r>
            <a:endParaRPr lang="es-ES" sz="1600" b="1" dirty="0">
              <a:solidFill>
                <a:schemeClr val="tx2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0825" y="476672"/>
            <a:ext cx="86423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 anchor="ctr" anchorCtr="1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PRECIOS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34939"/>
            <a:ext cx="3984625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511" y="1757164"/>
            <a:ext cx="3817937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091583"/>
            <a:ext cx="3597275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757518"/>
            <a:ext cx="8229600" cy="166814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 algn="ctr"/>
            <a:r>
              <a:rPr lang="es-AR" dirty="0">
                <a:solidFill>
                  <a:schemeClr val="tx2"/>
                </a:solidFill>
              </a:rPr>
              <a:t> Cash -  En el momento de la Cosecha </a:t>
            </a:r>
          </a:p>
          <a:p>
            <a:pPr marL="0" indent="0" algn="ctr"/>
            <a:r>
              <a:rPr lang="es-AR" dirty="0">
                <a:solidFill>
                  <a:schemeClr val="tx2"/>
                </a:solidFill>
              </a:rPr>
              <a:t>Contrato a Fijar – Valor Precio Disponible en cosecha</a:t>
            </a:r>
          </a:p>
        </p:txBody>
      </p:sp>
      <p:sp>
        <p:nvSpPr>
          <p:cNvPr id="406534" name="Rectangle 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AR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  <a:t>COMO VENDEN Y COMPRAN </a:t>
            </a:r>
            <a:br>
              <a:rPr lang="es-AR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</a:br>
            <a:r>
              <a:rPr lang="es-AR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  <a:t>EL PRODUCTOR Y EL COMPRADOR</a:t>
            </a:r>
          </a:p>
        </p:txBody>
      </p:sp>
      <p:sp>
        <p:nvSpPr>
          <p:cNvPr id="5124" name="Line 7"/>
          <p:cNvSpPr>
            <a:spLocks noChangeShapeType="1"/>
          </p:cNvSpPr>
          <p:nvPr/>
        </p:nvSpPr>
        <p:spPr bwMode="auto">
          <a:xfrm>
            <a:off x="827088" y="3773643"/>
            <a:ext cx="72739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AR"/>
          </a:p>
        </p:txBody>
      </p:sp>
      <p:sp>
        <p:nvSpPr>
          <p:cNvPr id="5125" name="Text Box 8"/>
          <p:cNvSpPr txBox="1">
            <a:spLocks noChangeArrowheads="1"/>
          </p:cNvSpPr>
          <p:nvPr/>
        </p:nvSpPr>
        <p:spPr bwMode="auto">
          <a:xfrm>
            <a:off x="458788" y="4054630"/>
            <a:ext cx="1961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sz="1400" b="1">
                <a:solidFill>
                  <a:schemeClr val="tx2"/>
                </a:solidFill>
              </a:rPr>
              <a:t>octubre </a:t>
            </a:r>
          </a:p>
          <a:p>
            <a:pPr algn="ctr"/>
            <a:r>
              <a:rPr lang="es-AR" sz="1400" b="1">
                <a:solidFill>
                  <a:schemeClr val="tx2"/>
                </a:solidFill>
              </a:rPr>
              <a:t>Productor – Acopio </a:t>
            </a:r>
          </a:p>
          <a:p>
            <a:pPr algn="ctr"/>
            <a:r>
              <a:rPr lang="es-AR" sz="1400" b="1">
                <a:solidFill>
                  <a:schemeClr val="tx2"/>
                </a:solidFill>
              </a:rPr>
              <a:t>Comprometen Cantidad</a:t>
            </a:r>
          </a:p>
          <a:p>
            <a:pPr algn="ctr"/>
            <a:r>
              <a:rPr lang="es-AR" sz="1400" b="1">
                <a:solidFill>
                  <a:schemeClr val="tx2"/>
                </a:solidFill>
              </a:rPr>
              <a:t>500 ton</a:t>
            </a:r>
          </a:p>
        </p:txBody>
      </p:sp>
      <p:sp>
        <p:nvSpPr>
          <p:cNvPr id="5126" name="Text Box 9"/>
          <p:cNvSpPr txBox="1">
            <a:spLocks noChangeArrowheads="1"/>
          </p:cNvSpPr>
          <p:nvPr/>
        </p:nvSpPr>
        <p:spPr bwMode="auto">
          <a:xfrm>
            <a:off x="6804025" y="4054630"/>
            <a:ext cx="1961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AR" sz="1400" b="1">
                <a:solidFill>
                  <a:schemeClr val="tx2"/>
                </a:solidFill>
              </a:rPr>
              <a:t>Mayo</a:t>
            </a:r>
          </a:p>
          <a:p>
            <a:pPr algn="ctr"/>
            <a:r>
              <a:rPr lang="es-AR" sz="1400" b="1">
                <a:solidFill>
                  <a:schemeClr val="tx2"/>
                </a:solidFill>
              </a:rPr>
              <a:t>Productor – Acopio </a:t>
            </a:r>
          </a:p>
          <a:p>
            <a:pPr algn="ctr"/>
            <a:r>
              <a:rPr lang="es-AR" sz="1400" b="1">
                <a:solidFill>
                  <a:schemeClr val="tx2"/>
                </a:solidFill>
              </a:rPr>
              <a:t>Comprometen Cantidad</a:t>
            </a:r>
          </a:p>
          <a:p>
            <a:pPr algn="ctr"/>
            <a:r>
              <a:rPr lang="es-AR" sz="1400" b="1">
                <a:solidFill>
                  <a:schemeClr val="tx2"/>
                </a:solidFill>
              </a:rPr>
              <a:t>500 ton</a:t>
            </a:r>
          </a:p>
        </p:txBody>
      </p:sp>
      <p:sp>
        <p:nvSpPr>
          <p:cNvPr id="5128" name="Freeform 6003"/>
          <p:cNvSpPr>
            <a:spLocks/>
          </p:cNvSpPr>
          <p:nvPr/>
        </p:nvSpPr>
        <p:spPr bwMode="auto">
          <a:xfrm rot="-524333">
            <a:off x="1547813" y="2765580"/>
            <a:ext cx="5686425" cy="1898650"/>
          </a:xfrm>
          <a:custGeom>
            <a:avLst/>
            <a:gdLst>
              <a:gd name="T0" fmla="*/ 0 w 3582"/>
              <a:gd name="T1" fmla="*/ 137 h 1196"/>
              <a:gd name="T2" fmla="*/ 150 w 3582"/>
              <a:gd name="T3" fmla="*/ 196 h 1196"/>
              <a:gd name="T4" fmla="*/ 238 w 3582"/>
              <a:gd name="T5" fmla="*/ 0 h 1196"/>
              <a:gd name="T6" fmla="*/ 270 w 3582"/>
              <a:gd name="T7" fmla="*/ 212 h 1196"/>
              <a:gd name="T8" fmla="*/ 370 w 3582"/>
              <a:gd name="T9" fmla="*/ 68 h 1196"/>
              <a:gd name="T10" fmla="*/ 434 w 3582"/>
              <a:gd name="T11" fmla="*/ 292 h 1196"/>
              <a:gd name="T12" fmla="*/ 454 w 3582"/>
              <a:gd name="T13" fmla="*/ 596 h 1196"/>
              <a:gd name="T14" fmla="*/ 558 w 3582"/>
              <a:gd name="T15" fmla="*/ 508 h 1196"/>
              <a:gd name="T16" fmla="*/ 646 w 3582"/>
              <a:gd name="T17" fmla="*/ 372 h 1196"/>
              <a:gd name="T18" fmla="*/ 710 w 3582"/>
              <a:gd name="T19" fmla="*/ 512 h 1196"/>
              <a:gd name="T20" fmla="*/ 714 w 3582"/>
              <a:gd name="T21" fmla="*/ 676 h 1196"/>
              <a:gd name="T22" fmla="*/ 806 w 3582"/>
              <a:gd name="T23" fmla="*/ 264 h 1196"/>
              <a:gd name="T24" fmla="*/ 862 w 3582"/>
              <a:gd name="T25" fmla="*/ 664 h 1196"/>
              <a:gd name="T26" fmla="*/ 938 w 3582"/>
              <a:gd name="T27" fmla="*/ 608 h 1196"/>
              <a:gd name="T28" fmla="*/ 1010 w 3582"/>
              <a:gd name="T29" fmla="*/ 804 h 1196"/>
              <a:gd name="T30" fmla="*/ 1130 w 3582"/>
              <a:gd name="T31" fmla="*/ 684 h 1196"/>
              <a:gd name="T32" fmla="*/ 1234 w 3582"/>
              <a:gd name="T33" fmla="*/ 748 h 1196"/>
              <a:gd name="T34" fmla="*/ 1334 w 3582"/>
              <a:gd name="T35" fmla="*/ 832 h 1196"/>
              <a:gd name="T36" fmla="*/ 1610 w 3582"/>
              <a:gd name="T37" fmla="*/ 700 h 1196"/>
              <a:gd name="T38" fmla="*/ 1706 w 3582"/>
              <a:gd name="T39" fmla="*/ 848 h 1196"/>
              <a:gd name="T40" fmla="*/ 1938 w 3582"/>
              <a:gd name="T41" fmla="*/ 836 h 1196"/>
              <a:gd name="T42" fmla="*/ 2082 w 3582"/>
              <a:gd name="T43" fmla="*/ 1000 h 1196"/>
              <a:gd name="T44" fmla="*/ 2290 w 3582"/>
              <a:gd name="T45" fmla="*/ 928 h 1196"/>
              <a:gd name="T46" fmla="*/ 2450 w 3582"/>
              <a:gd name="T47" fmla="*/ 1080 h 1196"/>
              <a:gd name="T48" fmla="*/ 2606 w 3582"/>
              <a:gd name="T49" fmla="*/ 1044 h 1196"/>
              <a:gd name="T50" fmla="*/ 2766 w 3582"/>
              <a:gd name="T51" fmla="*/ 1104 h 1196"/>
              <a:gd name="T52" fmla="*/ 2898 w 3582"/>
              <a:gd name="T53" fmla="*/ 1088 h 1196"/>
              <a:gd name="T54" fmla="*/ 2974 w 3582"/>
              <a:gd name="T55" fmla="*/ 1120 h 1196"/>
              <a:gd name="T56" fmla="*/ 3082 w 3582"/>
              <a:gd name="T57" fmla="*/ 1112 h 1196"/>
              <a:gd name="T58" fmla="*/ 3146 w 3582"/>
              <a:gd name="T59" fmla="*/ 1156 h 1196"/>
              <a:gd name="T60" fmla="*/ 3242 w 3582"/>
              <a:gd name="T61" fmla="*/ 1124 h 1196"/>
              <a:gd name="T62" fmla="*/ 3306 w 3582"/>
              <a:gd name="T63" fmla="*/ 1160 h 1196"/>
              <a:gd name="T64" fmla="*/ 3422 w 3582"/>
              <a:gd name="T65" fmla="*/ 1128 h 1196"/>
              <a:gd name="T66" fmla="*/ 3494 w 3582"/>
              <a:gd name="T67" fmla="*/ 1180 h 1196"/>
              <a:gd name="T68" fmla="*/ 3582 w 3582"/>
              <a:gd name="T69" fmla="*/ 1196 h 119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582"/>
              <a:gd name="T106" fmla="*/ 0 h 1196"/>
              <a:gd name="T107" fmla="*/ 3582 w 3582"/>
              <a:gd name="T108" fmla="*/ 1196 h 119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582" h="1196">
                <a:moveTo>
                  <a:pt x="0" y="137"/>
                </a:moveTo>
                <a:lnTo>
                  <a:pt x="150" y="196"/>
                </a:lnTo>
                <a:lnTo>
                  <a:pt x="238" y="0"/>
                </a:lnTo>
                <a:lnTo>
                  <a:pt x="270" y="212"/>
                </a:lnTo>
                <a:lnTo>
                  <a:pt x="370" y="68"/>
                </a:lnTo>
                <a:lnTo>
                  <a:pt x="434" y="292"/>
                </a:lnTo>
                <a:lnTo>
                  <a:pt x="454" y="596"/>
                </a:lnTo>
                <a:lnTo>
                  <a:pt x="558" y="508"/>
                </a:lnTo>
                <a:lnTo>
                  <a:pt x="646" y="372"/>
                </a:lnTo>
                <a:lnTo>
                  <a:pt x="710" y="512"/>
                </a:lnTo>
                <a:lnTo>
                  <a:pt x="714" y="676"/>
                </a:lnTo>
                <a:lnTo>
                  <a:pt x="806" y="264"/>
                </a:lnTo>
                <a:lnTo>
                  <a:pt x="862" y="664"/>
                </a:lnTo>
                <a:lnTo>
                  <a:pt x="938" y="608"/>
                </a:lnTo>
                <a:lnTo>
                  <a:pt x="1010" y="804"/>
                </a:lnTo>
                <a:lnTo>
                  <a:pt x="1130" y="684"/>
                </a:lnTo>
                <a:lnTo>
                  <a:pt x="1234" y="748"/>
                </a:lnTo>
                <a:lnTo>
                  <a:pt x="1334" y="832"/>
                </a:lnTo>
                <a:lnTo>
                  <a:pt x="1610" y="700"/>
                </a:lnTo>
                <a:lnTo>
                  <a:pt x="1706" y="848"/>
                </a:lnTo>
                <a:lnTo>
                  <a:pt x="1938" y="836"/>
                </a:lnTo>
                <a:lnTo>
                  <a:pt x="2082" y="1000"/>
                </a:lnTo>
                <a:lnTo>
                  <a:pt x="2290" y="928"/>
                </a:lnTo>
                <a:lnTo>
                  <a:pt x="2450" y="1080"/>
                </a:lnTo>
                <a:lnTo>
                  <a:pt x="2606" y="1044"/>
                </a:lnTo>
                <a:lnTo>
                  <a:pt x="2766" y="1104"/>
                </a:lnTo>
                <a:lnTo>
                  <a:pt x="2898" y="1088"/>
                </a:lnTo>
                <a:lnTo>
                  <a:pt x="2974" y="1120"/>
                </a:lnTo>
                <a:lnTo>
                  <a:pt x="3082" y="1112"/>
                </a:lnTo>
                <a:lnTo>
                  <a:pt x="3146" y="1156"/>
                </a:lnTo>
                <a:lnTo>
                  <a:pt x="3242" y="1124"/>
                </a:lnTo>
                <a:lnTo>
                  <a:pt x="3306" y="1160"/>
                </a:lnTo>
                <a:lnTo>
                  <a:pt x="3422" y="1128"/>
                </a:lnTo>
                <a:lnTo>
                  <a:pt x="3494" y="1180"/>
                </a:lnTo>
                <a:lnTo>
                  <a:pt x="3582" y="1196"/>
                </a:ln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5278915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0"/>
          <p:cNvSpPr txBox="1">
            <a:spLocks noChangeArrowheads="1"/>
          </p:cNvSpPr>
          <p:nvPr/>
        </p:nvSpPr>
        <p:spPr bwMode="auto">
          <a:xfrm>
            <a:off x="631825" y="1273175"/>
            <a:ext cx="7972425" cy="1477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Clr>
                <a:srgbClr val="339933"/>
              </a:buClr>
              <a:buFontTx/>
              <a:buChar char="•"/>
            </a:pPr>
            <a:r>
              <a:rPr lang="es-AR" sz="2700" dirty="0"/>
              <a:t> </a:t>
            </a:r>
            <a:r>
              <a:rPr lang="es-AR" sz="2700" dirty="0">
                <a:solidFill>
                  <a:srgbClr val="339933"/>
                </a:solidFill>
              </a:rPr>
              <a:t>ANTICIPAMOS EL PRECIO DE NUESTRA O PARTE DE LA COSECHA</a:t>
            </a:r>
          </a:p>
          <a:p>
            <a:pPr algn="ctr"/>
            <a:endParaRPr lang="es-AR" sz="1000" dirty="0">
              <a:solidFill>
                <a:srgbClr val="339933"/>
              </a:solidFill>
            </a:endParaRPr>
          </a:p>
          <a:p>
            <a:pPr algn="ctr">
              <a:buFontTx/>
              <a:buChar char="•"/>
            </a:pPr>
            <a:r>
              <a:rPr lang="es-AR" sz="2700" dirty="0">
                <a:solidFill>
                  <a:srgbClr val="339933"/>
                </a:solidFill>
              </a:rPr>
              <a:t> NO PERDEMOS DINERO SI EL PRECIO BAJA</a:t>
            </a:r>
            <a:endParaRPr lang="es-AR" sz="2700" dirty="0"/>
          </a:p>
        </p:txBody>
      </p:sp>
      <p:sp>
        <p:nvSpPr>
          <p:cNvPr id="7171" name="Text Box 13"/>
          <p:cNvSpPr txBox="1">
            <a:spLocks noChangeArrowheads="1"/>
          </p:cNvSpPr>
          <p:nvPr/>
        </p:nvSpPr>
        <p:spPr bwMode="auto">
          <a:xfrm>
            <a:off x="631825" y="3228975"/>
            <a:ext cx="7972425" cy="2893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Char char="•"/>
            </a:pPr>
            <a:r>
              <a:rPr lang="es-AR" sz="2700" dirty="0">
                <a:solidFill>
                  <a:srgbClr val="FF3300"/>
                </a:solidFill>
              </a:rPr>
              <a:t> EL PRECIO ES UNICO Y FIJO </a:t>
            </a:r>
          </a:p>
          <a:p>
            <a:pPr algn="ctr"/>
            <a:endParaRPr lang="es-AR" sz="1000" dirty="0">
              <a:solidFill>
                <a:srgbClr val="FF3300"/>
              </a:solidFill>
            </a:endParaRPr>
          </a:p>
          <a:p>
            <a:pPr algn="ctr">
              <a:buFontTx/>
              <a:buChar char="•"/>
            </a:pPr>
            <a:r>
              <a:rPr lang="es-AR" sz="2700" dirty="0">
                <a:solidFill>
                  <a:srgbClr val="FF3300"/>
                </a:solidFill>
              </a:rPr>
              <a:t> COMPROMETEMOS EL FISICO </a:t>
            </a:r>
            <a:br>
              <a:rPr lang="es-AR" sz="2700" dirty="0">
                <a:solidFill>
                  <a:srgbClr val="FF3300"/>
                </a:solidFill>
              </a:rPr>
            </a:br>
            <a:r>
              <a:rPr lang="es-AR" sz="2700" dirty="0">
                <a:solidFill>
                  <a:srgbClr val="FF3300"/>
                </a:solidFill>
              </a:rPr>
              <a:t>(FACTORES CLIMATICOS ADVERSOS)</a:t>
            </a:r>
          </a:p>
          <a:p>
            <a:pPr algn="ctr"/>
            <a:endParaRPr lang="es-AR" sz="1000" dirty="0">
              <a:solidFill>
                <a:srgbClr val="FF3300"/>
              </a:solidFill>
            </a:endParaRPr>
          </a:p>
          <a:p>
            <a:pPr algn="ctr">
              <a:buFontTx/>
              <a:buChar char="•"/>
            </a:pPr>
            <a:r>
              <a:rPr lang="es-AR" sz="2700" dirty="0">
                <a:solidFill>
                  <a:srgbClr val="FF3300"/>
                </a:solidFill>
              </a:rPr>
              <a:t> GENERALMENTE VENDEMOS EN EPOCA DE COSECHA </a:t>
            </a:r>
          </a:p>
          <a:p>
            <a:pPr algn="ctr">
              <a:buFontTx/>
              <a:buChar char="•"/>
            </a:pPr>
            <a:r>
              <a:rPr lang="es-AR" sz="2700" dirty="0">
                <a:solidFill>
                  <a:srgbClr val="FF3300"/>
                </a:solidFill>
              </a:rPr>
              <a:t>(CONCENTRACION)</a:t>
            </a:r>
          </a:p>
          <a:p>
            <a:pPr algn="ctr">
              <a:buFontTx/>
              <a:buChar char="•"/>
            </a:pPr>
            <a:r>
              <a:rPr lang="es-AR" sz="2700" dirty="0">
                <a:solidFill>
                  <a:srgbClr val="FF3300"/>
                </a:solidFill>
              </a:rPr>
              <a:t> NO ESTAN GARANTIZADOS</a:t>
            </a:r>
          </a:p>
        </p:txBody>
      </p:sp>
      <p:sp>
        <p:nvSpPr>
          <p:cNvPr id="419855" name="Rectangle 1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625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AR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  <a:t>FORWARD</a:t>
            </a:r>
          </a:p>
        </p:txBody>
      </p:sp>
    </p:spTree>
    <p:extLst>
      <p:ext uri="{BB962C8B-B14F-4D97-AF65-F5344CB8AC3E}">
        <p14:creationId xmlns:p14="http://schemas.microsoft.com/office/powerpoint/2010/main" val="40391846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4" name="Text Box 4"/>
          <p:cNvSpPr txBox="1">
            <a:spLocks noChangeArrowheads="1"/>
          </p:cNvSpPr>
          <p:nvPr/>
        </p:nvSpPr>
        <p:spPr bwMode="auto">
          <a:xfrm>
            <a:off x="179388" y="1720925"/>
            <a:ext cx="878522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AR" sz="3600" b="1" dirty="0">
                <a:solidFill>
                  <a:schemeClr val="tx2"/>
                </a:solidFill>
              </a:rPr>
              <a:t>Los Mercados de Futuros y Opciones proveen las herramientas para que los vendedores  y compradores puedan reducir o minimizar los impactos negativos que producen las variaciones de precio de los granos.</a:t>
            </a:r>
            <a:endParaRPr lang="es-ES" sz="3600" b="1" dirty="0">
              <a:solidFill>
                <a:schemeClr val="tx2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0825" y="476672"/>
            <a:ext cx="86423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 anchor="ctr" anchorCtr="1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MERCADOS DE FUTUROS 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Text Box 2"/>
          <p:cNvSpPr txBox="1">
            <a:spLocks noChangeArrowheads="1"/>
          </p:cNvSpPr>
          <p:nvPr/>
        </p:nvSpPr>
        <p:spPr bwMode="auto">
          <a:xfrm>
            <a:off x="179388" y="1340768"/>
            <a:ext cx="8569325" cy="523220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7188" indent="-357188" algn="just">
              <a:spcBef>
                <a:spcPct val="50000"/>
              </a:spcBef>
              <a:spcAft>
                <a:spcPct val="50000"/>
              </a:spcAft>
              <a:buSzPct val="150000"/>
              <a:buFontTx/>
              <a:buBlip>
                <a:blip r:embed="rId2"/>
              </a:buBlip>
            </a:pPr>
            <a:r>
              <a:rPr lang="es-AR" sz="2400" b="1" dirty="0">
                <a:solidFill>
                  <a:schemeClr val="tx2"/>
                </a:solidFill>
              </a:rPr>
              <a:t>Los precios actúan de referentes contra mercados spot. </a:t>
            </a:r>
          </a:p>
          <a:p>
            <a:pPr marL="357188" indent="-357188" algn="just">
              <a:spcBef>
                <a:spcPct val="50000"/>
              </a:spcBef>
              <a:spcAft>
                <a:spcPct val="50000"/>
              </a:spcAft>
              <a:buSzPct val="150000"/>
              <a:buFontTx/>
              <a:buBlip>
                <a:blip r:embed="rId2"/>
              </a:buBlip>
            </a:pPr>
            <a:r>
              <a:rPr lang="es-AR" sz="2400" b="1" dirty="0">
                <a:solidFill>
                  <a:schemeClr val="tx2"/>
                </a:solidFill>
              </a:rPr>
              <a:t>No comprometen la mercadería.</a:t>
            </a:r>
          </a:p>
          <a:p>
            <a:pPr marL="357188" indent="-357188" algn="just">
              <a:spcBef>
                <a:spcPct val="50000"/>
              </a:spcBef>
              <a:spcAft>
                <a:spcPct val="50000"/>
              </a:spcAft>
              <a:buSzPct val="150000"/>
              <a:buFontTx/>
              <a:buBlip>
                <a:blip r:embed="rId2"/>
              </a:buBlip>
            </a:pPr>
            <a:r>
              <a:rPr lang="es-AR" sz="2400" b="1" dirty="0">
                <a:solidFill>
                  <a:schemeClr val="tx2"/>
                </a:solidFill>
              </a:rPr>
              <a:t>Actúan como seguro del riesgo precio (opciones) .</a:t>
            </a:r>
          </a:p>
          <a:p>
            <a:pPr marL="357188" indent="-357188" algn="just">
              <a:spcBef>
                <a:spcPct val="50000"/>
              </a:spcBef>
              <a:spcAft>
                <a:spcPct val="50000"/>
              </a:spcAft>
              <a:buSzPct val="150000"/>
              <a:buFontTx/>
              <a:buBlip>
                <a:blip r:embed="rId2"/>
              </a:buBlip>
            </a:pPr>
            <a:r>
              <a:rPr lang="es-AR" sz="2400" b="1" dirty="0">
                <a:solidFill>
                  <a:schemeClr val="tx2"/>
                </a:solidFill>
              </a:rPr>
              <a:t>Las Garantías minimizan el riesgo de incumplimiento versus el contrato Forward.</a:t>
            </a:r>
          </a:p>
          <a:p>
            <a:pPr marL="357188" indent="-357188" algn="just">
              <a:spcBef>
                <a:spcPct val="50000"/>
              </a:spcBef>
              <a:spcAft>
                <a:spcPct val="50000"/>
              </a:spcAft>
              <a:buSzPct val="150000"/>
              <a:buFontTx/>
              <a:buBlip>
                <a:blip r:embed="rId2"/>
              </a:buBlip>
            </a:pPr>
            <a:r>
              <a:rPr lang="es-AR" sz="2400" b="1" dirty="0">
                <a:solidFill>
                  <a:schemeClr val="tx2"/>
                </a:solidFill>
              </a:rPr>
              <a:t>Su metodología de descubrimiento de precio brinda la transparencia al libre juego de la oferta y demanda.</a:t>
            </a:r>
          </a:p>
          <a:p>
            <a:pPr marL="357188" indent="-357188" algn="just">
              <a:spcBef>
                <a:spcPct val="50000"/>
              </a:spcBef>
              <a:spcAft>
                <a:spcPct val="50000"/>
              </a:spcAft>
              <a:buSzPct val="150000"/>
            </a:pPr>
            <a:endParaRPr lang="es-AR" sz="1700" b="1" dirty="0">
              <a:solidFill>
                <a:schemeClr val="tx2"/>
              </a:solidFill>
            </a:endParaRPr>
          </a:p>
          <a:p>
            <a:pPr marL="357188" indent="-357188" algn="just">
              <a:spcBef>
                <a:spcPct val="50000"/>
              </a:spcBef>
              <a:spcAft>
                <a:spcPct val="50000"/>
              </a:spcAft>
              <a:buSzPct val="150000"/>
              <a:buFontTx/>
              <a:buBlip>
                <a:blip r:embed="rId2"/>
              </a:buBlip>
            </a:pPr>
            <a:endParaRPr lang="es-AR" sz="1600" b="1" dirty="0">
              <a:solidFill>
                <a:schemeClr val="tx2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50825" y="476672"/>
            <a:ext cx="86423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 anchor="ctr" anchorCtr="1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MERCADOS DE FUTUROS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7543800" cy="863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s-ES_tradnl" sz="2800" b="1" kern="12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  <a:t>COBERTURA DE VENTA </a:t>
            </a:r>
            <a:br>
              <a:rPr lang="es-ES_tradnl" sz="2800" b="1" kern="12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</a:br>
            <a:r>
              <a:rPr lang="es-ES_tradnl" sz="2800" b="1" kern="12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  <a:t>Mercado en BAJA</a:t>
            </a:r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414815"/>
              </p:ext>
            </p:extLst>
          </p:nvPr>
        </p:nvGraphicFramePr>
        <p:xfrm>
          <a:off x="357188" y="2060575"/>
          <a:ext cx="8496300" cy="3968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40">
                <a:tc>
                  <a:txBody>
                    <a:bodyPr/>
                    <a:lstStyle/>
                    <a:p>
                      <a:pPr algn="ctr"/>
                      <a:r>
                        <a:rPr lang="es-AR" sz="1800" noProof="0" dirty="0">
                          <a:solidFill>
                            <a:schemeClr val="bg1"/>
                          </a:solidFill>
                        </a:rPr>
                        <a:t>DIPONIBLE</a:t>
                      </a:r>
                    </a:p>
                  </a:txBody>
                  <a:tcPr marL="91433" marR="91433" marT="45717" marB="45717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noProof="0" dirty="0">
                          <a:solidFill>
                            <a:schemeClr val="bg1"/>
                          </a:solidFill>
                        </a:rPr>
                        <a:t>MERCADO DE FUTUROS</a:t>
                      </a:r>
                    </a:p>
                  </a:txBody>
                  <a:tcPr marL="91433" marR="91433" marT="45717" marB="45717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40">
                <a:tc gridSpan="2"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bg1"/>
                          </a:solidFill>
                        </a:rPr>
                        <a:t>OCTUBRE</a:t>
                      </a:r>
                    </a:p>
                  </a:txBody>
                  <a:tcPr marL="91433" marR="91433" marT="45717" marB="45717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606"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>
                          <a:solidFill>
                            <a:schemeClr val="accent2"/>
                          </a:solidFill>
                        </a:rPr>
                        <a:t>Desea establecer un precio de venta</a:t>
                      </a:r>
                    </a:p>
                  </a:txBody>
                  <a:tcPr marL="91433" marR="91433" marT="45717" marB="45717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Vende un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 contrato de futuros de Soja Mayo  a  260.- u$s/ton</a:t>
                      </a:r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40">
                <a:tc gridSpan="2"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bg1"/>
                          </a:solidFill>
                        </a:rPr>
                        <a:t>MAYO</a:t>
                      </a:r>
                    </a:p>
                  </a:txBody>
                  <a:tcPr marL="91433" marR="91433" marT="45717" marB="45717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4596">
                <a:tc>
                  <a:txBody>
                    <a:bodyPr/>
                    <a:lstStyle/>
                    <a:p>
                      <a:pPr algn="ctr"/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Compra futuro de Soja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 Mayo </a:t>
                      </a:r>
                    </a:p>
                    <a:p>
                      <a:pPr algn="ctr"/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a 242.- u$s/ton gana 18</a:t>
                      </a:r>
                    </a:p>
                  </a:txBody>
                  <a:tcPr marL="91433" marR="91433" marT="45717" marB="45717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40">
                <a:tc>
                  <a:txBody>
                    <a:bodyPr/>
                    <a:lstStyle/>
                    <a:p>
                      <a:pPr algn="l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Venta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 en el disponible</a:t>
                      </a:r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242</a:t>
                      </a:r>
                    </a:p>
                  </a:txBody>
                  <a:tcPr marL="91433" marR="91433" marT="45717" marB="45717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4849">
                <a:tc>
                  <a:txBody>
                    <a:bodyPr/>
                    <a:lstStyle/>
                    <a:p>
                      <a:pPr algn="l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Ganancia del contrato de futuro</a:t>
                      </a:r>
                    </a:p>
                  </a:txBody>
                  <a:tcPr marL="91433" marR="91433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18</a:t>
                      </a:r>
                    </a:p>
                  </a:txBody>
                  <a:tcPr marL="91433" marR="91433" marT="45717" marB="4571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40">
                <a:tc>
                  <a:txBody>
                    <a:bodyPr/>
                    <a:lstStyle/>
                    <a:p>
                      <a:pPr algn="l"/>
                      <a:r>
                        <a:rPr lang="es-AR" sz="1800" b="1" noProof="0">
                          <a:solidFill>
                            <a:schemeClr val="accent2"/>
                          </a:solidFill>
                        </a:rPr>
                        <a:t>Precio Obtenido</a:t>
                      </a:r>
                    </a:p>
                  </a:txBody>
                  <a:tcPr marL="91433" marR="91433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260.- u$s/ton</a:t>
                      </a:r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12 Flecha abajo"/>
          <p:cNvSpPr/>
          <p:nvPr/>
        </p:nvSpPr>
        <p:spPr>
          <a:xfrm>
            <a:off x="1042988" y="1052513"/>
            <a:ext cx="1225550" cy="792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pic>
        <p:nvPicPr>
          <p:cNvPr id="19490" name="Picture 12" descr="j02333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88346"/>
            <a:ext cx="1323628" cy="134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3784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7543800" cy="863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s-ES_tradnl" sz="2800" b="1" kern="12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  <a:t>COBERTURA DE VENTA </a:t>
            </a:r>
            <a:br>
              <a:rPr lang="es-ES_tradnl" sz="2800" b="1" kern="12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</a:br>
            <a:r>
              <a:rPr lang="es-ES_tradnl" sz="2800" b="1" kern="1200" dirty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+mn-ea"/>
                <a:cs typeface="+mn-cs"/>
              </a:rPr>
              <a:t>Mercado en SUBA</a:t>
            </a:r>
          </a:p>
        </p:txBody>
      </p:sp>
      <p:sp>
        <p:nvSpPr>
          <p:cNvPr id="5" name="4 Flecha abajo"/>
          <p:cNvSpPr/>
          <p:nvPr/>
        </p:nvSpPr>
        <p:spPr>
          <a:xfrm rot="10800000">
            <a:off x="1042988" y="1052513"/>
            <a:ext cx="1225550" cy="79216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AR"/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646636"/>
              </p:ext>
            </p:extLst>
          </p:nvPr>
        </p:nvGraphicFramePr>
        <p:xfrm>
          <a:off x="357188" y="2060575"/>
          <a:ext cx="8496300" cy="3968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40">
                <a:tc>
                  <a:txBody>
                    <a:bodyPr/>
                    <a:lstStyle/>
                    <a:p>
                      <a:pPr algn="ctr"/>
                      <a:r>
                        <a:rPr lang="es-AR" sz="1800" noProof="0" dirty="0">
                          <a:solidFill>
                            <a:schemeClr val="bg1"/>
                          </a:solidFill>
                        </a:rPr>
                        <a:t>DIPONIBLE</a:t>
                      </a:r>
                    </a:p>
                  </a:txBody>
                  <a:tcPr marL="91433" marR="91433" marT="45717" marB="45717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noProof="0" dirty="0">
                          <a:solidFill>
                            <a:schemeClr val="bg1"/>
                          </a:solidFill>
                        </a:rPr>
                        <a:t>MERCADO DE FUTUROS</a:t>
                      </a:r>
                    </a:p>
                  </a:txBody>
                  <a:tcPr marL="91433" marR="91433" marT="45717" marB="45717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40"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AR" sz="1800" b="1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OCTUBRE</a:t>
                      </a:r>
                    </a:p>
                  </a:txBody>
                  <a:tcPr marL="91433" marR="91433" marT="45717" marB="45717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606"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>
                          <a:solidFill>
                            <a:schemeClr val="accent2"/>
                          </a:solidFill>
                        </a:rPr>
                        <a:t>Desea establecer un precio de venta</a:t>
                      </a:r>
                    </a:p>
                  </a:txBody>
                  <a:tcPr marL="91433" marR="91433" marT="45717" marB="45717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Vende un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 contrato de futuros de Soja Mayo  a  260.- u$s/ton</a:t>
                      </a:r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40">
                <a:tc gridSpan="2"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bg1"/>
                          </a:solidFill>
                        </a:rPr>
                        <a:t>MAYO</a:t>
                      </a:r>
                    </a:p>
                  </a:txBody>
                  <a:tcPr marL="91433" marR="91433" marT="45717" marB="45717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AR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4596">
                <a:tc>
                  <a:txBody>
                    <a:bodyPr/>
                    <a:lstStyle/>
                    <a:p>
                      <a:pPr algn="ctr"/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Compra futuro de Soja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 Mayo </a:t>
                      </a:r>
                    </a:p>
                    <a:p>
                      <a:pPr algn="ctr"/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a 285.- u$s/ton pierde 25</a:t>
                      </a:r>
                    </a:p>
                  </a:txBody>
                  <a:tcPr marL="91433" marR="91433" marT="45717" marB="45717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40">
                <a:tc>
                  <a:txBody>
                    <a:bodyPr/>
                    <a:lstStyle/>
                    <a:p>
                      <a:pPr algn="l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Venta</a:t>
                      </a:r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 en el disponible</a:t>
                      </a:r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285</a:t>
                      </a:r>
                    </a:p>
                  </a:txBody>
                  <a:tcPr marL="91433" marR="91433" marT="45717" marB="45717"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4849">
                <a:tc>
                  <a:txBody>
                    <a:bodyPr/>
                    <a:lstStyle/>
                    <a:p>
                      <a:pPr algn="l"/>
                      <a:r>
                        <a:rPr lang="es-AR" sz="1800" b="1" noProof="0" dirty="0">
                          <a:solidFill>
                            <a:schemeClr val="accent2"/>
                          </a:solidFill>
                        </a:rPr>
                        <a:t>Perdida del contrato de futuro</a:t>
                      </a:r>
                    </a:p>
                  </a:txBody>
                  <a:tcPr marL="91433" marR="91433" marT="45717" marB="45717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AR" sz="1800" b="1" kern="1200" noProof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-25</a:t>
                      </a:r>
                    </a:p>
                  </a:txBody>
                  <a:tcPr marL="91433" marR="91433" marT="45717" marB="45717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40">
                <a:tc>
                  <a:txBody>
                    <a:bodyPr/>
                    <a:lstStyle/>
                    <a:p>
                      <a:pPr algn="l"/>
                      <a:r>
                        <a:rPr lang="es-AR" sz="1800" b="1" noProof="0">
                          <a:solidFill>
                            <a:schemeClr val="accent2"/>
                          </a:solidFill>
                        </a:rPr>
                        <a:t>Precio Obtenido</a:t>
                      </a:r>
                    </a:p>
                  </a:txBody>
                  <a:tcPr marL="91433" marR="91433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AR" sz="1800" b="1" baseline="0" noProof="0" dirty="0">
                          <a:solidFill>
                            <a:schemeClr val="accent2"/>
                          </a:solidFill>
                        </a:rPr>
                        <a:t>260.- u$s/ton</a:t>
                      </a:r>
                      <a:endParaRPr lang="es-AR" sz="1800" b="1" noProof="0" dirty="0">
                        <a:solidFill>
                          <a:schemeClr val="accent2"/>
                        </a:solidFill>
                      </a:endParaRPr>
                    </a:p>
                  </a:txBody>
                  <a:tcPr marL="91433" marR="91433" marT="45717" marB="45717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6" name="Picture 12" descr="j0233312">
            <a:extLst>
              <a:ext uri="{FF2B5EF4-FFF2-40B4-BE49-F238E27FC236}">
                <a16:creationId xmlns:a16="http://schemas.microsoft.com/office/drawing/2014/main" id="{630ED96E-6AC8-4808-98DC-FFD77F386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88346"/>
            <a:ext cx="1323628" cy="134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35112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1772</TotalTime>
  <Words>924</Words>
  <Application>Microsoft Office PowerPoint</Application>
  <PresentationFormat>Presentación en pantalla (4:3)</PresentationFormat>
  <Paragraphs>197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Arial</vt:lpstr>
      <vt:lpstr>Calibri</vt:lpstr>
      <vt:lpstr>Tahoma</vt:lpstr>
      <vt:lpstr>Tema de Office</vt:lpstr>
      <vt:lpstr>Presentación de PowerPoint</vt:lpstr>
      <vt:lpstr>Presentación de PowerPoint</vt:lpstr>
      <vt:lpstr>Presentación de PowerPoint</vt:lpstr>
      <vt:lpstr>COMO VENDEN Y COMPRAN  EL PRODUCTOR Y EL COMPRADOR</vt:lpstr>
      <vt:lpstr>FORWARD</vt:lpstr>
      <vt:lpstr>Presentación de PowerPoint</vt:lpstr>
      <vt:lpstr>Presentación de PowerPoint</vt:lpstr>
      <vt:lpstr>COBERTURA DE VENTA  Mercado en BAJA</vt:lpstr>
      <vt:lpstr>COBERTURA DE VENTA  Mercado en SUBA</vt:lpstr>
      <vt:lpstr>Presentación de PowerPoint</vt:lpstr>
      <vt:lpstr>COBERTURA DE COMPRA Mercado en BAJA</vt:lpstr>
      <vt:lpstr>COBERTURA DE COMPRA  Mercado en SUBA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Mauro Gene</dc:creator>
  <cp:lastModifiedBy>MATba - Mariana Pellegrini</cp:lastModifiedBy>
  <cp:revision>113</cp:revision>
  <dcterms:created xsi:type="dcterms:W3CDTF">2013-04-25T14:41:46Z</dcterms:created>
  <dcterms:modified xsi:type="dcterms:W3CDTF">2018-07-02T19:20:39Z</dcterms:modified>
</cp:coreProperties>
</file>