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1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2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theme/themeOverride3.xml" ContentType="application/vnd.openxmlformats-officedocument.themeOverride+xml"/>
  <Override PartName="/ppt/charts/chart11.xml" ContentType="application/vnd.openxmlformats-officedocument.drawingml.chart+xml"/>
  <Override PartName="/ppt/theme/themeOverride4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2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drawings/drawing1.xml" ContentType="application/vnd.openxmlformats-officedocument.drawingml.chartshapes+xml"/>
  <Override PartName="/ppt/charts/chartEx1.xml" ContentType="application/vnd.ms-office.chartex+xml"/>
  <Override PartName="/ppt/charts/style11.xml" ContentType="application/vnd.ms-office.chartstyle+xml"/>
  <Override PartName="/ppt/charts/colors11.xml" ContentType="application/vnd.ms-office.chartcolorstyl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5.xml" ContentType="application/vnd.openxmlformats-officedocument.themeOverride+xml"/>
  <Override PartName="/ppt/charts/chart16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7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8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theme/themeOverride6.xml" ContentType="application/vnd.openxmlformats-officedocument.themeOverride+xml"/>
  <Override PartName="/ppt/drawings/drawing2.xml" ContentType="application/vnd.openxmlformats-officedocument.drawingml.chartshapes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9.xml" ContentType="application/vnd.openxmlformats-officedocument.drawingml.chart+xml"/>
  <Override PartName="/ppt/theme/themeOverride7.xml" ContentType="application/vnd.openxmlformats-officedocument.themeOverride+xml"/>
  <Override PartName="/ppt/charts/chart20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21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theme/themeOverride8.xml" ContentType="application/vnd.openxmlformats-officedocument.themeOverr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2" r:id="rId3"/>
    <p:sldId id="268" r:id="rId4"/>
    <p:sldId id="273" r:id="rId5"/>
    <p:sldId id="289" r:id="rId6"/>
    <p:sldId id="287" r:id="rId7"/>
    <p:sldId id="274" r:id="rId8"/>
    <p:sldId id="275" r:id="rId9"/>
    <p:sldId id="277" r:id="rId10"/>
    <p:sldId id="265" r:id="rId11"/>
    <p:sldId id="262" r:id="rId12"/>
    <p:sldId id="258" r:id="rId13"/>
    <p:sldId id="264" r:id="rId14"/>
    <p:sldId id="285" r:id="rId15"/>
    <p:sldId id="278" r:id="rId16"/>
    <p:sldId id="279" r:id="rId17"/>
    <p:sldId id="280" r:id="rId18"/>
    <p:sldId id="282" r:id="rId19"/>
    <p:sldId id="283" r:id="rId20"/>
    <p:sldId id="266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Estilo medio 1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3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4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chartUserShapes" Target="../drawings/drawing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\\bc-fs\Company\Estudios_Gerencia\Lanzamiento%20Fina%202017-18\Trigo_Expo%20Argent_por%20paises.xls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Microsoft_Excel_Worksheet11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17.xml"/><Relationship Id="rId1" Type="http://schemas.microsoft.com/office/2011/relationships/chartStyle" Target="style17.xml"/><Relationship Id="rId5" Type="http://schemas.openxmlformats.org/officeDocument/2006/relationships/chartUserShapes" Target="../drawings/drawing2.xml"/><Relationship Id="rId4" Type="http://schemas.openxmlformats.org/officeDocument/2006/relationships/package" Target="../embeddings/Microsoft_Excel_Worksheet14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2.bin"/><Relationship Id="rId1" Type="http://schemas.openxmlformats.org/officeDocument/2006/relationships/themeOverride" Target="../theme/themeOverride7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19.xml"/><Relationship Id="rId1" Type="http://schemas.microsoft.com/office/2011/relationships/chartStyle" Target="style19.xml"/><Relationship Id="rId4" Type="http://schemas.openxmlformats.org/officeDocument/2006/relationships/package" Target="../embeddings/Microsoft_Excel_Worksheet16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bc-fs\Company\Estudios_Gerencia\INFORMES\INF%20SEM\Informe%20Semanal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4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5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1.xml"/><Relationship Id="rId2" Type="http://schemas.microsoft.com/office/2011/relationships/chartStyle" Target="style11.xml"/><Relationship Id="rId1" Type="http://schemas.openxmlformats.org/officeDocument/2006/relationships/oleObject" Target="file:///C:\Users\atejeda\Documents\Presentaciones\Maizar%2022-05-18\Gr&#225;ficos%20Pupi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r>
              <a:rPr lang="es-AR" sz="2000" b="1"/>
              <a:t>MAIZ</a:t>
            </a:r>
          </a:p>
        </c:rich>
      </c:tx>
      <c:layout>
        <c:manualLayout>
          <c:xMode val="edge"/>
          <c:yMode val="edge"/>
          <c:x val="0.45349392361111102"/>
          <c:y val="6.114814814814814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es-A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'Stock Consumo'!$A$34</c:f>
              <c:strCache>
                <c:ptCount val="1"/>
                <c:pt idx="0">
                  <c:v>Ending Stocks</c:v>
                </c:pt>
              </c:strCache>
            </c:strRef>
          </c:tx>
          <c:spPr>
            <a:solidFill>
              <a:schemeClr val="accent6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'Stock Consumo'!$L$31:$T$31</c:f>
              <c:strCache>
                <c:ptCount val="9"/>
                <c:pt idx="0">
                  <c:v>2010/11</c:v>
                </c:pt>
                <c:pt idx="1">
                  <c:v>2011/12</c:v>
                </c:pt>
                <c:pt idx="2">
                  <c:v>2012/13</c:v>
                </c:pt>
                <c:pt idx="3">
                  <c:v>2013/14</c:v>
                </c:pt>
                <c:pt idx="4">
                  <c:v>2014/15</c:v>
                </c:pt>
                <c:pt idx="5">
                  <c:v>2015/16</c:v>
                </c:pt>
                <c:pt idx="6">
                  <c:v>2016/17</c:v>
                </c:pt>
                <c:pt idx="7">
                  <c:v>2017/18</c:v>
                </c:pt>
                <c:pt idx="8">
                  <c:v>2018/19</c:v>
                </c:pt>
              </c:strCache>
            </c:strRef>
          </c:cat>
          <c:val>
            <c:numRef>
              <c:f>'Stock Consumo'!$L$34:$T$34</c:f>
              <c:numCache>
                <c:formatCode>#,##0</c:formatCode>
                <c:ptCount val="9"/>
                <c:pt idx="0">
                  <c:v>121.54900000000001</c:v>
                </c:pt>
                <c:pt idx="1">
                  <c:v>126.855</c:v>
                </c:pt>
                <c:pt idx="2">
                  <c:v>131.303</c:v>
                </c:pt>
                <c:pt idx="3">
                  <c:v>171.94800000000001</c:v>
                </c:pt>
                <c:pt idx="4">
                  <c:v>206.71700000000001</c:v>
                </c:pt>
                <c:pt idx="5">
                  <c:v>209.965</c:v>
                </c:pt>
                <c:pt idx="6">
                  <c:v>227.52500000000001</c:v>
                </c:pt>
                <c:pt idx="7">
                  <c:v>194.84800000000001</c:v>
                </c:pt>
                <c:pt idx="8">
                  <c:v>159.14599999999999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17-4DD8-A5B9-6978CD9789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451915224"/>
        <c:axId val="451911616"/>
      </c:barChart>
      <c:lineChart>
        <c:grouping val="standard"/>
        <c:varyColors val="0"/>
        <c:ser>
          <c:idx val="1"/>
          <c:order val="1"/>
          <c:tx>
            <c:strRef>
              <c:f>'Stock Consumo'!$A$35</c:f>
              <c:strCache>
                <c:ptCount val="1"/>
                <c:pt idx="0">
                  <c:v>Stock/Consumo</c:v>
                </c:pt>
              </c:strCache>
            </c:strRef>
          </c:tx>
          <c:spPr>
            <a:ln w="28575" cap="rnd">
              <a:solidFill>
                <a:schemeClr val="accent6">
                  <a:shade val="76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'Stock Consumo'!$L$31:$T$31</c:f>
              <c:strCache>
                <c:ptCount val="9"/>
                <c:pt idx="0">
                  <c:v>2010/11</c:v>
                </c:pt>
                <c:pt idx="1">
                  <c:v>2011/12</c:v>
                </c:pt>
                <c:pt idx="2">
                  <c:v>2012/13</c:v>
                </c:pt>
                <c:pt idx="3">
                  <c:v>2013/14</c:v>
                </c:pt>
                <c:pt idx="4">
                  <c:v>2014/15</c:v>
                </c:pt>
                <c:pt idx="5">
                  <c:v>2015/16</c:v>
                </c:pt>
                <c:pt idx="6">
                  <c:v>2016/17</c:v>
                </c:pt>
                <c:pt idx="7">
                  <c:v>2017/18</c:v>
                </c:pt>
                <c:pt idx="8">
                  <c:v>2018/19</c:v>
                </c:pt>
              </c:strCache>
            </c:strRef>
          </c:cat>
          <c:val>
            <c:numRef>
              <c:f>'Stock Consumo'!$L$35:$T$35</c:f>
              <c:numCache>
                <c:formatCode>0%</c:formatCode>
                <c:ptCount val="9"/>
                <c:pt idx="0">
                  <c:v>0.14192503540857349</c:v>
                </c:pt>
                <c:pt idx="1">
                  <c:v>0.14599191177993781</c:v>
                </c:pt>
                <c:pt idx="2">
                  <c:v>0.1503001928789327</c:v>
                </c:pt>
                <c:pt idx="3">
                  <c:v>0.18132236633976589</c:v>
                </c:pt>
                <c:pt idx="4">
                  <c:v>0.21306132713819401</c:v>
                </c:pt>
                <c:pt idx="5">
                  <c:v>0.21229343438837167</c:v>
                </c:pt>
                <c:pt idx="6">
                  <c:v>0.21944947863568542</c:v>
                </c:pt>
                <c:pt idx="7">
                  <c:v>0.18311594454870878</c:v>
                </c:pt>
                <c:pt idx="8">
                  <c:v>0.14644160499984357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E317-4DD8-A5B9-6978CD9789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51913584"/>
        <c:axId val="451913256"/>
      </c:lineChart>
      <c:catAx>
        <c:axId val="451915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AR"/>
          </a:p>
        </c:txPr>
        <c:crossAx val="451911616"/>
        <c:crosses val="autoZero"/>
        <c:auto val="1"/>
        <c:lblAlgn val="ctr"/>
        <c:lblOffset val="100"/>
        <c:noMultiLvlLbl val="0"/>
      </c:catAx>
      <c:valAx>
        <c:axId val="451911616"/>
        <c:scaling>
          <c:orientation val="minMax"/>
          <c:max val="225"/>
          <c:min val="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AR"/>
          </a:p>
        </c:txPr>
        <c:crossAx val="451915224"/>
        <c:crosses val="autoZero"/>
        <c:crossBetween val="between"/>
      </c:valAx>
      <c:valAx>
        <c:axId val="451913256"/>
        <c:scaling>
          <c:orientation val="minMax"/>
          <c:min val="5.000000000000001E-2"/>
        </c:scaling>
        <c:delete val="0"/>
        <c:axPos val="r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AR"/>
          </a:p>
        </c:txPr>
        <c:crossAx val="451913584"/>
        <c:crosses val="max"/>
        <c:crossBetween val="between"/>
      </c:valAx>
      <c:catAx>
        <c:axId val="4519135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5191325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es-A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  <a:latin typeface="Calibri" panose="020F0502020204030204" pitchFamily="34" charset="0"/>
          <a:cs typeface="Calibri" panose="020F0502020204030204" pitchFamily="34" charset="0"/>
        </a:defRPr>
      </a:pPr>
      <a:endParaRPr lang="es-A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>
        <c:manualLayout>
          <c:xMode val="edge"/>
          <c:yMode val="edge"/>
          <c:x val="0.32837797828870757"/>
          <c:y val="0"/>
        </c:manualLayout>
      </c:layout>
      <c:overlay val="0"/>
      <c:txPr>
        <a:bodyPr/>
        <a:lstStyle/>
        <a:p>
          <a:pPr>
            <a:defRPr sz="1800"/>
          </a:pPr>
          <a:endParaRPr lang="es-AR"/>
        </a:p>
      </c:txPr>
    </c:title>
    <c:autoTitleDeleted val="0"/>
    <c:plotArea>
      <c:layout>
        <c:manualLayout>
          <c:layoutTarget val="inner"/>
          <c:xMode val="edge"/>
          <c:yMode val="edge"/>
          <c:x val="0.20013719512195122"/>
          <c:y val="0.27156286549707603"/>
          <c:w val="0.59972594850948513"/>
          <c:h val="0.6470727339181287"/>
        </c:manualLayout>
      </c:layout>
      <c:pieChart>
        <c:varyColors val="1"/>
        <c:ser>
          <c:idx val="0"/>
          <c:order val="0"/>
          <c:tx>
            <c:strRef>
              <c:f>'Balance Superficie Nacional'!$B$49</c:f>
              <c:strCache>
                <c:ptCount val="1"/>
                <c:pt idx="0">
                  <c:v>17/18</c:v>
                </c:pt>
              </c:strCache>
            </c:strRef>
          </c:tx>
          <c:explosion val="9"/>
          <c:dPt>
            <c:idx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EABE-4D04-927A-856ECE850A83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3-EABE-4D04-927A-856ECE850A83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5-EABE-4D04-927A-856ECE850A83}"/>
              </c:ext>
            </c:extLst>
          </c:dPt>
          <c:dPt>
            <c:idx val="3"/>
            <c:bubble3D val="0"/>
            <c:spPr>
              <a:solidFill>
                <a:srgbClr val="C00000"/>
              </a:solidFill>
            </c:spPr>
            <c:extLst>
              <c:ext xmlns:c16="http://schemas.microsoft.com/office/drawing/2014/chart" uri="{C3380CC4-5D6E-409C-BE32-E72D297353CC}">
                <c16:uniqueId val="{00000007-EABE-4D04-927A-856ECE850A83}"/>
              </c:ext>
            </c:extLst>
          </c:dPt>
          <c:dPt>
            <c:idx val="4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9-EABE-4D04-927A-856ECE850A83}"/>
              </c:ext>
            </c:extLst>
          </c:dPt>
          <c:dPt>
            <c:idx val="5"/>
            <c:bubble3D val="0"/>
            <c:spPr>
              <a:solidFill>
                <a:schemeClr val="accent2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B-EABE-4D04-927A-856ECE850A83}"/>
              </c:ext>
            </c:extLst>
          </c:dPt>
          <c:dPt>
            <c:idx val="6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D-EABE-4D04-927A-856ECE850A83}"/>
              </c:ext>
            </c:extLst>
          </c:dPt>
          <c:dPt>
            <c:idx val="7"/>
            <c:bubble3D val="0"/>
            <c:spPr>
              <a:solidFill>
                <a:schemeClr val="accent3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F-EABE-4D04-927A-856ECE850A83}"/>
              </c:ext>
            </c:extLst>
          </c:dPt>
          <c:dLbls>
            <c:dLbl>
              <c:idx val="1"/>
              <c:layout>
                <c:manualLayout>
                  <c:x val="2.1197506561679791E-2"/>
                  <c:y val="9.897820064158646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ABE-4D04-927A-856ECE850A83}"/>
                </c:ext>
              </c:extLst>
            </c:dLbl>
            <c:dLbl>
              <c:idx val="2"/>
              <c:layout>
                <c:manualLayout>
                  <c:x val="-6.0907859078590783E-3"/>
                  <c:y val="4.111476608187134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ABE-4D04-927A-856ECE850A83}"/>
                </c:ext>
              </c:extLst>
            </c:dLbl>
            <c:dLbl>
              <c:idx val="5"/>
              <c:layout>
                <c:manualLayout>
                  <c:x val="-2.8969378827646546E-2"/>
                  <c:y val="-1.602289297171187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ABE-4D04-927A-856ECE850A83}"/>
                </c:ext>
              </c:extLst>
            </c:dLbl>
            <c:dLbl>
              <c:idx val="7"/>
              <c:layout>
                <c:manualLayout>
                  <c:x val="-4.5534214092140923E-2"/>
                  <c:y val="-2.196747076023391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EABE-4D04-927A-856ECE850A83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'Balance Superficie Nacional'!$C$44:$J$44</c:f>
              <c:strCache>
                <c:ptCount val="8"/>
                <c:pt idx="0">
                  <c:v>Soja</c:v>
                </c:pt>
                <c:pt idx="2">
                  <c:v>Girasol</c:v>
                </c:pt>
                <c:pt idx="4">
                  <c:v>Maíz</c:v>
                </c:pt>
                <c:pt idx="5">
                  <c:v>Sorgo</c:v>
                </c:pt>
                <c:pt idx="6">
                  <c:v>Trigo</c:v>
                </c:pt>
                <c:pt idx="7">
                  <c:v>Cebada</c:v>
                </c:pt>
              </c:strCache>
            </c:strRef>
          </c:cat>
          <c:val>
            <c:numRef>
              <c:f>'Balance Superficie Nacional'!$C$49:$J$49</c:f>
              <c:numCache>
                <c:formatCode>General</c:formatCode>
                <c:ptCount val="8"/>
                <c:pt idx="0" formatCode="_-* #,##0\ _€_-;\-* #,##0\ _€_-;_-* &quot;-&quot;??\ _€_-;_-@_-">
                  <c:v>18000000</c:v>
                </c:pt>
                <c:pt idx="2" formatCode="_-* #,##0\ _€_-;\-* #,##0\ _€_-;_-* &quot;-&quot;??\ _€_-;_-@_-">
                  <c:v>1750000</c:v>
                </c:pt>
                <c:pt idx="4" formatCode="_-* #,##0\ _€_-;\-* #,##0\ _€_-;_-* &quot;-&quot;??\ _€_-;_-@_-">
                  <c:v>5400000</c:v>
                </c:pt>
                <c:pt idx="5" formatCode="_-* #,##0\ _€_-;\-* #,##0\ _€_-;_-* &quot;-&quot;??\ _€_-;_-@_-">
                  <c:v>830000</c:v>
                </c:pt>
                <c:pt idx="6" formatCode="_-* #,##0\ _€_-;\-* #,##0\ _€_-;_-* &quot;-&quot;??\ _€_-;_-@_-">
                  <c:v>5700000</c:v>
                </c:pt>
                <c:pt idx="7" formatCode="_-* #,##0\ _€_-;\-* #,##0\ _€_-;_-* &quot;-&quot;??\ _€_-;_-@_-">
                  <c:v>850000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EABE-4D04-927A-856ECE850A83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144"/>
      </c:pieChart>
    </c:plotArea>
    <c:plotVisOnly val="1"/>
    <c:dispBlanksAs val="gap"/>
    <c:showDLblsOverMax val="0"/>
  </c:chart>
  <c:spPr>
    <a:solidFill>
      <a:sysClr val="window" lastClr="FFFFFF"/>
    </a:solidFill>
  </c:spPr>
  <c:txPr>
    <a:bodyPr/>
    <a:lstStyle/>
    <a:p>
      <a:pPr>
        <a:defRPr sz="1100" b="1">
          <a:solidFill>
            <a:schemeClr val="tx1"/>
          </a:solidFill>
        </a:defRPr>
      </a:pPr>
      <a:endParaRPr lang="es-AR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>
        <c:manualLayout>
          <c:xMode val="edge"/>
          <c:yMode val="edge"/>
          <c:x val="0.38950468975468977"/>
          <c:y val="1.0530679933665008E-2"/>
        </c:manualLayout>
      </c:layout>
      <c:overlay val="0"/>
      <c:txPr>
        <a:bodyPr/>
        <a:lstStyle/>
        <a:p>
          <a:pPr>
            <a:defRPr sz="1800"/>
          </a:pPr>
          <a:endParaRPr lang="es-AR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'Balance Superficie Nacional'!$B$47</c:f>
              <c:strCache>
                <c:ptCount val="1"/>
                <c:pt idx="0">
                  <c:v>13/14</c:v>
                </c:pt>
              </c:strCache>
            </c:strRef>
          </c:tx>
          <c:explosion val="9"/>
          <c:dPt>
            <c:idx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AB59-4D82-B540-CEF4ED5C0819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3-AB59-4D82-B540-CEF4ED5C0819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5-AB59-4D82-B540-CEF4ED5C0819}"/>
              </c:ext>
            </c:extLst>
          </c:dPt>
          <c:dPt>
            <c:idx val="3"/>
            <c:bubble3D val="0"/>
            <c:spPr>
              <a:solidFill>
                <a:srgbClr val="C00000"/>
              </a:solidFill>
            </c:spPr>
            <c:extLst>
              <c:ext xmlns:c16="http://schemas.microsoft.com/office/drawing/2014/chart" uri="{C3380CC4-5D6E-409C-BE32-E72D297353CC}">
                <c16:uniqueId val="{00000007-AB59-4D82-B540-CEF4ED5C0819}"/>
              </c:ext>
            </c:extLst>
          </c:dPt>
          <c:dPt>
            <c:idx val="4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9-AB59-4D82-B540-CEF4ED5C0819}"/>
              </c:ext>
            </c:extLst>
          </c:dPt>
          <c:dPt>
            <c:idx val="5"/>
            <c:bubble3D val="0"/>
            <c:spPr>
              <a:solidFill>
                <a:schemeClr val="accent2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B-AB59-4D82-B540-CEF4ED5C0819}"/>
              </c:ext>
            </c:extLst>
          </c:dPt>
          <c:dPt>
            <c:idx val="6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D-AB59-4D82-B540-CEF4ED5C0819}"/>
              </c:ext>
            </c:extLst>
          </c:dPt>
          <c:dPt>
            <c:idx val="7"/>
            <c:bubble3D val="0"/>
            <c:spPr>
              <a:solidFill>
                <a:schemeClr val="accent3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F-AB59-4D82-B540-CEF4ED5C0819}"/>
              </c:ext>
            </c:extLst>
          </c:dPt>
          <c:dLbls>
            <c:dLbl>
              <c:idx val="0"/>
              <c:layout>
                <c:manualLayout>
                  <c:x val="0.20316390997206271"/>
                  <c:y val="-8.546418128654970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B59-4D82-B540-CEF4ED5C0819}"/>
                </c:ext>
              </c:extLst>
            </c:dLbl>
            <c:dLbl>
              <c:idx val="1"/>
              <c:layout>
                <c:manualLayout>
                  <c:x val="-4.5469160104986875E-2"/>
                  <c:y val="6.65707932341790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B59-4D82-B540-CEF4ED5C0819}"/>
                </c:ext>
              </c:extLst>
            </c:dLbl>
            <c:dLbl>
              <c:idx val="2"/>
              <c:layout>
                <c:manualLayout>
                  <c:x val="-7.1251906969686377E-2"/>
                  <c:y val="1.089400584795321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B59-4D82-B540-CEF4ED5C0819}"/>
                </c:ext>
              </c:extLst>
            </c:dLbl>
            <c:dLbl>
              <c:idx val="5"/>
              <c:layout>
                <c:manualLayout>
                  <c:x val="-4.6176102384287925E-2"/>
                  <c:y val="-1.1381213450292398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B59-4D82-B540-CEF4ED5C0819}"/>
                </c:ext>
              </c:extLst>
            </c:dLbl>
            <c:dLbl>
              <c:idx val="7"/>
              <c:layout>
                <c:manualLayout>
                  <c:x val="-8.2625643221213907E-2"/>
                  <c:y val="-6.249453193350831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AB59-4D82-B540-CEF4ED5C0819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'Balance Superficie Nacional'!$C$44:$J$44</c:f>
              <c:strCache>
                <c:ptCount val="8"/>
                <c:pt idx="0">
                  <c:v>Soja</c:v>
                </c:pt>
                <c:pt idx="2">
                  <c:v>Girasol</c:v>
                </c:pt>
                <c:pt idx="4">
                  <c:v>Maíz</c:v>
                </c:pt>
                <c:pt idx="5">
                  <c:v>Sorgo</c:v>
                </c:pt>
                <c:pt idx="6">
                  <c:v>Trigo</c:v>
                </c:pt>
                <c:pt idx="7">
                  <c:v>Cebada</c:v>
                </c:pt>
              </c:strCache>
            </c:strRef>
          </c:cat>
          <c:val>
            <c:numRef>
              <c:f>'Balance Superficie Nacional'!$C$47:$J$47</c:f>
              <c:numCache>
                <c:formatCode>General</c:formatCode>
                <c:ptCount val="8"/>
                <c:pt idx="0" formatCode="_-* #,##0\ _€_-;\-* #,##0\ _€_-;_-* &quot;-&quot;??\ _€_-;_-@_-">
                  <c:v>20000000</c:v>
                </c:pt>
                <c:pt idx="2" formatCode="_-* #,##0\ _€_-;\-* #,##0\ _€_-;_-* &quot;-&quot;??\ _€_-;_-@_-">
                  <c:v>1480000</c:v>
                </c:pt>
                <c:pt idx="4" formatCode="_-* #,##0\ _€_-;\-* #,##0\ _€_-;_-* &quot;-&quot;??\ _€_-;_-@_-">
                  <c:v>3800000</c:v>
                </c:pt>
                <c:pt idx="5" formatCode="_-* #,##0\ _€_-;\-* #,##0\ _€_-;_-* &quot;-&quot;??\ _€_-;_-@_-">
                  <c:v>1080000</c:v>
                </c:pt>
                <c:pt idx="6" formatCode="_-* #,##0\ _€_-;\-* #,##0\ _€_-;_-* &quot;-&quot;??\ _€_-;_-@_-">
                  <c:v>3620000</c:v>
                </c:pt>
                <c:pt idx="7" formatCode="_-* #,##0\ _€_-;\-* #,##0\ _€_-;_-* &quot;-&quot;??\ _€_-;_-@_-">
                  <c:v>1270000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AB59-4D82-B540-CEF4ED5C0819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144"/>
      </c:pieChart>
    </c:plotArea>
    <c:plotVisOnly val="1"/>
    <c:dispBlanksAs val="gap"/>
    <c:showDLblsOverMax val="0"/>
  </c:chart>
  <c:spPr>
    <a:noFill/>
  </c:spPr>
  <c:txPr>
    <a:bodyPr/>
    <a:lstStyle/>
    <a:p>
      <a:pPr>
        <a:defRPr sz="1100" b="1">
          <a:solidFill>
            <a:schemeClr val="tx1"/>
          </a:solidFill>
        </a:defRPr>
      </a:pPr>
      <a:endParaRPr lang="es-AR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Hoja1!$C$4</c:f>
              <c:strCache>
                <c:ptCount val="1"/>
                <c:pt idx="0">
                  <c:v>Volumen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Hoja1!$D$3:$K$3</c:f>
              <c:strCache>
                <c:ptCount val="8"/>
                <c:pt idx="0">
                  <c:v>2010/11</c:v>
                </c:pt>
                <c:pt idx="1">
                  <c:v>2011/12</c:v>
                </c:pt>
                <c:pt idx="2">
                  <c:v>2012/13</c:v>
                </c:pt>
                <c:pt idx="3">
                  <c:v>2013/14</c:v>
                </c:pt>
                <c:pt idx="4">
                  <c:v>2014/15</c:v>
                </c:pt>
                <c:pt idx="5">
                  <c:v>2015/16</c:v>
                </c:pt>
                <c:pt idx="6">
                  <c:v>2016/17</c:v>
                </c:pt>
                <c:pt idx="7">
                  <c:v>2017/18</c:v>
                </c:pt>
              </c:strCache>
            </c:strRef>
          </c:cat>
          <c:val>
            <c:numRef>
              <c:f>Hoja1!$D$4:$K$4</c:f>
              <c:numCache>
                <c:formatCode>#,##0</c:formatCode>
                <c:ptCount val="8"/>
                <c:pt idx="0">
                  <c:v>16.349</c:v>
                </c:pt>
                <c:pt idx="1">
                  <c:v>17.149000000000001</c:v>
                </c:pt>
                <c:pt idx="2">
                  <c:v>18.690999999999999</c:v>
                </c:pt>
                <c:pt idx="3">
                  <c:v>17.102</c:v>
                </c:pt>
                <c:pt idx="4">
                  <c:v>18.963000000000001</c:v>
                </c:pt>
                <c:pt idx="5">
                  <c:v>21.641999999999999</c:v>
                </c:pt>
                <c:pt idx="6">
                  <c:v>25.986000000000001</c:v>
                </c:pt>
                <c:pt idx="7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541-4D8C-84DB-40DBB6AAB6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27"/>
        <c:axId val="544132136"/>
        <c:axId val="544135416"/>
      </c:barChart>
      <c:lineChart>
        <c:grouping val="standard"/>
        <c:varyColors val="0"/>
        <c:ser>
          <c:idx val="2"/>
          <c:order val="1"/>
          <c:tx>
            <c:strRef>
              <c:f>Hoja1!$C$6</c:f>
              <c:strCache>
                <c:ptCount val="1"/>
                <c:pt idx="0">
                  <c:v>Participación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layout>
                <c:manualLayout>
                  <c:x val="-2.3949728953185636E-3"/>
                  <c:y val="-1.60802360730594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541-4D8C-84DB-40DBB6AAB673}"/>
                </c:ext>
              </c:extLst>
            </c:dLbl>
            <c:dLbl>
              <c:idx val="4"/>
              <c:layout>
                <c:manualLayout>
                  <c:x val="4.7899457906370388E-3"/>
                  <c:y val="-9.648141643835655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541-4D8C-84DB-40DBB6AAB673}"/>
                </c:ext>
              </c:extLst>
            </c:dLbl>
            <c:dLbl>
              <c:idx val="5"/>
              <c:layout>
                <c:manualLayout>
                  <c:x val="0"/>
                  <c:y val="-2.57283777168951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541-4D8C-84DB-40DBB6AAB673}"/>
                </c:ext>
              </c:extLst>
            </c:dLbl>
            <c:dLbl>
              <c:idx val="7"/>
              <c:layout>
                <c:manualLayout>
                  <c:x val="-1.4369837371911557E-2"/>
                  <c:y val="-3.21604721461189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541-4D8C-84DB-40DBB6AAB673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es-A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Hoja1!$D$3:$K$3</c:f>
              <c:strCache>
                <c:ptCount val="8"/>
                <c:pt idx="0">
                  <c:v>2010/11</c:v>
                </c:pt>
                <c:pt idx="1">
                  <c:v>2011/12</c:v>
                </c:pt>
                <c:pt idx="2">
                  <c:v>2012/13</c:v>
                </c:pt>
                <c:pt idx="3">
                  <c:v>2013/14</c:v>
                </c:pt>
                <c:pt idx="4">
                  <c:v>2014/15</c:v>
                </c:pt>
                <c:pt idx="5">
                  <c:v>2015/16</c:v>
                </c:pt>
                <c:pt idx="6">
                  <c:v>2016/17</c:v>
                </c:pt>
                <c:pt idx="7">
                  <c:v>2017/18</c:v>
                </c:pt>
              </c:strCache>
            </c:strRef>
          </c:cat>
          <c:val>
            <c:numRef>
              <c:f>Hoja1!$D$6:$K$6</c:f>
              <c:numCache>
                <c:formatCode>0.0%</c:formatCode>
                <c:ptCount val="8"/>
                <c:pt idx="0">
                  <c:v>0.17856635756960146</c:v>
                </c:pt>
                <c:pt idx="1">
                  <c:v>0.14663782193795535</c:v>
                </c:pt>
                <c:pt idx="2">
                  <c:v>0.19587726100899164</c:v>
                </c:pt>
                <c:pt idx="3">
                  <c:v>0.13013636086930055</c:v>
                </c:pt>
                <c:pt idx="4">
                  <c:v>0.13321203776553894</c:v>
                </c:pt>
                <c:pt idx="5">
                  <c:v>0.1807491543825949</c:v>
                </c:pt>
                <c:pt idx="6">
                  <c:v>0.16273695680763522</c:v>
                </c:pt>
                <c:pt idx="7">
                  <c:v>0.13897804808640463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4541-4D8C-84DB-40DBB6AAB6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44132464"/>
        <c:axId val="544139352"/>
      </c:lineChart>
      <c:catAx>
        <c:axId val="544132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AR"/>
          </a:p>
        </c:txPr>
        <c:crossAx val="544135416"/>
        <c:crosses val="autoZero"/>
        <c:auto val="1"/>
        <c:lblAlgn val="ctr"/>
        <c:lblOffset val="100"/>
        <c:noMultiLvlLbl val="0"/>
      </c:catAx>
      <c:valAx>
        <c:axId val="544135416"/>
        <c:scaling>
          <c:orientation val="minMax"/>
          <c:max val="30"/>
          <c:min val="10"/>
        </c:scaling>
        <c:delete val="0"/>
        <c:axPos val="l"/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AR"/>
          </a:p>
        </c:txPr>
        <c:crossAx val="544132136"/>
        <c:crosses val="autoZero"/>
        <c:crossBetween val="between"/>
      </c:valAx>
      <c:valAx>
        <c:axId val="544139352"/>
        <c:scaling>
          <c:orientation val="minMax"/>
          <c:max val="0.22000000000000003"/>
          <c:min val="0"/>
        </c:scaling>
        <c:delete val="0"/>
        <c:axPos val="r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AR"/>
          </a:p>
        </c:txPr>
        <c:crossAx val="544132464"/>
        <c:crosses val="max"/>
        <c:crossBetween val="between"/>
      </c:valAx>
      <c:catAx>
        <c:axId val="5441324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4413935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es-A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ysClr val="windowText" lastClr="000000"/>
          </a:solidFill>
          <a:latin typeface="Calibri" panose="020F0502020204030204" pitchFamily="34" charset="0"/>
          <a:cs typeface="Calibri" panose="020F0502020204030204" pitchFamily="34" charset="0"/>
        </a:defRPr>
      </a:pPr>
      <a:endParaRPr lang="es-AR"/>
    </a:p>
  </c:txPr>
  <c:externalData r:id="rId3">
    <c:autoUpdate val="0"/>
  </c:externalData>
  <c:userShapes r:id="rId4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Resumen!$A$5</c:f>
              <c:strCache>
                <c:ptCount val="1"/>
                <c:pt idx="0">
                  <c:v>Brasil</c:v>
                </c:pt>
              </c:strCache>
            </c:strRef>
          </c:tx>
          <c:spPr>
            <a:solidFill>
              <a:schemeClr val="accent2">
                <a:shade val="42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 w="25400"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es-AR"/>
              </a:p>
            </c:txPr>
            <c:dLblPos val="ctr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Resumen!$B$4:$D$4</c:f>
              <c:strCache>
                <c:ptCount val="3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</c:strCache>
            </c:strRef>
          </c:cat>
          <c:val>
            <c:numRef>
              <c:f>Resumen!$B$5:$D$5</c:f>
              <c:numCache>
                <c:formatCode>0%</c:formatCode>
                <c:ptCount val="3"/>
                <c:pt idx="0">
                  <c:v>0.86289007944828156</c:v>
                </c:pt>
                <c:pt idx="1">
                  <c:v>0.44579946197195242</c:v>
                </c:pt>
                <c:pt idx="2">
                  <c:v>0.39791518857354297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E1-4D9F-A75E-E5C3D2EE52F0}"/>
            </c:ext>
          </c:extLst>
        </c:ser>
        <c:ser>
          <c:idx val="1"/>
          <c:order val="1"/>
          <c:tx>
            <c:strRef>
              <c:f>Resumen!$A$6</c:f>
              <c:strCache>
                <c:ptCount val="1"/>
                <c:pt idx="0">
                  <c:v>Bangladesh</c:v>
                </c:pt>
              </c:strCache>
            </c:strRef>
          </c:tx>
          <c:spPr>
            <a:solidFill>
              <a:schemeClr val="accent2">
                <a:shade val="5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 w="25400"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es-AR"/>
              </a:p>
            </c:txPr>
            <c:dLblPos val="ctr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Resumen!$B$4:$D$4</c:f>
              <c:strCache>
                <c:ptCount val="3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</c:strCache>
            </c:strRef>
          </c:cat>
          <c:val>
            <c:numRef>
              <c:f>Resumen!$B$6:$D$6</c:f>
              <c:numCache>
                <c:formatCode>General</c:formatCode>
                <c:ptCount val="3"/>
                <c:pt idx="2" formatCode="0%">
                  <c:v>5.2377076157184337E-2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FE1-4D9F-A75E-E5C3D2EE52F0}"/>
            </c:ext>
          </c:extLst>
        </c:ser>
        <c:ser>
          <c:idx val="2"/>
          <c:order val="2"/>
          <c:tx>
            <c:strRef>
              <c:f>Resumen!$A$7</c:f>
              <c:strCache>
                <c:ptCount val="1"/>
                <c:pt idx="0">
                  <c:v>Argelia</c:v>
                </c:pt>
              </c:strCache>
            </c:strRef>
          </c:tx>
          <c:spPr>
            <a:solidFill>
              <a:schemeClr val="accent2">
                <a:shade val="68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 w="25400"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es-AR"/>
              </a:p>
            </c:txPr>
            <c:dLblPos val="ctr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Resumen!$B$4:$D$4</c:f>
              <c:strCache>
                <c:ptCount val="3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</c:strCache>
            </c:strRef>
          </c:cat>
          <c:val>
            <c:numRef>
              <c:f>Resumen!$B$7:$D$7</c:f>
              <c:numCache>
                <c:formatCode>General</c:formatCode>
                <c:ptCount val="3"/>
                <c:pt idx="2" formatCode="0%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FE1-4D9F-A75E-E5C3D2EE52F0}"/>
            </c:ext>
          </c:extLst>
        </c:ser>
        <c:ser>
          <c:idx val="3"/>
          <c:order val="3"/>
          <c:tx>
            <c:strRef>
              <c:f>Resumen!$A$8</c:f>
              <c:strCache>
                <c:ptCount val="1"/>
                <c:pt idx="0">
                  <c:v>Chile</c:v>
                </c:pt>
              </c:strCache>
            </c:strRef>
          </c:tx>
          <c:spPr>
            <a:solidFill>
              <a:schemeClr val="accent2">
                <a:shade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 w="25400"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es-AR"/>
              </a:p>
            </c:txPr>
            <c:dLblPos val="ctr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Resumen!$B$4:$D$4</c:f>
              <c:strCache>
                <c:ptCount val="3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</c:strCache>
            </c:strRef>
          </c:cat>
          <c:val>
            <c:numRef>
              <c:f>Resumen!$B$8:$D$8</c:f>
              <c:numCache>
                <c:formatCode>General</c:formatCode>
                <c:ptCount val="3"/>
                <c:pt idx="2" formatCode="0%">
                  <c:v>6.8339377266487464E-2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FE1-4D9F-A75E-E5C3D2EE52F0}"/>
            </c:ext>
          </c:extLst>
        </c:ser>
        <c:ser>
          <c:idx val="4"/>
          <c:order val="4"/>
          <c:tx>
            <c:strRef>
              <c:f>Resumen!$A$9</c:f>
              <c:strCache>
                <c:ptCount val="1"/>
                <c:pt idx="0">
                  <c:v>Indonesia</c:v>
                </c:pt>
              </c:strCache>
            </c:strRef>
          </c:tx>
          <c:spPr>
            <a:solidFill>
              <a:schemeClr val="accent2">
                <a:shade val="93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 w="25400"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es-AR"/>
              </a:p>
            </c:txPr>
            <c:dLblPos val="ctr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Resumen!$B$4:$D$4</c:f>
              <c:strCache>
                <c:ptCount val="3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</c:strCache>
            </c:strRef>
          </c:cat>
          <c:val>
            <c:numRef>
              <c:f>Resumen!$B$9:$D$9</c:f>
              <c:numCache>
                <c:formatCode>0%</c:formatCode>
                <c:ptCount val="3"/>
                <c:pt idx="1">
                  <c:v>0.15642249685347479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E1-4D9F-A75E-E5C3D2EE52F0}"/>
            </c:ext>
          </c:extLst>
        </c:ser>
        <c:ser>
          <c:idx val="5"/>
          <c:order val="5"/>
          <c:tx>
            <c:strRef>
              <c:f>Resumen!$A$10</c:f>
              <c:strCache>
                <c:ptCount val="1"/>
                <c:pt idx="0">
                  <c:v>Kenya</c:v>
                </c:pt>
              </c:strCache>
            </c:strRef>
          </c:tx>
          <c:spPr>
            <a:solidFill>
              <a:schemeClr val="accent2">
                <a:tint val="94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 w="25400"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es-AR"/>
              </a:p>
            </c:txPr>
            <c:dLblPos val="ctr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Resumen!$B$4:$D$4</c:f>
              <c:strCache>
                <c:ptCount val="3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</c:strCache>
            </c:strRef>
          </c:cat>
          <c:val>
            <c:numRef>
              <c:f>Resumen!$B$10:$D$10</c:f>
              <c:numCache>
                <c:formatCode>General</c:formatCode>
                <c:ptCount val="3"/>
                <c:pt idx="2" formatCode="0%">
                  <c:v>3.3179548631124406E-2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FE1-4D9F-A75E-E5C3D2EE52F0}"/>
            </c:ext>
          </c:extLst>
        </c:ser>
        <c:ser>
          <c:idx val="6"/>
          <c:order val="6"/>
          <c:tx>
            <c:strRef>
              <c:f>Resumen!$A$11</c:f>
              <c:strCache>
                <c:ptCount val="1"/>
                <c:pt idx="0">
                  <c:v>Tailandia</c:v>
                </c:pt>
              </c:strCache>
            </c:strRef>
          </c:tx>
          <c:spPr>
            <a:solidFill>
              <a:schemeClr val="accent2">
                <a:tint val="81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 w="25400"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es-AR"/>
              </a:p>
            </c:txPr>
            <c:dLblPos val="ctr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Resumen!$B$4:$D$4</c:f>
              <c:strCache>
                <c:ptCount val="3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</c:strCache>
            </c:strRef>
          </c:cat>
          <c:val>
            <c:numRef>
              <c:f>Resumen!$B$11:$D$11</c:f>
              <c:numCache>
                <c:formatCode>0%</c:formatCode>
                <c:ptCount val="3"/>
                <c:pt idx="1">
                  <c:v>8.8264880698618514E-2</c:v>
                </c:pt>
                <c:pt idx="2">
                  <c:v>3.9721466350404917E-2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FE1-4D9F-A75E-E5C3D2EE52F0}"/>
            </c:ext>
          </c:extLst>
        </c:ser>
        <c:ser>
          <c:idx val="7"/>
          <c:order val="7"/>
          <c:tx>
            <c:strRef>
              <c:f>Resumen!$A$12</c:f>
              <c:strCache>
                <c:ptCount val="1"/>
                <c:pt idx="0">
                  <c:v>Vietnam</c:v>
                </c:pt>
              </c:strCache>
            </c:strRef>
          </c:tx>
          <c:spPr>
            <a:solidFill>
              <a:schemeClr val="accent2">
                <a:tint val="69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 w="25400"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es-AR"/>
              </a:p>
            </c:txPr>
            <c:dLblPos val="ctr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Resumen!$B$4:$D$4</c:f>
              <c:strCache>
                <c:ptCount val="3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</c:strCache>
            </c:strRef>
          </c:cat>
          <c:val>
            <c:numRef>
              <c:f>Resumen!$B$12:$D$12</c:f>
              <c:numCache>
                <c:formatCode>0%</c:formatCode>
                <c:ptCount val="3"/>
                <c:pt idx="1">
                  <c:v>6.7942179867898925E-2</c:v>
                </c:pt>
                <c:pt idx="2">
                  <c:v>6.9888929560277729E-2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DFE1-4D9F-A75E-E5C3D2EE52F0}"/>
            </c:ext>
          </c:extLst>
        </c:ser>
        <c:ser>
          <c:idx val="9"/>
          <c:order val="8"/>
          <c:tx>
            <c:strRef>
              <c:f>Resumen!$A$13</c:f>
              <c:strCache>
                <c:ptCount val="1"/>
                <c:pt idx="0">
                  <c:v>Resto</c:v>
                </c:pt>
              </c:strCache>
            </c:strRef>
          </c:tx>
          <c:spPr>
            <a:solidFill>
              <a:schemeClr val="accent2">
                <a:tint val="43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 w="25400"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es-AR"/>
              </a:p>
            </c:txPr>
            <c:dLblPos val="ctr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Resumen!$B$4:$D$4</c:f>
              <c:strCache>
                <c:ptCount val="3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</c:strCache>
            </c:strRef>
          </c:cat>
          <c:val>
            <c:numRef>
              <c:f>Resumen!$B$13:$D$13</c:f>
              <c:numCache>
                <c:formatCode>0%</c:formatCode>
                <c:ptCount val="3"/>
                <c:pt idx="0">
                  <c:v>0.13710992055171844</c:v>
                </c:pt>
                <c:pt idx="1">
                  <c:v>0.24157098060805537</c:v>
                </c:pt>
                <c:pt idx="2">
                  <c:v>0.22857841346097818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FE1-4D9F-A75E-E5C3D2EE52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50372736"/>
        <c:axId val="150374272"/>
      </c:barChart>
      <c:catAx>
        <c:axId val="150372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AR"/>
          </a:p>
        </c:txPr>
        <c:crossAx val="150374272"/>
        <c:crosses val="autoZero"/>
        <c:auto val="1"/>
        <c:lblAlgn val="ctr"/>
        <c:lblOffset val="100"/>
        <c:noMultiLvlLbl val="0"/>
      </c:catAx>
      <c:valAx>
        <c:axId val="150374272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AR"/>
          </a:p>
        </c:txPr>
        <c:crossAx val="15037273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sz="1600">
          <a:latin typeface="Calibri" panose="020F0502020204030204" pitchFamily="34" charset="0"/>
          <a:cs typeface="Calibri" panose="020F0502020204030204" pitchFamily="34" charset="0"/>
        </a:defRPr>
      </a:pPr>
      <a:endParaRPr lang="es-AR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Hoja1!$L$10</c:f>
              <c:strCache>
                <c:ptCount val="1"/>
                <c:pt idx="0">
                  <c:v>Exportaciones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Hoja1!$O$9:$U$9</c:f>
              <c:strCache>
                <c:ptCount val="7"/>
                <c:pt idx="0">
                  <c:v>2012/2013</c:v>
                </c:pt>
                <c:pt idx="1">
                  <c:v>2013/2014</c:v>
                </c:pt>
                <c:pt idx="2">
                  <c:v>2014/2015</c:v>
                </c:pt>
                <c:pt idx="3">
                  <c:v>2015/2016</c:v>
                </c:pt>
                <c:pt idx="4">
                  <c:v>2016/2017</c:v>
                </c:pt>
                <c:pt idx="5">
                  <c:v>2017/2018</c:v>
                </c:pt>
                <c:pt idx="6">
                  <c:v>2018/19</c:v>
                </c:pt>
              </c:strCache>
            </c:strRef>
          </c:cat>
          <c:val>
            <c:numRef>
              <c:f>Hoja1!$O$10:$U$10</c:f>
              <c:numCache>
                <c:formatCode>_-* #,##0_-;\-* #,##0_-;_-* "-"??_-;_-@_-</c:formatCode>
                <c:ptCount val="7"/>
                <c:pt idx="0">
                  <c:v>3110</c:v>
                </c:pt>
                <c:pt idx="1">
                  <c:v>1583</c:v>
                </c:pt>
                <c:pt idx="2">
                  <c:v>4553</c:v>
                </c:pt>
                <c:pt idx="3">
                  <c:v>8712</c:v>
                </c:pt>
                <c:pt idx="4">
                  <c:v>12816</c:v>
                </c:pt>
                <c:pt idx="5">
                  <c:v>12000</c:v>
                </c:pt>
                <c:pt idx="6">
                  <c:v>12400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CC7-46FD-8FFD-A019CAA1F16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20"/>
        <c:overlap val="-27"/>
        <c:axId val="150418176"/>
        <c:axId val="150420864"/>
      </c:barChart>
      <c:lineChart>
        <c:grouping val="standard"/>
        <c:varyColors val="0"/>
        <c:ser>
          <c:idx val="1"/>
          <c:order val="1"/>
          <c:tx>
            <c:strRef>
              <c:f>Hoja1!$L$11</c:f>
              <c:strCache>
                <c:ptCount val="1"/>
                <c:pt idx="0">
                  <c:v>Participación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4"/>
              <c:layout>
                <c:manualLayout>
                  <c:x val="1.4688448749457857E-2"/>
                  <c:y val="-1.95987835791205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CC7-46FD-8FFD-A019CAA1F16A}"/>
                </c:ext>
              </c:extLst>
            </c:dLbl>
            <c:dLbl>
              <c:idx val="5"/>
              <c:layout>
                <c:manualLayout>
                  <c:x val="-2.9376897498916794E-3"/>
                  <c:y val="3.13580537265929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CC7-46FD-8FFD-A019CAA1F16A}"/>
                </c:ext>
              </c:extLst>
            </c:dLbl>
            <c:dLbl>
              <c:idx val="6"/>
              <c:layout>
                <c:manualLayout>
                  <c:x val="-2.6439207749024252E-2"/>
                  <c:y val="-3.91975671582411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CC7-46FD-8FFD-A019CAA1F1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es-A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Hoja1!$O$9:$U$9</c:f>
              <c:strCache>
                <c:ptCount val="7"/>
                <c:pt idx="0">
                  <c:v>2012/2013</c:v>
                </c:pt>
                <c:pt idx="1">
                  <c:v>2013/2014</c:v>
                </c:pt>
                <c:pt idx="2">
                  <c:v>2014/2015</c:v>
                </c:pt>
                <c:pt idx="3">
                  <c:v>2015/2016</c:v>
                </c:pt>
                <c:pt idx="4">
                  <c:v>2016/2017</c:v>
                </c:pt>
                <c:pt idx="5">
                  <c:v>2017/2018</c:v>
                </c:pt>
                <c:pt idx="6">
                  <c:v>2018/19</c:v>
                </c:pt>
              </c:strCache>
            </c:strRef>
          </c:cat>
          <c:val>
            <c:numRef>
              <c:f>Hoja1!$O$11:$U$11</c:f>
              <c:numCache>
                <c:formatCode>0.0%</c:formatCode>
                <c:ptCount val="7"/>
                <c:pt idx="0">
                  <c:v>2.3383107020947053E-2</c:v>
                </c:pt>
                <c:pt idx="1">
                  <c:v>1.0090772329738137E-2</c:v>
                </c:pt>
                <c:pt idx="2">
                  <c:v>2.8914545546918659E-2</c:v>
                </c:pt>
                <c:pt idx="3">
                  <c:v>5.3361100052062599E-2</c:v>
                </c:pt>
                <c:pt idx="4">
                  <c:v>7.4100199473851575E-2</c:v>
                </c:pt>
                <c:pt idx="5">
                  <c:v>6.9965541970579484E-2</c:v>
                </c:pt>
                <c:pt idx="6">
                  <c:v>7.183908045977011E-2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4-6CC7-46FD-8FFD-A019CAA1F16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50432384"/>
        <c:axId val="150430848"/>
      </c:lineChart>
      <c:catAx>
        <c:axId val="15041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AR"/>
          </a:p>
        </c:txPr>
        <c:crossAx val="150420864"/>
        <c:crosses val="autoZero"/>
        <c:auto val="1"/>
        <c:lblAlgn val="ctr"/>
        <c:lblOffset val="100"/>
        <c:noMultiLvlLbl val="0"/>
      </c:catAx>
      <c:valAx>
        <c:axId val="150420864"/>
        <c:scaling>
          <c:orientation val="minMax"/>
          <c:max val="15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,##0_-;\-* #,##0_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AR"/>
          </a:p>
        </c:txPr>
        <c:crossAx val="150418176"/>
        <c:crosses val="autoZero"/>
        <c:crossBetween val="between"/>
      </c:valAx>
      <c:valAx>
        <c:axId val="150430848"/>
        <c:scaling>
          <c:orientation val="minMax"/>
          <c:max val="7.6000000000000012E-2"/>
          <c:min val="0"/>
        </c:scaling>
        <c:delete val="0"/>
        <c:axPos val="r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AR"/>
          </a:p>
        </c:txPr>
        <c:crossAx val="150432384"/>
        <c:crosses val="max"/>
        <c:crossBetween val="between"/>
      </c:valAx>
      <c:catAx>
        <c:axId val="1504323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5043084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es-A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  <a:latin typeface="Calibri" panose="020F0502020204030204" pitchFamily="34" charset="0"/>
          <a:cs typeface="Calibri" panose="020F0502020204030204" pitchFamily="34" charset="0"/>
        </a:defRPr>
      </a:pPr>
      <a:endParaRPr lang="es-AR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Etanol!$L$54</c:f>
              <c:strCache>
                <c:ptCount val="1"/>
                <c:pt idx="0">
                  <c:v>Uso en etanol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Etanol!$J$55:$J$60</c:f>
              <c:strCache>
                <c:ptCount val="6"/>
                <c:pt idx="0">
                  <c:v>2011/12</c:v>
                </c:pt>
                <c:pt idx="1">
                  <c:v>2012/13</c:v>
                </c:pt>
                <c:pt idx="2">
                  <c:v>2013/14</c:v>
                </c:pt>
                <c:pt idx="3">
                  <c:v>2014/15</c:v>
                </c:pt>
                <c:pt idx="4">
                  <c:v>2015/16</c:v>
                </c:pt>
                <c:pt idx="5">
                  <c:v>2016/17</c:v>
                </c:pt>
              </c:strCache>
            </c:strRef>
          </c:cat>
          <c:val>
            <c:numRef>
              <c:f>Etanol!$L$55:$L$60</c:f>
              <c:numCache>
                <c:formatCode>_-* #,##0_-;\-* #,##0_-;_-* "-"??_-;_-@_-</c:formatCode>
                <c:ptCount val="6"/>
                <c:pt idx="0">
                  <c:v>94.014049999999997</c:v>
                </c:pt>
                <c:pt idx="1">
                  <c:v>528.59550000000002</c:v>
                </c:pt>
                <c:pt idx="2">
                  <c:v>1046.9778999999999</c:v>
                </c:pt>
                <c:pt idx="3">
                  <c:v>1310.425</c:v>
                </c:pt>
                <c:pt idx="4">
                  <c:v>1311.6428406326354</c:v>
                </c:pt>
                <c:pt idx="5">
                  <c:v>1475.9432049999998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2C-4F67-8563-676B2CEAF5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27"/>
        <c:axId val="426298744"/>
        <c:axId val="426301368"/>
      </c:barChart>
      <c:lineChart>
        <c:grouping val="standard"/>
        <c:varyColors val="0"/>
        <c:ser>
          <c:idx val="3"/>
          <c:order val="1"/>
          <c:tx>
            <c:strRef>
              <c:f>Etanol!$N$54</c:f>
              <c:strCache>
                <c:ptCount val="1"/>
                <c:pt idx="0">
                  <c:v>Participación</c:v>
                </c:pt>
              </c:strCache>
            </c:strRef>
          </c:tx>
          <c:spPr>
            <a:ln w="3492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layout>
                <c:manualLayout>
                  <c:x val="-1.7938503420321734E-2"/>
                  <c:y val="-3.60061242344706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F05-40E3-A2D8-7022E629BD1A}"/>
                </c:ext>
              </c:extLst>
            </c:dLbl>
            <c:dLbl>
              <c:idx val="4"/>
              <c:layout>
                <c:manualLayout>
                  <c:x val="-7.9726681868096602E-3"/>
                  <c:y val="-2.22222222222222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F05-40E3-A2D8-7022E629BD1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A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Etanol!$J$55:$J$60</c:f>
              <c:strCache>
                <c:ptCount val="6"/>
                <c:pt idx="0">
                  <c:v>2011/12</c:v>
                </c:pt>
                <c:pt idx="1">
                  <c:v>2012/13</c:v>
                </c:pt>
                <c:pt idx="2">
                  <c:v>2013/14</c:v>
                </c:pt>
                <c:pt idx="3">
                  <c:v>2014/15</c:v>
                </c:pt>
                <c:pt idx="4">
                  <c:v>2015/16</c:v>
                </c:pt>
                <c:pt idx="5">
                  <c:v>2016/17</c:v>
                </c:pt>
              </c:strCache>
            </c:strRef>
          </c:cat>
          <c:val>
            <c:numRef>
              <c:f>Etanol!$N$55:$N$60</c:f>
              <c:numCache>
                <c:formatCode>0.0%</c:formatCode>
                <c:ptCount val="6"/>
                <c:pt idx="0">
                  <c:v>4.3724473548809751E-3</c:v>
                </c:pt>
                <c:pt idx="1">
                  <c:v>1.9577611111111112E-2</c:v>
                </c:pt>
                <c:pt idx="2">
                  <c:v>3.8732388322030901E-2</c:v>
                </c:pt>
                <c:pt idx="3">
                  <c:v>4.6468971631205676E-2</c:v>
                </c:pt>
                <c:pt idx="4">
                  <c:v>4.3721428021087846E-2</c:v>
                </c:pt>
                <c:pt idx="5">
                  <c:v>3.784469756410256E-2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0C2C-4F67-8563-676B2CEAF5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6298088"/>
        <c:axId val="426303664"/>
      </c:lineChart>
      <c:catAx>
        <c:axId val="426298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AR"/>
          </a:p>
        </c:txPr>
        <c:crossAx val="426301368"/>
        <c:crosses val="autoZero"/>
        <c:auto val="1"/>
        <c:lblAlgn val="ctr"/>
        <c:lblOffset val="100"/>
        <c:noMultiLvlLbl val="0"/>
      </c:catAx>
      <c:valAx>
        <c:axId val="426301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,##0_-;\-* #,##0_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AR"/>
          </a:p>
        </c:txPr>
        <c:crossAx val="426298744"/>
        <c:crosses val="autoZero"/>
        <c:crossBetween val="between"/>
      </c:valAx>
      <c:valAx>
        <c:axId val="426303664"/>
        <c:scaling>
          <c:orientation val="minMax"/>
          <c:max val="4.8000000000000008E-2"/>
          <c:min val="0"/>
        </c:scaling>
        <c:delete val="0"/>
        <c:axPos val="r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AR"/>
          </a:p>
        </c:txPr>
        <c:crossAx val="426298088"/>
        <c:crosses val="max"/>
        <c:crossBetween val="between"/>
      </c:valAx>
      <c:catAx>
        <c:axId val="4262980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2630366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A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s-AR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662862901140052E-2"/>
          <c:y val="9.4174647305334258E-2"/>
          <c:w val="0.95067427419771988"/>
          <c:h val="0.6849151034604260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es-A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Hoja2!$I$2:$L$2</c:f>
              <c:strCache>
                <c:ptCount val="4"/>
                <c:pt idx="0">
                  <c:v>15/16</c:v>
                </c:pt>
                <c:pt idx="1">
                  <c:v>16/17</c:v>
                </c:pt>
                <c:pt idx="2">
                  <c:v>17/18 Base</c:v>
                </c:pt>
                <c:pt idx="3">
                  <c:v>17/18 Sequía</c:v>
                </c:pt>
              </c:strCache>
            </c:strRef>
          </c:cat>
          <c:val>
            <c:numRef>
              <c:f>Hoja2!$I$3:$L$3</c:f>
              <c:numCache>
                <c:formatCode>#,##0</c:formatCode>
                <c:ptCount val="4"/>
                <c:pt idx="0">
                  <c:v>7933</c:v>
                </c:pt>
                <c:pt idx="1">
                  <c:v>9581</c:v>
                </c:pt>
                <c:pt idx="2">
                  <c:v>9778</c:v>
                </c:pt>
                <c:pt idx="3">
                  <c:v>8078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C8-4431-968C-442A84AB633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60"/>
        <c:overlap val="-27"/>
        <c:axId val="422698856"/>
        <c:axId val="422700168"/>
      </c:barChart>
      <c:catAx>
        <c:axId val="4226988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AR"/>
          </a:p>
        </c:txPr>
        <c:crossAx val="422700168"/>
        <c:crosses val="autoZero"/>
        <c:auto val="1"/>
        <c:lblAlgn val="ctr"/>
        <c:lblOffset val="100"/>
        <c:noMultiLvlLbl val="0"/>
      </c:catAx>
      <c:valAx>
        <c:axId val="422700168"/>
        <c:scaling>
          <c:orientation val="minMax"/>
          <c:max val="10000"/>
          <c:min val="6000"/>
        </c:scaling>
        <c:delete val="1"/>
        <c:axPos val="l"/>
        <c:numFmt formatCode="#,##0" sourceLinked="1"/>
        <c:majorTickMark val="out"/>
        <c:minorTickMark val="none"/>
        <c:tickLblPos val="nextTo"/>
        <c:crossAx val="422698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ysClr val="windowText" lastClr="000000"/>
          </a:solidFill>
          <a:latin typeface="Calibri" panose="020F0502020204030204" pitchFamily="34" charset="0"/>
          <a:cs typeface="Calibri" panose="020F0502020204030204" pitchFamily="34" charset="0"/>
        </a:defRPr>
      </a:pPr>
      <a:endParaRPr lang="es-AR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0555555555555555E-2"/>
          <c:y val="8.2314840220629695E-2"/>
          <c:w val="0.93888888888888888"/>
          <c:h val="0.699288796076788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PBI!$A$20</c:f>
              <c:strCache>
                <c:ptCount val="1"/>
                <c:pt idx="0">
                  <c:v>PBI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0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550-4CC3-8D57-5D0143015A2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es-A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PBI!$B$19:$E$19</c:f>
              <c:strCache>
                <c:ptCount val="4"/>
                <c:pt idx="0">
                  <c:v>15/16</c:v>
                </c:pt>
                <c:pt idx="1">
                  <c:v>16/17</c:v>
                </c:pt>
                <c:pt idx="2">
                  <c:v>17/18 Base</c:v>
                </c:pt>
                <c:pt idx="3">
                  <c:v>17/18 Sequía</c:v>
                </c:pt>
              </c:strCache>
            </c:strRef>
          </c:cat>
          <c:val>
            <c:numRef>
              <c:f>PBI!$B$20:$E$20</c:f>
              <c:numCache>
                <c:formatCode>_-* #,##0_-;\-* #,##0_-;_-* "-"??_-;_-@_-</c:formatCode>
                <c:ptCount val="4"/>
                <c:pt idx="0">
                  <c:v>15962.18423682922</c:v>
                </c:pt>
                <c:pt idx="1">
                  <c:v>16557.299387232266</c:v>
                </c:pt>
                <c:pt idx="2">
                  <c:v>16213.140008733741</c:v>
                </c:pt>
                <c:pt idx="3">
                  <c:v>12009.5942663558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550-4CC3-8D57-5D0143015A2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60"/>
        <c:overlap val="-27"/>
        <c:axId val="530889696"/>
        <c:axId val="530887728"/>
      </c:barChart>
      <c:catAx>
        <c:axId val="530889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AR"/>
          </a:p>
        </c:txPr>
        <c:crossAx val="530887728"/>
        <c:crosses val="autoZero"/>
        <c:auto val="1"/>
        <c:lblAlgn val="ctr"/>
        <c:lblOffset val="100"/>
        <c:noMultiLvlLbl val="0"/>
      </c:catAx>
      <c:valAx>
        <c:axId val="530887728"/>
        <c:scaling>
          <c:orientation val="minMax"/>
          <c:max val="17000"/>
          <c:min val="7000"/>
        </c:scaling>
        <c:delete val="1"/>
        <c:axPos val="l"/>
        <c:numFmt formatCode="_-* #,##0_-;\-* #,##0_-;_-* &quot;-&quot;??_-;_-@_-" sourceLinked="1"/>
        <c:majorTickMark val="none"/>
        <c:minorTickMark val="none"/>
        <c:tickLblPos val="nextTo"/>
        <c:crossAx val="530889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Calibri" panose="020F0502020204030204" pitchFamily="34" charset="0"/>
          <a:cs typeface="Calibri" panose="020F0502020204030204" pitchFamily="34" charset="0"/>
        </a:defRPr>
      </a:pPr>
      <a:endParaRPr lang="es-AR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5651569553805772E-2"/>
          <c:y val="5.0400916380297825E-2"/>
          <c:w val="0.62679834601447515"/>
          <c:h val="0.72769161774298763"/>
        </c:manualLayout>
      </c:layout>
      <c:lineChart>
        <c:grouping val="standard"/>
        <c:varyColors val="0"/>
        <c:ser>
          <c:idx val="0"/>
          <c:order val="0"/>
          <c:tx>
            <c:strRef>
              <c:f>'Precio Insumos'!$C$72</c:f>
              <c:strCache>
                <c:ptCount val="1"/>
                <c:pt idx="0">
                  <c:v>Urea</c:v>
                </c:pt>
              </c:strCache>
            </c:strRef>
          </c:tx>
          <c:spPr>
            <a:ln w="34925" cap="rnd">
              <a:solidFill>
                <a:srgbClr val="8064A2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cat>
            <c:numRef>
              <c:f>'Precio Insumos'!$B$76:$B$88</c:f>
              <c:numCache>
                <c:formatCode>mmm\-yy</c:formatCode>
                <c:ptCount val="13"/>
                <c:pt idx="0">
                  <c:v>42826</c:v>
                </c:pt>
                <c:pt idx="1">
                  <c:v>42856</c:v>
                </c:pt>
                <c:pt idx="2">
                  <c:v>42887</c:v>
                </c:pt>
                <c:pt idx="3">
                  <c:v>42917</c:v>
                </c:pt>
                <c:pt idx="4">
                  <c:v>42948</c:v>
                </c:pt>
                <c:pt idx="5">
                  <c:v>42979</c:v>
                </c:pt>
                <c:pt idx="6">
                  <c:v>43009</c:v>
                </c:pt>
                <c:pt idx="7">
                  <c:v>43040</c:v>
                </c:pt>
                <c:pt idx="8">
                  <c:v>43070</c:v>
                </c:pt>
                <c:pt idx="9">
                  <c:v>43101</c:v>
                </c:pt>
                <c:pt idx="10">
                  <c:v>43132</c:v>
                </c:pt>
                <c:pt idx="11">
                  <c:v>43160</c:v>
                </c:pt>
                <c:pt idx="12">
                  <c:v>43191</c:v>
                </c:pt>
              </c:numCache>
            </c:numRef>
          </c:cat>
          <c:val>
            <c:numRef>
              <c:f>'Precio Insumos'!$C$76:$C$88</c:f>
              <c:numCache>
                <c:formatCode>0.00</c:formatCode>
                <c:ptCount val="13"/>
                <c:pt idx="0">
                  <c:v>1</c:v>
                </c:pt>
                <c:pt idx="1">
                  <c:v>0.8902439024390244</c:v>
                </c:pt>
                <c:pt idx="2">
                  <c:v>0.85365853658536583</c:v>
                </c:pt>
                <c:pt idx="3">
                  <c:v>0.85365853658536583</c:v>
                </c:pt>
                <c:pt idx="4">
                  <c:v>0.85365853658536583</c:v>
                </c:pt>
                <c:pt idx="5">
                  <c:v>1</c:v>
                </c:pt>
                <c:pt idx="6">
                  <c:v>1.0975609756097562</c:v>
                </c:pt>
                <c:pt idx="7">
                  <c:v>1.0487804878048781</c:v>
                </c:pt>
                <c:pt idx="8">
                  <c:v>1.0487804878048781</c:v>
                </c:pt>
                <c:pt idx="9">
                  <c:v>1.0731707317073171</c:v>
                </c:pt>
                <c:pt idx="10">
                  <c:v>1.024390243902439</c:v>
                </c:pt>
                <c:pt idx="11">
                  <c:v>1.024390243902439</c:v>
                </c:pt>
                <c:pt idx="12">
                  <c:v>1.024390243902439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F97-4C21-9D5D-CDA07F974BF9}"/>
            </c:ext>
          </c:extLst>
        </c:ser>
        <c:ser>
          <c:idx val="1"/>
          <c:order val="1"/>
          <c:tx>
            <c:strRef>
              <c:f>'Precio Insumos'!$D$72</c:f>
              <c:strCache>
                <c:ptCount val="1"/>
                <c:pt idx="0">
                  <c:v>DAP</c:v>
                </c:pt>
              </c:strCache>
            </c:strRef>
          </c:tx>
          <c:spPr>
            <a:ln w="34925" cap="rnd">
              <a:solidFill>
                <a:srgbClr val="C0504D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cat>
            <c:numRef>
              <c:f>'Precio Insumos'!$B$76:$B$88</c:f>
              <c:numCache>
                <c:formatCode>mmm\-yy</c:formatCode>
                <c:ptCount val="13"/>
                <c:pt idx="0">
                  <c:v>42826</c:v>
                </c:pt>
                <c:pt idx="1">
                  <c:v>42856</c:v>
                </c:pt>
                <c:pt idx="2">
                  <c:v>42887</c:v>
                </c:pt>
                <c:pt idx="3">
                  <c:v>42917</c:v>
                </c:pt>
                <c:pt idx="4">
                  <c:v>42948</c:v>
                </c:pt>
                <c:pt idx="5">
                  <c:v>42979</c:v>
                </c:pt>
                <c:pt idx="6">
                  <c:v>43009</c:v>
                </c:pt>
                <c:pt idx="7">
                  <c:v>43040</c:v>
                </c:pt>
                <c:pt idx="8">
                  <c:v>43070</c:v>
                </c:pt>
                <c:pt idx="9">
                  <c:v>43101</c:v>
                </c:pt>
                <c:pt idx="10">
                  <c:v>43132</c:v>
                </c:pt>
                <c:pt idx="11">
                  <c:v>43160</c:v>
                </c:pt>
                <c:pt idx="12">
                  <c:v>43191</c:v>
                </c:pt>
              </c:numCache>
            </c:numRef>
          </c:cat>
          <c:val>
            <c:numRef>
              <c:f>'Precio Insumos'!$D$76:$D$88</c:f>
              <c:numCache>
                <c:formatCode>0.00</c:formatCode>
                <c:ptCount val="13"/>
                <c:pt idx="0">
                  <c:v>1</c:v>
                </c:pt>
                <c:pt idx="1">
                  <c:v>0.97029702970297027</c:v>
                </c:pt>
                <c:pt idx="2">
                  <c:v>0.97029702970297027</c:v>
                </c:pt>
                <c:pt idx="3">
                  <c:v>0.97029702970297027</c:v>
                </c:pt>
                <c:pt idx="4">
                  <c:v>0.97029702970297027</c:v>
                </c:pt>
                <c:pt idx="5">
                  <c:v>0.97029702970297027</c:v>
                </c:pt>
                <c:pt idx="6">
                  <c:v>0.99009900990099009</c:v>
                </c:pt>
                <c:pt idx="7">
                  <c:v>1.0099009900990099</c:v>
                </c:pt>
                <c:pt idx="8">
                  <c:v>1.0297029702970297</c:v>
                </c:pt>
                <c:pt idx="9">
                  <c:v>1.0495049504950495</c:v>
                </c:pt>
                <c:pt idx="10">
                  <c:v>1.108910891089109</c:v>
                </c:pt>
                <c:pt idx="11">
                  <c:v>1.1287128712871286</c:v>
                </c:pt>
                <c:pt idx="12">
                  <c:v>1.1287128712871286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F97-4C21-9D5D-CDA07F974BF9}"/>
            </c:ext>
          </c:extLst>
        </c:ser>
        <c:ser>
          <c:idx val="2"/>
          <c:order val="2"/>
          <c:tx>
            <c:strRef>
              <c:f>'Precio Insumos'!$E$72</c:f>
              <c:strCache>
                <c:ptCount val="1"/>
                <c:pt idx="0">
                  <c:v>2 4 D</c:v>
                </c:pt>
              </c:strCache>
            </c:strRef>
          </c:tx>
          <c:spPr>
            <a:ln w="34925" cap="rnd">
              <a:solidFill>
                <a:srgbClr val="F79646">
                  <a:lumMod val="75000"/>
                </a:srgbClr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cat>
            <c:numRef>
              <c:f>'Precio Insumos'!$B$76:$B$88</c:f>
              <c:numCache>
                <c:formatCode>mmm\-yy</c:formatCode>
                <c:ptCount val="13"/>
                <c:pt idx="0">
                  <c:v>42826</c:v>
                </c:pt>
                <c:pt idx="1">
                  <c:v>42856</c:v>
                </c:pt>
                <c:pt idx="2">
                  <c:v>42887</c:v>
                </c:pt>
                <c:pt idx="3">
                  <c:v>42917</c:v>
                </c:pt>
                <c:pt idx="4">
                  <c:v>42948</c:v>
                </c:pt>
                <c:pt idx="5">
                  <c:v>42979</c:v>
                </c:pt>
                <c:pt idx="6">
                  <c:v>43009</c:v>
                </c:pt>
                <c:pt idx="7">
                  <c:v>43040</c:v>
                </c:pt>
                <c:pt idx="8">
                  <c:v>43070</c:v>
                </c:pt>
                <c:pt idx="9">
                  <c:v>43101</c:v>
                </c:pt>
                <c:pt idx="10">
                  <c:v>43132</c:v>
                </c:pt>
                <c:pt idx="11">
                  <c:v>43160</c:v>
                </c:pt>
                <c:pt idx="12">
                  <c:v>43191</c:v>
                </c:pt>
              </c:numCache>
            </c:numRef>
          </c:cat>
          <c:val>
            <c:numRef>
              <c:f>'Precio Insumos'!$E$76:$E$88</c:f>
              <c:numCache>
                <c:formatCode>0.00</c:formatCode>
                <c:ptCount val="13"/>
                <c:pt idx="0">
                  <c:v>1</c:v>
                </c:pt>
                <c:pt idx="1">
                  <c:v>1</c:v>
                </c:pt>
                <c:pt idx="2">
                  <c:v>1.0357142857142858</c:v>
                </c:pt>
                <c:pt idx="3">
                  <c:v>1.0535714285714286</c:v>
                </c:pt>
                <c:pt idx="4">
                  <c:v>1.0535714285714286</c:v>
                </c:pt>
                <c:pt idx="5">
                  <c:v>1.0535714285714286</c:v>
                </c:pt>
                <c:pt idx="6">
                  <c:v>1.0535714285714286</c:v>
                </c:pt>
                <c:pt idx="7">
                  <c:v>1.0535714285714286</c:v>
                </c:pt>
                <c:pt idx="8">
                  <c:v>1.0714285714285714</c:v>
                </c:pt>
                <c:pt idx="9">
                  <c:v>1.0714285714285714</c:v>
                </c:pt>
                <c:pt idx="10">
                  <c:v>1.0535714285714286</c:v>
                </c:pt>
                <c:pt idx="11">
                  <c:v>1.0535714285714286</c:v>
                </c:pt>
                <c:pt idx="12">
                  <c:v>1.0535714285714286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F97-4C21-9D5D-CDA07F974BF9}"/>
            </c:ext>
          </c:extLst>
        </c:ser>
        <c:ser>
          <c:idx val="5"/>
          <c:order val="3"/>
          <c:tx>
            <c:strRef>
              <c:f>'Precio Insumos'!$H$72</c:f>
              <c:strCache>
                <c:ptCount val="1"/>
                <c:pt idx="0">
                  <c:v>Glifosato</c:v>
                </c:pt>
              </c:strCache>
            </c:strRef>
          </c:tx>
          <c:spPr>
            <a:ln w="34925" cap="rnd">
              <a:solidFill>
                <a:srgbClr val="9BBB59">
                  <a:lumMod val="75000"/>
                </a:srgbClr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cat>
            <c:numRef>
              <c:f>'Precio Insumos'!$B$76:$B$88</c:f>
              <c:numCache>
                <c:formatCode>mmm\-yy</c:formatCode>
                <c:ptCount val="13"/>
                <c:pt idx="0">
                  <c:v>42826</c:v>
                </c:pt>
                <c:pt idx="1">
                  <c:v>42856</c:v>
                </c:pt>
                <c:pt idx="2">
                  <c:v>42887</c:v>
                </c:pt>
                <c:pt idx="3">
                  <c:v>42917</c:v>
                </c:pt>
                <c:pt idx="4">
                  <c:v>42948</c:v>
                </c:pt>
                <c:pt idx="5">
                  <c:v>42979</c:v>
                </c:pt>
                <c:pt idx="6">
                  <c:v>43009</c:v>
                </c:pt>
                <c:pt idx="7">
                  <c:v>43040</c:v>
                </c:pt>
                <c:pt idx="8">
                  <c:v>43070</c:v>
                </c:pt>
                <c:pt idx="9">
                  <c:v>43101</c:v>
                </c:pt>
                <c:pt idx="10">
                  <c:v>43132</c:v>
                </c:pt>
                <c:pt idx="11">
                  <c:v>43160</c:v>
                </c:pt>
                <c:pt idx="12">
                  <c:v>43191</c:v>
                </c:pt>
              </c:numCache>
            </c:numRef>
          </c:cat>
          <c:val>
            <c:numRef>
              <c:f>'Precio Insumos'!$H$76:$H$88</c:f>
              <c:numCache>
                <c:formatCode>0.00</c:formatCode>
                <c:ptCount val="13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1.0769230769230769</c:v>
                </c:pt>
                <c:pt idx="11">
                  <c:v>1.0769230769230769</c:v>
                </c:pt>
                <c:pt idx="12">
                  <c:v>1.0769230769230769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F97-4C21-9D5D-CDA07F974BF9}"/>
            </c:ext>
          </c:extLst>
        </c:ser>
        <c:ser>
          <c:idx val="6"/>
          <c:order val="4"/>
          <c:tx>
            <c:strRef>
              <c:f>'Precio Insumos'!$I$72</c:f>
              <c:strCache>
                <c:ptCount val="1"/>
                <c:pt idx="0">
                  <c:v>P Trigo</c:v>
                </c:pt>
              </c:strCache>
            </c:strRef>
          </c:tx>
          <c:spPr>
            <a:ln w="38100" cap="rnd">
              <a:solidFill>
                <a:srgbClr val="4F81BD">
                  <a:lumMod val="75000"/>
                </a:srgbClr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cat>
            <c:numRef>
              <c:f>'Precio Insumos'!$B$76:$B$88</c:f>
              <c:numCache>
                <c:formatCode>mmm\-yy</c:formatCode>
                <c:ptCount val="13"/>
                <c:pt idx="0">
                  <c:v>42826</c:v>
                </c:pt>
                <c:pt idx="1">
                  <c:v>42856</c:v>
                </c:pt>
                <c:pt idx="2">
                  <c:v>42887</c:v>
                </c:pt>
                <c:pt idx="3">
                  <c:v>42917</c:v>
                </c:pt>
                <c:pt idx="4">
                  <c:v>42948</c:v>
                </c:pt>
                <c:pt idx="5">
                  <c:v>42979</c:v>
                </c:pt>
                <c:pt idx="6">
                  <c:v>43009</c:v>
                </c:pt>
                <c:pt idx="7">
                  <c:v>43040</c:v>
                </c:pt>
                <c:pt idx="8">
                  <c:v>43070</c:v>
                </c:pt>
                <c:pt idx="9">
                  <c:v>43101</c:v>
                </c:pt>
                <c:pt idx="10">
                  <c:v>43132</c:v>
                </c:pt>
                <c:pt idx="11">
                  <c:v>43160</c:v>
                </c:pt>
                <c:pt idx="12">
                  <c:v>43191</c:v>
                </c:pt>
              </c:numCache>
            </c:numRef>
          </c:cat>
          <c:val>
            <c:numRef>
              <c:f>'Precio Insumos'!$I$76:$I$88</c:f>
              <c:numCache>
                <c:formatCode>0.00</c:formatCode>
                <c:ptCount val="13"/>
                <c:pt idx="0">
                  <c:v>1</c:v>
                </c:pt>
                <c:pt idx="1">
                  <c:v>0.99138738064032961</c:v>
                </c:pt>
                <c:pt idx="2">
                  <c:v>0.99588092117580984</c:v>
                </c:pt>
                <c:pt idx="3">
                  <c:v>1.0161018535854709</c:v>
                </c:pt>
                <c:pt idx="4">
                  <c:v>1.022459192183963</c:v>
                </c:pt>
                <c:pt idx="5">
                  <c:v>0.95024340011233854</c:v>
                </c:pt>
                <c:pt idx="6">
                  <c:v>0.99911065343568628</c:v>
                </c:pt>
                <c:pt idx="7">
                  <c:v>0.97706422018348627</c:v>
                </c:pt>
                <c:pt idx="8">
                  <c:v>0.94954128440366981</c:v>
                </c:pt>
                <c:pt idx="9">
                  <c:v>0.98908316454188028</c:v>
                </c:pt>
                <c:pt idx="10">
                  <c:v>1.0443971166448232</c:v>
                </c:pt>
                <c:pt idx="11">
                  <c:v>1.1379750982961991</c:v>
                </c:pt>
                <c:pt idx="12">
                  <c:v>1.3411223011657585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CF97-4C21-9D5D-CDA07F974BF9}"/>
            </c:ext>
          </c:extLst>
        </c:ser>
        <c:ser>
          <c:idx val="3"/>
          <c:order val="5"/>
          <c:tx>
            <c:strRef>
              <c:f>'Precio Insumos'!$F$1</c:f>
              <c:strCache>
                <c:ptCount val="1"/>
                <c:pt idx="0">
                  <c:v>gas oil</c:v>
                </c:pt>
              </c:strCache>
            </c:strRef>
          </c:tx>
          <c:spPr>
            <a:ln w="34925" cap="rnd">
              <a:solidFill>
                <a:srgbClr val="EEECE1">
                  <a:lumMod val="50000"/>
                </a:srgbClr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cat>
            <c:numRef>
              <c:f>'Precio Insumos'!$B$76:$B$88</c:f>
              <c:numCache>
                <c:formatCode>mmm\-yy</c:formatCode>
                <c:ptCount val="13"/>
                <c:pt idx="0">
                  <c:v>42826</c:v>
                </c:pt>
                <c:pt idx="1">
                  <c:v>42856</c:v>
                </c:pt>
                <c:pt idx="2">
                  <c:v>42887</c:v>
                </c:pt>
                <c:pt idx="3">
                  <c:v>42917</c:v>
                </c:pt>
                <c:pt idx="4">
                  <c:v>42948</c:v>
                </c:pt>
                <c:pt idx="5">
                  <c:v>42979</c:v>
                </c:pt>
                <c:pt idx="6">
                  <c:v>43009</c:v>
                </c:pt>
                <c:pt idx="7">
                  <c:v>43040</c:v>
                </c:pt>
                <c:pt idx="8">
                  <c:v>43070</c:v>
                </c:pt>
                <c:pt idx="9">
                  <c:v>43101</c:v>
                </c:pt>
                <c:pt idx="10">
                  <c:v>43132</c:v>
                </c:pt>
                <c:pt idx="11">
                  <c:v>43160</c:v>
                </c:pt>
                <c:pt idx="12">
                  <c:v>43191</c:v>
                </c:pt>
              </c:numCache>
            </c:numRef>
          </c:cat>
          <c:val>
            <c:numRef>
              <c:f>'Precio Insumos'!$F$76:$F$88</c:f>
              <c:numCache>
                <c:formatCode>0.00</c:formatCode>
                <c:ptCount val="13"/>
                <c:pt idx="0">
                  <c:v>1</c:v>
                </c:pt>
                <c:pt idx="1">
                  <c:v>0.96190476190476193</c:v>
                </c:pt>
                <c:pt idx="2">
                  <c:v>0.98095238095238091</c:v>
                </c:pt>
                <c:pt idx="3">
                  <c:v>0.93333333333333335</c:v>
                </c:pt>
                <c:pt idx="4">
                  <c:v>0.95238095238095233</c:v>
                </c:pt>
                <c:pt idx="5">
                  <c:v>0.99047619047619051</c:v>
                </c:pt>
                <c:pt idx="6">
                  <c:v>1.0095238095238095</c:v>
                </c:pt>
                <c:pt idx="7">
                  <c:v>1.0952380952380953</c:v>
                </c:pt>
                <c:pt idx="8">
                  <c:v>1.0761904761904761</c:v>
                </c:pt>
                <c:pt idx="9">
                  <c:v>1.019047619047619</c:v>
                </c:pt>
                <c:pt idx="10">
                  <c:v>1.019047619047619</c:v>
                </c:pt>
                <c:pt idx="11">
                  <c:v>1.019047619047619</c:v>
                </c:pt>
                <c:pt idx="12">
                  <c:v>1.0571428571428572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CF97-4C21-9D5D-CDA07F974B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0390528"/>
        <c:axId val="200392064"/>
      </c:lineChart>
      <c:dateAx>
        <c:axId val="200390528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7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AR"/>
          </a:p>
        </c:txPr>
        <c:crossAx val="200392064"/>
        <c:crosses val="autoZero"/>
        <c:auto val="1"/>
        <c:lblOffset val="100"/>
        <c:baseTimeUnit val="months"/>
      </c:dateAx>
      <c:valAx>
        <c:axId val="200392064"/>
        <c:scaling>
          <c:orientation val="minMax"/>
          <c:max val="1.35"/>
          <c:min val="0.8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7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AR"/>
          </a:p>
        </c:txPr>
        <c:crossAx val="200390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700">
          <a:solidFill>
            <a:schemeClr val="tx1"/>
          </a:solidFill>
          <a:latin typeface="Calibri" panose="020F0502020204030204" pitchFamily="34" charset="0"/>
          <a:cs typeface="Calibri" panose="020F0502020204030204" pitchFamily="34" charset="0"/>
        </a:defRPr>
      </a:pPr>
      <a:endParaRPr lang="es-AR"/>
    </a:p>
  </c:txPr>
  <c:externalData r:id="rId4">
    <c:autoUpdate val="0"/>
  </c:externalData>
  <c:userShapes r:id="rId5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9734051220459306E-2"/>
          <c:y val="5.3257129701319329E-2"/>
          <c:w val="0.95668299663299661"/>
          <c:h val="0.71908000000000005"/>
        </c:manualLayout>
      </c:layout>
      <c:lineChart>
        <c:grouping val="standard"/>
        <c:varyColors val="0"/>
        <c:ser>
          <c:idx val="0"/>
          <c:order val="0"/>
          <c:tx>
            <c:strRef>
              <c:f>'Balance Superficie Nacional'!$C$2</c:f>
              <c:strCache>
                <c:ptCount val="1"/>
                <c:pt idx="0">
                  <c:v>Trigo</c:v>
                </c:pt>
              </c:strCache>
            </c:strRef>
          </c:tx>
          <c:spPr>
            <a:ln w="38100">
              <a:solidFill>
                <a:srgbClr val="3D3D3D">
                  <a:lumMod val="60000"/>
                  <a:lumOff val="40000"/>
                </a:srgb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marker>
            <c:symbol val="none"/>
          </c:marker>
          <c:dLbls>
            <c:numFmt formatCode="#,##0.0" sourceLinked="0"/>
            <c:spPr>
              <a:noFill/>
              <a:ln>
                <a:noFill/>
              </a:ln>
              <a:effectLst/>
            </c:sp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'Balance Superficie Nacional'!$B$17:$B$21</c:f>
              <c:strCache>
                <c:ptCount val="5"/>
                <c:pt idx="0">
                  <c:v>14/15</c:v>
                </c:pt>
                <c:pt idx="1">
                  <c:v>15/16</c:v>
                </c:pt>
                <c:pt idx="2">
                  <c:v>16/17</c:v>
                </c:pt>
                <c:pt idx="3">
                  <c:v>17/18</c:v>
                </c:pt>
                <c:pt idx="4">
                  <c:v>18/19</c:v>
                </c:pt>
              </c:strCache>
            </c:strRef>
          </c:cat>
          <c:val>
            <c:numRef>
              <c:f>'Balance Superficie Nacional'!$D$17:$D$21</c:f>
              <c:numCache>
                <c:formatCode>_ * #,##0_ ;_ * \-#,##0_ ;_ * "-"??_ ;_ @_ </c:formatCode>
                <c:ptCount val="5"/>
                <c:pt idx="0">
                  <c:v>5000000</c:v>
                </c:pt>
                <c:pt idx="1">
                  <c:v>4100000</c:v>
                </c:pt>
                <c:pt idx="2">
                  <c:v>5400000</c:v>
                </c:pt>
                <c:pt idx="3">
                  <c:v>5700000</c:v>
                </c:pt>
                <c:pt idx="4">
                  <c:v>6100000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8D67-4AEF-8986-212D96D228ED}"/>
            </c:ext>
          </c:extLst>
        </c:ser>
        <c:ser>
          <c:idx val="1"/>
          <c:order val="1"/>
          <c:tx>
            <c:strRef>
              <c:f>'Balance Superficie Nacional'!$E$2</c:f>
              <c:strCache>
                <c:ptCount val="1"/>
                <c:pt idx="0">
                  <c:v>Cebada</c:v>
                </c:pt>
              </c:strCache>
            </c:strRef>
          </c:tx>
          <c:spPr>
            <a:ln w="38100">
              <a:solidFill>
                <a:srgbClr val="88D5A9">
                  <a:lumMod val="75000"/>
                </a:srgb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marker>
            <c:symbol val="none"/>
          </c:marker>
          <c:dLbls>
            <c:numFmt formatCode="#,##0.0" sourceLinked="0"/>
            <c:spPr>
              <a:noFill/>
              <a:ln>
                <a:noFill/>
              </a:ln>
              <a:effectLst/>
            </c:sp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'Balance Superficie Nacional'!$B$17:$B$21</c:f>
              <c:strCache>
                <c:ptCount val="5"/>
                <c:pt idx="0">
                  <c:v>14/15</c:v>
                </c:pt>
                <c:pt idx="1">
                  <c:v>15/16</c:v>
                </c:pt>
                <c:pt idx="2">
                  <c:v>16/17</c:v>
                </c:pt>
                <c:pt idx="3">
                  <c:v>17/18</c:v>
                </c:pt>
                <c:pt idx="4">
                  <c:v>18/19</c:v>
                </c:pt>
              </c:strCache>
            </c:strRef>
          </c:cat>
          <c:val>
            <c:numRef>
              <c:f>'Balance Superficie Nacional'!$F$17:$F$21</c:f>
              <c:numCache>
                <c:formatCode>_ * #,##0_ ;_ * \-#,##0_ ;_ * "-"??_ ;_ @_ </c:formatCode>
                <c:ptCount val="5"/>
                <c:pt idx="0">
                  <c:v>920000</c:v>
                </c:pt>
                <c:pt idx="1">
                  <c:v>1300000</c:v>
                </c:pt>
                <c:pt idx="2">
                  <c:v>900000</c:v>
                </c:pt>
                <c:pt idx="3">
                  <c:v>850000</c:v>
                </c:pt>
                <c:pt idx="4">
                  <c:v>950000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8D67-4AEF-8986-212D96D228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49125376"/>
        <c:axId val="149135360"/>
      </c:lineChart>
      <c:catAx>
        <c:axId val="149125376"/>
        <c:scaling>
          <c:orientation val="minMax"/>
        </c:scaling>
        <c:delete val="0"/>
        <c:axPos val="b"/>
        <c:majorGridlines>
          <c:spPr>
            <a:ln w="19050" cap="rnd"/>
          </c:spPr>
        </c:majorGridlines>
        <c:numFmt formatCode="General" sourceLinked="0"/>
        <c:majorTickMark val="out"/>
        <c:minorTickMark val="none"/>
        <c:tickLblPos val="nextTo"/>
        <c:spPr>
          <a:ln>
            <a:noFill/>
          </a:ln>
        </c:spPr>
        <c:crossAx val="149135360"/>
        <c:crosses val="autoZero"/>
        <c:auto val="1"/>
        <c:lblAlgn val="ctr"/>
        <c:lblOffset val="100"/>
        <c:noMultiLvlLbl val="0"/>
      </c:catAx>
      <c:valAx>
        <c:axId val="149135360"/>
        <c:scaling>
          <c:orientation val="minMax"/>
          <c:max val="7100000"/>
          <c:min val="0"/>
        </c:scaling>
        <c:delete val="1"/>
        <c:axPos val="l"/>
        <c:majorGridlines>
          <c:spPr>
            <a:ln>
              <a:noFill/>
            </a:ln>
          </c:spPr>
        </c:majorGridlines>
        <c:numFmt formatCode="#,##0.00" sourceLinked="0"/>
        <c:majorTickMark val="out"/>
        <c:minorTickMark val="none"/>
        <c:tickLblPos val="nextTo"/>
        <c:crossAx val="149125376"/>
        <c:crosses val="autoZero"/>
        <c:crossBetween val="between"/>
        <c:dispUnits>
          <c:builtInUnit val="millions"/>
        </c:dispUnits>
      </c:valAx>
      <c:spPr>
        <a:noFill/>
        <a:effectLst>
          <a:glow>
            <a:schemeClr val="accent1">
              <a:alpha val="40000"/>
            </a:schemeClr>
          </a:glow>
        </a:effectLst>
      </c:spPr>
    </c:plotArea>
    <c:legend>
      <c:legendPos val="b"/>
      <c:overlay val="0"/>
      <c:txPr>
        <a:bodyPr/>
        <a:lstStyle/>
        <a:p>
          <a:pPr>
            <a:defRPr b="1"/>
          </a:pPr>
          <a:endParaRPr lang="es-AR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sz="1700">
          <a:solidFill>
            <a:schemeClr val="tx1"/>
          </a:solidFill>
          <a:latin typeface="Calibri" panose="020F0502020204030204" pitchFamily="34" charset="0"/>
          <a:cs typeface="Calibri" panose="020F0502020204030204" pitchFamily="34" charset="0"/>
        </a:defRPr>
      </a:pPr>
      <a:endParaRPr lang="es-AR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r>
              <a:rPr lang="es-AR" sz="2000" b="1"/>
              <a:t>SOJA</a:t>
            </a:r>
          </a:p>
        </c:rich>
      </c:tx>
      <c:layout>
        <c:manualLayout>
          <c:xMode val="edge"/>
          <c:yMode val="edge"/>
          <c:x val="0.44089565972222222"/>
          <c:y val="6.996296296296296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es-A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'Stock Consumo'!$B$59</c:f>
              <c:strCache>
                <c:ptCount val="1"/>
                <c:pt idx="0">
                  <c:v>Stocks</c:v>
                </c:pt>
              </c:strCache>
            </c:strRef>
          </c:tx>
          <c:spPr>
            <a:solidFill>
              <a:schemeClr val="accent2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'Stock Consumo'!$C$58:$K$58</c:f>
              <c:strCache>
                <c:ptCount val="9"/>
                <c:pt idx="0">
                  <c:v>2010/11</c:v>
                </c:pt>
                <c:pt idx="1">
                  <c:v>2011/12</c:v>
                </c:pt>
                <c:pt idx="2">
                  <c:v>2012/13</c:v>
                </c:pt>
                <c:pt idx="3">
                  <c:v>2013/14</c:v>
                </c:pt>
                <c:pt idx="4">
                  <c:v>2014/15</c:v>
                </c:pt>
                <c:pt idx="5">
                  <c:v>2015/16</c:v>
                </c:pt>
                <c:pt idx="6">
                  <c:v>2016/17</c:v>
                </c:pt>
                <c:pt idx="7">
                  <c:v>2017/18</c:v>
                </c:pt>
                <c:pt idx="8">
                  <c:v>2018/19</c:v>
                </c:pt>
              </c:strCache>
            </c:strRef>
          </c:cat>
          <c:val>
            <c:numRef>
              <c:f>'Stock Consumo'!$C$59:$K$59</c:f>
              <c:numCache>
                <c:formatCode>#,##0</c:formatCode>
                <c:ptCount val="9"/>
                <c:pt idx="0">
                  <c:v>69.926000000000002</c:v>
                </c:pt>
                <c:pt idx="1">
                  <c:v>53.774000000000001</c:v>
                </c:pt>
                <c:pt idx="2">
                  <c:v>55.942999999999998</c:v>
                </c:pt>
                <c:pt idx="3">
                  <c:v>62.472999999999999</c:v>
                </c:pt>
                <c:pt idx="4">
                  <c:v>77.914000000000001</c:v>
                </c:pt>
                <c:pt idx="5">
                  <c:v>78.387</c:v>
                </c:pt>
                <c:pt idx="6">
                  <c:v>96.388000000000005</c:v>
                </c:pt>
                <c:pt idx="7">
                  <c:v>92.164000000000001</c:v>
                </c:pt>
                <c:pt idx="8">
                  <c:v>86.703000000000003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37B-4927-A4F8-FC67FF3665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511416416"/>
        <c:axId val="511412152"/>
      </c:barChart>
      <c:lineChart>
        <c:grouping val="standard"/>
        <c:varyColors val="0"/>
        <c:ser>
          <c:idx val="1"/>
          <c:order val="1"/>
          <c:tx>
            <c:strRef>
              <c:f>'Stock Consumo'!$B$60</c:f>
              <c:strCache>
                <c:ptCount val="1"/>
                <c:pt idx="0">
                  <c:v>Stock/Consumo</c:v>
                </c:pt>
              </c:strCache>
            </c:strRef>
          </c:tx>
          <c:spPr>
            <a:ln w="28575" cap="rnd">
              <a:solidFill>
                <a:schemeClr val="accent2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'Stock Consumo'!$C$58:$K$58</c:f>
              <c:strCache>
                <c:ptCount val="9"/>
                <c:pt idx="0">
                  <c:v>2010/11</c:v>
                </c:pt>
                <c:pt idx="1">
                  <c:v>2011/12</c:v>
                </c:pt>
                <c:pt idx="2">
                  <c:v>2012/13</c:v>
                </c:pt>
                <c:pt idx="3">
                  <c:v>2013/14</c:v>
                </c:pt>
                <c:pt idx="4">
                  <c:v>2014/15</c:v>
                </c:pt>
                <c:pt idx="5">
                  <c:v>2015/16</c:v>
                </c:pt>
                <c:pt idx="6">
                  <c:v>2016/17</c:v>
                </c:pt>
                <c:pt idx="7">
                  <c:v>2017/18</c:v>
                </c:pt>
                <c:pt idx="8">
                  <c:v>2018/19</c:v>
                </c:pt>
              </c:strCache>
            </c:strRef>
          </c:cat>
          <c:val>
            <c:numRef>
              <c:f>'Stock Consumo'!$C$60:$K$60</c:f>
              <c:numCache>
                <c:formatCode>0%</c:formatCode>
                <c:ptCount val="9"/>
                <c:pt idx="0">
                  <c:v>0.2766169547846038</c:v>
                </c:pt>
                <c:pt idx="1">
                  <c:v>0.20737021526026361</c:v>
                </c:pt>
                <c:pt idx="2">
                  <c:v>0.21260270432555275</c:v>
                </c:pt>
                <c:pt idx="3">
                  <c:v>0.22591925591621825</c:v>
                </c:pt>
                <c:pt idx="4">
                  <c:v>0.25747246464933526</c:v>
                </c:pt>
                <c:pt idx="5">
                  <c:v>0.24969658744493181</c:v>
                </c:pt>
                <c:pt idx="6">
                  <c:v>0.29286404433614283</c:v>
                </c:pt>
                <c:pt idx="7">
                  <c:v>0.2692547028423018</c:v>
                </c:pt>
                <c:pt idx="8">
                  <c:v>0.24237536410955993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C37B-4927-A4F8-FC67FF3665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11413464"/>
        <c:axId val="511411824"/>
      </c:lineChart>
      <c:catAx>
        <c:axId val="511416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AR"/>
          </a:p>
        </c:txPr>
        <c:crossAx val="511412152"/>
        <c:crosses val="autoZero"/>
        <c:auto val="1"/>
        <c:lblAlgn val="ctr"/>
        <c:lblOffset val="100"/>
        <c:noMultiLvlLbl val="0"/>
      </c:catAx>
      <c:valAx>
        <c:axId val="511412152"/>
        <c:scaling>
          <c:orientation val="minMax"/>
          <c:max val="100"/>
          <c:min val="2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AR"/>
          </a:p>
        </c:txPr>
        <c:crossAx val="511416416"/>
        <c:crosses val="autoZero"/>
        <c:crossBetween val="between"/>
      </c:valAx>
      <c:valAx>
        <c:axId val="511411824"/>
        <c:scaling>
          <c:orientation val="minMax"/>
          <c:min val="0.1"/>
        </c:scaling>
        <c:delete val="0"/>
        <c:axPos val="r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AR"/>
          </a:p>
        </c:txPr>
        <c:crossAx val="511413464"/>
        <c:crosses val="max"/>
        <c:crossBetween val="between"/>
      </c:valAx>
      <c:catAx>
        <c:axId val="5114134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1141182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es-A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  <a:latin typeface="Calibri" panose="020F0502020204030204" pitchFamily="34" charset="0"/>
          <a:cs typeface="Calibri" panose="020F0502020204030204" pitchFamily="34" charset="0"/>
        </a:defRPr>
      </a:pPr>
      <a:endParaRPr lang="es-AR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777777777777776E-2"/>
          <c:y val="0.15982208588957056"/>
          <c:w val="0.93888888888888888"/>
          <c:h val="0.5955549450549451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'Histórico Producción Nacional'!$E$1</c:f>
              <c:strCache>
                <c:ptCount val="1"/>
                <c:pt idx="0">
                  <c:v>Trigo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7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es-A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'Histórico Producción Nacional'!$A$16:$A$20</c:f>
              <c:strCache>
                <c:ptCount val="5"/>
                <c:pt idx="0">
                  <c:v>14/15</c:v>
                </c:pt>
                <c:pt idx="1">
                  <c:v>15/16</c:v>
                </c:pt>
                <c:pt idx="2">
                  <c:v>16/17</c:v>
                </c:pt>
                <c:pt idx="3">
                  <c:v>17/18</c:v>
                </c:pt>
                <c:pt idx="4">
                  <c:v>18/19</c:v>
                </c:pt>
              </c:strCache>
            </c:strRef>
          </c:cat>
          <c:val>
            <c:numRef>
              <c:f>'Histórico Producción Nacional'!$E$16:$E$20</c:f>
              <c:numCache>
                <c:formatCode>_ * #,##0_ ;_ * \-#,##0_ ;_ * "-"??_ ;_ @_ </c:formatCode>
                <c:ptCount val="5"/>
                <c:pt idx="0">
                  <c:v>13650000</c:v>
                </c:pt>
                <c:pt idx="1">
                  <c:v>11600000</c:v>
                </c:pt>
                <c:pt idx="2">
                  <c:v>17600000</c:v>
                </c:pt>
                <c:pt idx="3">
                  <c:v>17750000</c:v>
                </c:pt>
                <c:pt idx="4">
                  <c:v>19100000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CE-4E43-B2F9-18613C1983F6}"/>
            </c:ext>
          </c:extLst>
        </c:ser>
        <c:ser>
          <c:idx val="1"/>
          <c:order val="1"/>
          <c:tx>
            <c:strRef>
              <c:f>'Histórico Producción Nacional'!$G$1</c:f>
              <c:strCache>
                <c:ptCount val="1"/>
                <c:pt idx="0">
                  <c:v>Cebada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7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es-A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'Histórico Producción Nacional'!$A$16:$A$20</c:f>
              <c:strCache>
                <c:ptCount val="5"/>
                <c:pt idx="0">
                  <c:v>14/15</c:v>
                </c:pt>
                <c:pt idx="1">
                  <c:v>15/16</c:v>
                </c:pt>
                <c:pt idx="2">
                  <c:v>16/17</c:v>
                </c:pt>
                <c:pt idx="3">
                  <c:v>17/18</c:v>
                </c:pt>
                <c:pt idx="4">
                  <c:v>18/19</c:v>
                </c:pt>
              </c:strCache>
            </c:strRef>
          </c:cat>
          <c:val>
            <c:numRef>
              <c:f>'Histórico Producción Nacional'!$G$16:$G$20</c:f>
              <c:numCache>
                <c:formatCode>_ * #,##0_ ;_ * \-#,##0_ ;_ * "-"??_ ;_ @_ </c:formatCode>
                <c:ptCount val="5"/>
                <c:pt idx="0">
                  <c:v>2850000</c:v>
                </c:pt>
                <c:pt idx="1">
                  <c:v>4700000</c:v>
                </c:pt>
                <c:pt idx="2">
                  <c:v>3200000</c:v>
                </c:pt>
                <c:pt idx="3">
                  <c:v>3300000</c:v>
                </c:pt>
                <c:pt idx="4">
                  <c:v>3600000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4CE-4E43-B2F9-18613C1983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168419328"/>
        <c:axId val="168420864"/>
      </c:barChart>
      <c:catAx>
        <c:axId val="1684193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7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AR"/>
          </a:p>
        </c:txPr>
        <c:crossAx val="168420864"/>
        <c:crosses val="autoZero"/>
        <c:auto val="1"/>
        <c:lblAlgn val="ctr"/>
        <c:lblOffset val="100"/>
        <c:noMultiLvlLbl val="0"/>
      </c:catAx>
      <c:valAx>
        <c:axId val="168420864"/>
        <c:scaling>
          <c:orientation val="minMax"/>
          <c:max val="2000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 * #,##0_ ;_ * \-#,##0_ ;_ * &quot;-&quot;??_ ;_ @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7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AR"/>
          </a:p>
        </c:txPr>
        <c:crossAx val="168419328"/>
        <c:crosses val="autoZero"/>
        <c:crossBetween val="between"/>
        <c:dispUnits>
          <c:builtInUnit val="millions"/>
        </c:dispUnits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700" b="1" i="0" u="none" strike="noStrike" kern="1200" baseline="0">
              <a:solidFill>
                <a:schemeClr val="tx1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es-A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700">
          <a:solidFill>
            <a:schemeClr val="tx1"/>
          </a:solidFill>
          <a:latin typeface="Calibri" panose="020F0502020204030204" pitchFamily="34" charset="0"/>
          <a:cs typeface="Calibri" panose="020F0502020204030204" pitchFamily="34" charset="0"/>
        </a:defRPr>
      </a:pPr>
      <a:endParaRPr lang="es-AR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Gráficos!$A$4</c:f>
              <c:strCache>
                <c:ptCount val="1"/>
                <c:pt idx="0">
                  <c:v>PBI Trigero</c:v>
                </c:pt>
              </c:strCache>
            </c:strRef>
          </c:tx>
          <c:spPr>
            <a:solidFill>
              <a:srgbClr val="9BBB59">
                <a:lumMod val="75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A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Gráficos!$B$2:$E$2</c:f>
              <c:strCache>
                <c:ptCount val="4"/>
                <c:pt idx="0">
                  <c:v>2015/2016</c:v>
                </c:pt>
                <c:pt idx="1">
                  <c:v>2016/2017</c:v>
                </c:pt>
                <c:pt idx="2">
                  <c:v>2017/2018</c:v>
                </c:pt>
                <c:pt idx="3">
                  <c:v>2018/2019 </c:v>
                </c:pt>
              </c:strCache>
            </c:strRef>
          </c:cat>
          <c:val>
            <c:numRef>
              <c:f>Gráficos!$B$4:$E$4</c:f>
              <c:numCache>
                <c:formatCode>#,##0</c:formatCode>
                <c:ptCount val="4"/>
                <c:pt idx="0">
                  <c:v>1544.9135984707225</c:v>
                </c:pt>
                <c:pt idx="1">
                  <c:v>2683.1002507364715</c:v>
                </c:pt>
                <c:pt idx="2">
                  <c:v>2704.2543078591466</c:v>
                </c:pt>
                <c:pt idx="3">
                  <c:v>3591.4120414239969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E72-4361-A2AC-C84C9EA9271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7"/>
        <c:axId val="226838400"/>
        <c:axId val="227034624"/>
      </c:barChart>
      <c:catAx>
        <c:axId val="226838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AR"/>
          </a:p>
        </c:txPr>
        <c:crossAx val="227034624"/>
        <c:crosses val="autoZero"/>
        <c:auto val="1"/>
        <c:lblAlgn val="ctr"/>
        <c:lblOffset val="100"/>
        <c:noMultiLvlLbl val="0"/>
      </c:catAx>
      <c:valAx>
        <c:axId val="22703462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226838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</a:defRPr>
      </a:pPr>
      <a:endParaRPr lang="es-AR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r>
              <a:rPr lang="es-AR" sz="2000" b="1"/>
              <a:t>TRIGO</a:t>
            </a:r>
          </a:p>
        </c:rich>
      </c:tx>
      <c:layout>
        <c:manualLayout>
          <c:xMode val="edge"/>
          <c:yMode val="edge"/>
          <c:x val="0.44568871527777776"/>
          <c:y val="5.1740740740740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es-A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'Stock Consumo'!$B$61</c:f>
              <c:strCache>
                <c:ptCount val="1"/>
                <c:pt idx="0">
                  <c:v>Stocks</c:v>
                </c:pt>
              </c:strCache>
            </c:strRef>
          </c:tx>
          <c:spPr>
            <a:solidFill>
              <a:schemeClr val="accent4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'Stock Consumo'!$C$58:$K$58</c:f>
              <c:strCache>
                <c:ptCount val="9"/>
                <c:pt idx="0">
                  <c:v>2010/11</c:v>
                </c:pt>
                <c:pt idx="1">
                  <c:v>2011/12</c:v>
                </c:pt>
                <c:pt idx="2">
                  <c:v>2012/13</c:v>
                </c:pt>
                <c:pt idx="3">
                  <c:v>2013/14</c:v>
                </c:pt>
                <c:pt idx="4">
                  <c:v>2014/15</c:v>
                </c:pt>
                <c:pt idx="5">
                  <c:v>2015/16</c:v>
                </c:pt>
                <c:pt idx="6">
                  <c:v>2016/17</c:v>
                </c:pt>
                <c:pt idx="7">
                  <c:v>2017/18</c:v>
                </c:pt>
                <c:pt idx="8">
                  <c:v>2018/19</c:v>
                </c:pt>
              </c:strCache>
            </c:strRef>
          </c:cat>
          <c:val>
            <c:numRef>
              <c:f>'Stock Consumo'!$C$61:$K$61</c:f>
              <c:numCache>
                <c:formatCode>#,##0</c:formatCode>
                <c:ptCount val="9"/>
                <c:pt idx="0">
                  <c:v>198.94300000000001</c:v>
                </c:pt>
                <c:pt idx="1">
                  <c:v>198.90100000000001</c:v>
                </c:pt>
                <c:pt idx="2">
                  <c:v>177.9</c:v>
                </c:pt>
                <c:pt idx="3">
                  <c:v>195.09100000000001</c:v>
                </c:pt>
                <c:pt idx="4">
                  <c:v>219.22499999999999</c:v>
                </c:pt>
                <c:pt idx="5">
                  <c:v>244.24199999999999</c:v>
                </c:pt>
                <c:pt idx="6">
                  <c:v>255.893</c:v>
                </c:pt>
                <c:pt idx="7">
                  <c:v>270.464</c:v>
                </c:pt>
                <c:pt idx="8">
                  <c:v>264.33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FF-4BFD-A038-0830125F2C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511424944"/>
        <c:axId val="511421008"/>
      </c:barChart>
      <c:lineChart>
        <c:grouping val="standard"/>
        <c:varyColors val="0"/>
        <c:ser>
          <c:idx val="1"/>
          <c:order val="1"/>
          <c:tx>
            <c:strRef>
              <c:f>'Stock Consumo'!$B$62</c:f>
              <c:strCache>
                <c:ptCount val="1"/>
                <c:pt idx="0">
                  <c:v>Stock/Consumo</c:v>
                </c:pt>
              </c:strCache>
            </c:strRef>
          </c:tx>
          <c:spPr>
            <a:ln w="28575" cap="rnd">
              <a:solidFill>
                <a:schemeClr val="bg2">
                  <a:lumMod val="25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'Stock Consumo'!$C$62:$K$62</c:f>
              <c:numCache>
                <c:formatCode>0%</c:formatCode>
                <c:ptCount val="9"/>
                <c:pt idx="0">
                  <c:v>0.30447165918788377</c:v>
                </c:pt>
                <c:pt idx="1">
                  <c:v>0.28822555963877072</c:v>
                </c:pt>
                <c:pt idx="2">
                  <c:v>0.25894141141263527</c:v>
                </c:pt>
                <c:pt idx="3">
                  <c:v>0.28274098947969489</c:v>
                </c:pt>
                <c:pt idx="4">
                  <c:v>0.31347413275373925</c:v>
                </c:pt>
                <c:pt idx="5">
                  <c:v>0.34485475385671083</c:v>
                </c:pt>
                <c:pt idx="6">
                  <c:v>0.34829448089908438</c:v>
                </c:pt>
                <c:pt idx="7">
                  <c:v>0.36396079734845171</c:v>
                </c:pt>
                <c:pt idx="8">
                  <c:v>0.35229297639784996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EDFF-4BFD-A038-0830125F2C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11420352"/>
        <c:axId val="511423632"/>
      </c:lineChart>
      <c:catAx>
        <c:axId val="511424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AR"/>
          </a:p>
        </c:txPr>
        <c:crossAx val="511421008"/>
        <c:crosses val="autoZero"/>
        <c:auto val="1"/>
        <c:lblAlgn val="ctr"/>
        <c:lblOffset val="100"/>
        <c:noMultiLvlLbl val="0"/>
      </c:catAx>
      <c:valAx>
        <c:axId val="511421008"/>
        <c:scaling>
          <c:orientation val="minMax"/>
          <c:min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AR"/>
          </a:p>
        </c:txPr>
        <c:crossAx val="511424944"/>
        <c:crosses val="autoZero"/>
        <c:crossBetween val="between"/>
      </c:valAx>
      <c:valAx>
        <c:axId val="511423632"/>
        <c:scaling>
          <c:orientation val="minMax"/>
          <c:max val="0.38000000000000006"/>
          <c:min val="0.2"/>
        </c:scaling>
        <c:delete val="0"/>
        <c:axPos val="r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AR"/>
          </a:p>
        </c:txPr>
        <c:crossAx val="511420352"/>
        <c:crosses val="max"/>
        <c:crossBetween val="between"/>
      </c:valAx>
      <c:catAx>
        <c:axId val="511420352"/>
        <c:scaling>
          <c:orientation val="minMax"/>
        </c:scaling>
        <c:delete val="1"/>
        <c:axPos val="b"/>
        <c:majorTickMark val="none"/>
        <c:minorTickMark val="none"/>
        <c:tickLblPos val="nextTo"/>
        <c:crossAx val="51142363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es-A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  <a:latin typeface="Calibri" panose="020F0502020204030204" pitchFamily="34" charset="0"/>
          <a:cs typeface="Calibri" panose="020F0502020204030204" pitchFamily="34" charset="0"/>
        </a:defRPr>
      </a:pPr>
      <a:endParaRPr lang="es-A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r>
              <a:rPr lang="en-US" sz="2400" b="1"/>
              <a:t>SOJA - CBOT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es-AR"/>
        </a:p>
      </c:txPr>
    </c:title>
    <c:autoTitleDeleted val="0"/>
    <c:plotArea>
      <c:layout>
        <c:manualLayout>
          <c:layoutTarget val="inner"/>
          <c:xMode val="edge"/>
          <c:yMode val="edge"/>
          <c:x val="0.12999781277340336"/>
          <c:y val="0.13004629629629633"/>
          <c:w val="0.74290704286964115"/>
          <c:h val="0.845460776354856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cftc!$E$5</c:f>
              <c:strCache>
                <c:ptCount val="1"/>
                <c:pt idx="0">
                  <c:v>Posición NETA</c:v>
                </c:pt>
              </c:strCache>
            </c:strRef>
          </c:tx>
          <c:spPr>
            <a:solidFill>
              <a:srgbClr val="4472C4"/>
            </a:solidFill>
            <a:ln>
              <a:noFill/>
            </a:ln>
            <a:effectLst/>
          </c:spPr>
          <c:invertIfNegative val="1"/>
          <c:cat>
            <c:numRef>
              <c:f>cftc!$B$6:$B$68</c:f>
              <c:numCache>
                <c:formatCode>m/d/yyyy</c:formatCode>
                <c:ptCount val="63"/>
                <c:pt idx="0">
                  <c:v>42843</c:v>
                </c:pt>
                <c:pt idx="1">
                  <c:v>42850</c:v>
                </c:pt>
                <c:pt idx="2">
                  <c:v>42857</c:v>
                </c:pt>
                <c:pt idx="3">
                  <c:v>42864</c:v>
                </c:pt>
                <c:pt idx="4">
                  <c:v>42871</c:v>
                </c:pt>
                <c:pt idx="5">
                  <c:v>42878</c:v>
                </c:pt>
                <c:pt idx="6">
                  <c:v>42885</c:v>
                </c:pt>
                <c:pt idx="7">
                  <c:v>42892</c:v>
                </c:pt>
                <c:pt idx="8">
                  <c:v>42899</c:v>
                </c:pt>
                <c:pt idx="9">
                  <c:v>42906</c:v>
                </c:pt>
                <c:pt idx="10">
                  <c:v>42913</c:v>
                </c:pt>
                <c:pt idx="11">
                  <c:v>42919</c:v>
                </c:pt>
                <c:pt idx="12">
                  <c:v>42927</c:v>
                </c:pt>
                <c:pt idx="13">
                  <c:v>42934</c:v>
                </c:pt>
                <c:pt idx="14">
                  <c:v>42941</c:v>
                </c:pt>
                <c:pt idx="15">
                  <c:v>42948</c:v>
                </c:pt>
                <c:pt idx="16">
                  <c:v>42955</c:v>
                </c:pt>
                <c:pt idx="17">
                  <c:v>42962</c:v>
                </c:pt>
                <c:pt idx="18">
                  <c:v>42969</c:v>
                </c:pt>
                <c:pt idx="19">
                  <c:v>42976</c:v>
                </c:pt>
                <c:pt idx="20">
                  <c:v>42983</c:v>
                </c:pt>
                <c:pt idx="21">
                  <c:v>42990</c:v>
                </c:pt>
                <c:pt idx="22">
                  <c:v>42997</c:v>
                </c:pt>
                <c:pt idx="23">
                  <c:v>43004</c:v>
                </c:pt>
                <c:pt idx="24">
                  <c:v>43011</c:v>
                </c:pt>
                <c:pt idx="25">
                  <c:v>43018</c:v>
                </c:pt>
                <c:pt idx="26">
                  <c:v>43025</c:v>
                </c:pt>
                <c:pt idx="27">
                  <c:v>43032</c:v>
                </c:pt>
                <c:pt idx="28">
                  <c:v>43039</c:v>
                </c:pt>
                <c:pt idx="29">
                  <c:v>43046</c:v>
                </c:pt>
                <c:pt idx="30">
                  <c:v>43053</c:v>
                </c:pt>
                <c:pt idx="31">
                  <c:v>43060</c:v>
                </c:pt>
                <c:pt idx="32">
                  <c:v>43067</c:v>
                </c:pt>
                <c:pt idx="33">
                  <c:v>43074</c:v>
                </c:pt>
                <c:pt idx="34">
                  <c:v>43081</c:v>
                </c:pt>
                <c:pt idx="35">
                  <c:v>43088</c:v>
                </c:pt>
                <c:pt idx="36">
                  <c:v>43095</c:v>
                </c:pt>
                <c:pt idx="37">
                  <c:v>43102</c:v>
                </c:pt>
                <c:pt idx="38">
                  <c:v>43109</c:v>
                </c:pt>
                <c:pt idx="39">
                  <c:v>43116</c:v>
                </c:pt>
                <c:pt idx="40">
                  <c:v>43123</c:v>
                </c:pt>
                <c:pt idx="41">
                  <c:v>43130</c:v>
                </c:pt>
                <c:pt idx="42">
                  <c:v>43137</c:v>
                </c:pt>
                <c:pt idx="43">
                  <c:v>43144</c:v>
                </c:pt>
                <c:pt idx="44">
                  <c:v>43151</c:v>
                </c:pt>
                <c:pt idx="45">
                  <c:v>43158</c:v>
                </c:pt>
                <c:pt idx="46">
                  <c:v>43165</c:v>
                </c:pt>
                <c:pt idx="47">
                  <c:v>43172</c:v>
                </c:pt>
                <c:pt idx="48">
                  <c:v>43179</c:v>
                </c:pt>
                <c:pt idx="49">
                  <c:v>43186</c:v>
                </c:pt>
                <c:pt idx="50">
                  <c:v>43193</c:v>
                </c:pt>
                <c:pt idx="51">
                  <c:v>43200</c:v>
                </c:pt>
                <c:pt idx="52">
                  <c:v>43207</c:v>
                </c:pt>
                <c:pt idx="53">
                  <c:v>43214</c:v>
                </c:pt>
                <c:pt idx="54">
                  <c:v>43221</c:v>
                </c:pt>
                <c:pt idx="55">
                  <c:v>43228</c:v>
                </c:pt>
                <c:pt idx="56">
                  <c:v>43235</c:v>
                </c:pt>
                <c:pt idx="57">
                  <c:v>43242</c:v>
                </c:pt>
                <c:pt idx="58">
                  <c:v>43249</c:v>
                </c:pt>
                <c:pt idx="59">
                  <c:v>43256</c:v>
                </c:pt>
                <c:pt idx="60">
                  <c:v>43263</c:v>
                </c:pt>
                <c:pt idx="61">
                  <c:v>43270</c:v>
                </c:pt>
                <c:pt idx="62">
                  <c:v>43277</c:v>
                </c:pt>
              </c:numCache>
            </c:numRef>
          </c:cat>
          <c:val>
            <c:numRef>
              <c:f>cftc!$E$6:$E$68</c:f>
              <c:numCache>
                <c:formatCode>_-* #,##0_-;\-* #,##0_-;_-* "-"??_-;_-@_-</c:formatCode>
                <c:ptCount val="63"/>
                <c:pt idx="0">
                  <c:v>-31505</c:v>
                </c:pt>
                <c:pt idx="1">
                  <c:v>-43737</c:v>
                </c:pt>
                <c:pt idx="2">
                  <c:v>-39783</c:v>
                </c:pt>
                <c:pt idx="3">
                  <c:v>-29887</c:v>
                </c:pt>
                <c:pt idx="4">
                  <c:v>-28823</c:v>
                </c:pt>
                <c:pt idx="5">
                  <c:v>-47931</c:v>
                </c:pt>
                <c:pt idx="6">
                  <c:v>-63347</c:v>
                </c:pt>
                <c:pt idx="7">
                  <c:v>-66882</c:v>
                </c:pt>
                <c:pt idx="8">
                  <c:v>-45956</c:v>
                </c:pt>
                <c:pt idx="9">
                  <c:v>-50490</c:v>
                </c:pt>
                <c:pt idx="10">
                  <c:v>-94540</c:v>
                </c:pt>
                <c:pt idx="11">
                  <c:v>-59429</c:v>
                </c:pt>
                <c:pt idx="12">
                  <c:v>18000</c:v>
                </c:pt>
                <c:pt idx="13">
                  <c:v>40831</c:v>
                </c:pt>
                <c:pt idx="14">
                  <c:v>58785</c:v>
                </c:pt>
                <c:pt idx="15">
                  <c:v>54705</c:v>
                </c:pt>
                <c:pt idx="16">
                  <c:v>41412</c:v>
                </c:pt>
                <c:pt idx="17">
                  <c:v>33285</c:v>
                </c:pt>
                <c:pt idx="18">
                  <c:v>18038</c:v>
                </c:pt>
                <c:pt idx="19">
                  <c:v>-14707</c:v>
                </c:pt>
                <c:pt idx="20">
                  <c:v>-2044</c:v>
                </c:pt>
                <c:pt idx="21">
                  <c:v>3592</c:v>
                </c:pt>
                <c:pt idx="22">
                  <c:v>20124</c:v>
                </c:pt>
                <c:pt idx="23">
                  <c:v>34028</c:v>
                </c:pt>
                <c:pt idx="24">
                  <c:v>38134</c:v>
                </c:pt>
                <c:pt idx="25">
                  <c:v>44243</c:v>
                </c:pt>
                <c:pt idx="26">
                  <c:v>81884</c:v>
                </c:pt>
                <c:pt idx="27">
                  <c:v>56493</c:v>
                </c:pt>
                <c:pt idx="28">
                  <c:v>67872</c:v>
                </c:pt>
                <c:pt idx="29">
                  <c:v>70814</c:v>
                </c:pt>
                <c:pt idx="30">
                  <c:v>51887</c:v>
                </c:pt>
                <c:pt idx="31">
                  <c:v>52243</c:v>
                </c:pt>
                <c:pt idx="32">
                  <c:v>62873</c:v>
                </c:pt>
                <c:pt idx="33">
                  <c:v>92585</c:v>
                </c:pt>
                <c:pt idx="34">
                  <c:v>55245</c:v>
                </c:pt>
                <c:pt idx="35">
                  <c:v>10282</c:v>
                </c:pt>
                <c:pt idx="36">
                  <c:v>-23331</c:v>
                </c:pt>
                <c:pt idx="37">
                  <c:v>-44754</c:v>
                </c:pt>
                <c:pt idx="38">
                  <c:v>-65433</c:v>
                </c:pt>
                <c:pt idx="39">
                  <c:v>-78648</c:v>
                </c:pt>
                <c:pt idx="40">
                  <c:v>-67090</c:v>
                </c:pt>
                <c:pt idx="41">
                  <c:v>-12799</c:v>
                </c:pt>
                <c:pt idx="42">
                  <c:v>1893</c:v>
                </c:pt>
                <c:pt idx="43">
                  <c:v>51163</c:v>
                </c:pt>
                <c:pt idx="44">
                  <c:v>106866</c:v>
                </c:pt>
                <c:pt idx="45">
                  <c:v>155357</c:v>
                </c:pt>
                <c:pt idx="46">
                  <c:v>194877</c:v>
                </c:pt>
                <c:pt idx="47">
                  <c:v>201382</c:v>
                </c:pt>
                <c:pt idx="48">
                  <c:v>197820</c:v>
                </c:pt>
                <c:pt idx="49">
                  <c:v>192800</c:v>
                </c:pt>
                <c:pt idx="50">
                  <c:v>210461</c:v>
                </c:pt>
                <c:pt idx="51">
                  <c:v>210265</c:v>
                </c:pt>
                <c:pt idx="52">
                  <c:v>224357</c:v>
                </c:pt>
                <c:pt idx="53">
                  <c:v>193022</c:v>
                </c:pt>
                <c:pt idx="54">
                  <c:v>203160</c:v>
                </c:pt>
                <c:pt idx="55">
                  <c:v>172647</c:v>
                </c:pt>
                <c:pt idx="56">
                  <c:v>155648</c:v>
                </c:pt>
                <c:pt idx="57">
                  <c:v>143470</c:v>
                </c:pt>
                <c:pt idx="58">
                  <c:v>150233</c:v>
                </c:pt>
                <c:pt idx="59">
                  <c:v>126949</c:v>
                </c:pt>
                <c:pt idx="60">
                  <c:v>91656</c:v>
                </c:pt>
                <c:pt idx="61">
                  <c:v>58179</c:v>
                </c:pt>
                <c:pt idx="62">
                  <c:v>1285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0000"/>
                  </a:solidFill>
                  <a:ln>
                    <a:noFill/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0-F0ED-4304-8369-10E59DF86A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39288280"/>
        <c:axId val="539297464"/>
      </c:barChart>
      <c:lineChart>
        <c:grouping val="standard"/>
        <c:varyColors val="0"/>
        <c:ser>
          <c:idx val="1"/>
          <c:order val="1"/>
          <c:tx>
            <c:strRef>
              <c:f>cftc!$F$5</c:f>
              <c:strCache>
                <c:ptCount val="1"/>
                <c:pt idx="0">
                  <c:v>OI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cat>
            <c:numRef>
              <c:f>cftc!$B$6:$B$68</c:f>
              <c:numCache>
                <c:formatCode>m/d/yyyy</c:formatCode>
                <c:ptCount val="63"/>
                <c:pt idx="0">
                  <c:v>42843</c:v>
                </c:pt>
                <c:pt idx="1">
                  <c:v>42850</c:v>
                </c:pt>
                <c:pt idx="2">
                  <c:v>42857</c:v>
                </c:pt>
                <c:pt idx="3">
                  <c:v>42864</c:v>
                </c:pt>
                <c:pt idx="4">
                  <c:v>42871</c:v>
                </c:pt>
                <c:pt idx="5">
                  <c:v>42878</c:v>
                </c:pt>
                <c:pt idx="6">
                  <c:v>42885</c:v>
                </c:pt>
                <c:pt idx="7">
                  <c:v>42892</c:v>
                </c:pt>
                <c:pt idx="8">
                  <c:v>42899</c:v>
                </c:pt>
                <c:pt idx="9">
                  <c:v>42906</c:v>
                </c:pt>
                <c:pt idx="10">
                  <c:v>42913</c:v>
                </c:pt>
                <c:pt idx="11">
                  <c:v>42919</c:v>
                </c:pt>
                <c:pt idx="12">
                  <c:v>42927</c:v>
                </c:pt>
                <c:pt idx="13">
                  <c:v>42934</c:v>
                </c:pt>
                <c:pt idx="14">
                  <c:v>42941</c:v>
                </c:pt>
                <c:pt idx="15">
                  <c:v>42948</c:v>
                </c:pt>
                <c:pt idx="16">
                  <c:v>42955</c:v>
                </c:pt>
                <c:pt idx="17">
                  <c:v>42962</c:v>
                </c:pt>
                <c:pt idx="18">
                  <c:v>42969</c:v>
                </c:pt>
                <c:pt idx="19">
                  <c:v>42976</c:v>
                </c:pt>
                <c:pt idx="20">
                  <c:v>42983</c:v>
                </c:pt>
                <c:pt idx="21">
                  <c:v>42990</c:v>
                </c:pt>
                <c:pt idx="22">
                  <c:v>42997</c:v>
                </c:pt>
                <c:pt idx="23">
                  <c:v>43004</c:v>
                </c:pt>
                <c:pt idx="24">
                  <c:v>43011</c:v>
                </c:pt>
                <c:pt idx="25">
                  <c:v>43018</c:v>
                </c:pt>
                <c:pt idx="26">
                  <c:v>43025</c:v>
                </c:pt>
                <c:pt idx="27">
                  <c:v>43032</c:v>
                </c:pt>
                <c:pt idx="28">
                  <c:v>43039</c:v>
                </c:pt>
                <c:pt idx="29">
                  <c:v>43046</c:v>
                </c:pt>
                <c:pt idx="30">
                  <c:v>43053</c:v>
                </c:pt>
                <c:pt idx="31">
                  <c:v>43060</c:v>
                </c:pt>
                <c:pt idx="32">
                  <c:v>43067</c:v>
                </c:pt>
                <c:pt idx="33">
                  <c:v>43074</c:v>
                </c:pt>
                <c:pt idx="34">
                  <c:v>43081</c:v>
                </c:pt>
                <c:pt idx="35">
                  <c:v>43088</c:v>
                </c:pt>
                <c:pt idx="36">
                  <c:v>43095</c:v>
                </c:pt>
                <c:pt idx="37">
                  <c:v>43102</c:v>
                </c:pt>
                <c:pt idx="38">
                  <c:v>43109</c:v>
                </c:pt>
                <c:pt idx="39">
                  <c:v>43116</c:v>
                </c:pt>
                <c:pt idx="40">
                  <c:v>43123</c:v>
                </c:pt>
                <c:pt idx="41">
                  <c:v>43130</c:v>
                </c:pt>
                <c:pt idx="42">
                  <c:v>43137</c:v>
                </c:pt>
                <c:pt idx="43">
                  <c:v>43144</c:v>
                </c:pt>
                <c:pt idx="44">
                  <c:v>43151</c:v>
                </c:pt>
                <c:pt idx="45">
                  <c:v>43158</c:v>
                </c:pt>
                <c:pt idx="46">
                  <c:v>43165</c:v>
                </c:pt>
                <c:pt idx="47">
                  <c:v>43172</c:v>
                </c:pt>
                <c:pt idx="48">
                  <c:v>43179</c:v>
                </c:pt>
                <c:pt idx="49">
                  <c:v>43186</c:v>
                </c:pt>
                <c:pt idx="50">
                  <c:v>43193</c:v>
                </c:pt>
                <c:pt idx="51">
                  <c:v>43200</c:v>
                </c:pt>
                <c:pt idx="52">
                  <c:v>43207</c:v>
                </c:pt>
                <c:pt idx="53">
                  <c:v>43214</c:v>
                </c:pt>
                <c:pt idx="54">
                  <c:v>43221</c:v>
                </c:pt>
                <c:pt idx="55">
                  <c:v>43228</c:v>
                </c:pt>
                <c:pt idx="56">
                  <c:v>43235</c:v>
                </c:pt>
                <c:pt idx="57">
                  <c:v>43242</c:v>
                </c:pt>
                <c:pt idx="58">
                  <c:v>43249</c:v>
                </c:pt>
                <c:pt idx="59">
                  <c:v>43256</c:v>
                </c:pt>
                <c:pt idx="60">
                  <c:v>43263</c:v>
                </c:pt>
                <c:pt idx="61">
                  <c:v>43270</c:v>
                </c:pt>
                <c:pt idx="62">
                  <c:v>43277</c:v>
                </c:pt>
              </c:numCache>
            </c:numRef>
          </c:cat>
          <c:val>
            <c:numRef>
              <c:f>cftc!$F$6:$F$68</c:f>
              <c:numCache>
                <c:formatCode>_-* #,##0_-;\-* #,##0_-;_-* "-"??_-;_-@_-</c:formatCode>
                <c:ptCount val="63"/>
                <c:pt idx="1">
                  <c:v>673587</c:v>
                </c:pt>
                <c:pt idx="2">
                  <c:v>641899</c:v>
                </c:pt>
                <c:pt idx="3">
                  <c:v>640178</c:v>
                </c:pt>
                <c:pt idx="4">
                  <c:v>647710</c:v>
                </c:pt>
                <c:pt idx="5" formatCode="General">
                  <c:v>666788</c:v>
                </c:pt>
                <c:pt idx="6" formatCode="General">
                  <c:v>688531</c:v>
                </c:pt>
                <c:pt idx="7" formatCode="General">
                  <c:v>706764</c:v>
                </c:pt>
                <c:pt idx="8" formatCode="General">
                  <c:v>700351</c:v>
                </c:pt>
                <c:pt idx="9" formatCode="General">
                  <c:v>706456</c:v>
                </c:pt>
                <c:pt idx="10" formatCode="General">
                  <c:v>684964</c:v>
                </c:pt>
                <c:pt idx="11" formatCode="General">
                  <c:v>658517</c:v>
                </c:pt>
                <c:pt idx="12" formatCode="General">
                  <c:v>675354</c:v>
                </c:pt>
                <c:pt idx="13" formatCode="General">
                  <c:v>652228</c:v>
                </c:pt>
                <c:pt idx="14">
                  <c:v>628115</c:v>
                </c:pt>
                <c:pt idx="15">
                  <c:v>623648</c:v>
                </c:pt>
                <c:pt idx="16">
                  <c:v>619352</c:v>
                </c:pt>
                <c:pt idx="17">
                  <c:v>647201</c:v>
                </c:pt>
                <c:pt idx="18">
                  <c:v>673527</c:v>
                </c:pt>
                <c:pt idx="19">
                  <c:v>652422</c:v>
                </c:pt>
                <c:pt idx="20">
                  <c:v>663179</c:v>
                </c:pt>
                <c:pt idx="21">
                  <c:v>667033</c:v>
                </c:pt>
                <c:pt idx="22">
                  <c:v>662802</c:v>
                </c:pt>
                <c:pt idx="23">
                  <c:v>673029</c:v>
                </c:pt>
                <c:pt idx="24">
                  <c:v>695045</c:v>
                </c:pt>
                <c:pt idx="25">
                  <c:v>717176</c:v>
                </c:pt>
                <c:pt idx="26">
                  <c:v>744280</c:v>
                </c:pt>
                <c:pt idx="27">
                  <c:v>765011</c:v>
                </c:pt>
                <c:pt idx="28">
                  <c:v>665457</c:v>
                </c:pt>
                <c:pt idx="29">
                  <c:v>687514</c:v>
                </c:pt>
                <c:pt idx="30">
                  <c:v>711001</c:v>
                </c:pt>
                <c:pt idx="31">
                  <c:v>719935</c:v>
                </c:pt>
                <c:pt idx="32">
                  <c:v>733424</c:v>
                </c:pt>
                <c:pt idx="33">
                  <c:v>769361</c:v>
                </c:pt>
                <c:pt idx="34">
                  <c:v>732220</c:v>
                </c:pt>
                <c:pt idx="35">
                  <c:v>758065</c:v>
                </c:pt>
                <c:pt idx="36">
                  <c:v>745186</c:v>
                </c:pt>
                <c:pt idx="37">
                  <c:v>714287</c:v>
                </c:pt>
                <c:pt idx="38">
                  <c:v>733182</c:v>
                </c:pt>
                <c:pt idx="39">
                  <c:v>766686</c:v>
                </c:pt>
                <c:pt idx="40">
                  <c:v>783339</c:v>
                </c:pt>
                <c:pt idx="41">
                  <c:v>790223</c:v>
                </c:pt>
                <c:pt idx="42">
                  <c:v>784222</c:v>
                </c:pt>
                <c:pt idx="43">
                  <c:v>757288</c:v>
                </c:pt>
                <c:pt idx="44">
                  <c:v>804370</c:v>
                </c:pt>
                <c:pt idx="45">
                  <c:v>772367</c:v>
                </c:pt>
                <c:pt idx="46">
                  <c:v>819234</c:v>
                </c:pt>
                <c:pt idx="47">
                  <c:v>849743</c:v>
                </c:pt>
                <c:pt idx="48">
                  <c:v>851441</c:v>
                </c:pt>
                <c:pt idx="49">
                  <c:v>872794</c:v>
                </c:pt>
                <c:pt idx="50">
                  <c:v>906217</c:v>
                </c:pt>
                <c:pt idx="51">
                  <c:v>936447</c:v>
                </c:pt>
                <c:pt idx="52">
                  <c:v>970469</c:v>
                </c:pt>
                <c:pt idx="53">
                  <c:v>906318</c:v>
                </c:pt>
                <c:pt idx="54">
                  <c:v>847595</c:v>
                </c:pt>
                <c:pt idx="55">
                  <c:v>852051</c:v>
                </c:pt>
                <c:pt idx="56">
                  <c:v>878836</c:v>
                </c:pt>
                <c:pt idx="57">
                  <c:v>897471</c:v>
                </c:pt>
                <c:pt idx="58">
                  <c:v>910312</c:v>
                </c:pt>
                <c:pt idx="59">
                  <c:v>912593</c:v>
                </c:pt>
                <c:pt idx="60">
                  <c:v>923162</c:v>
                </c:pt>
                <c:pt idx="61">
                  <c:v>917545</c:v>
                </c:pt>
                <c:pt idx="62">
                  <c:v>838292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0ED-4304-8369-10E59DF86A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45953328"/>
        <c:axId val="545959232"/>
      </c:lineChart>
      <c:catAx>
        <c:axId val="539288280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AR"/>
          </a:p>
        </c:txPr>
        <c:crossAx val="539297464"/>
        <c:crosses val="autoZero"/>
        <c:auto val="0"/>
        <c:lblAlgn val="ctr"/>
        <c:lblOffset val="100"/>
        <c:noMultiLvlLbl val="0"/>
      </c:catAx>
      <c:valAx>
        <c:axId val="539297464"/>
        <c:scaling>
          <c:orientation val="minMax"/>
        </c:scaling>
        <c:delete val="0"/>
        <c:axPos val="l"/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r>
                  <a:rPr lang="es-AR" b="1"/>
                  <a:t>Posición Neta</a:t>
                </a:r>
              </a:p>
            </c:rich>
          </c:tx>
          <c:layout>
            <c:manualLayout>
              <c:xMode val="edge"/>
              <c:yMode val="edge"/>
              <c:x val="8.4826489624872797E-3"/>
              <c:y val="0.4231482739719334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pPr>
              <a:endParaRPr lang="es-AR"/>
            </a:p>
          </c:txPr>
        </c:title>
        <c:numFmt formatCode="_-* #,##0_-;\-* #,##0_-;_-* &quot;-&quot;??_-;_-@_-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AR"/>
          </a:p>
        </c:txPr>
        <c:crossAx val="539288280"/>
        <c:crosses val="autoZero"/>
        <c:crossBetween val="midCat"/>
      </c:valAx>
      <c:valAx>
        <c:axId val="545959232"/>
        <c:scaling>
          <c:orientation val="minMax"/>
        </c:scaling>
        <c:delete val="0"/>
        <c:axPos val="r"/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r>
                  <a:rPr lang="es-AR" b="1"/>
                  <a:t>OI</a:t>
                </a:r>
              </a:p>
            </c:rich>
          </c:tx>
          <c:layout>
            <c:manualLayout>
              <c:xMode val="edge"/>
              <c:yMode val="edge"/>
              <c:x val="0.89536755472146812"/>
              <c:y val="0.4291757705123448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pPr>
              <a:endParaRPr lang="es-AR"/>
            </a:p>
          </c:txPr>
        </c:title>
        <c:numFmt formatCode="_-* #,##0_-;\-* #,##0_-;_-* &quot;-&quot;??_-;_-@_-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AR"/>
          </a:p>
        </c:txPr>
        <c:crossAx val="545953328"/>
        <c:crosses val="max"/>
        <c:crossBetween val="between"/>
      </c:valAx>
      <c:catAx>
        <c:axId val="545953328"/>
        <c:scaling>
          <c:orientation val="minMax"/>
        </c:scaling>
        <c:delete val="1"/>
        <c:axPos val="t"/>
        <c:numFmt formatCode="m/d/yyyy" sourceLinked="1"/>
        <c:majorTickMark val="out"/>
        <c:minorTickMark val="none"/>
        <c:tickLblPos val="nextTo"/>
        <c:crossAx val="545959232"/>
        <c:crosses val="max"/>
        <c:auto val="0"/>
        <c:lblAlgn val="ctr"/>
        <c:lblOffset val="100"/>
        <c:noMultiLvlLbl val="1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  <a:latin typeface="Calibri" panose="020F0502020204030204" pitchFamily="34" charset="0"/>
          <a:cs typeface="Calibri" panose="020F0502020204030204" pitchFamily="34" charset="0"/>
        </a:defRPr>
      </a:pPr>
      <a:endParaRPr lang="es-A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Hoja1!$J$28</c:f>
              <c:strCache>
                <c:ptCount val="1"/>
                <c:pt idx="0">
                  <c:v>2006-16</c:v>
                </c:pt>
              </c:strCache>
            </c:strRef>
          </c:tx>
          <c:spPr>
            <a:solidFill>
              <a:schemeClr val="accent2">
                <a:shade val="76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es-A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Hoja1!$I$29:$I$44</c:f>
              <c:strCache>
                <c:ptCount val="16"/>
                <c:pt idx="0">
                  <c:v>Trigo</c:v>
                </c:pt>
                <c:pt idx="1">
                  <c:v>Maíz</c:v>
                </c:pt>
                <c:pt idx="2">
                  <c:v>Arroz</c:v>
                </c:pt>
                <c:pt idx="3">
                  <c:v>Soja</c:v>
                </c:pt>
                <c:pt idx="4">
                  <c:v>Harinas</c:v>
                </c:pt>
                <c:pt idx="5">
                  <c:v>Aceites Veg.</c:v>
                </c:pt>
                <c:pt idx="6">
                  <c:v>Azúcar</c:v>
                </c:pt>
                <c:pt idx="7">
                  <c:v>Carne Bovina</c:v>
                </c:pt>
                <c:pt idx="8">
                  <c:v>Carne Cerdo</c:v>
                </c:pt>
                <c:pt idx="9">
                  <c:v>Carne Aviar</c:v>
                </c:pt>
                <c:pt idx="10">
                  <c:v>Manteca</c:v>
                </c:pt>
                <c:pt idx="11">
                  <c:v>Queso</c:v>
                </c:pt>
                <c:pt idx="12">
                  <c:v>Leche/polvo ent.</c:v>
                </c:pt>
                <c:pt idx="13">
                  <c:v>Leche/polvo desc.</c:v>
                </c:pt>
                <c:pt idx="14">
                  <c:v>Pescado</c:v>
                </c:pt>
                <c:pt idx="15">
                  <c:v>Algodón</c:v>
                </c:pt>
              </c:strCache>
            </c:strRef>
          </c:cat>
          <c:val>
            <c:numRef>
              <c:f>Hoja1!$J$29:$J$44</c:f>
              <c:numCache>
                <c:formatCode>* #,##0.0%;* \-#,##0.0%;* " "</c:formatCode>
                <c:ptCount val="16"/>
                <c:pt idx="0">
                  <c:v>4.1391488092123785E-2</c:v>
                </c:pt>
                <c:pt idx="1">
                  <c:v>4.945981620253681E-2</c:v>
                </c:pt>
                <c:pt idx="2">
                  <c:v>4.8819060076424003E-2</c:v>
                </c:pt>
                <c:pt idx="3">
                  <c:v>7.5231785845566002E-2</c:v>
                </c:pt>
                <c:pt idx="4">
                  <c:v>3.2613354418063567E-2</c:v>
                </c:pt>
                <c:pt idx="5">
                  <c:v>4.2346771458856125E-2</c:v>
                </c:pt>
                <c:pt idx="6">
                  <c:v>2.6106304356677823E-2</c:v>
                </c:pt>
                <c:pt idx="7">
                  <c:v>2.7789354886385453E-2</c:v>
                </c:pt>
                <c:pt idx="8">
                  <c:v>3.1398527297431977E-2</c:v>
                </c:pt>
                <c:pt idx="9">
                  <c:v>3.737039614740767E-2</c:v>
                </c:pt>
                <c:pt idx="10">
                  <c:v>1.7040648142728987E-2</c:v>
                </c:pt>
                <c:pt idx="11">
                  <c:v>3.7033675820060896E-2</c:v>
                </c:pt>
                <c:pt idx="12">
                  <c:v>6.6596855004608546E-2</c:v>
                </c:pt>
                <c:pt idx="13">
                  <c:v>2.8780769690193608E-2</c:v>
                </c:pt>
                <c:pt idx="14">
                  <c:v>1.4802323995434019E-2</c:v>
                </c:pt>
                <c:pt idx="15">
                  <c:v>-3.2100320742552979E-3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0B-4311-ABA7-02C57A72EB3A}"/>
            </c:ext>
          </c:extLst>
        </c:ser>
        <c:ser>
          <c:idx val="1"/>
          <c:order val="1"/>
          <c:tx>
            <c:strRef>
              <c:f>Hoja1!$K$28</c:f>
              <c:strCache>
                <c:ptCount val="1"/>
                <c:pt idx="0">
                  <c:v>2016-26</c:v>
                </c:pt>
              </c:strCache>
            </c:strRef>
          </c:tx>
          <c:spPr>
            <a:solidFill>
              <a:schemeClr val="accent2">
                <a:tint val="77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6"/>
              <c:layout>
                <c:manualLayout>
                  <c:x val="9.7086652938064653E-3"/>
                  <c:y val="1.793586023398530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70B-4311-ABA7-02C57A72EB3A}"/>
                </c:ext>
              </c:extLst>
            </c:dLbl>
            <c:dLbl>
              <c:idx val="14"/>
              <c:layout>
                <c:manualLayout>
                  <c:x val="1.0787405882007026E-2"/>
                  <c:y val="2.690379035097795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70B-4311-ABA7-02C57A72EB3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es-A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Hoja1!$I$29:$I$44</c:f>
              <c:strCache>
                <c:ptCount val="16"/>
                <c:pt idx="0">
                  <c:v>Trigo</c:v>
                </c:pt>
                <c:pt idx="1">
                  <c:v>Maíz</c:v>
                </c:pt>
                <c:pt idx="2">
                  <c:v>Arroz</c:v>
                </c:pt>
                <c:pt idx="3">
                  <c:v>Soja</c:v>
                </c:pt>
                <c:pt idx="4">
                  <c:v>Harinas</c:v>
                </c:pt>
                <c:pt idx="5">
                  <c:v>Aceites Veg.</c:v>
                </c:pt>
                <c:pt idx="6">
                  <c:v>Azúcar</c:v>
                </c:pt>
                <c:pt idx="7">
                  <c:v>Carne Bovina</c:v>
                </c:pt>
                <c:pt idx="8">
                  <c:v>Carne Cerdo</c:v>
                </c:pt>
                <c:pt idx="9">
                  <c:v>Carne Aviar</c:v>
                </c:pt>
                <c:pt idx="10">
                  <c:v>Manteca</c:v>
                </c:pt>
                <c:pt idx="11">
                  <c:v>Queso</c:v>
                </c:pt>
                <c:pt idx="12">
                  <c:v>Leche/polvo ent.</c:v>
                </c:pt>
                <c:pt idx="13">
                  <c:v>Leche/polvo desc.</c:v>
                </c:pt>
                <c:pt idx="14">
                  <c:v>Pescado</c:v>
                </c:pt>
                <c:pt idx="15">
                  <c:v>Algodón</c:v>
                </c:pt>
              </c:strCache>
            </c:strRef>
          </c:cat>
          <c:val>
            <c:numRef>
              <c:f>Hoja1!$K$29:$K$44</c:f>
              <c:numCache>
                <c:formatCode>* #,##0.0%;* \-#,##0.0%;* " "</c:formatCode>
                <c:ptCount val="16"/>
                <c:pt idx="0">
                  <c:v>1.2579460453754576E-2</c:v>
                </c:pt>
                <c:pt idx="1">
                  <c:v>1.1769275183788119E-2</c:v>
                </c:pt>
                <c:pt idx="2">
                  <c:v>1.9568883678107607E-2</c:v>
                </c:pt>
                <c:pt idx="3">
                  <c:v>2.0726071227011422E-2</c:v>
                </c:pt>
                <c:pt idx="4">
                  <c:v>1.6065398843164713E-2</c:v>
                </c:pt>
                <c:pt idx="5">
                  <c:v>1.6524116686981838E-2</c:v>
                </c:pt>
                <c:pt idx="6">
                  <c:v>2.1171645406918183E-2</c:v>
                </c:pt>
                <c:pt idx="7">
                  <c:v>1.6341348883644358E-2</c:v>
                </c:pt>
                <c:pt idx="8">
                  <c:v>6.7426914410284589E-4</c:v>
                </c:pt>
                <c:pt idx="9">
                  <c:v>1.7495665823336282E-2</c:v>
                </c:pt>
                <c:pt idx="10">
                  <c:v>2.6864194345560088E-2</c:v>
                </c:pt>
                <c:pt idx="11">
                  <c:v>1.8504757952286344E-2</c:v>
                </c:pt>
                <c:pt idx="12">
                  <c:v>1.9123029386519219E-2</c:v>
                </c:pt>
                <c:pt idx="13">
                  <c:v>1.3538988137616226E-2</c:v>
                </c:pt>
                <c:pt idx="14">
                  <c:v>1.209737525248844E-2</c:v>
                </c:pt>
                <c:pt idx="15">
                  <c:v>9.1119112508490918E-3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70B-4311-ABA7-02C57A72EB3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64632272"/>
        <c:axId val="464634568"/>
      </c:barChart>
      <c:catAx>
        <c:axId val="464632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AR"/>
          </a:p>
        </c:txPr>
        <c:crossAx val="464634568"/>
        <c:crosses val="autoZero"/>
        <c:auto val="1"/>
        <c:lblAlgn val="ctr"/>
        <c:lblOffset val="100"/>
        <c:noMultiLvlLbl val="0"/>
      </c:catAx>
      <c:valAx>
        <c:axId val="46463456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crossAx val="4646322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es-A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  <a:latin typeface="Calibri" panose="020F0502020204030204" pitchFamily="34" charset="0"/>
          <a:cs typeface="Calibri" panose="020F0502020204030204" pitchFamily="34" charset="0"/>
        </a:defRPr>
      </a:pPr>
      <a:endParaRPr lang="es-A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Hoja1!$A$61</c:f>
              <c:strCache>
                <c:ptCount val="1"/>
                <c:pt idx="0">
                  <c:v>Soja</c:v>
                </c:pt>
              </c:strCache>
            </c:strRef>
          </c:tx>
          <c:spPr>
            <a:solidFill>
              <a:srgbClr val="88D5A9">
                <a:lumMod val="50000"/>
              </a:srgbClr>
            </a:solidFill>
            <a:ln>
              <a:noFill/>
            </a:ln>
            <a:effectLst/>
          </c:spPr>
          <c:invertIfNegative val="0"/>
          <c:trendline>
            <c:spPr>
              <a:ln w="38100" cap="rnd">
                <a:solidFill>
                  <a:srgbClr val="366658">
                    <a:lumMod val="50000"/>
                  </a:srgbClr>
                </a:solidFill>
                <a:prstDash val="sysDot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1.399562554680665E-2"/>
                  <c:y val="-0.1485648148148148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600" b="0" i="0" u="none" strike="noStrike" kern="1200" baseline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/>
                      <a:t>y = 4.552x + 3.745</a:t>
                    </a:r>
                    <a:br>
                      <a:rPr lang="en-US"/>
                    </a:br>
                    <a:r>
                      <a:rPr lang="en-US"/>
                      <a:t>R² = 0,99</a:t>
                    </a:r>
                  </a:p>
                </c:rich>
              </c:tx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AR"/>
                </a:p>
              </c:txPr>
            </c:trendlineLbl>
          </c:trendline>
          <c:cat>
            <c:strRef>
              <c:f>Hoja1!$B$4:$AB$4</c:f>
              <c:strCache>
                <c:ptCount val="27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  <c:pt idx="25">
                  <c:v>2025</c:v>
                </c:pt>
                <c:pt idx="26">
                  <c:v>2026</c:v>
                </c:pt>
              </c:strCache>
            </c:strRef>
          </c:cat>
          <c:val>
            <c:numRef>
              <c:f>Hoja1!$B$56:$AB$56</c:f>
              <c:numCache>
                <c:formatCode>#,##0_ ;\-#,##0\ </c:formatCode>
                <c:ptCount val="27"/>
                <c:pt idx="0">
                  <c:v>13244</c:v>
                </c:pt>
                <c:pt idx="1">
                  <c:v>10386.0000184327</c:v>
                </c:pt>
                <c:pt idx="2">
                  <c:v>20417.000012655899</c:v>
                </c:pt>
                <c:pt idx="3">
                  <c:v>17932</c:v>
                </c:pt>
                <c:pt idx="4">
                  <c:v>25802.0000091123</c:v>
                </c:pt>
                <c:pt idx="5">
                  <c:v>28317</c:v>
                </c:pt>
                <c:pt idx="6">
                  <c:v>28400</c:v>
                </c:pt>
                <c:pt idx="7">
                  <c:v>37600.000159607102</c:v>
                </c:pt>
                <c:pt idx="8">
                  <c:v>41100</c:v>
                </c:pt>
                <c:pt idx="9">
                  <c:v>50338</c:v>
                </c:pt>
                <c:pt idx="10">
                  <c:v>52340</c:v>
                </c:pt>
                <c:pt idx="11">
                  <c:v>59231.0003187724</c:v>
                </c:pt>
                <c:pt idx="12">
                  <c:v>59840.000125268998</c:v>
                </c:pt>
                <c:pt idx="13">
                  <c:v>70364</c:v>
                </c:pt>
                <c:pt idx="14" formatCode="_-* #,##0_-;\-* #,##0_-;_-* &quot;-&quot;??_-;_-@_-">
                  <c:v>78350</c:v>
                </c:pt>
                <c:pt idx="15" formatCode="_-* #,##0_-;\-* #,##0_-;_-* &quot;-&quot;??_-;_-@_-">
                  <c:v>83230</c:v>
                </c:pt>
                <c:pt idx="16" formatCode="_-* #,##0_-;\-* #,##0_-;_-* &quot;-&quot;??_-;_-@_-">
                  <c:v>86000</c:v>
                </c:pt>
                <c:pt idx="17" formatCode="_-* #,##0_-;\-* #,##0_-;_-* &quot;-&quot;??_-;_-@_-">
                  <c:v>90026</c:v>
                </c:pt>
                <c:pt idx="18" formatCode="_-* #,##0_-;\-* #,##0_-;_-* &quot;-&quot;??_-;_-@_-">
                  <c:v>94358</c:v>
                </c:pt>
                <c:pt idx="19" formatCode="_-* #,##0_-;\-* #,##0_-;_-* &quot;-&quot;??_-;_-@_-">
                  <c:v>97688</c:v>
                </c:pt>
                <c:pt idx="20" formatCode="_-* #,##0_-;\-* #,##0_-;_-* &quot;-&quot;??_-;_-@_-">
                  <c:v>101025</c:v>
                </c:pt>
                <c:pt idx="21" formatCode="_-* #,##0_-;\-* #,##0_-;_-* &quot;-&quot;??_-;_-@_-">
                  <c:v>104341</c:v>
                </c:pt>
                <c:pt idx="22" formatCode="_-* #,##0_-;\-* #,##0_-;_-* &quot;-&quot;??_-;_-@_-">
                  <c:v>107664</c:v>
                </c:pt>
                <c:pt idx="23" formatCode="_-* #,##0_-;\-* #,##0_-;_-* &quot;-&quot;??_-;_-@_-">
                  <c:v>110985</c:v>
                </c:pt>
                <c:pt idx="24" formatCode="_-* #,##0_-;\-* #,##0_-;_-* &quot;-&quot;??_-;_-@_-">
                  <c:v>114304</c:v>
                </c:pt>
                <c:pt idx="25" formatCode="_-* #,##0_-;\-* #,##0_-;_-* &quot;-&quot;??_-;_-@_-">
                  <c:v>117620</c:v>
                </c:pt>
                <c:pt idx="26" formatCode="_-* #,##0_-;\-* #,##0_-;_-* &quot;-&quot;??_-;_-@_-">
                  <c:v>120935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7C8-4F94-860C-36162975BE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7146888"/>
        <c:axId val="397143608"/>
      </c:barChart>
      <c:catAx>
        <c:axId val="397146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AR"/>
          </a:p>
        </c:txPr>
        <c:crossAx val="397143608"/>
        <c:crosses val="autoZero"/>
        <c:auto val="1"/>
        <c:lblAlgn val="ctr"/>
        <c:lblOffset val="100"/>
        <c:noMultiLvlLbl val="0"/>
      </c:catAx>
      <c:valAx>
        <c:axId val="397143608"/>
        <c:scaling>
          <c:orientation val="minMax"/>
        </c:scaling>
        <c:delete val="0"/>
        <c:axPos val="l"/>
        <c:numFmt formatCode="#,##0_ ;\-#,##0\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AR"/>
          </a:p>
        </c:txPr>
        <c:crossAx val="397146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ysClr val="windowText" lastClr="000000"/>
          </a:solidFill>
        </a:defRPr>
      </a:pPr>
      <a:endParaRPr lang="es-AR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Hoja1!$A$62</c:f>
              <c:strCache>
                <c:ptCount val="1"/>
                <c:pt idx="0">
                  <c:v>Maíz</c:v>
                </c:pt>
              </c:strCache>
            </c:strRef>
          </c:tx>
          <c:spPr>
            <a:solidFill>
              <a:srgbClr val="E8A844">
                <a:lumMod val="75000"/>
              </a:srgbClr>
            </a:solidFill>
            <a:ln>
              <a:solidFill>
                <a:srgbClr val="E8A844">
                  <a:lumMod val="75000"/>
                </a:srgbClr>
              </a:solidFill>
            </a:ln>
            <a:effectLst/>
          </c:spPr>
          <c:invertIfNegative val="0"/>
          <c:trendline>
            <c:spPr>
              <a:ln w="38100" cap="rnd">
                <a:solidFill>
                  <a:srgbClr val="A1561F"/>
                </a:solidFill>
                <a:prstDash val="sysDot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2.3236657917760278E-2"/>
                  <c:y val="-7.5422499270924467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600" b="0" i="0" u="none" strike="noStrike" kern="1200" baseline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/>
                      <a:t>y = 244x + 1.388</a:t>
                    </a:r>
                    <a:br>
                      <a:rPr lang="en-US"/>
                    </a:br>
                    <a:r>
                      <a:rPr lang="en-US"/>
                      <a:t>R² = 0,63</a:t>
                    </a:r>
                  </a:p>
                </c:rich>
              </c:tx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AR"/>
                </a:p>
              </c:txPr>
            </c:trendlineLbl>
          </c:trendline>
          <c:cat>
            <c:strRef>
              <c:f>Hoja1!$J$4:$AB$4</c:f>
              <c:strCache>
                <c:ptCount val="19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  <c:pt idx="14">
                  <c:v>2022</c:v>
                </c:pt>
                <c:pt idx="15">
                  <c:v>2023</c:v>
                </c:pt>
                <c:pt idx="16">
                  <c:v>2024</c:v>
                </c:pt>
                <c:pt idx="17">
                  <c:v>2025</c:v>
                </c:pt>
                <c:pt idx="18">
                  <c:v>2026</c:v>
                </c:pt>
              </c:strCache>
            </c:strRef>
          </c:cat>
          <c:val>
            <c:numRef>
              <c:f>Hoja1!$J$58:$AB$58</c:f>
              <c:numCache>
                <c:formatCode>#,##0_ ;\-#,##0\ </c:formatCode>
                <c:ptCount val="19"/>
                <c:pt idx="0">
                  <c:v>47.000000053096997</c:v>
                </c:pt>
                <c:pt idx="1">
                  <c:v>1296</c:v>
                </c:pt>
                <c:pt idx="2">
                  <c:v>979.00000102995705</c:v>
                </c:pt>
                <c:pt idx="3">
                  <c:v>5230.0000049523796</c:v>
                </c:pt>
                <c:pt idx="4">
                  <c:v>2702</c:v>
                </c:pt>
                <c:pt idx="5">
                  <c:v>3277.0000027706601</c:v>
                </c:pt>
                <c:pt idx="6" formatCode="_-* #,##0_-;\-* #,##0_-;_-* &quot;-&quot;??_-;_-@_-">
                  <c:v>5516</c:v>
                </c:pt>
                <c:pt idx="7" formatCode="_-* #,##0_-;\-* #,##0_-;_-* &quot;-&quot;??_-;_-@_-">
                  <c:v>3174</c:v>
                </c:pt>
                <c:pt idx="8" formatCode="_-* #,##0_-;\-* #,##0_-;_-* &quot;-&quot;??_-;_-@_-">
                  <c:v>3000</c:v>
                </c:pt>
                <c:pt idx="9" formatCode="_-* #,##0_-;\-* #,##0_-;_-* &quot;-&quot;??_-;_-@_-">
                  <c:v>3373</c:v>
                </c:pt>
                <c:pt idx="10" formatCode="_-* #,##0_-;\-* #,##0_-;_-* &quot;-&quot;??_-;_-@_-">
                  <c:v>3641</c:v>
                </c:pt>
                <c:pt idx="11" formatCode="_-* #,##0_-;\-* #,##0_-;_-* &quot;-&quot;??_-;_-@_-">
                  <c:v>3793</c:v>
                </c:pt>
                <c:pt idx="12" formatCode="_-* #,##0_-;\-* #,##0_-;_-* &quot;-&quot;??_-;_-@_-">
                  <c:v>4190</c:v>
                </c:pt>
                <c:pt idx="13" formatCode="_-* #,##0_-;\-* #,##0_-;_-* &quot;-&quot;??_-;_-@_-">
                  <c:v>4638</c:v>
                </c:pt>
                <c:pt idx="14" formatCode="_-* #,##0_-;\-* #,##0_-;_-* &quot;-&quot;??_-;_-@_-">
                  <c:v>5016</c:v>
                </c:pt>
                <c:pt idx="15" formatCode="_-* #,##0_-;\-* #,##0_-;_-* &quot;-&quot;??_-;_-@_-">
                  <c:v>5319</c:v>
                </c:pt>
                <c:pt idx="16" formatCode="_-* #,##0_-;\-* #,##0_-;_-* &quot;-&quot;??_-;_-@_-">
                  <c:v>5638</c:v>
                </c:pt>
                <c:pt idx="17" formatCode="_-* #,##0_-;\-* #,##0_-;_-* &quot;-&quot;??_-;_-@_-">
                  <c:v>5892</c:v>
                </c:pt>
                <c:pt idx="18" formatCode="_-* #,##0_-;\-* #,##0_-;_-* &quot;-&quot;??_-;_-@_-">
                  <c:v>6104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D05-422D-A1B2-B8D3168BB8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64639816"/>
        <c:axId val="464640472"/>
      </c:barChart>
      <c:catAx>
        <c:axId val="464639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AR"/>
          </a:p>
        </c:txPr>
        <c:crossAx val="464640472"/>
        <c:crosses val="autoZero"/>
        <c:auto val="1"/>
        <c:lblAlgn val="ctr"/>
        <c:lblOffset val="100"/>
        <c:noMultiLvlLbl val="0"/>
      </c:catAx>
      <c:valAx>
        <c:axId val="464640472"/>
        <c:scaling>
          <c:orientation val="minMax"/>
        </c:scaling>
        <c:delete val="0"/>
        <c:axPos val="l"/>
        <c:numFmt formatCode="#,##0_ ;\-#,##0\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AR"/>
          </a:p>
        </c:txPr>
        <c:crossAx val="464639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ysClr val="windowText" lastClr="000000"/>
          </a:solidFill>
        </a:defRPr>
      </a:pPr>
      <a:endParaRPr lang="es-AR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2"/>
            </a:solidFill>
            <a:ln>
              <a:solidFill>
                <a:schemeClr val="accent2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es-A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'Área y Prod'!$B$106:$B$112</c:f>
              <c:strCache>
                <c:ptCount val="7"/>
                <c:pt idx="0">
                  <c:v>11/12</c:v>
                </c:pt>
                <c:pt idx="1">
                  <c:v>12/13</c:v>
                </c:pt>
                <c:pt idx="2">
                  <c:v>13/14</c:v>
                </c:pt>
                <c:pt idx="3">
                  <c:v>14/15</c:v>
                </c:pt>
                <c:pt idx="4">
                  <c:v>15/16</c:v>
                </c:pt>
                <c:pt idx="5">
                  <c:v>16/17</c:v>
                </c:pt>
                <c:pt idx="6">
                  <c:v>17/18</c:v>
                </c:pt>
              </c:strCache>
            </c:strRef>
          </c:cat>
          <c:val>
            <c:numRef>
              <c:f>'Área y Prod'!$C$106:$C$112</c:f>
              <c:numCache>
                <c:formatCode>_ * #,##0.0_ ;_ * \-#,##0.0_ ;_ * "-"??_ ;_ @_ </c:formatCode>
                <c:ptCount val="7"/>
                <c:pt idx="0">
                  <c:v>31.902387000000001</c:v>
                </c:pt>
                <c:pt idx="1">
                  <c:v>31.49</c:v>
                </c:pt>
                <c:pt idx="2">
                  <c:v>31.25</c:v>
                </c:pt>
                <c:pt idx="3">
                  <c:v>31.77</c:v>
                </c:pt>
                <c:pt idx="4">
                  <c:v>31.57</c:v>
                </c:pt>
                <c:pt idx="5">
                  <c:v>33.1</c:v>
                </c:pt>
                <c:pt idx="6">
                  <c:v>32.53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B7-4138-A9B6-450371EF08C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03878088"/>
        <c:axId val="603883336"/>
      </c:barChart>
      <c:catAx>
        <c:axId val="603878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AR"/>
          </a:p>
        </c:txPr>
        <c:crossAx val="603883336"/>
        <c:crosses val="autoZero"/>
        <c:auto val="1"/>
        <c:lblAlgn val="ctr"/>
        <c:lblOffset val="100"/>
        <c:noMultiLvlLbl val="0"/>
      </c:catAx>
      <c:valAx>
        <c:axId val="603883336"/>
        <c:scaling>
          <c:orientation val="minMax"/>
          <c:min val="28"/>
        </c:scaling>
        <c:delete val="1"/>
        <c:axPos val="l"/>
        <c:numFmt formatCode="#,##0" sourceLinked="0"/>
        <c:majorTickMark val="none"/>
        <c:minorTickMark val="none"/>
        <c:tickLblPos val="nextTo"/>
        <c:crossAx val="603878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  <a:latin typeface="Calibri" panose="020F0502020204030204" pitchFamily="34" charset="0"/>
          <a:cs typeface="Calibri" panose="020F0502020204030204" pitchFamily="34" charset="0"/>
        </a:defRPr>
      </a:pPr>
      <a:endParaRPr lang="es-A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'C:\Users\atejeda\Documents\ReTAA\[Resumen Retaa para ATR.xlsx]NTs País'!$C$4</c:f>
              <c:strCache>
                <c:ptCount val="1"/>
                <c:pt idx="0">
                  <c:v>10/11</c:v>
                </c:pt>
              </c:strCache>
            </c:strRef>
          </c:tx>
          <c:spPr>
            <a:solidFill>
              <a:schemeClr val="accent2">
                <a:tint val="58000"/>
              </a:schemeClr>
            </a:solidFill>
            <a:ln w="12700" cap="rnd" cmpd="sng" algn="ctr">
              <a:solidFill>
                <a:schemeClr val="accent2">
                  <a:shade val="50000"/>
                  <a:lumMod val="90000"/>
                </a:schemeClr>
              </a:solidFill>
              <a:prstDash val="solid"/>
              <a:round/>
            </a:ln>
            <a:effectLst/>
          </c:spPr>
          <c:invertIfNegative val="0"/>
          <c:cat>
            <c:strRef>
              <c:f>'[2]NTs País'!$D$3:$F$3</c:f>
              <c:strCache>
                <c:ptCount val="3"/>
                <c:pt idx="0">
                  <c:v>NT Alto</c:v>
                </c:pt>
                <c:pt idx="1">
                  <c:v>NT Medio</c:v>
                </c:pt>
                <c:pt idx="2">
                  <c:v>NT Bajo</c:v>
                </c:pt>
              </c:strCache>
            </c:strRef>
          </c:cat>
          <c:val>
            <c:numRef>
              <c:f>'[2]NTs País'!$D$4:$F$4</c:f>
              <c:numCache>
                <c:formatCode>General</c:formatCode>
                <c:ptCount val="3"/>
                <c:pt idx="0">
                  <c:v>47</c:v>
                </c:pt>
                <c:pt idx="1">
                  <c:v>42</c:v>
                </c:pt>
                <c:pt idx="2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83-49E3-A9E2-F75D0C48CAC4}"/>
            </c:ext>
          </c:extLst>
        </c:ser>
        <c:ser>
          <c:idx val="1"/>
          <c:order val="1"/>
          <c:tx>
            <c:strRef>
              <c:f>'C:\Users\atejeda\Documents\ReTAA\[Resumen Retaa para ATR.xlsx]NTs País'!$C$5</c:f>
              <c:strCache>
                <c:ptCount val="1"/>
                <c:pt idx="0">
                  <c:v>12/13</c:v>
                </c:pt>
              </c:strCache>
            </c:strRef>
          </c:tx>
          <c:spPr>
            <a:solidFill>
              <a:schemeClr val="accent2">
                <a:tint val="86000"/>
              </a:schemeClr>
            </a:solidFill>
            <a:ln w="12700" cap="rnd" cmpd="sng" algn="ctr">
              <a:solidFill>
                <a:schemeClr val="accent2">
                  <a:shade val="50000"/>
                  <a:lumMod val="90000"/>
                </a:schemeClr>
              </a:solidFill>
              <a:prstDash val="solid"/>
              <a:round/>
            </a:ln>
            <a:effectLst/>
          </c:spPr>
          <c:invertIfNegative val="0"/>
          <c:cat>
            <c:strRef>
              <c:f>'[2]NTs País'!$D$3:$F$3</c:f>
              <c:strCache>
                <c:ptCount val="3"/>
                <c:pt idx="0">
                  <c:v>NT Alto</c:v>
                </c:pt>
                <c:pt idx="1">
                  <c:v>NT Medio</c:v>
                </c:pt>
                <c:pt idx="2">
                  <c:v>NT Bajo</c:v>
                </c:pt>
              </c:strCache>
            </c:strRef>
          </c:cat>
          <c:val>
            <c:numRef>
              <c:f>'[2]NTs País'!$D$5:$F$5</c:f>
              <c:numCache>
                <c:formatCode>General</c:formatCode>
                <c:ptCount val="3"/>
                <c:pt idx="0">
                  <c:v>37</c:v>
                </c:pt>
                <c:pt idx="1">
                  <c:v>50</c:v>
                </c:pt>
                <c:pt idx="2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483-49E3-A9E2-F75D0C48CAC4}"/>
            </c:ext>
          </c:extLst>
        </c:ser>
        <c:ser>
          <c:idx val="2"/>
          <c:order val="2"/>
          <c:tx>
            <c:strRef>
              <c:f>'C:\Users\atejeda\Documents\ReTAA\[Resumen Retaa para ATR.xlsx]NTs País'!$C$6</c:f>
              <c:strCache>
                <c:ptCount val="1"/>
                <c:pt idx="0">
                  <c:v>14/15</c:v>
                </c:pt>
              </c:strCache>
            </c:strRef>
          </c:tx>
          <c:spPr>
            <a:solidFill>
              <a:schemeClr val="accent2">
                <a:shade val="86000"/>
              </a:schemeClr>
            </a:solidFill>
            <a:ln w="12700" cap="rnd" cmpd="sng" algn="ctr">
              <a:solidFill>
                <a:schemeClr val="accent2">
                  <a:shade val="50000"/>
                  <a:lumMod val="90000"/>
                </a:schemeClr>
              </a:solidFill>
              <a:prstDash val="solid"/>
              <a:round/>
            </a:ln>
            <a:effectLst/>
          </c:spPr>
          <c:invertIfNegative val="0"/>
          <c:cat>
            <c:strRef>
              <c:f>'[2]NTs País'!$D$3:$F$3</c:f>
              <c:strCache>
                <c:ptCount val="3"/>
                <c:pt idx="0">
                  <c:v>NT Alto</c:v>
                </c:pt>
                <c:pt idx="1">
                  <c:v>NT Medio</c:v>
                </c:pt>
                <c:pt idx="2">
                  <c:v>NT Bajo</c:v>
                </c:pt>
              </c:strCache>
            </c:strRef>
          </c:cat>
          <c:val>
            <c:numRef>
              <c:f>'[2]NTs País'!$D$6:$F$6</c:f>
              <c:numCache>
                <c:formatCode>General</c:formatCode>
                <c:ptCount val="3"/>
                <c:pt idx="0">
                  <c:v>28.650645345964815</c:v>
                </c:pt>
                <c:pt idx="1">
                  <c:v>50.511153576940835</c:v>
                </c:pt>
                <c:pt idx="2">
                  <c:v>20.838201077094343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483-49E3-A9E2-F75D0C48CAC4}"/>
            </c:ext>
          </c:extLst>
        </c:ser>
        <c:ser>
          <c:idx val="3"/>
          <c:order val="3"/>
          <c:tx>
            <c:strRef>
              <c:f>'C:\Users\atejeda\Documents\ReTAA\[Resumen Retaa para ATR.xlsx]NTs País'!$C$7</c:f>
              <c:strCache>
                <c:ptCount val="1"/>
                <c:pt idx="0">
                  <c:v>16/17</c:v>
                </c:pt>
              </c:strCache>
            </c:strRef>
          </c:tx>
          <c:spPr>
            <a:solidFill>
              <a:schemeClr val="accent2">
                <a:shade val="58000"/>
              </a:schemeClr>
            </a:solidFill>
            <a:ln w="12700" cap="rnd" cmpd="sng" algn="ctr">
              <a:solidFill>
                <a:schemeClr val="accent2">
                  <a:shade val="50000"/>
                  <a:lumMod val="90000"/>
                </a:schemeClr>
              </a:solidFill>
              <a:prstDash val="solid"/>
              <a:round/>
            </a:ln>
            <a:effectLst/>
          </c:spPr>
          <c:invertIfNegative val="0"/>
          <c:cat>
            <c:strRef>
              <c:f>'[2]NTs País'!$D$3:$F$3</c:f>
              <c:strCache>
                <c:ptCount val="3"/>
                <c:pt idx="0">
                  <c:v>NT Alto</c:v>
                </c:pt>
                <c:pt idx="1">
                  <c:v>NT Medio</c:v>
                </c:pt>
                <c:pt idx="2">
                  <c:v>NT Bajo</c:v>
                </c:pt>
              </c:strCache>
            </c:strRef>
          </c:cat>
          <c:val>
            <c:numRef>
              <c:f>'[2]NTs País'!$D$7:$F$7</c:f>
              <c:numCache>
                <c:formatCode>General</c:formatCode>
                <c:ptCount val="3"/>
                <c:pt idx="0">
                  <c:v>34.508228331571502</c:v>
                </c:pt>
                <c:pt idx="1">
                  <c:v>56.564836377428698</c:v>
                </c:pt>
                <c:pt idx="2">
                  <c:v>8.9269352909997792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483-49E3-A9E2-F75D0C48CA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0329088"/>
        <c:axId val="70331008"/>
      </c:barChart>
      <c:catAx>
        <c:axId val="703290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12700" cap="rnd" cmpd="sng" algn="ctr">
            <a:solidFill>
              <a:schemeClr val="dk1">
                <a:tint val="75000"/>
                <a:lumMod val="90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dk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AR"/>
          </a:p>
        </c:txPr>
        <c:crossAx val="70331008"/>
        <c:crosses val="autoZero"/>
        <c:auto val="1"/>
        <c:lblAlgn val="ctr"/>
        <c:lblOffset val="100"/>
        <c:noMultiLvlLbl val="0"/>
      </c:catAx>
      <c:valAx>
        <c:axId val="70331008"/>
        <c:scaling>
          <c:orientation val="minMax"/>
          <c:min val="1.0000000000000002E-2"/>
        </c:scaling>
        <c:delete val="0"/>
        <c:axPos val="l"/>
        <c:numFmt formatCode="#,##0" sourceLinked="0"/>
        <c:majorTickMark val="out"/>
        <c:minorTickMark val="none"/>
        <c:tickLblPos val="nextTo"/>
        <c:spPr>
          <a:noFill/>
          <a:ln w="12700" cap="rnd" cmpd="sng" algn="ctr">
            <a:solidFill>
              <a:schemeClr val="dk1">
                <a:tint val="75000"/>
                <a:lumMod val="90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dk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AR"/>
          </a:p>
        </c:txPr>
        <c:crossAx val="703290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dk1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es-AR"/>
        </a:p>
      </c:txPr>
    </c:legend>
    <c:plotVisOnly val="1"/>
    <c:dispBlanksAs val="gap"/>
    <c:showDLblsOverMax val="0"/>
  </c:chart>
  <c:spPr>
    <a:noFill/>
    <a:ln w="12700" cap="rnd" cmpd="sng" algn="ctr">
      <a:noFill/>
      <a:prstDash val="solid"/>
      <a:round/>
    </a:ln>
    <a:effectLst/>
  </c:spPr>
  <c:txPr>
    <a:bodyPr/>
    <a:lstStyle/>
    <a:p>
      <a:pPr>
        <a:defRPr sz="1600">
          <a:latin typeface="Calibri" panose="020F0502020204030204" pitchFamily="34" charset="0"/>
          <a:cs typeface="Calibri" panose="020F0502020204030204" pitchFamily="34" charset="0"/>
        </a:defRPr>
      </a:pPr>
      <a:endParaRPr lang="es-AR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Expo!$I$29:$I$43</cx:f>
        <cx:lvl ptCount="15">
          <cx:pt idx="0">Viet Nam</cx:pt>
          <cx:pt idx="1">Argelia</cx:pt>
          <cx:pt idx="2">Egipto</cx:pt>
          <cx:pt idx="3">Malasia</cx:pt>
          <cx:pt idx="4">Corea, República de</cx:pt>
          <cx:pt idx="5">Arabia Saudita</cx:pt>
          <cx:pt idx="6">Chile</cx:pt>
          <cx:pt idx="7">Marruecos</cx:pt>
          <cx:pt idx="8">República de Yemen</cx:pt>
          <cx:pt idx="9">Jordania</cx:pt>
          <cx:pt idx="10">Cuba</cx:pt>
          <cx:pt idx="11">Brasil</cx:pt>
          <cx:pt idx="12">Nigeria</cx:pt>
          <cx:pt idx="13">Emiratos Árabes Unidos</cx:pt>
          <cx:pt idx="14">Resto</cx:pt>
        </cx:lvl>
      </cx:strDim>
      <cx:numDim type="size">
        <cx:f>Expo!$J$29:$J$43</cx:f>
        <cx:lvl ptCount="15" formatCode="0,00%">
          <cx:pt idx="0">0.18310397693794669</cx:pt>
          <cx:pt idx="1">0.13647594471083285</cx:pt>
          <cx:pt idx="2">0.12406086537618342</cx:pt>
          <cx:pt idx="3">0.082699735526563484</cx:pt>
          <cx:pt idx="4">0.075365881775173074</cx:pt>
          <cx:pt idx="5">0.060844918835577882</cx:pt>
          <cx:pt idx="6">0.055846070984972372</cx:pt>
          <cx:pt idx="7">0.052953865981088213</cx:pt>
          <cx:pt idx="8">0.024847410329644642</cx:pt>
          <cx:pt idx="9">0.023388611618010445</cx:pt>
          <cx:pt idx="10">0.02241606508355477</cx:pt>
          <cx:pt idx="11">0.016607907680249376</cx:pt>
          <cx:pt idx="12">0.014427449660899424</cx:pt>
          <cx:pt idx="13">0.011313208617748465</cx:pt>
          <cx:pt idx="14">0.11564808688155491</cx:pt>
        </cx:lvl>
      </cx:numDim>
    </cx:data>
  </cx:chartData>
  <cx:chart>
    <cx:plotArea>
      <cx:plotAreaRegion>
        <cx:series layoutId="treemap" uniqueId="{37D34596-10F4-4C9E-897B-2983FC76A29C}">
          <cx:tx>
            <cx:txData>
              <cx:f>Expo!$J$28</cx:f>
              <cx:v>Maiz</cx:v>
            </cx:txData>
          </cx:tx>
          <cx:dataLabels pos="inEnd">
            <cx:numFmt formatCode="0,0%" sourceLinked="0"/>
            <cx:txPr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 sz="1500" b="1"/>
                </a:pPr>
                <a:endParaRPr lang="es-ES" sz="1500" b="1" i="0" u="none" strike="noStrike" baseline="0">
                  <a:solidFill>
                    <a:sysClr val="window" lastClr="FFFFFF"/>
                  </a:solidFill>
                  <a:latin typeface="Calibri" panose="020F0502020204030204"/>
                </a:endParaRPr>
              </a:p>
            </cx:txPr>
            <cx:visibility seriesName="0" categoryName="1" value="1"/>
            <cx:separator>, </cx:separator>
          </cx:dataLabels>
          <cx:dataId val="0"/>
          <cx:layoutPr>
            <cx:parentLabelLayout val="overlapping"/>
          </cx:layoutPr>
        </cx:series>
      </cx:plotAreaRegion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410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 w="19050">
        <a:solidFill>
          <a:schemeClr val="bg1"/>
        </a:solidFill>
      </a:ln>
    </cs:spPr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lt1"/>
    </cs:fontRef>
    <cs:defRPr sz="9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34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137">
  <cs:axisTitle>
    <cs:lnRef idx="0"/>
    <cs:fillRef idx="0"/>
    <cs:effectRef idx="0"/>
    <cs:fontRef idx="minor">
      <a:schemeClr val="dk1"/>
    </cs:fontRef>
    <cs:defRPr sz="1000" b="1" kern="1200"/>
  </cs:axisTitle>
  <cs:categoryAxis>
    <cs:lnRef idx="1">
      <a:schemeClr val="dk1">
        <a:tint val="75000"/>
      </a:schemeClr>
    </cs:lnRef>
    <cs:fillRef idx="0"/>
    <cs:effectRef idx="0"/>
    <cs:fontRef idx="minor">
      <a:schemeClr val="dk1"/>
    </cs:fontRef>
    <cs:spPr>
      <a:ln>
        <a:round/>
      </a:ln>
    </cs:spPr>
    <cs:defRPr sz="1000" kern="1200"/>
  </cs:categoryAxis>
  <cs:chartArea>
    <cs:lnRef idx="1">
      <a:schemeClr val="dk1">
        <a:tint val="75000"/>
      </a:schemeClr>
    </cs:lnRef>
    <cs:fillRef idx="1">
      <a:schemeClr val="lt1"/>
    </cs:fillRef>
    <cs:effectRef idx="0"/>
    <cs:fontRef idx="minor">
      <a:schemeClr val="dk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dk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1" mods="ignoreCSTransforms">
      <cs:styleClr val="0">
        <a:shade val="50000"/>
      </cs:styleClr>
    </cs:lnRef>
    <cs:fillRef idx="1">
      <cs:styleClr val="auto"/>
    </cs:fillRef>
    <cs:effectRef idx="0"/>
    <cs:fontRef idx="minor">
      <a:schemeClr val="dk1"/>
    </cs:fontRef>
    <cs:spPr>
      <a:ln>
        <a:round/>
      </a:ln>
    </cs:spPr>
  </cs:dataPoint>
  <cs:dataPoint3D>
    <cs:lnRef idx="1" mods="ignoreCSTransforms">
      <cs:styleClr val="0">
        <a:shade val="50000"/>
      </cs:styleClr>
    </cs:lnRef>
    <cs:fillRef idx="1">
      <cs:styleClr val="auto"/>
    </cs:fillRef>
    <cs:effectRef idx="0"/>
    <cs:fontRef idx="minor">
      <a:schemeClr val="dk1"/>
    </cs:fontRef>
    <cs:spPr>
      <a:ln>
        <a:round/>
      </a:ln>
    </cs:spPr>
  </cs:dataPoint3D>
  <cs:dataPointLine>
    <cs:lnRef idx="1">
      <cs:styleClr val="auto"/>
    </cs:lnRef>
    <cs:lineWidthScale>5</cs:lineWidthScale>
    <cs:fillRef idx="0"/>
    <cs:effectRef idx="0"/>
    <cs:fontRef idx="minor">
      <a:schemeClr val="dk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dk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dk1"/>
    </cs:fontRef>
    <cs:spPr>
      <a:ln>
        <a:round/>
      </a:ln>
    </cs:spPr>
  </cs:dataPointWireframe>
  <cs:dataTable>
    <cs:lnRef idx="1">
      <a:schemeClr val="dk1">
        <a:tint val="75000"/>
      </a:schemeClr>
    </cs:lnRef>
    <cs:fillRef idx="0"/>
    <cs:effectRef idx="0"/>
    <cs:fontRef idx="minor">
      <a:schemeClr val="dk1"/>
    </cs:fontRef>
    <cs:spPr>
      <a:ln>
        <a:round/>
      </a:ln>
    </cs:spPr>
    <cs:defRPr sz="1000" kern="1200"/>
  </cs:dataTable>
  <cs:downBar>
    <cs:lnRef idx="1" mods="ignoreCSTransforms">
      <cs:styleClr val="0">
        <a:shade val="25000"/>
      </cs:styleClr>
    </cs:lnRef>
    <cs:fillRef idx="1" mods="ignoreCSTransforms">
      <cs:styleClr val="0">
        <a:shade val="25000"/>
      </cs:styleClr>
    </cs:fillRef>
    <cs:effectRef idx="0"/>
    <cs:fontRef idx="minor">
      <a:schemeClr val="dk1"/>
    </cs:fontRef>
    <cs:spPr>
      <a:ln>
        <a:round/>
      </a:ln>
    </cs:spPr>
  </cs:downBar>
  <cs:dropLine>
    <cs:lnRef idx="1">
      <a:schemeClr val="dk1"/>
    </cs:lnRef>
    <cs:fillRef idx="0"/>
    <cs:effectRef idx="0"/>
    <cs:fontRef idx="minor">
      <a:schemeClr val="dk1"/>
    </cs:fontRef>
    <cs:spPr>
      <a:ln>
        <a:round/>
      </a:ln>
    </cs:spPr>
  </cs:dropLine>
  <cs:errorBar>
    <cs:lnRef idx="1">
      <a:schemeClr val="dk1"/>
    </cs:lnRef>
    <cs:fillRef idx="1">
      <a:schemeClr val="dk1"/>
    </cs:fillRef>
    <cs:effectRef idx="0"/>
    <cs:fontRef idx="minor">
      <a:schemeClr val="dk1"/>
    </cs:fontRef>
    <cs:spPr>
      <a:ln>
        <a:round/>
      </a:ln>
    </cs:spPr>
  </cs:errorBar>
  <cs:floor>
    <cs:lnRef idx="1">
      <a:schemeClr val="dk1">
        <a:tint val="75000"/>
      </a:schemeClr>
    </cs:lnRef>
    <cs:fillRef idx="1" mods="ignoreCSTransforms">
      <cs:styleClr val="0">
        <a:tint val="20000"/>
      </cs:styleClr>
    </cs:fillRef>
    <cs:effectRef idx="0"/>
    <cs:fontRef idx="minor">
      <a:schemeClr val="dk1"/>
    </cs:fontRef>
    <cs:spPr>
      <a:ln>
        <a:round/>
      </a:ln>
    </cs:spPr>
  </cs:floor>
  <cs:gridlineMajor>
    <cs:lnRef idx="1">
      <a:schemeClr val="dk1">
        <a:tint val="75000"/>
      </a:schemeClr>
    </cs:lnRef>
    <cs:fillRef idx="0"/>
    <cs:effectRef idx="0"/>
    <cs:fontRef idx="minor">
      <a:schemeClr val="dk1"/>
    </cs:fontRef>
    <cs:spPr>
      <a:ln>
        <a:round/>
      </a:ln>
    </cs:spPr>
  </cs:gridlineMajor>
  <cs:gridlineMinor>
    <cs:lnRef idx="1">
      <a:schemeClr val="dk1">
        <a:tint val="50000"/>
      </a:schemeClr>
    </cs:lnRef>
    <cs:fillRef idx="0"/>
    <cs:effectRef idx="0"/>
    <cs:fontRef idx="minor">
      <a:schemeClr val="dk1"/>
    </cs:fontRef>
    <cs:spPr>
      <a:ln>
        <a:round/>
      </a:ln>
    </cs:spPr>
  </cs:gridlineMinor>
  <cs:hiLoLine>
    <cs:lnRef idx="1">
      <a:schemeClr val="dk1"/>
    </cs:lnRef>
    <cs:fillRef idx="0"/>
    <cs:effectRef idx="0"/>
    <cs:fontRef idx="minor">
      <a:schemeClr val="dk1"/>
    </cs:fontRef>
    <cs:spPr>
      <a:ln>
        <a:round/>
      </a:ln>
    </cs:spPr>
  </cs:hiLoLine>
  <cs:leaderLine>
    <cs:lnRef idx="1">
      <a:schemeClr val="dk1"/>
    </cs:lnRef>
    <cs:fillRef idx="0"/>
    <cs:effectRef idx="0"/>
    <cs:fontRef idx="minor">
      <a:schemeClr val="dk1"/>
    </cs:fontRef>
    <cs:spPr>
      <a:ln>
        <a:round/>
      </a:ln>
    </cs:spPr>
  </cs:leaderLine>
  <cs:legend>
    <cs:lnRef idx="0"/>
    <cs:fillRef idx="0"/>
    <cs:effectRef idx="0"/>
    <cs:fontRef idx="minor">
      <a:schemeClr val="dk1"/>
    </cs:fontRef>
    <cs:defRPr sz="1000" kern="1200"/>
  </cs:legend>
  <cs:plotArea>
    <cs:lnRef idx="0"/>
    <cs:fillRef idx="1" mods="ignoreCSTransforms">
      <cs:styleClr val="0">
        <a:tint val="20000"/>
      </cs:styleClr>
    </cs:fillRef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1">
      <a:schemeClr val="dk1">
        <a:tint val="75000"/>
      </a:schemeClr>
    </cs:lnRef>
    <cs:fillRef idx="0"/>
    <cs:effectRef idx="0"/>
    <cs:fontRef idx="minor">
      <a:schemeClr val="dk1"/>
    </cs:fontRef>
    <cs:spPr>
      <a:ln>
        <a:round/>
      </a:ln>
    </cs:spPr>
    <cs:defRPr sz="1000" kern="1200"/>
  </cs:seriesAxis>
  <cs:seriesLine>
    <cs:lnRef idx="1">
      <a:schemeClr val="dk1"/>
    </cs:lnRef>
    <cs:fillRef idx="0"/>
    <cs:effectRef idx="0"/>
    <cs:fontRef idx="minor">
      <a:schemeClr val="dk1"/>
    </cs:fontRef>
    <cs:spPr>
      <a:ln>
        <a:round/>
      </a:ln>
    </cs:spPr>
  </cs:seriesLine>
  <cs:title>
    <cs:lnRef idx="0"/>
    <cs:fillRef idx="0"/>
    <cs:effectRef idx="0"/>
    <cs:fontRef idx="minor">
      <a:schemeClr val="dk1"/>
    </cs:fontRef>
    <cs:defRPr sz="1800" b="1" kern="1200"/>
  </cs:title>
  <cs:trendline>
    <cs:lnRef idx="1">
      <a:schemeClr val="dk1"/>
    </cs:lnRef>
    <cs:fillRef idx="0"/>
    <cs:effectRef idx="0"/>
    <cs:fontRef idx="minor">
      <a:schemeClr val="dk1"/>
    </cs:fontRef>
    <cs:spPr>
      <a:ln cap="rnd">
        <a:round/>
      </a:ln>
    </cs:spPr>
  </cs:trendline>
  <cs:trendlineLabel>
    <cs:lnRef idx="0"/>
    <cs:fillRef idx="0"/>
    <cs:effectRef idx="0"/>
    <cs:fontRef idx="minor">
      <a:schemeClr val="dk1"/>
    </cs:fontRef>
    <cs:defRPr sz="1000" kern="1200"/>
  </cs:trendlineLabel>
  <cs:upBar>
    <cs:lnRef idx="1" mods="ignoreCSTransforms">
      <cs:styleClr val="0">
        <a:shade val="25000"/>
      </cs:styleClr>
    </cs:lnRef>
    <cs:fillRef idx="1">
      <a:schemeClr val="lt1"/>
    </cs:fillRef>
    <cs:effectRef idx="0"/>
    <cs:fontRef idx="minor">
      <a:schemeClr val="dk1"/>
    </cs:fontRef>
    <cs:spPr>
      <a:ln>
        <a:round/>
      </a:ln>
    </cs:spPr>
  </cs:upBar>
  <cs:valueAxis>
    <cs:lnRef idx="1">
      <a:schemeClr val="dk1">
        <a:tint val="75000"/>
      </a:schemeClr>
    </cs:lnRef>
    <cs:fillRef idx="0"/>
    <cs:effectRef idx="0"/>
    <cs:fontRef idx="minor">
      <a:schemeClr val="dk1"/>
    </cs:fontRef>
    <cs:spPr>
      <a:ln>
        <a:round/>
      </a:ln>
    </cs:spPr>
    <cs:defRPr sz="1000" kern="1200"/>
  </cs:valueAxis>
  <cs:wall>
    <cs:lnRef idx="0"/>
    <cs:fillRef idx="1" mods="ignoreCSTransforms">
      <cs:styleClr val="0">
        <a:tint val="20000"/>
      </cs:styleClr>
    </cs:fillRef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5B610D-499F-4A9B-BDFD-A3C9F15FF8CA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AR"/>
        </a:p>
      </dgm:t>
    </dgm:pt>
    <dgm:pt modelId="{B413767A-EC9C-4693-A1FD-EEAEAA43CC4A}">
      <dgm:prSet phldrT="[Texto]" custT="1"/>
      <dgm:spPr/>
      <dgm:t>
        <a:bodyPr/>
        <a:lstStyle/>
        <a:p>
          <a:r>
            <a:rPr lang="es-AR" sz="2000" dirty="0"/>
            <a:t>+5% Superficie Sembrada</a:t>
          </a:r>
        </a:p>
      </dgm:t>
    </dgm:pt>
    <dgm:pt modelId="{7EC14993-8B9E-403C-B12F-4A56725D66D4}" type="parTrans" cxnId="{55C09C3D-9169-4027-86FC-485F6C18332E}">
      <dgm:prSet/>
      <dgm:spPr/>
      <dgm:t>
        <a:bodyPr/>
        <a:lstStyle/>
        <a:p>
          <a:endParaRPr lang="es-AR" sz="2000"/>
        </a:p>
      </dgm:t>
    </dgm:pt>
    <dgm:pt modelId="{C910CDE6-13AB-47F3-A14F-84F1A9F5C956}" type="sibTrans" cxnId="{55C09C3D-9169-4027-86FC-485F6C18332E}">
      <dgm:prSet/>
      <dgm:spPr/>
      <dgm:t>
        <a:bodyPr/>
        <a:lstStyle/>
        <a:p>
          <a:endParaRPr lang="es-AR" sz="2000"/>
        </a:p>
      </dgm:t>
    </dgm:pt>
    <dgm:pt modelId="{5DFDC6A9-CD8C-4729-94CF-5CC762C6006A}">
      <dgm:prSet phldrT="[Texto]" custT="1"/>
      <dgm:spPr/>
      <dgm:t>
        <a:bodyPr/>
        <a:lstStyle/>
        <a:p>
          <a:r>
            <a:rPr lang="es-AR" sz="2000" dirty="0"/>
            <a:t>+20% Nivel Tecnológico Alto</a:t>
          </a:r>
        </a:p>
      </dgm:t>
    </dgm:pt>
    <dgm:pt modelId="{E0874003-C2A5-45A6-959E-FC00B70C4293}" type="parTrans" cxnId="{7A83D122-1807-4D0B-8418-E2689C661D0C}">
      <dgm:prSet/>
      <dgm:spPr/>
      <dgm:t>
        <a:bodyPr/>
        <a:lstStyle/>
        <a:p>
          <a:endParaRPr lang="es-AR" sz="2000"/>
        </a:p>
      </dgm:t>
    </dgm:pt>
    <dgm:pt modelId="{3F6C613E-329B-4CE2-A056-94198A4C2091}" type="sibTrans" cxnId="{7A83D122-1807-4D0B-8418-E2689C661D0C}">
      <dgm:prSet/>
      <dgm:spPr/>
      <dgm:t>
        <a:bodyPr/>
        <a:lstStyle/>
        <a:p>
          <a:endParaRPr lang="es-AR" sz="2000"/>
        </a:p>
      </dgm:t>
    </dgm:pt>
    <dgm:pt modelId="{3ABB03CE-95F5-481A-AAB1-13C7E22EBAF0}">
      <dgm:prSet phldrT="[Texto]" custT="1"/>
      <dgm:spPr/>
      <dgm:t>
        <a:bodyPr/>
        <a:lstStyle/>
        <a:p>
          <a:r>
            <a:rPr lang="es-AR" sz="2000" dirty="0"/>
            <a:t>+14% Producción</a:t>
          </a:r>
        </a:p>
      </dgm:t>
    </dgm:pt>
    <dgm:pt modelId="{AEDF6A71-0FB1-449B-9016-C59C8E311E79}" type="parTrans" cxnId="{F4EA7DF0-77A1-4252-8837-13EEEE38E6FF}">
      <dgm:prSet/>
      <dgm:spPr/>
      <dgm:t>
        <a:bodyPr/>
        <a:lstStyle/>
        <a:p>
          <a:endParaRPr lang="es-AR" sz="2000"/>
        </a:p>
      </dgm:t>
    </dgm:pt>
    <dgm:pt modelId="{808AF9C4-5F01-4137-B46A-E2E6B16B1631}" type="sibTrans" cxnId="{F4EA7DF0-77A1-4252-8837-13EEEE38E6FF}">
      <dgm:prSet/>
      <dgm:spPr/>
      <dgm:t>
        <a:bodyPr/>
        <a:lstStyle/>
        <a:p>
          <a:endParaRPr lang="es-AR" sz="2000"/>
        </a:p>
      </dgm:t>
    </dgm:pt>
    <dgm:pt modelId="{F62B675E-1126-4669-88C3-D6B5CF9FA9B7}" type="pres">
      <dgm:prSet presAssocID="{7F5B610D-499F-4A9B-BDFD-A3C9F15FF8CA}" presName="CompostProcess" presStyleCnt="0">
        <dgm:presLayoutVars>
          <dgm:dir/>
          <dgm:resizeHandles val="exact"/>
        </dgm:presLayoutVars>
      </dgm:prSet>
      <dgm:spPr/>
    </dgm:pt>
    <dgm:pt modelId="{DF47C672-3F79-4822-B4C7-A4A12E40577B}" type="pres">
      <dgm:prSet presAssocID="{7F5B610D-499F-4A9B-BDFD-A3C9F15FF8CA}" presName="arrow" presStyleLbl="bgShp" presStyleIdx="0" presStyleCnt="1"/>
      <dgm:spPr/>
    </dgm:pt>
    <dgm:pt modelId="{5637D8E8-379B-44BD-9463-ACE080ACB919}" type="pres">
      <dgm:prSet presAssocID="{7F5B610D-499F-4A9B-BDFD-A3C9F15FF8CA}" presName="linearProcess" presStyleCnt="0"/>
      <dgm:spPr/>
    </dgm:pt>
    <dgm:pt modelId="{3BB977F9-BF42-4B2C-87BF-4CCFDB25654E}" type="pres">
      <dgm:prSet presAssocID="{B413767A-EC9C-4693-A1FD-EEAEAA43CC4A}" presName="textNode" presStyleLbl="node1" presStyleIdx="0" presStyleCnt="3">
        <dgm:presLayoutVars>
          <dgm:bulletEnabled val="1"/>
        </dgm:presLayoutVars>
      </dgm:prSet>
      <dgm:spPr/>
    </dgm:pt>
    <dgm:pt modelId="{691673CC-89A4-46C7-AFD9-C777157C0548}" type="pres">
      <dgm:prSet presAssocID="{C910CDE6-13AB-47F3-A14F-84F1A9F5C956}" presName="sibTrans" presStyleCnt="0"/>
      <dgm:spPr/>
    </dgm:pt>
    <dgm:pt modelId="{670E306A-D7B0-4B3D-9911-6B5A32066CBA}" type="pres">
      <dgm:prSet presAssocID="{5DFDC6A9-CD8C-4729-94CF-5CC762C6006A}" presName="textNode" presStyleLbl="node1" presStyleIdx="1" presStyleCnt="3">
        <dgm:presLayoutVars>
          <dgm:bulletEnabled val="1"/>
        </dgm:presLayoutVars>
      </dgm:prSet>
      <dgm:spPr/>
    </dgm:pt>
    <dgm:pt modelId="{21BD3D49-4722-4751-B8C3-C15424B8BF7E}" type="pres">
      <dgm:prSet presAssocID="{3F6C613E-329B-4CE2-A056-94198A4C2091}" presName="sibTrans" presStyleCnt="0"/>
      <dgm:spPr/>
    </dgm:pt>
    <dgm:pt modelId="{227CB232-0418-4C65-A22F-98F99826CA64}" type="pres">
      <dgm:prSet presAssocID="{3ABB03CE-95F5-481A-AAB1-13C7E22EBAF0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25F3FD0D-AD75-49AD-AC83-9A0324BF2F1D}" type="presOf" srcId="{7F5B610D-499F-4A9B-BDFD-A3C9F15FF8CA}" destId="{F62B675E-1126-4669-88C3-D6B5CF9FA9B7}" srcOrd="0" destOrd="0" presId="urn:microsoft.com/office/officeart/2005/8/layout/hProcess9"/>
    <dgm:cxn modelId="{7A83D122-1807-4D0B-8418-E2689C661D0C}" srcId="{7F5B610D-499F-4A9B-BDFD-A3C9F15FF8CA}" destId="{5DFDC6A9-CD8C-4729-94CF-5CC762C6006A}" srcOrd="1" destOrd="0" parTransId="{E0874003-C2A5-45A6-959E-FC00B70C4293}" sibTransId="{3F6C613E-329B-4CE2-A056-94198A4C2091}"/>
    <dgm:cxn modelId="{55C09C3D-9169-4027-86FC-485F6C18332E}" srcId="{7F5B610D-499F-4A9B-BDFD-A3C9F15FF8CA}" destId="{B413767A-EC9C-4693-A1FD-EEAEAA43CC4A}" srcOrd="0" destOrd="0" parTransId="{7EC14993-8B9E-403C-B12F-4A56725D66D4}" sibTransId="{C910CDE6-13AB-47F3-A14F-84F1A9F5C956}"/>
    <dgm:cxn modelId="{561E8F4B-2E39-493F-8197-7C19B16D3A90}" type="presOf" srcId="{3ABB03CE-95F5-481A-AAB1-13C7E22EBAF0}" destId="{227CB232-0418-4C65-A22F-98F99826CA64}" srcOrd="0" destOrd="0" presId="urn:microsoft.com/office/officeart/2005/8/layout/hProcess9"/>
    <dgm:cxn modelId="{A202F6C8-3BA3-4C53-B334-9793F30A252C}" type="presOf" srcId="{5DFDC6A9-CD8C-4729-94CF-5CC762C6006A}" destId="{670E306A-D7B0-4B3D-9911-6B5A32066CBA}" srcOrd="0" destOrd="0" presId="urn:microsoft.com/office/officeart/2005/8/layout/hProcess9"/>
    <dgm:cxn modelId="{323FEAE6-9C87-4C41-9FA8-984CB6E64082}" type="presOf" srcId="{B413767A-EC9C-4693-A1FD-EEAEAA43CC4A}" destId="{3BB977F9-BF42-4B2C-87BF-4CCFDB25654E}" srcOrd="0" destOrd="0" presId="urn:microsoft.com/office/officeart/2005/8/layout/hProcess9"/>
    <dgm:cxn modelId="{F4EA7DF0-77A1-4252-8837-13EEEE38E6FF}" srcId="{7F5B610D-499F-4A9B-BDFD-A3C9F15FF8CA}" destId="{3ABB03CE-95F5-481A-AAB1-13C7E22EBAF0}" srcOrd="2" destOrd="0" parTransId="{AEDF6A71-0FB1-449B-9016-C59C8E311E79}" sibTransId="{808AF9C4-5F01-4137-B46A-E2E6B16B1631}"/>
    <dgm:cxn modelId="{322993FF-8A0A-480D-B469-D86B940C1FEA}" type="presParOf" srcId="{F62B675E-1126-4669-88C3-D6B5CF9FA9B7}" destId="{DF47C672-3F79-4822-B4C7-A4A12E40577B}" srcOrd="0" destOrd="0" presId="urn:microsoft.com/office/officeart/2005/8/layout/hProcess9"/>
    <dgm:cxn modelId="{ABE6D16F-2DBA-4319-8A54-1F259BFDF416}" type="presParOf" srcId="{F62B675E-1126-4669-88C3-D6B5CF9FA9B7}" destId="{5637D8E8-379B-44BD-9463-ACE080ACB919}" srcOrd="1" destOrd="0" presId="urn:microsoft.com/office/officeart/2005/8/layout/hProcess9"/>
    <dgm:cxn modelId="{6457A920-F943-4BD5-AA45-EEBACB5B8463}" type="presParOf" srcId="{5637D8E8-379B-44BD-9463-ACE080ACB919}" destId="{3BB977F9-BF42-4B2C-87BF-4CCFDB25654E}" srcOrd="0" destOrd="0" presId="urn:microsoft.com/office/officeart/2005/8/layout/hProcess9"/>
    <dgm:cxn modelId="{E7AFEA4F-7808-4FE6-9A94-034B58317049}" type="presParOf" srcId="{5637D8E8-379B-44BD-9463-ACE080ACB919}" destId="{691673CC-89A4-46C7-AFD9-C777157C0548}" srcOrd="1" destOrd="0" presId="urn:microsoft.com/office/officeart/2005/8/layout/hProcess9"/>
    <dgm:cxn modelId="{8D1573EE-16B2-468A-96F5-1561793932F6}" type="presParOf" srcId="{5637D8E8-379B-44BD-9463-ACE080ACB919}" destId="{670E306A-D7B0-4B3D-9911-6B5A32066CBA}" srcOrd="2" destOrd="0" presId="urn:microsoft.com/office/officeart/2005/8/layout/hProcess9"/>
    <dgm:cxn modelId="{18076027-9D3E-4A77-BDD9-076AC717ADE0}" type="presParOf" srcId="{5637D8E8-379B-44BD-9463-ACE080ACB919}" destId="{21BD3D49-4722-4751-B8C3-C15424B8BF7E}" srcOrd="3" destOrd="0" presId="urn:microsoft.com/office/officeart/2005/8/layout/hProcess9"/>
    <dgm:cxn modelId="{A37F83E0-625A-4E0D-B32B-75FFEF001203}" type="presParOf" srcId="{5637D8E8-379B-44BD-9463-ACE080ACB919}" destId="{227CB232-0418-4C65-A22F-98F99826CA64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FAA8E2F-2127-46F0-B4E3-D494E2B8F78C}" type="doc">
      <dgm:prSet loTypeId="urn:microsoft.com/office/officeart/2005/8/layout/h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AR"/>
        </a:p>
      </dgm:t>
    </dgm:pt>
    <dgm:pt modelId="{F4505CD5-3B03-440B-8DDF-667DE7E4ED9D}">
      <dgm:prSet phldrT="[Texto]" custT="1"/>
      <dgm:spPr/>
      <dgm:t>
        <a:bodyPr/>
        <a:lstStyle/>
        <a:p>
          <a:r>
            <a:rPr lang="es-AR" sz="4400" dirty="0"/>
            <a:t>Trigo</a:t>
          </a:r>
        </a:p>
      </dgm:t>
    </dgm:pt>
    <dgm:pt modelId="{6B13D995-3895-4892-A28A-30D8B463324A}" type="parTrans" cxnId="{3D02886D-5F1E-490F-BAFE-26019188ACF6}">
      <dgm:prSet/>
      <dgm:spPr/>
      <dgm:t>
        <a:bodyPr/>
        <a:lstStyle/>
        <a:p>
          <a:endParaRPr lang="es-AR"/>
        </a:p>
      </dgm:t>
    </dgm:pt>
    <dgm:pt modelId="{65A87076-8F38-45E7-B0B5-C5FA3F918828}" type="sibTrans" cxnId="{3D02886D-5F1E-490F-BAFE-26019188ACF6}">
      <dgm:prSet/>
      <dgm:spPr/>
      <dgm:t>
        <a:bodyPr/>
        <a:lstStyle/>
        <a:p>
          <a:endParaRPr lang="es-AR"/>
        </a:p>
      </dgm:t>
    </dgm:pt>
    <dgm:pt modelId="{F20E470B-970C-4FE3-A734-13D43ED9F050}">
      <dgm:prSet phldrT="[Texto]" custT="1"/>
      <dgm:spPr/>
      <dgm:t>
        <a:bodyPr/>
        <a:lstStyle/>
        <a:p>
          <a:r>
            <a:rPr lang="es-AR" sz="2800" dirty="0"/>
            <a:t>+39% Área</a:t>
          </a:r>
        </a:p>
      </dgm:t>
    </dgm:pt>
    <dgm:pt modelId="{67479F86-A910-4536-A58B-15A182FC2512}" type="parTrans" cxnId="{CED9D72F-1BDE-400E-9562-A6F834A08F8F}">
      <dgm:prSet/>
      <dgm:spPr/>
      <dgm:t>
        <a:bodyPr/>
        <a:lstStyle/>
        <a:p>
          <a:endParaRPr lang="es-AR"/>
        </a:p>
      </dgm:t>
    </dgm:pt>
    <dgm:pt modelId="{FA46B21F-ACC9-474A-A5D5-D06691D378C6}" type="sibTrans" cxnId="{CED9D72F-1BDE-400E-9562-A6F834A08F8F}">
      <dgm:prSet/>
      <dgm:spPr/>
      <dgm:t>
        <a:bodyPr/>
        <a:lstStyle/>
        <a:p>
          <a:endParaRPr lang="es-AR"/>
        </a:p>
      </dgm:t>
    </dgm:pt>
    <dgm:pt modelId="{CBEAB7A0-BBEA-47D8-B6E0-24C3B9E3F8AE}">
      <dgm:prSet phldrT="[Texto]" custT="1"/>
      <dgm:spPr/>
      <dgm:t>
        <a:bodyPr/>
        <a:lstStyle/>
        <a:p>
          <a:r>
            <a:rPr lang="es-AR" sz="2800" dirty="0"/>
            <a:t>+53% Producción</a:t>
          </a:r>
        </a:p>
      </dgm:t>
    </dgm:pt>
    <dgm:pt modelId="{ADF5C20A-7B5E-4AD8-9056-2F028640977B}" type="parTrans" cxnId="{E849CBD6-2178-4829-B6A7-BCA5AE5BD564}">
      <dgm:prSet/>
      <dgm:spPr/>
      <dgm:t>
        <a:bodyPr/>
        <a:lstStyle/>
        <a:p>
          <a:endParaRPr lang="es-AR"/>
        </a:p>
      </dgm:t>
    </dgm:pt>
    <dgm:pt modelId="{B3D13D5E-D96E-476C-B5E5-2B6FE3154B16}" type="sibTrans" cxnId="{E849CBD6-2178-4829-B6A7-BCA5AE5BD564}">
      <dgm:prSet/>
      <dgm:spPr/>
      <dgm:t>
        <a:bodyPr/>
        <a:lstStyle/>
        <a:p>
          <a:endParaRPr lang="es-AR"/>
        </a:p>
      </dgm:t>
    </dgm:pt>
    <dgm:pt modelId="{CE4D52E5-A6FC-416A-B6BE-F63AC6BC20BD}">
      <dgm:prSet phldrT="[Texto]" custT="1"/>
      <dgm:spPr/>
      <dgm:t>
        <a:bodyPr/>
        <a:lstStyle/>
        <a:p>
          <a:r>
            <a:rPr lang="es-AR" sz="4400" dirty="0"/>
            <a:t>Maíz</a:t>
          </a:r>
        </a:p>
      </dgm:t>
    </dgm:pt>
    <dgm:pt modelId="{8ABFD8E9-56E3-4B6A-A767-22CFEAFCD302}" type="parTrans" cxnId="{2C39BA22-4A3D-471F-B932-96BA07391F95}">
      <dgm:prSet/>
      <dgm:spPr/>
      <dgm:t>
        <a:bodyPr/>
        <a:lstStyle/>
        <a:p>
          <a:endParaRPr lang="es-AR"/>
        </a:p>
      </dgm:t>
    </dgm:pt>
    <dgm:pt modelId="{CA07BE73-94A8-466F-85FF-1F40B6BFC46E}" type="sibTrans" cxnId="{2C39BA22-4A3D-471F-B932-96BA07391F95}">
      <dgm:prSet/>
      <dgm:spPr/>
      <dgm:t>
        <a:bodyPr/>
        <a:lstStyle/>
        <a:p>
          <a:endParaRPr lang="es-AR"/>
        </a:p>
      </dgm:t>
    </dgm:pt>
    <dgm:pt modelId="{658F750C-B472-4FB3-A3AB-AA5B6998DEE0}">
      <dgm:prSet phldrT="[Texto]" custT="1"/>
      <dgm:spPr/>
      <dgm:t>
        <a:bodyPr/>
        <a:lstStyle/>
        <a:p>
          <a:r>
            <a:rPr lang="es-AR" sz="2800" dirty="0"/>
            <a:t>+40% Área</a:t>
          </a:r>
        </a:p>
      </dgm:t>
    </dgm:pt>
    <dgm:pt modelId="{D47C76DB-DCF0-4743-B91A-5D1DB42EE4FB}" type="parTrans" cxnId="{A535FAA9-15B2-4B45-B1B3-D3D461857458}">
      <dgm:prSet/>
      <dgm:spPr/>
      <dgm:t>
        <a:bodyPr/>
        <a:lstStyle/>
        <a:p>
          <a:endParaRPr lang="es-AR"/>
        </a:p>
      </dgm:t>
    </dgm:pt>
    <dgm:pt modelId="{40386336-39A0-4025-9FFE-3070EA6236E6}" type="sibTrans" cxnId="{A535FAA9-15B2-4B45-B1B3-D3D461857458}">
      <dgm:prSet/>
      <dgm:spPr/>
      <dgm:t>
        <a:bodyPr/>
        <a:lstStyle/>
        <a:p>
          <a:endParaRPr lang="es-AR"/>
        </a:p>
      </dgm:t>
    </dgm:pt>
    <dgm:pt modelId="{5BB8BA5E-1092-4C5F-8043-5913CF9E6788}">
      <dgm:prSet phldrT="[Texto]" custT="1"/>
      <dgm:spPr/>
      <dgm:t>
        <a:bodyPr/>
        <a:lstStyle/>
        <a:p>
          <a:r>
            <a:rPr lang="es-AR" sz="2800" dirty="0"/>
            <a:t>+31% NTA</a:t>
          </a:r>
        </a:p>
      </dgm:t>
    </dgm:pt>
    <dgm:pt modelId="{106EC3C5-6677-4EBE-A4BF-E00C7D7FFFAE}" type="parTrans" cxnId="{ABAFBEC4-1BDA-418A-9E87-239BA45ED48A}">
      <dgm:prSet/>
      <dgm:spPr/>
      <dgm:t>
        <a:bodyPr/>
        <a:lstStyle/>
        <a:p>
          <a:endParaRPr lang="es-AR"/>
        </a:p>
      </dgm:t>
    </dgm:pt>
    <dgm:pt modelId="{E638E4D8-8051-4C40-9B4F-9E591EC3DA85}" type="sibTrans" cxnId="{ABAFBEC4-1BDA-418A-9E87-239BA45ED48A}">
      <dgm:prSet/>
      <dgm:spPr/>
      <dgm:t>
        <a:bodyPr/>
        <a:lstStyle/>
        <a:p>
          <a:endParaRPr lang="es-AR"/>
        </a:p>
      </dgm:t>
    </dgm:pt>
    <dgm:pt modelId="{A58270B6-27AF-420C-9932-0A3E57419CB8}">
      <dgm:prSet phldrT="[Texto]" custT="1"/>
      <dgm:spPr/>
      <dgm:t>
        <a:bodyPr/>
        <a:lstStyle/>
        <a:p>
          <a:r>
            <a:rPr lang="es-AR" sz="2800" dirty="0"/>
            <a:t>+100% NTA</a:t>
          </a:r>
        </a:p>
      </dgm:t>
    </dgm:pt>
    <dgm:pt modelId="{0DAEE62D-ED77-4B61-A47A-6AD63D94304D}" type="parTrans" cxnId="{605F84EE-08CD-45B6-B0F4-272C417F850A}">
      <dgm:prSet/>
      <dgm:spPr/>
      <dgm:t>
        <a:bodyPr/>
        <a:lstStyle/>
        <a:p>
          <a:endParaRPr lang="es-AR"/>
        </a:p>
      </dgm:t>
    </dgm:pt>
    <dgm:pt modelId="{73DB46F1-ECFC-4805-95EC-C78E51C8C1A9}" type="sibTrans" cxnId="{605F84EE-08CD-45B6-B0F4-272C417F850A}">
      <dgm:prSet/>
      <dgm:spPr/>
      <dgm:t>
        <a:bodyPr/>
        <a:lstStyle/>
        <a:p>
          <a:endParaRPr lang="es-AR"/>
        </a:p>
      </dgm:t>
    </dgm:pt>
    <dgm:pt modelId="{5B8F9243-4DDA-4E51-8A91-EB74030EB15A}">
      <dgm:prSet phldrT="[Texto]" custT="1"/>
      <dgm:spPr/>
      <dgm:t>
        <a:bodyPr/>
        <a:lstStyle/>
        <a:p>
          <a:r>
            <a:rPr lang="es-AR" sz="2800" dirty="0"/>
            <a:t>Producción Efecto Sequía</a:t>
          </a:r>
        </a:p>
      </dgm:t>
    </dgm:pt>
    <dgm:pt modelId="{AD6A59DC-9EBA-4049-B0D0-DF85B1B3C376}" type="parTrans" cxnId="{1F1AA8F8-B142-4ADD-A645-318575C9C93C}">
      <dgm:prSet/>
      <dgm:spPr/>
      <dgm:t>
        <a:bodyPr/>
        <a:lstStyle/>
        <a:p>
          <a:endParaRPr lang="es-AR"/>
        </a:p>
      </dgm:t>
    </dgm:pt>
    <dgm:pt modelId="{2D2145F4-3410-4EE2-8490-8541443650FB}" type="sibTrans" cxnId="{1F1AA8F8-B142-4ADD-A645-318575C9C93C}">
      <dgm:prSet/>
      <dgm:spPr/>
      <dgm:t>
        <a:bodyPr/>
        <a:lstStyle/>
        <a:p>
          <a:endParaRPr lang="es-AR"/>
        </a:p>
      </dgm:t>
    </dgm:pt>
    <dgm:pt modelId="{6A0C0C5E-956B-4FB0-B75B-A70130B5412D}">
      <dgm:prSet phldrT="[Texto]" custT="1"/>
      <dgm:spPr/>
      <dgm:t>
        <a:bodyPr/>
        <a:lstStyle/>
        <a:p>
          <a:endParaRPr lang="es-AR" sz="1800" dirty="0"/>
        </a:p>
      </dgm:t>
    </dgm:pt>
    <dgm:pt modelId="{D76FA106-8E93-4739-A74F-30EBBF1AA2C0}" type="parTrans" cxnId="{0C951E36-06D8-4A52-BBDF-3BF2DD4973C8}">
      <dgm:prSet/>
      <dgm:spPr/>
      <dgm:t>
        <a:bodyPr/>
        <a:lstStyle/>
        <a:p>
          <a:endParaRPr lang="es-AR"/>
        </a:p>
      </dgm:t>
    </dgm:pt>
    <dgm:pt modelId="{79742C64-D29B-4849-B30A-1DC79A3BB70E}" type="sibTrans" cxnId="{0C951E36-06D8-4A52-BBDF-3BF2DD4973C8}">
      <dgm:prSet/>
      <dgm:spPr/>
      <dgm:t>
        <a:bodyPr/>
        <a:lstStyle/>
        <a:p>
          <a:endParaRPr lang="es-AR"/>
        </a:p>
      </dgm:t>
    </dgm:pt>
    <dgm:pt modelId="{A75A7CED-6A66-4FA8-91A5-0EE3DAECE03D}">
      <dgm:prSet phldrT="[Texto]" custT="1"/>
      <dgm:spPr/>
      <dgm:t>
        <a:bodyPr/>
        <a:lstStyle/>
        <a:p>
          <a:endParaRPr lang="es-AR" sz="1800" dirty="0"/>
        </a:p>
      </dgm:t>
    </dgm:pt>
    <dgm:pt modelId="{7C941DF7-F940-4218-A627-A4F6EA7A3323}" type="parTrans" cxnId="{E69573E5-FC6B-4988-A3F6-7E462CAFCC91}">
      <dgm:prSet/>
      <dgm:spPr/>
      <dgm:t>
        <a:bodyPr/>
        <a:lstStyle/>
        <a:p>
          <a:endParaRPr lang="es-AR"/>
        </a:p>
      </dgm:t>
    </dgm:pt>
    <dgm:pt modelId="{0BEAFF0F-5151-45CB-800C-DF70A62605F7}" type="sibTrans" cxnId="{E69573E5-FC6B-4988-A3F6-7E462CAFCC91}">
      <dgm:prSet/>
      <dgm:spPr/>
      <dgm:t>
        <a:bodyPr/>
        <a:lstStyle/>
        <a:p>
          <a:endParaRPr lang="es-AR"/>
        </a:p>
      </dgm:t>
    </dgm:pt>
    <dgm:pt modelId="{0A886332-AC75-4975-A7EE-1CDADCDC8E87}">
      <dgm:prSet phldrT="[Texto]" custT="1"/>
      <dgm:spPr/>
      <dgm:t>
        <a:bodyPr/>
        <a:lstStyle/>
        <a:p>
          <a:endParaRPr lang="es-AR" sz="2000" dirty="0"/>
        </a:p>
      </dgm:t>
    </dgm:pt>
    <dgm:pt modelId="{D7C183D4-9E38-49C7-BB7C-F8047D24E6C7}" type="parTrans" cxnId="{34879899-F2A0-43ED-B459-2426E9CF83D9}">
      <dgm:prSet/>
      <dgm:spPr/>
      <dgm:t>
        <a:bodyPr/>
        <a:lstStyle/>
        <a:p>
          <a:endParaRPr lang="es-AR"/>
        </a:p>
      </dgm:t>
    </dgm:pt>
    <dgm:pt modelId="{6FFC92BB-9A19-40B4-986B-F212FC5FE467}" type="sibTrans" cxnId="{34879899-F2A0-43ED-B459-2426E9CF83D9}">
      <dgm:prSet/>
      <dgm:spPr/>
      <dgm:t>
        <a:bodyPr/>
        <a:lstStyle/>
        <a:p>
          <a:endParaRPr lang="es-AR"/>
        </a:p>
      </dgm:t>
    </dgm:pt>
    <dgm:pt modelId="{0D38BF5A-03C5-4823-B469-B646FB377DDD}">
      <dgm:prSet phldrT="[Texto]" custT="1"/>
      <dgm:spPr/>
      <dgm:t>
        <a:bodyPr/>
        <a:lstStyle/>
        <a:p>
          <a:endParaRPr lang="es-AR" sz="2000" dirty="0"/>
        </a:p>
      </dgm:t>
    </dgm:pt>
    <dgm:pt modelId="{CF620191-795C-42AB-938F-8F07C0B1E721}" type="parTrans" cxnId="{5B020008-BC8C-4E7F-90AB-B623CF673C5B}">
      <dgm:prSet/>
      <dgm:spPr/>
      <dgm:t>
        <a:bodyPr/>
        <a:lstStyle/>
        <a:p>
          <a:endParaRPr lang="es-AR"/>
        </a:p>
      </dgm:t>
    </dgm:pt>
    <dgm:pt modelId="{52FC71B1-0BB9-43B9-915A-F85F94B9CFE1}" type="sibTrans" cxnId="{5B020008-BC8C-4E7F-90AB-B623CF673C5B}">
      <dgm:prSet/>
      <dgm:spPr/>
      <dgm:t>
        <a:bodyPr/>
        <a:lstStyle/>
        <a:p>
          <a:endParaRPr lang="es-AR"/>
        </a:p>
      </dgm:t>
    </dgm:pt>
    <dgm:pt modelId="{055612BB-6FD5-40FF-AD70-23BFE721AA71}" type="pres">
      <dgm:prSet presAssocID="{2FAA8E2F-2127-46F0-B4E3-D494E2B8F78C}" presName="Name0" presStyleCnt="0">
        <dgm:presLayoutVars>
          <dgm:dir/>
          <dgm:animLvl val="lvl"/>
          <dgm:resizeHandles val="exact"/>
        </dgm:presLayoutVars>
      </dgm:prSet>
      <dgm:spPr/>
    </dgm:pt>
    <dgm:pt modelId="{3E4EF332-C83A-4D61-ADC8-F353F7B98503}" type="pres">
      <dgm:prSet presAssocID="{F4505CD5-3B03-440B-8DDF-667DE7E4ED9D}" presName="composite" presStyleCnt="0"/>
      <dgm:spPr/>
    </dgm:pt>
    <dgm:pt modelId="{3ECA3B68-D513-4262-8F4C-4583B5690E4B}" type="pres">
      <dgm:prSet presAssocID="{F4505CD5-3B03-440B-8DDF-667DE7E4ED9D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B71D6F5D-3308-46B2-A6F5-58CE07E3F6C7}" type="pres">
      <dgm:prSet presAssocID="{F4505CD5-3B03-440B-8DDF-667DE7E4ED9D}" presName="desTx" presStyleLbl="alignAccFollowNode1" presStyleIdx="0" presStyleCnt="2">
        <dgm:presLayoutVars>
          <dgm:bulletEnabled val="1"/>
        </dgm:presLayoutVars>
      </dgm:prSet>
      <dgm:spPr/>
    </dgm:pt>
    <dgm:pt modelId="{FDDD4560-39D4-4906-BEDE-10E5E2405BA6}" type="pres">
      <dgm:prSet presAssocID="{65A87076-8F38-45E7-B0B5-C5FA3F918828}" presName="space" presStyleCnt="0"/>
      <dgm:spPr/>
    </dgm:pt>
    <dgm:pt modelId="{6E1519E1-4B07-4B62-8A4E-405A090415EC}" type="pres">
      <dgm:prSet presAssocID="{CE4D52E5-A6FC-416A-B6BE-F63AC6BC20BD}" presName="composite" presStyleCnt="0"/>
      <dgm:spPr/>
    </dgm:pt>
    <dgm:pt modelId="{8FA91B79-55E6-4EBD-B85D-E569594E0606}" type="pres">
      <dgm:prSet presAssocID="{CE4D52E5-A6FC-416A-B6BE-F63AC6BC20BD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46718585-C0F3-463F-8073-94F06B19A2F0}" type="pres">
      <dgm:prSet presAssocID="{CE4D52E5-A6FC-416A-B6BE-F63AC6BC20BD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A3C13F04-276C-494F-B037-CC041F8CC521}" type="presOf" srcId="{F4505CD5-3B03-440B-8DDF-667DE7E4ED9D}" destId="{3ECA3B68-D513-4262-8F4C-4583B5690E4B}" srcOrd="0" destOrd="0" presId="urn:microsoft.com/office/officeart/2005/8/layout/hList1"/>
    <dgm:cxn modelId="{5B020008-BC8C-4E7F-90AB-B623CF673C5B}" srcId="{CE4D52E5-A6FC-416A-B6BE-F63AC6BC20BD}" destId="{0D38BF5A-03C5-4823-B469-B646FB377DDD}" srcOrd="3" destOrd="0" parTransId="{CF620191-795C-42AB-938F-8F07C0B1E721}" sibTransId="{52FC71B1-0BB9-43B9-915A-F85F94B9CFE1}"/>
    <dgm:cxn modelId="{BCB53708-A976-466A-8477-DCE594055AE9}" type="presOf" srcId="{5BB8BA5E-1092-4C5F-8043-5913CF9E6788}" destId="{46718585-C0F3-463F-8073-94F06B19A2F0}" srcOrd="0" destOrd="2" presId="urn:microsoft.com/office/officeart/2005/8/layout/hList1"/>
    <dgm:cxn modelId="{45106B19-7EA9-462C-A3D6-EBEE2A6C3409}" type="presOf" srcId="{A75A7CED-6A66-4FA8-91A5-0EE3DAECE03D}" destId="{B71D6F5D-3308-46B2-A6F5-58CE07E3F6C7}" srcOrd="0" destOrd="3" presId="urn:microsoft.com/office/officeart/2005/8/layout/hList1"/>
    <dgm:cxn modelId="{2C39BA22-4A3D-471F-B932-96BA07391F95}" srcId="{2FAA8E2F-2127-46F0-B4E3-D494E2B8F78C}" destId="{CE4D52E5-A6FC-416A-B6BE-F63AC6BC20BD}" srcOrd="1" destOrd="0" parTransId="{8ABFD8E9-56E3-4B6A-A767-22CFEAFCD302}" sibTransId="{CA07BE73-94A8-466F-85FF-1F40B6BFC46E}"/>
    <dgm:cxn modelId="{989CB82C-A880-4D95-A44F-29EEDD34D1E9}" type="presOf" srcId="{F20E470B-970C-4FE3-A734-13D43ED9F050}" destId="{B71D6F5D-3308-46B2-A6F5-58CE07E3F6C7}" srcOrd="0" destOrd="0" presId="urn:microsoft.com/office/officeart/2005/8/layout/hList1"/>
    <dgm:cxn modelId="{CED9D72F-1BDE-400E-9562-A6F834A08F8F}" srcId="{F4505CD5-3B03-440B-8DDF-667DE7E4ED9D}" destId="{F20E470B-970C-4FE3-A734-13D43ED9F050}" srcOrd="0" destOrd="0" parTransId="{67479F86-A910-4536-A58B-15A182FC2512}" sibTransId="{FA46B21F-ACC9-474A-A5D5-D06691D378C6}"/>
    <dgm:cxn modelId="{BE113330-2F8D-4E08-9D04-895986911BED}" type="presOf" srcId="{0D38BF5A-03C5-4823-B469-B646FB377DDD}" destId="{46718585-C0F3-463F-8073-94F06B19A2F0}" srcOrd="0" destOrd="3" presId="urn:microsoft.com/office/officeart/2005/8/layout/hList1"/>
    <dgm:cxn modelId="{0C951E36-06D8-4A52-BBDF-3BF2DD4973C8}" srcId="{F4505CD5-3B03-440B-8DDF-667DE7E4ED9D}" destId="{6A0C0C5E-956B-4FB0-B75B-A70130B5412D}" srcOrd="1" destOrd="0" parTransId="{D76FA106-8E93-4739-A74F-30EBBF1AA2C0}" sibTransId="{79742C64-D29B-4849-B30A-1DC79A3BB70E}"/>
    <dgm:cxn modelId="{0BB75838-B1B6-450E-B0F8-D526A30AD631}" type="presOf" srcId="{CE4D52E5-A6FC-416A-B6BE-F63AC6BC20BD}" destId="{8FA91B79-55E6-4EBD-B85D-E569594E0606}" srcOrd="0" destOrd="0" presId="urn:microsoft.com/office/officeart/2005/8/layout/hList1"/>
    <dgm:cxn modelId="{3D02886D-5F1E-490F-BAFE-26019188ACF6}" srcId="{2FAA8E2F-2127-46F0-B4E3-D494E2B8F78C}" destId="{F4505CD5-3B03-440B-8DDF-667DE7E4ED9D}" srcOrd="0" destOrd="0" parTransId="{6B13D995-3895-4892-A28A-30D8B463324A}" sibTransId="{65A87076-8F38-45E7-B0B5-C5FA3F918828}"/>
    <dgm:cxn modelId="{FDACCD72-C89A-49DC-A4CF-47CE6CB81CC1}" type="presOf" srcId="{A58270B6-27AF-420C-9932-0A3E57419CB8}" destId="{B71D6F5D-3308-46B2-A6F5-58CE07E3F6C7}" srcOrd="0" destOrd="2" presId="urn:microsoft.com/office/officeart/2005/8/layout/hList1"/>
    <dgm:cxn modelId="{8750DD7F-EEA3-4E35-AF89-40658FFB3721}" type="presOf" srcId="{CBEAB7A0-BBEA-47D8-B6E0-24C3B9E3F8AE}" destId="{B71D6F5D-3308-46B2-A6F5-58CE07E3F6C7}" srcOrd="0" destOrd="4" presId="urn:microsoft.com/office/officeart/2005/8/layout/hList1"/>
    <dgm:cxn modelId="{64D36591-1AB0-4C16-9E6F-1108440E8F05}" type="presOf" srcId="{658F750C-B472-4FB3-A3AB-AA5B6998DEE0}" destId="{46718585-C0F3-463F-8073-94F06B19A2F0}" srcOrd="0" destOrd="0" presId="urn:microsoft.com/office/officeart/2005/8/layout/hList1"/>
    <dgm:cxn modelId="{3BA24B91-7358-4EE7-A1FB-72C591A9D29D}" type="presOf" srcId="{6A0C0C5E-956B-4FB0-B75B-A70130B5412D}" destId="{B71D6F5D-3308-46B2-A6F5-58CE07E3F6C7}" srcOrd="0" destOrd="1" presId="urn:microsoft.com/office/officeart/2005/8/layout/hList1"/>
    <dgm:cxn modelId="{3C7C3C98-5678-4C84-B57A-82511BF6CAC4}" type="presOf" srcId="{0A886332-AC75-4975-A7EE-1CDADCDC8E87}" destId="{46718585-C0F3-463F-8073-94F06B19A2F0}" srcOrd="0" destOrd="1" presId="urn:microsoft.com/office/officeart/2005/8/layout/hList1"/>
    <dgm:cxn modelId="{34879899-F2A0-43ED-B459-2426E9CF83D9}" srcId="{CE4D52E5-A6FC-416A-B6BE-F63AC6BC20BD}" destId="{0A886332-AC75-4975-A7EE-1CDADCDC8E87}" srcOrd="1" destOrd="0" parTransId="{D7C183D4-9E38-49C7-BB7C-F8047D24E6C7}" sibTransId="{6FFC92BB-9A19-40B4-986B-F212FC5FE467}"/>
    <dgm:cxn modelId="{C45766A0-3447-425B-9ABB-39E686503FA1}" type="presOf" srcId="{5B8F9243-4DDA-4E51-8A91-EB74030EB15A}" destId="{46718585-C0F3-463F-8073-94F06B19A2F0}" srcOrd="0" destOrd="4" presId="urn:microsoft.com/office/officeart/2005/8/layout/hList1"/>
    <dgm:cxn modelId="{A535FAA9-15B2-4B45-B1B3-D3D461857458}" srcId="{CE4D52E5-A6FC-416A-B6BE-F63AC6BC20BD}" destId="{658F750C-B472-4FB3-A3AB-AA5B6998DEE0}" srcOrd="0" destOrd="0" parTransId="{D47C76DB-DCF0-4743-B91A-5D1DB42EE4FB}" sibTransId="{40386336-39A0-4025-9FFE-3070EA6236E6}"/>
    <dgm:cxn modelId="{ABAFBEC4-1BDA-418A-9E87-239BA45ED48A}" srcId="{CE4D52E5-A6FC-416A-B6BE-F63AC6BC20BD}" destId="{5BB8BA5E-1092-4C5F-8043-5913CF9E6788}" srcOrd="2" destOrd="0" parTransId="{106EC3C5-6677-4EBE-A4BF-E00C7D7FFFAE}" sibTransId="{E638E4D8-8051-4C40-9B4F-9E591EC3DA85}"/>
    <dgm:cxn modelId="{E849CBD6-2178-4829-B6A7-BCA5AE5BD564}" srcId="{F4505CD5-3B03-440B-8DDF-667DE7E4ED9D}" destId="{CBEAB7A0-BBEA-47D8-B6E0-24C3B9E3F8AE}" srcOrd="4" destOrd="0" parTransId="{ADF5C20A-7B5E-4AD8-9056-2F028640977B}" sibTransId="{B3D13D5E-D96E-476C-B5E5-2B6FE3154B16}"/>
    <dgm:cxn modelId="{E69573E5-FC6B-4988-A3F6-7E462CAFCC91}" srcId="{F4505CD5-3B03-440B-8DDF-667DE7E4ED9D}" destId="{A75A7CED-6A66-4FA8-91A5-0EE3DAECE03D}" srcOrd="3" destOrd="0" parTransId="{7C941DF7-F940-4218-A627-A4F6EA7A3323}" sibTransId="{0BEAFF0F-5151-45CB-800C-DF70A62605F7}"/>
    <dgm:cxn modelId="{605F84EE-08CD-45B6-B0F4-272C417F850A}" srcId="{F4505CD5-3B03-440B-8DDF-667DE7E4ED9D}" destId="{A58270B6-27AF-420C-9932-0A3E57419CB8}" srcOrd="2" destOrd="0" parTransId="{0DAEE62D-ED77-4B61-A47A-6AD63D94304D}" sibTransId="{73DB46F1-ECFC-4805-95EC-C78E51C8C1A9}"/>
    <dgm:cxn modelId="{529F8FF0-498D-44C6-92ED-CB69FEEAA2F7}" type="presOf" srcId="{2FAA8E2F-2127-46F0-B4E3-D494E2B8F78C}" destId="{055612BB-6FD5-40FF-AD70-23BFE721AA71}" srcOrd="0" destOrd="0" presId="urn:microsoft.com/office/officeart/2005/8/layout/hList1"/>
    <dgm:cxn modelId="{1F1AA8F8-B142-4ADD-A645-318575C9C93C}" srcId="{CE4D52E5-A6FC-416A-B6BE-F63AC6BC20BD}" destId="{5B8F9243-4DDA-4E51-8A91-EB74030EB15A}" srcOrd="4" destOrd="0" parTransId="{AD6A59DC-9EBA-4049-B0D0-DF85B1B3C376}" sibTransId="{2D2145F4-3410-4EE2-8490-8541443650FB}"/>
    <dgm:cxn modelId="{4DE6D432-1A65-498C-A063-C1F09C871232}" type="presParOf" srcId="{055612BB-6FD5-40FF-AD70-23BFE721AA71}" destId="{3E4EF332-C83A-4D61-ADC8-F353F7B98503}" srcOrd="0" destOrd="0" presId="urn:microsoft.com/office/officeart/2005/8/layout/hList1"/>
    <dgm:cxn modelId="{8A20319A-E428-434B-B28D-8B398F3B2FCA}" type="presParOf" srcId="{3E4EF332-C83A-4D61-ADC8-F353F7B98503}" destId="{3ECA3B68-D513-4262-8F4C-4583B5690E4B}" srcOrd="0" destOrd="0" presId="urn:microsoft.com/office/officeart/2005/8/layout/hList1"/>
    <dgm:cxn modelId="{71A4A7FE-3D76-4940-8A46-4DC8D3016723}" type="presParOf" srcId="{3E4EF332-C83A-4D61-ADC8-F353F7B98503}" destId="{B71D6F5D-3308-46B2-A6F5-58CE07E3F6C7}" srcOrd="1" destOrd="0" presId="urn:microsoft.com/office/officeart/2005/8/layout/hList1"/>
    <dgm:cxn modelId="{FB93AD8E-BEBA-43F4-8948-8EE58614AE09}" type="presParOf" srcId="{055612BB-6FD5-40FF-AD70-23BFE721AA71}" destId="{FDDD4560-39D4-4906-BEDE-10E5E2405BA6}" srcOrd="1" destOrd="0" presId="urn:microsoft.com/office/officeart/2005/8/layout/hList1"/>
    <dgm:cxn modelId="{4E7419F7-709B-4A32-BDF2-803AC7D0D2E0}" type="presParOf" srcId="{055612BB-6FD5-40FF-AD70-23BFE721AA71}" destId="{6E1519E1-4B07-4B62-8A4E-405A090415EC}" srcOrd="2" destOrd="0" presId="urn:microsoft.com/office/officeart/2005/8/layout/hList1"/>
    <dgm:cxn modelId="{935ACBB0-70A8-4027-91AA-FEE7250897AD}" type="presParOf" srcId="{6E1519E1-4B07-4B62-8A4E-405A090415EC}" destId="{8FA91B79-55E6-4EBD-B85D-E569594E0606}" srcOrd="0" destOrd="0" presId="urn:microsoft.com/office/officeart/2005/8/layout/hList1"/>
    <dgm:cxn modelId="{0AF06448-19DF-4236-AA15-120291E9623E}" type="presParOf" srcId="{6E1519E1-4B07-4B62-8A4E-405A090415EC}" destId="{46718585-C0F3-463F-8073-94F06B19A2F0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A7EE28C-BEA0-4F91-A0FF-8096ED8F6312}" type="doc">
      <dgm:prSet loTypeId="urn:microsoft.com/office/officeart/2005/8/layout/cycle5" loCatId="cycle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es-AR"/>
        </a:p>
      </dgm:t>
    </dgm:pt>
    <dgm:pt modelId="{1B355ACC-849C-499C-AB45-F6865322D5AC}">
      <dgm:prSet phldrT="[Texto]" custT="1"/>
      <dgm:spPr/>
      <dgm:t>
        <a:bodyPr/>
        <a:lstStyle/>
        <a:p>
          <a:pPr>
            <a:spcAft>
              <a:spcPts val="0"/>
            </a:spcAft>
          </a:pPr>
          <a:r>
            <a:rPr lang="es-AR" sz="2800" dirty="0">
              <a:latin typeface="Calibri" panose="020F0502020204030204" pitchFamily="34" charset="0"/>
              <a:cs typeface="Calibri" panose="020F0502020204030204" pitchFamily="34" charset="0"/>
            </a:rPr>
            <a:t>Exportaciones Netas </a:t>
          </a:r>
        </a:p>
        <a:p>
          <a:pPr>
            <a:spcAft>
              <a:spcPts val="0"/>
            </a:spcAft>
          </a:pPr>
          <a:r>
            <a:rPr lang="es-AR" sz="2800" dirty="0">
              <a:latin typeface="Calibri" panose="020F0502020204030204" pitchFamily="34" charset="0"/>
              <a:cs typeface="Calibri" panose="020F0502020204030204" pitchFamily="34" charset="0"/>
            </a:rPr>
            <a:t>- 5.400 </a:t>
          </a:r>
          <a:r>
            <a:rPr lang="es-AR" sz="2800" dirty="0" err="1">
              <a:latin typeface="Calibri" panose="020F0502020204030204" pitchFamily="34" charset="0"/>
              <a:cs typeface="Calibri" panose="020F0502020204030204" pitchFamily="34" charset="0"/>
            </a:rPr>
            <a:t>mill</a:t>
          </a:r>
          <a:r>
            <a:rPr lang="es-AR" sz="2800" dirty="0">
              <a:latin typeface="Calibri" panose="020F0502020204030204" pitchFamily="34" charset="0"/>
              <a:cs typeface="Calibri" panose="020F0502020204030204" pitchFamily="34" charset="0"/>
            </a:rPr>
            <a:t>. USD</a:t>
          </a:r>
        </a:p>
      </dgm:t>
    </dgm:pt>
    <dgm:pt modelId="{A5B9D9E1-8EF8-4310-9664-A54E7CAF12B9}" type="parTrans" cxnId="{233318E7-C565-45A8-BEF8-6C5A83E1F36F}">
      <dgm:prSet/>
      <dgm:spPr/>
      <dgm:t>
        <a:bodyPr/>
        <a:lstStyle/>
        <a:p>
          <a:endParaRPr lang="es-AR" sz="28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CBA3553D-0215-46F4-AAA6-7B376A20C0A2}" type="sibTrans" cxnId="{233318E7-C565-45A8-BEF8-6C5A83E1F36F}">
      <dgm:prSet/>
      <dgm:spPr/>
      <dgm:t>
        <a:bodyPr/>
        <a:lstStyle/>
        <a:p>
          <a:endParaRPr lang="es-AR" sz="28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C52A4062-999E-43F0-9E79-3C8A12299115}">
      <dgm:prSet phldrT="[Texto]" custT="1"/>
      <dgm:spPr/>
      <dgm:t>
        <a:bodyPr/>
        <a:lstStyle/>
        <a:p>
          <a:pPr>
            <a:spcAft>
              <a:spcPts val="0"/>
            </a:spcAft>
          </a:pPr>
          <a:r>
            <a:rPr lang="es-AR" sz="2800" dirty="0">
              <a:latin typeface="Calibri" panose="020F0502020204030204" pitchFamily="34" charset="0"/>
              <a:cs typeface="Calibri" panose="020F0502020204030204" pitchFamily="34" charset="0"/>
            </a:rPr>
            <a:t>Recaudación</a:t>
          </a:r>
        </a:p>
        <a:p>
          <a:pPr>
            <a:spcAft>
              <a:spcPts val="0"/>
            </a:spcAft>
          </a:pPr>
          <a:r>
            <a:rPr lang="es-AR" sz="2800" dirty="0">
              <a:latin typeface="Calibri" panose="020F0502020204030204" pitchFamily="34" charset="0"/>
              <a:cs typeface="Calibri" panose="020F0502020204030204" pitchFamily="34" charset="0"/>
            </a:rPr>
            <a:t>- 1.735 </a:t>
          </a:r>
          <a:r>
            <a:rPr lang="es-AR" sz="2800" dirty="0" err="1">
              <a:latin typeface="Calibri" panose="020F0502020204030204" pitchFamily="34" charset="0"/>
              <a:cs typeface="Calibri" panose="020F0502020204030204" pitchFamily="34" charset="0"/>
            </a:rPr>
            <a:t>mill</a:t>
          </a:r>
          <a:r>
            <a:rPr lang="es-AR" sz="2800" dirty="0">
              <a:latin typeface="Calibri" panose="020F0502020204030204" pitchFamily="34" charset="0"/>
              <a:cs typeface="Calibri" panose="020F0502020204030204" pitchFamily="34" charset="0"/>
            </a:rPr>
            <a:t>. USD</a:t>
          </a:r>
        </a:p>
      </dgm:t>
    </dgm:pt>
    <dgm:pt modelId="{8F03B1BE-7365-4C9A-B2A4-D139DF68D5D5}" type="parTrans" cxnId="{D8154DF8-BB4D-4ACB-8578-4C04113CD5BE}">
      <dgm:prSet/>
      <dgm:spPr/>
      <dgm:t>
        <a:bodyPr/>
        <a:lstStyle/>
        <a:p>
          <a:endParaRPr lang="es-AR" sz="28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1530EC4D-3DD7-4A98-86A0-B764E1BC5E82}" type="sibTrans" cxnId="{D8154DF8-BB4D-4ACB-8578-4C04113CD5BE}">
      <dgm:prSet/>
      <dgm:spPr/>
      <dgm:t>
        <a:bodyPr/>
        <a:lstStyle/>
        <a:p>
          <a:endParaRPr lang="es-AR" sz="28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12C8A639-61CF-4186-91E0-16355F68E1BD}">
      <dgm:prSet phldrT="[Texto]" custT="1"/>
      <dgm:spPr/>
      <dgm:t>
        <a:bodyPr/>
        <a:lstStyle/>
        <a:p>
          <a:pPr>
            <a:spcAft>
              <a:spcPts val="0"/>
            </a:spcAft>
          </a:pPr>
          <a:r>
            <a:rPr lang="es-AR" sz="2800" dirty="0">
              <a:latin typeface="Calibri" panose="020F0502020204030204" pitchFamily="34" charset="0"/>
              <a:cs typeface="Calibri" panose="020F0502020204030204" pitchFamily="34" charset="0"/>
            </a:rPr>
            <a:t>Valor Agregado    - 5.900 </a:t>
          </a:r>
          <a:r>
            <a:rPr lang="es-AR" sz="2800" dirty="0" err="1">
              <a:latin typeface="Calibri" panose="020F0502020204030204" pitchFamily="34" charset="0"/>
              <a:cs typeface="Calibri" panose="020F0502020204030204" pitchFamily="34" charset="0"/>
            </a:rPr>
            <a:t>mill</a:t>
          </a:r>
          <a:r>
            <a:rPr lang="es-AR" sz="2800" dirty="0">
              <a:latin typeface="Calibri" panose="020F0502020204030204" pitchFamily="34" charset="0"/>
              <a:cs typeface="Calibri" panose="020F0502020204030204" pitchFamily="34" charset="0"/>
            </a:rPr>
            <a:t>. USD</a:t>
          </a:r>
        </a:p>
      </dgm:t>
    </dgm:pt>
    <dgm:pt modelId="{C2690226-5275-45B5-BFE2-D533B4A11B2D}" type="sibTrans" cxnId="{85104155-7221-4F45-9C41-706D605659D9}">
      <dgm:prSet/>
      <dgm:spPr/>
      <dgm:t>
        <a:bodyPr/>
        <a:lstStyle/>
        <a:p>
          <a:endParaRPr lang="es-AR" sz="28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79D0185-5519-49B7-BCD0-A0EE8D8A9CDA}" type="parTrans" cxnId="{85104155-7221-4F45-9C41-706D605659D9}">
      <dgm:prSet/>
      <dgm:spPr/>
      <dgm:t>
        <a:bodyPr/>
        <a:lstStyle/>
        <a:p>
          <a:endParaRPr lang="es-AR" sz="28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A12CF07-3D98-4310-96F1-95507EA9CC38}">
      <dgm:prSet phldrT="[Texto]" custT="1"/>
      <dgm:spPr/>
      <dgm:t>
        <a:bodyPr/>
        <a:lstStyle/>
        <a:p>
          <a:pPr>
            <a:spcAft>
              <a:spcPts val="0"/>
            </a:spcAft>
          </a:pPr>
          <a:r>
            <a:rPr lang="es-AR" sz="2800" dirty="0">
              <a:latin typeface="Calibri" panose="020F0502020204030204" pitchFamily="34" charset="0"/>
              <a:cs typeface="Calibri" panose="020F0502020204030204" pitchFamily="34" charset="0"/>
            </a:rPr>
            <a:t>- 0,9% PBI Argentina</a:t>
          </a:r>
        </a:p>
      </dgm:t>
    </dgm:pt>
    <dgm:pt modelId="{77653ECF-D8C5-4968-9E6E-8E665B107A4C}" type="sibTrans" cxnId="{0B70946F-632E-4D92-A059-35143E37C201}">
      <dgm:prSet/>
      <dgm:spPr/>
      <dgm:t>
        <a:bodyPr/>
        <a:lstStyle/>
        <a:p>
          <a:endParaRPr lang="es-AR" sz="28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C5D8B23D-F20A-4CA7-AE02-1EA279AEBC01}" type="parTrans" cxnId="{0B70946F-632E-4D92-A059-35143E37C201}">
      <dgm:prSet/>
      <dgm:spPr/>
      <dgm:t>
        <a:bodyPr/>
        <a:lstStyle/>
        <a:p>
          <a:endParaRPr lang="es-AR" sz="28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7AF686B-2A54-4EC9-A882-EC72B4DDCF6C}" type="pres">
      <dgm:prSet presAssocID="{5A7EE28C-BEA0-4F91-A0FF-8096ED8F6312}" presName="cycle" presStyleCnt="0">
        <dgm:presLayoutVars>
          <dgm:dir/>
          <dgm:resizeHandles val="exact"/>
        </dgm:presLayoutVars>
      </dgm:prSet>
      <dgm:spPr/>
    </dgm:pt>
    <dgm:pt modelId="{9779812B-4A82-46D5-873F-C0BC9216641E}" type="pres">
      <dgm:prSet presAssocID="{12C8A639-61CF-4186-91E0-16355F68E1BD}" presName="node" presStyleLbl="node1" presStyleIdx="0" presStyleCnt="4" custScaleX="180646" custScaleY="118623">
        <dgm:presLayoutVars>
          <dgm:bulletEnabled val="1"/>
        </dgm:presLayoutVars>
      </dgm:prSet>
      <dgm:spPr/>
    </dgm:pt>
    <dgm:pt modelId="{6E65B11B-4937-44A5-BF4A-1F6FDFB38ADE}" type="pres">
      <dgm:prSet presAssocID="{12C8A639-61CF-4186-91E0-16355F68E1BD}" presName="spNode" presStyleCnt="0"/>
      <dgm:spPr/>
    </dgm:pt>
    <dgm:pt modelId="{BF638B41-B5AB-4475-9B22-0463D05A47B4}" type="pres">
      <dgm:prSet presAssocID="{C2690226-5275-45B5-BFE2-D533B4A11B2D}" presName="sibTrans" presStyleLbl="sibTrans1D1" presStyleIdx="0" presStyleCnt="4"/>
      <dgm:spPr/>
    </dgm:pt>
    <dgm:pt modelId="{F11094CD-2A6C-46B5-883B-ECFC25E3CE3D}" type="pres">
      <dgm:prSet presAssocID="{5A12CF07-3D98-4310-96F1-95507EA9CC38}" presName="node" presStyleLbl="node1" presStyleIdx="1" presStyleCnt="4" custScaleX="180646" custScaleY="118623">
        <dgm:presLayoutVars>
          <dgm:bulletEnabled val="1"/>
        </dgm:presLayoutVars>
      </dgm:prSet>
      <dgm:spPr/>
    </dgm:pt>
    <dgm:pt modelId="{744B05F8-E8D0-4E7F-BEE3-AD217F8D0160}" type="pres">
      <dgm:prSet presAssocID="{5A12CF07-3D98-4310-96F1-95507EA9CC38}" presName="spNode" presStyleCnt="0"/>
      <dgm:spPr/>
    </dgm:pt>
    <dgm:pt modelId="{818E2E12-EEEA-4343-A587-1547B8129AE2}" type="pres">
      <dgm:prSet presAssocID="{77653ECF-D8C5-4968-9E6E-8E665B107A4C}" presName="sibTrans" presStyleLbl="sibTrans1D1" presStyleIdx="1" presStyleCnt="4"/>
      <dgm:spPr/>
    </dgm:pt>
    <dgm:pt modelId="{88A9285D-7E25-444E-81AB-71BE245779A1}" type="pres">
      <dgm:prSet presAssocID="{1B355ACC-849C-499C-AB45-F6865322D5AC}" presName="node" presStyleLbl="node1" presStyleIdx="2" presStyleCnt="4" custScaleX="180646" custScaleY="118623">
        <dgm:presLayoutVars>
          <dgm:bulletEnabled val="1"/>
        </dgm:presLayoutVars>
      </dgm:prSet>
      <dgm:spPr/>
    </dgm:pt>
    <dgm:pt modelId="{75C865F3-AD5E-4B9F-8A3B-042BB6131DD8}" type="pres">
      <dgm:prSet presAssocID="{1B355ACC-849C-499C-AB45-F6865322D5AC}" presName="spNode" presStyleCnt="0"/>
      <dgm:spPr/>
    </dgm:pt>
    <dgm:pt modelId="{A360141A-1E52-4C80-BCE1-B3E38AEDE24D}" type="pres">
      <dgm:prSet presAssocID="{CBA3553D-0215-46F4-AAA6-7B376A20C0A2}" presName="sibTrans" presStyleLbl="sibTrans1D1" presStyleIdx="2" presStyleCnt="4"/>
      <dgm:spPr/>
    </dgm:pt>
    <dgm:pt modelId="{E55FA3E9-9939-4E6E-9E95-288BA7DEDA27}" type="pres">
      <dgm:prSet presAssocID="{C52A4062-999E-43F0-9E79-3C8A12299115}" presName="node" presStyleLbl="node1" presStyleIdx="3" presStyleCnt="4" custScaleX="180646" custScaleY="118623">
        <dgm:presLayoutVars>
          <dgm:bulletEnabled val="1"/>
        </dgm:presLayoutVars>
      </dgm:prSet>
      <dgm:spPr/>
    </dgm:pt>
    <dgm:pt modelId="{E6776B78-792D-4FB0-84B5-1760AE64D67A}" type="pres">
      <dgm:prSet presAssocID="{C52A4062-999E-43F0-9E79-3C8A12299115}" presName="spNode" presStyleCnt="0"/>
      <dgm:spPr/>
    </dgm:pt>
    <dgm:pt modelId="{A27D08A0-0B6B-4372-97A3-72FDAB932D44}" type="pres">
      <dgm:prSet presAssocID="{1530EC4D-3DD7-4A98-86A0-B764E1BC5E82}" presName="sibTrans" presStyleLbl="sibTrans1D1" presStyleIdx="3" presStyleCnt="4"/>
      <dgm:spPr/>
    </dgm:pt>
  </dgm:ptLst>
  <dgm:cxnLst>
    <dgm:cxn modelId="{9043AD0F-AE51-46AD-A382-B329CF2934B5}" type="presOf" srcId="{CBA3553D-0215-46F4-AAA6-7B376A20C0A2}" destId="{A360141A-1E52-4C80-BCE1-B3E38AEDE24D}" srcOrd="0" destOrd="0" presId="urn:microsoft.com/office/officeart/2005/8/layout/cycle5"/>
    <dgm:cxn modelId="{DA30F010-E8E4-4BE9-9BC7-4D7347CD56A0}" type="presOf" srcId="{5A7EE28C-BEA0-4F91-A0FF-8096ED8F6312}" destId="{67AF686B-2A54-4EC9-A882-EC72B4DDCF6C}" srcOrd="0" destOrd="0" presId="urn:microsoft.com/office/officeart/2005/8/layout/cycle5"/>
    <dgm:cxn modelId="{12BD653D-08F3-4858-AAF4-3BC0C605A7D4}" type="presOf" srcId="{5A12CF07-3D98-4310-96F1-95507EA9CC38}" destId="{F11094CD-2A6C-46B5-883B-ECFC25E3CE3D}" srcOrd="0" destOrd="0" presId="urn:microsoft.com/office/officeart/2005/8/layout/cycle5"/>
    <dgm:cxn modelId="{34F95A6C-C731-49CA-9C1C-22B06BF654F2}" type="presOf" srcId="{1B355ACC-849C-499C-AB45-F6865322D5AC}" destId="{88A9285D-7E25-444E-81AB-71BE245779A1}" srcOrd="0" destOrd="0" presId="urn:microsoft.com/office/officeart/2005/8/layout/cycle5"/>
    <dgm:cxn modelId="{0B70946F-632E-4D92-A059-35143E37C201}" srcId="{5A7EE28C-BEA0-4F91-A0FF-8096ED8F6312}" destId="{5A12CF07-3D98-4310-96F1-95507EA9CC38}" srcOrd="1" destOrd="0" parTransId="{C5D8B23D-F20A-4CA7-AE02-1EA279AEBC01}" sibTransId="{77653ECF-D8C5-4968-9E6E-8E665B107A4C}"/>
    <dgm:cxn modelId="{B830FE53-490D-4A3E-824E-AA20D198E754}" type="presOf" srcId="{C2690226-5275-45B5-BFE2-D533B4A11B2D}" destId="{BF638B41-B5AB-4475-9B22-0463D05A47B4}" srcOrd="0" destOrd="0" presId="urn:microsoft.com/office/officeart/2005/8/layout/cycle5"/>
    <dgm:cxn modelId="{85104155-7221-4F45-9C41-706D605659D9}" srcId="{5A7EE28C-BEA0-4F91-A0FF-8096ED8F6312}" destId="{12C8A639-61CF-4186-91E0-16355F68E1BD}" srcOrd="0" destOrd="0" parTransId="{679D0185-5519-49B7-BCD0-A0EE8D8A9CDA}" sibTransId="{C2690226-5275-45B5-BFE2-D533B4A11B2D}"/>
    <dgm:cxn modelId="{FF0DF456-5AB0-4317-B140-252C7FFC5335}" type="presOf" srcId="{12C8A639-61CF-4186-91E0-16355F68E1BD}" destId="{9779812B-4A82-46D5-873F-C0BC9216641E}" srcOrd="0" destOrd="0" presId="urn:microsoft.com/office/officeart/2005/8/layout/cycle5"/>
    <dgm:cxn modelId="{FCAEECC2-4E79-4119-B062-4E9F2D58A9B4}" type="presOf" srcId="{77653ECF-D8C5-4968-9E6E-8E665B107A4C}" destId="{818E2E12-EEEA-4343-A587-1547B8129AE2}" srcOrd="0" destOrd="0" presId="urn:microsoft.com/office/officeart/2005/8/layout/cycle5"/>
    <dgm:cxn modelId="{B8663CD7-C7D8-4226-8BF4-170E8F3A853F}" type="presOf" srcId="{C52A4062-999E-43F0-9E79-3C8A12299115}" destId="{E55FA3E9-9939-4E6E-9E95-288BA7DEDA27}" srcOrd="0" destOrd="0" presId="urn:microsoft.com/office/officeart/2005/8/layout/cycle5"/>
    <dgm:cxn modelId="{233318E7-C565-45A8-BEF8-6C5A83E1F36F}" srcId="{5A7EE28C-BEA0-4F91-A0FF-8096ED8F6312}" destId="{1B355ACC-849C-499C-AB45-F6865322D5AC}" srcOrd="2" destOrd="0" parTransId="{A5B9D9E1-8EF8-4310-9664-A54E7CAF12B9}" sibTransId="{CBA3553D-0215-46F4-AAA6-7B376A20C0A2}"/>
    <dgm:cxn modelId="{E16CB4ED-C013-4D30-A031-AA4B6DBE70A1}" type="presOf" srcId="{1530EC4D-3DD7-4A98-86A0-B764E1BC5E82}" destId="{A27D08A0-0B6B-4372-97A3-72FDAB932D44}" srcOrd="0" destOrd="0" presId="urn:microsoft.com/office/officeart/2005/8/layout/cycle5"/>
    <dgm:cxn modelId="{D8154DF8-BB4D-4ACB-8578-4C04113CD5BE}" srcId="{5A7EE28C-BEA0-4F91-A0FF-8096ED8F6312}" destId="{C52A4062-999E-43F0-9E79-3C8A12299115}" srcOrd="3" destOrd="0" parTransId="{8F03B1BE-7365-4C9A-B2A4-D139DF68D5D5}" sibTransId="{1530EC4D-3DD7-4A98-86A0-B764E1BC5E82}"/>
    <dgm:cxn modelId="{DAD661D7-B70C-4B89-9221-4A8051FDBB7B}" type="presParOf" srcId="{67AF686B-2A54-4EC9-A882-EC72B4DDCF6C}" destId="{9779812B-4A82-46D5-873F-C0BC9216641E}" srcOrd="0" destOrd="0" presId="urn:microsoft.com/office/officeart/2005/8/layout/cycle5"/>
    <dgm:cxn modelId="{323DACA3-5484-4E7E-B495-E4422E903818}" type="presParOf" srcId="{67AF686B-2A54-4EC9-A882-EC72B4DDCF6C}" destId="{6E65B11B-4937-44A5-BF4A-1F6FDFB38ADE}" srcOrd="1" destOrd="0" presId="urn:microsoft.com/office/officeart/2005/8/layout/cycle5"/>
    <dgm:cxn modelId="{39EEF542-C753-44D6-A0BD-138EA3CD34D4}" type="presParOf" srcId="{67AF686B-2A54-4EC9-A882-EC72B4DDCF6C}" destId="{BF638B41-B5AB-4475-9B22-0463D05A47B4}" srcOrd="2" destOrd="0" presId="urn:microsoft.com/office/officeart/2005/8/layout/cycle5"/>
    <dgm:cxn modelId="{6C018D43-04A4-4C72-8BF7-A22EE1FA9B09}" type="presParOf" srcId="{67AF686B-2A54-4EC9-A882-EC72B4DDCF6C}" destId="{F11094CD-2A6C-46B5-883B-ECFC25E3CE3D}" srcOrd="3" destOrd="0" presId="urn:microsoft.com/office/officeart/2005/8/layout/cycle5"/>
    <dgm:cxn modelId="{7E53ED97-5984-4492-9F08-CF3C3152B264}" type="presParOf" srcId="{67AF686B-2A54-4EC9-A882-EC72B4DDCF6C}" destId="{744B05F8-E8D0-4E7F-BEE3-AD217F8D0160}" srcOrd="4" destOrd="0" presId="urn:microsoft.com/office/officeart/2005/8/layout/cycle5"/>
    <dgm:cxn modelId="{5530B71D-1AC6-464D-86C1-E8F4C4F5E900}" type="presParOf" srcId="{67AF686B-2A54-4EC9-A882-EC72B4DDCF6C}" destId="{818E2E12-EEEA-4343-A587-1547B8129AE2}" srcOrd="5" destOrd="0" presId="urn:microsoft.com/office/officeart/2005/8/layout/cycle5"/>
    <dgm:cxn modelId="{3C98D089-7B20-4BAC-BAE4-D7E4E5A1FF29}" type="presParOf" srcId="{67AF686B-2A54-4EC9-A882-EC72B4DDCF6C}" destId="{88A9285D-7E25-444E-81AB-71BE245779A1}" srcOrd="6" destOrd="0" presId="urn:microsoft.com/office/officeart/2005/8/layout/cycle5"/>
    <dgm:cxn modelId="{069A0260-80EF-4214-86E1-4502FA6A5B1B}" type="presParOf" srcId="{67AF686B-2A54-4EC9-A882-EC72B4DDCF6C}" destId="{75C865F3-AD5E-4B9F-8A3B-042BB6131DD8}" srcOrd="7" destOrd="0" presId="urn:microsoft.com/office/officeart/2005/8/layout/cycle5"/>
    <dgm:cxn modelId="{A642B647-DCBC-468C-85AA-D8BD1381C763}" type="presParOf" srcId="{67AF686B-2A54-4EC9-A882-EC72B4DDCF6C}" destId="{A360141A-1E52-4C80-BCE1-B3E38AEDE24D}" srcOrd="8" destOrd="0" presId="urn:microsoft.com/office/officeart/2005/8/layout/cycle5"/>
    <dgm:cxn modelId="{93096DB9-3073-4F40-83DF-0E8B77B84160}" type="presParOf" srcId="{67AF686B-2A54-4EC9-A882-EC72B4DDCF6C}" destId="{E55FA3E9-9939-4E6E-9E95-288BA7DEDA27}" srcOrd="9" destOrd="0" presId="urn:microsoft.com/office/officeart/2005/8/layout/cycle5"/>
    <dgm:cxn modelId="{4D4155B1-5C63-419A-A0C6-DB80B1765C6C}" type="presParOf" srcId="{67AF686B-2A54-4EC9-A882-EC72B4DDCF6C}" destId="{E6776B78-792D-4FB0-84B5-1760AE64D67A}" srcOrd="10" destOrd="0" presId="urn:microsoft.com/office/officeart/2005/8/layout/cycle5"/>
    <dgm:cxn modelId="{61B90793-1CBB-4126-94CB-76BE70B81542}" type="presParOf" srcId="{67AF686B-2A54-4EC9-A882-EC72B4DDCF6C}" destId="{A27D08A0-0B6B-4372-97A3-72FDAB932D44}" srcOrd="11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CBBF7F0-5F81-4050-B5F7-55D5B0DE4C59}" type="doc">
      <dgm:prSet loTypeId="urn:microsoft.com/office/officeart/2005/8/layout/arrow2" loCatId="process" qsTypeId="urn:microsoft.com/office/officeart/2005/8/quickstyle/simple1" qsCatId="simple" csTypeId="urn:microsoft.com/office/officeart/2005/8/colors/accent3_2" csCatId="accent3" phldr="1"/>
      <dgm:spPr/>
    </dgm:pt>
    <dgm:pt modelId="{C316802F-74F1-490F-8846-7DD1CC8983FC}">
      <dgm:prSet phldrT="[Texto]" custT="1"/>
      <dgm:spPr>
        <a:xfrm>
          <a:off x="164334" y="1408523"/>
          <a:ext cx="2354433" cy="867943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 algn="ctr">
            <a:buNone/>
          </a:pPr>
          <a:r>
            <a:rPr lang="es-AR" sz="20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Relación                    Insumo – Producto 2018/19</a:t>
          </a:r>
        </a:p>
      </dgm:t>
    </dgm:pt>
    <dgm:pt modelId="{CF538702-EE44-4182-B100-6230C23DCA84}" type="parTrans" cxnId="{2E587FC7-2E34-41BC-8C15-C14F93721E15}">
      <dgm:prSet/>
      <dgm:spPr/>
      <dgm:t>
        <a:bodyPr/>
        <a:lstStyle/>
        <a:p>
          <a:endParaRPr lang="es-AR" sz="3200"/>
        </a:p>
      </dgm:t>
    </dgm:pt>
    <dgm:pt modelId="{3430210C-6BA8-4033-AC32-B2F50D28321C}" type="sibTrans" cxnId="{2E587FC7-2E34-41BC-8C15-C14F93721E15}">
      <dgm:prSet/>
      <dgm:spPr/>
      <dgm:t>
        <a:bodyPr/>
        <a:lstStyle/>
        <a:p>
          <a:endParaRPr lang="es-AR" sz="3200"/>
        </a:p>
      </dgm:t>
    </dgm:pt>
    <dgm:pt modelId="{7FB2C2AB-04CF-435D-9C1E-1D20D674E468}">
      <dgm:prSet phldrT="[Texto]" custT="1"/>
      <dgm:spPr>
        <a:xfrm>
          <a:off x="2053241" y="634403"/>
          <a:ext cx="1061260" cy="312035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>
            <a:buNone/>
          </a:pPr>
          <a:r>
            <a:rPr lang="es-AR" sz="2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+ 25%</a:t>
          </a:r>
        </a:p>
      </dgm:t>
    </dgm:pt>
    <dgm:pt modelId="{0F9F4848-F54F-4F0F-94FD-3D1878A6B35D}" type="parTrans" cxnId="{D651942D-8647-4232-A2AF-B9729ECB357E}">
      <dgm:prSet/>
      <dgm:spPr/>
      <dgm:t>
        <a:bodyPr/>
        <a:lstStyle/>
        <a:p>
          <a:endParaRPr lang="es-AR" sz="3200"/>
        </a:p>
      </dgm:t>
    </dgm:pt>
    <dgm:pt modelId="{E4491A3B-C07B-4DBF-A112-33D86389BB3B}" type="sibTrans" cxnId="{D651942D-8647-4232-A2AF-B9729ECB357E}">
      <dgm:prSet/>
      <dgm:spPr/>
      <dgm:t>
        <a:bodyPr/>
        <a:lstStyle/>
        <a:p>
          <a:endParaRPr lang="es-AR" sz="3200"/>
        </a:p>
      </dgm:t>
    </dgm:pt>
    <dgm:pt modelId="{836D85A5-A918-4716-800B-3939ACDB0461}" type="pres">
      <dgm:prSet presAssocID="{4CBBF7F0-5F81-4050-B5F7-55D5B0DE4C59}" presName="arrowDiagram" presStyleCnt="0">
        <dgm:presLayoutVars>
          <dgm:chMax val="5"/>
          <dgm:dir/>
          <dgm:resizeHandles val="exact"/>
        </dgm:presLayoutVars>
      </dgm:prSet>
      <dgm:spPr/>
    </dgm:pt>
    <dgm:pt modelId="{633D769E-9E40-4BB4-9E19-261BC303688D}" type="pres">
      <dgm:prSet presAssocID="{4CBBF7F0-5F81-4050-B5F7-55D5B0DE4C59}" presName="arrow" presStyleLbl="bgShp" presStyleIdx="0" presStyleCnt="1"/>
      <dgm:spPr>
        <a:xfrm>
          <a:off x="0" y="243812"/>
          <a:ext cx="3252245" cy="2032653"/>
        </a:xfrm>
        <a:prstGeom prst="swooshArrow">
          <a:avLst>
            <a:gd name="adj1" fmla="val 25000"/>
            <a:gd name="adj2" fmla="val 25000"/>
          </a:avLst>
        </a:prstGeom>
        <a:solidFill>
          <a:srgbClr val="9BBB59">
            <a:lumMod val="75000"/>
          </a:srgbClr>
        </a:solidFill>
        <a:ln>
          <a:noFill/>
        </a:ln>
        <a:effectLst/>
      </dgm:spPr>
    </dgm:pt>
    <dgm:pt modelId="{498FC062-7814-4883-AD20-E17E0A9FDF73}" type="pres">
      <dgm:prSet presAssocID="{4CBBF7F0-5F81-4050-B5F7-55D5B0DE4C59}" presName="arrowDiagram2" presStyleCnt="0"/>
      <dgm:spPr/>
    </dgm:pt>
    <dgm:pt modelId="{8ADFF72D-7CF6-4F18-A955-E02E6FDB9617}" type="pres">
      <dgm:prSet presAssocID="{C316802F-74F1-490F-8846-7DD1CC8983FC}" presName="bullet2a" presStyleLbl="node1" presStyleIdx="0" presStyleCnt="2"/>
      <dgm:spPr>
        <a:xfrm>
          <a:off x="756147" y="1351608"/>
          <a:ext cx="113828" cy="113828"/>
        </a:xfrm>
        <a:prstGeom prst="ellipse">
          <a:avLst/>
        </a:prstGeom>
        <a:solidFill>
          <a:srgbClr val="9BBB59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2818F077-ABD2-4009-AF8F-DFF0C3ECA93D}" type="pres">
      <dgm:prSet presAssocID="{C316802F-74F1-490F-8846-7DD1CC8983FC}" presName="textBox2a" presStyleLbl="revTx" presStyleIdx="0" presStyleCnt="2" custScaleX="222751">
        <dgm:presLayoutVars>
          <dgm:bulletEnabled val="1"/>
        </dgm:presLayoutVars>
      </dgm:prSet>
      <dgm:spPr/>
    </dgm:pt>
    <dgm:pt modelId="{476B1FF9-1679-4855-885E-9BE8605EBDEC}" type="pres">
      <dgm:prSet presAssocID="{7FB2C2AB-04CF-435D-9C1E-1D20D674E468}" presName="bullet2b" presStyleLbl="node1" presStyleIdx="1" presStyleCnt="2"/>
      <dgm:spPr>
        <a:xfrm>
          <a:off x="1804996" y="833282"/>
          <a:ext cx="195134" cy="195134"/>
        </a:xfrm>
        <a:prstGeom prst="ellipse">
          <a:avLst/>
        </a:prstGeom>
        <a:solidFill>
          <a:srgbClr val="9BBB59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8A5263D3-B161-4DB8-9684-A5E1DAE94120}" type="pres">
      <dgm:prSet presAssocID="{7FB2C2AB-04CF-435D-9C1E-1D20D674E468}" presName="textBox2b" presStyleLbl="revTx" presStyleIdx="1" presStyleCnt="2" custScaleX="100405" custScaleY="23189" custLinFactNeighborX="14458" custLinFactNeighborY="-60436">
        <dgm:presLayoutVars>
          <dgm:bulletEnabled val="1"/>
        </dgm:presLayoutVars>
      </dgm:prSet>
      <dgm:spPr/>
    </dgm:pt>
  </dgm:ptLst>
  <dgm:cxnLst>
    <dgm:cxn modelId="{8AF07325-5179-43A3-BDB4-B65F07C7824D}" type="presOf" srcId="{4CBBF7F0-5F81-4050-B5F7-55D5B0DE4C59}" destId="{836D85A5-A918-4716-800B-3939ACDB0461}" srcOrd="0" destOrd="0" presId="urn:microsoft.com/office/officeart/2005/8/layout/arrow2"/>
    <dgm:cxn modelId="{D651942D-8647-4232-A2AF-B9729ECB357E}" srcId="{4CBBF7F0-5F81-4050-B5F7-55D5B0DE4C59}" destId="{7FB2C2AB-04CF-435D-9C1E-1D20D674E468}" srcOrd="1" destOrd="0" parTransId="{0F9F4848-F54F-4F0F-94FD-3D1878A6B35D}" sibTransId="{E4491A3B-C07B-4DBF-A112-33D86389BB3B}"/>
    <dgm:cxn modelId="{1791165E-AE97-4831-AA9B-5D68BD7F70BC}" type="presOf" srcId="{C316802F-74F1-490F-8846-7DD1CC8983FC}" destId="{2818F077-ABD2-4009-AF8F-DFF0C3ECA93D}" srcOrd="0" destOrd="0" presId="urn:microsoft.com/office/officeart/2005/8/layout/arrow2"/>
    <dgm:cxn modelId="{F63BF464-4B4C-43B5-A285-30BD1409EE71}" type="presOf" srcId="{7FB2C2AB-04CF-435D-9C1E-1D20D674E468}" destId="{8A5263D3-B161-4DB8-9684-A5E1DAE94120}" srcOrd="0" destOrd="0" presId="urn:microsoft.com/office/officeart/2005/8/layout/arrow2"/>
    <dgm:cxn modelId="{2E587FC7-2E34-41BC-8C15-C14F93721E15}" srcId="{4CBBF7F0-5F81-4050-B5F7-55D5B0DE4C59}" destId="{C316802F-74F1-490F-8846-7DD1CC8983FC}" srcOrd="0" destOrd="0" parTransId="{CF538702-EE44-4182-B100-6230C23DCA84}" sibTransId="{3430210C-6BA8-4033-AC32-B2F50D28321C}"/>
    <dgm:cxn modelId="{3721076F-E209-41AC-A5C9-53628C1B956B}" type="presParOf" srcId="{836D85A5-A918-4716-800B-3939ACDB0461}" destId="{633D769E-9E40-4BB4-9E19-261BC303688D}" srcOrd="0" destOrd="0" presId="urn:microsoft.com/office/officeart/2005/8/layout/arrow2"/>
    <dgm:cxn modelId="{ED4E1A10-1B3C-41D4-A99B-65A171038A10}" type="presParOf" srcId="{836D85A5-A918-4716-800B-3939ACDB0461}" destId="{498FC062-7814-4883-AD20-E17E0A9FDF73}" srcOrd="1" destOrd="0" presId="urn:microsoft.com/office/officeart/2005/8/layout/arrow2"/>
    <dgm:cxn modelId="{9059073A-69D5-4899-BDBE-50BF9D93F112}" type="presParOf" srcId="{498FC062-7814-4883-AD20-E17E0A9FDF73}" destId="{8ADFF72D-7CF6-4F18-A955-E02E6FDB9617}" srcOrd="0" destOrd="0" presId="urn:microsoft.com/office/officeart/2005/8/layout/arrow2"/>
    <dgm:cxn modelId="{3BA8A687-0D75-46E0-A194-53A43E488B04}" type="presParOf" srcId="{498FC062-7814-4883-AD20-E17E0A9FDF73}" destId="{2818F077-ABD2-4009-AF8F-DFF0C3ECA93D}" srcOrd="1" destOrd="0" presId="urn:microsoft.com/office/officeart/2005/8/layout/arrow2"/>
    <dgm:cxn modelId="{1BC12EF8-0594-4F60-A8A1-AB60BACA7C77}" type="presParOf" srcId="{498FC062-7814-4883-AD20-E17E0A9FDF73}" destId="{476B1FF9-1679-4855-885E-9BE8605EBDEC}" srcOrd="2" destOrd="0" presId="urn:microsoft.com/office/officeart/2005/8/layout/arrow2"/>
    <dgm:cxn modelId="{701BE30C-BF54-4F4B-9BD3-BB5BC3414C91}" type="presParOf" srcId="{498FC062-7814-4883-AD20-E17E0A9FDF73}" destId="{8A5263D3-B161-4DB8-9684-A5E1DAE94120}" srcOrd="3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330CE1D-96A2-492A-A1A3-6002EB9F168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AR"/>
        </a:p>
      </dgm:t>
    </dgm:pt>
    <dgm:pt modelId="{41B60A2C-AD78-4396-96D8-95DB932165EF}">
      <dgm:prSet phldrT="[Texto]"/>
      <dgm:spPr/>
      <dgm:t>
        <a:bodyPr/>
        <a:lstStyle/>
        <a:p>
          <a:r>
            <a:rPr lang="es-AR" dirty="0"/>
            <a:t>+8% semilla</a:t>
          </a:r>
        </a:p>
      </dgm:t>
    </dgm:pt>
    <dgm:pt modelId="{C586F761-A797-46AC-AD90-6C22BF0C7E89}" type="parTrans" cxnId="{E487A9FB-24E1-4A85-88F8-AC9DD2C85B29}">
      <dgm:prSet/>
      <dgm:spPr/>
      <dgm:t>
        <a:bodyPr/>
        <a:lstStyle/>
        <a:p>
          <a:endParaRPr lang="es-AR"/>
        </a:p>
      </dgm:t>
    </dgm:pt>
    <dgm:pt modelId="{66992992-61BA-438F-B787-F097DB5A9134}" type="sibTrans" cxnId="{E487A9FB-24E1-4A85-88F8-AC9DD2C85B29}">
      <dgm:prSet/>
      <dgm:spPr/>
      <dgm:t>
        <a:bodyPr/>
        <a:lstStyle/>
        <a:p>
          <a:endParaRPr lang="es-AR"/>
        </a:p>
      </dgm:t>
    </dgm:pt>
    <dgm:pt modelId="{75BFFF02-25C2-4340-8DD4-466DAE9FDD9D}">
      <dgm:prSet phldrT="[Texto]"/>
      <dgm:spPr/>
      <dgm:t>
        <a:bodyPr/>
        <a:lstStyle/>
        <a:p>
          <a:r>
            <a:rPr lang="es-AR" dirty="0"/>
            <a:t>+14% fertilizantes</a:t>
          </a:r>
        </a:p>
      </dgm:t>
    </dgm:pt>
    <dgm:pt modelId="{9CB09DE5-D915-4B15-9B71-1D79D361A2EE}" type="parTrans" cxnId="{E0788576-AB72-4736-916C-6542FCCE9D78}">
      <dgm:prSet/>
      <dgm:spPr/>
      <dgm:t>
        <a:bodyPr/>
        <a:lstStyle/>
        <a:p>
          <a:endParaRPr lang="es-AR"/>
        </a:p>
      </dgm:t>
    </dgm:pt>
    <dgm:pt modelId="{029FF3B0-8534-46F0-923C-BD49EBFA3A5B}" type="sibTrans" cxnId="{E0788576-AB72-4736-916C-6542FCCE9D78}">
      <dgm:prSet/>
      <dgm:spPr/>
      <dgm:t>
        <a:bodyPr/>
        <a:lstStyle/>
        <a:p>
          <a:endParaRPr lang="es-AR"/>
        </a:p>
      </dgm:t>
    </dgm:pt>
    <dgm:pt modelId="{6A2F0DD4-D5C3-4492-9D4B-BEF87D997A2C}">
      <dgm:prSet phldrT="[Texto]"/>
      <dgm:spPr/>
      <dgm:t>
        <a:bodyPr/>
        <a:lstStyle/>
        <a:p>
          <a:r>
            <a:rPr lang="es-AR" dirty="0"/>
            <a:t>+10% herbicidas</a:t>
          </a:r>
        </a:p>
      </dgm:t>
    </dgm:pt>
    <dgm:pt modelId="{796146A8-33E8-445A-AA36-6EE3CC2C2F58}" type="parTrans" cxnId="{52E67D36-EEB9-4575-B084-408604FEAC45}">
      <dgm:prSet/>
      <dgm:spPr/>
      <dgm:t>
        <a:bodyPr/>
        <a:lstStyle/>
        <a:p>
          <a:endParaRPr lang="es-AR"/>
        </a:p>
      </dgm:t>
    </dgm:pt>
    <dgm:pt modelId="{7E77289F-D513-44F8-A67C-ED7F11952432}" type="sibTrans" cxnId="{52E67D36-EEB9-4575-B084-408604FEAC45}">
      <dgm:prSet/>
      <dgm:spPr/>
      <dgm:t>
        <a:bodyPr/>
        <a:lstStyle/>
        <a:p>
          <a:endParaRPr lang="es-AR"/>
        </a:p>
      </dgm:t>
    </dgm:pt>
    <dgm:pt modelId="{4D86F749-78CF-4D84-B707-939AC030922F}" type="pres">
      <dgm:prSet presAssocID="{3330CE1D-96A2-492A-A1A3-6002EB9F168E}" presName="Name0" presStyleCnt="0">
        <dgm:presLayoutVars>
          <dgm:dir/>
          <dgm:resizeHandles val="exact"/>
        </dgm:presLayoutVars>
      </dgm:prSet>
      <dgm:spPr/>
    </dgm:pt>
    <dgm:pt modelId="{FBFD7329-52AC-4955-88AE-879F3032605F}" type="pres">
      <dgm:prSet presAssocID="{41B60A2C-AD78-4396-96D8-95DB932165EF}" presName="node" presStyleLbl="node1" presStyleIdx="0" presStyleCnt="3">
        <dgm:presLayoutVars>
          <dgm:bulletEnabled val="1"/>
        </dgm:presLayoutVars>
      </dgm:prSet>
      <dgm:spPr/>
    </dgm:pt>
    <dgm:pt modelId="{4077633A-2E92-4FB5-8DFE-891C6A270752}" type="pres">
      <dgm:prSet presAssocID="{66992992-61BA-438F-B787-F097DB5A9134}" presName="sibTrans" presStyleLbl="sibTrans2D1" presStyleIdx="0" presStyleCnt="2"/>
      <dgm:spPr/>
    </dgm:pt>
    <dgm:pt modelId="{66CD991E-A211-46DD-B345-AB35E432F850}" type="pres">
      <dgm:prSet presAssocID="{66992992-61BA-438F-B787-F097DB5A9134}" presName="connectorText" presStyleLbl="sibTrans2D1" presStyleIdx="0" presStyleCnt="2"/>
      <dgm:spPr/>
    </dgm:pt>
    <dgm:pt modelId="{41CAE203-4D0A-4667-8A1A-C3862562A408}" type="pres">
      <dgm:prSet presAssocID="{75BFFF02-25C2-4340-8DD4-466DAE9FDD9D}" presName="node" presStyleLbl="node1" presStyleIdx="1" presStyleCnt="3">
        <dgm:presLayoutVars>
          <dgm:bulletEnabled val="1"/>
        </dgm:presLayoutVars>
      </dgm:prSet>
      <dgm:spPr/>
    </dgm:pt>
    <dgm:pt modelId="{908BF820-0037-4FE6-A621-B832D845CEAF}" type="pres">
      <dgm:prSet presAssocID="{029FF3B0-8534-46F0-923C-BD49EBFA3A5B}" presName="sibTrans" presStyleLbl="sibTrans2D1" presStyleIdx="1" presStyleCnt="2"/>
      <dgm:spPr/>
    </dgm:pt>
    <dgm:pt modelId="{AC30028C-918D-4534-A993-2BDB46A979C1}" type="pres">
      <dgm:prSet presAssocID="{029FF3B0-8534-46F0-923C-BD49EBFA3A5B}" presName="connectorText" presStyleLbl="sibTrans2D1" presStyleIdx="1" presStyleCnt="2"/>
      <dgm:spPr/>
    </dgm:pt>
    <dgm:pt modelId="{C15A3E31-8FDE-4624-9232-740C58255F0D}" type="pres">
      <dgm:prSet presAssocID="{6A2F0DD4-D5C3-4492-9D4B-BEF87D997A2C}" presName="node" presStyleLbl="node1" presStyleIdx="2" presStyleCnt="3">
        <dgm:presLayoutVars>
          <dgm:bulletEnabled val="1"/>
        </dgm:presLayoutVars>
      </dgm:prSet>
      <dgm:spPr/>
    </dgm:pt>
  </dgm:ptLst>
  <dgm:cxnLst>
    <dgm:cxn modelId="{BA68FA27-F6D8-4CF2-BC5B-1FF6374BA37F}" type="presOf" srcId="{6A2F0DD4-D5C3-4492-9D4B-BEF87D997A2C}" destId="{C15A3E31-8FDE-4624-9232-740C58255F0D}" srcOrd="0" destOrd="0" presId="urn:microsoft.com/office/officeart/2005/8/layout/process1"/>
    <dgm:cxn modelId="{52E67D36-EEB9-4575-B084-408604FEAC45}" srcId="{3330CE1D-96A2-492A-A1A3-6002EB9F168E}" destId="{6A2F0DD4-D5C3-4492-9D4B-BEF87D997A2C}" srcOrd="2" destOrd="0" parTransId="{796146A8-33E8-445A-AA36-6EE3CC2C2F58}" sibTransId="{7E77289F-D513-44F8-A67C-ED7F11952432}"/>
    <dgm:cxn modelId="{5017A03A-410A-4DB2-9896-C4E7347CF90D}" type="presOf" srcId="{41B60A2C-AD78-4396-96D8-95DB932165EF}" destId="{FBFD7329-52AC-4955-88AE-879F3032605F}" srcOrd="0" destOrd="0" presId="urn:microsoft.com/office/officeart/2005/8/layout/process1"/>
    <dgm:cxn modelId="{E0788576-AB72-4736-916C-6542FCCE9D78}" srcId="{3330CE1D-96A2-492A-A1A3-6002EB9F168E}" destId="{75BFFF02-25C2-4340-8DD4-466DAE9FDD9D}" srcOrd="1" destOrd="0" parTransId="{9CB09DE5-D915-4B15-9B71-1D79D361A2EE}" sibTransId="{029FF3B0-8534-46F0-923C-BD49EBFA3A5B}"/>
    <dgm:cxn modelId="{E738D385-EF8F-4CC4-8673-996C57EFD907}" type="presOf" srcId="{029FF3B0-8534-46F0-923C-BD49EBFA3A5B}" destId="{AC30028C-918D-4534-A993-2BDB46A979C1}" srcOrd="1" destOrd="0" presId="urn:microsoft.com/office/officeart/2005/8/layout/process1"/>
    <dgm:cxn modelId="{8A276F91-C4A5-4DD4-9289-97CC42D4FE59}" type="presOf" srcId="{3330CE1D-96A2-492A-A1A3-6002EB9F168E}" destId="{4D86F749-78CF-4D84-B707-939AC030922F}" srcOrd="0" destOrd="0" presId="urn:microsoft.com/office/officeart/2005/8/layout/process1"/>
    <dgm:cxn modelId="{332F2699-E6CF-44F2-AF25-8D7C86BB8B71}" type="presOf" srcId="{66992992-61BA-438F-B787-F097DB5A9134}" destId="{4077633A-2E92-4FB5-8DFE-891C6A270752}" srcOrd="0" destOrd="0" presId="urn:microsoft.com/office/officeart/2005/8/layout/process1"/>
    <dgm:cxn modelId="{28737BAA-6929-44F6-BF39-2864EBA4F69B}" type="presOf" srcId="{75BFFF02-25C2-4340-8DD4-466DAE9FDD9D}" destId="{41CAE203-4D0A-4667-8A1A-C3862562A408}" srcOrd="0" destOrd="0" presId="urn:microsoft.com/office/officeart/2005/8/layout/process1"/>
    <dgm:cxn modelId="{D88EC5D7-80A2-44C4-BD43-07CD1B4BB665}" type="presOf" srcId="{029FF3B0-8534-46F0-923C-BD49EBFA3A5B}" destId="{908BF820-0037-4FE6-A621-B832D845CEAF}" srcOrd="0" destOrd="0" presId="urn:microsoft.com/office/officeart/2005/8/layout/process1"/>
    <dgm:cxn modelId="{E487A9FB-24E1-4A85-88F8-AC9DD2C85B29}" srcId="{3330CE1D-96A2-492A-A1A3-6002EB9F168E}" destId="{41B60A2C-AD78-4396-96D8-95DB932165EF}" srcOrd="0" destOrd="0" parTransId="{C586F761-A797-46AC-AD90-6C22BF0C7E89}" sibTransId="{66992992-61BA-438F-B787-F097DB5A9134}"/>
    <dgm:cxn modelId="{1F0C73FD-5293-475D-8429-702EAFEB2C3B}" type="presOf" srcId="{66992992-61BA-438F-B787-F097DB5A9134}" destId="{66CD991E-A211-46DD-B345-AB35E432F850}" srcOrd="1" destOrd="0" presId="urn:microsoft.com/office/officeart/2005/8/layout/process1"/>
    <dgm:cxn modelId="{111762F5-39B8-457D-B840-043EAEAD8696}" type="presParOf" srcId="{4D86F749-78CF-4D84-B707-939AC030922F}" destId="{FBFD7329-52AC-4955-88AE-879F3032605F}" srcOrd="0" destOrd="0" presId="urn:microsoft.com/office/officeart/2005/8/layout/process1"/>
    <dgm:cxn modelId="{9FC1B59A-6457-46F2-B01B-39DE63D19DBF}" type="presParOf" srcId="{4D86F749-78CF-4D84-B707-939AC030922F}" destId="{4077633A-2E92-4FB5-8DFE-891C6A270752}" srcOrd="1" destOrd="0" presId="urn:microsoft.com/office/officeart/2005/8/layout/process1"/>
    <dgm:cxn modelId="{36EE6A6C-D742-4321-B128-AE6F822F7485}" type="presParOf" srcId="{4077633A-2E92-4FB5-8DFE-891C6A270752}" destId="{66CD991E-A211-46DD-B345-AB35E432F850}" srcOrd="0" destOrd="0" presId="urn:microsoft.com/office/officeart/2005/8/layout/process1"/>
    <dgm:cxn modelId="{00019803-59AA-4AF0-9AAF-5809A83D662B}" type="presParOf" srcId="{4D86F749-78CF-4D84-B707-939AC030922F}" destId="{41CAE203-4D0A-4667-8A1A-C3862562A408}" srcOrd="2" destOrd="0" presId="urn:microsoft.com/office/officeart/2005/8/layout/process1"/>
    <dgm:cxn modelId="{CF32B923-C41E-434B-AA0E-B3B64ECD83F4}" type="presParOf" srcId="{4D86F749-78CF-4D84-B707-939AC030922F}" destId="{908BF820-0037-4FE6-A621-B832D845CEAF}" srcOrd="3" destOrd="0" presId="urn:microsoft.com/office/officeart/2005/8/layout/process1"/>
    <dgm:cxn modelId="{D4D6592F-5635-4FBF-BB37-D77A252386C7}" type="presParOf" srcId="{908BF820-0037-4FE6-A621-B832D845CEAF}" destId="{AC30028C-918D-4534-A993-2BDB46A979C1}" srcOrd="0" destOrd="0" presId="urn:microsoft.com/office/officeart/2005/8/layout/process1"/>
    <dgm:cxn modelId="{70C7F312-8536-4137-9535-DF2BD807B17D}" type="presParOf" srcId="{4D86F749-78CF-4D84-B707-939AC030922F}" destId="{C15A3E31-8FDE-4624-9232-740C58255F0D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3C88146-E849-4BD9-B66A-EE5FC27771D8}" type="doc">
      <dgm:prSet loTypeId="urn:microsoft.com/office/officeart/2009/layout/CircleArrowProcess" loCatId="process" qsTypeId="urn:microsoft.com/office/officeart/2005/8/quickstyle/simple4" qsCatId="simple" csTypeId="urn:microsoft.com/office/officeart/2005/8/colors/accent3_3" csCatId="accent3" phldr="1"/>
      <dgm:spPr/>
      <dgm:t>
        <a:bodyPr/>
        <a:lstStyle/>
        <a:p>
          <a:endParaRPr lang="es-AR"/>
        </a:p>
      </dgm:t>
    </dgm:pt>
    <dgm:pt modelId="{AEDB5F03-7056-4FB6-8EFA-66EA5951BF1F}">
      <dgm:prSet phldrT="[Texto]" custT="1"/>
      <dgm:spPr/>
      <dgm:t>
        <a:bodyPr/>
        <a:lstStyle/>
        <a:p>
          <a:r>
            <a:rPr lang="es-AR" sz="2200" dirty="0">
              <a:latin typeface="Calibri" panose="020F0502020204030204" pitchFamily="34" charset="0"/>
              <a:cs typeface="Calibri" panose="020F0502020204030204" pitchFamily="34" charset="0"/>
            </a:rPr>
            <a:t>Crecimiento</a:t>
          </a:r>
        </a:p>
      </dgm:t>
    </dgm:pt>
    <dgm:pt modelId="{1500F438-870F-400F-924F-8C7617231464}" type="parTrans" cxnId="{B70792BE-383F-43D5-A913-2FBFFCCDAB5B}">
      <dgm:prSet/>
      <dgm:spPr/>
      <dgm:t>
        <a:bodyPr/>
        <a:lstStyle/>
        <a:p>
          <a:endParaRPr lang="es-AR" sz="22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C4CC205-DA79-456F-BE13-4CB512740304}" type="sibTrans" cxnId="{B70792BE-383F-43D5-A913-2FBFFCCDAB5B}">
      <dgm:prSet/>
      <dgm:spPr/>
      <dgm:t>
        <a:bodyPr/>
        <a:lstStyle/>
        <a:p>
          <a:endParaRPr lang="es-AR" sz="22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4C586BA-78C2-4142-8BBF-568EB3766D03}">
      <dgm:prSet phldrT="[Texto]" custT="1"/>
      <dgm:spPr/>
      <dgm:t>
        <a:bodyPr/>
        <a:lstStyle/>
        <a:p>
          <a:r>
            <a:rPr lang="es-AR" sz="2200" dirty="0">
              <a:latin typeface="Calibri" panose="020F0502020204030204" pitchFamily="34" charset="0"/>
              <a:cs typeface="Calibri" panose="020F0502020204030204" pitchFamily="34" charset="0"/>
            </a:rPr>
            <a:t>+ 33% vs campaña anterior</a:t>
          </a:r>
        </a:p>
      </dgm:t>
    </dgm:pt>
    <dgm:pt modelId="{32D1980C-3877-442C-A864-A2BD785D1F98}" type="parTrans" cxnId="{0566681E-8D2C-473F-969B-1EC585ABFA8B}">
      <dgm:prSet/>
      <dgm:spPr/>
      <dgm:t>
        <a:bodyPr/>
        <a:lstStyle/>
        <a:p>
          <a:endParaRPr lang="es-AR" sz="22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0217118-8FCF-4570-8C78-A86E90C395EB}" type="sibTrans" cxnId="{0566681E-8D2C-473F-969B-1EC585ABFA8B}">
      <dgm:prSet/>
      <dgm:spPr/>
      <dgm:t>
        <a:bodyPr/>
        <a:lstStyle/>
        <a:p>
          <a:endParaRPr lang="es-AR" sz="22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B22063A-069C-4907-91B6-5DAE6BABAE75}">
      <dgm:prSet phldrT="[Texto]" custT="1"/>
      <dgm:spPr/>
      <dgm:t>
        <a:bodyPr/>
        <a:lstStyle/>
        <a:p>
          <a:r>
            <a:rPr lang="es-AR" sz="2200" dirty="0">
              <a:latin typeface="Calibri" panose="020F0502020204030204" pitchFamily="34" charset="0"/>
              <a:cs typeface="Calibri" panose="020F0502020204030204" pitchFamily="34" charset="0"/>
            </a:rPr>
            <a:t>+ 132% vs campaña 2015/16</a:t>
          </a:r>
        </a:p>
      </dgm:t>
    </dgm:pt>
    <dgm:pt modelId="{FE81D9C9-7DDE-4552-92A1-5B6C765182BA}" type="parTrans" cxnId="{FFDE1183-7727-4C04-91B6-224CC68F151B}">
      <dgm:prSet/>
      <dgm:spPr/>
      <dgm:t>
        <a:bodyPr/>
        <a:lstStyle/>
        <a:p>
          <a:endParaRPr lang="es-AR" sz="22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C9797352-308D-4D55-A7A1-878CE16071D9}" type="sibTrans" cxnId="{FFDE1183-7727-4C04-91B6-224CC68F151B}">
      <dgm:prSet/>
      <dgm:spPr/>
      <dgm:t>
        <a:bodyPr/>
        <a:lstStyle/>
        <a:p>
          <a:endParaRPr lang="es-AR" sz="22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C2F736C9-0188-4DB1-BDE6-13BF617A4F81}" type="pres">
      <dgm:prSet presAssocID="{03C88146-E849-4BD9-B66A-EE5FC27771D8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1C1F4A83-787F-4D2D-9424-8A8D913922C7}" type="pres">
      <dgm:prSet presAssocID="{AEDB5F03-7056-4FB6-8EFA-66EA5951BF1F}" presName="Accent1" presStyleCnt="0"/>
      <dgm:spPr/>
    </dgm:pt>
    <dgm:pt modelId="{07A2C4B5-0BCD-44CD-AE1B-90F24CECC06F}" type="pres">
      <dgm:prSet presAssocID="{AEDB5F03-7056-4FB6-8EFA-66EA5951BF1F}" presName="Accent" presStyleLbl="node1" presStyleIdx="0" presStyleCnt="3"/>
      <dgm:spPr/>
    </dgm:pt>
    <dgm:pt modelId="{2C9EC4E9-375C-49ED-8252-BB5A338EB466}" type="pres">
      <dgm:prSet presAssocID="{AEDB5F03-7056-4FB6-8EFA-66EA5951BF1F}" presName="Parent1" presStyleLbl="revTx" presStyleIdx="0" presStyleCnt="3" custScaleX="137097">
        <dgm:presLayoutVars>
          <dgm:chMax val="1"/>
          <dgm:chPref val="1"/>
          <dgm:bulletEnabled val="1"/>
        </dgm:presLayoutVars>
      </dgm:prSet>
      <dgm:spPr/>
    </dgm:pt>
    <dgm:pt modelId="{C3869977-CC4D-4C03-A046-7C0393C4C4C4}" type="pres">
      <dgm:prSet presAssocID="{24C586BA-78C2-4142-8BBF-568EB3766D03}" presName="Accent2" presStyleCnt="0"/>
      <dgm:spPr/>
    </dgm:pt>
    <dgm:pt modelId="{4E2F351F-37BF-4B80-AB21-E86945C5EE76}" type="pres">
      <dgm:prSet presAssocID="{24C586BA-78C2-4142-8BBF-568EB3766D03}" presName="Accent" presStyleLbl="node1" presStyleIdx="1" presStyleCnt="3"/>
      <dgm:spPr/>
    </dgm:pt>
    <dgm:pt modelId="{4A89BE07-6248-4237-B945-AD8C2AE5CE2F}" type="pres">
      <dgm:prSet presAssocID="{24C586BA-78C2-4142-8BBF-568EB3766D03}" presName="Parent2" presStyleLbl="revTx" presStyleIdx="1" presStyleCnt="3" custScaleX="150910" custLinFactNeighborX="-2347" custLinFactNeighborY="-10672">
        <dgm:presLayoutVars>
          <dgm:chMax val="1"/>
          <dgm:chPref val="1"/>
          <dgm:bulletEnabled val="1"/>
        </dgm:presLayoutVars>
      </dgm:prSet>
      <dgm:spPr/>
    </dgm:pt>
    <dgm:pt modelId="{757097B9-C49B-47AD-BC63-D4ACA227F721}" type="pres">
      <dgm:prSet presAssocID="{8B22063A-069C-4907-91B6-5DAE6BABAE75}" presName="Accent3" presStyleCnt="0"/>
      <dgm:spPr/>
    </dgm:pt>
    <dgm:pt modelId="{D7CE1063-3D51-4361-ABE0-EA541B1AA2E3}" type="pres">
      <dgm:prSet presAssocID="{8B22063A-069C-4907-91B6-5DAE6BABAE75}" presName="Accent" presStyleLbl="node1" presStyleIdx="2" presStyleCnt="3"/>
      <dgm:spPr/>
    </dgm:pt>
    <dgm:pt modelId="{D425C85F-E3FD-4D6F-8C41-7AF79F992C26}" type="pres">
      <dgm:prSet presAssocID="{8B22063A-069C-4907-91B6-5DAE6BABAE75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</dgm:pt>
  </dgm:ptLst>
  <dgm:cxnLst>
    <dgm:cxn modelId="{0566681E-8D2C-473F-969B-1EC585ABFA8B}" srcId="{03C88146-E849-4BD9-B66A-EE5FC27771D8}" destId="{24C586BA-78C2-4142-8BBF-568EB3766D03}" srcOrd="1" destOrd="0" parTransId="{32D1980C-3877-442C-A864-A2BD785D1F98}" sibTransId="{70217118-8FCF-4570-8C78-A86E90C395EB}"/>
    <dgm:cxn modelId="{FFDE1183-7727-4C04-91B6-224CC68F151B}" srcId="{03C88146-E849-4BD9-B66A-EE5FC27771D8}" destId="{8B22063A-069C-4907-91B6-5DAE6BABAE75}" srcOrd="2" destOrd="0" parTransId="{FE81D9C9-7DDE-4552-92A1-5B6C765182BA}" sibTransId="{C9797352-308D-4D55-A7A1-878CE16071D9}"/>
    <dgm:cxn modelId="{6C32A092-0217-4A8A-BC78-D536C7781C5B}" type="presOf" srcId="{8B22063A-069C-4907-91B6-5DAE6BABAE75}" destId="{D425C85F-E3FD-4D6F-8C41-7AF79F992C26}" srcOrd="0" destOrd="0" presId="urn:microsoft.com/office/officeart/2009/layout/CircleArrowProcess"/>
    <dgm:cxn modelId="{43918EA5-C152-47A6-80CE-DF0CC3676113}" type="presOf" srcId="{AEDB5F03-7056-4FB6-8EFA-66EA5951BF1F}" destId="{2C9EC4E9-375C-49ED-8252-BB5A338EB466}" srcOrd="0" destOrd="0" presId="urn:microsoft.com/office/officeart/2009/layout/CircleArrowProcess"/>
    <dgm:cxn modelId="{63A595B7-D1E6-48AD-BBCE-336E02E7D54F}" type="presOf" srcId="{03C88146-E849-4BD9-B66A-EE5FC27771D8}" destId="{C2F736C9-0188-4DB1-BDE6-13BF617A4F81}" srcOrd="0" destOrd="0" presId="urn:microsoft.com/office/officeart/2009/layout/CircleArrowProcess"/>
    <dgm:cxn modelId="{B70792BE-383F-43D5-A913-2FBFFCCDAB5B}" srcId="{03C88146-E849-4BD9-B66A-EE5FC27771D8}" destId="{AEDB5F03-7056-4FB6-8EFA-66EA5951BF1F}" srcOrd="0" destOrd="0" parTransId="{1500F438-870F-400F-924F-8C7617231464}" sibTransId="{0C4CC205-DA79-456F-BE13-4CB512740304}"/>
    <dgm:cxn modelId="{30235AEF-2CE6-424A-B2A2-501FB48FF552}" type="presOf" srcId="{24C586BA-78C2-4142-8BBF-568EB3766D03}" destId="{4A89BE07-6248-4237-B945-AD8C2AE5CE2F}" srcOrd="0" destOrd="0" presId="urn:microsoft.com/office/officeart/2009/layout/CircleArrowProcess"/>
    <dgm:cxn modelId="{030E5961-F3CD-4266-8691-4F56EA40D03B}" type="presParOf" srcId="{C2F736C9-0188-4DB1-BDE6-13BF617A4F81}" destId="{1C1F4A83-787F-4D2D-9424-8A8D913922C7}" srcOrd="0" destOrd="0" presId="urn:microsoft.com/office/officeart/2009/layout/CircleArrowProcess"/>
    <dgm:cxn modelId="{3AE54D2A-8674-4527-8E10-FA85C5460A97}" type="presParOf" srcId="{1C1F4A83-787F-4D2D-9424-8A8D913922C7}" destId="{07A2C4B5-0BCD-44CD-AE1B-90F24CECC06F}" srcOrd="0" destOrd="0" presId="urn:microsoft.com/office/officeart/2009/layout/CircleArrowProcess"/>
    <dgm:cxn modelId="{5A68614C-34B9-4703-957F-2DB9168EE989}" type="presParOf" srcId="{C2F736C9-0188-4DB1-BDE6-13BF617A4F81}" destId="{2C9EC4E9-375C-49ED-8252-BB5A338EB466}" srcOrd="1" destOrd="0" presId="urn:microsoft.com/office/officeart/2009/layout/CircleArrowProcess"/>
    <dgm:cxn modelId="{9718ED52-85F7-4A86-B280-F18057B4A4E7}" type="presParOf" srcId="{C2F736C9-0188-4DB1-BDE6-13BF617A4F81}" destId="{C3869977-CC4D-4C03-A046-7C0393C4C4C4}" srcOrd="2" destOrd="0" presId="urn:microsoft.com/office/officeart/2009/layout/CircleArrowProcess"/>
    <dgm:cxn modelId="{C67137ED-F844-4810-A976-E618BCD280D5}" type="presParOf" srcId="{C3869977-CC4D-4C03-A046-7C0393C4C4C4}" destId="{4E2F351F-37BF-4B80-AB21-E86945C5EE76}" srcOrd="0" destOrd="0" presId="urn:microsoft.com/office/officeart/2009/layout/CircleArrowProcess"/>
    <dgm:cxn modelId="{EF7CCFE8-07A0-48F6-8BD8-C1576A1523D6}" type="presParOf" srcId="{C2F736C9-0188-4DB1-BDE6-13BF617A4F81}" destId="{4A89BE07-6248-4237-B945-AD8C2AE5CE2F}" srcOrd="3" destOrd="0" presId="urn:microsoft.com/office/officeart/2009/layout/CircleArrowProcess"/>
    <dgm:cxn modelId="{C7B12E90-C567-49C6-A24B-DF771D9733BF}" type="presParOf" srcId="{C2F736C9-0188-4DB1-BDE6-13BF617A4F81}" destId="{757097B9-C49B-47AD-BC63-D4ACA227F721}" srcOrd="4" destOrd="0" presId="urn:microsoft.com/office/officeart/2009/layout/CircleArrowProcess"/>
    <dgm:cxn modelId="{5A8ED376-0ACC-4B15-8E2A-9EBC7CA81E7E}" type="presParOf" srcId="{757097B9-C49B-47AD-BC63-D4ACA227F721}" destId="{D7CE1063-3D51-4361-ABE0-EA541B1AA2E3}" srcOrd="0" destOrd="0" presId="urn:microsoft.com/office/officeart/2009/layout/CircleArrowProcess"/>
    <dgm:cxn modelId="{6322D665-8B56-4FFA-AC13-3A32C7F0E7E3}" type="presParOf" srcId="{C2F736C9-0188-4DB1-BDE6-13BF617A4F81}" destId="{D425C85F-E3FD-4D6F-8C41-7AF79F992C26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C1D5809-3A36-44E2-8295-C7FFFC521128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AR"/>
        </a:p>
      </dgm:t>
    </dgm:pt>
    <dgm:pt modelId="{0836573B-3F70-4EC3-92F4-4A262E9E1C2F}">
      <dgm:prSet phldrT="[Texto]"/>
      <dgm:spPr/>
      <dgm:t>
        <a:bodyPr/>
        <a:lstStyle/>
        <a:p>
          <a:r>
            <a:rPr lang="es-AR" dirty="0"/>
            <a:t>Duplica participación en PBI</a:t>
          </a:r>
        </a:p>
      </dgm:t>
    </dgm:pt>
    <dgm:pt modelId="{5E3C4DE5-DA8F-4A61-878C-525DAD8C8927}" type="parTrans" cxnId="{F8FEAE21-D2EE-4055-BCD6-DB42082DAF8B}">
      <dgm:prSet/>
      <dgm:spPr/>
      <dgm:t>
        <a:bodyPr/>
        <a:lstStyle/>
        <a:p>
          <a:endParaRPr lang="es-AR"/>
        </a:p>
      </dgm:t>
    </dgm:pt>
    <dgm:pt modelId="{E3554AC9-DEF4-48C3-A518-2EF0699AE7EF}" type="sibTrans" cxnId="{F8FEAE21-D2EE-4055-BCD6-DB42082DAF8B}">
      <dgm:prSet/>
      <dgm:spPr/>
      <dgm:t>
        <a:bodyPr/>
        <a:lstStyle/>
        <a:p>
          <a:endParaRPr lang="es-AR"/>
        </a:p>
      </dgm:t>
    </dgm:pt>
    <dgm:pt modelId="{A6D58679-CC2F-4713-929C-8CD9E4D78D15}">
      <dgm:prSet phldrT="[Texto]"/>
      <dgm:spPr/>
      <dgm:t>
        <a:bodyPr/>
        <a:lstStyle/>
        <a:p>
          <a:r>
            <a:rPr lang="es-AR" dirty="0"/>
            <a:t>+20% recaudación fiscal</a:t>
          </a:r>
        </a:p>
      </dgm:t>
    </dgm:pt>
    <dgm:pt modelId="{C851A041-93B8-49C4-95CD-3CD6F21490B3}" type="parTrans" cxnId="{31F5CD06-2FB8-4911-8C6F-50D24B624671}">
      <dgm:prSet/>
      <dgm:spPr/>
      <dgm:t>
        <a:bodyPr/>
        <a:lstStyle/>
        <a:p>
          <a:endParaRPr lang="es-AR"/>
        </a:p>
      </dgm:t>
    </dgm:pt>
    <dgm:pt modelId="{6A4B453F-A3FB-4268-AF6E-4C4B46C4F668}" type="sibTrans" cxnId="{31F5CD06-2FB8-4911-8C6F-50D24B624671}">
      <dgm:prSet/>
      <dgm:spPr/>
      <dgm:t>
        <a:bodyPr/>
        <a:lstStyle/>
        <a:p>
          <a:endParaRPr lang="es-AR"/>
        </a:p>
      </dgm:t>
    </dgm:pt>
    <dgm:pt modelId="{5609BBEE-257E-4AB1-9503-9983321D2E6B}">
      <dgm:prSet phldrT="[Texto]"/>
      <dgm:spPr/>
      <dgm:t>
        <a:bodyPr/>
        <a:lstStyle/>
        <a:p>
          <a:r>
            <a:rPr lang="es-AR" dirty="0"/>
            <a:t>+28% valor expo</a:t>
          </a:r>
        </a:p>
      </dgm:t>
    </dgm:pt>
    <dgm:pt modelId="{E54BDD4F-3591-4BF1-9B1F-B1FCAF4F3147}" type="parTrans" cxnId="{0C4A825A-46AF-4A18-B66B-E191364C8D34}">
      <dgm:prSet/>
      <dgm:spPr/>
      <dgm:t>
        <a:bodyPr/>
        <a:lstStyle/>
        <a:p>
          <a:endParaRPr lang="es-AR"/>
        </a:p>
      </dgm:t>
    </dgm:pt>
    <dgm:pt modelId="{9AF36B07-3E91-411E-A73F-92CA04275A60}" type="sibTrans" cxnId="{0C4A825A-46AF-4A18-B66B-E191364C8D34}">
      <dgm:prSet/>
      <dgm:spPr/>
      <dgm:t>
        <a:bodyPr/>
        <a:lstStyle/>
        <a:p>
          <a:endParaRPr lang="es-AR"/>
        </a:p>
      </dgm:t>
    </dgm:pt>
    <dgm:pt modelId="{3D5406D5-CE46-4200-B10A-69CF3B9B759C}">
      <dgm:prSet phldrT="[Texto]"/>
      <dgm:spPr/>
      <dgm:t>
        <a:bodyPr/>
        <a:lstStyle/>
        <a:p>
          <a:r>
            <a:rPr lang="es-AR" dirty="0"/>
            <a:t>5.000 millones USD Valor Bruto</a:t>
          </a:r>
        </a:p>
      </dgm:t>
    </dgm:pt>
    <dgm:pt modelId="{E6C36823-E7B2-4794-8487-A352C7B4DE76}" type="parTrans" cxnId="{73B4D3D3-67BA-494A-B861-EB6AEAD8D112}">
      <dgm:prSet/>
      <dgm:spPr/>
      <dgm:t>
        <a:bodyPr/>
        <a:lstStyle/>
        <a:p>
          <a:endParaRPr lang="es-AR"/>
        </a:p>
      </dgm:t>
    </dgm:pt>
    <dgm:pt modelId="{EE5EE586-85EA-45D4-8B5D-44151DEFFBC3}" type="sibTrans" cxnId="{73B4D3D3-67BA-494A-B861-EB6AEAD8D112}">
      <dgm:prSet/>
      <dgm:spPr/>
      <dgm:t>
        <a:bodyPr/>
        <a:lstStyle/>
        <a:p>
          <a:endParaRPr lang="es-AR"/>
        </a:p>
      </dgm:t>
    </dgm:pt>
    <dgm:pt modelId="{99CC23AA-EE99-40FE-9F60-C2DBEDF3366E}" type="pres">
      <dgm:prSet presAssocID="{7C1D5809-3A36-44E2-8295-C7FFFC521128}" presName="Name0" presStyleCnt="0">
        <dgm:presLayoutVars>
          <dgm:chMax val="7"/>
          <dgm:chPref val="7"/>
          <dgm:dir/>
        </dgm:presLayoutVars>
      </dgm:prSet>
      <dgm:spPr/>
    </dgm:pt>
    <dgm:pt modelId="{AB9EAE2A-9749-490F-815D-89027CF64760}" type="pres">
      <dgm:prSet presAssocID="{7C1D5809-3A36-44E2-8295-C7FFFC521128}" presName="Name1" presStyleCnt="0"/>
      <dgm:spPr/>
    </dgm:pt>
    <dgm:pt modelId="{0B8C6143-B536-4249-BCF4-907096332998}" type="pres">
      <dgm:prSet presAssocID="{7C1D5809-3A36-44E2-8295-C7FFFC521128}" presName="cycle" presStyleCnt="0"/>
      <dgm:spPr/>
    </dgm:pt>
    <dgm:pt modelId="{A1B2A3FF-88CC-4F34-A188-D26D7C318CF1}" type="pres">
      <dgm:prSet presAssocID="{7C1D5809-3A36-44E2-8295-C7FFFC521128}" presName="srcNode" presStyleLbl="node1" presStyleIdx="0" presStyleCnt="4"/>
      <dgm:spPr/>
    </dgm:pt>
    <dgm:pt modelId="{0978A151-FDFE-4075-9A79-C470FFA7F860}" type="pres">
      <dgm:prSet presAssocID="{7C1D5809-3A36-44E2-8295-C7FFFC521128}" presName="conn" presStyleLbl="parChTrans1D2" presStyleIdx="0" presStyleCnt="1"/>
      <dgm:spPr/>
    </dgm:pt>
    <dgm:pt modelId="{BBE278BC-EB24-4445-B83C-C01CCC4CBC6A}" type="pres">
      <dgm:prSet presAssocID="{7C1D5809-3A36-44E2-8295-C7FFFC521128}" presName="extraNode" presStyleLbl="node1" presStyleIdx="0" presStyleCnt="4"/>
      <dgm:spPr/>
    </dgm:pt>
    <dgm:pt modelId="{852BF2BE-4A89-4686-9B65-699403A1BCC7}" type="pres">
      <dgm:prSet presAssocID="{7C1D5809-3A36-44E2-8295-C7FFFC521128}" presName="dstNode" presStyleLbl="node1" presStyleIdx="0" presStyleCnt="4"/>
      <dgm:spPr/>
    </dgm:pt>
    <dgm:pt modelId="{51B73E6E-7796-4033-B8B9-6D96EA55EBDF}" type="pres">
      <dgm:prSet presAssocID="{0836573B-3F70-4EC3-92F4-4A262E9E1C2F}" presName="text_1" presStyleLbl="node1" presStyleIdx="0" presStyleCnt="4">
        <dgm:presLayoutVars>
          <dgm:bulletEnabled val="1"/>
        </dgm:presLayoutVars>
      </dgm:prSet>
      <dgm:spPr/>
    </dgm:pt>
    <dgm:pt modelId="{14A17320-DBB2-4DE2-9DB6-8B5487767F16}" type="pres">
      <dgm:prSet presAssocID="{0836573B-3F70-4EC3-92F4-4A262E9E1C2F}" presName="accent_1" presStyleCnt="0"/>
      <dgm:spPr/>
    </dgm:pt>
    <dgm:pt modelId="{B24D08A2-B488-4626-9596-4D132F5D3834}" type="pres">
      <dgm:prSet presAssocID="{0836573B-3F70-4EC3-92F4-4A262E9E1C2F}" presName="accentRepeatNode" presStyleLbl="solidFgAcc1" presStyleIdx="0" presStyleCnt="4"/>
      <dgm:spPr/>
    </dgm:pt>
    <dgm:pt modelId="{69CA7281-CD30-4680-905B-0B8210088F9D}" type="pres">
      <dgm:prSet presAssocID="{A6D58679-CC2F-4713-929C-8CD9E4D78D15}" presName="text_2" presStyleLbl="node1" presStyleIdx="1" presStyleCnt="4">
        <dgm:presLayoutVars>
          <dgm:bulletEnabled val="1"/>
        </dgm:presLayoutVars>
      </dgm:prSet>
      <dgm:spPr/>
    </dgm:pt>
    <dgm:pt modelId="{18E9EDB1-0097-450F-A25D-F7B8128A5B34}" type="pres">
      <dgm:prSet presAssocID="{A6D58679-CC2F-4713-929C-8CD9E4D78D15}" presName="accent_2" presStyleCnt="0"/>
      <dgm:spPr/>
    </dgm:pt>
    <dgm:pt modelId="{FBE430AA-4191-4E28-B07D-FDC56740CE27}" type="pres">
      <dgm:prSet presAssocID="{A6D58679-CC2F-4713-929C-8CD9E4D78D15}" presName="accentRepeatNode" presStyleLbl="solidFgAcc1" presStyleIdx="1" presStyleCnt="4"/>
      <dgm:spPr/>
    </dgm:pt>
    <dgm:pt modelId="{D6663978-BBCE-452D-80F5-86BAB4620538}" type="pres">
      <dgm:prSet presAssocID="{5609BBEE-257E-4AB1-9503-9983321D2E6B}" presName="text_3" presStyleLbl="node1" presStyleIdx="2" presStyleCnt="4">
        <dgm:presLayoutVars>
          <dgm:bulletEnabled val="1"/>
        </dgm:presLayoutVars>
      </dgm:prSet>
      <dgm:spPr/>
    </dgm:pt>
    <dgm:pt modelId="{2286363B-0324-4B2E-B410-5A8BC3A3F222}" type="pres">
      <dgm:prSet presAssocID="{5609BBEE-257E-4AB1-9503-9983321D2E6B}" presName="accent_3" presStyleCnt="0"/>
      <dgm:spPr/>
    </dgm:pt>
    <dgm:pt modelId="{B6FDC1CF-4208-4E93-A3D2-41CE4FED8A6E}" type="pres">
      <dgm:prSet presAssocID="{5609BBEE-257E-4AB1-9503-9983321D2E6B}" presName="accentRepeatNode" presStyleLbl="solidFgAcc1" presStyleIdx="2" presStyleCnt="4"/>
      <dgm:spPr/>
    </dgm:pt>
    <dgm:pt modelId="{B9690759-6760-49EE-B028-5B2F5817B9DE}" type="pres">
      <dgm:prSet presAssocID="{3D5406D5-CE46-4200-B10A-69CF3B9B759C}" presName="text_4" presStyleLbl="node1" presStyleIdx="3" presStyleCnt="4">
        <dgm:presLayoutVars>
          <dgm:bulletEnabled val="1"/>
        </dgm:presLayoutVars>
      </dgm:prSet>
      <dgm:spPr/>
    </dgm:pt>
    <dgm:pt modelId="{BC54E186-56A6-4AAC-B1CA-FCF32AF5BF45}" type="pres">
      <dgm:prSet presAssocID="{3D5406D5-CE46-4200-B10A-69CF3B9B759C}" presName="accent_4" presStyleCnt="0"/>
      <dgm:spPr/>
    </dgm:pt>
    <dgm:pt modelId="{FCC4752A-214E-4FB3-8563-FA4EFF1F76B9}" type="pres">
      <dgm:prSet presAssocID="{3D5406D5-CE46-4200-B10A-69CF3B9B759C}" presName="accentRepeatNode" presStyleLbl="solidFgAcc1" presStyleIdx="3" presStyleCnt="4"/>
      <dgm:spPr/>
    </dgm:pt>
  </dgm:ptLst>
  <dgm:cxnLst>
    <dgm:cxn modelId="{31F5CD06-2FB8-4911-8C6F-50D24B624671}" srcId="{7C1D5809-3A36-44E2-8295-C7FFFC521128}" destId="{A6D58679-CC2F-4713-929C-8CD9E4D78D15}" srcOrd="1" destOrd="0" parTransId="{C851A041-93B8-49C4-95CD-3CD6F21490B3}" sibTransId="{6A4B453F-A3FB-4268-AF6E-4C4B46C4F668}"/>
    <dgm:cxn modelId="{F8FEAE21-D2EE-4055-BCD6-DB42082DAF8B}" srcId="{7C1D5809-3A36-44E2-8295-C7FFFC521128}" destId="{0836573B-3F70-4EC3-92F4-4A262E9E1C2F}" srcOrd="0" destOrd="0" parTransId="{5E3C4DE5-DA8F-4A61-878C-525DAD8C8927}" sibTransId="{E3554AC9-DEF4-48C3-A518-2EF0699AE7EF}"/>
    <dgm:cxn modelId="{9BB9E330-655F-43EA-BD72-815E35F2842D}" type="presOf" srcId="{A6D58679-CC2F-4713-929C-8CD9E4D78D15}" destId="{69CA7281-CD30-4680-905B-0B8210088F9D}" srcOrd="0" destOrd="0" presId="urn:microsoft.com/office/officeart/2008/layout/VerticalCurvedList"/>
    <dgm:cxn modelId="{58E9D96E-4025-47DE-BC11-F0F28913F88E}" type="presOf" srcId="{7C1D5809-3A36-44E2-8295-C7FFFC521128}" destId="{99CC23AA-EE99-40FE-9F60-C2DBEDF3366E}" srcOrd="0" destOrd="0" presId="urn:microsoft.com/office/officeart/2008/layout/VerticalCurvedList"/>
    <dgm:cxn modelId="{0C4A825A-46AF-4A18-B66B-E191364C8D34}" srcId="{7C1D5809-3A36-44E2-8295-C7FFFC521128}" destId="{5609BBEE-257E-4AB1-9503-9983321D2E6B}" srcOrd="2" destOrd="0" parTransId="{E54BDD4F-3591-4BF1-9B1F-B1FCAF4F3147}" sibTransId="{9AF36B07-3E91-411E-A73F-92CA04275A60}"/>
    <dgm:cxn modelId="{753F848A-611D-4D7F-8762-D1DFCE86BFA5}" type="presOf" srcId="{5609BBEE-257E-4AB1-9503-9983321D2E6B}" destId="{D6663978-BBCE-452D-80F5-86BAB4620538}" srcOrd="0" destOrd="0" presId="urn:microsoft.com/office/officeart/2008/layout/VerticalCurvedList"/>
    <dgm:cxn modelId="{59B81C9B-E464-4574-81A0-6AA814C9A59D}" type="presOf" srcId="{3D5406D5-CE46-4200-B10A-69CF3B9B759C}" destId="{B9690759-6760-49EE-B028-5B2F5817B9DE}" srcOrd="0" destOrd="0" presId="urn:microsoft.com/office/officeart/2008/layout/VerticalCurvedList"/>
    <dgm:cxn modelId="{751D8DCB-9B8C-4C21-8CBE-9D31D3D1E116}" type="presOf" srcId="{0836573B-3F70-4EC3-92F4-4A262E9E1C2F}" destId="{51B73E6E-7796-4033-B8B9-6D96EA55EBDF}" srcOrd="0" destOrd="0" presId="urn:microsoft.com/office/officeart/2008/layout/VerticalCurvedList"/>
    <dgm:cxn modelId="{73B4D3D3-67BA-494A-B861-EB6AEAD8D112}" srcId="{7C1D5809-3A36-44E2-8295-C7FFFC521128}" destId="{3D5406D5-CE46-4200-B10A-69CF3B9B759C}" srcOrd="3" destOrd="0" parTransId="{E6C36823-E7B2-4794-8487-A352C7B4DE76}" sibTransId="{EE5EE586-85EA-45D4-8B5D-44151DEFFBC3}"/>
    <dgm:cxn modelId="{43D3F8FF-2DA2-40B6-BF27-EF79F9892DB3}" type="presOf" srcId="{E3554AC9-DEF4-48C3-A518-2EF0699AE7EF}" destId="{0978A151-FDFE-4075-9A79-C470FFA7F860}" srcOrd="0" destOrd="0" presId="urn:microsoft.com/office/officeart/2008/layout/VerticalCurvedList"/>
    <dgm:cxn modelId="{EF4C6986-D085-4553-A49D-5CFD2201EA98}" type="presParOf" srcId="{99CC23AA-EE99-40FE-9F60-C2DBEDF3366E}" destId="{AB9EAE2A-9749-490F-815D-89027CF64760}" srcOrd="0" destOrd="0" presId="urn:microsoft.com/office/officeart/2008/layout/VerticalCurvedList"/>
    <dgm:cxn modelId="{F8ED902B-8A10-4940-A322-4D989D4038E0}" type="presParOf" srcId="{AB9EAE2A-9749-490F-815D-89027CF64760}" destId="{0B8C6143-B536-4249-BCF4-907096332998}" srcOrd="0" destOrd="0" presId="urn:microsoft.com/office/officeart/2008/layout/VerticalCurvedList"/>
    <dgm:cxn modelId="{8920B2A5-0F63-4B8B-A4E8-F1155BDD155A}" type="presParOf" srcId="{0B8C6143-B536-4249-BCF4-907096332998}" destId="{A1B2A3FF-88CC-4F34-A188-D26D7C318CF1}" srcOrd="0" destOrd="0" presId="urn:microsoft.com/office/officeart/2008/layout/VerticalCurvedList"/>
    <dgm:cxn modelId="{CF08AA82-4ED1-4084-B890-97AFF28DCBD5}" type="presParOf" srcId="{0B8C6143-B536-4249-BCF4-907096332998}" destId="{0978A151-FDFE-4075-9A79-C470FFA7F860}" srcOrd="1" destOrd="0" presId="urn:microsoft.com/office/officeart/2008/layout/VerticalCurvedList"/>
    <dgm:cxn modelId="{6129CC75-EF46-4009-89CD-F108D3F51F27}" type="presParOf" srcId="{0B8C6143-B536-4249-BCF4-907096332998}" destId="{BBE278BC-EB24-4445-B83C-C01CCC4CBC6A}" srcOrd="2" destOrd="0" presId="urn:microsoft.com/office/officeart/2008/layout/VerticalCurvedList"/>
    <dgm:cxn modelId="{2A7C2609-1EE9-433A-B714-CA41340C542B}" type="presParOf" srcId="{0B8C6143-B536-4249-BCF4-907096332998}" destId="{852BF2BE-4A89-4686-9B65-699403A1BCC7}" srcOrd="3" destOrd="0" presId="urn:microsoft.com/office/officeart/2008/layout/VerticalCurvedList"/>
    <dgm:cxn modelId="{51B246AC-0596-4962-A339-2585A9B60E87}" type="presParOf" srcId="{AB9EAE2A-9749-490F-815D-89027CF64760}" destId="{51B73E6E-7796-4033-B8B9-6D96EA55EBDF}" srcOrd="1" destOrd="0" presId="urn:microsoft.com/office/officeart/2008/layout/VerticalCurvedList"/>
    <dgm:cxn modelId="{779ED5A1-4A6B-4C5F-AD55-B1699069D8F4}" type="presParOf" srcId="{AB9EAE2A-9749-490F-815D-89027CF64760}" destId="{14A17320-DBB2-4DE2-9DB6-8B5487767F16}" srcOrd="2" destOrd="0" presId="urn:microsoft.com/office/officeart/2008/layout/VerticalCurvedList"/>
    <dgm:cxn modelId="{D3C08174-951D-44D3-B1C7-476A2D0AE57A}" type="presParOf" srcId="{14A17320-DBB2-4DE2-9DB6-8B5487767F16}" destId="{B24D08A2-B488-4626-9596-4D132F5D3834}" srcOrd="0" destOrd="0" presId="urn:microsoft.com/office/officeart/2008/layout/VerticalCurvedList"/>
    <dgm:cxn modelId="{B3024BF6-7D45-4650-8C45-384FF3B522EA}" type="presParOf" srcId="{AB9EAE2A-9749-490F-815D-89027CF64760}" destId="{69CA7281-CD30-4680-905B-0B8210088F9D}" srcOrd="3" destOrd="0" presId="urn:microsoft.com/office/officeart/2008/layout/VerticalCurvedList"/>
    <dgm:cxn modelId="{A4ED7612-A1ED-4D5A-819F-25A75A6BFA7E}" type="presParOf" srcId="{AB9EAE2A-9749-490F-815D-89027CF64760}" destId="{18E9EDB1-0097-450F-A25D-F7B8128A5B34}" srcOrd="4" destOrd="0" presId="urn:microsoft.com/office/officeart/2008/layout/VerticalCurvedList"/>
    <dgm:cxn modelId="{52FA0B92-CCA2-437E-A23F-816283332887}" type="presParOf" srcId="{18E9EDB1-0097-450F-A25D-F7B8128A5B34}" destId="{FBE430AA-4191-4E28-B07D-FDC56740CE27}" srcOrd="0" destOrd="0" presId="urn:microsoft.com/office/officeart/2008/layout/VerticalCurvedList"/>
    <dgm:cxn modelId="{1629B1BB-77AE-4804-8476-6877EEE66701}" type="presParOf" srcId="{AB9EAE2A-9749-490F-815D-89027CF64760}" destId="{D6663978-BBCE-452D-80F5-86BAB4620538}" srcOrd="5" destOrd="0" presId="urn:microsoft.com/office/officeart/2008/layout/VerticalCurvedList"/>
    <dgm:cxn modelId="{1F9375E8-8290-406B-835B-4CB823943EFF}" type="presParOf" srcId="{AB9EAE2A-9749-490F-815D-89027CF64760}" destId="{2286363B-0324-4B2E-B410-5A8BC3A3F222}" srcOrd="6" destOrd="0" presId="urn:microsoft.com/office/officeart/2008/layout/VerticalCurvedList"/>
    <dgm:cxn modelId="{A74761B9-CAE9-420C-8477-214514FFA4D4}" type="presParOf" srcId="{2286363B-0324-4B2E-B410-5A8BC3A3F222}" destId="{B6FDC1CF-4208-4E93-A3D2-41CE4FED8A6E}" srcOrd="0" destOrd="0" presId="urn:microsoft.com/office/officeart/2008/layout/VerticalCurvedList"/>
    <dgm:cxn modelId="{7B799D6F-61D8-460F-BDF5-4FAF96435563}" type="presParOf" srcId="{AB9EAE2A-9749-490F-815D-89027CF64760}" destId="{B9690759-6760-49EE-B028-5B2F5817B9DE}" srcOrd="7" destOrd="0" presId="urn:microsoft.com/office/officeart/2008/layout/VerticalCurvedList"/>
    <dgm:cxn modelId="{E52ADBD2-477C-44D1-B1BB-7F8A8C5BB03C}" type="presParOf" srcId="{AB9EAE2A-9749-490F-815D-89027CF64760}" destId="{BC54E186-56A6-4AAC-B1CA-FCF32AF5BF45}" srcOrd="8" destOrd="0" presId="urn:microsoft.com/office/officeart/2008/layout/VerticalCurvedList"/>
    <dgm:cxn modelId="{4E1F3278-08CA-44F0-9504-A87D83752256}" type="presParOf" srcId="{BC54E186-56A6-4AAC-B1CA-FCF32AF5BF45}" destId="{FCC4752A-214E-4FB3-8563-FA4EFF1F76B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6992CBB-0558-4086-B041-D5871179424C}" type="doc">
      <dgm:prSet loTypeId="urn:microsoft.com/office/officeart/2005/8/layout/hProcess9" loCatId="process" qsTypeId="urn:microsoft.com/office/officeart/2005/8/quickstyle/simple1" qsCatId="simple" csTypeId="urn:microsoft.com/office/officeart/2005/8/colors/accent1_3" csCatId="accent1" phldr="1"/>
      <dgm:spPr/>
    </dgm:pt>
    <dgm:pt modelId="{3D20C1EF-AA88-4A59-98C2-9BA66F3E5B2E}">
      <dgm:prSet phldrT="[Texto]" custT="1"/>
      <dgm:spPr/>
      <dgm:t>
        <a:bodyPr/>
        <a:lstStyle/>
        <a:p>
          <a:r>
            <a:rPr lang="es-AR" sz="2400" dirty="0">
              <a:latin typeface="Calibri" panose="020F0502020204030204" pitchFamily="34" charset="0"/>
              <a:cs typeface="Calibri" panose="020F0502020204030204" pitchFamily="34" charset="0"/>
            </a:rPr>
            <a:t>Perspectivas prometedoras</a:t>
          </a:r>
        </a:p>
      </dgm:t>
    </dgm:pt>
    <dgm:pt modelId="{67250447-2055-48F2-90AE-E855878CD856}" type="parTrans" cxnId="{C6D8920A-8B01-4616-B930-C48B1BEFD009}">
      <dgm:prSet/>
      <dgm:spPr/>
      <dgm:t>
        <a:bodyPr/>
        <a:lstStyle/>
        <a:p>
          <a:endParaRPr lang="es-AR" sz="28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49E513C-25CA-4F3F-BAB3-F25B54A39A0D}" type="sibTrans" cxnId="{C6D8920A-8B01-4616-B930-C48B1BEFD009}">
      <dgm:prSet/>
      <dgm:spPr/>
      <dgm:t>
        <a:bodyPr/>
        <a:lstStyle/>
        <a:p>
          <a:endParaRPr lang="es-AR" sz="28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B44C1C2-072D-40F6-8E93-61B126FE91F7}">
      <dgm:prSet phldrT="[Texto]" custT="1"/>
      <dgm:spPr/>
      <dgm:t>
        <a:bodyPr/>
        <a:lstStyle/>
        <a:p>
          <a:r>
            <a:rPr lang="es-AR" sz="2400" dirty="0">
              <a:latin typeface="Calibri" panose="020F0502020204030204" pitchFamily="34" charset="0"/>
              <a:cs typeface="Calibri" panose="020F0502020204030204" pitchFamily="34" charset="0"/>
            </a:rPr>
            <a:t>Mercado Mundial</a:t>
          </a:r>
        </a:p>
      </dgm:t>
    </dgm:pt>
    <dgm:pt modelId="{B0F9F007-0FE9-4EB0-9CD3-6FCA7D61D275}" type="parTrans" cxnId="{9E616967-23A0-494A-A7B5-7C12AE1EACB8}">
      <dgm:prSet/>
      <dgm:spPr/>
      <dgm:t>
        <a:bodyPr/>
        <a:lstStyle/>
        <a:p>
          <a:endParaRPr lang="es-AR" sz="28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7EBDE54-9066-4999-A53A-1839AD78FA39}" type="sibTrans" cxnId="{9E616967-23A0-494A-A7B5-7C12AE1EACB8}">
      <dgm:prSet/>
      <dgm:spPr/>
      <dgm:t>
        <a:bodyPr/>
        <a:lstStyle/>
        <a:p>
          <a:endParaRPr lang="es-AR" sz="28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2344ABA-5728-4300-8233-E0200EF6E6BD}">
      <dgm:prSet phldrT="[Texto]" custT="1"/>
      <dgm:spPr/>
      <dgm:t>
        <a:bodyPr/>
        <a:lstStyle/>
        <a:p>
          <a:r>
            <a:rPr lang="es-AR" sz="2400" dirty="0">
              <a:latin typeface="Calibri" panose="020F0502020204030204" pitchFamily="34" charset="0"/>
              <a:cs typeface="Calibri" panose="020F0502020204030204" pitchFamily="34" charset="0"/>
            </a:rPr>
            <a:t>Bioeconomía</a:t>
          </a:r>
        </a:p>
      </dgm:t>
    </dgm:pt>
    <dgm:pt modelId="{34722A11-CF8C-4529-8764-EF029531222B}" type="parTrans" cxnId="{8D750841-CB41-466E-A1E3-2BC06FBCBD6E}">
      <dgm:prSet/>
      <dgm:spPr/>
      <dgm:t>
        <a:bodyPr/>
        <a:lstStyle/>
        <a:p>
          <a:endParaRPr lang="es-AR" sz="28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FD7C8FC-E72C-47E4-9597-E7280D5DF9D4}" type="sibTrans" cxnId="{8D750841-CB41-466E-A1E3-2BC06FBCBD6E}">
      <dgm:prSet/>
      <dgm:spPr/>
      <dgm:t>
        <a:bodyPr/>
        <a:lstStyle/>
        <a:p>
          <a:endParaRPr lang="es-AR" sz="28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C2CCF1BE-2B5A-404F-9A91-A1432F1811C2}">
      <dgm:prSet phldrT="[Texto]" custT="1"/>
      <dgm:spPr/>
      <dgm:t>
        <a:bodyPr/>
        <a:lstStyle/>
        <a:p>
          <a:r>
            <a:rPr lang="es-AR" sz="2400" dirty="0">
              <a:latin typeface="Calibri" panose="020F0502020204030204" pitchFamily="34" charset="0"/>
              <a:cs typeface="Calibri" panose="020F0502020204030204" pitchFamily="34" charset="0"/>
            </a:rPr>
            <a:t>Recursos y Modelo Productivo</a:t>
          </a:r>
        </a:p>
      </dgm:t>
    </dgm:pt>
    <dgm:pt modelId="{43A84422-A656-49CE-9E73-F5D6BB5B03F5}" type="parTrans" cxnId="{3A0161ED-2AF0-4F1F-BD51-E614ADA55C01}">
      <dgm:prSet/>
      <dgm:spPr/>
      <dgm:t>
        <a:bodyPr/>
        <a:lstStyle/>
        <a:p>
          <a:endParaRPr lang="es-AR" sz="28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DDCC87A-8FFE-4834-B446-1ED11FB2A69D}" type="sibTrans" cxnId="{3A0161ED-2AF0-4F1F-BD51-E614ADA55C01}">
      <dgm:prSet/>
      <dgm:spPr/>
      <dgm:t>
        <a:bodyPr/>
        <a:lstStyle/>
        <a:p>
          <a:endParaRPr lang="es-AR" sz="28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F686A2A-743F-4605-BAC3-B440F3A12817}" type="pres">
      <dgm:prSet presAssocID="{06992CBB-0558-4086-B041-D5871179424C}" presName="CompostProcess" presStyleCnt="0">
        <dgm:presLayoutVars>
          <dgm:dir/>
          <dgm:resizeHandles val="exact"/>
        </dgm:presLayoutVars>
      </dgm:prSet>
      <dgm:spPr/>
    </dgm:pt>
    <dgm:pt modelId="{D978C52C-4E5B-48DD-9134-032DC7870DB9}" type="pres">
      <dgm:prSet presAssocID="{06992CBB-0558-4086-B041-D5871179424C}" presName="arrow" presStyleLbl="bgShp" presStyleIdx="0" presStyleCnt="1"/>
      <dgm:spPr/>
    </dgm:pt>
    <dgm:pt modelId="{26453CA4-7E20-480C-A019-1B6DB5194014}" type="pres">
      <dgm:prSet presAssocID="{06992CBB-0558-4086-B041-D5871179424C}" presName="linearProcess" presStyleCnt="0"/>
      <dgm:spPr/>
    </dgm:pt>
    <dgm:pt modelId="{2470633F-E53E-41C0-BD88-209CBC26BC2F}" type="pres">
      <dgm:prSet presAssocID="{3D20C1EF-AA88-4A59-98C2-9BA66F3E5B2E}" presName="textNode" presStyleLbl="node1" presStyleIdx="0" presStyleCnt="4">
        <dgm:presLayoutVars>
          <dgm:bulletEnabled val="1"/>
        </dgm:presLayoutVars>
      </dgm:prSet>
      <dgm:spPr/>
    </dgm:pt>
    <dgm:pt modelId="{42D454D6-DF7F-4118-BA7D-40FFE3053283}" type="pres">
      <dgm:prSet presAssocID="{549E513C-25CA-4F3F-BAB3-F25B54A39A0D}" presName="sibTrans" presStyleCnt="0"/>
      <dgm:spPr/>
    </dgm:pt>
    <dgm:pt modelId="{044F0333-E0B8-46A0-9680-DF9DB82F112D}" type="pres">
      <dgm:prSet presAssocID="{0B44C1C2-072D-40F6-8E93-61B126FE91F7}" presName="textNode" presStyleLbl="node1" presStyleIdx="1" presStyleCnt="4">
        <dgm:presLayoutVars>
          <dgm:bulletEnabled val="1"/>
        </dgm:presLayoutVars>
      </dgm:prSet>
      <dgm:spPr/>
    </dgm:pt>
    <dgm:pt modelId="{32DF093E-3BE0-43CF-8417-FE9F4B33FDF8}" type="pres">
      <dgm:prSet presAssocID="{57EBDE54-9066-4999-A53A-1839AD78FA39}" presName="sibTrans" presStyleCnt="0"/>
      <dgm:spPr/>
    </dgm:pt>
    <dgm:pt modelId="{2A6544B5-1C2A-4E4C-9227-C6D4EE66B77F}" type="pres">
      <dgm:prSet presAssocID="{42344ABA-5728-4300-8233-E0200EF6E6BD}" presName="textNode" presStyleLbl="node1" presStyleIdx="2" presStyleCnt="4">
        <dgm:presLayoutVars>
          <dgm:bulletEnabled val="1"/>
        </dgm:presLayoutVars>
      </dgm:prSet>
      <dgm:spPr/>
    </dgm:pt>
    <dgm:pt modelId="{4923ECF9-95F2-4D0A-9A84-AFE94981D6F0}" type="pres">
      <dgm:prSet presAssocID="{4FD7C8FC-E72C-47E4-9597-E7280D5DF9D4}" presName="sibTrans" presStyleCnt="0"/>
      <dgm:spPr/>
    </dgm:pt>
    <dgm:pt modelId="{A6912B28-BE1F-40E4-BE42-08BBC9F24E77}" type="pres">
      <dgm:prSet presAssocID="{C2CCF1BE-2B5A-404F-9A91-A1432F1811C2}" presName="textNode" presStyleLbl="node1" presStyleIdx="3" presStyleCnt="4" custScaleX="108549">
        <dgm:presLayoutVars>
          <dgm:bulletEnabled val="1"/>
        </dgm:presLayoutVars>
      </dgm:prSet>
      <dgm:spPr/>
    </dgm:pt>
  </dgm:ptLst>
  <dgm:cxnLst>
    <dgm:cxn modelId="{C6D8920A-8B01-4616-B930-C48B1BEFD009}" srcId="{06992CBB-0558-4086-B041-D5871179424C}" destId="{3D20C1EF-AA88-4A59-98C2-9BA66F3E5B2E}" srcOrd="0" destOrd="0" parTransId="{67250447-2055-48F2-90AE-E855878CD856}" sibTransId="{549E513C-25CA-4F3F-BAB3-F25B54A39A0D}"/>
    <dgm:cxn modelId="{8D750841-CB41-466E-A1E3-2BC06FBCBD6E}" srcId="{06992CBB-0558-4086-B041-D5871179424C}" destId="{42344ABA-5728-4300-8233-E0200EF6E6BD}" srcOrd="2" destOrd="0" parTransId="{34722A11-CF8C-4529-8764-EF029531222B}" sibTransId="{4FD7C8FC-E72C-47E4-9597-E7280D5DF9D4}"/>
    <dgm:cxn modelId="{9E616967-23A0-494A-A7B5-7C12AE1EACB8}" srcId="{06992CBB-0558-4086-B041-D5871179424C}" destId="{0B44C1C2-072D-40F6-8E93-61B126FE91F7}" srcOrd="1" destOrd="0" parTransId="{B0F9F007-0FE9-4EB0-9CD3-6FCA7D61D275}" sibTransId="{57EBDE54-9066-4999-A53A-1839AD78FA39}"/>
    <dgm:cxn modelId="{2310FC49-0045-4565-B7B6-68A1AAD2EE22}" type="presOf" srcId="{C2CCF1BE-2B5A-404F-9A91-A1432F1811C2}" destId="{A6912B28-BE1F-40E4-BE42-08BBC9F24E77}" srcOrd="0" destOrd="0" presId="urn:microsoft.com/office/officeart/2005/8/layout/hProcess9"/>
    <dgm:cxn modelId="{6011A881-E024-41D3-8E82-FE5C1DFD6A3E}" type="presOf" srcId="{0B44C1C2-072D-40F6-8E93-61B126FE91F7}" destId="{044F0333-E0B8-46A0-9680-DF9DB82F112D}" srcOrd="0" destOrd="0" presId="urn:microsoft.com/office/officeart/2005/8/layout/hProcess9"/>
    <dgm:cxn modelId="{89778782-F21E-4D18-8EF4-75C506BFDDB6}" type="presOf" srcId="{06992CBB-0558-4086-B041-D5871179424C}" destId="{4F686A2A-743F-4605-BAC3-B440F3A12817}" srcOrd="0" destOrd="0" presId="urn:microsoft.com/office/officeart/2005/8/layout/hProcess9"/>
    <dgm:cxn modelId="{C192458F-F4D3-4F6A-9BEC-AAC72D984D2C}" type="presOf" srcId="{42344ABA-5728-4300-8233-E0200EF6E6BD}" destId="{2A6544B5-1C2A-4E4C-9227-C6D4EE66B77F}" srcOrd="0" destOrd="0" presId="urn:microsoft.com/office/officeart/2005/8/layout/hProcess9"/>
    <dgm:cxn modelId="{0B26ABBE-915C-4652-AB7E-77C0A95CE63F}" type="presOf" srcId="{3D20C1EF-AA88-4A59-98C2-9BA66F3E5B2E}" destId="{2470633F-E53E-41C0-BD88-209CBC26BC2F}" srcOrd="0" destOrd="0" presId="urn:microsoft.com/office/officeart/2005/8/layout/hProcess9"/>
    <dgm:cxn modelId="{3A0161ED-2AF0-4F1F-BD51-E614ADA55C01}" srcId="{06992CBB-0558-4086-B041-D5871179424C}" destId="{C2CCF1BE-2B5A-404F-9A91-A1432F1811C2}" srcOrd="3" destOrd="0" parTransId="{43A84422-A656-49CE-9E73-F5D6BB5B03F5}" sibTransId="{4DDCC87A-8FFE-4834-B446-1ED11FB2A69D}"/>
    <dgm:cxn modelId="{605EA293-714F-42DA-B0BA-0729CF8D7E5E}" type="presParOf" srcId="{4F686A2A-743F-4605-BAC3-B440F3A12817}" destId="{D978C52C-4E5B-48DD-9134-032DC7870DB9}" srcOrd="0" destOrd="0" presId="urn:microsoft.com/office/officeart/2005/8/layout/hProcess9"/>
    <dgm:cxn modelId="{376507E0-7655-424A-AA87-157BAA1D4BBD}" type="presParOf" srcId="{4F686A2A-743F-4605-BAC3-B440F3A12817}" destId="{26453CA4-7E20-480C-A019-1B6DB5194014}" srcOrd="1" destOrd="0" presId="urn:microsoft.com/office/officeart/2005/8/layout/hProcess9"/>
    <dgm:cxn modelId="{567488D0-4607-4669-9C72-E81310788802}" type="presParOf" srcId="{26453CA4-7E20-480C-A019-1B6DB5194014}" destId="{2470633F-E53E-41C0-BD88-209CBC26BC2F}" srcOrd="0" destOrd="0" presId="urn:microsoft.com/office/officeart/2005/8/layout/hProcess9"/>
    <dgm:cxn modelId="{A0A808A2-C638-445B-99BA-F30D7B3976A3}" type="presParOf" srcId="{26453CA4-7E20-480C-A019-1B6DB5194014}" destId="{42D454D6-DF7F-4118-BA7D-40FFE3053283}" srcOrd="1" destOrd="0" presId="urn:microsoft.com/office/officeart/2005/8/layout/hProcess9"/>
    <dgm:cxn modelId="{5BE41E13-7EAD-4661-871C-DCA42E2519A5}" type="presParOf" srcId="{26453CA4-7E20-480C-A019-1B6DB5194014}" destId="{044F0333-E0B8-46A0-9680-DF9DB82F112D}" srcOrd="2" destOrd="0" presId="urn:microsoft.com/office/officeart/2005/8/layout/hProcess9"/>
    <dgm:cxn modelId="{8AC054AB-C480-42D9-9D92-3DCF87A9241D}" type="presParOf" srcId="{26453CA4-7E20-480C-A019-1B6DB5194014}" destId="{32DF093E-3BE0-43CF-8417-FE9F4B33FDF8}" srcOrd="3" destOrd="0" presId="urn:microsoft.com/office/officeart/2005/8/layout/hProcess9"/>
    <dgm:cxn modelId="{9EFE92D9-C99C-4006-89D7-ECFC95A61191}" type="presParOf" srcId="{26453CA4-7E20-480C-A019-1B6DB5194014}" destId="{2A6544B5-1C2A-4E4C-9227-C6D4EE66B77F}" srcOrd="4" destOrd="0" presId="urn:microsoft.com/office/officeart/2005/8/layout/hProcess9"/>
    <dgm:cxn modelId="{DD1A60E2-F1BB-4423-9614-B7E0289BF27A}" type="presParOf" srcId="{26453CA4-7E20-480C-A019-1B6DB5194014}" destId="{4923ECF9-95F2-4D0A-9A84-AFE94981D6F0}" srcOrd="5" destOrd="0" presId="urn:microsoft.com/office/officeart/2005/8/layout/hProcess9"/>
    <dgm:cxn modelId="{E80BB58F-5A51-4F7F-AB5A-F97450D31134}" type="presParOf" srcId="{26453CA4-7E20-480C-A019-1B6DB5194014}" destId="{A6912B28-BE1F-40E4-BE42-08BBC9F24E77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2B037B7-7982-4162-A07A-A96B84FD55F0}" type="doc">
      <dgm:prSet loTypeId="urn:microsoft.com/office/officeart/2005/8/layout/default" loCatId="list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es-AR"/>
        </a:p>
      </dgm:t>
    </dgm:pt>
    <dgm:pt modelId="{DEB456F7-0A92-4CE7-8B3B-A5228851F257}">
      <dgm:prSet phldrT="[Texto]"/>
      <dgm:spPr/>
      <dgm:t>
        <a:bodyPr/>
        <a:lstStyle/>
        <a:p>
          <a:r>
            <a:rPr lang="es-AR" dirty="0"/>
            <a:t>Logística e Infraestructura</a:t>
          </a:r>
        </a:p>
      </dgm:t>
    </dgm:pt>
    <dgm:pt modelId="{4D4DDE5D-F2E6-4316-B160-F3E447561C7E}" type="parTrans" cxnId="{6279034E-798D-4C3F-9ED0-02946D936BFC}">
      <dgm:prSet/>
      <dgm:spPr/>
      <dgm:t>
        <a:bodyPr/>
        <a:lstStyle/>
        <a:p>
          <a:endParaRPr lang="es-AR"/>
        </a:p>
      </dgm:t>
    </dgm:pt>
    <dgm:pt modelId="{A0FB8BC9-12D5-4742-8F9F-23DCC83F7315}" type="sibTrans" cxnId="{6279034E-798D-4C3F-9ED0-02946D936BFC}">
      <dgm:prSet/>
      <dgm:spPr/>
      <dgm:t>
        <a:bodyPr/>
        <a:lstStyle/>
        <a:p>
          <a:endParaRPr lang="es-AR"/>
        </a:p>
      </dgm:t>
    </dgm:pt>
    <dgm:pt modelId="{C611ABA6-0FB7-44FD-865A-BFCA02276B79}">
      <dgm:prSet phldrT="[Texto]"/>
      <dgm:spPr/>
      <dgm:t>
        <a:bodyPr/>
        <a:lstStyle/>
        <a:p>
          <a:r>
            <a:rPr lang="es-AR" dirty="0"/>
            <a:t>Inserción Internacional y Negociaciones</a:t>
          </a:r>
        </a:p>
      </dgm:t>
    </dgm:pt>
    <dgm:pt modelId="{F9E12B86-A95E-4CAC-87ED-3D2E9016DC9F}" type="parTrans" cxnId="{FAC35D1B-AC16-4E65-ABC9-6F0B9B6F3B21}">
      <dgm:prSet/>
      <dgm:spPr/>
      <dgm:t>
        <a:bodyPr/>
        <a:lstStyle/>
        <a:p>
          <a:endParaRPr lang="es-AR"/>
        </a:p>
      </dgm:t>
    </dgm:pt>
    <dgm:pt modelId="{1575A08B-CBBF-4AC5-9021-20037486D768}" type="sibTrans" cxnId="{FAC35D1B-AC16-4E65-ABC9-6F0B9B6F3B21}">
      <dgm:prSet/>
      <dgm:spPr/>
      <dgm:t>
        <a:bodyPr/>
        <a:lstStyle/>
        <a:p>
          <a:endParaRPr lang="es-AR"/>
        </a:p>
      </dgm:t>
    </dgm:pt>
    <dgm:pt modelId="{A6E48CD8-60AA-4128-BF95-864392B7B1B4}">
      <dgm:prSet phldrT="[Texto]"/>
      <dgm:spPr/>
      <dgm:t>
        <a:bodyPr/>
        <a:lstStyle/>
        <a:p>
          <a:r>
            <a:rPr lang="es-AR" dirty="0"/>
            <a:t>Marco regulatorio y presión impositiva</a:t>
          </a:r>
        </a:p>
      </dgm:t>
    </dgm:pt>
    <dgm:pt modelId="{19E36005-23CB-4BB4-AD9C-F37AFD6BE6AA}" type="parTrans" cxnId="{39E68308-4948-421E-9589-880B16769560}">
      <dgm:prSet/>
      <dgm:spPr/>
      <dgm:t>
        <a:bodyPr/>
        <a:lstStyle/>
        <a:p>
          <a:endParaRPr lang="es-AR"/>
        </a:p>
      </dgm:t>
    </dgm:pt>
    <dgm:pt modelId="{B7B73019-3EDF-4CE6-95E7-877A93947DE7}" type="sibTrans" cxnId="{39E68308-4948-421E-9589-880B16769560}">
      <dgm:prSet/>
      <dgm:spPr/>
      <dgm:t>
        <a:bodyPr/>
        <a:lstStyle/>
        <a:p>
          <a:endParaRPr lang="es-AR"/>
        </a:p>
      </dgm:t>
    </dgm:pt>
    <dgm:pt modelId="{B3FB8EF1-88AE-4176-8745-3DA5BDA85D57}">
      <dgm:prSet phldrT="[Texto]"/>
      <dgm:spPr/>
      <dgm:t>
        <a:bodyPr/>
        <a:lstStyle/>
        <a:p>
          <a:r>
            <a:rPr lang="es-AR" dirty="0"/>
            <a:t>Gestión Integral del Riesgo</a:t>
          </a:r>
        </a:p>
      </dgm:t>
    </dgm:pt>
    <dgm:pt modelId="{17435893-8C91-4DAF-9965-AB1EAC3E04B7}" type="parTrans" cxnId="{DD480B31-ACDC-4FB9-B261-179AA2A641EB}">
      <dgm:prSet/>
      <dgm:spPr/>
      <dgm:t>
        <a:bodyPr/>
        <a:lstStyle/>
        <a:p>
          <a:endParaRPr lang="es-AR"/>
        </a:p>
      </dgm:t>
    </dgm:pt>
    <dgm:pt modelId="{87DA33BD-B5DF-4270-819B-CE65F3A44883}" type="sibTrans" cxnId="{DD480B31-ACDC-4FB9-B261-179AA2A641EB}">
      <dgm:prSet/>
      <dgm:spPr/>
      <dgm:t>
        <a:bodyPr/>
        <a:lstStyle/>
        <a:p>
          <a:endParaRPr lang="es-AR"/>
        </a:p>
      </dgm:t>
    </dgm:pt>
    <dgm:pt modelId="{94C27B20-0DA0-4F0B-8896-C454990C692F}">
      <dgm:prSet phldrT="[Texto]"/>
      <dgm:spPr/>
      <dgm:t>
        <a:bodyPr/>
        <a:lstStyle/>
        <a:p>
          <a:r>
            <a:rPr lang="es-AR" dirty="0"/>
            <a:t>Investigación y Desarrollo</a:t>
          </a:r>
        </a:p>
      </dgm:t>
    </dgm:pt>
    <dgm:pt modelId="{4B6B6D76-2004-42B8-A4E2-E818B882DE9C}" type="parTrans" cxnId="{6AF62AF8-9D67-45D6-9F66-9339E8F83C71}">
      <dgm:prSet/>
      <dgm:spPr/>
      <dgm:t>
        <a:bodyPr/>
        <a:lstStyle/>
        <a:p>
          <a:endParaRPr lang="es-AR"/>
        </a:p>
      </dgm:t>
    </dgm:pt>
    <dgm:pt modelId="{B3AE771B-B28C-4C7E-B789-FAD62EE95D72}" type="sibTrans" cxnId="{6AF62AF8-9D67-45D6-9F66-9339E8F83C71}">
      <dgm:prSet/>
      <dgm:spPr/>
      <dgm:t>
        <a:bodyPr/>
        <a:lstStyle/>
        <a:p>
          <a:endParaRPr lang="es-AR"/>
        </a:p>
      </dgm:t>
    </dgm:pt>
    <dgm:pt modelId="{D58779E6-0647-4279-B7D1-6F16E8980C06}">
      <dgm:prSet phldrT="[Texto]"/>
      <dgm:spPr/>
      <dgm:t>
        <a:bodyPr/>
        <a:lstStyle/>
        <a:p>
          <a:r>
            <a:rPr lang="es-AR" dirty="0"/>
            <a:t>Innovación y Adopción de Tecnología</a:t>
          </a:r>
        </a:p>
      </dgm:t>
    </dgm:pt>
    <dgm:pt modelId="{A64CEE62-6E54-49B4-9DCF-042C2553E668}" type="parTrans" cxnId="{C53A1C7C-88A6-4EE8-831E-A0836C57A532}">
      <dgm:prSet/>
      <dgm:spPr/>
      <dgm:t>
        <a:bodyPr/>
        <a:lstStyle/>
        <a:p>
          <a:endParaRPr lang="es-AR"/>
        </a:p>
      </dgm:t>
    </dgm:pt>
    <dgm:pt modelId="{37605152-AEA3-4DB5-B10A-776E0F35BCFF}" type="sibTrans" cxnId="{C53A1C7C-88A6-4EE8-831E-A0836C57A532}">
      <dgm:prSet/>
      <dgm:spPr/>
      <dgm:t>
        <a:bodyPr/>
        <a:lstStyle/>
        <a:p>
          <a:endParaRPr lang="es-AR"/>
        </a:p>
      </dgm:t>
    </dgm:pt>
    <dgm:pt modelId="{73D3A974-42F1-47D0-B618-24EE235E00D9}">
      <dgm:prSet phldrT="[Texto]"/>
      <dgm:spPr/>
      <dgm:t>
        <a:bodyPr/>
        <a:lstStyle/>
        <a:p>
          <a:r>
            <a:rPr lang="es-AR" dirty="0"/>
            <a:t>Buenas Prácticas Agrícolas</a:t>
          </a:r>
        </a:p>
      </dgm:t>
    </dgm:pt>
    <dgm:pt modelId="{C3B9E81E-427A-48C7-8795-19F86806FBCE}" type="parTrans" cxnId="{89BE26B7-4647-4B4D-8E08-A01BEA002F7E}">
      <dgm:prSet/>
      <dgm:spPr/>
      <dgm:t>
        <a:bodyPr/>
        <a:lstStyle/>
        <a:p>
          <a:endParaRPr lang="es-AR"/>
        </a:p>
      </dgm:t>
    </dgm:pt>
    <dgm:pt modelId="{77E5FA83-B0CB-4639-819E-2E03A196DC8B}" type="sibTrans" cxnId="{89BE26B7-4647-4B4D-8E08-A01BEA002F7E}">
      <dgm:prSet/>
      <dgm:spPr/>
      <dgm:t>
        <a:bodyPr/>
        <a:lstStyle/>
        <a:p>
          <a:endParaRPr lang="es-AR"/>
        </a:p>
      </dgm:t>
    </dgm:pt>
    <dgm:pt modelId="{19EC90F6-C79E-4967-82A6-5042C0618FC2}">
      <dgm:prSet phldrT="[Texto]"/>
      <dgm:spPr/>
      <dgm:t>
        <a:bodyPr/>
        <a:lstStyle/>
        <a:p>
          <a:r>
            <a:rPr lang="es-AR" dirty="0"/>
            <a:t>Recursos Humanos</a:t>
          </a:r>
        </a:p>
      </dgm:t>
    </dgm:pt>
    <dgm:pt modelId="{43A6F499-FBDE-48A9-9A6B-ABDF167630E7}" type="parTrans" cxnId="{FDED2DA4-67E4-400C-B2F9-2196CEDD13B7}">
      <dgm:prSet/>
      <dgm:spPr/>
      <dgm:t>
        <a:bodyPr/>
        <a:lstStyle/>
        <a:p>
          <a:endParaRPr lang="es-AR"/>
        </a:p>
      </dgm:t>
    </dgm:pt>
    <dgm:pt modelId="{96F7BD20-8640-4E78-A710-928433C7CF56}" type="sibTrans" cxnId="{FDED2DA4-67E4-400C-B2F9-2196CEDD13B7}">
      <dgm:prSet/>
      <dgm:spPr/>
      <dgm:t>
        <a:bodyPr/>
        <a:lstStyle/>
        <a:p>
          <a:endParaRPr lang="es-AR"/>
        </a:p>
      </dgm:t>
    </dgm:pt>
    <dgm:pt modelId="{B9DC08DD-C8DD-4696-8B9F-482D71883DDD}" type="pres">
      <dgm:prSet presAssocID="{02B037B7-7982-4162-A07A-A96B84FD55F0}" presName="diagram" presStyleCnt="0">
        <dgm:presLayoutVars>
          <dgm:dir/>
          <dgm:resizeHandles val="exact"/>
        </dgm:presLayoutVars>
      </dgm:prSet>
      <dgm:spPr/>
    </dgm:pt>
    <dgm:pt modelId="{32512049-FAA7-4615-8505-3D495D158D7F}" type="pres">
      <dgm:prSet presAssocID="{DEB456F7-0A92-4CE7-8B3B-A5228851F257}" presName="node" presStyleLbl="node1" presStyleIdx="0" presStyleCnt="8">
        <dgm:presLayoutVars>
          <dgm:bulletEnabled val="1"/>
        </dgm:presLayoutVars>
      </dgm:prSet>
      <dgm:spPr/>
    </dgm:pt>
    <dgm:pt modelId="{78AB88ED-7F19-4E1D-B31F-56F0A7E16329}" type="pres">
      <dgm:prSet presAssocID="{A0FB8BC9-12D5-4742-8F9F-23DCC83F7315}" presName="sibTrans" presStyleCnt="0"/>
      <dgm:spPr/>
    </dgm:pt>
    <dgm:pt modelId="{5B0386DD-C189-49BF-9708-EFC4FFA3237A}" type="pres">
      <dgm:prSet presAssocID="{C611ABA6-0FB7-44FD-865A-BFCA02276B79}" presName="node" presStyleLbl="node1" presStyleIdx="1" presStyleCnt="8">
        <dgm:presLayoutVars>
          <dgm:bulletEnabled val="1"/>
        </dgm:presLayoutVars>
      </dgm:prSet>
      <dgm:spPr/>
    </dgm:pt>
    <dgm:pt modelId="{85C3DFC8-2CD9-46A0-AD8B-826FD2921F1A}" type="pres">
      <dgm:prSet presAssocID="{1575A08B-CBBF-4AC5-9021-20037486D768}" presName="sibTrans" presStyleCnt="0"/>
      <dgm:spPr/>
    </dgm:pt>
    <dgm:pt modelId="{972C883A-C931-41FC-AB49-16218711E69D}" type="pres">
      <dgm:prSet presAssocID="{A6E48CD8-60AA-4128-BF95-864392B7B1B4}" presName="node" presStyleLbl="node1" presStyleIdx="2" presStyleCnt="8">
        <dgm:presLayoutVars>
          <dgm:bulletEnabled val="1"/>
        </dgm:presLayoutVars>
      </dgm:prSet>
      <dgm:spPr/>
    </dgm:pt>
    <dgm:pt modelId="{7F1F78C2-3817-4674-9098-7D2B07C29D74}" type="pres">
      <dgm:prSet presAssocID="{B7B73019-3EDF-4CE6-95E7-877A93947DE7}" presName="sibTrans" presStyleCnt="0"/>
      <dgm:spPr/>
    </dgm:pt>
    <dgm:pt modelId="{BFCE1958-1B37-4EDC-907D-C804E9E23D87}" type="pres">
      <dgm:prSet presAssocID="{B3FB8EF1-88AE-4176-8745-3DA5BDA85D57}" presName="node" presStyleLbl="node1" presStyleIdx="3" presStyleCnt="8">
        <dgm:presLayoutVars>
          <dgm:bulletEnabled val="1"/>
        </dgm:presLayoutVars>
      </dgm:prSet>
      <dgm:spPr/>
    </dgm:pt>
    <dgm:pt modelId="{4AA0DBBD-E04B-4ACF-BD87-FCD2F1A18FEF}" type="pres">
      <dgm:prSet presAssocID="{87DA33BD-B5DF-4270-819B-CE65F3A44883}" presName="sibTrans" presStyleCnt="0"/>
      <dgm:spPr/>
    </dgm:pt>
    <dgm:pt modelId="{CB354E09-4EA8-4A51-AB69-B786DED06D5E}" type="pres">
      <dgm:prSet presAssocID="{94C27B20-0DA0-4F0B-8896-C454990C692F}" presName="node" presStyleLbl="node1" presStyleIdx="4" presStyleCnt="8">
        <dgm:presLayoutVars>
          <dgm:bulletEnabled val="1"/>
        </dgm:presLayoutVars>
      </dgm:prSet>
      <dgm:spPr/>
    </dgm:pt>
    <dgm:pt modelId="{0221F04E-9C00-4F88-A6A6-DDE380F2CF2A}" type="pres">
      <dgm:prSet presAssocID="{B3AE771B-B28C-4C7E-B789-FAD62EE95D72}" presName="sibTrans" presStyleCnt="0"/>
      <dgm:spPr/>
    </dgm:pt>
    <dgm:pt modelId="{8F892143-550E-45BB-89AB-0AD9C2698044}" type="pres">
      <dgm:prSet presAssocID="{D58779E6-0647-4279-B7D1-6F16E8980C06}" presName="node" presStyleLbl="node1" presStyleIdx="5" presStyleCnt="8">
        <dgm:presLayoutVars>
          <dgm:bulletEnabled val="1"/>
        </dgm:presLayoutVars>
      </dgm:prSet>
      <dgm:spPr/>
    </dgm:pt>
    <dgm:pt modelId="{4B9B24DA-2ADC-42E0-9CED-04FD2EFB49EA}" type="pres">
      <dgm:prSet presAssocID="{37605152-AEA3-4DB5-B10A-776E0F35BCFF}" presName="sibTrans" presStyleCnt="0"/>
      <dgm:spPr/>
    </dgm:pt>
    <dgm:pt modelId="{54E908DD-0813-44CE-9992-FE1A14E0AB54}" type="pres">
      <dgm:prSet presAssocID="{73D3A974-42F1-47D0-B618-24EE235E00D9}" presName="node" presStyleLbl="node1" presStyleIdx="6" presStyleCnt="8">
        <dgm:presLayoutVars>
          <dgm:bulletEnabled val="1"/>
        </dgm:presLayoutVars>
      </dgm:prSet>
      <dgm:spPr/>
    </dgm:pt>
    <dgm:pt modelId="{C0D19F94-07A7-43EF-8D51-6B5AADE1F137}" type="pres">
      <dgm:prSet presAssocID="{77E5FA83-B0CB-4639-819E-2E03A196DC8B}" presName="sibTrans" presStyleCnt="0"/>
      <dgm:spPr/>
    </dgm:pt>
    <dgm:pt modelId="{38448D06-6DF8-4E60-9D48-488FCEE907A8}" type="pres">
      <dgm:prSet presAssocID="{19EC90F6-C79E-4967-82A6-5042C0618FC2}" presName="node" presStyleLbl="node1" presStyleIdx="7" presStyleCnt="8">
        <dgm:presLayoutVars>
          <dgm:bulletEnabled val="1"/>
        </dgm:presLayoutVars>
      </dgm:prSet>
      <dgm:spPr/>
    </dgm:pt>
  </dgm:ptLst>
  <dgm:cxnLst>
    <dgm:cxn modelId="{39E68308-4948-421E-9589-880B16769560}" srcId="{02B037B7-7982-4162-A07A-A96B84FD55F0}" destId="{A6E48CD8-60AA-4128-BF95-864392B7B1B4}" srcOrd="2" destOrd="0" parTransId="{19E36005-23CB-4BB4-AD9C-F37AFD6BE6AA}" sibTransId="{B7B73019-3EDF-4CE6-95E7-877A93947DE7}"/>
    <dgm:cxn modelId="{FAC35D1B-AC16-4E65-ABC9-6F0B9B6F3B21}" srcId="{02B037B7-7982-4162-A07A-A96B84FD55F0}" destId="{C611ABA6-0FB7-44FD-865A-BFCA02276B79}" srcOrd="1" destOrd="0" parTransId="{F9E12B86-A95E-4CAC-87ED-3D2E9016DC9F}" sibTransId="{1575A08B-CBBF-4AC5-9021-20037486D768}"/>
    <dgm:cxn modelId="{DD480B31-ACDC-4FB9-B261-179AA2A641EB}" srcId="{02B037B7-7982-4162-A07A-A96B84FD55F0}" destId="{B3FB8EF1-88AE-4176-8745-3DA5BDA85D57}" srcOrd="3" destOrd="0" parTransId="{17435893-8C91-4DAF-9965-AB1EAC3E04B7}" sibTransId="{87DA33BD-B5DF-4270-819B-CE65F3A44883}"/>
    <dgm:cxn modelId="{4462CC3A-101C-4F64-9AFA-3AB56582BF3C}" type="presOf" srcId="{C611ABA6-0FB7-44FD-865A-BFCA02276B79}" destId="{5B0386DD-C189-49BF-9708-EFC4FFA3237A}" srcOrd="0" destOrd="0" presId="urn:microsoft.com/office/officeart/2005/8/layout/default"/>
    <dgm:cxn modelId="{12EFA75C-20AE-4716-80C4-BB1B443B85F2}" type="presOf" srcId="{DEB456F7-0A92-4CE7-8B3B-A5228851F257}" destId="{32512049-FAA7-4615-8505-3D495D158D7F}" srcOrd="0" destOrd="0" presId="urn:microsoft.com/office/officeart/2005/8/layout/default"/>
    <dgm:cxn modelId="{3487FB5E-44AA-4CE9-84A6-A193EAE3912A}" type="presOf" srcId="{B3FB8EF1-88AE-4176-8745-3DA5BDA85D57}" destId="{BFCE1958-1B37-4EDC-907D-C804E9E23D87}" srcOrd="0" destOrd="0" presId="urn:microsoft.com/office/officeart/2005/8/layout/default"/>
    <dgm:cxn modelId="{2DB38543-306F-412C-BB29-867D88D45F43}" type="presOf" srcId="{19EC90F6-C79E-4967-82A6-5042C0618FC2}" destId="{38448D06-6DF8-4E60-9D48-488FCEE907A8}" srcOrd="0" destOrd="0" presId="urn:microsoft.com/office/officeart/2005/8/layout/default"/>
    <dgm:cxn modelId="{71BEE74B-F936-4278-9E7B-5709DF6E74CE}" type="presOf" srcId="{A6E48CD8-60AA-4128-BF95-864392B7B1B4}" destId="{972C883A-C931-41FC-AB49-16218711E69D}" srcOrd="0" destOrd="0" presId="urn:microsoft.com/office/officeart/2005/8/layout/default"/>
    <dgm:cxn modelId="{6279034E-798D-4C3F-9ED0-02946D936BFC}" srcId="{02B037B7-7982-4162-A07A-A96B84FD55F0}" destId="{DEB456F7-0A92-4CE7-8B3B-A5228851F257}" srcOrd="0" destOrd="0" parTransId="{4D4DDE5D-F2E6-4316-B160-F3E447561C7E}" sibTransId="{A0FB8BC9-12D5-4742-8F9F-23DCC83F7315}"/>
    <dgm:cxn modelId="{C53A1C7C-88A6-4EE8-831E-A0836C57A532}" srcId="{02B037B7-7982-4162-A07A-A96B84FD55F0}" destId="{D58779E6-0647-4279-B7D1-6F16E8980C06}" srcOrd="5" destOrd="0" parTransId="{A64CEE62-6E54-49B4-9DCF-042C2553E668}" sibTransId="{37605152-AEA3-4DB5-B10A-776E0F35BCFF}"/>
    <dgm:cxn modelId="{FABFBB82-78E0-4145-ADA1-446037EB8804}" type="presOf" srcId="{73D3A974-42F1-47D0-B618-24EE235E00D9}" destId="{54E908DD-0813-44CE-9992-FE1A14E0AB54}" srcOrd="0" destOrd="0" presId="urn:microsoft.com/office/officeart/2005/8/layout/default"/>
    <dgm:cxn modelId="{61AD1DA3-DD80-49AB-8D99-6F2368854833}" type="presOf" srcId="{02B037B7-7982-4162-A07A-A96B84FD55F0}" destId="{B9DC08DD-C8DD-4696-8B9F-482D71883DDD}" srcOrd="0" destOrd="0" presId="urn:microsoft.com/office/officeart/2005/8/layout/default"/>
    <dgm:cxn modelId="{FDED2DA4-67E4-400C-B2F9-2196CEDD13B7}" srcId="{02B037B7-7982-4162-A07A-A96B84FD55F0}" destId="{19EC90F6-C79E-4967-82A6-5042C0618FC2}" srcOrd="7" destOrd="0" parTransId="{43A6F499-FBDE-48A9-9A6B-ABDF167630E7}" sibTransId="{96F7BD20-8640-4E78-A710-928433C7CF56}"/>
    <dgm:cxn modelId="{89BE26B7-4647-4B4D-8E08-A01BEA002F7E}" srcId="{02B037B7-7982-4162-A07A-A96B84FD55F0}" destId="{73D3A974-42F1-47D0-B618-24EE235E00D9}" srcOrd="6" destOrd="0" parTransId="{C3B9E81E-427A-48C7-8795-19F86806FBCE}" sibTransId="{77E5FA83-B0CB-4639-819E-2E03A196DC8B}"/>
    <dgm:cxn modelId="{56E396E3-57B3-4966-916D-9D9E1D9A4272}" type="presOf" srcId="{94C27B20-0DA0-4F0B-8896-C454990C692F}" destId="{CB354E09-4EA8-4A51-AB69-B786DED06D5E}" srcOrd="0" destOrd="0" presId="urn:microsoft.com/office/officeart/2005/8/layout/default"/>
    <dgm:cxn modelId="{88A6A9EE-F527-4AFB-9645-A25E87B96FEE}" type="presOf" srcId="{D58779E6-0647-4279-B7D1-6F16E8980C06}" destId="{8F892143-550E-45BB-89AB-0AD9C2698044}" srcOrd="0" destOrd="0" presId="urn:microsoft.com/office/officeart/2005/8/layout/default"/>
    <dgm:cxn modelId="{6AF62AF8-9D67-45D6-9F66-9339E8F83C71}" srcId="{02B037B7-7982-4162-A07A-A96B84FD55F0}" destId="{94C27B20-0DA0-4F0B-8896-C454990C692F}" srcOrd="4" destOrd="0" parTransId="{4B6B6D76-2004-42B8-A4E2-E818B882DE9C}" sibTransId="{B3AE771B-B28C-4C7E-B789-FAD62EE95D72}"/>
    <dgm:cxn modelId="{1277A059-3AAF-4CE5-98A9-C61E3AB20794}" type="presParOf" srcId="{B9DC08DD-C8DD-4696-8B9F-482D71883DDD}" destId="{32512049-FAA7-4615-8505-3D495D158D7F}" srcOrd="0" destOrd="0" presId="urn:microsoft.com/office/officeart/2005/8/layout/default"/>
    <dgm:cxn modelId="{344B4C8A-12D1-4A44-84BD-DF2D9BC78411}" type="presParOf" srcId="{B9DC08DD-C8DD-4696-8B9F-482D71883DDD}" destId="{78AB88ED-7F19-4E1D-B31F-56F0A7E16329}" srcOrd="1" destOrd="0" presId="urn:microsoft.com/office/officeart/2005/8/layout/default"/>
    <dgm:cxn modelId="{7644B7B0-E602-44F0-8A02-38EC95CE04A8}" type="presParOf" srcId="{B9DC08DD-C8DD-4696-8B9F-482D71883DDD}" destId="{5B0386DD-C189-49BF-9708-EFC4FFA3237A}" srcOrd="2" destOrd="0" presId="urn:microsoft.com/office/officeart/2005/8/layout/default"/>
    <dgm:cxn modelId="{024D2185-C1AE-4F9A-AFCD-4B54BADBBF5A}" type="presParOf" srcId="{B9DC08DD-C8DD-4696-8B9F-482D71883DDD}" destId="{85C3DFC8-2CD9-46A0-AD8B-826FD2921F1A}" srcOrd="3" destOrd="0" presId="urn:microsoft.com/office/officeart/2005/8/layout/default"/>
    <dgm:cxn modelId="{3545C969-8824-4434-835D-92E501ED56BC}" type="presParOf" srcId="{B9DC08DD-C8DD-4696-8B9F-482D71883DDD}" destId="{972C883A-C931-41FC-AB49-16218711E69D}" srcOrd="4" destOrd="0" presId="urn:microsoft.com/office/officeart/2005/8/layout/default"/>
    <dgm:cxn modelId="{A5822CDD-394D-4A0D-B8D0-41372FF54CAF}" type="presParOf" srcId="{B9DC08DD-C8DD-4696-8B9F-482D71883DDD}" destId="{7F1F78C2-3817-4674-9098-7D2B07C29D74}" srcOrd="5" destOrd="0" presId="urn:microsoft.com/office/officeart/2005/8/layout/default"/>
    <dgm:cxn modelId="{DB38C899-E67F-4907-B789-F8EF1D5C29A5}" type="presParOf" srcId="{B9DC08DD-C8DD-4696-8B9F-482D71883DDD}" destId="{BFCE1958-1B37-4EDC-907D-C804E9E23D87}" srcOrd="6" destOrd="0" presId="urn:microsoft.com/office/officeart/2005/8/layout/default"/>
    <dgm:cxn modelId="{6660F889-84B0-4EC0-8F09-BE08344F32F4}" type="presParOf" srcId="{B9DC08DD-C8DD-4696-8B9F-482D71883DDD}" destId="{4AA0DBBD-E04B-4ACF-BD87-FCD2F1A18FEF}" srcOrd="7" destOrd="0" presId="urn:microsoft.com/office/officeart/2005/8/layout/default"/>
    <dgm:cxn modelId="{C7B51F1A-FF76-451B-AB60-F24C17ECF1D0}" type="presParOf" srcId="{B9DC08DD-C8DD-4696-8B9F-482D71883DDD}" destId="{CB354E09-4EA8-4A51-AB69-B786DED06D5E}" srcOrd="8" destOrd="0" presId="urn:microsoft.com/office/officeart/2005/8/layout/default"/>
    <dgm:cxn modelId="{0605603A-DA59-422C-9D1B-504332BC63C9}" type="presParOf" srcId="{B9DC08DD-C8DD-4696-8B9F-482D71883DDD}" destId="{0221F04E-9C00-4F88-A6A6-DDE380F2CF2A}" srcOrd="9" destOrd="0" presId="urn:microsoft.com/office/officeart/2005/8/layout/default"/>
    <dgm:cxn modelId="{72FE19BA-3C4D-4924-B44E-55D3039E9AB4}" type="presParOf" srcId="{B9DC08DD-C8DD-4696-8B9F-482D71883DDD}" destId="{8F892143-550E-45BB-89AB-0AD9C2698044}" srcOrd="10" destOrd="0" presId="urn:microsoft.com/office/officeart/2005/8/layout/default"/>
    <dgm:cxn modelId="{0392B80D-8410-438E-995B-41A14FB4F9ED}" type="presParOf" srcId="{B9DC08DD-C8DD-4696-8B9F-482D71883DDD}" destId="{4B9B24DA-2ADC-42E0-9CED-04FD2EFB49EA}" srcOrd="11" destOrd="0" presId="urn:microsoft.com/office/officeart/2005/8/layout/default"/>
    <dgm:cxn modelId="{E3B62205-6E4B-4CDE-92E6-BD5A8F6760DF}" type="presParOf" srcId="{B9DC08DD-C8DD-4696-8B9F-482D71883DDD}" destId="{54E908DD-0813-44CE-9992-FE1A14E0AB54}" srcOrd="12" destOrd="0" presId="urn:microsoft.com/office/officeart/2005/8/layout/default"/>
    <dgm:cxn modelId="{F053D686-887F-4081-85F4-FCCEA98AC903}" type="presParOf" srcId="{B9DC08DD-C8DD-4696-8B9F-482D71883DDD}" destId="{C0D19F94-07A7-43EF-8D51-6B5AADE1F137}" srcOrd="13" destOrd="0" presId="urn:microsoft.com/office/officeart/2005/8/layout/default"/>
    <dgm:cxn modelId="{C0BF806F-34F8-47D2-A4AF-9E18D28A04D8}" type="presParOf" srcId="{B9DC08DD-C8DD-4696-8B9F-482D71883DDD}" destId="{38448D06-6DF8-4E60-9D48-488FCEE907A8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47C672-3F79-4822-B4C7-A4A12E40577B}">
      <dsp:nvSpPr>
        <dsp:cNvPr id="0" name=""/>
        <dsp:cNvSpPr/>
      </dsp:nvSpPr>
      <dsp:spPr>
        <a:xfrm>
          <a:off x="794464" y="0"/>
          <a:ext cx="9003929" cy="1211146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B977F9-BF42-4B2C-87BF-4CCFDB25654E}">
      <dsp:nvSpPr>
        <dsp:cNvPr id="0" name=""/>
        <dsp:cNvSpPr/>
      </dsp:nvSpPr>
      <dsp:spPr>
        <a:xfrm>
          <a:off x="0" y="363343"/>
          <a:ext cx="3177857" cy="48445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000" kern="1200" dirty="0"/>
            <a:t>+5% Superficie Sembrada</a:t>
          </a:r>
        </a:p>
      </dsp:txBody>
      <dsp:txXfrm>
        <a:off x="23649" y="386992"/>
        <a:ext cx="3130559" cy="437160"/>
      </dsp:txXfrm>
    </dsp:sp>
    <dsp:sp modelId="{670E306A-D7B0-4B3D-9911-6B5A32066CBA}">
      <dsp:nvSpPr>
        <dsp:cNvPr id="0" name=""/>
        <dsp:cNvSpPr/>
      </dsp:nvSpPr>
      <dsp:spPr>
        <a:xfrm>
          <a:off x="3707500" y="363343"/>
          <a:ext cx="3177857" cy="48445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000" kern="1200" dirty="0"/>
            <a:t>+20% Nivel Tecnológico Alto</a:t>
          </a:r>
        </a:p>
      </dsp:txBody>
      <dsp:txXfrm>
        <a:off x="3731149" y="386992"/>
        <a:ext cx="3130559" cy="437160"/>
      </dsp:txXfrm>
    </dsp:sp>
    <dsp:sp modelId="{227CB232-0418-4C65-A22F-98F99826CA64}">
      <dsp:nvSpPr>
        <dsp:cNvPr id="0" name=""/>
        <dsp:cNvSpPr/>
      </dsp:nvSpPr>
      <dsp:spPr>
        <a:xfrm>
          <a:off x="7415000" y="363343"/>
          <a:ext cx="3177857" cy="48445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000" kern="1200" dirty="0"/>
            <a:t>+14% Producción</a:t>
          </a:r>
        </a:p>
      </dsp:txBody>
      <dsp:txXfrm>
        <a:off x="7438649" y="386992"/>
        <a:ext cx="3130559" cy="4371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CA3B68-D513-4262-8F4C-4583B5690E4B}">
      <dsp:nvSpPr>
        <dsp:cNvPr id="0" name=""/>
        <dsp:cNvSpPr/>
      </dsp:nvSpPr>
      <dsp:spPr>
        <a:xfrm>
          <a:off x="31" y="16933"/>
          <a:ext cx="3015002" cy="109440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2928" tIns="178816" rIns="312928" bIns="178816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4400" kern="1200" dirty="0"/>
            <a:t>Trigo</a:t>
          </a:r>
        </a:p>
      </dsp:txBody>
      <dsp:txXfrm>
        <a:off x="31" y="16933"/>
        <a:ext cx="3015002" cy="1094400"/>
      </dsp:txXfrm>
    </dsp:sp>
    <dsp:sp modelId="{B71D6F5D-3308-46B2-A6F5-58CE07E3F6C7}">
      <dsp:nvSpPr>
        <dsp:cNvPr id="0" name=""/>
        <dsp:cNvSpPr/>
      </dsp:nvSpPr>
      <dsp:spPr>
        <a:xfrm>
          <a:off x="31" y="1111333"/>
          <a:ext cx="3015002" cy="2635457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99136" bIns="224028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AR" sz="2800" kern="1200" dirty="0"/>
            <a:t>+39% Área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AR" sz="1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AR" sz="2800" kern="1200" dirty="0"/>
            <a:t>+100% NTA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AR" sz="1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AR" sz="2800" kern="1200" dirty="0"/>
            <a:t>+53% Producción</a:t>
          </a:r>
        </a:p>
      </dsp:txBody>
      <dsp:txXfrm>
        <a:off x="31" y="1111333"/>
        <a:ext cx="3015002" cy="2635457"/>
      </dsp:txXfrm>
    </dsp:sp>
    <dsp:sp modelId="{8FA91B79-55E6-4EBD-B85D-E569594E0606}">
      <dsp:nvSpPr>
        <dsp:cNvPr id="0" name=""/>
        <dsp:cNvSpPr/>
      </dsp:nvSpPr>
      <dsp:spPr>
        <a:xfrm>
          <a:off x="3437134" y="16933"/>
          <a:ext cx="3015002" cy="1094400"/>
        </a:xfrm>
        <a:prstGeom prst="rect">
          <a:avLst/>
        </a:prstGeom>
        <a:solidFill>
          <a:schemeClr val="accent4">
            <a:hueOff val="-10299276"/>
            <a:satOff val="69287"/>
            <a:lumOff val="-3333"/>
            <a:alphaOff val="0"/>
          </a:schemeClr>
        </a:solidFill>
        <a:ln w="22225" cap="rnd" cmpd="sng" algn="ctr">
          <a:solidFill>
            <a:schemeClr val="accent4">
              <a:hueOff val="-10299276"/>
              <a:satOff val="69287"/>
              <a:lumOff val="-333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2928" tIns="178816" rIns="312928" bIns="178816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4400" kern="1200" dirty="0"/>
            <a:t>Maíz</a:t>
          </a:r>
        </a:p>
      </dsp:txBody>
      <dsp:txXfrm>
        <a:off x="3437134" y="16933"/>
        <a:ext cx="3015002" cy="1094400"/>
      </dsp:txXfrm>
    </dsp:sp>
    <dsp:sp modelId="{46718585-C0F3-463F-8073-94F06B19A2F0}">
      <dsp:nvSpPr>
        <dsp:cNvPr id="0" name=""/>
        <dsp:cNvSpPr/>
      </dsp:nvSpPr>
      <dsp:spPr>
        <a:xfrm>
          <a:off x="3437134" y="1111333"/>
          <a:ext cx="3015002" cy="2635457"/>
        </a:xfrm>
        <a:prstGeom prst="rect">
          <a:avLst/>
        </a:prstGeom>
        <a:solidFill>
          <a:schemeClr val="accent4">
            <a:tint val="40000"/>
            <a:alpha val="90000"/>
            <a:hueOff val="-10838409"/>
            <a:satOff val="62089"/>
            <a:lumOff val="1362"/>
            <a:alphaOff val="0"/>
          </a:schemeClr>
        </a:solidFill>
        <a:ln w="22225" cap="rnd" cmpd="sng" algn="ctr">
          <a:solidFill>
            <a:schemeClr val="accent4">
              <a:tint val="40000"/>
              <a:alpha val="90000"/>
              <a:hueOff val="-10838409"/>
              <a:satOff val="62089"/>
              <a:lumOff val="136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99136" bIns="224028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AR" sz="2800" kern="1200" dirty="0"/>
            <a:t>+40% Área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AR" sz="20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AR" sz="2800" kern="1200" dirty="0"/>
            <a:t>+31% NTA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AR" sz="20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AR" sz="2800" kern="1200" dirty="0"/>
            <a:t>Producción Efecto Sequía</a:t>
          </a:r>
        </a:p>
      </dsp:txBody>
      <dsp:txXfrm>
        <a:off x="3437134" y="1111333"/>
        <a:ext cx="3015002" cy="263545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79812B-4A82-46D5-873F-C0BC9216641E}">
      <dsp:nvSpPr>
        <dsp:cNvPr id="0" name=""/>
        <dsp:cNvSpPr/>
      </dsp:nvSpPr>
      <dsp:spPr>
        <a:xfrm>
          <a:off x="2161724" y="-97943"/>
          <a:ext cx="2951995" cy="1259997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AR" sz="2800" kern="1200" dirty="0">
              <a:latin typeface="Calibri" panose="020F0502020204030204" pitchFamily="34" charset="0"/>
              <a:cs typeface="Calibri" panose="020F0502020204030204" pitchFamily="34" charset="0"/>
            </a:rPr>
            <a:t>Valor Agregado    - 5.900 </a:t>
          </a:r>
          <a:r>
            <a:rPr lang="es-AR" sz="2800" kern="1200" dirty="0" err="1">
              <a:latin typeface="Calibri" panose="020F0502020204030204" pitchFamily="34" charset="0"/>
              <a:cs typeface="Calibri" panose="020F0502020204030204" pitchFamily="34" charset="0"/>
            </a:rPr>
            <a:t>mill</a:t>
          </a:r>
          <a:r>
            <a:rPr lang="es-AR" sz="2800" kern="1200" dirty="0">
              <a:latin typeface="Calibri" panose="020F0502020204030204" pitchFamily="34" charset="0"/>
              <a:cs typeface="Calibri" panose="020F0502020204030204" pitchFamily="34" charset="0"/>
            </a:rPr>
            <a:t>. USD</a:t>
          </a:r>
        </a:p>
      </dsp:txBody>
      <dsp:txXfrm>
        <a:off x="2223232" y="-36435"/>
        <a:ext cx="2828979" cy="1136981"/>
      </dsp:txXfrm>
    </dsp:sp>
    <dsp:sp modelId="{BF638B41-B5AB-4475-9B22-0463D05A47B4}">
      <dsp:nvSpPr>
        <dsp:cNvPr id="0" name=""/>
        <dsp:cNvSpPr/>
      </dsp:nvSpPr>
      <dsp:spPr>
        <a:xfrm>
          <a:off x="1545362" y="870469"/>
          <a:ext cx="3507889" cy="3507889"/>
        </a:xfrm>
        <a:custGeom>
          <a:avLst/>
          <a:gdLst/>
          <a:ahLst/>
          <a:cxnLst/>
          <a:rect l="0" t="0" r="0" b="0"/>
          <a:pathLst>
            <a:path>
              <a:moveTo>
                <a:pt x="2835647" y="373277"/>
              </a:moveTo>
              <a:arcTo wR="1753944" hR="1753944" stAng="18484645" swAng="830709"/>
            </a:path>
          </a:pathLst>
        </a:custGeom>
        <a:noFill/>
        <a:ln w="1270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1094CD-2A6C-46B5-883B-ECFC25E3CE3D}">
      <dsp:nvSpPr>
        <dsp:cNvPr id="0" name=""/>
        <dsp:cNvSpPr/>
      </dsp:nvSpPr>
      <dsp:spPr>
        <a:xfrm>
          <a:off x="3915668" y="1656001"/>
          <a:ext cx="2951995" cy="1259997"/>
        </a:xfrm>
        <a:prstGeom prst="roundRect">
          <a:avLst/>
        </a:prstGeom>
        <a:solidFill>
          <a:schemeClr val="accent5">
            <a:hueOff val="-223985"/>
            <a:satOff val="-3461"/>
            <a:lumOff val="-7059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AR" sz="2800" kern="1200" dirty="0">
              <a:latin typeface="Calibri" panose="020F0502020204030204" pitchFamily="34" charset="0"/>
              <a:cs typeface="Calibri" panose="020F0502020204030204" pitchFamily="34" charset="0"/>
            </a:rPr>
            <a:t>- 0,9% PBI Argentina</a:t>
          </a:r>
        </a:p>
      </dsp:txBody>
      <dsp:txXfrm>
        <a:off x="3977176" y="1717509"/>
        <a:ext cx="2828979" cy="1136981"/>
      </dsp:txXfrm>
    </dsp:sp>
    <dsp:sp modelId="{818E2E12-EEEA-4343-A587-1547B8129AE2}">
      <dsp:nvSpPr>
        <dsp:cNvPr id="0" name=""/>
        <dsp:cNvSpPr/>
      </dsp:nvSpPr>
      <dsp:spPr>
        <a:xfrm>
          <a:off x="1545362" y="193640"/>
          <a:ext cx="3507889" cy="3507889"/>
        </a:xfrm>
        <a:custGeom>
          <a:avLst/>
          <a:gdLst/>
          <a:ahLst/>
          <a:cxnLst/>
          <a:rect l="0" t="0" r="0" b="0"/>
          <a:pathLst>
            <a:path>
              <a:moveTo>
                <a:pt x="3134611" y="2835647"/>
              </a:moveTo>
              <a:arcTo wR="1753944" hR="1753944" stAng="2284645" swAng="830709"/>
            </a:path>
          </a:pathLst>
        </a:custGeom>
        <a:noFill/>
        <a:ln w="12700" cap="rnd" cmpd="sng" algn="ctr">
          <a:solidFill>
            <a:schemeClr val="accent5">
              <a:hueOff val="-223985"/>
              <a:satOff val="-3461"/>
              <a:lumOff val="-7059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A9285D-7E25-444E-81AB-71BE245779A1}">
      <dsp:nvSpPr>
        <dsp:cNvPr id="0" name=""/>
        <dsp:cNvSpPr/>
      </dsp:nvSpPr>
      <dsp:spPr>
        <a:xfrm>
          <a:off x="2161724" y="3409946"/>
          <a:ext cx="2951995" cy="1259997"/>
        </a:xfrm>
        <a:prstGeom prst="roundRect">
          <a:avLst/>
        </a:prstGeom>
        <a:solidFill>
          <a:schemeClr val="accent5">
            <a:hueOff val="-447971"/>
            <a:satOff val="-6923"/>
            <a:lumOff val="-14119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AR" sz="2800" kern="1200" dirty="0">
              <a:latin typeface="Calibri" panose="020F0502020204030204" pitchFamily="34" charset="0"/>
              <a:cs typeface="Calibri" panose="020F0502020204030204" pitchFamily="34" charset="0"/>
            </a:rPr>
            <a:t>Exportaciones Netas 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AR" sz="2800" kern="1200" dirty="0">
              <a:latin typeface="Calibri" panose="020F0502020204030204" pitchFamily="34" charset="0"/>
              <a:cs typeface="Calibri" panose="020F0502020204030204" pitchFamily="34" charset="0"/>
            </a:rPr>
            <a:t>- 5.400 </a:t>
          </a:r>
          <a:r>
            <a:rPr lang="es-AR" sz="2800" kern="1200" dirty="0" err="1">
              <a:latin typeface="Calibri" panose="020F0502020204030204" pitchFamily="34" charset="0"/>
              <a:cs typeface="Calibri" panose="020F0502020204030204" pitchFamily="34" charset="0"/>
            </a:rPr>
            <a:t>mill</a:t>
          </a:r>
          <a:r>
            <a:rPr lang="es-AR" sz="2800" kern="1200" dirty="0">
              <a:latin typeface="Calibri" panose="020F0502020204030204" pitchFamily="34" charset="0"/>
              <a:cs typeface="Calibri" panose="020F0502020204030204" pitchFamily="34" charset="0"/>
            </a:rPr>
            <a:t>. USD</a:t>
          </a:r>
        </a:p>
      </dsp:txBody>
      <dsp:txXfrm>
        <a:off x="2223232" y="3471454"/>
        <a:ext cx="2828979" cy="1136981"/>
      </dsp:txXfrm>
    </dsp:sp>
    <dsp:sp modelId="{A360141A-1E52-4C80-BCE1-B3E38AEDE24D}">
      <dsp:nvSpPr>
        <dsp:cNvPr id="0" name=""/>
        <dsp:cNvSpPr/>
      </dsp:nvSpPr>
      <dsp:spPr>
        <a:xfrm>
          <a:off x="2222191" y="193640"/>
          <a:ext cx="3507889" cy="3507889"/>
        </a:xfrm>
        <a:custGeom>
          <a:avLst/>
          <a:gdLst/>
          <a:ahLst/>
          <a:cxnLst/>
          <a:rect l="0" t="0" r="0" b="0"/>
          <a:pathLst>
            <a:path>
              <a:moveTo>
                <a:pt x="672241" y="3134611"/>
              </a:moveTo>
              <a:arcTo wR="1753944" hR="1753944" stAng="7684645" swAng="830709"/>
            </a:path>
          </a:pathLst>
        </a:custGeom>
        <a:noFill/>
        <a:ln w="12700" cap="rnd" cmpd="sng" algn="ctr">
          <a:solidFill>
            <a:schemeClr val="accent5">
              <a:hueOff val="-447971"/>
              <a:satOff val="-6923"/>
              <a:lumOff val="-14119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5FA3E9-9939-4E6E-9E95-288BA7DEDA27}">
      <dsp:nvSpPr>
        <dsp:cNvPr id="0" name=""/>
        <dsp:cNvSpPr/>
      </dsp:nvSpPr>
      <dsp:spPr>
        <a:xfrm>
          <a:off x="407779" y="1656001"/>
          <a:ext cx="2951995" cy="1259997"/>
        </a:xfrm>
        <a:prstGeom prst="roundRect">
          <a:avLst/>
        </a:prstGeom>
        <a:solidFill>
          <a:schemeClr val="accent5">
            <a:hueOff val="-671956"/>
            <a:satOff val="-10384"/>
            <a:lumOff val="-21178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AR" sz="2800" kern="1200" dirty="0">
              <a:latin typeface="Calibri" panose="020F0502020204030204" pitchFamily="34" charset="0"/>
              <a:cs typeface="Calibri" panose="020F0502020204030204" pitchFamily="34" charset="0"/>
            </a:rPr>
            <a:t>Recaudación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AR" sz="2800" kern="1200" dirty="0">
              <a:latin typeface="Calibri" panose="020F0502020204030204" pitchFamily="34" charset="0"/>
              <a:cs typeface="Calibri" panose="020F0502020204030204" pitchFamily="34" charset="0"/>
            </a:rPr>
            <a:t>- 1.735 </a:t>
          </a:r>
          <a:r>
            <a:rPr lang="es-AR" sz="2800" kern="1200" dirty="0" err="1">
              <a:latin typeface="Calibri" panose="020F0502020204030204" pitchFamily="34" charset="0"/>
              <a:cs typeface="Calibri" panose="020F0502020204030204" pitchFamily="34" charset="0"/>
            </a:rPr>
            <a:t>mill</a:t>
          </a:r>
          <a:r>
            <a:rPr lang="es-AR" sz="2800" kern="1200" dirty="0">
              <a:latin typeface="Calibri" panose="020F0502020204030204" pitchFamily="34" charset="0"/>
              <a:cs typeface="Calibri" panose="020F0502020204030204" pitchFamily="34" charset="0"/>
            </a:rPr>
            <a:t>. USD</a:t>
          </a:r>
        </a:p>
      </dsp:txBody>
      <dsp:txXfrm>
        <a:off x="469287" y="1717509"/>
        <a:ext cx="2828979" cy="1136981"/>
      </dsp:txXfrm>
    </dsp:sp>
    <dsp:sp modelId="{A27D08A0-0B6B-4372-97A3-72FDAB932D44}">
      <dsp:nvSpPr>
        <dsp:cNvPr id="0" name=""/>
        <dsp:cNvSpPr/>
      </dsp:nvSpPr>
      <dsp:spPr>
        <a:xfrm>
          <a:off x="2222191" y="870469"/>
          <a:ext cx="3507889" cy="3507889"/>
        </a:xfrm>
        <a:custGeom>
          <a:avLst/>
          <a:gdLst/>
          <a:ahLst/>
          <a:cxnLst/>
          <a:rect l="0" t="0" r="0" b="0"/>
          <a:pathLst>
            <a:path>
              <a:moveTo>
                <a:pt x="373277" y="672241"/>
              </a:moveTo>
              <a:arcTo wR="1753944" hR="1753944" stAng="13084645" swAng="830709"/>
            </a:path>
          </a:pathLst>
        </a:custGeom>
        <a:noFill/>
        <a:ln w="12700" cap="rnd" cmpd="sng" algn="ctr">
          <a:solidFill>
            <a:schemeClr val="accent5">
              <a:hueOff val="-671956"/>
              <a:satOff val="-10384"/>
              <a:lumOff val="-21178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3D769E-9E40-4BB4-9E19-261BC303688D}">
      <dsp:nvSpPr>
        <dsp:cNvPr id="0" name=""/>
        <dsp:cNvSpPr/>
      </dsp:nvSpPr>
      <dsp:spPr>
        <a:xfrm>
          <a:off x="0" y="565774"/>
          <a:ext cx="3914460" cy="2446537"/>
        </a:xfrm>
        <a:prstGeom prst="swooshArrow">
          <a:avLst>
            <a:gd name="adj1" fmla="val 25000"/>
            <a:gd name="adj2" fmla="val 25000"/>
          </a:avLst>
        </a:prstGeom>
        <a:solidFill>
          <a:srgbClr val="9BBB59">
            <a:lumMod val="7500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DFF72D-7CF6-4F18-A955-E02E6FDB9617}">
      <dsp:nvSpPr>
        <dsp:cNvPr id="0" name=""/>
        <dsp:cNvSpPr/>
      </dsp:nvSpPr>
      <dsp:spPr>
        <a:xfrm>
          <a:off x="910111" y="1899137"/>
          <a:ext cx="137006" cy="137006"/>
        </a:xfrm>
        <a:prstGeom prst="ellipse">
          <a:avLst/>
        </a:prstGeom>
        <a:solidFill>
          <a:srgbClr val="9BBB59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18F077-ABD2-4009-AF8F-DFF0C3ECA93D}">
      <dsp:nvSpPr>
        <dsp:cNvPr id="0" name=""/>
        <dsp:cNvSpPr/>
      </dsp:nvSpPr>
      <dsp:spPr>
        <a:xfrm>
          <a:off x="197796" y="1967640"/>
          <a:ext cx="2833837" cy="1044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597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000" b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Relación                    Insumo – Producto 2018/19</a:t>
          </a:r>
        </a:p>
      </dsp:txBody>
      <dsp:txXfrm>
        <a:off x="197796" y="1967640"/>
        <a:ext cx="2833837" cy="1044671"/>
      </dsp:txXfrm>
    </dsp:sp>
    <dsp:sp modelId="{476B1FF9-1679-4855-885E-9BE8605EBDEC}">
      <dsp:nvSpPr>
        <dsp:cNvPr id="0" name=""/>
        <dsp:cNvSpPr/>
      </dsp:nvSpPr>
      <dsp:spPr>
        <a:xfrm>
          <a:off x="2172525" y="1275270"/>
          <a:ext cx="234867" cy="234867"/>
        </a:xfrm>
        <a:prstGeom prst="ellipse">
          <a:avLst/>
        </a:prstGeom>
        <a:solidFill>
          <a:srgbClr val="9BBB59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5263D3-B161-4DB8-9684-A5E1DAE94120}">
      <dsp:nvSpPr>
        <dsp:cNvPr id="0" name=""/>
        <dsp:cNvSpPr/>
      </dsp:nvSpPr>
      <dsp:spPr>
        <a:xfrm>
          <a:off x="2471317" y="1035896"/>
          <a:ext cx="1277351" cy="3755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4451" tIns="0" rIns="0" bIns="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800" b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+ 25%</a:t>
          </a:r>
        </a:p>
      </dsp:txBody>
      <dsp:txXfrm>
        <a:off x="2471317" y="1035896"/>
        <a:ext cx="1277351" cy="3755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FD7329-52AC-4955-88AE-879F3032605F}">
      <dsp:nvSpPr>
        <dsp:cNvPr id="0" name=""/>
        <dsp:cNvSpPr/>
      </dsp:nvSpPr>
      <dsp:spPr>
        <a:xfrm>
          <a:off x="8560" y="0"/>
          <a:ext cx="2558743" cy="6389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500" kern="1200" dirty="0"/>
            <a:t>+8% semilla</a:t>
          </a:r>
        </a:p>
      </dsp:txBody>
      <dsp:txXfrm>
        <a:off x="27274" y="18714"/>
        <a:ext cx="2521315" cy="601518"/>
      </dsp:txXfrm>
    </dsp:sp>
    <dsp:sp modelId="{4077633A-2E92-4FB5-8DFE-891C6A270752}">
      <dsp:nvSpPr>
        <dsp:cNvPr id="0" name=""/>
        <dsp:cNvSpPr/>
      </dsp:nvSpPr>
      <dsp:spPr>
        <a:xfrm>
          <a:off x="2823178" y="2188"/>
          <a:ext cx="542453" cy="63456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AR" sz="2000" kern="1200"/>
        </a:p>
      </dsp:txBody>
      <dsp:txXfrm>
        <a:off x="2823178" y="129102"/>
        <a:ext cx="379717" cy="380740"/>
      </dsp:txXfrm>
    </dsp:sp>
    <dsp:sp modelId="{41CAE203-4D0A-4667-8A1A-C3862562A408}">
      <dsp:nvSpPr>
        <dsp:cNvPr id="0" name=""/>
        <dsp:cNvSpPr/>
      </dsp:nvSpPr>
      <dsp:spPr>
        <a:xfrm>
          <a:off x="3590802" y="0"/>
          <a:ext cx="2558743" cy="6389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500" kern="1200" dirty="0"/>
            <a:t>+14% fertilizantes</a:t>
          </a:r>
        </a:p>
      </dsp:txBody>
      <dsp:txXfrm>
        <a:off x="3609516" y="18714"/>
        <a:ext cx="2521315" cy="601518"/>
      </dsp:txXfrm>
    </dsp:sp>
    <dsp:sp modelId="{908BF820-0037-4FE6-A621-B832D845CEAF}">
      <dsp:nvSpPr>
        <dsp:cNvPr id="0" name=""/>
        <dsp:cNvSpPr/>
      </dsp:nvSpPr>
      <dsp:spPr>
        <a:xfrm>
          <a:off x="6405420" y="2188"/>
          <a:ext cx="542453" cy="63456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AR" sz="2000" kern="1200"/>
        </a:p>
      </dsp:txBody>
      <dsp:txXfrm>
        <a:off x="6405420" y="129102"/>
        <a:ext cx="379717" cy="380740"/>
      </dsp:txXfrm>
    </dsp:sp>
    <dsp:sp modelId="{C15A3E31-8FDE-4624-9232-740C58255F0D}">
      <dsp:nvSpPr>
        <dsp:cNvPr id="0" name=""/>
        <dsp:cNvSpPr/>
      </dsp:nvSpPr>
      <dsp:spPr>
        <a:xfrm>
          <a:off x="7173043" y="0"/>
          <a:ext cx="2558743" cy="6389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500" kern="1200" dirty="0"/>
            <a:t>+10% herbicidas</a:t>
          </a:r>
        </a:p>
      </dsp:txBody>
      <dsp:txXfrm>
        <a:off x="7191757" y="18714"/>
        <a:ext cx="2521315" cy="60151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A2C4B5-0BCD-44CD-AE1B-90F24CECC06F}">
      <dsp:nvSpPr>
        <dsp:cNvPr id="0" name=""/>
        <dsp:cNvSpPr/>
      </dsp:nvSpPr>
      <dsp:spPr>
        <a:xfrm>
          <a:off x="2935020" y="0"/>
          <a:ext cx="2221084" cy="2221422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gradFill rotWithShape="0">
          <a:gsLst>
            <a:gs pos="0">
              <a:schemeClr val="accent3">
                <a:shade val="80000"/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3">
                <a:shade val="80000"/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C9EC4E9-375C-49ED-8252-BB5A338EB466}">
      <dsp:nvSpPr>
        <dsp:cNvPr id="0" name=""/>
        <dsp:cNvSpPr/>
      </dsp:nvSpPr>
      <dsp:spPr>
        <a:xfrm>
          <a:off x="3197025" y="802000"/>
          <a:ext cx="1692070" cy="6169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200" kern="1200" dirty="0">
              <a:latin typeface="Calibri" panose="020F0502020204030204" pitchFamily="34" charset="0"/>
              <a:cs typeface="Calibri" panose="020F0502020204030204" pitchFamily="34" charset="0"/>
            </a:rPr>
            <a:t>Crecimiento</a:t>
          </a:r>
        </a:p>
      </dsp:txBody>
      <dsp:txXfrm>
        <a:off x="3197025" y="802000"/>
        <a:ext cx="1692070" cy="616959"/>
      </dsp:txXfrm>
    </dsp:sp>
    <dsp:sp modelId="{4E2F351F-37BF-4B80-AB21-E86945C5EE76}">
      <dsp:nvSpPr>
        <dsp:cNvPr id="0" name=""/>
        <dsp:cNvSpPr/>
      </dsp:nvSpPr>
      <dsp:spPr>
        <a:xfrm>
          <a:off x="2318122" y="1276371"/>
          <a:ext cx="2221084" cy="2221422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gradFill rotWithShape="0">
          <a:gsLst>
            <a:gs pos="0">
              <a:schemeClr val="accent3">
                <a:shade val="80000"/>
                <a:hueOff val="-64926"/>
                <a:satOff val="3796"/>
                <a:lumOff val="9212"/>
                <a:alphaOff val="0"/>
                <a:tint val="98000"/>
                <a:lumMod val="110000"/>
              </a:schemeClr>
            </a:gs>
            <a:gs pos="84000">
              <a:schemeClr val="accent3">
                <a:shade val="80000"/>
                <a:hueOff val="-64926"/>
                <a:satOff val="3796"/>
                <a:lumOff val="9212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89BE07-6248-4237-B945-AD8C2AE5CE2F}">
      <dsp:nvSpPr>
        <dsp:cNvPr id="0" name=""/>
        <dsp:cNvSpPr/>
      </dsp:nvSpPr>
      <dsp:spPr>
        <a:xfrm>
          <a:off x="2468421" y="2019913"/>
          <a:ext cx="1862551" cy="6169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200" kern="1200" dirty="0">
              <a:latin typeface="Calibri" panose="020F0502020204030204" pitchFamily="34" charset="0"/>
              <a:cs typeface="Calibri" panose="020F0502020204030204" pitchFamily="34" charset="0"/>
            </a:rPr>
            <a:t>+ 33% vs campaña anterior</a:t>
          </a:r>
        </a:p>
      </dsp:txBody>
      <dsp:txXfrm>
        <a:off x="2468421" y="2019913"/>
        <a:ext cx="1862551" cy="616959"/>
      </dsp:txXfrm>
    </dsp:sp>
    <dsp:sp modelId="{D7CE1063-3D51-4361-ABE0-EA541B1AA2E3}">
      <dsp:nvSpPr>
        <dsp:cNvPr id="0" name=""/>
        <dsp:cNvSpPr/>
      </dsp:nvSpPr>
      <dsp:spPr>
        <a:xfrm>
          <a:off x="3093103" y="2705483"/>
          <a:ext cx="1908255" cy="1909020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gradFill rotWithShape="0">
          <a:gsLst>
            <a:gs pos="0">
              <a:schemeClr val="accent3">
                <a:shade val="80000"/>
                <a:hueOff val="-129852"/>
                <a:satOff val="7591"/>
                <a:lumOff val="18424"/>
                <a:alphaOff val="0"/>
                <a:tint val="98000"/>
                <a:lumMod val="110000"/>
              </a:schemeClr>
            </a:gs>
            <a:gs pos="84000">
              <a:schemeClr val="accent3">
                <a:shade val="80000"/>
                <a:hueOff val="-129852"/>
                <a:satOff val="7591"/>
                <a:lumOff val="18424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425C85F-E3FD-4D6F-8C41-7AF79F992C26}">
      <dsp:nvSpPr>
        <dsp:cNvPr id="0" name=""/>
        <dsp:cNvSpPr/>
      </dsp:nvSpPr>
      <dsp:spPr>
        <a:xfrm>
          <a:off x="3428872" y="3371356"/>
          <a:ext cx="1234213" cy="6169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200" kern="1200" dirty="0">
              <a:latin typeface="Calibri" panose="020F0502020204030204" pitchFamily="34" charset="0"/>
              <a:cs typeface="Calibri" panose="020F0502020204030204" pitchFamily="34" charset="0"/>
            </a:rPr>
            <a:t>+ 132% vs campaña 2015/16</a:t>
          </a:r>
        </a:p>
      </dsp:txBody>
      <dsp:txXfrm>
        <a:off x="3428872" y="3371356"/>
        <a:ext cx="1234213" cy="61695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78A151-FDFE-4075-9A79-C470FFA7F860}">
      <dsp:nvSpPr>
        <dsp:cNvPr id="0" name=""/>
        <dsp:cNvSpPr/>
      </dsp:nvSpPr>
      <dsp:spPr>
        <a:xfrm>
          <a:off x="-4680841" y="255956"/>
          <a:ext cx="5575578" cy="5575578"/>
        </a:xfrm>
        <a:prstGeom prst="blockArc">
          <a:avLst>
            <a:gd name="adj1" fmla="val 18900000"/>
            <a:gd name="adj2" fmla="val 2700000"/>
            <a:gd name="adj3" fmla="val 387"/>
          </a:avLst>
        </a:prstGeom>
        <a:noFill/>
        <a:ln w="2222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B73E6E-7796-4033-B8B9-6D96EA55EBDF}">
      <dsp:nvSpPr>
        <dsp:cNvPr id="0" name=""/>
        <dsp:cNvSpPr/>
      </dsp:nvSpPr>
      <dsp:spPr>
        <a:xfrm>
          <a:off x="468616" y="1291834"/>
          <a:ext cx="2787357" cy="6369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5594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000" kern="1200" dirty="0"/>
            <a:t>Duplica participación en PBI</a:t>
          </a:r>
        </a:p>
      </dsp:txBody>
      <dsp:txXfrm>
        <a:off x="468616" y="1291834"/>
        <a:ext cx="2787357" cy="636968"/>
      </dsp:txXfrm>
    </dsp:sp>
    <dsp:sp modelId="{B24D08A2-B488-4626-9596-4D132F5D3834}">
      <dsp:nvSpPr>
        <dsp:cNvPr id="0" name=""/>
        <dsp:cNvSpPr/>
      </dsp:nvSpPr>
      <dsp:spPr>
        <a:xfrm>
          <a:off x="70510" y="1212213"/>
          <a:ext cx="796210" cy="7962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CA7281-CD30-4680-905B-0B8210088F9D}">
      <dsp:nvSpPr>
        <dsp:cNvPr id="0" name=""/>
        <dsp:cNvSpPr/>
      </dsp:nvSpPr>
      <dsp:spPr>
        <a:xfrm>
          <a:off x="833804" y="2247452"/>
          <a:ext cx="2422169" cy="6369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5594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000" kern="1200" dirty="0"/>
            <a:t>+20% recaudación fiscal</a:t>
          </a:r>
        </a:p>
      </dsp:txBody>
      <dsp:txXfrm>
        <a:off x="833804" y="2247452"/>
        <a:ext cx="2422169" cy="636968"/>
      </dsp:txXfrm>
    </dsp:sp>
    <dsp:sp modelId="{FBE430AA-4191-4E28-B07D-FDC56740CE27}">
      <dsp:nvSpPr>
        <dsp:cNvPr id="0" name=""/>
        <dsp:cNvSpPr/>
      </dsp:nvSpPr>
      <dsp:spPr>
        <a:xfrm>
          <a:off x="435699" y="2167831"/>
          <a:ext cx="796210" cy="7962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663978-BBCE-452D-80F5-86BAB4620538}">
      <dsp:nvSpPr>
        <dsp:cNvPr id="0" name=""/>
        <dsp:cNvSpPr/>
      </dsp:nvSpPr>
      <dsp:spPr>
        <a:xfrm>
          <a:off x="833804" y="3203070"/>
          <a:ext cx="2422169" cy="6369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5594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000" kern="1200" dirty="0"/>
            <a:t>+28% valor expo</a:t>
          </a:r>
        </a:p>
      </dsp:txBody>
      <dsp:txXfrm>
        <a:off x="833804" y="3203070"/>
        <a:ext cx="2422169" cy="636968"/>
      </dsp:txXfrm>
    </dsp:sp>
    <dsp:sp modelId="{B6FDC1CF-4208-4E93-A3D2-41CE4FED8A6E}">
      <dsp:nvSpPr>
        <dsp:cNvPr id="0" name=""/>
        <dsp:cNvSpPr/>
      </dsp:nvSpPr>
      <dsp:spPr>
        <a:xfrm>
          <a:off x="435699" y="3123449"/>
          <a:ext cx="796210" cy="7962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690759-6760-49EE-B028-5B2F5817B9DE}">
      <dsp:nvSpPr>
        <dsp:cNvPr id="0" name=""/>
        <dsp:cNvSpPr/>
      </dsp:nvSpPr>
      <dsp:spPr>
        <a:xfrm>
          <a:off x="468616" y="4158689"/>
          <a:ext cx="2787357" cy="6369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5594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000" kern="1200" dirty="0"/>
            <a:t>5.000 millones USD Valor Bruto</a:t>
          </a:r>
        </a:p>
      </dsp:txBody>
      <dsp:txXfrm>
        <a:off x="468616" y="4158689"/>
        <a:ext cx="2787357" cy="636968"/>
      </dsp:txXfrm>
    </dsp:sp>
    <dsp:sp modelId="{FCC4752A-214E-4FB3-8563-FA4EFF1F76B9}">
      <dsp:nvSpPr>
        <dsp:cNvPr id="0" name=""/>
        <dsp:cNvSpPr/>
      </dsp:nvSpPr>
      <dsp:spPr>
        <a:xfrm>
          <a:off x="70510" y="4079068"/>
          <a:ext cx="796210" cy="7962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78C52C-4E5B-48DD-9134-032DC7870DB9}">
      <dsp:nvSpPr>
        <dsp:cNvPr id="0" name=""/>
        <dsp:cNvSpPr/>
      </dsp:nvSpPr>
      <dsp:spPr>
        <a:xfrm>
          <a:off x="812169" y="0"/>
          <a:ext cx="9204590" cy="176792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70633F-E53E-41C0-BD88-209CBC26BC2F}">
      <dsp:nvSpPr>
        <dsp:cNvPr id="0" name=""/>
        <dsp:cNvSpPr/>
      </dsp:nvSpPr>
      <dsp:spPr>
        <a:xfrm>
          <a:off x="6123" y="530376"/>
          <a:ext cx="2416953" cy="707169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400" kern="1200" dirty="0">
              <a:latin typeface="Calibri" panose="020F0502020204030204" pitchFamily="34" charset="0"/>
              <a:cs typeface="Calibri" panose="020F0502020204030204" pitchFamily="34" charset="0"/>
            </a:rPr>
            <a:t>Perspectivas prometedoras</a:t>
          </a:r>
        </a:p>
      </dsp:txBody>
      <dsp:txXfrm>
        <a:off x="40644" y="564897"/>
        <a:ext cx="2347911" cy="638127"/>
      </dsp:txXfrm>
    </dsp:sp>
    <dsp:sp modelId="{044F0333-E0B8-46A0-9680-DF9DB82F112D}">
      <dsp:nvSpPr>
        <dsp:cNvPr id="0" name=""/>
        <dsp:cNvSpPr/>
      </dsp:nvSpPr>
      <dsp:spPr>
        <a:xfrm>
          <a:off x="2737158" y="530376"/>
          <a:ext cx="2416953" cy="707169"/>
        </a:xfrm>
        <a:prstGeom prst="roundRect">
          <a:avLst/>
        </a:prstGeom>
        <a:solidFill>
          <a:schemeClr val="accent1">
            <a:shade val="80000"/>
            <a:hueOff val="-76067"/>
            <a:satOff val="-8000"/>
            <a:lumOff val="11974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400" kern="1200" dirty="0">
              <a:latin typeface="Calibri" panose="020F0502020204030204" pitchFamily="34" charset="0"/>
              <a:cs typeface="Calibri" panose="020F0502020204030204" pitchFamily="34" charset="0"/>
            </a:rPr>
            <a:t>Mercado Mundial</a:t>
          </a:r>
        </a:p>
      </dsp:txBody>
      <dsp:txXfrm>
        <a:off x="2771679" y="564897"/>
        <a:ext cx="2347911" cy="638127"/>
      </dsp:txXfrm>
    </dsp:sp>
    <dsp:sp modelId="{2A6544B5-1C2A-4E4C-9227-C6D4EE66B77F}">
      <dsp:nvSpPr>
        <dsp:cNvPr id="0" name=""/>
        <dsp:cNvSpPr/>
      </dsp:nvSpPr>
      <dsp:spPr>
        <a:xfrm>
          <a:off x="5468192" y="530376"/>
          <a:ext cx="2416953" cy="707169"/>
        </a:xfrm>
        <a:prstGeom prst="roundRect">
          <a:avLst/>
        </a:prstGeom>
        <a:solidFill>
          <a:schemeClr val="accent1">
            <a:shade val="80000"/>
            <a:hueOff val="-152134"/>
            <a:satOff val="-16000"/>
            <a:lumOff val="23947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400" kern="1200" dirty="0">
              <a:latin typeface="Calibri" panose="020F0502020204030204" pitchFamily="34" charset="0"/>
              <a:cs typeface="Calibri" panose="020F0502020204030204" pitchFamily="34" charset="0"/>
            </a:rPr>
            <a:t>Bioeconomía</a:t>
          </a:r>
        </a:p>
      </dsp:txBody>
      <dsp:txXfrm>
        <a:off x="5502713" y="564897"/>
        <a:ext cx="2347911" cy="638127"/>
      </dsp:txXfrm>
    </dsp:sp>
    <dsp:sp modelId="{A6912B28-BE1F-40E4-BE42-08BBC9F24E77}">
      <dsp:nvSpPr>
        <dsp:cNvPr id="0" name=""/>
        <dsp:cNvSpPr/>
      </dsp:nvSpPr>
      <dsp:spPr>
        <a:xfrm>
          <a:off x="8199227" y="530376"/>
          <a:ext cx="2623578" cy="707169"/>
        </a:xfrm>
        <a:prstGeom prst="roundRect">
          <a:avLst/>
        </a:prstGeom>
        <a:solidFill>
          <a:schemeClr val="accent1">
            <a:shade val="80000"/>
            <a:hueOff val="-228202"/>
            <a:satOff val="-24000"/>
            <a:lumOff val="35921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400" kern="1200" dirty="0">
              <a:latin typeface="Calibri" panose="020F0502020204030204" pitchFamily="34" charset="0"/>
              <a:cs typeface="Calibri" panose="020F0502020204030204" pitchFamily="34" charset="0"/>
            </a:rPr>
            <a:t>Recursos y Modelo Productivo</a:t>
          </a:r>
        </a:p>
      </dsp:txBody>
      <dsp:txXfrm>
        <a:off x="8233748" y="564897"/>
        <a:ext cx="2554536" cy="63812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512049-FAA7-4615-8505-3D495D158D7F}">
      <dsp:nvSpPr>
        <dsp:cNvPr id="0" name=""/>
        <dsp:cNvSpPr/>
      </dsp:nvSpPr>
      <dsp:spPr>
        <a:xfrm>
          <a:off x="2826" y="104591"/>
          <a:ext cx="2242309" cy="1345385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200" kern="1200" dirty="0"/>
            <a:t>Logística e Infraestructura</a:t>
          </a:r>
        </a:p>
      </dsp:txBody>
      <dsp:txXfrm>
        <a:off x="2826" y="104591"/>
        <a:ext cx="2242309" cy="1345385"/>
      </dsp:txXfrm>
    </dsp:sp>
    <dsp:sp modelId="{5B0386DD-C189-49BF-9708-EFC4FFA3237A}">
      <dsp:nvSpPr>
        <dsp:cNvPr id="0" name=""/>
        <dsp:cNvSpPr/>
      </dsp:nvSpPr>
      <dsp:spPr>
        <a:xfrm>
          <a:off x="2469366" y="104591"/>
          <a:ext cx="2242309" cy="1345385"/>
        </a:xfrm>
        <a:prstGeom prst="rect">
          <a:avLst/>
        </a:prstGeom>
        <a:solidFill>
          <a:schemeClr val="accent6">
            <a:shade val="80000"/>
            <a:hueOff val="-82031"/>
            <a:satOff val="-5915"/>
            <a:lumOff val="4879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200" kern="1200" dirty="0"/>
            <a:t>Inserción Internacional y Negociaciones</a:t>
          </a:r>
        </a:p>
      </dsp:txBody>
      <dsp:txXfrm>
        <a:off x="2469366" y="104591"/>
        <a:ext cx="2242309" cy="1345385"/>
      </dsp:txXfrm>
    </dsp:sp>
    <dsp:sp modelId="{972C883A-C931-41FC-AB49-16218711E69D}">
      <dsp:nvSpPr>
        <dsp:cNvPr id="0" name=""/>
        <dsp:cNvSpPr/>
      </dsp:nvSpPr>
      <dsp:spPr>
        <a:xfrm>
          <a:off x="4935906" y="104591"/>
          <a:ext cx="2242309" cy="1345385"/>
        </a:xfrm>
        <a:prstGeom prst="rect">
          <a:avLst/>
        </a:prstGeom>
        <a:solidFill>
          <a:schemeClr val="accent6">
            <a:shade val="80000"/>
            <a:hueOff val="-164063"/>
            <a:satOff val="-11831"/>
            <a:lumOff val="9757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200" kern="1200" dirty="0"/>
            <a:t>Marco regulatorio y presión impositiva</a:t>
          </a:r>
        </a:p>
      </dsp:txBody>
      <dsp:txXfrm>
        <a:off x="4935906" y="104591"/>
        <a:ext cx="2242309" cy="1345385"/>
      </dsp:txXfrm>
    </dsp:sp>
    <dsp:sp modelId="{BFCE1958-1B37-4EDC-907D-C804E9E23D87}">
      <dsp:nvSpPr>
        <dsp:cNvPr id="0" name=""/>
        <dsp:cNvSpPr/>
      </dsp:nvSpPr>
      <dsp:spPr>
        <a:xfrm>
          <a:off x="7402446" y="104591"/>
          <a:ext cx="2242309" cy="1345385"/>
        </a:xfrm>
        <a:prstGeom prst="rect">
          <a:avLst/>
        </a:prstGeom>
        <a:solidFill>
          <a:schemeClr val="accent6">
            <a:shade val="80000"/>
            <a:hueOff val="-246094"/>
            <a:satOff val="-17746"/>
            <a:lumOff val="14636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200" kern="1200" dirty="0"/>
            <a:t>Gestión Integral del Riesgo</a:t>
          </a:r>
        </a:p>
      </dsp:txBody>
      <dsp:txXfrm>
        <a:off x="7402446" y="104591"/>
        <a:ext cx="2242309" cy="1345385"/>
      </dsp:txXfrm>
    </dsp:sp>
    <dsp:sp modelId="{CB354E09-4EA8-4A51-AB69-B786DED06D5E}">
      <dsp:nvSpPr>
        <dsp:cNvPr id="0" name=""/>
        <dsp:cNvSpPr/>
      </dsp:nvSpPr>
      <dsp:spPr>
        <a:xfrm>
          <a:off x="2826" y="1674207"/>
          <a:ext cx="2242309" cy="1345385"/>
        </a:xfrm>
        <a:prstGeom prst="rect">
          <a:avLst/>
        </a:prstGeom>
        <a:solidFill>
          <a:schemeClr val="accent6">
            <a:shade val="80000"/>
            <a:hueOff val="-328125"/>
            <a:satOff val="-23661"/>
            <a:lumOff val="19514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200" kern="1200" dirty="0"/>
            <a:t>Investigación y Desarrollo</a:t>
          </a:r>
        </a:p>
      </dsp:txBody>
      <dsp:txXfrm>
        <a:off x="2826" y="1674207"/>
        <a:ext cx="2242309" cy="1345385"/>
      </dsp:txXfrm>
    </dsp:sp>
    <dsp:sp modelId="{8F892143-550E-45BB-89AB-0AD9C2698044}">
      <dsp:nvSpPr>
        <dsp:cNvPr id="0" name=""/>
        <dsp:cNvSpPr/>
      </dsp:nvSpPr>
      <dsp:spPr>
        <a:xfrm>
          <a:off x="2469366" y="1674207"/>
          <a:ext cx="2242309" cy="1345385"/>
        </a:xfrm>
        <a:prstGeom prst="rect">
          <a:avLst/>
        </a:prstGeom>
        <a:solidFill>
          <a:schemeClr val="accent6">
            <a:shade val="80000"/>
            <a:hueOff val="-410156"/>
            <a:satOff val="-29576"/>
            <a:lumOff val="24393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200" kern="1200" dirty="0"/>
            <a:t>Innovación y Adopción de Tecnología</a:t>
          </a:r>
        </a:p>
      </dsp:txBody>
      <dsp:txXfrm>
        <a:off x="2469366" y="1674207"/>
        <a:ext cx="2242309" cy="1345385"/>
      </dsp:txXfrm>
    </dsp:sp>
    <dsp:sp modelId="{54E908DD-0813-44CE-9992-FE1A14E0AB54}">
      <dsp:nvSpPr>
        <dsp:cNvPr id="0" name=""/>
        <dsp:cNvSpPr/>
      </dsp:nvSpPr>
      <dsp:spPr>
        <a:xfrm>
          <a:off x="4935906" y="1674207"/>
          <a:ext cx="2242309" cy="1345385"/>
        </a:xfrm>
        <a:prstGeom prst="rect">
          <a:avLst/>
        </a:prstGeom>
        <a:solidFill>
          <a:schemeClr val="accent6">
            <a:shade val="80000"/>
            <a:hueOff val="-492188"/>
            <a:satOff val="-35492"/>
            <a:lumOff val="29271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200" kern="1200" dirty="0"/>
            <a:t>Buenas Prácticas Agrícolas</a:t>
          </a:r>
        </a:p>
      </dsp:txBody>
      <dsp:txXfrm>
        <a:off x="4935906" y="1674207"/>
        <a:ext cx="2242309" cy="1345385"/>
      </dsp:txXfrm>
    </dsp:sp>
    <dsp:sp modelId="{38448D06-6DF8-4E60-9D48-488FCEE907A8}">
      <dsp:nvSpPr>
        <dsp:cNvPr id="0" name=""/>
        <dsp:cNvSpPr/>
      </dsp:nvSpPr>
      <dsp:spPr>
        <a:xfrm>
          <a:off x="7402446" y="1674207"/>
          <a:ext cx="2242309" cy="1345385"/>
        </a:xfrm>
        <a:prstGeom prst="rect">
          <a:avLst/>
        </a:prstGeom>
        <a:solidFill>
          <a:schemeClr val="accent6">
            <a:shade val="80000"/>
            <a:hueOff val="-574219"/>
            <a:satOff val="-41407"/>
            <a:lumOff val="3415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200" kern="1200" dirty="0"/>
            <a:t>Recursos Humanos</a:t>
          </a:r>
        </a:p>
      </dsp:txBody>
      <dsp:txXfrm>
        <a:off x="7402446" y="1674207"/>
        <a:ext cx="2242309" cy="13453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0.92532</cdr:x>
      <cdr:y>0.03407</cdr:y>
    </cdr:from>
    <cdr:to>
      <cdr:x>1</cdr:x>
      <cdr:y>0.72692</cdr:y>
    </cdr:to>
    <cdr:sp macro="" textlink="">
      <cdr:nvSpPr>
        <cdr:cNvPr id="2" name="CuadroTexto 7">
          <a:extLst xmlns:a="http://schemas.openxmlformats.org/drawingml/2006/main">
            <a:ext uri="{FF2B5EF4-FFF2-40B4-BE49-F238E27FC236}">
              <a16:creationId xmlns:a16="http://schemas.microsoft.com/office/drawing/2014/main" id="{4BB921BF-7B77-4152-A962-08324ACD16F0}"/>
            </a:ext>
          </a:extLst>
        </cdr:cNvPr>
        <cdr:cNvSpPr txBox="1"/>
      </cdr:nvSpPr>
      <cdr:spPr>
        <a:xfrm xmlns:a="http://schemas.openxmlformats.org/drawingml/2006/main">
          <a:off x="4938492" y="134558"/>
          <a:ext cx="396000" cy="27360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s-AR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0.69068</cdr:x>
      <cdr:y>0.17379</cdr:y>
    </cdr:from>
    <cdr:to>
      <cdr:x>1</cdr:x>
      <cdr:y>0.27164</cdr:y>
    </cdr:to>
    <cdr:sp macro="" textlink="">
      <cdr:nvSpPr>
        <cdr:cNvPr id="2" name="CuadroTexto 1">
          <a:extLst xmlns:a="http://schemas.openxmlformats.org/drawingml/2006/main">
            <a:ext uri="{FF2B5EF4-FFF2-40B4-BE49-F238E27FC236}">
              <a16:creationId xmlns:a16="http://schemas.microsoft.com/office/drawing/2014/main" id="{9A60C8C5-66D2-4651-A00C-B0972E69F078}"/>
            </a:ext>
          </a:extLst>
        </cdr:cNvPr>
        <cdr:cNvSpPr txBox="1"/>
      </cdr:nvSpPr>
      <cdr:spPr>
        <a:xfrm xmlns:a="http://schemas.openxmlformats.org/drawingml/2006/main">
          <a:off x="5970467" y="639413"/>
          <a:ext cx="2673865" cy="3600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AR" sz="2200" b="1" dirty="0">
              <a:solidFill>
                <a:srgbClr val="C0504D"/>
              </a:solidFill>
              <a:latin typeface="Calibri" panose="020F0502020204030204" pitchFamily="34" charset="0"/>
              <a:cs typeface="Calibri" panose="020F0502020204030204" pitchFamily="34" charset="0"/>
            </a:rPr>
            <a:t>DAP +13%</a:t>
          </a:r>
        </a:p>
      </cdr:txBody>
    </cdr:sp>
  </cdr:relSizeAnchor>
  <cdr:relSizeAnchor xmlns:cdr="http://schemas.openxmlformats.org/drawingml/2006/chartDrawing">
    <cdr:from>
      <cdr:x>0.68882</cdr:x>
      <cdr:y>0.24211</cdr:y>
    </cdr:from>
    <cdr:to>
      <cdr:x>0.99814</cdr:x>
      <cdr:y>0.33996</cdr:y>
    </cdr:to>
    <cdr:sp macro="" textlink="">
      <cdr:nvSpPr>
        <cdr:cNvPr id="3" name="CuadroTexto 2">
          <a:extLst xmlns:a="http://schemas.openxmlformats.org/drawingml/2006/main">
            <a:ext uri="{FF2B5EF4-FFF2-40B4-BE49-F238E27FC236}">
              <a16:creationId xmlns:a16="http://schemas.microsoft.com/office/drawing/2014/main" id="{8B517307-7DC5-43B8-96FD-5C2A69BAE036}"/>
            </a:ext>
          </a:extLst>
        </cdr:cNvPr>
        <cdr:cNvSpPr txBox="1"/>
      </cdr:nvSpPr>
      <cdr:spPr>
        <a:xfrm xmlns:a="http://schemas.openxmlformats.org/drawingml/2006/main">
          <a:off x="5954405" y="890782"/>
          <a:ext cx="2673865" cy="3600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AR" sz="2200" b="1" dirty="0">
              <a:solidFill>
                <a:srgbClr val="77933C"/>
              </a:solidFill>
              <a:latin typeface="Calibri" panose="020F0502020204030204" pitchFamily="34" charset="0"/>
              <a:cs typeface="Calibri" panose="020F0502020204030204" pitchFamily="34" charset="0"/>
            </a:rPr>
            <a:t>Glifosato</a:t>
          </a:r>
          <a:r>
            <a:rPr lang="es-AR" sz="2200" b="1" baseline="0" dirty="0">
              <a:solidFill>
                <a:srgbClr val="77933C"/>
              </a:solidFill>
              <a:latin typeface="Calibri" panose="020F0502020204030204" pitchFamily="34" charset="0"/>
              <a:cs typeface="Calibri" panose="020F0502020204030204" pitchFamily="34" charset="0"/>
            </a:rPr>
            <a:t> +8%</a:t>
          </a:r>
          <a:endParaRPr lang="es-AR" sz="2200" b="1" dirty="0">
            <a:solidFill>
              <a:srgbClr val="77933C"/>
            </a:solidFill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0.68882</cdr:x>
      <cdr:y>0.00904</cdr:y>
    </cdr:from>
    <cdr:to>
      <cdr:x>0.99814</cdr:x>
      <cdr:y>0.10688</cdr:y>
    </cdr:to>
    <cdr:sp macro="" textlink="">
      <cdr:nvSpPr>
        <cdr:cNvPr id="9" name="CuadroTexto 1">
          <a:extLst xmlns:a="http://schemas.openxmlformats.org/drawingml/2006/main">
            <a:ext uri="{FF2B5EF4-FFF2-40B4-BE49-F238E27FC236}">
              <a16:creationId xmlns:a16="http://schemas.microsoft.com/office/drawing/2014/main" id="{5ED6B2EB-EDFC-4708-BE12-97C46C5F5D30}"/>
            </a:ext>
          </a:extLst>
        </cdr:cNvPr>
        <cdr:cNvSpPr txBox="1"/>
      </cdr:nvSpPr>
      <cdr:spPr>
        <a:xfrm xmlns:a="http://schemas.openxmlformats.org/drawingml/2006/main">
          <a:off x="5954388" y="33245"/>
          <a:ext cx="2673882" cy="360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s-AR" sz="2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Trigo +34%</a:t>
          </a:r>
        </a:p>
      </cdr:txBody>
    </cdr:sp>
  </cdr:relSizeAnchor>
  <cdr:relSizeAnchor xmlns:cdr="http://schemas.openxmlformats.org/drawingml/2006/chartDrawing">
    <cdr:from>
      <cdr:x>0.69068</cdr:x>
      <cdr:y>0.31551</cdr:y>
    </cdr:from>
    <cdr:to>
      <cdr:x>1</cdr:x>
      <cdr:y>0.41335</cdr:y>
    </cdr:to>
    <cdr:sp macro="" textlink="">
      <cdr:nvSpPr>
        <cdr:cNvPr id="10" name="CuadroTexto 1">
          <a:extLst xmlns:a="http://schemas.openxmlformats.org/drawingml/2006/main">
            <a:ext uri="{FF2B5EF4-FFF2-40B4-BE49-F238E27FC236}">
              <a16:creationId xmlns:a16="http://schemas.microsoft.com/office/drawing/2014/main" id="{5261A87C-A316-476D-BBB0-537CEE6AEAFD}"/>
            </a:ext>
          </a:extLst>
        </cdr:cNvPr>
        <cdr:cNvSpPr txBox="1"/>
      </cdr:nvSpPr>
      <cdr:spPr>
        <a:xfrm xmlns:a="http://schemas.openxmlformats.org/drawingml/2006/main">
          <a:off x="5970467" y="1160821"/>
          <a:ext cx="2673865" cy="3599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s-AR" sz="2200" b="1" dirty="0">
              <a:solidFill>
                <a:srgbClr val="E46C0A"/>
              </a:solidFill>
              <a:latin typeface="Calibri" panose="020F0502020204030204" pitchFamily="34" charset="0"/>
              <a:cs typeface="Calibri" panose="020F0502020204030204" pitchFamily="34" charset="0"/>
            </a:rPr>
            <a:t>24D</a:t>
          </a:r>
          <a:r>
            <a:rPr lang="es-AR" sz="2200" b="1" baseline="0" dirty="0">
              <a:solidFill>
                <a:srgbClr val="E46C0A"/>
              </a:solidFill>
              <a:latin typeface="Calibri" panose="020F0502020204030204" pitchFamily="34" charset="0"/>
              <a:cs typeface="Calibri" panose="020F0502020204030204" pitchFamily="34" charset="0"/>
            </a:rPr>
            <a:t> +5%</a:t>
          </a:r>
          <a:endParaRPr lang="es-AR" sz="2200" b="1" dirty="0">
            <a:solidFill>
              <a:srgbClr val="E46C0A"/>
            </a:solidFill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0.69068</cdr:x>
      <cdr:y>0.45713</cdr:y>
    </cdr:from>
    <cdr:to>
      <cdr:x>1</cdr:x>
      <cdr:y>0.55498</cdr:y>
    </cdr:to>
    <cdr:sp macro="" textlink="">
      <cdr:nvSpPr>
        <cdr:cNvPr id="11" name="CuadroTexto 1">
          <a:extLst xmlns:a="http://schemas.openxmlformats.org/drawingml/2006/main">
            <a:ext uri="{FF2B5EF4-FFF2-40B4-BE49-F238E27FC236}">
              <a16:creationId xmlns:a16="http://schemas.microsoft.com/office/drawing/2014/main" id="{9B74F8E7-BC76-40C9-A814-6CA11D3010A7}"/>
            </a:ext>
          </a:extLst>
        </cdr:cNvPr>
        <cdr:cNvSpPr txBox="1"/>
      </cdr:nvSpPr>
      <cdr:spPr>
        <a:xfrm xmlns:a="http://schemas.openxmlformats.org/drawingml/2006/main">
          <a:off x="5970467" y="1681877"/>
          <a:ext cx="2673865" cy="3600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s-AR" sz="2200" b="1" dirty="0">
              <a:solidFill>
                <a:srgbClr val="8064A2"/>
              </a:solidFill>
              <a:latin typeface="Calibri" panose="020F0502020204030204" pitchFamily="34" charset="0"/>
              <a:cs typeface="Calibri" panose="020F0502020204030204" pitchFamily="34" charset="0"/>
            </a:rPr>
            <a:t>Urea</a:t>
          </a:r>
          <a:r>
            <a:rPr lang="es-AR" sz="2200" b="1" baseline="0" dirty="0">
              <a:solidFill>
                <a:srgbClr val="8064A2"/>
              </a:solidFill>
              <a:latin typeface="Calibri" panose="020F0502020204030204" pitchFamily="34" charset="0"/>
              <a:cs typeface="Calibri" panose="020F0502020204030204" pitchFamily="34" charset="0"/>
            </a:rPr>
            <a:t> +2%</a:t>
          </a:r>
          <a:endParaRPr lang="es-AR" sz="2200" b="1" dirty="0">
            <a:solidFill>
              <a:srgbClr val="8064A2"/>
            </a:solidFill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0.69068</cdr:x>
      <cdr:y>0.38708</cdr:y>
    </cdr:from>
    <cdr:to>
      <cdr:x>1</cdr:x>
      <cdr:y>0.48493</cdr:y>
    </cdr:to>
    <cdr:sp macro="" textlink="">
      <cdr:nvSpPr>
        <cdr:cNvPr id="7" name="CuadroTexto 1">
          <a:extLst xmlns:a="http://schemas.openxmlformats.org/drawingml/2006/main">
            <a:ext uri="{FF2B5EF4-FFF2-40B4-BE49-F238E27FC236}">
              <a16:creationId xmlns:a16="http://schemas.microsoft.com/office/drawing/2014/main" id="{BA6ED65C-AE07-420D-9EFC-937DD462FDDC}"/>
            </a:ext>
          </a:extLst>
        </cdr:cNvPr>
        <cdr:cNvSpPr txBox="1"/>
      </cdr:nvSpPr>
      <cdr:spPr>
        <a:xfrm xmlns:a="http://schemas.openxmlformats.org/drawingml/2006/main">
          <a:off x="5970467" y="1424145"/>
          <a:ext cx="2673865" cy="3600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s-AR" sz="2200" b="1" dirty="0">
              <a:solidFill>
                <a:srgbClr val="948A54"/>
              </a:solidFill>
              <a:latin typeface="Calibri" panose="020F0502020204030204" pitchFamily="34" charset="0"/>
              <a:cs typeface="Calibri" panose="020F0502020204030204" pitchFamily="34" charset="0"/>
            </a:rPr>
            <a:t>Combustible</a:t>
          </a:r>
          <a:r>
            <a:rPr lang="es-AR" sz="2200" b="1" baseline="0" dirty="0">
              <a:solidFill>
                <a:srgbClr val="948A54"/>
              </a:solidFill>
              <a:latin typeface="Calibri" panose="020F0502020204030204" pitchFamily="34" charset="0"/>
              <a:cs typeface="Calibri" panose="020F0502020204030204" pitchFamily="34" charset="0"/>
            </a:rPr>
            <a:t> +6%</a:t>
          </a:r>
          <a:endParaRPr lang="es-AR" sz="2200" b="1" dirty="0">
            <a:solidFill>
              <a:srgbClr val="948A54"/>
            </a:solidFill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0.14952</cdr:x>
      <cdr:y>0.0032</cdr:y>
    </cdr:from>
    <cdr:to>
      <cdr:x>0.61651</cdr:x>
      <cdr:y>0.11143</cdr:y>
    </cdr:to>
    <cdr:sp macro="" textlink="">
      <cdr:nvSpPr>
        <cdr:cNvPr id="8" name="10 CuadroTexto">
          <a:extLst xmlns:a="http://schemas.openxmlformats.org/drawingml/2006/main">
            <a:ext uri="{FF2B5EF4-FFF2-40B4-BE49-F238E27FC236}">
              <a16:creationId xmlns:a16="http://schemas.microsoft.com/office/drawing/2014/main" id="{3989315F-BF15-4EA9-8D12-8F1D68F5EC1D}"/>
            </a:ext>
          </a:extLst>
        </cdr:cNvPr>
        <cdr:cNvSpPr txBox="1"/>
      </cdr:nvSpPr>
      <cdr:spPr>
        <a:xfrm xmlns:a="http://schemas.openxmlformats.org/drawingml/2006/main">
          <a:off x="1468597" y="14991"/>
          <a:ext cx="4586574" cy="50629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 anchor="ctr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>
            <a:lnSpc>
              <a:spcPct val="150000"/>
            </a:lnSpc>
          </a:pPr>
          <a:r>
            <a:rPr lang="es-AR" sz="20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Evolución Índice de Precios Disponibles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chart" Target="../charts/chart11.xml"/><Relationship Id="rId7" Type="http://schemas.openxmlformats.org/officeDocument/2006/relationships/diagramColors" Target="../diagrams/colors2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14/relationships/chartEx" Target="../charts/chartEx1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chart" Target="../charts/chart15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chart" Target="../charts/chart20.xml"/><Relationship Id="rId7" Type="http://schemas.openxmlformats.org/officeDocument/2006/relationships/diagramColors" Target="../diagrams/colors5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7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3" Type="http://schemas.openxmlformats.org/officeDocument/2006/relationships/diagramLayout" Target="../diagrams/layout8.xml"/><Relationship Id="rId7" Type="http://schemas.openxmlformats.org/officeDocument/2006/relationships/diagramData" Target="../diagrams/data9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11" Type="http://schemas.microsoft.com/office/2007/relationships/diagramDrawing" Target="../diagrams/drawing9.xml"/><Relationship Id="rId5" Type="http://schemas.openxmlformats.org/officeDocument/2006/relationships/diagramColors" Target="../diagrams/colors8.xml"/><Relationship Id="rId10" Type="http://schemas.openxmlformats.org/officeDocument/2006/relationships/diagramColors" Target="../diagrams/colors9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3" Type="http://schemas.openxmlformats.org/officeDocument/2006/relationships/diagramLayout" Target="../diagrams/layout1.xml"/><Relationship Id="rId7" Type="http://schemas.openxmlformats.org/officeDocument/2006/relationships/chart" Target="../charts/chart8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11AEDB-4EEF-462A-8CD5-15A371A4EA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7696" y="945230"/>
            <a:ext cx="8191747" cy="1475013"/>
          </a:xfrm>
        </p:spPr>
        <p:txBody>
          <a:bodyPr anchor="ctr"/>
          <a:lstStyle/>
          <a:p>
            <a:r>
              <a:rPr lang="es-AR" dirty="0"/>
              <a:t>Situación y perspectivas de la economía agrícola argentina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902FA40-9A4C-46E2-81CA-B4EE9F57BE29}"/>
              </a:ext>
            </a:extLst>
          </p:cNvPr>
          <p:cNvSpPr txBox="1"/>
          <p:nvPr/>
        </p:nvSpPr>
        <p:spPr>
          <a:xfrm>
            <a:off x="3829878" y="4821768"/>
            <a:ext cx="45322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800" dirty="0">
                <a:solidFill>
                  <a:schemeClr val="bg1"/>
                </a:solidFill>
              </a:rPr>
              <a:t>Agustín Tejeda Rodriguez</a:t>
            </a:r>
          </a:p>
          <a:p>
            <a:pPr algn="ctr"/>
            <a:r>
              <a:rPr lang="es-AR" sz="2800" dirty="0">
                <a:solidFill>
                  <a:schemeClr val="bg1"/>
                </a:solidFill>
              </a:rPr>
              <a:t>Economista Jefe</a:t>
            </a:r>
          </a:p>
          <a:p>
            <a:pPr algn="ctr"/>
            <a:r>
              <a:rPr lang="es-AR" sz="2800" dirty="0">
                <a:solidFill>
                  <a:schemeClr val="bg1"/>
                </a:solidFill>
              </a:rPr>
              <a:t>Bolsa de Cereales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AF33EE80-2CC6-4E85-85CE-CCD9D9950B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9443" y="945230"/>
            <a:ext cx="1325218" cy="1325218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1F201DD7-93E8-4414-A11B-74B1DF89B3A7}"/>
              </a:ext>
            </a:extLst>
          </p:cNvPr>
          <p:cNvSpPr txBox="1"/>
          <p:nvPr/>
        </p:nvSpPr>
        <p:spPr>
          <a:xfrm>
            <a:off x="2809462" y="3429000"/>
            <a:ext cx="5989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3200" i="1" dirty="0">
                <a:solidFill>
                  <a:schemeClr val="bg1"/>
                </a:solidFill>
              </a:rPr>
              <a:t>Segunda Media Jornada Agropecuaria</a:t>
            </a:r>
          </a:p>
        </p:txBody>
      </p:sp>
      <p:pic>
        <p:nvPicPr>
          <p:cNvPr id="7" name="Picture 7" descr="D:\Perfil\Documentos\Mis imágenes\logo celeste 11.JPG">
            <a:extLst>
              <a:ext uri="{FF2B5EF4-FFF2-40B4-BE49-F238E27FC236}">
                <a16:creationId xmlns:a16="http://schemas.microsoft.com/office/drawing/2014/main" id="{AE507F70-8303-4FDD-9982-F737E42E13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6870" y="1067295"/>
            <a:ext cx="1446212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09254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FAB017-7046-41F3-AE5F-367868E87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s-AR" dirty="0"/>
              <a:t>Crecimiento impulsado por gramíneas</a:t>
            </a:r>
          </a:p>
        </p:txBody>
      </p:sp>
      <p:graphicFrame>
        <p:nvGraphicFramePr>
          <p:cNvPr id="4" name="5 Gráfico">
            <a:extLst>
              <a:ext uri="{FF2B5EF4-FFF2-40B4-BE49-F238E27FC236}">
                <a16:creationId xmlns:a16="http://schemas.microsoft.com/office/drawing/2014/main" id="{D0D03EDB-9F31-4CA9-A68E-EC79CCDC220A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433999" y="1968131"/>
          <a:ext cx="2773027" cy="241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7 Gráfico">
            <a:extLst>
              <a:ext uri="{FF2B5EF4-FFF2-40B4-BE49-F238E27FC236}">
                <a16:creationId xmlns:a16="http://schemas.microsoft.com/office/drawing/2014/main" id="{A9F5D61B-F81B-47FF-9282-2B4025E8B892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81573" y="4360708"/>
          <a:ext cx="2772000" cy="241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9233 Grupo">
            <a:extLst>
              <a:ext uri="{FF2B5EF4-FFF2-40B4-BE49-F238E27FC236}">
                <a16:creationId xmlns:a16="http://schemas.microsoft.com/office/drawing/2014/main" id="{6F35CE9C-4FE4-433E-AF3F-B45A0E32BFD5}"/>
              </a:ext>
            </a:extLst>
          </p:cNvPr>
          <p:cNvGrpSpPr/>
          <p:nvPr/>
        </p:nvGrpSpPr>
        <p:grpSpPr>
          <a:xfrm>
            <a:off x="35141" y="4211118"/>
            <a:ext cx="4243215" cy="3140765"/>
            <a:chOff x="5508722" y="1364479"/>
            <a:chExt cx="4243215" cy="2848427"/>
          </a:xfrm>
        </p:grpSpPr>
        <p:sp>
          <p:nvSpPr>
            <p:cNvPr id="8" name="1 Arco">
              <a:extLst>
                <a:ext uri="{FF2B5EF4-FFF2-40B4-BE49-F238E27FC236}">
                  <a16:creationId xmlns:a16="http://schemas.microsoft.com/office/drawing/2014/main" id="{A5CB6312-F18E-4774-897A-FF1821373859}"/>
                </a:ext>
              </a:extLst>
            </p:cNvPr>
            <p:cNvSpPr/>
            <p:nvPr/>
          </p:nvSpPr>
          <p:spPr>
            <a:xfrm rot="2512082">
              <a:off x="5508722" y="1364479"/>
              <a:ext cx="2866432" cy="2848427"/>
            </a:xfrm>
            <a:prstGeom prst="arc">
              <a:avLst>
                <a:gd name="adj1" fmla="val 16214057"/>
                <a:gd name="adj2" fmla="val 21594572"/>
              </a:avLst>
            </a:prstGeom>
            <a:ln w="19050">
              <a:prstDash val="dash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AR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  <p:cxnSp>
          <p:nvCxnSpPr>
            <p:cNvPr id="9" name="2 Conector recto">
              <a:extLst>
                <a:ext uri="{FF2B5EF4-FFF2-40B4-BE49-F238E27FC236}">
                  <a16:creationId xmlns:a16="http://schemas.microsoft.com/office/drawing/2014/main" id="{07BB6A07-B43A-4E7D-8588-C5A03AB0EBF6}"/>
                </a:ext>
              </a:extLst>
            </p:cNvPr>
            <p:cNvCxnSpPr>
              <a:stCxn id="8" idx="0"/>
            </p:cNvCxnSpPr>
            <p:nvPr/>
          </p:nvCxnSpPr>
          <p:spPr>
            <a:xfrm flipH="1">
              <a:off x="7768237" y="1731999"/>
              <a:ext cx="128575" cy="125866"/>
            </a:xfrm>
            <a:prstGeom prst="line">
              <a:avLst/>
            </a:prstGeom>
            <a:ln w="19050" cap="rnd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33 Conector recto">
              <a:extLst>
                <a:ext uri="{FF2B5EF4-FFF2-40B4-BE49-F238E27FC236}">
                  <a16:creationId xmlns:a16="http://schemas.microsoft.com/office/drawing/2014/main" id="{A0C4E6AC-71A8-43D8-B56F-50F4B700135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755050" y="3500494"/>
              <a:ext cx="198374" cy="163692"/>
            </a:xfrm>
            <a:prstGeom prst="line">
              <a:avLst/>
            </a:prstGeom>
            <a:ln w="19050" cap="rnd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9228 CuadroTexto">
              <a:extLst>
                <a:ext uri="{FF2B5EF4-FFF2-40B4-BE49-F238E27FC236}">
                  <a16:creationId xmlns:a16="http://schemas.microsoft.com/office/drawing/2014/main" id="{EFE2CE6B-AE26-44F0-8F98-81CF19D74D6F}"/>
                </a:ext>
              </a:extLst>
            </p:cNvPr>
            <p:cNvSpPr txBox="1"/>
            <p:nvPr/>
          </p:nvSpPr>
          <p:spPr>
            <a:xfrm>
              <a:off x="8541606" y="2401748"/>
              <a:ext cx="1210331" cy="5861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366658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Gramíneas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366658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31 %</a:t>
              </a:r>
              <a:endParaRPr kumimoji="0" lang="es-AR" sz="1800" b="1" i="0" u="none" strike="noStrike" kern="1200" cap="none" spc="0" normalizeH="0" baseline="0" noProof="0" dirty="0">
                <a:ln>
                  <a:noFill/>
                </a:ln>
                <a:solidFill>
                  <a:srgbClr val="366658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grpSp>
        <p:nvGrpSpPr>
          <p:cNvPr id="12" name="98 Grupo">
            <a:extLst>
              <a:ext uri="{FF2B5EF4-FFF2-40B4-BE49-F238E27FC236}">
                <a16:creationId xmlns:a16="http://schemas.microsoft.com/office/drawing/2014/main" id="{FCEBB9EC-85FC-4EE5-A97F-10CF98101DA7}"/>
              </a:ext>
            </a:extLst>
          </p:cNvPr>
          <p:cNvGrpSpPr/>
          <p:nvPr/>
        </p:nvGrpSpPr>
        <p:grpSpPr>
          <a:xfrm>
            <a:off x="-350267" y="1841474"/>
            <a:ext cx="4555069" cy="3300571"/>
            <a:chOff x="5312728" y="1551001"/>
            <a:chExt cx="4064902" cy="2981438"/>
          </a:xfrm>
        </p:grpSpPr>
        <p:sp>
          <p:nvSpPr>
            <p:cNvPr id="13" name="1 Arco">
              <a:extLst>
                <a:ext uri="{FF2B5EF4-FFF2-40B4-BE49-F238E27FC236}">
                  <a16:creationId xmlns:a16="http://schemas.microsoft.com/office/drawing/2014/main" id="{C1AF7DB1-B617-4E7E-A7F6-07116D1159A2}"/>
                </a:ext>
              </a:extLst>
            </p:cNvPr>
            <p:cNvSpPr/>
            <p:nvPr/>
          </p:nvSpPr>
          <p:spPr>
            <a:xfrm rot="1711908">
              <a:off x="5312728" y="1551001"/>
              <a:ext cx="3003833" cy="2981438"/>
            </a:xfrm>
            <a:prstGeom prst="arc">
              <a:avLst>
                <a:gd name="adj1" fmla="val 16446303"/>
                <a:gd name="adj2" fmla="val 253865"/>
              </a:avLst>
            </a:prstGeom>
            <a:ln w="19050">
              <a:prstDash val="dash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AR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  <p:cxnSp>
          <p:nvCxnSpPr>
            <p:cNvPr id="14" name="100 Conector recto">
              <a:extLst>
                <a:ext uri="{FF2B5EF4-FFF2-40B4-BE49-F238E27FC236}">
                  <a16:creationId xmlns:a16="http://schemas.microsoft.com/office/drawing/2014/main" id="{5025FF70-ACAE-415D-B256-C1CE6BD2A93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65286" y="1787216"/>
              <a:ext cx="108204" cy="228682"/>
            </a:xfrm>
            <a:prstGeom prst="line">
              <a:avLst/>
            </a:prstGeom>
            <a:ln w="19050" cap="rnd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101 Conector recto">
              <a:extLst>
                <a:ext uri="{FF2B5EF4-FFF2-40B4-BE49-F238E27FC236}">
                  <a16:creationId xmlns:a16="http://schemas.microsoft.com/office/drawing/2014/main" id="{3B3F07B6-2158-4692-AC2F-D64475FB15D8}"/>
                </a:ext>
              </a:extLst>
            </p:cNvPr>
            <p:cNvCxnSpPr>
              <a:stCxn id="13" idx="2"/>
            </p:cNvCxnSpPr>
            <p:nvPr/>
          </p:nvCxnSpPr>
          <p:spPr>
            <a:xfrm flipH="1" flipV="1">
              <a:off x="7996163" y="3788943"/>
              <a:ext cx="81333" cy="75415"/>
            </a:xfrm>
            <a:prstGeom prst="line">
              <a:avLst/>
            </a:prstGeom>
            <a:ln w="19050" cap="rnd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102 CuadroTexto">
              <a:extLst>
                <a:ext uri="{FF2B5EF4-FFF2-40B4-BE49-F238E27FC236}">
                  <a16:creationId xmlns:a16="http://schemas.microsoft.com/office/drawing/2014/main" id="{DDE70FE1-E9EE-4547-9600-C58D8F5346EE}"/>
                </a:ext>
              </a:extLst>
            </p:cNvPr>
            <p:cNvSpPr txBox="1"/>
            <p:nvPr/>
          </p:nvSpPr>
          <p:spPr>
            <a:xfrm>
              <a:off x="8297542" y="2482740"/>
              <a:ext cx="1080088" cy="5838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366658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Gramíneas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366658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40 %</a:t>
              </a:r>
              <a:endParaRPr kumimoji="0" lang="es-AR" sz="1800" b="1" i="0" u="none" strike="noStrike" kern="1200" cap="none" spc="0" normalizeH="0" baseline="0" noProof="0" dirty="0">
                <a:ln>
                  <a:noFill/>
                </a:ln>
                <a:solidFill>
                  <a:srgbClr val="366658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sp>
        <p:nvSpPr>
          <p:cNvPr id="25" name="CuadroTexto 24">
            <a:extLst>
              <a:ext uri="{FF2B5EF4-FFF2-40B4-BE49-F238E27FC236}">
                <a16:creationId xmlns:a16="http://schemas.microsoft.com/office/drawing/2014/main" id="{43896DC6-9A14-46BB-A89A-1C40C268CDFB}"/>
              </a:ext>
            </a:extLst>
          </p:cNvPr>
          <p:cNvSpPr txBox="1"/>
          <p:nvPr/>
        </p:nvSpPr>
        <p:spPr>
          <a:xfrm>
            <a:off x="206373" y="1852187"/>
            <a:ext cx="461665" cy="496704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Participación en Superficie Agrícola por Cultivos (%)</a:t>
            </a:r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55DF7A7C-38F1-4E07-827D-FBF8238461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7801510"/>
              </p:ext>
            </p:extLst>
          </p:nvPr>
        </p:nvGraphicFramePr>
        <p:xfrm>
          <a:off x="5074325" y="2546343"/>
          <a:ext cx="6452168" cy="37637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8D9C29C9-6AB1-4C35-B5EA-E99D62D065A5}"/>
              </a:ext>
            </a:extLst>
          </p:cNvPr>
          <p:cNvSpPr txBox="1"/>
          <p:nvPr/>
        </p:nvSpPr>
        <p:spPr>
          <a:xfrm>
            <a:off x="5074325" y="1968131"/>
            <a:ext cx="4161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b="1" dirty="0">
                <a:latin typeface="Calibri" panose="020F0502020204030204" pitchFamily="34" charset="0"/>
                <a:cs typeface="Calibri" panose="020F0502020204030204" pitchFamily="34" charset="0"/>
              </a:rPr>
              <a:t>Vs Campaña 2015/16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42D622F2-7651-4336-8D0F-2CF9A4A20808}"/>
              </a:ext>
            </a:extLst>
          </p:cNvPr>
          <p:cNvSpPr txBox="1"/>
          <p:nvPr/>
        </p:nvSpPr>
        <p:spPr>
          <a:xfrm>
            <a:off x="9235508" y="6480673"/>
            <a:ext cx="41218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es-A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Fuente:  </a:t>
            </a:r>
            <a:r>
              <a:rPr lang="es-AR" sz="1600" dirty="0"/>
              <a:t>PAS y </a:t>
            </a:r>
            <a:r>
              <a:rPr lang="es-AR" sz="1600" dirty="0" err="1"/>
              <a:t>ReTAA</a:t>
            </a:r>
            <a:r>
              <a:rPr lang="es-AR" sz="1600" dirty="0"/>
              <a:t> - </a:t>
            </a:r>
            <a:r>
              <a:rPr lang="es-AR" sz="1600" dirty="0" err="1"/>
              <a:t>BdC</a:t>
            </a:r>
            <a:endParaRPr kumimoji="0" lang="es-A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6121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6" grpId="0">
        <p:bldAsOne/>
      </p:bldGraphic>
      <p:bldP spid="25" grpId="0"/>
      <p:bldGraphic spid="3" grpId="0">
        <p:bldAsOne/>
      </p:bldGraphic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2E9CE4-AFD6-41C3-971F-787A24C31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s-AR" dirty="0"/>
              <a:t>Exportaciones: MAÍZ</a:t>
            </a: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A8AD30BD-5B9D-4C43-B761-3A58E4CCB81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95565299"/>
              </p:ext>
            </p:extLst>
          </p:nvPr>
        </p:nvGraphicFramePr>
        <p:xfrm>
          <a:off x="236635" y="2451853"/>
          <a:ext cx="5302774" cy="3703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5" name="Gráfico 4">
                <a:extLst>
                  <a:ext uri="{FF2B5EF4-FFF2-40B4-BE49-F238E27FC236}">
                    <a16:creationId xmlns:a16="http://schemas.microsoft.com/office/drawing/2014/main" id="{62797A7C-DFB8-49EF-A641-710B128EF615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46321269"/>
                  </p:ext>
                </p:extLst>
              </p:nvPr>
            </p:nvGraphicFramePr>
            <p:xfrm>
              <a:off x="5702242" y="2202886"/>
              <a:ext cx="5908566" cy="3204002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5" name="Gráfico 4">
                <a:extLst>
                  <a:ext uri="{FF2B5EF4-FFF2-40B4-BE49-F238E27FC236}">
                    <a16:creationId xmlns:a16="http://schemas.microsoft.com/office/drawing/2014/main" id="{62797A7C-DFB8-49EF-A641-710B128EF61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02242" y="2202886"/>
                <a:ext cx="5908566" cy="3204002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3FAD1F28-86F2-4B19-AB86-2B3B82B9C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0361"/>
              </p:ext>
            </p:extLst>
          </p:nvPr>
        </p:nvGraphicFramePr>
        <p:xfrm>
          <a:off x="6911716" y="5505986"/>
          <a:ext cx="3489618" cy="1013460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932444">
                  <a:extLst>
                    <a:ext uri="{9D8B030D-6E8A-4147-A177-3AD203B41FA5}">
                      <a16:colId xmlns:a16="http://schemas.microsoft.com/office/drawing/2014/main" val="3247559830"/>
                    </a:ext>
                  </a:extLst>
                </a:gridCol>
                <a:gridCol w="1174918">
                  <a:extLst>
                    <a:ext uri="{9D8B030D-6E8A-4147-A177-3AD203B41FA5}">
                      <a16:colId xmlns:a16="http://schemas.microsoft.com/office/drawing/2014/main" val="762712259"/>
                    </a:ext>
                  </a:extLst>
                </a:gridCol>
                <a:gridCol w="691128">
                  <a:extLst>
                    <a:ext uri="{9D8B030D-6E8A-4147-A177-3AD203B41FA5}">
                      <a16:colId xmlns:a16="http://schemas.microsoft.com/office/drawing/2014/main" val="3159640436"/>
                    </a:ext>
                  </a:extLst>
                </a:gridCol>
                <a:gridCol w="691128">
                  <a:extLst>
                    <a:ext uri="{9D8B030D-6E8A-4147-A177-3AD203B41FA5}">
                      <a16:colId xmlns:a16="http://schemas.microsoft.com/office/drawing/2014/main" val="2698719399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s-AR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Grano</a:t>
                      </a:r>
                      <a:endParaRPr lang="es-AR" sz="16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16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N°</a:t>
                      </a:r>
                      <a:r>
                        <a:rPr lang="es-AR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Destinos</a:t>
                      </a:r>
                      <a:endParaRPr lang="es-AR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S2</a:t>
                      </a:r>
                      <a:endParaRPr lang="es-AR" sz="16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HHI</a:t>
                      </a:r>
                      <a:endParaRPr lang="es-AR" sz="16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904746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AR" sz="1600" u="none" strike="noStrike" dirty="0">
                          <a:effectLst/>
                        </a:rPr>
                        <a:t>Maíz</a:t>
                      </a:r>
                      <a:endParaRPr lang="es-AR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1600" u="none" strike="noStrike" dirty="0">
                          <a:effectLst/>
                        </a:rPr>
                        <a:t>119</a:t>
                      </a:r>
                      <a:endParaRPr lang="es-A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1600" u="none" strike="noStrike" dirty="0">
                          <a:effectLst/>
                        </a:rPr>
                        <a:t>18%</a:t>
                      </a:r>
                      <a:endParaRPr lang="es-A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1600" u="none" strike="noStrike" dirty="0">
                          <a:effectLst/>
                        </a:rPr>
                        <a:t>926</a:t>
                      </a:r>
                      <a:endParaRPr lang="es-A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0310064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AR" sz="1600" u="none" strike="noStrike">
                          <a:effectLst/>
                        </a:rPr>
                        <a:t>Trigo</a:t>
                      </a:r>
                      <a:endParaRPr lang="es-AR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1600" u="none" strike="noStrike" dirty="0">
                          <a:effectLst/>
                        </a:rPr>
                        <a:t>48</a:t>
                      </a:r>
                      <a:endParaRPr lang="es-A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1600" u="none" strike="noStrike" dirty="0">
                          <a:effectLst/>
                        </a:rPr>
                        <a:t>54%</a:t>
                      </a:r>
                      <a:endParaRPr lang="es-A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1600" u="none" strike="noStrike" dirty="0">
                          <a:effectLst/>
                        </a:rPr>
                        <a:t>1939</a:t>
                      </a:r>
                      <a:endParaRPr lang="es-A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6063885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s-AR" sz="1600" u="none" strike="noStrike">
                          <a:effectLst/>
                        </a:rPr>
                        <a:t>Soja</a:t>
                      </a:r>
                      <a:endParaRPr lang="es-AR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1600" u="none" strike="noStrike">
                          <a:effectLst/>
                        </a:rPr>
                        <a:t>19</a:t>
                      </a:r>
                      <a:endParaRPr lang="es-AR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1600" u="none" strike="noStrike" dirty="0">
                          <a:effectLst/>
                        </a:rPr>
                        <a:t>96%</a:t>
                      </a:r>
                      <a:endParaRPr lang="es-A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1600" u="none" strike="noStrike" dirty="0">
                          <a:effectLst/>
                        </a:rPr>
                        <a:t>8011</a:t>
                      </a:r>
                      <a:endParaRPr lang="es-A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398630246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0C78E616-5475-4B9E-A512-42DA8F6215D6}"/>
              </a:ext>
            </a:extLst>
          </p:cNvPr>
          <p:cNvSpPr txBox="1"/>
          <p:nvPr/>
        </p:nvSpPr>
        <p:spPr>
          <a:xfrm>
            <a:off x="316147" y="1884834"/>
            <a:ext cx="4394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dirty="0">
                <a:latin typeface="Calibri" panose="020F0502020204030204" pitchFamily="34" charset="0"/>
                <a:cs typeface="Calibri" panose="020F0502020204030204" pitchFamily="34" charset="0"/>
              </a:rPr>
              <a:t>Evolución Exportaciones</a:t>
            </a:r>
          </a:p>
          <a:p>
            <a:r>
              <a:rPr lang="es-AR" sz="1400" i="1" dirty="0">
                <a:latin typeface="Calibri" panose="020F0502020204030204" pitchFamily="34" charset="0"/>
                <a:cs typeface="Calibri" panose="020F0502020204030204" pitchFamily="34" charset="0"/>
              </a:rPr>
              <a:t>En millones de toneladas</a:t>
            </a:r>
            <a:r>
              <a:rPr lang="es-AR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BA63871F-5297-4682-8B04-320D80FCD75F}"/>
              </a:ext>
            </a:extLst>
          </p:cNvPr>
          <p:cNvSpPr txBox="1"/>
          <p:nvPr/>
        </p:nvSpPr>
        <p:spPr>
          <a:xfrm>
            <a:off x="5702818" y="1838667"/>
            <a:ext cx="4394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dirty="0">
                <a:latin typeface="Calibri" panose="020F0502020204030204" pitchFamily="34" charset="0"/>
                <a:cs typeface="Calibri" panose="020F0502020204030204" pitchFamily="34" charset="0"/>
              </a:rPr>
              <a:t>Distribución por destinos campaña 16/17</a:t>
            </a:r>
            <a:endParaRPr lang="es-A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40A3303-0D89-4B56-8BFE-79EBD07855EF}"/>
              </a:ext>
            </a:extLst>
          </p:cNvPr>
          <p:cNvSpPr txBox="1"/>
          <p:nvPr/>
        </p:nvSpPr>
        <p:spPr>
          <a:xfrm>
            <a:off x="1231500" y="6261199"/>
            <a:ext cx="3313044" cy="4616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s-AR" sz="2400" dirty="0"/>
              <a:t>3</a:t>
            </a:r>
            <a:r>
              <a:rPr lang="es-AR" sz="2400" baseline="30000" dirty="0"/>
              <a:t>er</a:t>
            </a:r>
            <a:r>
              <a:rPr lang="es-AR" sz="2400" dirty="0"/>
              <a:t> Exportador Mundial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8AE058CA-967F-40C1-865D-46A5CC6ADCF2}"/>
              </a:ext>
            </a:extLst>
          </p:cNvPr>
          <p:cNvSpPr txBox="1"/>
          <p:nvPr/>
        </p:nvSpPr>
        <p:spPr>
          <a:xfrm>
            <a:off x="9761179" y="6534835"/>
            <a:ext cx="290222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es-AR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Fuente:  </a:t>
            </a:r>
            <a:r>
              <a:rPr lang="es-AR" sz="1500" dirty="0"/>
              <a:t>INDEC y IEE - </a:t>
            </a:r>
            <a:r>
              <a:rPr lang="es-AR" sz="1500" dirty="0" err="1"/>
              <a:t>BdC</a:t>
            </a:r>
            <a:endParaRPr kumimoji="0" lang="es-A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19739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7" grpId="0"/>
      <p:bldP spid="8" grpId="0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C41DE4-BF2D-46B2-BDF1-4CEF57292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s-AR" dirty="0"/>
              <a:t>Exportaciones: TRIGO</a:t>
            </a:r>
          </a:p>
        </p:txBody>
      </p:sp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5607247B-0EAD-4A28-B1D1-54A706D101C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3347421"/>
              </p:ext>
            </p:extLst>
          </p:nvPr>
        </p:nvGraphicFramePr>
        <p:xfrm>
          <a:off x="6474217" y="2402952"/>
          <a:ext cx="5267209" cy="4004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10 CuadroTexto">
            <a:extLst>
              <a:ext uri="{FF2B5EF4-FFF2-40B4-BE49-F238E27FC236}">
                <a16:creationId xmlns:a16="http://schemas.microsoft.com/office/drawing/2014/main" id="{4135B4E7-0056-4AA5-93A7-93AAA021D412}"/>
              </a:ext>
            </a:extLst>
          </p:cNvPr>
          <p:cNvSpPr txBox="1"/>
          <p:nvPr/>
        </p:nvSpPr>
        <p:spPr>
          <a:xfrm>
            <a:off x="7500594" y="1910502"/>
            <a:ext cx="3707903" cy="4025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Distribución por Destinos</a:t>
            </a:r>
            <a:endParaRPr kumimoji="0" lang="es-AR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3" name="Gráfico 12">
            <a:extLst>
              <a:ext uri="{FF2B5EF4-FFF2-40B4-BE49-F238E27FC236}">
                <a16:creationId xmlns:a16="http://schemas.microsoft.com/office/drawing/2014/main" id="{A58CF945-2775-4779-A76E-68F012B703A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6525791"/>
              </p:ext>
            </p:extLst>
          </p:nvPr>
        </p:nvGraphicFramePr>
        <p:xfrm>
          <a:off x="450574" y="2628199"/>
          <a:ext cx="5645426" cy="39051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10 CuadroTexto">
            <a:extLst>
              <a:ext uri="{FF2B5EF4-FFF2-40B4-BE49-F238E27FC236}">
                <a16:creationId xmlns:a16="http://schemas.microsoft.com/office/drawing/2014/main" id="{55C37328-3E2C-4926-94B7-F7A9A3685A19}"/>
              </a:ext>
            </a:extLst>
          </p:cNvPr>
          <p:cNvSpPr txBox="1"/>
          <p:nvPr/>
        </p:nvSpPr>
        <p:spPr>
          <a:xfrm>
            <a:off x="983503" y="1910502"/>
            <a:ext cx="5112497" cy="70044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Evolución Exportaciones y Participación Argentina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60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en miles de toneladas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CD4C88CE-FDD9-475B-958E-FC935614FDB9}"/>
              </a:ext>
            </a:extLst>
          </p:cNvPr>
          <p:cNvSpPr txBox="1"/>
          <p:nvPr/>
        </p:nvSpPr>
        <p:spPr>
          <a:xfrm>
            <a:off x="9761179" y="6534835"/>
            <a:ext cx="233805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es-AR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Fuente:  </a:t>
            </a:r>
            <a:r>
              <a:rPr lang="es-AR" sz="1500" dirty="0"/>
              <a:t>INDEC y IEE - </a:t>
            </a:r>
            <a:r>
              <a:rPr lang="es-AR" sz="1500" dirty="0" err="1"/>
              <a:t>BdC</a:t>
            </a:r>
            <a:endParaRPr kumimoji="0" lang="es-A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84672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12" grpId="0"/>
      <p:bldGraphic spid="13" grpId="0">
        <p:bldAsOne/>
      </p:bldGraphic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FAB017-7046-41F3-AE5F-367868E87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s-AR" dirty="0"/>
              <a:t>Expansión y nuevos usos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54846224-46BD-4ACB-9713-7E3EE15794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192" y="1818000"/>
            <a:ext cx="3925653" cy="504000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1492C729-2B91-4A13-B9B6-26FE64199B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192" y="1818000"/>
            <a:ext cx="3925653" cy="5040000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FE7AF1D7-6484-48B5-906C-2EE08D9B09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203" y="1818000"/>
            <a:ext cx="3925642" cy="5040000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F3901CCF-ECF6-46ED-B66E-D2743AF67B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192" y="1818000"/>
            <a:ext cx="3925634" cy="5040000"/>
          </a:xfrm>
          <a:prstGeom prst="rect">
            <a:avLst/>
          </a:prstGeom>
        </p:spPr>
      </p:pic>
      <p:grpSp>
        <p:nvGrpSpPr>
          <p:cNvPr id="20" name="Grupo 19">
            <a:extLst>
              <a:ext uri="{FF2B5EF4-FFF2-40B4-BE49-F238E27FC236}">
                <a16:creationId xmlns:a16="http://schemas.microsoft.com/office/drawing/2014/main" id="{C8B21C37-0152-4192-813D-78C024E359B2}"/>
              </a:ext>
            </a:extLst>
          </p:cNvPr>
          <p:cNvGrpSpPr/>
          <p:nvPr/>
        </p:nvGrpSpPr>
        <p:grpSpPr>
          <a:xfrm>
            <a:off x="918035" y="4133850"/>
            <a:ext cx="1425115" cy="999289"/>
            <a:chOff x="3858954" y="2867889"/>
            <a:chExt cx="2137900" cy="1620982"/>
          </a:xfrm>
        </p:grpSpPr>
        <p:pic>
          <p:nvPicPr>
            <p:cNvPr id="21" name="Imagen 20">
              <a:extLst>
                <a:ext uri="{FF2B5EF4-FFF2-40B4-BE49-F238E27FC236}">
                  <a16:creationId xmlns:a16="http://schemas.microsoft.com/office/drawing/2014/main" id="{6E859522-E1FC-4687-8FAB-A0441CBB511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2072" y="3879271"/>
              <a:ext cx="297873" cy="297873"/>
            </a:xfrm>
            <a:prstGeom prst="rect">
              <a:avLst/>
            </a:prstGeom>
          </p:spPr>
        </p:pic>
        <p:pic>
          <p:nvPicPr>
            <p:cNvPr id="22" name="Imagen 21">
              <a:extLst>
                <a:ext uri="{FF2B5EF4-FFF2-40B4-BE49-F238E27FC236}">
                  <a16:creationId xmlns:a16="http://schemas.microsoft.com/office/drawing/2014/main" id="{1253E7AD-41C9-4ADB-9863-47644513704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8954" y="4042062"/>
              <a:ext cx="297873" cy="297873"/>
            </a:xfrm>
            <a:prstGeom prst="rect">
              <a:avLst/>
            </a:prstGeom>
          </p:spPr>
        </p:pic>
        <p:pic>
          <p:nvPicPr>
            <p:cNvPr id="23" name="Imagen 22">
              <a:extLst>
                <a:ext uri="{FF2B5EF4-FFF2-40B4-BE49-F238E27FC236}">
                  <a16:creationId xmlns:a16="http://schemas.microsoft.com/office/drawing/2014/main" id="{9B1FC8EB-6E0D-485B-9893-88355EE1FFE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7896" y="4190998"/>
              <a:ext cx="297873" cy="297873"/>
            </a:xfrm>
            <a:prstGeom prst="rect">
              <a:avLst/>
            </a:prstGeom>
          </p:spPr>
        </p:pic>
        <p:pic>
          <p:nvPicPr>
            <p:cNvPr id="24" name="Imagen 23">
              <a:extLst>
                <a:ext uri="{FF2B5EF4-FFF2-40B4-BE49-F238E27FC236}">
                  <a16:creationId xmlns:a16="http://schemas.microsoft.com/office/drawing/2014/main" id="{B1EA8EE1-E1FA-4C07-8742-5E1926AE8CB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4869" y="3865414"/>
              <a:ext cx="297873" cy="297873"/>
            </a:xfrm>
            <a:prstGeom prst="rect">
              <a:avLst/>
            </a:prstGeom>
          </p:spPr>
        </p:pic>
        <p:pic>
          <p:nvPicPr>
            <p:cNvPr id="25" name="Imagen 24">
              <a:extLst>
                <a:ext uri="{FF2B5EF4-FFF2-40B4-BE49-F238E27FC236}">
                  <a16:creationId xmlns:a16="http://schemas.microsoft.com/office/drawing/2014/main" id="{FD0CD02A-747E-40EF-AD82-7F98083FD54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98981" y="2867889"/>
              <a:ext cx="297873" cy="297873"/>
            </a:xfrm>
            <a:prstGeom prst="rect">
              <a:avLst/>
            </a:prstGeom>
          </p:spPr>
        </p:pic>
      </p:grpSp>
      <p:graphicFrame>
        <p:nvGraphicFramePr>
          <p:cNvPr id="26" name="Gráfico 25">
            <a:extLst>
              <a:ext uri="{FF2B5EF4-FFF2-40B4-BE49-F238E27FC236}">
                <a16:creationId xmlns:a16="http://schemas.microsoft.com/office/drawing/2014/main" id="{440968DB-AA8F-4B5E-904F-33DAE3A634F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8682039"/>
              </p:ext>
            </p:extLst>
          </p:nvPr>
        </p:nvGraphicFramePr>
        <p:xfrm>
          <a:off x="5239028" y="3326824"/>
          <a:ext cx="6371769" cy="342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7" name="CuadroTexto 26">
            <a:extLst>
              <a:ext uri="{FF2B5EF4-FFF2-40B4-BE49-F238E27FC236}">
                <a16:creationId xmlns:a16="http://schemas.microsoft.com/office/drawing/2014/main" id="{04B7152E-8980-4B92-8296-58755347EC0A}"/>
              </a:ext>
            </a:extLst>
          </p:cNvPr>
          <p:cNvSpPr txBox="1"/>
          <p:nvPr/>
        </p:nvSpPr>
        <p:spPr>
          <a:xfrm>
            <a:off x="5239028" y="2697437"/>
            <a:ext cx="570476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1" dirty="0">
                <a:latin typeface="Calibri" panose="020F0502020204030204" pitchFamily="34" charset="0"/>
                <a:cs typeface="Calibri" panose="020F0502020204030204" pitchFamily="34" charset="0"/>
              </a:rPr>
              <a:t>Destino para Etanol – Participación en Producción de Maíz</a:t>
            </a:r>
          </a:p>
          <a:p>
            <a:r>
              <a:rPr lang="es-AR" sz="1600" i="1" dirty="0">
                <a:latin typeface="Calibri" panose="020F0502020204030204" pitchFamily="34" charset="0"/>
                <a:cs typeface="Calibri" panose="020F0502020204030204" pitchFamily="34" charset="0"/>
              </a:rPr>
              <a:t>En miles de toneladas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19A8EA83-775D-4EC7-B982-F0827A4E55B0}"/>
              </a:ext>
            </a:extLst>
          </p:cNvPr>
          <p:cNvSpPr txBox="1"/>
          <p:nvPr/>
        </p:nvSpPr>
        <p:spPr>
          <a:xfrm>
            <a:off x="5636907" y="2064646"/>
            <a:ext cx="5576010" cy="400110"/>
          </a:xfrm>
          <a:prstGeom prst="rect">
            <a:avLst/>
          </a:prstGeom>
          <a:ln w="412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AR" sz="2000" dirty="0">
                <a:latin typeface="Calibri" panose="020F0502020204030204" pitchFamily="34" charset="0"/>
                <a:cs typeface="Calibri" panose="020F0502020204030204" pitchFamily="34" charset="0"/>
              </a:rPr>
              <a:t>Cultivo con mayor diversificación entre regiones PAS</a:t>
            </a:r>
          </a:p>
        </p:txBody>
      </p:sp>
    </p:spTree>
    <p:extLst>
      <p:ext uri="{BB962C8B-B14F-4D97-AF65-F5344CB8AC3E}">
        <p14:creationId xmlns:p14="http://schemas.microsoft.com/office/powerpoint/2010/main" val="29068767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6" grpId="0" uiExpand="1">
        <p:bldSub>
          <a:bldChart bld="category"/>
        </p:bldSub>
      </p:bldGraphic>
      <p:bldP spid="27" grpId="0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232677-826D-419E-A972-16FF35F74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s-AR" dirty="0"/>
              <a:t>EFECTO DE LA SEQUÍA EN LA PRODUCCIÓN 2017/18</a:t>
            </a:r>
          </a:p>
        </p:txBody>
      </p: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DBD9493B-73EE-48AE-909D-12888FE0A39B}"/>
              </a:ext>
            </a:extLst>
          </p:cNvPr>
          <p:cNvCxnSpPr/>
          <p:nvPr/>
        </p:nvCxnSpPr>
        <p:spPr>
          <a:xfrm>
            <a:off x="2414153" y="5162575"/>
            <a:ext cx="5004000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>
            <a:extLst>
              <a:ext uri="{FF2B5EF4-FFF2-40B4-BE49-F238E27FC236}">
                <a16:creationId xmlns:a16="http://schemas.microsoft.com/office/drawing/2014/main" id="{E1D702FE-8474-4CC4-821B-ABBB824B96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6044" y="6271316"/>
            <a:ext cx="1223362" cy="477588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21193B56-1635-4040-BE2B-CBB2622944A0}"/>
              </a:ext>
            </a:extLst>
          </p:cNvPr>
          <p:cNvSpPr txBox="1"/>
          <p:nvPr/>
        </p:nvSpPr>
        <p:spPr>
          <a:xfrm>
            <a:off x="683694" y="2748313"/>
            <a:ext cx="15784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b="1" dirty="0">
                <a:solidFill>
                  <a:srgbClr val="58641C"/>
                </a:solidFill>
              </a:rPr>
              <a:t>SOJA</a:t>
            </a:r>
          </a:p>
          <a:p>
            <a:r>
              <a:rPr lang="es-AR" sz="2400" b="1" dirty="0">
                <a:solidFill>
                  <a:srgbClr val="58641C"/>
                </a:solidFill>
              </a:rPr>
              <a:t>54 MTn</a:t>
            </a:r>
          </a:p>
          <a:p>
            <a:r>
              <a:rPr lang="es-AR" sz="1400" dirty="0">
                <a:solidFill>
                  <a:srgbClr val="58641C"/>
                </a:solidFill>
              </a:rPr>
              <a:t>(27-09-17) </a:t>
            </a:r>
            <a:endParaRPr lang="es-AR" sz="1200" dirty="0">
              <a:solidFill>
                <a:srgbClr val="58641C"/>
              </a:solidFill>
            </a:endParaRPr>
          </a:p>
        </p:txBody>
      </p: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8F75E30B-EEB5-432B-8D02-ECC8A873CF9B}"/>
              </a:ext>
            </a:extLst>
          </p:cNvPr>
          <p:cNvCxnSpPr>
            <a:cxnSpLocks/>
          </p:cNvCxnSpPr>
          <p:nvPr/>
        </p:nvCxnSpPr>
        <p:spPr>
          <a:xfrm flipH="1">
            <a:off x="2329078" y="3352906"/>
            <a:ext cx="6732000" cy="1"/>
          </a:xfrm>
          <a:prstGeom prst="line">
            <a:avLst/>
          </a:prstGeom>
          <a:ln w="28575">
            <a:solidFill>
              <a:srgbClr val="97AB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agen 12">
            <a:extLst>
              <a:ext uri="{FF2B5EF4-FFF2-40B4-BE49-F238E27FC236}">
                <a16:creationId xmlns:a16="http://schemas.microsoft.com/office/drawing/2014/main" id="{23B657E7-B5A0-41C7-B3F1-2C42A1A4AE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868" y="2869260"/>
            <a:ext cx="489926" cy="489926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7C9C93E6-A614-4997-9B47-F17F56AFA3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522" y="4730615"/>
            <a:ext cx="456041" cy="456041"/>
          </a:xfrm>
          <a:prstGeom prst="rect">
            <a:avLst/>
          </a:prstGeom>
        </p:spPr>
      </p:pic>
      <p:sp>
        <p:nvSpPr>
          <p:cNvPr id="15" name="Rectángulo 14">
            <a:extLst>
              <a:ext uri="{FF2B5EF4-FFF2-40B4-BE49-F238E27FC236}">
                <a16:creationId xmlns:a16="http://schemas.microsoft.com/office/drawing/2014/main" id="{E010DEE2-A506-4AB0-8B94-A7C5A578063A}"/>
              </a:ext>
            </a:extLst>
          </p:cNvPr>
          <p:cNvSpPr/>
          <p:nvPr/>
        </p:nvSpPr>
        <p:spPr>
          <a:xfrm>
            <a:off x="934534" y="4527808"/>
            <a:ext cx="12621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2400" b="1" dirty="0">
                <a:solidFill>
                  <a:schemeClr val="accent2">
                    <a:lumMod val="75000"/>
                  </a:schemeClr>
                </a:solidFill>
              </a:rPr>
              <a:t>MAÍZ </a:t>
            </a:r>
          </a:p>
          <a:p>
            <a:r>
              <a:rPr lang="es-AR" sz="2400" b="1" dirty="0">
                <a:solidFill>
                  <a:schemeClr val="accent2">
                    <a:lumMod val="75000"/>
                  </a:schemeClr>
                </a:solidFill>
              </a:rPr>
              <a:t>41 MTn</a:t>
            </a:r>
          </a:p>
          <a:p>
            <a:r>
              <a:rPr lang="es-AR" sz="1400" dirty="0">
                <a:solidFill>
                  <a:schemeClr val="accent2">
                    <a:lumMod val="75000"/>
                  </a:schemeClr>
                </a:solidFill>
              </a:rPr>
              <a:t>(27-09-17)</a:t>
            </a:r>
          </a:p>
        </p:txBody>
      </p:sp>
      <p:sp>
        <p:nvSpPr>
          <p:cNvPr id="16" name="Flecha: hacia abajo 15">
            <a:extLst>
              <a:ext uri="{FF2B5EF4-FFF2-40B4-BE49-F238E27FC236}">
                <a16:creationId xmlns:a16="http://schemas.microsoft.com/office/drawing/2014/main" id="{000C18FA-8534-4B73-941E-284D818410A1}"/>
              </a:ext>
            </a:extLst>
          </p:cNvPr>
          <p:cNvSpPr/>
          <p:nvPr/>
        </p:nvSpPr>
        <p:spPr>
          <a:xfrm>
            <a:off x="9019999" y="2837343"/>
            <a:ext cx="317117" cy="379987"/>
          </a:xfrm>
          <a:prstGeom prst="downArrow">
            <a:avLst/>
          </a:prstGeom>
          <a:solidFill>
            <a:srgbClr val="58641C"/>
          </a:solidFill>
          <a:ln>
            <a:solidFill>
              <a:srgbClr val="5864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7" name="Flecha: hacia abajo 16">
            <a:extLst>
              <a:ext uri="{FF2B5EF4-FFF2-40B4-BE49-F238E27FC236}">
                <a16:creationId xmlns:a16="http://schemas.microsoft.com/office/drawing/2014/main" id="{7D4F32E1-5143-4FEB-8ED0-082B8B489140}"/>
              </a:ext>
            </a:extLst>
          </p:cNvPr>
          <p:cNvSpPr/>
          <p:nvPr/>
        </p:nvSpPr>
        <p:spPr>
          <a:xfrm>
            <a:off x="7374848" y="4693975"/>
            <a:ext cx="317117" cy="379987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1800C362-83A9-4D67-B84F-5BAEB2BB98A5}"/>
              </a:ext>
            </a:extLst>
          </p:cNvPr>
          <p:cNvSpPr txBox="1"/>
          <p:nvPr/>
        </p:nvSpPr>
        <p:spPr>
          <a:xfrm>
            <a:off x="3667600" y="5305272"/>
            <a:ext cx="11079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1400" dirty="0"/>
              <a:t>8-feb</a:t>
            </a:r>
          </a:p>
          <a:p>
            <a:r>
              <a:rPr lang="es-AR" sz="1400" dirty="0"/>
              <a:t>- 2 MTn</a:t>
            </a:r>
            <a:r>
              <a:rPr lang="es-AR" dirty="0"/>
              <a:t>	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C6966075-6020-42A0-8F2E-6CE23C0AE04A}"/>
              </a:ext>
            </a:extLst>
          </p:cNvPr>
          <p:cNvSpPr txBox="1"/>
          <p:nvPr/>
        </p:nvSpPr>
        <p:spPr>
          <a:xfrm>
            <a:off x="4423411" y="5334314"/>
            <a:ext cx="11079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1400" dirty="0"/>
              <a:t>22-feb</a:t>
            </a:r>
          </a:p>
          <a:p>
            <a:r>
              <a:rPr lang="es-AR" sz="1400" dirty="0"/>
              <a:t>- 2 MTn	</a:t>
            </a: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607DF455-45E8-4281-9234-0C4193E16E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5341" y="5012386"/>
            <a:ext cx="327415" cy="327415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ED35ABB5-F73D-4A25-A873-9F00075BBC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734" y="5005533"/>
            <a:ext cx="327415" cy="327415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B6FC06D0-5BBA-446F-97FC-7D4270B09A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2327">
            <a:off x="8671196" y="5197411"/>
            <a:ext cx="708246" cy="708246"/>
          </a:xfrm>
          <a:prstGeom prst="rect">
            <a:avLst/>
          </a:prstGeom>
        </p:spPr>
      </p:pic>
      <p:sp>
        <p:nvSpPr>
          <p:cNvPr id="23" name="Rectángulo 22">
            <a:extLst>
              <a:ext uri="{FF2B5EF4-FFF2-40B4-BE49-F238E27FC236}">
                <a16:creationId xmlns:a16="http://schemas.microsoft.com/office/drawing/2014/main" id="{2AFA5664-CBE1-4DF8-BAFE-7418632D64F4}"/>
              </a:ext>
            </a:extLst>
          </p:cNvPr>
          <p:cNvSpPr/>
          <p:nvPr/>
        </p:nvSpPr>
        <p:spPr>
          <a:xfrm>
            <a:off x="7787841" y="4737726"/>
            <a:ext cx="1238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2400" b="1" dirty="0">
                <a:solidFill>
                  <a:schemeClr val="accent2">
                    <a:lumMod val="75000"/>
                  </a:schemeClr>
                </a:solidFill>
              </a:rPr>
              <a:t>32 MTn</a:t>
            </a:r>
          </a:p>
          <a:p>
            <a:r>
              <a:rPr lang="es-AR" sz="1400" dirty="0">
                <a:solidFill>
                  <a:schemeClr val="accent2">
                    <a:lumMod val="75000"/>
                  </a:schemeClr>
                </a:solidFill>
              </a:rPr>
              <a:t>(06-06-18)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09735DC-9ADC-4B7C-ACFC-DEF39BB01441}"/>
              </a:ext>
            </a:extLst>
          </p:cNvPr>
          <p:cNvSpPr txBox="1"/>
          <p:nvPr/>
        </p:nvSpPr>
        <p:spPr>
          <a:xfrm>
            <a:off x="9471400" y="2922389"/>
            <a:ext cx="136433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b="1" dirty="0">
                <a:solidFill>
                  <a:srgbClr val="58641C"/>
                </a:solidFill>
              </a:rPr>
              <a:t>36 MTn</a:t>
            </a:r>
            <a:endParaRPr lang="es-AR" sz="2000" b="1" dirty="0">
              <a:solidFill>
                <a:srgbClr val="58641C"/>
              </a:solidFill>
            </a:endParaRPr>
          </a:p>
          <a:p>
            <a:r>
              <a:rPr lang="es-AR" sz="1400" dirty="0">
                <a:solidFill>
                  <a:srgbClr val="58641C"/>
                </a:solidFill>
              </a:rPr>
              <a:t>(06-06-18)</a:t>
            </a:r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299A4504-4B5F-40D1-9896-12A7BED373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963" y="3184284"/>
            <a:ext cx="360076" cy="337243"/>
          </a:xfrm>
          <a:prstGeom prst="rect">
            <a:avLst/>
          </a:prstGeom>
        </p:spPr>
      </p:pic>
      <p:sp>
        <p:nvSpPr>
          <p:cNvPr id="26" name="CuadroTexto 25">
            <a:extLst>
              <a:ext uri="{FF2B5EF4-FFF2-40B4-BE49-F238E27FC236}">
                <a16:creationId xmlns:a16="http://schemas.microsoft.com/office/drawing/2014/main" id="{146805A3-287C-4342-9479-BCB8322DD259}"/>
              </a:ext>
            </a:extLst>
          </p:cNvPr>
          <p:cNvSpPr txBox="1"/>
          <p:nvPr/>
        </p:nvSpPr>
        <p:spPr>
          <a:xfrm>
            <a:off x="2649794" y="3557284"/>
            <a:ext cx="9642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400" dirty="0"/>
              <a:t>1-feb</a:t>
            </a:r>
          </a:p>
          <a:p>
            <a:r>
              <a:rPr lang="es-AR" sz="1400" dirty="0"/>
              <a:t>- 3 MTn</a:t>
            </a:r>
            <a:endParaRPr lang="es-AR" dirty="0"/>
          </a:p>
        </p:txBody>
      </p:sp>
      <p:pic>
        <p:nvPicPr>
          <p:cNvPr id="27" name="Imagen 26">
            <a:extLst>
              <a:ext uri="{FF2B5EF4-FFF2-40B4-BE49-F238E27FC236}">
                <a16:creationId xmlns:a16="http://schemas.microsoft.com/office/drawing/2014/main" id="{BCA9A964-B441-4D56-9651-35A7D20A06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873" y="3190564"/>
            <a:ext cx="360076" cy="337243"/>
          </a:xfrm>
          <a:prstGeom prst="rect">
            <a:avLst/>
          </a:prstGeom>
        </p:spPr>
      </p:pic>
      <p:sp>
        <p:nvSpPr>
          <p:cNvPr id="28" name="CuadroTexto 27">
            <a:extLst>
              <a:ext uri="{FF2B5EF4-FFF2-40B4-BE49-F238E27FC236}">
                <a16:creationId xmlns:a16="http://schemas.microsoft.com/office/drawing/2014/main" id="{5DBA1A1D-217F-4A30-B97D-DEFE1AA96D6E}"/>
              </a:ext>
            </a:extLst>
          </p:cNvPr>
          <p:cNvSpPr txBox="1"/>
          <p:nvPr/>
        </p:nvSpPr>
        <p:spPr>
          <a:xfrm>
            <a:off x="3573012" y="3565254"/>
            <a:ext cx="837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400" dirty="0"/>
              <a:t>8-feb</a:t>
            </a:r>
          </a:p>
          <a:p>
            <a:r>
              <a:rPr lang="es-AR" sz="1400" dirty="0"/>
              <a:t>- 1 MTn</a:t>
            </a:r>
          </a:p>
        </p:txBody>
      </p:sp>
      <p:pic>
        <p:nvPicPr>
          <p:cNvPr id="29" name="Imagen 28">
            <a:extLst>
              <a:ext uri="{FF2B5EF4-FFF2-40B4-BE49-F238E27FC236}">
                <a16:creationId xmlns:a16="http://schemas.microsoft.com/office/drawing/2014/main" id="{DC9BC3F8-66DE-4146-AC58-0FDBDBF2BD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2291" y="3186368"/>
            <a:ext cx="360076" cy="337243"/>
          </a:xfrm>
          <a:prstGeom prst="rect">
            <a:avLst/>
          </a:prstGeom>
        </p:spPr>
      </p:pic>
      <p:sp>
        <p:nvSpPr>
          <p:cNvPr id="30" name="CuadroTexto 29">
            <a:extLst>
              <a:ext uri="{FF2B5EF4-FFF2-40B4-BE49-F238E27FC236}">
                <a16:creationId xmlns:a16="http://schemas.microsoft.com/office/drawing/2014/main" id="{D2962C07-2AB3-4EA2-98ED-4738BD1B6781}"/>
              </a:ext>
            </a:extLst>
          </p:cNvPr>
          <p:cNvSpPr txBox="1"/>
          <p:nvPr/>
        </p:nvSpPr>
        <p:spPr>
          <a:xfrm>
            <a:off x="4400160" y="3574943"/>
            <a:ext cx="11079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1400" dirty="0"/>
              <a:t>22-feb</a:t>
            </a:r>
          </a:p>
          <a:p>
            <a:r>
              <a:rPr lang="es-AR" sz="1400" dirty="0"/>
              <a:t>- 3 MTn	</a:t>
            </a: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CB9048FE-988A-4839-AF92-473C7C7B23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380" y="3190564"/>
            <a:ext cx="360076" cy="337243"/>
          </a:xfrm>
          <a:prstGeom prst="rect">
            <a:avLst/>
          </a:prstGeom>
        </p:spPr>
      </p:pic>
      <p:sp>
        <p:nvSpPr>
          <p:cNvPr id="32" name="CuadroTexto 31">
            <a:extLst>
              <a:ext uri="{FF2B5EF4-FFF2-40B4-BE49-F238E27FC236}">
                <a16:creationId xmlns:a16="http://schemas.microsoft.com/office/drawing/2014/main" id="{6B952C72-5F7F-4BA1-816E-169A8ED4BCE6}"/>
              </a:ext>
            </a:extLst>
          </p:cNvPr>
          <p:cNvSpPr txBox="1"/>
          <p:nvPr/>
        </p:nvSpPr>
        <p:spPr>
          <a:xfrm>
            <a:off x="5252436" y="3574943"/>
            <a:ext cx="11079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1400" dirty="0"/>
              <a:t>1-mar</a:t>
            </a:r>
          </a:p>
          <a:p>
            <a:r>
              <a:rPr lang="es-AR" sz="1400" dirty="0"/>
              <a:t>- 3 MTn	</a:t>
            </a: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2BABE174-CD83-467A-8568-96AD9A6ED2A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7463" y="3496325"/>
            <a:ext cx="632176" cy="632176"/>
          </a:xfrm>
          <a:prstGeom prst="rect">
            <a:avLst/>
          </a:prstGeom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F12A2B8C-3061-4CDA-9BFF-6232FD7C4A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10" y="3194750"/>
            <a:ext cx="360076" cy="337243"/>
          </a:xfrm>
          <a:prstGeom prst="rect">
            <a:avLst/>
          </a:prstGeom>
        </p:spPr>
      </p:pic>
      <p:sp>
        <p:nvSpPr>
          <p:cNvPr id="35" name="CuadroTexto 34">
            <a:extLst>
              <a:ext uri="{FF2B5EF4-FFF2-40B4-BE49-F238E27FC236}">
                <a16:creationId xmlns:a16="http://schemas.microsoft.com/office/drawing/2014/main" id="{A6ABA6A5-00FE-48DF-9033-0DAC5D77483D}"/>
              </a:ext>
            </a:extLst>
          </p:cNvPr>
          <p:cNvSpPr txBox="1"/>
          <p:nvPr/>
        </p:nvSpPr>
        <p:spPr>
          <a:xfrm>
            <a:off x="6015738" y="3577269"/>
            <a:ext cx="11079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1400" dirty="0"/>
              <a:t>8-mar</a:t>
            </a:r>
          </a:p>
          <a:p>
            <a:r>
              <a:rPr lang="es-AR" sz="1400" dirty="0"/>
              <a:t>- 2 MTn	</a:t>
            </a:r>
          </a:p>
        </p:txBody>
      </p:sp>
      <p:pic>
        <p:nvPicPr>
          <p:cNvPr id="36" name="Imagen 35">
            <a:extLst>
              <a:ext uri="{FF2B5EF4-FFF2-40B4-BE49-F238E27FC236}">
                <a16:creationId xmlns:a16="http://schemas.microsoft.com/office/drawing/2014/main" id="{6D2AE6DD-3247-4978-9CD5-1A28C583CD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214" y="5000618"/>
            <a:ext cx="360076" cy="337243"/>
          </a:xfrm>
          <a:prstGeom prst="rect">
            <a:avLst/>
          </a:prstGeom>
        </p:spPr>
      </p:pic>
      <p:sp>
        <p:nvSpPr>
          <p:cNvPr id="37" name="CuadroTexto 36">
            <a:extLst>
              <a:ext uri="{FF2B5EF4-FFF2-40B4-BE49-F238E27FC236}">
                <a16:creationId xmlns:a16="http://schemas.microsoft.com/office/drawing/2014/main" id="{AA70680A-413F-4CCC-A359-ECD6C03EAA8B}"/>
              </a:ext>
            </a:extLst>
          </p:cNvPr>
          <p:cNvSpPr txBox="1"/>
          <p:nvPr/>
        </p:nvSpPr>
        <p:spPr>
          <a:xfrm>
            <a:off x="6092560" y="5344525"/>
            <a:ext cx="11079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1400" dirty="0"/>
              <a:t>8-mar</a:t>
            </a:r>
          </a:p>
          <a:p>
            <a:r>
              <a:rPr lang="es-AR" sz="1400" dirty="0"/>
              <a:t>- 3 MTn	</a:t>
            </a:r>
          </a:p>
        </p:txBody>
      </p:sp>
      <p:pic>
        <p:nvPicPr>
          <p:cNvPr id="42" name="Imagen 41">
            <a:extLst>
              <a:ext uri="{FF2B5EF4-FFF2-40B4-BE49-F238E27FC236}">
                <a16:creationId xmlns:a16="http://schemas.microsoft.com/office/drawing/2014/main" id="{2A81522E-D009-49D6-B666-BED569DCFF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480" y="3169126"/>
            <a:ext cx="360076" cy="337243"/>
          </a:xfrm>
          <a:prstGeom prst="rect">
            <a:avLst/>
          </a:prstGeom>
        </p:spPr>
      </p:pic>
      <p:sp>
        <p:nvSpPr>
          <p:cNvPr id="43" name="CuadroTexto 42">
            <a:extLst>
              <a:ext uri="{FF2B5EF4-FFF2-40B4-BE49-F238E27FC236}">
                <a16:creationId xmlns:a16="http://schemas.microsoft.com/office/drawing/2014/main" id="{94580D3F-13A9-4DC5-A901-C9449A0EFBDD}"/>
              </a:ext>
            </a:extLst>
          </p:cNvPr>
          <p:cNvSpPr txBox="1"/>
          <p:nvPr/>
        </p:nvSpPr>
        <p:spPr>
          <a:xfrm>
            <a:off x="6786556" y="3573843"/>
            <a:ext cx="832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1400" dirty="0"/>
              <a:t>22-mar</a:t>
            </a:r>
          </a:p>
          <a:p>
            <a:r>
              <a:rPr lang="es-AR" sz="1400" dirty="0"/>
              <a:t>- 2,5 MTn	</a:t>
            </a:r>
          </a:p>
        </p:txBody>
      </p:sp>
      <p:pic>
        <p:nvPicPr>
          <p:cNvPr id="44" name="Imagen 43">
            <a:extLst>
              <a:ext uri="{FF2B5EF4-FFF2-40B4-BE49-F238E27FC236}">
                <a16:creationId xmlns:a16="http://schemas.microsoft.com/office/drawing/2014/main" id="{B7DE16EF-204B-4C02-BE78-68B586344E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0967" y="4996320"/>
            <a:ext cx="360076" cy="337243"/>
          </a:xfrm>
          <a:prstGeom prst="rect">
            <a:avLst/>
          </a:prstGeom>
        </p:spPr>
      </p:pic>
      <p:sp>
        <p:nvSpPr>
          <p:cNvPr id="45" name="CuadroTexto 44">
            <a:extLst>
              <a:ext uri="{FF2B5EF4-FFF2-40B4-BE49-F238E27FC236}">
                <a16:creationId xmlns:a16="http://schemas.microsoft.com/office/drawing/2014/main" id="{CFA6415A-1CBE-4773-AB80-3B09BB450275}"/>
              </a:ext>
            </a:extLst>
          </p:cNvPr>
          <p:cNvSpPr txBox="1"/>
          <p:nvPr/>
        </p:nvSpPr>
        <p:spPr>
          <a:xfrm>
            <a:off x="6858657" y="5339801"/>
            <a:ext cx="11079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1400" dirty="0"/>
              <a:t>23-mar</a:t>
            </a:r>
          </a:p>
          <a:p>
            <a:r>
              <a:rPr lang="es-AR" sz="1400" dirty="0"/>
              <a:t>- 2 MTn	</a:t>
            </a:r>
          </a:p>
        </p:txBody>
      </p:sp>
      <p:pic>
        <p:nvPicPr>
          <p:cNvPr id="46" name="Imagen 45">
            <a:extLst>
              <a:ext uri="{FF2B5EF4-FFF2-40B4-BE49-F238E27FC236}">
                <a16:creationId xmlns:a16="http://schemas.microsoft.com/office/drawing/2014/main" id="{250B7B12-040E-4EC5-9524-7E71C0FE7A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923" y="3180268"/>
            <a:ext cx="360076" cy="337243"/>
          </a:xfrm>
          <a:prstGeom prst="rect">
            <a:avLst/>
          </a:prstGeom>
        </p:spPr>
      </p:pic>
      <p:sp>
        <p:nvSpPr>
          <p:cNvPr id="47" name="CuadroTexto 46">
            <a:extLst>
              <a:ext uri="{FF2B5EF4-FFF2-40B4-BE49-F238E27FC236}">
                <a16:creationId xmlns:a16="http://schemas.microsoft.com/office/drawing/2014/main" id="{305731A6-F4F7-43CE-959B-C281041E7257}"/>
              </a:ext>
            </a:extLst>
          </p:cNvPr>
          <p:cNvSpPr txBox="1"/>
          <p:nvPr/>
        </p:nvSpPr>
        <p:spPr>
          <a:xfrm>
            <a:off x="7572984" y="3563921"/>
            <a:ext cx="11079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1400" dirty="0"/>
              <a:t>5-abr</a:t>
            </a:r>
          </a:p>
          <a:p>
            <a:r>
              <a:rPr lang="es-AR" sz="1400" dirty="0"/>
              <a:t>- 1,5 MTn	</a:t>
            </a:r>
          </a:p>
        </p:txBody>
      </p:sp>
      <p:pic>
        <p:nvPicPr>
          <p:cNvPr id="48" name="Imagen 47">
            <a:extLst>
              <a:ext uri="{FF2B5EF4-FFF2-40B4-BE49-F238E27FC236}">
                <a16:creationId xmlns:a16="http://schemas.microsoft.com/office/drawing/2014/main" id="{7877A78D-7DEA-44AF-B392-4A0D487A7E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1163" y="3190564"/>
            <a:ext cx="360076" cy="337243"/>
          </a:xfrm>
          <a:prstGeom prst="rect">
            <a:avLst/>
          </a:prstGeom>
        </p:spPr>
      </p:pic>
      <p:sp>
        <p:nvSpPr>
          <p:cNvPr id="49" name="CuadroTexto 48">
            <a:extLst>
              <a:ext uri="{FF2B5EF4-FFF2-40B4-BE49-F238E27FC236}">
                <a16:creationId xmlns:a16="http://schemas.microsoft.com/office/drawing/2014/main" id="{8E374E95-4DC0-452F-98C9-4495356F097E}"/>
              </a:ext>
            </a:extLst>
          </p:cNvPr>
          <p:cNvSpPr txBox="1"/>
          <p:nvPr/>
        </p:nvSpPr>
        <p:spPr>
          <a:xfrm>
            <a:off x="8389828" y="3566702"/>
            <a:ext cx="11079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1400" dirty="0"/>
              <a:t>17-may</a:t>
            </a:r>
          </a:p>
          <a:p>
            <a:r>
              <a:rPr lang="es-AR" sz="1400" dirty="0"/>
              <a:t>- 2 MTn	</a:t>
            </a: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7A6532F0-B29C-4E97-86DD-2C93E573369C}"/>
              </a:ext>
            </a:extLst>
          </p:cNvPr>
          <p:cNvSpPr txBox="1"/>
          <p:nvPr/>
        </p:nvSpPr>
        <p:spPr>
          <a:xfrm>
            <a:off x="0" y="6497835"/>
            <a:ext cx="50229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1600" dirty="0">
                <a:solidFill>
                  <a:schemeClr val="bg2">
                    <a:lumMod val="10000"/>
                  </a:schemeClr>
                </a:solidFill>
              </a:rPr>
              <a:t>Fuente: Depto. Estimaciones Agrícolas – Bolsa de Cereales</a:t>
            </a:r>
          </a:p>
        </p:txBody>
      </p:sp>
    </p:spTree>
    <p:extLst>
      <p:ext uri="{BB962C8B-B14F-4D97-AF65-F5344CB8AC3E}">
        <p14:creationId xmlns:p14="http://schemas.microsoft.com/office/powerpoint/2010/main" val="41454156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6" grpId="0" animBg="1"/>
      <p:bldP spid="17" grpId="0" animBg="1"/>
      <p:bldP spid="18" grpId="0"/>
      <p:bldP spid="19" grpId="0"/>
      <p:bldP spid="23" grpId="0"/>
      <p:bldP spid="24" grpId="0"/>
      <p:bldP spid="26" grpId="0"/>
      <p:bldP spid="28" grpId="0"/>
      <p:bldP spid="30" grpId="0"/>
      <p:bldP spid="32" grpId="0"/>
      <p:bldP spid="35" grpId="0"/>
      <p:bldP spid="37" grpId="0"/>
      <p:bldP spid="43" grpId="0"/>
      <p:bldP spid="45" grpId="0"/>
      <p:bldP spid="47" grpId="0"/>
      <p:bldP spid="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232677-826D-419E-A972-16FF35F74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s-AR" dirty="0"/>
              <a:t>impacto en valor agregado cosecha gruesa</a:t>
            </a:r>
          </a:p>
        </p:txBody>
      </p:sp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A51F0E7B-AD03-4531-81A0-0E43C2A169A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3046521"/>
              </p:ext>
            </p:extLst>
          </p:nvPr>
        </p:nvGraphicFramePr>
        <p:xfrm>
          <a:off x="6096000" y="2623546"/>
          <a:ext cx="540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Gráfico 11">
            <a:extLst>
              <a:ext uri="{FF2B5EF4-FFF2-40B4-BE49-F238E27FC236}">
                <a16:creationId xmlns:a16="http://schemas.microsoft.com/office/drawing/2014/main" id="{1559CB5D-3FCD-47F0-8AD3-E5C82062FE0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153666"/>
              </p:ext>
            </p:extLst>
          </p:nvPr>
        </p:nvGraphicFramePr>
        <p:xfrm>
          <a:off x="389357" y="2623546"/>
          <a:ext cx="540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8276E5C6-440A-4E07-B083-4BA1764B3CF6}"/>
              </a:ext>
            </a:extLst>
          </p:cNvPr>
          <p:cNvSpPr txBox="1"/>
          <p:nvPr/>
        </p:nvSpPr>
        <p:spPr>
          <a:xfrm>
            <a:off x="2671913" y="2090090"/>
            <a:ext cx="10224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b="1" dirty="0">
                <a:latin typeface="Calibri" panose="020F0502020204030204" pitchFamily="34" charset="0"/>
                <a:cs typeface="Calibri" panose="020F0502020204030204" pitchFamily="34" charset="0"/>
              </a:rPr>
              <a:t>SOJA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BC42D944-C982-4E18-82D2-7A94BCA1A475}"/>
              </a:ext>
            </a:extLst>
          </p:cNvPr>
          <p:cNvSpPr txBox="1"/>
          <p:nvPr/>
        </p:nvSpPr>
        <p:spPr>
          <a:xfrm>
            <a:off x="8921739" y="2161881"/>
            <a:ext cx="1349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b="1" dirty="0">
                <a:latin typeface="Calibri" panose="020F0502020204030204" pitchFamily="34" charset="0"/>
                <a:cs typeface="Calibri" panose="020F0502020204030204" pitchFamily="34" charset="0"/>
              </a:rPr>
              <a:t>MAIZ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0408548-13FA-447E-895B-1DE574AB6D1C}"/>
              </a:ext>
            </a:extLst>
          </p:cNvPr>
          <p:cNvSpPr txBox="1"/>
          <p:nvPr/>
        </p:nvSpPr>
        <p:spPr>
          <a:xfrm>
            <a:off x="432122" y="1885123"/>
            <a:ext cx="19423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i="1" dirty="0"/>
              <a:t>En millones USD</a:t>
            </a:r>
          </a:p>
        </p:txBody>
      </p:sp>
      <p:cxnSp>
        <p:nvCxnSpPr>
          <p:cNvPr id="20" name="Conector recto de flecha 19">
            <a:extLst>
              <a:ext uri="{FF2B5EF4-FFF2-40B4-BE49-F238E27FC236}">
                <a16:creationId xmlns:a16="http://schemas.microsoft.com/office/drawing/2014/main" id="{90884D95-E9DC-44DD-97A0-EA1278ACCA8D}"/>
              </a:ext>
            </a:extLst>
          </p:cNvPr>
          <p:cNvCxnSpPr>
            <a:cxnSpLocks/>
          </p:cNvCxnSpPr>
          <p:nvPr/>
        </p:nvCxnSpPr>
        <p:spPr>
          <a:xfrm>
            <a:off x="4174435" y="2996635"/>
            <a:ext cx="834992" cy="926008"/>
          </a:xfrm>
          <a:prstGeom prst="straightConnector1">
            <a:avLst/>
          </a:prstGeom>
          <a:ln w="508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CuadroTexto 20">
            <a:extLst>
              <a:ext uri="{FF2B5EF4-FFF2-40B4-BE49-F238E27FC236}">
                <a16:creationId xmlns:a16="http://schemas.microsoft.com/office/drawing/2014/main" id="{BE0EE711-D2B3-4EF5-9C5A-E7B58A0AFCCD}"/>
              </a:ext>
            </a:extLst>
          </p:cNvPr>
          <p:cNvSpPr txBox="1"/>
          <p:nvPr/>
        </p:nvSpPr>
        <p:spPr>
          <a:xfrm>
            <a:off x="4850556" y="2867390"/>
            <a:ext cx="834887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s-AR" sz="2400" dirty="0"/>
              <a:t>-26%</a:t>
            </a:r>
          </a:p>
        </p:txBody>
      </p:sp>
      <p:cxnSp>
        <p:nvCxnSpPr>
          <p:cNvPr id="22" name="Conector recto de flecha 21">
            <a:extLst>
              <a:ext uri="{FF2B5EF4-FFF2-40B4-BE49-F238E27FC236}">
                <a16:creationId xmlns:a16="http://schemas.microsoft.com/office/drawing/2014/main" id="{47667628-DD2F-4D2F-92FB-F668443E5DC5}"/>
              </a:ext>
            </a:extLst>
          </p:cNvPr>
          <p:cNvCxnSpPr>
            <a:cxnSpLocks/>
          </p:cNvCxnSpPr>
          <p:nvPr/>
        </p:nvCxnSpPr>
        <p:spPr>
          <a:xfrm>
            <a:off x="9819861" y="2996635"/>
            <a:ext cx="848139" cy="926008"/>
          </a:xfrm>
          <a:prstGeom prst="straightConnector1">
            <a:avLst/>
          </a:prstGeom>
          <a:ln w="508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CuadroTexto 24">
            <a:extLst>
              <a:ext uri="{FF2B5EF4-FFF2-40B4-BE49-F238E27FC236}">
                <a16:creationId xmlns:a16="http://schemas.microsoft.com/office/drawing/2014/main" id="{B9FF60D7-19B5-43EE-8D51-FE26FD909B05}"/>
              </a:ext>
            </a:extLst>
          </p:cNvPr>
          <p:cNvSpPr txBox="1"/>
          <p:nvPr/>
        </p:nvSpPr>
        <p:spPr>
          <a:xfrm>
            <a:off x="10557199" y="2867390"/>
            <a:ext cx="834887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s-AR" sz="2400" dirty="0"/>
              <a:t>-17%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BA8944F3-A292-4378-9B00-5CAB25156CB4}"/>
              </a:ext>
            </a:extLst>
          </p:cNvPr>
          <p:cNvSpPr txBox="1"/>
          <p:nvPr/>
        </p:nvSpPr>
        <p:spPr>
          <a:xfrm>
            <a:off x="592660" y="6347264"/>
            <a:ext cx="5196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Precios: Poroto (+6%), Harina (+23%), Aceite (-6%)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3ACEABC6-2B2F-4C50-9ED8-781A4163263A}"/>
              </a:ext>
            </a:extLst>
          </p:cNvPr>
          <p:cNvSpPr txBox="1"/>
          <p:nvPr/>
        </p:nvSpPr>
        <p:spPr>
          <a:xfrm>
            <a:off x="7434051" y="6347264"/>
            <a:ext cx="2975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Precio Maíz Grano (+18%)</a:t>
            </a: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1E9012DE-2C94-4061-94C6-40780AFD061A}"/>
              </a:ext>
            </a:extLst>
          </p:cNvPr>
          <p:cNvSpPr txBox="1"/>
          <p:nvPr/>
        </p:nvSpPr>
        <p:spPr>
          <a:xfrm>
            <a:off x="10512661" y="6510539"/>
            <a:ext cx="167933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es-AR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Fuente:  </a:t>
            </a:r>
            <a:r>
              <a:rPr lang="es-AR" sz="1500" dirty="0"/>
              <a:t>IEE - </a:t>
            </a:r>
            <a:r>
              <a:rPr lang="es-AR" sz="1500" dirty="0" err="1"/>
              <a:t>BdC</a:t>
            </a:r>
            <a:endParaRPr kumimoji="0" lang="es-A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16405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 uiExpand="1">
        <p:bldSub>
          <a:bldChart bld="seriesEl"/>
        </p:bldSub>
      </p:bldGraphic>
      <p:bldGraphic spid="12" grpId="0" uiExpand="1">
        <p:bldSub>
          <a:bldChart bld="seriesEl"/>
        </p:bldSub>
      </p:bldGraphic>
      <p:bldP spid="6" grpId="0"/>
      <p:bldP spid="13" grpId="0"/>
      <p:bldP spid="7" grpId="0"/>
      <p:bldP spid="21" grpId="0" animBg="1"/>
      <p:bldP spid="25" grpId="0" animBg="1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232677-826D-419E-A972-16FF35F74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s-AR" dirty="0"/>
              <a:t>Efecto de la sequía en la economía argentina 2018</a:t>
            </a:r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7B168E64-55E8-42CB-A736-32AC0A9BAEA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33431209"/>
              </p:ext>
            </p:extLst>
          </p:nvPr>
        </p:nvGraphicFramePr>
        <p:xfrm>
          <a:off x="2398643" y="2001079"/>
          <a:ext cx="7275444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4654F7B6-DE86-41B0-AE72-2C9C92A06C8D}"/>
              </a:ext>
            </a:extLst>
          </p:cNvPr>
          <p:cNvSpPr txBox="1"/>
          <p:nvPr/>
        </p:nvSpPr>
        <p:spPr>
          <a:xfrm>
            <a:off x="10512661" y="6510539"/>
            <a:ext cx="167933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es-AR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Fuente:  </a:t>
            </a:r>
            <a:r>
              <a:rPr lang="es-AR" sz="1500" dirty="0"/>
              <a:t>IEE - </a:t>
            </a:r>
            <a:r>
              <a:rPr lang="es-AR" sz="1500" dirty="0" err="1"/>
              <a:t>BdC</a:t>
            </a:r>
            <a:endParaRPr kumimoji="0" lang="es-A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76648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779812B-4A82-46D5-873F-C0BC921664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F638B41-B5AB-4475-9B22-0463D05A47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11094CD-2A6C-46B5-883B-ECFC25E3CE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18E2E12-EEEA-4343-A587-1547B8129A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8A9285D-7E25-444E-81AB-71BE245779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360141A-1E52-4C80-BCE1-B3E38AEDE2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55FA3E9-9939-4E6E-9E95-288BA7DEDA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27D08A0-0B6B-4372-97A3-72FDAB932D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Dgm bld="on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232677-826D-419E-A972-16FF35F74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s-AR" dirty="0"/>
              <a:t>Campaña fina18/19: mejora la relación insumo/producto</a:t>
            </a: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288B684E-0209-4025-94E5-68AE98F676B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0641494"/>
              </p:ext>
            </p:extLst>
          </p:nvPr>
        </p:nvGraphicFramePr>
        <p:xfrm>
          <a:off x="581191" y="1974575"/>
          <a:ext cx="9821765" cy="4678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E4E94EEC-2E28-4849-A21F-FA54406FC4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34942619"/>
              </p:ext>
            </p:extLst>
          </p:nvPr>
        </p:nvGraphicFramePr>
        <p:xfrm>
          <a:off x="7855373" y="3279914"/>
          <a:ext cx="3914460" cy="3578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3BC75FEB-567E-490A-A086-E6BDEC3CAD72}"/>
              </a:ext>
            </a:extLst>
          </p:cNvPr>
          <p:cNvSpPr txBox="1"/>
          <p:nvPr/>
        </p:nvSpPr>
        <p:spPr>
          <a:xfrm>
            <a:off x="10512661" y="6510539"/>
            <a:ext cx="167933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es-AR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Fuente:  </a:t>
            </a:r>
            <a:r>
              <a:rPr lang="es-AR" sz="1500" dirty="0"/>
              <a:t>IEE - </a:t>
            </a:r>
            <a:r>
              <a:rPr lang="es-AR" sz="1500" dirty="0" err="1"/>
              <a:t>BdC</a:t>
            </a:r>
            <a:endParaRPr kumimoji="0" lang="es-A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76163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33D769E-9E40-4BB4-9E19-261BC30368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graphicEl>
                                              <a:dgm id="{633D769E-9E40-4BB4-9E19-261BC30368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graphicEl>
                                              <a:dgm id="{633D769E-9E40-4BB4-9E19-261BC30368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graphicEl>
                                              <a:dgm id="{633D769E-9E40-4BB4-9E19-261BC30368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ADFF72D-7CF6-4F18-A955-E02E6FDB96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graphicEl>
                                              <a:dgm id="{8ADFF72D-7CF6-4F18-A955-E02E6FDB96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graphicEl>
                                              <a:dgm id="{8ADFF72D-7CF6-4F18-A955-E02E6FDB96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graphicEl>
                                              <a:dgm id="{8ADFF72D-7CF6-4F18-A955-E02E6FDB96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818F077-ABD2-4009-AF8F-DFF0C3ECA9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graphicEl>
                                              <a:dgm id="{2818F077-ABD2-4009-AF8F-DFF0C3ECA9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graphicEl>
                                              <a:dgm id="{2818F077-ABD2-4009-AF8F-DFF0C3ECA9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graphicEl>
                                              <a:dgm id="{2818F077-ABD2-4009-AF8F-DFF0C3ECA9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76B1FF9-1679-4855-885E-9BE8605EBD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graphicEl>
                                              <a:dgm id="{476B1FF9-1679-4855-885E-9BE8605EBD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graphicEl>
                                              <a:dgm id="{476B1FF9-1679-4855-885E-9BE8605EBD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graphicEl>
                                              <a:dgm id="{476B1FF9-1679-4855-885E-9BE8605EBD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A5263D3-B161-4DB8-9684-A5E1DAE941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graphicEl>
                                              <a:dgm id="{8A5263D3-B161-4DB8-9684-A5E1DAE941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graphicEl>
                                              <a:dgm id="{8A5263D3-B161-4DB8-9684-A5E1DAE941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graphicEl>
                                              <a:dgm id="{8A5263D3-B161-4DB8-9684-A5E1DAE941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5" grpId="0" uiExpand="1">
        <p:bldSub>
          <a:bldDgm bld="one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232677-826D-419E-A972-16FF35F74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s-AR" dirty="0"/>
              <a:t>Campaña 18/19:  nuevo aumento de área y producción</a:t>
            </a:r>
          </a:p>
        </p:txBody>
      </p:sp>
      <p:graphicFrame>
        <p:nvGraphicFramePr>
          <p:cNvPr id="12" name="17 Gráfico">
            <a:extLst>
              <a:ext uri="{FF2B5EF4-FFF2-40B4-BE49-F238E27FC236}">
                <a16:creationId xmlns:a16="http://schemas.microsoft.com/office/drawing/2014/main" id="{DC101586-6A7B-4AE7-9A91-4AA25F59940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3999230"/>
              </p:ext>
            </p:extLst>
          </p:nvPr>
        </p:nvGraphicFramePr>
        <p:xfrm>
          <a:off x="581192" y="2197761"/>
          <a:ext cx="5400000" cy="36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1 Gráfico">
            <a:extLst>
              <a:ext uri="{FF2B5EF4-FFF2-40B4-BE49-F238E27FC236}">
                <a16:creationId xmlns:a16="http://schemas.microsoft.com/office/drawing/2014/main" id="{4CA5E441-E70C-4252-8D0F-D3AC6877150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0213444"/>
              </p:ext>
            </p:extLst>
          </p:nvPr>
        </p:nvGraphicFramePr>
        <p:xfrm>
          <a:off x="6210808" y="2144953"/>
          <a:ext cx="5400000" cy="36528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CuadroTexto 13">
            <a:extLst>
              <a:ext uri="{FF2B5EF4-FFF2-40B4-BE49-F238E27FC236}">
                <a16:creationId xmlns:a16="http://schemas.microsoft.com/office/drawing/2014/main" id="{85A75A97-2DEF-4DCF-AB12-382E9FCAB48A}"/>
              </a:ext>
            </a:extLst>
          </p:cNvPr>
          <p:cNvSpPr txBox="1"/>
          <p:nvPr/>
        </p:nvSpPr>
        <p:spPr>
          <a:xfrm>
            <a:off x="581192" y="1828429"/>
            <a:ext cx="47575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000" b="1" dirty="0">
                <a:latin typeface="Calibri" panose="020F0502020204030204" pitchFamily="34" charset="0"/>
                <a:cs typeface="Calibri" panose="020F0502020204030204" pitchFamily="34" charset="0"/>
              </a:rPr>
              <a:t>Área Sembrada </a:t>
            </a:r>
            <a:r>
              <a:rPr lang="es-AR" i="1" dirty="0">
                <a:latin typeface="Calibri" panose="020F0502020204030204" pitchFamily="34" charset="0"/>
                <a:cs typeface="Calibri" panose="020F0502020204030204" pitchFamily="34" charset="0"/>
              </a:rPr>
              <a:t>– en millones de hectáreas</a:t>
            </a:r>
            <a:endParaRPr lang="es-AR" sz="20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3AF3D165-3016-41FD-9A2C-F4E7B6FD88D1}"/>
              </a:ext>
            </a:extLst>
          </p:cNvPr>
          <p:cNvSpPr txBox="1"/>
          <p:nvPr/>
        </p:nvSpPr>
        <p:spPr>
          <a:xfrm>
            <a:off x="6096000" y="1828429"/>
            <a:ext cx="47575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000" b="1" dirty="0">
                <a:latin typeface="Calibri" panose="020F0502020204030204" pitchFamily="34" charset="0"/>
                <a:cs typeface="Calibri" panose="020F0502020204030204" pitchFamily="34" charset="0"/>
              </a:rPr>
              <a:t>Producción </a:t>
            </a:r>
            <a:r>
              <a:rPr lang="es-AR" i="1" dirty="0">
                <a:latin typeface="Calibri" panose="020F0502020204030204" pitchFamily="34" charset="0"/>
                <a:cs typeface="Calibri" panose="020F0502020204030204" pitchFamily="34" charset="0"/>
              </a:rPr>
              <a:t>– en millones de toneladas</a:t>
            </a:r>
            <a:endParaRPr lang="es-AR" sz="20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6" name="Diagrama 15">
            <a:extLst>
              <a:ext uri="{FF2B5EF4-FFF2-40B4-BE49-F238E27FC236}">
                <a16:creationId xmlns:a16="http://schemas.microsoft.com/office/drawing/2014/main" id="{47F2C777-24CF-4E67-B29E-6BC049CE59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1428568"/>
              </p:ext>
            </p:extLst>
          </p:nvPr>
        </p:nvGraphicFramePr>
        <p:xfrm>
          <a:off x="993912" y="5921024"/>
          <a:ext cx="9740348" cy="6389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7" name="CuadroTexto 16">
            <a:extLst>
              <a:ext uri="{FF2B5EF4-FFF2-40B4-BE49-F238E27FC236}">
                <a16:creationId xmlns:a16="http://schemas.microsoft.com/office/drawing/2014/main" id="{AF7C490E-D4A0-45BF-9860-967EB412E143}"/>
              </a:ext>
            </a:extLst>
          </p:cNvPr>
          <p:cNvSpPr txBox="1"/>
          <p:nvPr/>
        </p:nvSpPr>
        <p:spPr>
          <a:xfrm>
            <a:off x="10514565" y="6581218"/>
            <a:ext cx="167933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es-AR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Fuente:  </a:t>
            </a:r>
            <a:r>
              <a:rPr lang="es-AR" sz="1500" dirty="0"/>
              <a:t>PAS - </a:t>
            </a:r>
            <a:r>
              <a:rPr lang="es-AR" sz="1500" dirty="0" err="1"/>
              <a:t>BdC</a:t>
            </a:r>
            <a:endParaRPr kumimoji="0" lang="es-A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26557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Graphic spid="13" grpId="0">
        <p:bldAsOne/>
      </p:bldGraphic>
      <p:bldP spid="14" grpId="0"/>
      <p:bldP spid="15" grpId="0"/>
      <p:bldGraphic spid="16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232677-826D-419E-A972-16FF35F74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s-AR" dirty="0"/>
              <a:t>Campaña fina 18/19: contribución a la economía</a:t>
            </a: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6728A9D8-3C26-4F27-BF5D-D667846DC21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8815070"/>
              </p:ext>
            </p:extLst>
          </p:nvPr>
        </p:nvGraphicFramePr>
        <p:xfrm>
          <a:off x="52673" y="2550622"/>
          <a:ext cx="4876800" cy="3969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564B9669-FE40-4FC6-A6F0-4BB3F83635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1090065"/>
              </p:ext>
            </p:extLst>
          </p:nvPr>
        </p:nvGraphicFramePr>
        <p:xfrm>
          <a:off x="2836300" y="1905566"/>
          <a:ext cx="7474227" cy="4614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10 CuadroTexto">
            <a:extLst>
              <a:ext uri="{FF2B5EF4-FFF2-40B4-BE49-F238E27FC236}">
                <a16:creationId xmlns:a16="http://schemas.microsoft.com/office/drawing/2014/main" id="{A6E96B32-4C23-400F-B3AD-9FE8E63B62F3}"/>
              </a:ext>
            </a:extLst>
          </p:cNvPr>
          <p:cNvSpPr txBox="1"/>
          <p:nvPr/>
        </p:nvSpPr>
        <p:spPr>
          <a:xfrm>
            <a:off x="437322" y="1905566"/>
            <a:ext cx="3312368" cy="4554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swald" pitchFamily="2" charset="0"/>
                <a:ea typeface="+mn-ea"/>
                <a:cs typeface="+mn-cs"/>
              </a:rPr>
              <a:t>En millones de USD</a:t>
            </a:r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7AEA4AF5-D531-4A95-873F-3BF5E1068A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95802570"/>
              </p:ext>
            </p:extLst>
          </p:nvPr>
        </p:nvGraphicFramePr>
        <p:xfrm>
          <a:off x="8442312" y="1309486"/>
          <a:ext cx="3312368" cy="60874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8" name="CuadroTexto 27">
            <a:extLst>
              <a:ext uri="{FF2B5EF4-FFF2-40B4-BE49-F238E27FC236}">
                <a16:creationId xmlns:a16="http://schemas.microsoft.com/office/drawing/2014/main" id="{C60A6370-453E-4BDC-9C36-B45D44E09201}"/>
              </a:ext>
            </a:extLst>
          </p:cNvPr>
          <p:cNvSpPr txBox="1"/>
          <p:nvPr/>
        </p:nvSpPr>
        <p:spPr>
          <a:xfrm>
            <a:off x="10512661" y="6510539"/>
            <a:ext cx="167933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es-AR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Fuente:  </a:t>
            </a:r>
            <a:r>
              <a:rPr lang="es-AR" sz="1500" dirty="0"/>
              <a:t>IEE - </a:t>
            </a:r>
            <a:r>
              <a:rPr lang="es-AR" sz="1500" dirty="0" err="1"/>
              <a:t>BdC</a:t>
            </a:r>
            <a:endParaRPr kumimoji="0" lang="es-A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28091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 uiExpand="1">
        <p:bldSub>
          <a:bldChart bld="seriesEl"/>
        </p:bldSub>
      </p:bldGraphic>
      <p:bldGraphic spid="9" grpId="0">
        <p:bldAsOne/>
      </p:bldGraphic>
      <p:bldP spid="10" grpId="0"/>
      <p:bldGraphic spid="4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66C312E-7795-426F-BDA6-8FFA43576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s-AR" dirty="0"/>
              <a:t>Campaña 18/19: Menores stocks mundiales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9CAF7AF5-4E07-43D5-AD26-29EBCAC3B9BE}"/>
              </a:ext>
            </a:extLst>
          </p:cNvPr>
          <p:cNvSpPr txBox="1"/>
          <p:nvPr/>
        </p:nvSpPr>
        <p:spPr>
          <a:xfrm>
            <a:off x="0" y="6519446"/>
            <a:ext cx="41218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Fuente: PSD - USDA</a:t>
            </a:r>
          </a:p>
        </p:txBody>
      </p:sp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B3D0938F-DA7F-4669-A4B4-DF3B845D1A5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5519970"/>
              </p:ext>
            </p:extLst>
          </p:nvPr>
        </p:nvGraphicFramePr>
        <p:xfrm>
          <a:off x="336000" y="1715032"/>
          <a:ext cx="5760000" cy="284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74C14CC1-9E07-4DC0-9C3B-D696374349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1581961"/>
              </p:ext>
            </p:extLst>
          </p:nvPr>
        </p:nvGraphicFramePr>
        <p:xfrm>
          <a:off x="6194159" y="1715032"/>
          <a:ext cx="5760000" cy="284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B3517475-041B-4AFA-B5ED-1038DA4DBCE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7289371"/>
              </p:ext>
            </p:extLst>
          </p:nvPr>
        </p:nvGraphicFramePr>
        <p:xfrm>
          <a:off x="3216000" y="4267322"/>
          <a:ext cx="5760000" cy="27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543805330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FAB017-7046-41F3-AE5F-367868E87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s-AR" dirty="0"/>
              <a:t>Largo plazo y desafíos </a:t>
            </a:r>
            <a:r>
              <a:rPr lang="es-AR"/>
              <a:t>de políticas</a:t>
            </a:r>
            <a:endParaRPr lang="es-AR" dirty="0"/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E12E9AEA-897D-495B-A338-EEC25FFD15C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2226937"/>
              </p:ext>
            </p:extLst>
          </p:nvPr>
        </p:nvGraphicFramePr>
        <p:xfrm>
          <a:off x="681535" y="1869077"/>
          <a:ext cx="10828930" cy="17679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B8872FDA-0B9E-4671-84D3-76F1DA1BFB3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646197"/>
              </p:ext>
            </p:extLst>
          </p:nvPr>
        </p:nvGraphicFramePr>
        <p:xfrm>
          <a:off x="1272209" y="3699963"/>
          <a:ext cx="9647582" cy="31241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7365838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5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66C312E-7795-426F-BDA6-8FFA43576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s-AR" dirty="0"/>
              <a:t>Valor del dólar y precio de </a:t>
            </a:r>
            <a:r>
              <a:rPr lang="es-AR" dirty="0" err="1"/>
              <a:t>commodities</a:t>
            </a:r>
            <a:endParaRPr lang="es-AR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D169A47-9A15-44F1-B35B-96AFCEC783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039134"/>
            <a:ext cx="11125200" cy="4476750"/>
          </a:xfrm>
          <a:prstGeom prst="rect">
            <a:avLst/>
          </a:prstGeom>
        </p:spPr>
      </p:pic>
      <p:sp>
        <p:nvSpPr>
          <p:cNvPr id="10" name="Elipse 9">
            <a:extLst>
              <a:ext uri="{FF2B5EF4-FFF2-40B4-BE49-F238E27FC236}">
                <a16:creationId xmlns:a16="http://schemas.microsoft.com/office/drawing/2014/main" id="{3B07E478-4B9C-4C40-A25F-787C912194C1}"/>
              </a:ext>
            </a:extLst>
          </p:cNvPr>
          <p:cNvSpPr/>
          <p:nvPr/>
        </p:nvSpPr>
        <p:spPr>
          <a:xfrm>
            <a:off x="4367808" y="4940621"/>
            <a:ext cx="1152128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36F53AB8-DE17-4AEE-A719-2DEAAE83F7B7}"/>
              </a:ext>
            </a:extLst>
          </p:cNvPr>
          <p:cNvSpPr/>
          <p:nvPr/>
        </p:nvSpPr>
        <p:spPr>
          <a:xfrm>
            <a:off x="6356041" y="5136973"/>
            <a:ext cx="1152128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8751D7AA-639F-4A4E-9879-68CAE42CFB4B}"/>
              </a:ext>
            </a:extLst>
          </p:cNvPr>
          <p:cNvSpPr/>
          <p:nvPr/>
        </p:nvSpPr>
        <p:spPr>
          <a:xfrm>
            <a:off x="11029071" y="2785403"/>
            <a:ext cx="581738" cy="11008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5" name="Conector recto de flecha 4">
            <a:extLst>
              <a:ext uri="{FF2B5EF4-FFF2-40B4-BE49-F238E27FC236}">
                <a16:creationId xmlns:a16="http://schemas.microsoft.com/office/drawing/2014/main" id="{6C654C5A-492A-48E3-AF22-20BC6CC605BB}"/>
              </a:ext>
            </a:extLst>
          </p:cNvPr>
          <p:cNvCxnSpPr>
            <a:cxnSpLocks/>
          </p:cNvCxnSpPr>
          <p:nvPr/>
        </p:nvCxnSpPr>
        <p:spPr>
          <a:xfrm flipV="1">
            <a:off x="7508169" y="2785403"/>
            <a:ext cx="2099657" cy="175499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0736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66C312E-7795-426F-BDA6-8FFA43576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s-AR" dirty="0"/>
              <a:t>RECUPERACIÓN </a:t>
            </a:r>
            <a:r>
              <a:rPr lang="es-AR" dirty="0" err="1"/>
              <a:t>DESPUéS</a:t>
            </a:r>
            <a:r>
              <a:rPr lang="es-AR" dirty="0"/>
              <a:t> DE PRECIOS MÁS BAJOS DE LA DÉCADA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9CAF7AF5-4E07-43D5-AD26-29EBCAC3B9BE}"/>
              </a:ext>
            </a:extLst>
          </p:cNvPr>
          <p:cNvSpPr txBox="1"/>
          <p:nvPr/>
        </p:nvSpPr>
        <p:spPr>
          <a:xfrm>
            <a:off x="0" y="6341374"/>
            <a:ext cx="18685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Fuente: IGC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C8BBBBF-1970-4452-8483-D0AC82C019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12" t="21377" r="1125" b="3648"/>
          <a:stretch/>
        </p:blipFill>
        <p:spPr>
          <a:xfrm>
            <a:off x="2306982" y="1961322"/>
            <a:ext cx="7669816" cy="4896678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927C66F4-0BDF-43D1-AD51-98E995B6E941}"/>
              </a:ext>
            </a:extLst>
          </p:cNvPr>
          <p:cNvSpPr txBox="1"/>
          <p:nvPr/>
        </p:nvSpPr>
        <p:spPr>
          <a:xfrm>
            <a:off x="4883426" y="1883124"/>
            <a:ext cx="2425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000" b="1" dirty="0">
                <a:latin typeface="Calibri" panose="020F0502020204030204" pitchFamily="34" charset="0"/>
                <a:cs typeface="Calibri" panose="020F0502020204030204" pitchFamily="34" charset="0"/>
              </a:rPr>
              <a:t>Índice Precios IGC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AAF490A8-9593-46CD-AF4B-044F6FFBA0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90" t="23000" r="1441" b="3568"/>
          <a:stretch/>
        </p:blipFill>
        <p:spPr>
          <a:xfrm>
            <a:off x="2215202" y="1961322"/>
            <a:ext cx="7806401" cy="489600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919F2591-F25C-45F7-A437-2F930829ECCF}"/>
              </a:ext>
            </a:extLst>
          </p:cNvPr>
          <p:cNvSpPr txBox="1"/>
          <p:nvPr/>
        </p:nvSpPr>
        <p:spPr>
          <a:xfrm>
            <a:off x="5085029" y="1798014"/>
            <a:ext cx="21137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000" b="1" dirty="0">
                <a:latin typeface="Calibri" panose="020F0502020204030204" pitchFamily="34" charset="0"/>
                <a:cs typeface="Calibri" panose="020F0502020204030204" pitchFamily="34" charset="0"/>
              </a:rPr>
              <a:t>Índice Precios IGC</a:t>
            </a:r>
          </a:p>
        </p:txBody>
      </p:sp>
    </p:spTree>
    <p:extLst>
      <p:ext uri="{BB962C8B-B14F-4D97-AF65-F5344CB8AC3E}">
        <p14:creationId xmlns:p14="http://schemas.microsoft.com/office/powerpoint/2010/main" val="17987122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66C312E-7795-426F-BDA6-8FFA43576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s-AR" dirty="0"/>
              <a:t>Mercados financieros: El rol de los fondos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71219DF8-A645-4DB0-81EF-8220AEB925F7}"/>
              </a:ext>
            </a:extLst>
          </p:cNvPr>
          <p:cNvSpPr txBox="1"/>
          <p:nvPr/>
        </p:nvSpPr>
        <p:spPr>
          <a:xfrm>
            <a:off x="0" y="5934670"/>
            <a:ext cx="38083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Posición Neta Comprada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Posición Neta Vendida</a:t>
            </a:r>
            <a:r>
              <a:rPr kumimoji="0" lang="es-A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Open </a:t>
            </a:r>
            <a:r>
              <a:rPr kumimoji="0" lang="es-AR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Interest</a:t>
            </a:r>
            <a:endParaRPr kumimoji="0" lang="es-AR" sz="18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86E8CA32-BFC2-40D9-A9E4-CF471D949103}"/>
              </a:ext>
            </a:extLst>
          </p:cNvPr>
          <p:cNvSpPr txBox="1"/>
          <p:nvPr/>
        </p:nvSpPr>
        <p:spPr>
          <a:xfrm>
            <a:off x="5698435" y="6550223"/>
            <a:ext cx="63942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Fuente: IEE en base a CFTC (</a:t>
            </a:r>
            <a:r>
              <a:rPr kumimoji="0" lang="es-A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Commodity</a:t>
            </a:r>
            <a:r>
              <a:rPr kumimoji="0" lang="es-A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 </a:t>
            </a:r>
            <a:r>
              <a:rPr kumimoji="0" lang="es-A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Futures</a:t>
            </a:r>
            <a:r>
              <a:rPr kumimoji="0" lang="es-A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 Trading </a:t>
            </a:r>
            <a:r>
              <a:rPr kumimoji="0" lang="es-A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Commission</a:t>
            </a:r>
            <a:r>
              <a:rPr kumimoji="0" lang="es-A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)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EC2AD223-E475-4710-8AC4-129098F71678}"/>
              </a:ext>
            </a:extLst>
          </p:cNvPr>
          <p:cNvSpPr txBox="1"/>
          <p:nvPr/>
        </p:nvSpPr>
        <p:spPr>
          <a:xfrm>
            <a:off x="119270" y="1779464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En número de Contratos</a:t>
            </a:r>
          </a:p>
        </p:txBody>
      </p:sp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A971632A-541E-46AF-AF4D-17E693DEE6EA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643270" y="2226186"/>
          <a:ext cx="9663255" cy="39296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97966986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66C312E-7795-426F-BDA6-8FFA43576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s-AR" dirty="0"/>
              <a:t>Guerra comercial china – EE.UU.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73DEC5F7-26D6-41F2-B40B-5494C38965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6124" y="2053468"/>
            <a:ext cx="7939752" cy="4467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005426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66C312E-7795-426F-BDA6-8FFA43576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s-AR" dirty="0"/>
              <a:t>Crece la DEMANDA MUNDIAL, pero a menor ritmo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F3A4A57-66CC-46B5-BF2D-26A71D2727A2}"/>
              </a:ext>
            </a:extLst>
          </p:cNvPr>
          <p:cNvSpPr txBox="1"/>
          <p:nvPr/>
        </p:nvSpPr>
        <p:spPr>
          <a:xfrm>
            <a:off x="0" y="6477078"/>
            <a:ext cx="54362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Fuente: OCDE-FAO </a:t>
            </a:r>
            <a:r>
              <a:rPr kumimoji="0" lang="es-A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Agricultural</a:t>
            </a:r>
            <a:r>
              <a:rPr kumimoji="0" lang="es-A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Outlook</a:t>
            </a:r>
          </a:p>
        </p:txBody>
      </p:sp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963BED45-CEE5-4699-9BB7-B6BC3C1F80B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9261809"/>
              </p:ext>
            </p:extLst>
          </p:nvPr>
        </p:nvGraphicFramePr>
        <p:xfrm>
          <a:off x="209506" y="2320376"/>
          <a:ext cx="11772988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CuadroTexto 9">
            <a:extLst>
              <a:ext uri="{FF2B5EF4-FFF2-40B4-BE49-F238E27FC236}">
                <a16:creationId xmlns:a16="http://schemas.microsoft.com/office/drawing/2014/main" id="{D5BCC82E-A043-40D8-8186-9CEEC66B842D}"/>
              </a:ext>
            </a:extLst>
          </p:cNvPr>
          <p:cNvSpPr txBox="1"/>
          <p:nvPr/>
        </p:nvSpPr>
        <p:spPr>
          <a:xfrm>
            <a:off x="3615763" y="1822190"/>
            <a:ext cx="53294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b="1" dirty="0">
                <a:latin typeface="Calibri" panose="020F0502020204030204" pitchFamily="34" charset="0"/>
                <a:cs typeface="Calibri" panose="020F0502020204030204" pitchFamily="34" charset="0"/>
              </a:rPr>
              <a:t>Consumo – </a:t>
            </a:r>
            <a:r>
              <a:rPr lang="es-AR" sz="2000" i="1" dirty="0">
                <a:latin typeface="Calibri" panose="020F0502020204030204" pitchFamily="34" charset="0"/>
                <a:cs typeface="Calibri" panose="020F0502020204030204" pitchFamily="34" charset="0"/>
              </a:rPr>
              <a:t>Tasa de Crecimiento Anual</a:t>
            </a:r>
            <a:endParaRPr lang="es-AR" sz="24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95533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66C312E-7795-426F-BDA6-8FFA43576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s-AR" dirty="0"/>
              <a:t>CHINA CONTINUARÁ liderando la DEMANDA DE GRANOS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9CAF7AF5-4E07-43D5-AD26-29EBCAC3B9BE}"/>
              </a:ext>
            </a:extLst>
          </p:cNvPr>
          <p:cNvSpPr txBox="1"/>
          <p:nvPr/>
        </p:nvSpPr>
        <p:spPr>
          <a:xfrm>
            <a:off x="0" y="6519446"/>
            <a:ext cx="41218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es-A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Fuente:  </a:t>
            </a:r>
            <a:r>
              <a:rPr lang="es-AR" sz="1600" dirty="0"/>
              <a:t>WASDE &amp; USDA </a:t>
            </a:r>
            <a:r>
              <a:rPr lang="es-AR" sz="1600" dirty="0" err="1"/>
              <a:t>Baseline</a:t>
            </a:r>
            <a:r>
              <a:rPr lang="es-AR" sz="1600" dirty="0"/>
              <a:t> </a:t>
            </a:r>
            <a:r>
              <a:rPr lang="es-AR" sz="1600" dirty="0" err="1"/>
              <a:t>Projections</a:t>
            </a:r>
            <a:r>
              <a:rPr lang="es-AR" sz="1600" dirty="0"/>
              <a:t> </a:t>
            </a:r>
            <a:endParaRPr kumimoji="0" lang="es-A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A905FA9F-4136-4219-A83D-DF44AD24ADC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0045515"/>
              </p:ext>
            </p:extLst>
          </p:nvPr>
        </p:nvGraphicFramePr>
        <p:xfrm>
          <a:off x="218170" y="2055264"/>
          <a:ext cx="5760000" cy="43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9C72D332-6F5B-4C9B-99BE-144C2789B5E1}"/>
              </a:ext>
            </a:extLst>
          </p:cNvPr>
          <p:cNvSpPr txBox="1"/>
          <p:nvPr/>
        </p:nvSpPr>
        <p:spPr>
          <a:xfrm>
            <a:off x="2329983" y="1860138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s-AR" sz="2400" b="1" dirty="0">
                <a:solidFill>
                  <a:prstClr val="black"/>
                </a:solidFill>
                <a:latin typeface="Calibri"/>
              </a:rPr>
              <a:t>SOJA</a:t>
            </a: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20DC4A19-92D6-401D-87CF-0A253146D62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157475"/>
              </p:ext>
            </p:extLst>
          </p:nvPr>
        </p:nvGraphicFramePr>
        <p:xfrm>
          <a:off x="6213831" y="2055264"/>
          <a:ext cx="5760000" cy="43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F6C0F24F-3963-4746-85EA-F091818B5351}"/>
              </a:ext>
            </a:extLst>
          </p:cNvPr>
          <p:cNvSpPr txBox="1"/>
          <p:nvPr/>
        </p:nvSpPr>
        <p:spPr>
          <a:xfrm>
            <a:off x="9093831" y="1860138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s-AR" sz="2400" b="1" dirty="0">
                <a:solidFill>
                  <a:prstClr val="black"/>
                </a:solidFill>
                <a:latin typeface="Calibri"/>
              </a:rPr>
              <a:t>MAIZ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7F48BA9-D101-4FF7-A72B-6E813C8AA27B}"/>
              </a:ext>
            </a:extLst>
          </p:cNvPr>
          <p:cNvSpPr txBox="1"/>
          <p:nvPr/>
        </p:nvSpPr>
        <p:spPr>
          <a:xfrm>
            <a:off x="1821023" y="3012100"/>
            <a:ext cx="13681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s-AR" i="1" dirty="0">
                <a:solidFill>
                  <a:prstClr val="black"/>
                </a:solidFill>
                <a:latin typeface="Calibri"/>
              </a:rPr>
              <a:t>80% del crecimiento mundial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B3460101-3FDE-4DB0-A38D-EF6548C4B328}"/>
              </a:ext>
            </a:extLst>
          </p:cNvPr>
          <p:cNvSpPr txBox="1"/>
          <p:nvPr/>
        </p:nvSpPr>
        <p:spPr>
          <a:xfrm>
            <a:off x="7509655" y="2090970"/>
            <a:ext cx="1584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s-AR" i="1" dirty="0">
                <a:solidFill>
                  <a:prstClr val="black"/>
                </a:solidFill>
                <a:latin typeface="Calibri"/>
              </a:rPr>
              <a:t>20% del crecimiento mundial</a:t>
            </a:r>
          </a:p>
        </p:txBody>
      </p:sp>
    </p:spTree>
    <p:extLst>
      <p:ext uri="{BB962C8B-B14F-4D97-AF65-F5344CB8AC3E}">
        <p14:creationId xmlns:p14="http://schemas.microsoft.com/office/powerpoint/2010/main" val="3046983691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C41DE4-BF2D-46B2-BDF1-4CEF57292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s-AR" dirty="0"/>
              <a:t>Argentina: Respuesta a nuevo esquema de incentivos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9F410CC-B2C6-4E5D-A874-D9C460AAF189}"/>
              </a:ext>
            </a:extLst>
          </p:cNvPr>
          <p:cNvSpPr txBox="1"/>
          <p:nvPr/>
        </p:nvSpPr>
        <p:spPr>
          <a:xfrm>
            <a:off x="496678" y="1975688"/>
            <a:ext cx="4394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Evolución Área Sembrada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En millones de hectáreas</a:t>
            </a:r>
            <a:endParaRPr kumimoji="0" lang="es-A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71CD420-15B5-44FD-84C7-2EDC59BE9962}"/>
              </a:ext>
            </a:extLst>
          </p:cNvPr>
          <p:cNvSpPr txBox="1"/>
          <p:nvPr/>
        </p:nvSpPr>
        <p:spPr>
          <a:xfrm>
            <a:off x="6096000" y="1929522"/>
            <a:ext cx="4394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Adopción de Tecnología (%)</a:t>
            </a:r>
          </a:p>
        </p:txBody>
      </p:sp>
      <p:graphicFrame>
        <p:nvGraphicFramePr>
          <p:cNvPr id="10" name="Diagrama 9">
            <a:extLst>
              <a:ext uri="{FF2B5EF4-FFF2-40B4-BE49-F238E27FC236}">
                <a16:creationId xmlns:a16="http://schemas.microsoft.com/office/drawing/2014/main" id="{DC6AC165-12B5-4F6D-ACA1-0C95AB1BD0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4547301"/>
              </p:ext>
            </p:extLst>
          </p:nvPr>
        </p:nvGraphicFramePr>
        <p:xfrm>
          <a:off x="799571" y="5587113"/>
          <a:ext cx="10592858" cy="12111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690C0A9E-3C7F-4710-AD84-D8F815533FF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343279"/>
              </p:ext>
            </p:extLst>
          </p:nvPr>
        </p:nvGraphicFramePr>
        <p:xfrm>
          <a:off x="125617" y="2114188"/>
          <a:ext cx="5709600" cy="349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1" name="3 Gráfico">
            <a:extLst>
              <a:ext uri="{FF2B5EF4-FFF2-40B4-BE49-F238E27FC236}">
                <a16:creationId xmlns:a16="http://schemas.microsoft.com/office/drawing/2014/main" id="{466C6FE6-EC71-4054-BE9B-5DB969A5DB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0598052"/>
              </p:ext>
            </p:extLst>
          </p:nvPr>
        </p:nvGraphicFramePr>
        <p:xfrm>
          <a:off x="6206276" y="2298854"/>
          <a:ext cx="5404531" cy="3310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2" name="CuadroTexto 11">
            <a:extLst>
              <a:ext uri="{FF2B5EF4-FFF2-40B4-BE49-F238E27FC236}">
                <a16:creationId xmlns:a16="http://schemas.microsoft.com/office/drawing/2014/main" id="{8101C299-761B-4B8E-AE6B-8B44CCBDFCB9}"/>
              </a:ext>
            </a:extLst>
          </p:cNvPr>
          <p:cNvSpPr txBox="1"/>
          <p:nvPr/>
        </p:nvSpPr>
        <p:spPr>
          <a:xfrm>
            <a:off x="0" y="6519446"/>
            <a:ext cx="41218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es-A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Fuente:  </a:t>
            </a:r>
            <a:r>
              <a:rPr lang="es-AR" sz="1600" dirty="0"/>
              <a:t>PAS y </a:t>
            </a:r>
            <a:r>
              <a:rPr lang="es-AR" sz="1600" dirty="0" err="1"/>
              <a:t>ReTAA</a:t>
            </a:r>
            <a:r>
              <a:rPr lang="es-AR" sz="1600" dirty="0"/>
              <a:t> - </a:t>
            </a:r>
            <a:r>
              <a:rPr lang="es-AR" sz="1600" dirty="0" err="1"/>
              <a:t>BdC</a:t>
            </a:r>
            <a:endParaRPr kumimoji="0" lang="es-A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4755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5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graphicEl>
                                              <a:chart seriesIdx="0" categoryIdx="5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graphicEl>
                                              <a:chart seriesIdx="0" categoryIdx="5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6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graphicEl>
                                              <a:chart seriesIdx="0" categoryIdx="6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graphicEl>
                                              <a:chart seriesIdx="0" categoryIdx="6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Graphic spid="10" grpId="0">
        <p:bldAsOne/>
      </p:bldGraphic>
      <p:bldGraphic spid="8" grpId="0" uiExpand="1">
        <p:bldSub>
          <a:bldChart bld="seriesEl"/>
        </p:bldSub>
      </p:bldGraphic>
      <p:bldGraphic spid="11" grpId="0" uiExpand="1">
        <p:bldSub>
          <a:bldChart bld="series"/>
        </p:bldSub>
      </p:bldGraphic>
    </p:bldLst>
  </p:timing>
</p:sld>
</file>

<file path=ppt/theme/theme1.xml><?xml version="1.0" encoding="utf-8"?>
<a:theme xmlns:a="http://schemas.openxmlformats.org/drawingml/2006/main" name="Dividendo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366658"/>
      </a:accent1>
      <a:accent2>
        <a:srgbClr val="8CB64A"/>
      </a:accent2>
      <a:accent3>
        <a:srgbClr val="88D5A9"/>
      </a:accent3>
      <a:accent4>
        <a:srgbClr val="969FA7"/>
      </a:accent4>
      <a:accent5>
        <a:srgbClr val="E8A844"/>
      </a:accent5>
      <a:accent6>
        <a:srgbClr val="A1561F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4BEC0EAF-CF86-4D49-B83B-56CC62D3CFF1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TM03457464[[fn=Dividendo]]</Template>
  <TotalTime>1745</TotalTime>
  <Words>694</Words>
  <Application>Microsoft Office PowerPoint</Application>
  <PresentationFormat>Panorámica</PresentationFormat>
  <Paragraphs>185</Paragraphs>
  <Slides>20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6" baseType="lpstr">
      <vt:lpstr>Calibri</vt:lpstr>
      <vt:lpstr>Gill Sans MT</vt:lpstr>
      <vt:lpstr>Oswald</vt:lpstr>
      <vt:lpstr>Times New Roman</vt:lpstr>
      <vt:lpstr>Wingdings 2</vt:lpstr>
      <vt:lpstr>Dividendo</vt:lpstr>
      <vt:lpstr>Situación y perspectivas de la economía agrícola argentina</vt:lpstr>
      <vt:lpstr>Campaña 18/19: Menores stocks mundiales</vt:lpstr>
      <vt:lpstr>Valor del dólar y precio de commodities</vt:lpstr>
      <vt:lpstr>RECUPERACIÓN DESPUéS DE PRECIOS MÁS BAJOS DE LA DÉCADA</vt:lpstr>
      <vt:lpstr>Mercados financieros: El rol de los fondos</vt:lpstr>
      <vt:lpstr>Guerra comercial china – EE.UU.</vt:lpstr>
      <vt:lpstr>Crece la DEMANDA MUNDIAL, pero a menor ritmo</vt:lpstr>
      <vt:lpstr>CHINA CONTINUARÁ liderando la DEMANDA DE GRANOS</vt:lpstr>
      <vt:lpstr>Argentina: Respuesta a nuevo esquema de incentivos</vt:lpstr>
      <vt:lpstr>Crecimiento impulsado por gramíneas</vt:lpstr>
      <vt:lpstr>Exportaciones: MAÍZ</vt:lpstr>
      <vt:lpstr>Exportaciones: TRIGO</vt:lpstr>
      <vt:lpstr>Expansión y nuevos usos</vt:lpstr>
      <vt:lpstr>EFECTO DE LA SEQUÍA EN LA PRODUCCIÓN 2017/18</vt:lpstr>
      <vt:lpstr>impacto en valor agregado cosecha gruesa</vt:lpstr>
      <vt:lpstr>Efecto de la sequía en la economía argentina 2018</vt:lpstr>
      <vt:lpstr>Campaña fina18/19: mejora la relación insumo/producto</vt:lpstr>
      <vt:lpstr>Campaña 18/19:  nuevo aumento de área y producción</vt:lpstr>
      <vt:lpstr>Campaña fina 18/19: contribución a la economía</vt:lpstr>
      <vt:lpstr>Largo plazo y desafíos de políticas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aporte de la cadena del maíz a la economía argentina</dc:title>
  <dc:creator>Agustín Tejeda</dc:creator>
  <cp:lastModifiedBy>Agustín Tejeda</cp:lastModifiedBy>
  <cp:revision>124</cp:revision>
  <dcterms:created xsi:type="dcterms:W3CDTF">2018-05-19T11:27:47Z</dcterms:created>
  <dcterms:modified xsi:type="dcterms:W3CDTF">2018-07-03T11:21:14Z</dcterms:modified>
</cp:coreProperties>
</file>