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305" r:id="rId2"/>
    <p:sldId id="303" r:id="rId3"/>
    <p:sldId id="276" r:id="rId4"/>
    <p:sldId id="277" r:id="rId5"/>
    <p:sldId id="278" r:id="rId6"/>
    <p:sldId id="279" r:id="rId7"/>
    <p:sldId id="280" r:id="rId8"/>
    <p:sldId id="281" r:id="rId9"/>
    <p:sldId id="282" r:id="rId10"/>
    <p:sldId id="283" r:id="rId11"/>
    <p:sldId id="284" r:id="rId12"/>
    <p:sldId id="285" r:id="rId13"/>
    <p:sldId id="286" r:id="rId14"/>
    <p:sldId id="287" r:id="rId15"/>
    <p:sldId id="288" r:id="rId16"/>
    <p:sldId id="289" r:id="rId17"/>
    <p:sldId id="290" r:id="rId18"/>
    <p:sldId id="291" r:id="rId19"/>
    <p:sldId id="292" r:id="rId20"/>
    <p:sldId id="293" r:id="rId21"/>
    <p:sldId id="294" r:id="rId22"/>
    <p:sldId id="295" r:id="rId23"/>
    <p:sldId id="296" r:id="rId24"/>
    <p:sldId id="297" r:id="rId25"/>
    <p:sldId id="298" r:id="rId26"/>
    <p:sldId id="299" r:id="rId27"/>
    <p:sldId id="300" r:id="rId28"/>
    <p:sldId id="301" r:id="rId29"/>
    <p:sldId id="302" r:id="rId30"/>
    <p:sldId id="275" r:id="rId31"/>
  </p:sldIdLst>
  <p:sldSz cx="9144000" cy="6858000" type="screen4x3"/>
  <p:notesSz cx="6858000" cy="9144000"/>
  <p:defaultTextStyle>
    <a:defPPr>
      <a:defRPr lang="es-ES"/>
    </a:defPPr>
    <a:lvl1pPr algn="ctr" rtl="0" fontAlgn="base">
      <a:spcBef>
        <a:spcPct val="20000"/>
      </a:spcBef>
      <a:spcAft>
        <a:spcPct val="0"/>
      </a:spcAft>
      <a:defRPr sz="2000" kern="1200">
        <a:solidFill>
          <a:schemeClr val="tx1"/>
        </a:solidFill>
        <a:latin typeface="Arial" charset="0"/>
        <a:ea typeface="+mn-ea"/>
        <a:cs typeface="+mn-cs"/>
      </a:defRPr>
    </a:lvl1pPr>
    <a:lvl2pPr marL="457200" algn="ctr" rtl="0" fontAlgn="base">
      <a:spcBef>
        <a:spcPct val="20000"/>
      </a:spcBef>
      <a:spcAft>
        <a:spcPct val="0"/>
      </a:spcAft>
      <a:defRPr sz="2000" kern="1200">
        <a:solidFill>
          <a:schemeClr val="tx1"/>
        </a:solidFill>
        <a:latin typeface="Arial" charset="0"/>
        <a:ea typeface="+mn-ea"/>
        <a:cs typeface="+mn-cs"/>
      </a:defRPr>
    </a:lvl2pPr>
    <a:lvl3pPr marL="914400" algn="ctr" rtl="0" fontAlgn="base">
      <a:spcBef>
        <a:spcPct val="20000"/>
      </a:spcBef>
      <a:spcAft>
        <a:spcPct val="0"/>
      </a:spcAft>
      <a:defRPr sz="2000" kern="1200">
        <a:solidFill>
          <a:schemeClr val="tx1"/>
        </a:solidFill>
        <a:latin typeface="Arial" charset="0"/>
        <a:ea typeface="+mn-ea"/>
        <a:cs typeface="+mn-cs"/>
      </a:defRPr>
    </a:lvl3pPr>
    <a:lvl4pPr marL="1371600" algn="ctr" rtl="0" fontAlgn="base">
      <a:spcBef>
        <a:spcPct val="20000"/>
      </a:spcBef>
      <a:spcAft>
        <a:spcPct val="0"/>
      </a:spcAft>
      <a:defRPr sz="2000" kern="1200">
        <a:solidFill>
          <a:schemeClr val="tx1"/>
        </a:solidFill>
        <a:latin typeface="Arial" charset="0"/>
        <a:ea typeface="+mn-ea"/>
        <a:cs typeface="+mn-cs"/>
      </a:defRPr>
    </a:lvl4pPr>
    <a:lvl5pPr marL="1828800" algn="ctr" rtl="0" fontAlgn="base">
      <a:spcBef>
        <a:spcPct val="2000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200"/>
            </a:lvl1pPr>
          </a:lstStyle>
          <a:p>
            <a:endParaRPr lang="es-E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lvl1pPr>
          </a:lstStyle>
          <a:p>
            <a:endParaRPr lang="es-E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spcBef>
                <a:spcPct val="0"/>
              </a:spcBef>
              <a:defRPr sz="1200"/>
            </a:lvl1pPr>
          </a:lstStyle>
          <a:p>
            <a:endParaRPr lang="es-E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a:lvl1pPr>
          </a:lstStyle>
          <a:p>
            <a:fld id="{9DEB2BB8-4546-4610-BF87-8A44DEF4783E}" type="slidenum">
              <a:rPr lang="es-ES"/>
              <a:pPr/>
              <a:t>‹#›</a:t>
            </a:fld>
            <a:endParaRPr lang="es-ES"/>
          </a:p>
        </p:txBody>
      </p:sp>
    </p:spTree>
    <p:extLst>
      <p:ext uri="{BB962C8B-B14F-4D97-AF65-F5344CB8AC3E}">
        <p14:creationId xmlns:p14="http://schemas.microsoft.com/office/powerpoint/2010/main" val="312944137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TextEdit="1"/>
          </p:cNvSpPr>
          <p:nvPr>
            <p:ph type="sldImg"/>
          </p:nvPr>
        </p:nvSpPr>
        <p:spPr bwMode="auto">
          <a:noFill/>
          <a:ln>
            <a:solidFill>
              <a:srgbClr val="000000"/>
            </a:solidFill>
            <a:miter lim="800000"/>
            <a:headEnd/>
            <a:tailEnd/>
          </a:ln>
        </p:spPr>
      </p:sp>
      <p:sp>
        <p:nvSpPr>
          <p:cNvPr id="3174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TextEdit="1"/>
          </p:cNvSpPr>
          <p:nvPr>
            <p:ph type="sldImg"/>
          </p:nvPr>
        </p:nvSpPr>
        <p:spPr bwMode="auto">
          <a:noFill/>
          <a:ln>
            <a:solidFill>
              <a:srgbClr val="000000"/>
            </a:solidFill>
            <a:miter lim="800000"/>
            <a:headEnd/>
            <a:tailEnd/>
          </a:ln>
        </p:spPr>
      </p:sp>
      <p:sp>
        <p:nvSpPr>
          <p:cNvPr id="40963"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TextEdit="1"/>
          </p:cNvSpPr>
          <p:nvPr>
            <p:ph type="sldImg"/>
          </p:nvPr>
        </p:nvSpPr>
        <p:spPr bwMode="auto">
          <a:noFill/>
          <a:ln>
            <a:solidFill>
              <a:srgbClr val="000000"/>
            </a:solidFill>
            <a:miter lim="800000"/>
            <a:headEnd/>
            <a:tailEnd/>
          </a:ln>
        </p:spPr>
      </p:sp>
      <p:sp>
        <p:nvSpPr>
          <p:cNvPr id="4198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TextEdit="1"/>
          </p:cNvSpPr>
          <p:nvPr>
            <p:ph type="sldImg"/>
          </p:nvPr>
        </p:nvSpPr>
        <p:spPr bwMode="auto">
          <a:noFill/>
          <a:ln>
            <a:solidFill>
              <a:srgbClr val="000000"/>
            </a:solidFill>
            <a:miter lim="800000"/>
            <a:headEnd/>
            <a:tailEnd/>
          </a:ln>
        </p:spPr>
      </p:sp>
      <p:sp>
        <p:nvSpPr>
          <p:cNvPr id="32771"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TextEdit="1"/>
          </p:cNvSpPr>
          <p:nvPr>
            <p:ph type="sldImg"/>
          </p:nvPr>
        </p:nvSpPr>
        <p:spPr bwMode="auto">
          <a:noFill/>
          <a:ln>
            <a:solidFill>
              <a:srgbClr val="000000"/>
            </a:solidFill>
            <a:miter lim="800000"/>
            <a:headEnd/>
            <a:tailEnd/>
          </a:ln>
        </p:spPr>
      </p:sp>
      <p:sp>
        <p:nvSpPr>
          <p:cNvPr id="33795"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TextEdit="1"/>
          </p:cNvSpPr>
          <p:nvPr>
            <p:ph type="sldImg"/>
          </p:nvPr>
        </p:nvSpPr>
        <p:spPr bwMode="auto">
          <a:noFill/>
          <a:ln>
            <a:solidFill>
              <a:srgbClr val="000000"/>
            </a:solidFill>
            <a:miter lim="800000"/>
            <a:headEnd/>
            <a:tailEnd/>
          </a:ln>
        </p:spPr>
      </p:sp>
      <p:sp>
        <p:nvSpPr>
          <p:cNvPr id="34819"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TextEdit="1"/>
          </p:cNvSpPr>
          <p:nvPr>
            <p:ph type="sldImg"/>
          </p:nvPr>
        </p:nvSpPr>
        <p:spPr bwMode="auto">
          <a:noFill/>
          <a:ln>
            <a:solidFill>
              <a:srgbClr val="000000"/>
            </a:solidFill>
            <a:miter lim="800000"/>
            <a:headEnd/>
            <a:tailEnd/>
          </a:ln>
        </p:spPr>
      </p:sp>
      <p:sp>
        <p:nvSpPr>
          <p:cNvPr id="35843"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noFill/>
          <a:ln>
            <a:solidFill>
              <a:srgbClr val="000000"/>
            </a:solidFill>
            <a:miter lim="800000"/>
            <a:headEnd/>
            <a:tailEnd/>
          </a:ln>
        </p:spPr>
      </p:sp>
      <p:sp>
        <p:nvSpPr>
          <p:cNvPr id="3686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TextEdit="1"/>
          </p:cNvSpPr>
          <p:nvPr>
            <p:ph type="sldImg"/>
          </p:nvPr>
        </p:nvSpPr>
        <p:spPr bwMode="auto">
          <a:noFill/>
          <a:ln>
            <a:solidFill>
              <a:srgbClr val="000000"/>
            </a:solidFill>
            <a:miter lim="800000"/>
            <a:headEnd/>
            <a:tailEnd/>
          </a:ln>
        </p:spPr>
      </p:sp>
      <p:sp>
        <p:nvSpPr>
          <p:cNvPr id="37891"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bwMode="auto">
          <a:noFill/>
          <a:ln>
            <a:solidFill>
              <a:srgbClr val="000000"/>
            </a:solidFill>
            <a:miter lim="800000"/>
            <a:headEnd/>
            <a:tailEnd/>
          </a:ln>
        </p:spPr>
      </p:sp>
      <p:sp>
        <p:nvSpPr>
          <p:cNvPr id="38915"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TextEdit="1"/>
          </p:cNvSpPr>
          <p:nvPr>
            <p:ph type="sldImg"/>
          </p:nvPr>
        </p:nvSpPr>
        <p:spPr bwMode="auto">
          <a:noFill/>
          <a:ln>
            <a:solidFill>
              <a:srgbClr val="000000"/>
            </a:solidFill>
            <a:miter lim="800000"/>
            <a:headEnd/>
            <a:tailEnd/>
          </a:ln>
        </p:spPr>
      </p:sp>
      <p:sp>
        <p:nvSpPr>
          <p:cNvPr id="39939"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a:xfrm>
            <a:off x="457200" y="6245225"/>
            <a:ext cx="2133600" cy="476250"/>
          </a:xfrm>
          <a:prstGeom prst="rect">
            <a:avLst/>
          </a:prstGeom>
        </p:spPr>
        <p:txBody>
          <a:bodyPr/>
          <a:lstStyle>
            <a:lvl1pPr>
              <a:defRPr/>
            </a:lvl1pPr>
          </a:lstStyle>
          <a:p>
            <a:fld id="{87C531B4-8647-4607-9CD3-60253207E019}" type="datetime1">
              <a:rPr lang="es-ES"/>
              <a:pPr/>
              <a:t>06/09/2012</a:t>
            </a:fld>
            <a:endParaRPr lang="es-ES"/>
          </a:p>
        </p:txBody>
      </p:sp>
      <p:sp>
        <p:nvSpPr>
          <p:cNvPr id="5" name="4 Marcador de pie de página"/>
          <p:cNvSpPr>
            <a:spLocks noGrp="1"/>
          </p:cNvSpPr>
          <p:nvPr>
            <p:ph type="ftr" sz="quarter" idx="11"/>
          </p:nvPr>
        </p:nvSpPr>
        <p:spPr>
          <a:xfrm>
            <a:off x="3124200" y="6245225"/>
            <a:ext cx="2895600" cy="476250"/>
          </a:xfrm>
          <a:prstGeom prst="rect">
            <a:avLst/>
          </a:prstGeom>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63955FCF-5F51-4BFE-8E3A-A7BD1C02518A}" type="slidenum">
              <a:rPr lang="es-ES"/>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245225"/>
            <a:ext cx="2133600" cy="476250"/>
          </a:xfrm>
          <a:prstGeom prst="rect">
            <a:avLst/>
          </a:prstGeom>
        </p:spPr>
        <p:txBody>
          <a:bodyPr/>
          <a:lstStyle>
            <a:lvl1pPr>
              <a:defRPr/>
            </a:lvl1pPr>
          </a:lstStyle>
          <a:p>
            <a:fld id="{14704B23-72CF-4220-846A-73308F7F5219}" type="datetime1">
              <a:rPr lang="es-ES"/>
              <a:pPr/>
              <a:t>06/09/2012</a:t>
            </a:fld>
            <a:endParaRPr lang="es-ES"/>
          </a:p>
        </p:txBody>
      </p:sp>
      <p:sp>
        <p:nvSpPr>
          <p:cNvPr id="6" name="5 Marcador de pie de página"/>
          <p:cNvSpPr>
            <a:spLocks noGrp="1"/>
          </p:cNvSpPr>
          <p:nvPr>
            <p:ph type="ftr" sz="quarter" idx="11"/>
          </p:nvPr>
        </p:nvSpPr>
        <p:spPr>
          <a:xfrm>
            <a:off x="3124200" y="6245225"/>
            <a:ext cx="2895600" cy="476250"/>
          </a:xfrm>
          <a:prstGeom prst="rect">
            <a:avLst/>
          </a:prstGeom>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FE99835A-60A3-461A-85EC-E51A693C5746}" type="slidenum">
              <a:rPr lang="es-ES"/>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a:xfrm>
            <a:off x="457200" y="6245225"/>
            <a:ext cx="2133600" cy="476250"/>
          </a:xfrm>
          <a:prstGeom prst="rect">
            <a:avLst/>
          </a:prstGeom>
        </p:spPr>
        <p:txBody>
          <a:bodyPr/>
          <a:lstStyle>
            <a:lvl1pPr>
              <a:defRPr/>
            </a:lvl1pPr>
          </a:lstStyle>
          <a:p>
            <a:fld id="{AA1020C9-F05E-4F0D-A0EB-68CECDD99763}" type="datetime1">
              <a:rPr lang="es-ES"/>
              <a:pPr/>
              <a:t>06/09/2012</a:t>
            </a:fld>
            <a:endParaRPr lang="es-ES"/>
          </a:p>
        </p:txBody>
      </p:sp>
      <p:sp>
        <p:nvSpPr>
          <p:cNvPr id="5" name="4 Marcador de pie de página"/>
          <p:cNvSpPr>
            <a:spLocks noGrp="1"/>
          </p:cNvSpPr>
          <p:nvPr>
            <p:ph type="ftr" sz="quarter" idx="11"/>
          </p:nvPr>
        </p:nvSpPr>
        <p:spPr>
          <a:xfrm>
            <a:off x="3124200" y="6245225"/>
            <a:ext cx="2895600" cy="476250"/>
          </a:xfrm>
          <a:prstGeom prst="rect">
            <a:avLst/>
          </a:prstGeom>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163E724-EC55-41DB-88BD-9D1B21F3C18D}" type="slidenum">
              <a:rPr lang="es-ES"/>
              <a:pPr/>
              <a:t>‹#›</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a:xfrm>
            <a:off x="457200" y="6245225"/>
            <a:ext cx="2133600" cy="476250"/>
          </a:xfrm>
          <a:prstGeom prst="rect">
            <a:avLst/>
          </a:prstGeom>
        </p:spPr>
        <p:txBody>
          <a:bodyPr/>
          <a:lstStyle>
            <a:lvl1pPr>
              <a:defRPr/>
            </a:lvl1pPr>
          </a:lstStyle>
          <a:p>
            <a:fld id="{5AF0D09C-A407-4461-83A1-D5667389F449}" type="datetime1">
              <a:rPr lang="es-ES"/>
              <a:pPr/>
              <a:t>06/09/2012</a:t>
            </a:fld>
            <a:endParaRPr lang="es-ES"/>
          </a:p>
        </p:txBody>
      </p:sp>
      <p:sp>
        <p:nvSpPr>
          <p:cNvPr id="5" name="4 Marcador de pie de página"/>
          <p:cNvSpPr>
            <a:spLocks noGrp="1"/>
          </p:cNvSpPr>
          <p:nvPr>
            <p:ph type="ftr" sz="quarter" idx="11"/>
          </p:nvPr>
        </p:nvSpPr>
        <p:spPr>
          <a:xfrm>
            <a:off x="3124200" y="6245225"/>
            <a:ext cx="2895600" cy="476250"/>
          </a:xfrm>
          <a:prstGeom prst="rect">
            <a:avLst/>
          </a:prstGeom>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F9800F5-9708-4EA6-A0B8-EC787BFF83BF}" type="slidenum">
              <a:rPr lang="es-ES"/>
              <a:pPr/>
              <a:t>‹#›</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1_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a:prstGeom prst="rect">
            <a:avLst/>
          </a:prstGeo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685800" y="1981200"/>
            <a:ext cx="7772400" cy="4114800"/>
          </a:xfrm>
          <a:prstGeom prst="rect">
            <a:avLst/>
          </a:prstGeom>
        </p:spPr>
        <p:txBody>
          <a:bodyPr/>
          <a:lstStyle/>
          <a:p>
            <a:pPr lvl="0"/>
            <a:endParaRPr lang="es-ES" noProof="0"/>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B3ECB2CC-484F-4D54-8C30-1AEAD65A243A}" type="datetime1">
              <a:rPr lang="es-ES"/>
              <a:pPr>
                <a:defRPr/>
              </a:pPr>
              <a:t>06/09/2012</a:t>
            </a:fld>
            <a:endParaRPr lang="es-ES"/>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175E348C-7AEE-42D1-9066-EC2A5016E5B6}" type="slidenum">
              <a:rPr lang="es-ES"/>
              <a:pPr>
                <a:defRPr/>
              </a:pPr>
              <a:t>‹#›</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cSld name="Título y gráfico">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a:prstGeom prst="rect">
            <a:avLst/>
          </a:prstGeom>
        </p:spPr>
        <p:txBody>
          <a:bodyPr/>
          <a:lstStyle/>
          <a:p>
            <a:r>
              <a:rPr lang="es-ES" smtClean="0"/>
              <a:t>Haga clic para modificar el estilo de título del patrón</a:t>
            </a:r>
            <a:endParaRPr lang="es-ES"/>
          </a:p>
        </p:txBody>
      </p:sp>
      <p:sp>
        <p:nvSpPr>
          <p:cNvPr id="3" name="2 Marcador de gráfico"/>
          <p:cNvSpPr>
            <a:spLocks noGrp="1"/>
          </p:cNvSpPr>
          <p:nvPr>
            <p:ph type="chart" idx="1"/>
          </p:nvPr>
        </p:nvSpPr>
        <p:spPr>
          <a:xfrm>
            <a:off x="685800" y="1981200"/>
            <a:ext cx="7772400" cy="4114800"/>
          </a:xfrm>
          <a:prstGeom prst="rect">
            <a:avLst/>
          </a:prstGeom>
        </p:spPr>
        <p:txBody>
          <a:bodyPr/>
          <a:lstStyle/>
          <a:p>
            <a:pPr lvl="0"/>
            <a:endParaRPr lang="es-ES" noProof="0"/>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CEDD7CA0-C601-4327-868D-D7BDEC2A591E}" type="datetime1">
              <a:rPr lang="es-ES"/>
              <a:pPr>
                <a:defRPr/>
              </a:pPr>
              <a:t>06/09/2012</a:t>
            </a:fld>
            <a:endParaRPr lang="es-ES"/>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EBEE25AF-E490-462E-929E-A04A5F769DF2}" type="slidenum">
              <a:rPr lang="es-ES"/>
              <a:pPr>
                <a:defRPr/>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a:xfrm>
            <a:off x="457200" y="6245225"/>
            <a:ext cx="2133600" cy="476250"/>
          </a:xfrm>
          <a:prstGeom prst="rect">
            <a:avLst/>
          </a:prstGeom>
        </p:spPr>
        <p:txBody>
          <a:bodyPr/>
          <a:lstStyle>
            <a:lvl1pPr>
              <a:defRPr/>
            </a:lvl1pPr>
          </a:lstStyle>
          <a:p>
            <a:fld id="{F96EFF73-9393-4FA1-9FA8-0E3F706A1333}" type="datetime1">
              <a:rPr lang="es-ES"/>
              <a:pPr/>
              <a:t>06/09/2012</a:t>
            </a:fld>
            <a:endParaRPr lang="es-ES"/>
          </a:p>
        </p:txBody>
      </p:sp>
      <p:sp>
        <p:nvSpPr>
          <p:cNvPr id="5" name="4 Marcador de pie de página"/>
          <p:cNvSpPr>
            <a:spLocks noGrp="1"/>
          </p:cNvSpPr>
          <p:nvPr>
            <p:ph type="ftr" sz="quarter" idx="11"/>
          </p:nvPr>
        </p:nvSpPr>
        <p:spPr>
          <a:xfrm>
            <a:off x="3124200" y="6245225"/>
            <a:ext cx="2895600" cy="476250"/>
          </a:xfrm>
          <a:prstGeom prst="rect">
            <a:avLst/>
          </a:prstGeom>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6724A2AB-EDA5-4736-B5E6-8F8FD6F5E3E7}" type="slidenum">
              <a:rPr lang="es-ES"/>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a:xfrm>
            <a:off x="457200" y="6245225"/>
            <a:ext cx="2133600" cy="476250"/>
          </a:xfrm>
          <a:prstGeom prst="rect">
            <a:avLst/>
          </a:prstGeom>
        </p:spPr>
        <p:txBody>
          <a:bodyPr/>
          <a:lstStyle/>
          <a:p>
            <a:fld id="{CB639800-FBC0-4731-AA19-AF5CE1EB0DD0}" type="datetime1">
              <a:rPr lang="es-ES" smtClean="0"/>
              <a:pPr/>
              <a:t>06/09/2012</a:t>
            </a:fld>
            <a:endParaRPr lang="es-ES"/>
          </a:p>
        </p:txBody>
      </p:sp>
      <p:sp>
        <p:nvSpPr>
          <p:cNvPr id="4" name="3 Marcador de pie de página"/>
          <p:cNvSpPr>
            <a:spLocks noGrp="1"/>
          </p:cNvSpPr>
          <p:nvPr>
            <p:ph type="ftr" sz="quarter" idx="11"/>
          </p:nvPr>
        </p:nvSpPr>
        <p:spPr>
          <a:xfrm>
            <a:off x="3124200" y="6245225"/>
            <a:ext cx="2895600" cy="476250"/>
          </a:xfrm>
          <a:prstGeom prst="rect">
            <a:avLst/>
          </a:prstGeom>
        </p:spPr>
        <p:txBody>
          <a:bodyPr/>
          <a:lstStyle/>
          <a:p>
            <a:endParaRPr lang="es-ES"/>
          </a:p>
        </p:txBody>
      </p:sp>
      <p:sp>
        <p:nvSpPr>
          <p:cNvPr id="5" name="4 Marcador de número de diapositiva"/>
          <p:cNvSpPr>
            <a:spLocks noGrp="1"/>
          </p:cNvSpPr>
          <p:nvPr>
            <p:ph type="sldNum" sz="quarter" idx="12"/>
          </p:nvPr>
        </p:nvSpPr>
        <p:spPr/>
        <p:txBody>
          <a:bodyPr/>
          <a:lstStyle/>
          <a:p>
            <a:fld id="{5937C217-12E3-41B7-9109-E66685CE9315}" type="slidenum">
              <a:rPr lang="es-ES" smtClean="0"/>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a:xfrm>
            <a:off x="457200" y="6245225"/>
            <a:ext cx="2133600" cy="476250"/>
          </a:xfrm>
          <a:prstGeom prst="rect">
            <a:avLst/>
          </a:prstGeom>
        </p:spPr>
        <p:txBody>
          <a:bodyPr/>
          <a:lstStyle>
            <a:lvl1pPr>
              <a:defRPr/>
            </a:lvl1pPr>
          </a:lstStyle>
          <a:p>
            <a:fld id="{B7A5F4E1-3609-45BE-8527-CC338E2B81B4}" type="datetime1">
              <a:rPr lang="es-ES"/>
              <a:pPr/>
              <a:t>06/09/2012</a:t>
            </a:fld>
            <a:endParaRPr lang="es-ES"/>
          </a:p>
        </p:txBody>
      </p:sp>
      <p:sp>
        <p:nvSpPr>
          <p:cNvPr id="5" name="4 Marcador de pie de página"/>
          <p:cNvSpPr>
            <a:spLocks noGrp="1"/>
          </p:cNvSpPr>
          <p:nvPr>
            <p:ph type="ftr" sz="quarter" idx="11"/>
          </p:nvPr>
        </p:nvSpPr>
        <p:spPr>
          <a:xfrm>
            <a:off x="3124200" y="6245225"/>
            <a:ext cx="2895600" cy="476250"/>
          </a:xfrm>
          <a:prstGeom prst="rect">
            <a:avLst/>
          </a:prstGeom>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F9C260E-7915-4FC2-B27A-474BA62864D6}" type="slidenum">
              <a:rPr lang="es-ES"/>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5225"/>
            <a:ext cx="2133600" cy="476250"/>
          </a:xfrm>
          <a:prstGeom prst="rect">
            <a:avLst/>
          </a:prstGeom>
        </p:spPr>
        <p:txBody>
          <a:bodyPr/>
          <a:lstStyle>
            <a:lvl1pPr>
              <a:defRPr/>
            </a:lvl1pPr>
          </a:lstStyle>
          <a:p>
            <a:fld id="{6F84F9BA-3E7D-414C-BB43-6C1555E5AF3F}" type="datetime1">
              <a:rPr lang="es-ES"/>
              <a:pPr/>
              <a:t>06/09/2012</a:t>
            </a:fld>
            <a:endParaRPr lang="es-ES"/>
          </a:p>
        </p:txBody>
      </p:sp>
      <p:sp>
        <p:nvSpPr>
          <p:cNvPr id="6" name="5 Marcador de pie de página"/>
          <p:cNvSpPr>
            <a:spLocks noGrp="1"/>
          </p:cNvSpPr>
          <p:nvPr>
            <p:ph type="ftr" sz="quarter" idx="11"/>
          </p:nvPr>
        </p:nvSpPr>
        <p:spPr>
          <a:xfrm>
            <a:off x="3124200" y="6245225"/>
            <a:ext cx="2895600" cy="476250"/>
          </a:xfrm>
          <a:prstGeom prst="rect">
            <a:avLst/>
          </a:prstGeom>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3F61F0E9-E569-495F-B35C-E8ECB3F253F6}" type="slidenum">
              <a:rPr lang="es-ES"/>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a:xfrm>
            <a:off x="457200" y="6245225"/>
            <a:ext cx="2133600" cy="476250"/>
          </a:xfrm>
          <a:prstGeom prst="rect">
            <a:avLst/>
          </a:prstGeom>
        </p:spPr>
        <p:txBody>
          <a:bodyPr/>
          <a:lstStyle>
            <a:lvl1pPr>
              <a:defRPr/>
            </a:lvl1pPr>
          </a:lstStyle>
          <a:p>
            <a:fld id="{C1248382-356B-400F-9878-8C886F2A26B5}" type="datetime1">
              <a:rPr lang="es-ES"/>
              <a:pPr/>
              <a:t>06/09/2012</a:t>
            </a:fld>
            <a:endParaRPr lang="es-ES"/>
          </a:p>
        </p:txBody>
      </p:sp>
      <p:sp>
        <p:nvSpPr>
          <p:cNvPr id="8" name="7 Marcador de pie de página"/>
          <p:cNvSpPr>
            <a:spLocks noGrp="1"/>
          </p:cNvSpPr>
          <p:nvPr>
            <p:ph type="ftr" sz="quarter" idx="11"/>
          </p:nvPr>
        </p:nvSpPr>
        <p:spPr>
          <a:xfrm>
            <a:off x="3124200" y="6245225"/>
            <a:ext cx="2895600" cy="476250"/>
          </a:xfrm>
          <a:prstGeom prst="rect">
            <a:avLst/>
          </a:prstGeom>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799D1C45-CA5B-4C23-A0F5-1262BB57B0AA}" type="slidenum">
              <a:rPr lang="es-ES"/>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a:xfrm>
            <a:off x="457200" y="6245225"/>
            <a:ext cx="2133600" cy="476250"/>
          </a:xfrm>
          <a:prstGeom prst="rect">
            <a:avLst/>
          </a:prstGeom>
        </p:spPr>
        <p:txBody>
          <a:bodyPr/>
          <a:lstStyle>
            <a:lvl1pPr>
              <a:defRPr/>
            </a:lvl1pPr>
          </a:lstStyle>
          <a:p>
            <a:fld id="{1C9A5DCD-AB21-4BD7-A178-F9EF8285ACAD}" type="datetime1">
              <a:rPr lang="es-ES"/>
              <a:pPr/>
              <a:t>06/09/2012</a:t>
            </a:fld>
            <a:endParaRPr lang="es-ES"/>
          </a:p>
        </p:txBody>
      </p:sp>
      <p:sp>
        <p:nvSpPr>
          <p:cNvPr id="4" name="3 Marcador de pie de página"/>
          <p:cNvSpPr>
            <a:spLocks noGrp="1"/>
          </p:cNvSpPr>
          <p:nvPr>
            <p:ph type="ftr" sz="quarter" idx="11"/>
          </p:nvPr>
        </p:nvSpPr>
        <p:spPr>
          <a:xfrm>
            <a:off x="3124200" y="6245225"/>
            <a:ext cx="2895600" cy="476250"/>
          </a:xfrm>
          <a:prstGeom prst="rect">
            <a:avLst/>
          </a:prstGeom>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2F6C51F5-6109-469D-AB81-F5B867EF1F75}" type="slidenum">
              <a:rPr lang="es-ES"/>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245225"/>
            <a:ext cx="2133600" cy="476250"/>
          </a:xfrm>
          <a:prstGeom prst="rect">
            <a:avLst/>
          </a:prstGeom>
        </p:spPr>
        <p:txBody>
          <a:bodyPr/>
          <a:lstStyle>
            <a:lvl1pPr>
              <a:defRPr/>
            </a:lvl1pPr>
          </a:lstStyle>
          <a:p>
            <a:fld id="{363A6299-CA51-40A6-8CF5-3B0B2871CABF}" type="datetime1">
              <a:rPr lang="es-ES"/>
              <a:pPr/>
              <a:t>06/09/2012</a:t>
            </a:fld>
            <a:endParaRPr lang="es-ES"/>
          </a:p>
        </p:txBody>
      </p:sp>
      <p:sp>
        <p:nvSpPr>
          <p:cNvPr id="3" name="2 Marcador de pie de página"/>
          <p:cNvSpPr>
            <a:spLocks noGrp="1"/>
          </p:cNvSpPr>
          <p:nvPr>
            <p:ph type="ftr" sz="quarter" idx="11"/>
          </p:nvPr>
        </p:nvSpPr>
        <p:spPr>
          <a:xfrm>
            <a:off x="3124200" y="6245225"/>
            <a:ext cx="2895600" cy="476250"/>
          </a:xfrm>
          <a:prstGeom prst="rect">
            <a:avLst/>
          </a:prstGeom>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7D28350D-1179-4513-9842-2DCB75E89807}" type="slidenum">
              <a:rPr lang="es-ES"/>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245225"/>
            <a:ext cx="2133600" cy="476250"/>
          </a:xfrm>
          <a:prstGeom prst="rect">
            <a:avLst/>
          </a:prstGeom>
        </p:spPr>
        <p:txBody>
          <a:bodyPr/>
          <a:lstStyle>
            <a:lvl1pPr>
              <a:defRPr/>
            </a:lvl1pPr>
          </a:lstStyle>
          <a:p>
            <a:fld id="{B79AC270-D1F1-4326-934D-B218EB8BACD3}" type="datetime1">
              <a:rPr lang="es-ES"/>
              <a:pPr/>
              <a:t>06/09/2012</a:t>
            </a:fld>
            <a:endParaRPr lang="es-ES"/>
          </a:p>
        </p:txBody>
      </p:sp>
      <p:sp>
        <p:nvSpPr>
          <p:cNvPr id="6" name="5 Marcador de pie de página"/>
          <p:cNvSpPr>
            <a:spLocks noGrp="1"/>
          </p:cNvSpPr>
          <p:nvPr>
            <p:ph type="ftr" sz="quarter" idx="11"/>
          </p:nvPr>
        </p:nvSpPr>
        <p:spPr>
          <a:xfrm>
            <a:off x="3124200" y="6245225"/>
            <a:ext cx="2895600" cy="476250"/>
          </a:xfrm>
          <a:prstGeom prst="rect">
            <a:avLst/>
          </a:prstGeom>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94155252-BE22-4A5D-A17E-7A89D18A2198}" type="slidenum">
              <a:rPr lang="es-ES"/>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6 Imagen" descr="Imagen2.png"/>
          <p:cNvPicPr>
            <a:picLocks noChangeAspect="1"/>
          </p:cNvPicPr>
          <p:nvPr userDrawn="1"/>
        </p:nvPicPr>
        <p:blipFill>
          <a:blip r:embed="rId16"/>
          <a:stretch>
            <a:fillRect/>
          </a:stretch>
        </p:blipFill>
        <p:spPr>
          <a:xfrm>
            <a:off x="-71470" y="4757420"/>
            <a:ext cx="9288000" cy="2189011"/>
          </a:xfrm>
          <a:prstGeom prst="rect">
            <a:avLst/>
          </a:prstGeom>
        </p:spPr>
      </p:pic>
      <p:sp>
        <p:nvSpPr>
          <p:cNvPr id="1030" name="Rectangle 6"/>
          <p:cNvSpPr>
            <a:spLocks noGrp="1" noChangeArrowheads="1"/>
          </p:cNvSpPr>
          <p:nvPr>
            <p:ph type="sldNum" sz="quarter" idx="4"/>
          </p:nvPr>
        </p:nvSpPr>
        <p:spPr bwMode="auto">
          <a:xfrm>
            <a:off x="-32" y="6429396"/>
            <a:ext cx="141922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lvl1pPr>
          </a:lstStyle>
          <a:p>
            <a:fld id="{5937C217-12E3-41B7-9109-E66685CE9315}" type="slidenum">
              <a:rPr lang="es-ES"/>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3.emf"/><Relationship Id="rId4" Type="http://schemas.openxmlformats.org/officeDocument/2006/relationships/oleObject" Target="../embeddings/Microsoft_Excel_97-2003_Worksheet1.xls"/></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4.emf"/><Relationship Id="rId4" Type="http://schemas.openxmlformats.org/officeDocument/2006/relationships/oleObject" Target="../embeddings/Microsoft_Excel_97-2003_Worksheet2.xls"/></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5.emf"/><Relationship Id="rId4" Type="http://schemas.openxmlformats.org/officeDocument/2006/relationships/oleObject" Target="../embeddings/Microsoft_Excel_97-2003_Worksheet3.xls"/></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6.emf"/><Relationship Id="rId4" Type="http://schemas.openxmlformats.org/officeDocument/2006/relationships/oleObject" Target="../embeddings/Microsoft_Excel_97-2003_Worksheet4.xls"/></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B6F15528-21DE-4FAA-801E-634DDDAF4B2B}" type="slidenum">
              <a:rPr lang="en-US" smtClean="0"/>
              <a:pPr/>
              <a:t>1</a:t>
            </a:fld>
            <a:endParaRPr lang="en-US"/>
          </a:p>
        </p:txBody>
      </p:sp>
      <p:sp>
        <p:nvSpPr>
          <p:cNvPr id="5" name="Rectangle 9"/>
          <p:cNvSpPr txBox="1">
            <a:spLocks noChangeArrowheads="1"/>
          </p:cNvSpPr>
          <p:nvPr/>
        </p:nvSpPr>
        <p:spPr>
          <a:xfrm>
            <a:off x="285720" y="2590800"/>
            <a:ext cx="8229600" cy="2609850"/>
          </a:xfrm>
          <a:prstGeom prst="rect">
            <a:avLst/>
          </a:prstGeom>
        </p:spPr>
        <p:txBody>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1" i="0" u="none" strike="noStrike" kern="1200" cap="none" spc="0" normalizeH="0" baseline="0" noProof="0" dirty="0" smtClean="0">
                <a:ln>
                  <a:noFill/>
                </a:ln>
                <a:solidFill>
                  <a:schemeClr val="tx1"/>
                </a:solidFill>
                <a:effectLst/>
                <a:uLnTx/>
                <a:uFillTx/>
                <a:latin typeface="+mn-lt"/>
                <a:ea typeface="+mn-ea"/>
                <a:cs typeface="+mn-cs"/>
              </a:rPr>
              <a:t>Expositores:</a:t>
            </a:r>
          </a:p>
          <a:p>
            <a:pPr marL="457200" marR="0" lvl="0" indent="-4572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2400" b="1" i="0" u="none" strike="noStrike" kern="1200" cap="none" spc="0" normalizeH="0" baseline="0" noProof="0" dirty="0" smtClean="0">
                <a:ln>
                  <a:noFill/>
                </a:ln>
                <a:solidFill>
                  <a:schemeClr val="tx2">
                    <a:lumMod val="50000"/>
                  </a:schemeClr>
                </a:solidFill>
                <a:effectLst/>
                <a:uLnTx/>
                <a:uFillTx/>
                <a:latin typeface="+mn-lt"/>
                <a:ea typeface="+mn-ea"/>
                <a:cs typeface="+mn-cs"/>
              </a:rPr>
              <a:t>Dr. </a:t>
            </a:r>
            <a:r>
              <a:rPr kumimoji="0" lang="es-ES" sz="2400" b="1" i="0" u="none" strike="noStrike" kern="1200" cap="none" spc="0" normalizeH="0" baseline="0" noProof="0" dirty="0" err="1" smtClean="0">
                <a:ln>
                  <a:noFill/>
                </a:ln>
                <a:solidFill>
                  <a:schemeClr val="tx2">
                    <a:lumMod val="50000"/>
                  </a:schemeClr>
                </a:solidFill>
                <a:effectLst/>
                <a:uLnTx/>
                <a:uFillTx/>
                <a:latin typeface="+mn-lt"/>
                <a:ea typeface="+mn-ea"/>
                <a:cs typeface="+mn-cs"/>
              </a:rPr>
              <a:t>Act</a:t>
            </a:r>
            <a:r>
              <a:rPr kumimoji="0" lang="es-ES" sz="2400" b="1" i="0" u="none" strike="noStrike" kern="1200" cap="none" spc="0" normalizeH="0" baseline="0" noProof="0" dirty="0" smtClean="0">
                <a:ln>
                  <a:noFill/>
                </a:ln>
                <a:solidFill>
                  <a:schemeClr val="tx2">
                    <a:lumMod val="50000"/>
                  </a:schemeClr>
                </a:solidFill>
                <a:effectLst/>
                <a:uLnTx/>
                <a:uFillTx/>
                <a:latin typeface="+mn-lt"/>
                <a:ea typeface="+mn-ea"/>
                <a:cs typeface="+mn-cs"/>
              </a:rPr>
              <a:t>. Eduardo Melinsky</a:t>
            </a:r>
          </a:p>
          <a:p>
            <a:pPr marL="457200" marR="0" lvl="0" indent="-4572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	</a:t>
            </a:r>
            <a:r>
              <a:rPr kumimoji="0" lang="es-ES" sz="1800" b="0" i="0" u="none" strike="noStrike" kern="1200" cap="none" spc="0" normalizeH="0" baseline="0" noProof="0" dirty="0" smtClean="0">
                <a:ln>
                  <a:noFill/>
                </a:ln>
                <a:solidFill>
                  <a:schemeClr val="tx1"/>
                </a:solidFill>
                <a:effectLst/>
                <a:uLnTx/>
                <a:uFillTx/>
                <a:latin typeface="+mn-lt"/>
                <a:ea typeface="+mn-ea"/>
                <a:cs typeface="+mn-cs"/>
              </a:rPr>
              <a:t>Presidente de la Comisión de Actuación Profesional en Entidades Aseguradoras y ART del CPCECABA</a:t>
            </a:r>
            <a:endParaRPr kumimoji="0" lang="es-ES" sz="2400" b="0" i="0" u="none" strike="noStrike" kern="1200" cap="none" spc="0" normalizeH="0" baseline="0" noProof="0" dirty="0" smtClean="0">
              <a:ln>
                <a:noFill/>
              </a:ln>
              <a:solidFill>
                <a:schemeClr val="tx1"/>
              </a:solidFill>
              <a:effectLst/>
              <a:uLnTx/>
              <a:uFillTx/>
              <a:latin typeface="+mn-lt"/>
              <a:ea typeface="+mn-ea"/>
              <a:cs typeface="+mn-cs"/>
            </a:endParaRPr>
          </a:p>
          <a:p>
            <a:pPr marL="457200" marR="0" lvl="0" indent="-4572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2400" b="1" i="0" u="none" strike="noStrike" kern="1200" cap="none" spc="0" normalizeH="0" baseline="0" noProof="0" dirty="0" smtClean="0">
                <a:ln>
                  <a:noFill/>
                </a:ln>
                <a:solidFill>
                  <a:schemeClr val="tx2">
                    <a:lumMod val="50000"/>
                  </a:schemeClr>
                </a:solidFill>
                <a:effectLst/>
                <a:uLnTx/>
                <a:uFillTx/>
                <a:latin typeface="+mn-lt"/>
                <a:ea typeface="+mn-ea"/>
                <a:cs typeface="+mn-cs"/>
              </a:rPr>
              <a:t>Dra. </a:t>
            </a:r>
            <a:r>
              <a:rPr kumimoji="0" lang="es-ES" sz="2400" b="1" i="0" u="none" strike="noStrike" kern="1200" cap="none" spc="0" normalizeH="0" baseline="0" noProof="0" dirty="0" err="1" smtClean="0">
                <a:ln>
                  <a:noFill/>
                </a:ln>
                <a:solidFill>
                  <a:schemeClr val="tx2">
                    <a:lumMod val="50000"/>
                  </a:schemeClr>
                </a:solidFill>
                <a:effectLst/>
                <a:uLnTx/>
                <a:uFillTx/>
                <a:latin typeface="+mn-lt"/>
                <a:ea typeface="+mn-ea"/>
                <a:cs typeface="+mn-cs"/>
              </a:rPr>
              <a:t>Act</a:t>
            </a:r>
            <a:r>
              <a:rPr kumimoji="0" lang="es-ES" sz="2400" b="1" i="0" u="none" strike="noStrike" kern="1200" cap="none" spc="0" normalizeH="0" baseline="0" noProof="0" dirty="0" smtClean="0">
                <a:ln>
                  <a:noFill/>
                </a:ln>
                <a:solidFill>
                  <a:schemeClr val="tx2">
                    <a:lumMod val="50000"/>
                  </a:schemeClr>
                </a:solidFill>
                <a:effectLst/>
                <a:uLnTx/>
                <a:uFillTx/>
                <a:latin typeface="+mn-lt"/>
                <a:ea typeface="+mn-ea"/>
                <a:cs typeface="+mn-cs"/>
              </a:rPr>
              <a:t>. Graciela Solari </a:t>
            </a:r>
          </a:p>
          <a:p>
            <a:pPr marL="457200" marR="0" lvl="0" indent="-4572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1800" b="0" i="0" u="none" strike="noStrike" kern="1200" cap="none" spc="0" normalizeH="0" baseline="0" noProof="0" dirty="0" smtClean="0">
                <a:ln>
                  <a:noFill/>
                </a:ln>
                <a:solidFill>
                  <a:schemeClr val="tx1"/>
                </a:solidFill>
                <a:effectLst/>
                <a:uLnTx/>
                <a:uFillTx/>
                <a:latin typeface="+mn-lt"/>
                <a:ea typeface="+mn-ea"/>
                <a:cs typeface="+mn-cs"/>
              </a:rPr>
              <a:t>	Consejera titular del </a:t>
            </a:r>
            <a:r>
              <a:rPr kumimoji="0" lang="es-ES" sz="1800" b="0" i="0" u="none" strike="noStrike" kern="1200" cap="none" spc="0" normalizeH="0" baseline="0" noProof="0" dirty="0" smtClean="0">
                <a:ln>
                  <a:noFill/>
                </a:ln>
                <a:solidFill>
                  <a:schemeClr val="tx1"/>
                </a:solidFill>
                <a:effectLst/>
                <a:uLnTx/>
                <a:uFillTx/>
                <a:latin typeface="+mn-lt"/>
                <a:ea typeface="+mn-ea"/>
                <a:cs typeface="+mn-cs"/>
              </a:rPr>
              <a:t>CPCECABA</a:t>
            </a:r>
          </a:p>
          <a:p>
            <a:pPr marL="457200" marR="0" lvl="0" indent="-457200" algn="ctr" defTabSz="914400" rtl="0" eaLnBrk="1" fontAlgn="auto" latinLnBrk="0" hangingPunct="1">
              <a:lnSpc>
                <a:spcPct val="100000"/>
              </a:lnSpc>
              <a:spcBef>
                <a:spcPct val="20000"/>
              </a:spcBef>
              <a:spcAft>
                <a:spcPts val="0"/>
              </a:spcAft>
              <a:buClrTx/>
              <a:buSzTx/>
              <a:buFont typeface="Arial" pitchFamily="34" charset="0"/>
              <a:buNone/>
              <a:tabLst/>
              <a:defRPr/>
            </a:pPr>
            <a:endParaRPr lang="es-ES" dirty="0"/>
          </a:p>
          <a:p>
            <a:pPr marL="457200" marR="0" lvl="0" indent="-4572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1800" b="0" i="0" u="none" strike="noStrike" kern="1200" cap="none" spc="0" normalizeH="0" baseline="0" noProof="0" dirty="0" smtClean="0">
              <a:ln>
                <a:noFill/>
              </a:ln>
              <a:solidFill>
                <a:schemeClr val="tx1"/>
              </a:solidFill>
              <a:effectLst/>
              <a:uLnTx/>
              <a:uFillTx/>
              <a:latin typeface="+mn-lt"/>
              <a:ea typeface="+mn-ea"/>
              <a:cs typeface="+mn-cs"/>
            </a:endParaRPr>
          </a:p>
          <a:p>
            <a:pPr marL="457200" marR="0" lvl="0" indent="-457200" algn="ctr" defTabSz="914400" rtl="0" eaLnBrk="1" fontAlgn="auto" latinLnBrk="0" hangingPunct="1">
              <a:lnSpc>
                <a:spcPct val="100000"/>
              </a:lnSpc>
              <a:spcBef>
                <a:spcPct val="20000"/>
              </a:spcBef>
              <a:spcAft>
                <a:spcPts val="0"/>
              </a:spcAft>
              <a:buClrTx/>
              <a:buSzTx/>
              <a:buFont typeface="Arial" pitchFamily="34" charset="0"/>
              <a:buNone/>
              <a:tabLst/>
              <a:defRPr/>
            </a:pPr>
            <a:r>
              <a:rPr lang="es-ES" dirty="0" smtClean="0"/>
              <a:t>Buenos Aires, 7 de septiembre de 2012</a:t>
            </a:r>
            <a:endParaRPr kumimoji="0" lang="es-E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Rectangle 8"/>
          <p:cNvSpPr>
            <a:spLocks noGrp="1" noChangeArrowheads="1"/>
          </p:cNvSpPr>
          <p:nvPr>
            <p:ph type="title"/>
          </p:nvPr>
        </p:nvSpPr>
        <p:spPr>
          <a:xfrm>
            <a:off x="457200" y="274638"/>
            <a:ext cx="8229600" cy="1143000"/>
          </a:xfrm>
        </p:spPr>
        <p:txBody>
          <a:bodyPr>
            <a:noAutofit/>
          </a:bodyPr>
          <a:lstStyle/>
          <a:p>
            <a:r>
              <a:rPr lang="es-ES" sz="3600" b="1" dirty="0" smtClean="0">
                <a:solidFill>
                  <a:schemeClr val="tx2">
                    <a:lumMod val="50000"/>
                  </a:schemeClr>
                </a:solidFill>
              </a:rPr>
              <a:t>Conferencia: </a:t>
            </a:r>
            <a:br>
              <a:rPr lang="es-ES" sz="3600" b="1" dirty="0" smtClean="0">
                <a:solidFill>
                  <a:schemeClr val="tx2">
                    <a:lumMod val="50000"/>
                  </a:schemeClr>
                </a:solidFill>
              </a:rPr>
            </a:br>
            <a:r>
              <a:rPr lang="es-ES" sz="3600" b="1" dirty="0" smtClean="0">
                <a:solidFill>
                  <a:schemeClr val="tx2">
                    <a:lumMod val="50000"/>
                  </a:schemeClr>
                </a:solidFill>
              </a:rPr>
              <a:t>La Seguridad Social hoy</a:t>
            </a:r>
            <a:br>
              <a:rPr lang="es-ES" sz="3600" b="1" dirty="0" smtClean="0">
                <a:solidFill>
                  <a:schemeClr val="tx2">
                    <a:lumMod val="50000"/>
                  </a:schemeClr>
                </a:solidFill>
              </a:rPr>
            </a:br>
            <a:r>
              <a:rPr lang="es-ES" sz="3600" b="1" dirty="0" smtClean="0">
                <a:solidFill>
                  <a:schemeClr val="tx2">
                    <a:lumMod val="50000"/>
                  </a:schemeClr>
                </a:solidFill>
              </a:rPr>
              <a:t>Un enfoque actuarial</a:t>
            </a:r>
            <a:endParaRPr lang="es-ES" sz="3600" dirty="0">
              <a:solidFill>
                <a:schemeClr val="tx2">
                  <a:lumMod val="50000"/>
                </a:schemeClr>
              </a:solidFill>
            </a:endParaRPr>
          </a:p>
        </p:txBody>
      </p:sp>
    </p:spTree>
    <p:extLst>
      <p:ext uri="{BB962C8B-B14F-4D97-AF65-F5344CB8AC3E}">
        <p14:creationId xmlns:p14="http://schemas.microsoft.com/office/powerpoint/2010/main" val="25366263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5 Marcador de número de diapositiva"/>
          <p:cNvSpPr>
            <a:spLocks noGrp="1"/>
          </p:cNvSpPr>
          <p:nvPr>
            <p:ph type="sldNum" sz="quarter" idx="12"/>
          </p:nvPr>
        </p:nvSpPr>
        <p:spPr>
          <a:noFill/>
        </p:spPr>
        <p:txBody>
          <a:bodyPr/>
          <a:lstStyle/>
          <a:p>
            <a:fld id="{24EB5F85-D689-4CB7-AC9F-3183940D82DF}" type="slidenum">
              <a:rPr lang="es-ES" smtClean="0">
                <a:latin typeface="Times New Roman" pitchFamily="18" charset="0"/>
              </a:rPr>
              <a:pPr/>
              <a:t>10</a:t>
            </a:fld>
            <a:endParaRPr lang="es-ES" smtClean="0">
              <a:latin typeface="Times New Roman" pitchFamily="18" charset="0"/>
            </a:endParaRPr>
          </a:p>
        </p:txBody>
      </p:sp>
      <p:sp>
        <p:nvSpPr>
          <p:cNvPr id="1028" name="Rectangle 2"/>
          <p:cNvSpPr>
            <a:spLocks noGrp="1" noChangeArrowheads="1"/>
          </p:cNvSpPr>
          <p:nvPr>
            <p:ph type="title"/>
          </p:nvPr>
        </p:nvSpPr>
        <p:spPr/>
        <p:txBody>
          <a:bodyPr/>
          <a:lstStyle/>
          <a:p>
            <a:r>
              <a:rPr lang="es-AR" sz="2400" smtClean="0"/>
              <a:t>Expectativa de vida a la edad de 60 años</a:t>
            </a:r>
            <a:endParaRPr lang="en-US" sz="2400" smtClean="0"/>
          </a:p>
        </p:txBody>
      </p:sp>
      <p:graphicFrame>
        <p:nvGraphicFramePr>
          <p:cNvPr id="1026" name="Object 3"/>
          <p:cNvGraphicFramePr>
            <a:graphicFrameLocks noGrp="1" noChangeAspect="1"/>
          </p:cNvGraphicFramePr>
          <p:nvPr>
            <p:ph type="chart" idx="1"/>
          </p:nvPr>
        </p:nvGraphicFramePr>
        <p:xfrm>
          <a:off x="692150" y="1981200"/>
          <a:ext cx="7758113" cy="4114800"/>
        </p:xfrm>
        <a:graphic>
          <a:graphicData uri="http://schemas.openxmlformats.org/presentationml/2006/ole">
            <mc:AlternateContent xmlns:mc="http://schemas.openxmlformats.org/markup-compatibility/2006">
              <mc:Choice xmlns:v="urn:schemas-microsoft-com:vml" Requires="v">
                <p:oleObj spid="_x0000_s41988" name="Gráfico" r:id="rId4" imgW="8229600" imgH="4533900" progId="MSGraph.Chart.8">
                  <p:embed followColorScheme="full"/>
                </p:oleObj>
              </mc:Choice>
              <mc:Fallback>
                <p:oleObj name="Gráfico" r:id="rId4" imgW="8229600" imgH="45339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2150" y="1981200"/>
                        <a:ext cx="7758113" cy="411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6"/>
          <p:cNvSpPr>
            <a:spLocks noGrp="1" noChangeArrowheads="1"/>
          </p:cNvSpPr>
          <p:nvPr>
            <p:ph type="sldNum" sz="quarter" idx="12"/>
          </p:nvPr>
        </p:nvSpPr>
        <p:spPr>
          <a:noFill/>
        </p:spPr>
        <p:txBody>
          <a:bodyPr/>
          <a:lstStyle/>
          <a:p>
            <a:fld id="{3D070291-E159-435C-A66F-FE355624DAF2}" type="slidenum">
              <a:rPr lang="es-ES" smtClean="0">
                <a:latin typeface="Times New Roman" pitchFamily="18" charset="0"/>
              </a:rPr>
              <a:pPr/>
              <a:t>11</a:t>
            </a:fld>
            <a:endParaRPr lang="es-ES" smtClean="0">
              <a:latin typeface="Times New Roman" pitchFamily="18" charset="0"/>
            </a:endParaRPr>
          </a:p>
        </p:txBody>
      </p:sp>
      <p:sp>
        <p:nvSpPr>
          <p:cNvPr id="2052" name="Rectangle 5"/>
          <p:cNvSpPr>
            <a:spLocks noGrp="1" noChangeArrowheads="1"/>
          </p:cNvSpPr>
          <p:nvPr>
            <p:ph type="title"/>
          </p:nvPr>
        </p:nvSpPr>
        <p:spPr/>
        <p:txBody>
          <a:bodyPr/>
          <a:lstStyle/>
          <a:p>
            <a:r>
              <a:rPr lang="es-ES_tradnl" sz="3200" smtClean="0"/>
              <a:t>Esperanza de Vida al Nacer</a:t>
            </a:r>
            <a:br>
              <a:rPr lang="es-ES_tradnl" sz="3200" smtClean="0"/>
            </a:br>
            <a:r>
              <a:rPr lang="es-ES_tradnl" sz="3200" smtClean="0"/>
              <a:t>Hombres</a:t>
            </a:r>
            <a:endParaRPr lang="es-ES" sz="3200" smtClean="0"/>
          </a:p>
        </p:txBody>
      </p:sp>
      <p:graphicFrame>
        <p:nvGraphicFramePr>
          <p:cNvPr id="2050" name="Object 4"/>
          <p:cNvGraphicFramePr>
            <a:graphicFrameLocks noGrp="1" noChangeAspect="1"/>
          </p:cNvGraphicFramePr>
          <p:nvPr>
            <p:ph idx="1"/>
          </p:nvPr>
        </p:nvGraphicFramePr>
        <p:xfrm>
          <a:off x="1692275" y="1989138"/>
          <a:ext cx="5905500" cy="3568700"/>
        </p:xfrm>
        <a:graphic>
          <a:graphicData uri="http://schemas.openxmlformats.org/presentationml/2006/ole">
            <mc:AlternateContent xmlns:mc="http://schemas.openxmlformats.org/markup-compatibility/2006">
              <mc:Choice xmlns:v="urn:schemas-microsoft-com:vml" Requires="v">
                <p:oleObj spid="_x0000_s43012" name="Gráfico" r:id="rId4" imgW="4160628" imgH="1745062" progId="Excel.Sheet.8">
                  <p:embed/>
                </p:oleObj>
              </mc:Choice>
              <mc:Fallback>
                <p:oleObj name="Gráfico" r:id="rId4" imgW="4160628" imgH="1745062" progId="Excel.Shee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2275" y="1989138"/>
                        <a:ext cx="5905500" cy="356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6"/>
          <p:cNvSpPr>
            <a:spLocks noGrp="1" noChangeArrowheads="1"/>
          </p:cNvSpPr>
          <p:nvPr>
            <p:ph type="sldNum" sz="quarter" idx="12"/>
          </p:nvPr>
        </p:nvSpPr>
        <p:spPr>
          <a:noFill/>
        </p:spPr>
        <p:txBody>
          <a:bodyPr/>
          <a:lstStyle/>
          <a:p>
            <a:fld id="{F0F9B428-AE5C-4A89-B7C7-09280572CF23}" type="slidenum">
              <a:rPr lang="es-ES" smtClean="0">
                <a:latin typeface="Times New Roman" pitchFamily="18" charset="0"/>
              </a:rPr>
              <a:pPr/>
              <a:t>12</a:t>
            </a:fld>
            <a:endParaRPr lang="es-ES" smtClean="0">
              <a:latin typeface="Times New Roman" pitchFamily="18" charset="0"/>
            </a:endParaRPr>
          </a:p>
        </p:txBody>
      </p:sp>
      <p:sp>
        <p:nvSpPr>
          <p:cNvPr id="3076" name="Rectangle 5"/>
          <p:cNvSpPr>
            <a:spLocks noGrp="1" noChangeArrowheads="1"/>
          </p:cNvSpPr>
          <p:nvPr>
            <p:ph type="title"/>
          </p:nvPr>
        </p:nvSpPr>
        <p:spPr/>
        <p:txBody>
          <a:bodyPr/>
          <a:lstStyle/>
          <a:p>
            <a:r>
              <a:rPr lang="es-ES_tradnl" sz="3200" smtClean="0"/>
              <a:t>Esperanza de Vida al nacer</a:t>
            </a:r>
            <a:br>
              <a:rPr lang="es-ES_tradnl" sz="3200" smtClean="0"/>
            </a:br>
            <a:r>
              <a:rPr lang="es-ES_tradnl" sz="3200" smtClean="0"/>
              <a:t>Mujeres</a:t>
            </a:r>
            <a:endParaRPr lang="es-ES" sz="3200" smtClean="0"/>
          </a:p>
        </p:txBody>
      </p:sp>
      <p:graphicFrame>
        <p:nvGraphicFramePr>
          <p:cNvPr id="3074" name="Object 4"/>
          <p:cNvGraphicFramePr>
            <a:graphicFrameLocks noGrp="1" noChangeAspect="1"/>
          </p:cNvGraphicFramePr>
          <p:nvPr>
            <p:ph idx="1"/>
          </p:nvPr>
        </p:nvGraphicFramePr>
        <p:xfrm>
          <a:off x="1692275" y="2133600"/>
          <a:ext cx="5616575" cy="3240088"/>
        </p:xfrm>
        <a:graphic>
          <a:graphicData uri="http://schemas.openxmlformats.org/presentationml/2006/ole">
            <mc:AlternateContent xmlns:mc="http://schemas.openxmlformats.org/markup-compatibility/2006">
              <mc:Choice xmlns:v="urn:schemas-microsoft-com:vml" Requires="v">
                <p:oleObj spid="_x0000_s44036" name="Gráfico" r:id="rId4" imgW="4160628" imgH="2049719" progId="Excel.Sheet.8">
                  <p:embed/>
                </p:oleObj>
              </mc:Choice>
              <mc:Fallback>
                <p:oleObj name="Gráfico" r:id="rId4" imgW="4160628" imgH="2049719" progId="Excel.Shee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2275" y="2133600"/>
                        <a:ext cx="5616575" cy="3240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6"/>
          <p:cNvSpPr>
            <a:spLocks noGrp="1" noChangeArrowheads="1"/>
          </p:cNvSpPr>
          <p:nvPr>
            <p:ph type="sldNum" sz="quarter" idx="12"/>
          </p:nvPr>
        </p:nvSpPr>
        <p:spPr>
          <a:noFill/>
        </p:spPr>
        <p:txBody>
          <a:bodyPr/>
          <a:lstStyle/>
          <a:p>
            <a:fld id="{F63FA25C-979A-42CE-8682-08FF029F6040}" type="slidenum">
              <a:rPr lang="es-ES" smtClean="0">
                <a:latin typeface="Times New Roman" pitchFamily="18" charset="0"/>
              </a:rPr>
              <a:pPr/>
              <a:t>13</a:t>
            </a:fld>
            <a:endParaRPr lang="es-ES" smtClean="0">
              <a:latin typeface="Times New Roman" pitchFamily="18" charset="0"/>
            </a:endParaRPr>
          </a:p>
        </p:txBody>
      </p:sp>
      <p:sp>
        <p:nvSpPr>
          <p:cNvPr id="4100" name="Rectangle 5"/>
          <p:cNvSpPr>
            <a:spLocks noGrp="1" noChangeArrowheads="1"/>
          </p:cNvSpPr>
          <p:nvPr>
            <p:ph type="title"/>
          </p:nvPr>
        </p:nvSpPr>
        <p:spPr/>
        <p:txBody>
          <a:bodyPr/>
          <a:lstStyle/>
          <a:p>
            <a:r>
              <a:rPr lang="es-ES_tradnl" sz="2800" smtClean="0"/>
              <a:t>Esperanza de Vida Mujeres</a:t>
            </a:r>
            <a:br>
              <a:rPr lang="es-ES_tradnl" sz="2800" smtClean="0"/>
            </a:br>
            <a:r>
              <a:rPr lang="es-ES_tradnl" sz="2800" smtClean="0"/>
              <a:t>a los 60 años</a:t>
            </a:r>
            <a:endParaRPr lang="es-ES" sz="2800" smtClean="0"/>
          </a:p>
        </p:txBody>
      </p:sp>
      <p:graphicFrame>
        <p:nvGraphicFramePr>
          <p:cNvPr id="4098" name="Object 4"/>
          <p:cNvGraphicFramePr>
            <a:graphicFrameLocks noGrp="1" noChangeAspect="1"/>
          </p:cNvGraphicFramePr>
          <p:nvPr>
            <p:ph idx="1"/>
          </p:nvPr>
        </p:nvGraphicFramePr>
        <p:xfrm>
          <a:off x="755650" y="1773238"/>
          <a:ext cx="7632700" cy="3743325"/>
        </p:xfrm>
        <a:graphic>
          <a:graphicData uri="http://schemas.openxmlformats.org/presentationml/2006/ole">
            <mc:AlternateContent xmlns:mc="http://schemas.openxmlformats.org/markup-compatibility/2006">
              <mc:Choice xmlns:v="urn:schemas-microsoft-com:vml" Requires="v">
                <p:oleObj spid="_x0000_s45060" name="Gráfico" r:id="rId4" imgW="4731988" imgH="1935602" progId="Excel.Sheet.8">
                  <p:embed/>
                </p:oleObj>
              </mc:Choice>
              <mc:Fallback>
                <p:oleObj name="Gráfico" r:id="rId4" imgW="4731988" imgH="1935602" progId="Excel.Shee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650" y="1773238"/>
                        <a:ext cx="7632700"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6"/>
          <p:cNvSpPr>
            <a:spLocks noGrp="1" noChangeArrowheads="1"/>
          </p:cNvSpPr>
          <p:nvPr>
            <p:ph type="sldNum" sz="quarter" idx="12"/>
          </p:nvPr>
        </p:nvSpPr>
        <p:spPr>
          <a:noFill/>
        </p:spPr>
        <p:txBody>
          <a:bodyPr/>
          <a:lstStyle/>
          <a:p>
            <a:fld id="{3089CC30-0059-4D7A-B9FC-069F8BA68B1E}" type="slidenum">
              <a:rPr lang="es-ES" smtClean="0">
                <a:latin typeface="Times New Roman" pitchFamily="18" charset="0"/>
              </a:rPr>
              <a:pPr/>
              <a:t>14</a:t>
            </a:fld>
            <a:endParaRPr lang="es-ES" smtClean="0">
              <a:latin typeface="Times New Roman" pitchFamily="18" charset="0"/>
            </a:endParaRPr>
          </a:p>
        </p:txBody>
      </p:sp>
      <p:sp>
        <p:nvSpPr>
          <p:cNvPr id="5124" name="Rectangle 4"/>
          <p:cNvSpPr>
            <a:spLocks noGrp="1" noChangeArrowheads="1"/>
          </p:cNvSpPr>
          <p:nvPr>
            <p:ph type="title"/>
          </p:nvPr>
        </p:nvSpPr>
        <p:spPr/>
        <p:txBody>
          <a:bodyPr/>
          <a:lstStyle/>
          <a:p>
            <a:r>
              <a:rPr lang="es-ES_tradnl" sz="3200" smtClean="0"/>
              <a:t>Esperanza de Vida Hombres</a:t>
            </a:r>
            <a:br>
              <a:rPr lang="es-ES_tradnl" sz="3200" smtClean="0"/>
            </a:br>
            <a:r>
              <a:rPr lang="es-ES_tradnl" sz="3200" smtClean="0"/>
              <a:t>a los 65 años</a:t>
            </a:r>
            <a:endParaRPr lang="es-ES" sz="3200" smtClean="0"/>
          </a:p>
        </p:txBody>
      </p:sp>
      <p:graphicFrame>
        <p:nvGraphicFramePr>
          <p:cNvPr id="5122" name="Object 3"/>
          <p:cNvGraphicFramePr>
            <a:graphicFrameLocks noGrp="1" noChangeAspect="1"/>
          </p:cNvGraphicFramePr>
          <p:nvPr>
            <p:ph idx="1"/>
          </p:nvPr>
        </p:nvGraphicFramePr>
        <p:xfrm>
          <a:off x="1476375" y="2060575"/>
          <a:ext cx="6696075" cy="3270250"/>
        </p:xfrm>
        <a:graphic>
          <a:graphicData uri="http://schemas.openxmlformats.org/presentationml/2006/ole">
            <mc:AlternateContent xmlns:mc="http://schemas.openxmlformats.org/markup-compatibility/2006">
              <mc:Choice xmlns:v="urn:schemas-microsoft-com:vml" Requires="v">
                <p:oleObj spid="_x0000_s46084" name="Gráfico" r:id="rId4" imgW="4160628" imgH="2049719" progId="Excel.Sheet.8">
                  <p:embed/>
                </p:oleObj>
              </mc:Choice>
              <mc:Fallback>
                <p:oleObj name="Gráfico" r:id="rId4" imgW="4160628" imgH="2049719" progId="Excel.Shee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6375" y="2060575"/>
                        <a:ext cx="6696075" cy="3270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6"/>
          <p:cNvSpPr>
            <a:spLocks noGrp="1" noChangeArrowheads="1"/>
          </p:cNvSpPr>
          <p:nvPr>
            <p:ph type="sldNum" sz="quarter" idx="12"/>
          </p:nvPr>
        </p:nvSpPr>
        <p:spPr>
          <a:noFill/>
        </p:spPr>
        <p:txBody>
          <a:bodyPr/>
          <a:lstStyle/>
          <a:p>
            <a:fld id="{16DA002C-DCFD-4289-B19B-69DD7099E0E3}" type="slidenum">
              <a:rPr lang="es-ES" smtClean="0">
                <a:latin typeface="Times New Roman" pitchFamily="18" charset="0"/>
              </a:rPr>
              <a:pPr/>
              <a:t>15</a:t>
            </a:fld>
            <a:endParaRPr lang="es-ES" smtClean="0">
              <a:latin typeface="Times New Roman" pitchFamily="18" charset="0"/>
            </a:endParaRPr>
          </a:p>
        </p:txBody>
      </p:sp>
      <p:sp>
        <p:nvSpPr>
          <p:cNvPr id="15363" name="Rectangle 2"/>
          <p:cNvSpPr>
            <a:spLocks noGrp="1" noChangeArrowheads="1"/>
          </p:cNvSpPr>
          <p:nvPr>
            <p:ph type="title"/>
          </p:nvPr>
        </p:nvSpPr>
        <p:spPr>
          <a:xfrm>
            <a:off x="684213" y="333375"/>
            <a:ext cx="7772400" cy="1143000"/>
          </a:xfrm>
        </p:spPr>
        <p:txBody>
          <a:bodyPr/>
          <a:lstStyle/>
          <a:p>
            <a:r>
              <a:rPr lang="es-ES_tradnl" sz="2800" b="1" u="sng" smtClean="0">
                <a:solidFill>
                  <a:schemeClr val="accent2"/>
                </a:solidFill>
              </a:rPr>
              <a:t>Proyecciones económicas conceptuales</a:t>
            </a:r>
            <a:endParaRPr lang="es-ES" sz="2800" b="1" u="sng" smtClean="0">
              <a:solidFill>
                <a:schemeClr val="accent2"/>
              </a:solidFill>
            </a:endParaRPr>
          </a:p>
        </p:txBody>
      </p:sp>
      <p:sp>
        <p:nvSpPr>
          <p:cNvPr id="15364" name="Rectangle 3"/>
          <p:cNvSpPr>
            <a:spLocks noGrp="1" noChangeArrowheads="1"/>
          </p:cNvSpPr>
          <p:nvPr>
            <p:ph type="body" idx="1"/>
          </p:nvPr>
        </p:nvSpPr>
        <p:spPr>
          <a:xfrm>
            <a:off x="684213" y="1214422"/>
            <a:ext cx="7772400" cy="4679950"/>
          </a:xfrm>
        </p:spPr>
        <p:txBody>
          <a:bodyPr/>
          <a:lstStyle/>
          <a:p>
            <a:r>
              <a:rPr lang="es-ES_tradnl" sz="2400" b="1" dirty="0" smtClean="0"/>
              <a:t>Ejercicio conceptual con las siguientes hipótesis:</a:t>
            </a:r>
          </a:p>
          <a:p>
            <a:endParaRPr lang="es-ES_tradnl" sz="2400" b="1" dirty="0" smtClean="0"/>
          </a:p>
          <a:p>
            <a:r>
              <a:rPr lang="es-ES_tradnl" sz="2400" b="1" dirty="0" smtClean="0"/>
              <a:t>Se trabaja en moneda constante.-</a:t>
            </a:r>
          </a:p>
          <a:p>
            <a:endParaRPr lang="es-ES_tradnl" sz="2400" b="1" dirty="0" smtClean="0"/>
          </a:p>
          <a:p>
            <a:r>
              <a:rPr lang="es-ES_tradnl" sz="2400" b="1" dirty="0" smtClean="0"/>
              <a:t>Se asume que los ingresos de aportes y contribuciones aumentan en forma proporcional al N° de personas en edad activa.-</a:t>
            </a:r>
          </a:p>
          <a:p>
            <a:endParaRPr lang="es-ES_tradnl" sz="2400" b="1" dirty="0" smtClean="0"/>
          </a:p>
          <a:p>
            <a:r>
              <a:rPr lang="es-ES_tradnl" sz="2400" b="1" dirty="0" smtClean="0"/>
              <a:t>Se asume que los egresos por las prestaciones aumentan en proporción al N° de personas en edad pasiva.-</a:t>
            </a:r>
            <a:endParaRPr lang="es-ES" sz="2400" b="1"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5 Marcador de número de diapositiva"/>
          <p:cNvSpPr>
            <a:spLocks noGrp="1"/>
          </p:cNvSpPr>
          <p:nvPr>
            <p:ph type="sldNum" sz="quarter" idx="12"/>
          </p:nvPr>
        </p:nvSpPr>
        <p:spPr>
          <a:noFill/>
        </p:spPr>
        <p:txBody>
          <a:bodyPr/>
          <a:lstStyle/>
          <a:p>
            <a:fld id="{E902FF79-0F86-41D7-B249-F8491537B136}" type="slidenum">
              <a:rPr lang="es-ES" smtClean="0">
                <a:latin typeface="Times New Roman" pitchFamily="18" charset="0"/>
              </a:rPr>
              <a:pPr/>
              <a:t>16</a:t>
            </a:fld>
            <a:endParaRPr lang="es-ES" smtClean="0">
              <a:latin typeface="Times New Roman" pitchFamily="18" charset="0"/>
            </a:endParaRPr>
          </a:p>
        </p:txBody>
      </p:sp>
      <p:sp>
        <p:nvSpPr>
          <p:cNvPr id="16387" name="Rectangle 2"/>
          <p:cNvSpPr>
            <a:spLocks noGrp="1" noChangeArrowheads="1"/>
          </p:cNvSpPr>
          <p:nvPr>
            <p:ph type="title"/>
          </p:nvPr>
        </p:nvSpPr>
        <p:spPr>
          <a:xfrm>
            <a:off x="685800" y="214290"/>
            <a:ext cx="7772400" cy="1143000"/>
          </a:xfrm>
        </p:spPr>
        <p:txBody>
          <a:bodyPr/>
          <a:lstStyle/>
          <a:p>
            <a:r>
              <a:rPr lang="es-AR" sz="2400" b="1" smtClean="0">
                <a:solidFill>
                  <a:srgbClr val="CC3300"/>
                </a:solidFill>
              </a:rPr>
              <a:t>EVOLUCIÓN DE LA POBLACIÓN (2025</a:t>
            </a:r>
            <a:r>
              <a:rPr lang="es-AR" sz="2400" smtClean="0">
                <a:solidFill>
                  <a:srgbClr val="CC3300"/>
                </a:solidFill>
              </a:rPr>
              <a:t>)</a:t>
            </a:r>
            <a:endParaRPr lang="en-US" sz="2400" smtClean="0">
              <a:solidFill>
                <a:srgbClr val="CC3300"/>
              </a:solidFill>
            </a:endParaRPr>
          </a:p>
        </p:txBody>
      </p:sp>
      <p:graphicFrame>
        <p:nvGraphicFramePr>
          <p:cNvPr id="49155" name="Group 3"/>
          <p:cNvGraphicFramePr>
            <a:graphicFrameLocks noGrp="1"/>
          </p:cNvGraphicFramePr>
          <p:nvPr>
            <p:ph type="tbl" idx="1"/>
          </p:nvPr>
        </p:nvGraphicFramePr>
        <p:xfrm>
          <a:off x="685800" y="1071546"/>
          <a:ext cx="7772400" cy="4525965"/>
        </p:xfrm>
        <a:graphic>
          <a:graphicData uri="http://schemas.openxmlformats.org/drawingml/2006/table">
            <a:tbl>
              <a:tblPr/>
              <a:tblGrid>
                <a:gridCol w="2590800"/>
                <a:gridCol w="2590800"/>
                <a:gridCol w="2590800"/>
              </a:tblGrid>
              <a:tr h="64611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dirty="0" smtClean="0">
                          <a:ln>
                            <a:noFill/>
                          </a:ln>
                          <a:solidFill>
                            <a:schemeClr val="tx1"/>
                          </a:solidFill>
                          <a:effectLst/>
                          <a:latin typeface="Times New Roman" pitchFamily="18" charset="0"/>
                        </a:rPr>
                        <a:t>     EDAD</a:t>
                      </a:r>
                      <a:endParaRPr kumimoji="0" lang="en-US" sz="2000" b="1" i="0" u="none" strike="noStrike" cap="none" normalizeH="0" baseline="0" dirty="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dirty="0" smtClean="0">
                          <a:ln>
                            <a:noFill/>
                          </a:ln>
                          <a:solidFill>
                            <a:schemeClr val="tx1"/>
                          </a:solidFill>
                          <a:effectLst/>
                          <a:latin typeface="Times New Roman" pitchFamily="18" charset="0"/>
                        </a:rPr>
                        <a:t>     2010</a:t>
                      </a:r>
                      <a:endParaRPr kumimoji="0" lang="en-US" sz="20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    2025</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0 - 19</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13.305.870</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13.467.283</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61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20 - 64</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23.018.788</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26.525.786</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61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65 Y más</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4.194.293</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5.739.205</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61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TOTALES</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40.518.551</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45.732.274</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Incr. 20 - 64</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a:t>
                      </a:r>
                      <a:r>
                        <a:rPr kumimoji="0" lang="es-AR" sz="2000" b="1" i="0" u="none" strike="noStrike" cap="none" normalizeH="0" baseline="0" smtClean="0">
                          <a:ln>
                            <a:noFill/>
                          </a:ln>
                          <a:solidFill>
                            <a:schemeClr val="tx1"/>
                          </a:solidFill>
                          <a:effectLst/>
                          <a:latin typeface="Times New Roman" pitchFamily="18" charset="0"/>
                        </a:rPr>
                        <a:t>15,24%</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61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Incr. 65 y más</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dirty="0" smtClean="0">
                          <a:ln>
                            <a:noFill/>
                          </a:ln>
                          <a:solidFill>
                            <a:schemeClr val="tx1"/>
                          </a:solidFill>
                          <a:effectLst/>
                          <a:latin typeface="Times New Roman" pitchFamily="18" charset="0"/>
                        </a:rPr>
                        <a:t>      </a:t>
                      </a:r>
                      <a:r>
                        <a:rPr kumimoji="0" lang="es-AR" sz="2000" b="1" i="0" u="none" strike="noStrike" cap="none" normalizeH="0" baseline="0" dirty="0" smtClean="0">
                          <a:ln>
                            <a:noFill/>
                          </a:ln>
                          <a:solidFill>
                            <a:schemeClr val="tx1"/>
                          </a:solidFill>
                          <a:effectLst/>
                          <a:latin typeface="Times New Roman" pitchFamily="18" charset="0"/>
                        </a:rPr>
                        <a:t>36,83%</a:t>
                      </a:r>
                      <a:endParaRPr kumimoji="0" lang="en-US" sz="20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5 Marcador de número de diapositiva"/>
          <p:cNvSpPr>
            <a:spLocks noGrp="1"/>
          </p:cNvSpPr>
          <p:nvPr>
            <p:ph type="sldNum" sz="quarter" idx="12"/>
          </p:nvPr>
        </p:nvSpPr>
        <p:spPr>
          <a:noFill/>
        </p:spPr>
        <p:txBody>
          <a:bodyPr/>
          <a:lstStyle/>
          <a:p>
            <a:fld id="{63410CEA-57EB-4793-857A-49BE6DED35F1}" type="slidenum">
              <a:rPr lang="es-ES" smtClean="0">
                <a:latin typeface="Times New Roman" pitchFamily="18" charset="0"/>
              </a:rPr>
              <a:pPr/>
              <a:t>17</a:t>
            </a:fld>
            <a:endParaRPr lang="es-ES" smtClean="0">
              <a:latin typeface="Times New Roman" pitchFamily="18" charset="0"/>
            </a:endParaRPr>
          </a:p>
        </p:txBody>
      </p:sp>
      <p:sp>
        <p:nvSpPr>
          <p:cNvPr id="17411" name="Rectangle 2"/>
          <p:cNvSpPr>
            <a:spLocks noGrp="1" noChangeArrowheads="1"/>
          </p:cNvSpPr>
          <p:nvPr>
            <p:ph type="title"/>
          </p:nvPr>
        </p:nvSpPr>
        <p:spPr>
          <a:xfrm>
            <a:off x="323850" y="-24"/>
            <a:ext cx="8424863" cy="1143000"/>
          </a:xfrm>
        </p:spPr>
        <p:txBody>
          <a:bodyPr/>
          <a:lstStyle/>
          <a:p>
            <a:r>
              <a:rPr lang="es-AR" sz="2400" b="1" dirty="0" smtClean="0">
                <a:solidFill>
                  <a:srgbClr val="CC3300"/>
                </a:solidFill>
              </a:rPr>
              <a:t>PROYECCIÓN RECURSOS y EROGACIONES</a:t>
            </a:r>
            <a:br>
              <a:rPr lang="es-AR" sz="2400" b="1" dirty="0" smtClean="0">
                <a:solidFill>
                  <a:srgbClr val="CC3300"/>
                </a:solidFill>
              </a:rPr>
            </a:br>
            <a:r>
              <a:rPr lang="es-AR" sz="2400" b="1" dirty="0" smtClean="0">
                <a:solidFill>
                  <a:srgbClr val="CC3300"/>
                </a:solidFill>
              </a:rPr>
              <a:t>2025  (1° escenario)</a:t>
            </a:r>
            <a:endParaRPr lang="en-US" sz="2400" b="1" dirty="0" smtClean="0">
              <a:solidFill>
                <a:srgbClr val="CC3300"/>
              </a:solidFill>
            </a:endParaRPr>
          </a:p>
        </p:txBody>
      </p:sp>
      <p:graphicFrame>
        <p:nvGraphicFramePr>
          <p:cNvPr id="51257" name="Group 57"/>
          <p:cNvGraphicFramePr>
            <a:graphicFrameLocks noGrp="1"/>
          </p:cNvGraphicFramePr>
          <p:nvPr>
            <p:ph type="tbl" idx="1"/>
          </p:nvPr>
        </p:nvGraphicFramePr>
        <p:xfrm>
          <a:off x="423892" y="857232"/>
          <a:ext cx="8291512" cy="5059680"/>
        </p:xfrm>
        <a:graphic>
          <a:graphicData uri="http://schemas.openxmlformats.org/drawingml/2006/table">
            <a:tbl>
              <a:tblPr/>
              <a:tblGrid>
                <a:gridCol w="3168650"/>
                <a:gridCol w="2952750"/>
                <a:gridCol w="2170112"/>
              </a:tblGrid>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2012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2025</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I. RECURSOS</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205.293,5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226.491,1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Aportes y Contrib.</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139.091,9 (x1,1524)</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160.289,5</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Tributarios</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55.656,4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55.656,4</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Rentas de la Propiedad y Otros</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10.545,2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10.545,2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II. EROGACIONES</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193.231,7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247.650,7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Prestaciones Seg. Soc.</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147.757,2 (x1,3683)</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202.176,2</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Transf. Capital</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34.664,1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34.664,1</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Gastos Operación</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10.810,4</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10.810,4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III. SUPER/ DEFICIT</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     +12.061,8</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- 21.159,6</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(76.816,0)</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000" b="0" i="0" u="none" strike="noStrike" cap="none" normalizeH="0" baseline="0" smtClean="0">
                          <a:ln>
                            <a:noFill/>
                          </a:ln>
                          <a:solidFill>
                            <a:schemeClr val="tx1"/>
                          </a:solidFill>
                          <a:effectLst/>
                          <a:latin typeface="Times New Roman" pitchFamily="18" charset="0"/>
                        </a:rPr>
                        <a:t>    </a:t>
                      </a:r>
                      <a:r>
                        <a:rPr kumimoji="0" lang="es-ES_tradnl" sz="2000" b="1" i="0" u="none" strike="noStrike" cap="none" normalizeH="0" baseline="0" smtClean="0">
                          <a:ln>
                            <a:noFill/>
                          </a:ln>
                          <a:solidFill>
                            <a:schemeClr val="tx1"/>
                          </a:solidFill>
                          <a:effectLst/>
                          <a:latin typeface="Times New Roman" pitchFamily="18" charset="0"/>
                        </a:rPr>
                        <a:t>21,24%</a:t>
                      </a:r>
                      <a:endParaRPr kumimoji="0" lang="es-E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dirty="0" smtClean="0">
                          <a:ln>
                            <a:noFill/>
                          </a:ln>
                          <a:solidFill>
                            <a:schemeClr val="tx1"/>
                          </a:solidFill>
                          <a:effectLst/>
                          <a:latin typeface="Times New Roman" pitchFamily="18" charset="0"/>
                        </a:rPr>
                        <a:t>   </a:t>
                      </a:r>
                      <a:r>
                        <a:rPr kumimoji="0" lang="es-AR" sz="2000" b="1" i="0" u="none" strike="noStrike" cap="none" normalizeH="0" baseline="0" dirty="0" smtClean="0">
                          <a:ln>
                            <a:noFill/>
                          </a:ln>
                          <a:solidFill>
                            <a:schemeClr val="tx1"/>
                          </a:solidFill>
                          <a:effectLst/>
                          <a:latin typeface="Times New Roman" pitchFamily="18" charset="0"/>
                        </a:rPr>
                        <a:t>33,92%</a:t>
                      </a:r>
                      <a:endParaRPr kumimoji="0" lang="en-US" sz="20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5 Marcador de número de diapositiva"/>
          <p:cNvSpPr>
            <a:spLocks noGrp="1"/>
          </p:cNvSpPr>
          <p:nvPr>
            <p:ph type="sldNum" sz="quarter" idx="12"/>
          </p:nvPr>
        </p:nvSpPr>
        <p:spPr>
          <a:noFill/>
        </p:spPr>
        <p:txBody>
          <a:bodyPr/>
          <a:lstStyle/>
          <a:p>
            <a:fld id="{020F6D4A-11A0-439B-AF58-17847DA9170A}" type="slidenum">
              <a:rPr lang="es-ES" smtClean="0">
                <a:latin typeface="Times New Roman" pitchFamily="18" charset="0"/>
              </a:rPr>
              <a:pPr/>
              <a:t>18</a:t>
            </a:fld>
            <a:endParaRPr lang="es-ES" smtClean="0">
              <a:latin typeface="Times New Roman" pitchFamily="18" charset="0"/>
            </a:endParaRPr>
          </a:p>
        </p:txBody>
      </p:sp>
      <p:sp>
        <p:nvSpPr>
          <p:cNvPr id="18435" name="Rectangle 2"/>
          <p:cNvSpPr>
            <a:spLocks noGrp="1" noChangeArrowheads="1"/>
          </p:cNvSpPr>
          <p:nvPr>
            <p:ph type="title"/>
          </p:nvPr>
        </p:nvSpPr>
        <p:spPr>
          <a:xfrm>
            <a:off x="323850" y="71414"/>
            <a:ext cx="8424863" cy="1143000"/>
          </a:xfrm>
        </p:spPr>
        <p:txBody>
          <a:bodyPr/>
          <a:lstStyle/>
          <a:p>
            <a:r>
              <a:rPr lang="es-AR" sz="2400" b="1" dirty="0" smtClean="0">
                <a:solidFill>
                  <a:srgbClr val="CC3300"/>
                </a:solidFill>
              </a:rPr>
              <a:t>PROYECCIÓN RECURSOS y EROGACIONES</a:t>
            </a:r>
            <a:br>
              <a:rPr lang="es-AR" sz="2400" b="1" dirty="0" smtClean="0">
                <a:solidFill>
                  <a:srgbClr val="CC3300"/>
                </a:solidFill>
              </a:rPr>
            </a:br>
            <a:r>
              <a:rPr lang="es-AR" sz="2400" b="1" dirty="0" smtClean="0">
                <a:solidFill>
                  <a:srgbClr val="CC3300"/>
                </a:solidFill>
              </a:rPr>
              <a:t>2025  (2° escenario)</a:t>
            </a:r>
            <a:endParaRPr lang="en-US" sz="2400" b="1" dirty="0" smtClean="0">
              <a:solidFill>
                <a:srgbClr val="CC3300"/>
              </a:solidFill>
            </a:endParaRPr>
          </a:p>
        </p:txBody>
      </p:sp>
      <p:graphicFrame>
        <p:nvGraphicFramePr>
          <p:cNvPr id="90169" name="Group 57"/>
          <p:cNvGraphicFramePr>
            <a:graphicFrameLocks noGrp="1"/>
          </p:cNvGraphicFramePr>
          <p:nvPr>
            <p:ph type="tbl" idx="1"/>
          </p:nvPr>
        </p:nvGraphicFramePr>
        <p:xfrm>
          <a:off x="423892" y="928670"/>
          <a:ext cx="8291512" cy="4754880"/>
        </p:xfrm>
        <a:graphic>
          <a:graphicData uri="http://schemas.openxmlformats.org/drawingml/2006/table">
            <a:tbl>
              <a:tblPr/>
              <a:tblGrid>
                <a:gridCol w="3168650"/>
                <a:gridCol w="2952750"/>
                <a:gridCol w="2170112"/>
              </a:tblGrid>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2012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2025</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I. RECURSOS</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194.881,1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216.078,7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Aportes y Contrib.</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139.091,9 (x1,1524)</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160.289,5</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Tributarios</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55.656,4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55.656,4</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Recursos de Capital y Otros</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132,8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132,8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II. EROGACIONES</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193.231,7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247.650,7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Prestaciones Seg. Soc.</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147.757,2 (x1,3683)</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202.176,2</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Transf. Capital</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34.664,1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34.664,1</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Gastos Operación</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10.810,4</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10.810,4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III. SUPER/ DEFICIT</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     +1.649,4</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-31.572</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(87.228,4)</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000" b="0" i="0" u="none" strike="noStrike" cap="none" normalizeH="0" baseline="0" dirty="0" smtClean="0">
                          <a:ln>
                            <a:noFill/>
                          </a:ln>
                          <a:solidFill>
                            <a:schemeClr val="tx1"/>
                          </a:solidFill>
                          <a:effectLst/>
                          <a:latin typeface="Times New Roman" pitchFamily="18" charset="0"/>
                        </a:rPr>
                        <a:t>    </a:t>
                      </a:r>
                      <a:endParaRPr kumimoji="0" lang="es-ES" sz="20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dirty="0" smtClean="0">
                          <a:ln>
                            <a:noFill/>
                          </a:ln>
                          <a:solidFill>
                            <a:schemeClr val="tx1"/>
                          </a:solidFill>
                          <a:effectLst/>
                          <a:latin typeface="Times New Roman" pitchFamily="18" charset="0"/>
                        </a:rPr>
                        <a:t>   </a:t>
                      </a:r>
                      <a:r>
                        <a:rPr kumimoji="0" lang="es-AR" sz="2000" b="1" i="0" u="none" strike="noStrike" cap="none" normalizeH="0" baseline="0" dirty="0" smtClean="0">
                          <a:ln>
                            <a:noFill/>
                          </a:ln>
                          <a:solidFill>
                            <a:schemeClr val="tx1"/>
                          </a:solidFill>
                          <a:effectLst/>
                          <a:latin typeface="Times New Roman" pitchFamily="18" charset="0"/>
                        </a:rPr>
                        <a:t>40,37%</a:t>
                      </a:r>
                      <a:endParaRPr kumimoji="0" lang="en-US" sz="20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5 Marcador de número de diapositiva"/>
          <p:cNvSpPr>
            <a:spLocks noGrp="1"/>
          </p:cNvSpPr>
          <p:nvPr>
            <p:ph type="sldNum" sz="quarter" idx="12"/>
          </p:nvPr>
        </p:nvSpPr>
        <p:spPr>
          <a:noFill/>
        </p:spPr>
        <p:txBody>
          <a:bodyPr/>
          <a:lstStyle/>
          <a:p>
            <a:fld id="{14F498A0-BA6C-4F0B-B5A8-6E338A88BC56}" type="slidenum">
              <a:rPr lang="es-ES" smtClean="0">
                <a:latin typeface="Times New Roman" pitchFamily="18" charset="0"/>
              </a:rPr>
              <a:pPr/>
              <a:t>19</a:t>
            </a:fld>
            <a:endParaRPr lang="es-ES" smtClean="0">
              <a:latin typeface="Times New Roman" pitchFamily="18" charset="0"/>
            </a:endParaRPr>
          </a:p>
        </p:txBody>
      </p:sp>
      <p:sp>
        <p:nvSpPr>
          <p:cNvPr id="19459" name="Rectangle 2"/>
          <p:cNvSpPr>
            <a:spLocks noGrp="1" noChangeArrowheads="1"/>
          </p:cNvSpPr>
          <p:nvPr>
            <p:ph type="title"/>
          </p:nvPr>
        </p:nvSpPr>
        <p:spPr>
          <a:xfrm>
            <a:off x="685800" y="357166"/>
            <a:ext cx="7772400" cy="1143000"/>
          </a:xfrm>
        </p:spPr>
        <p:txBody>
          <a:bodyPr/>
          <a:lstStyle/>
          <a:p>
            <a:r>
              <a:rPr lang="es-AR" sz="2400" b="1" dirty="0" smtClean="0">
                <a:solidFill>
                  <a:srgbClr val="CC3300"/>
                </a:solidFill>
              </a:rPr>
              <a:t>EVOLUCIÓN DE LA POBLACIÓN (2050)</a:t>
            </a:r>
            <a:endParaRPr lang="en-US" sz="2400" b="1" dirty="0" smtClean="0">
              <a:solidFill>
                <a:srgbClr val="CC3300"/>
              </a:solidFill>
            </a:endParaRPr>
          </a:p>
        </p:txBody>
      </p:sp>
      <p:graphicFrame>
        <p:nvGraphicFramePr>
          <p:cNvPr id="53251" name="Group 3"/>
          <p:cNvGraphicFramePr>
            <a:graphicFrameLocks noGrp="1"/>
          </p:cNvGraphicFramePr>
          <p:nvPr>
            <p:ph type="tbl" idx="1"/>
          </p:nvPr>
        </p:nvGraphicFramePr>
        <p:xfrm>
          <a:off x="685800" y="1214422"/>
          <a:ext cx="7772400" cy="4525965"/>
        </p:xfrm>
        <a:graphic>
          <a:graphicData uri="http://schemas.openxmlformats.org/drawingml/2006/table">
            <a:tbl>
              <a:tblPr/>
              <a:tblGrid>
                <a:gridCol w="2590800"/>
                <a:gridCol w="2590800"/>
                <a:gridCol w="2590800"/>
              </a:tblGrid>
              <a:tr h="64611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EDAD</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   2010</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     2050</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0 - 19</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13.305.870</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12.035.732</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61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20 - 64</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23.018.788</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29.084.864</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61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65 Y más</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4.194.293</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9.483.083</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61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TOTALES</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40.518.951</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50.603.679</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7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Incr. 20 – 64 </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a:t>
                      </a:r>
                      <a:r>
                        <a:rPr kumimoji="0" lang="es-AR" sz="2000" b="1" i="0" u="none" strike="noStrike" cap="none" normalizeH="0" baseline="0" smtClean="0">
                          <a:ln>
                            <a:noFill/>
                          </a:ln>
                          <a:solidFill>
                            <a:schemeClr val="tx1"/>
                          </a:solidFill>
                          <a:effectLst/>
                          <a:latin typeface="Times New Roman" pitchFamily="18" charset="0"/>
                        </a:rPr>
                        <a:t>26,35%</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61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Incr. 65 y más</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dirty="0" smtClean="0">
                          <a:ln>
                            <a:noFill/>
                          </a:ln>
                          <a:solidFill>
                            <a:schemeClr val="tx1"/>
                          </a:solidFill>
                          <a:effectLst/>
                          <a:latin typeface="Times New Roman" pitchFamily="18" charset="0"/>
                        </a:rPr>
                        <a:t>    </a:t>
                      </a:r>
                      <a:r>
                        <a:rPr kumimoji="0" lang="es-AR" sz="2000" b="1" i="0" u="none" strike="noStrike" cap="none" normalizeH="0" baseline="0" dirty="0" smtClean="0">
                          <a:ln>
                            <a:noFill/>
                          </a:ln>
                          <a:solidFill>
                            <a:schemeClr val="tx1"/>
                          </a:solidFill>
                          <a:effectLst/>
                          <a:latin typeface="Times New Roman" pitchFamily="18" charset="0"/>
                        </a:rPr>
                        <a:t>126,09%</a:t>
                      </a:r>
                      <a:endParaRPr kumimoji="0" lang="en-US" sz="20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724A2AB-EDA5-4736-B5E6-8F8FD6F5E3E7}" type="slidenum">
              <a:rPr lang="es-ES" smtClean="0"/>
              <a:pPr/>
              <a:t>2</a:t>
            </a:fld>
            <a:endParaRPr lang="es-ES"/>
          </a:p>
        </p:txBody>
      </p:sp>
      <p:sp>
        <p:nvSpPr>
          <p:cNvPr id="7" name="Rectangle 8"/>
          <p:cNvSpPr>
            <a:spLocks noGrp="1" noChangeArrowheads="1"/>
          </p:cNvSpPr>
          <p:nvPr>
            <p:ph type="title"/>
          </p:nvPr>
        </p:nvSpPr>
        <p:spPr>
          <a:xfrm>
            <a:off x="457200" y="274638"/>
            <a:ext cx="8229600" cy="1143000"/>
          </a:xfrm>
        </p:spPr>
        <p:txBody>
          <a:bodyPr/>
          <a:lstStyle/>
          <a:p>
            <a:r>
              <a:rPr lang="es-ES" sz="2800" b="1" dirty="0" smtClean="0"/>
              <a:t>Conferencia: </a:t>
            </a:r>
            <a:br>
              <a:rPr lang="es-ES" sz="2800" b="1" dirty="0" smtClean="0"/>
            </a:br>
            <a:r>
              <a:rPr lang="es-ES" sz="2800" b="1" dirty="0" smtClean="0"/>
              <a:t>La Seguridad Social hoy</a:t>
            </a:r>
            <a:br>
              <a:rPr lang="es-ES" sz="2800" b="1" dirty="0" smtClean="0"/>
            </a:br>
            <a:r>
              <a:rPr lang="es-ES" sz="2800" b="1" dirty="0" smtClean="0"/>
              <a:t>Un enfoque actuarial</a:t>
            </a:r>
            <a:br>
              <a:rPr lang="es-ES" sz="2800" b="1" dirty="0" smtClean="0"/>
            </a:br>
            <a:r>
              <a:rPr lang="es-ES" sz="2800" b="1" dirty="0" smtClean="0">
                <a:solidFill>
                  <a:srgbClr val="FF0000"/>
                </a:solidFill>
              </a:rPr>
              <a:t>Situación Argentina y sus Proyecciones</a:t>
            </a:r>
            <a:endParaRPr lang="es-ES" sz="2800" dirty="0">
              <a:solidFill>
                <a:srgbClr val="FF0000"/>
              </a:solidFill>
            </a:endParaRPr>
          </a:p>
        </p:txBody>
      </p:sp>
      <p:sp>
        <p:nvSpPr>
          <p:cNvPr id="8" name="Rectangle 9"/>
          <p:cNvSpPr txBox="1">
            <a:spLocks noChangeArrowheads="1"/>
          </p:cNvSpPr>
          <p:nvPr/>
        </p:nvSpPr>
        <p:spPr>
          <a:xfrm>
            <a:off x="285720" y="2390786"/>
            <a:ext cx="8229600" cy="2609850"/>
          </a:xfrm>
          <a:prstGeom prst="rect">
            <a:avLst/>
          </a:prstGeom>
        </p:spPr>
        <p:txBody>
          <a:bodyPr/>
          <a:lstStyle/>
          <a:p>
            <a:pPr marL="342900" marR="0" lvl="0" indent="-342900" defTabSz="914400" rtl="0" eaLnBrk="1" fontAlgn="base" latinLnBrk="0" hangingPunct="1">
              <a:lnSpc>
                <a:spcPct val="100000"/>
              </a:lnSpc>
              <a:spcBef>
                <a:spcPct val="20000"/>
              </a:spcBef>
              <a:spcAft>
                <a:spcPct val="0"/>
              </a:spcAft>
              <a:buClrTx/>
              <a:buSzTx/>
              <a:buFontTx/>
              <a:buChar char="•"/>
              <a:tabLst/>
              <a:defRPr/>
            </a:pPr>
            <a:r>
              <a:rPr kumimoji="0" lang="es-ES" sz="2400" b="1" i="0" u="none" strike="noStrike" kern="0" cap="none" spc="0" normalizeH="0" baseline="0" noProof="0" dirty="0" smtClean="0">
                <a:ln>
                  <a:noFill/>
                </a:ln>
                <a:solidFill>
                  <a:schemeClr val="tx1"/>
                </a:solidFill>
                <a:effectLst/>
                <a:uLnTx/>
                <a:uFillTx/>
                <a:latin typeface="+mn-lt"/>
                <a:ea typeface="+mn-ea"/>
                <a:cs typeface="+mn-cs"/>
              </a:rPr>
              <a:t>Expositora:</a:t>
            </a:r>
          </a:p>
          <a:p>
            <a:pPr marL="457200" marR="0" lvl="0" indent="-457200" defTabSz="914400" rtl="0" eaLnBrk="1" fontAlgn="base" latinLnBrk="0" hangingPunct="1">
              <a:lnSpc>
                <a:spcPct val="100000"/>
              </a:lnSpc>
              <a:spcBef>
                <a:spcPct val="20000"/>
              </a:spcBef>
              <a:spcAft>
                <a:spcPct val="0"/>
              </a:spcAft>
              <a:buClrTx/>
              <a:buSzTx/>
              <a:buFontTx/>
              <a:buNone/>
              <a:tabLst/>
              <a:defRPr/>
            </a:pPr>
            <a:r>
              <a:rPr kumimoji="0" lang="es-ES" sz="2400" b="1" i="0" u="none" strike="noStrike" kern="0" cap="none" spc="0" normalizeH="0" baseline="0" noProof="0" dirty="0" smtClean="0">
                <a:ln>
                  <a:noFill/>
                </a:ln>
                <a:solidFill>
                  <a:srgbClr val="FF0000"/>
                </a:solidFill>
                <a:effectLst/>
                <a:uLnTx/>
                <a:uFillTx/>
                <a:latin typeface="+mn-lt"/>
                <a:ea typeface="+mn-ea"/>
                <a:cs typeface="+mn-cs"/>
              </a:rPr>
              <a:t>Dra. </a:t>
            </a:r>
            <a:r>
              <a:rPr kumimoji="0" lang="es-ES" sz="2400" b="1" i="0" u="none" strike="noStrike" kern="0" cap="none" spc="0" normalizeH="0" baseline="0" noProof="0" dirty="0" err="1" smtClean="0">
                <a:ln>
                  <a:noFill/>
                </a:ln>
                <a:solidFill>
                  <a:srgbClr val="FF0000"/>
                </a:solidFill>
                <a:effectLst/>
                <a:uLnTx/>
                <a:uFillTx/>
                <a:latin typeface="+mn-lt"/>
                <a:ea typeface="+mn-ea"/>
                <a:cs typeface="+mn-cs"/>
              </a:rPr>
              <a:t>Act</a:t>
            </a:r>
            <a:r>
              <a:rPr kumimoji="0" lang="es-ES" sz="2400" b="1" i="0" u="none" strike="noStrike" kern="0" cap="none" spc="0" normalizeH="0" baseline="0" noProof="0" dirty="0" smtClean="0">
                <a:ln>
                  <a:noFill/>
                </a:ln>
                <a:solidFill>
                  <a:srgbClr val="FF0000"/>
                </a:solidFill>
                <a:effectLst/>
                <a:uLnTx/>
                <a:uFillTx/>
                <a:latin typeface="+mn-lt"/>
                <a:ea typeface="+mn-ea"/>
                <a:cs typeface="+mn-cs"/>
              </a:rPr>
              <a:t>. Graciela Solari </a:t>
            </a:r>
            <a:endParaRPr kumimoji="0" lang="es-ES" sz="2400" b="0" i="0" u="none" strike="noStrike" kern="0" cap="none" spc="0" normalizeH="0" baseline="0" noProof="0" dirty="0" smtClean="0">
              <a:ln>
                <a:noFill/>
              </a:ln>
              <a:solidFill>
                <a:srgbClr val="FF0000"/>
              </a:solidFill>
              <a:effectLst/>
              <a:uLnTx/>
              <a:uFillTx/>
              <a:latin typeface="+mn-lt"/>
              <a:ea typeface="+mn-ea"/>
              <a:cs typeface="+mn-cs"/>
            </a:endParaRPr>
          </a:p>
          <a:p>
            <a:pPr marL="457200" marR="0" lvl="0" indent="-457200" defTabSz="914400" rtl="0" eaLnBrk="1" fontAlgn="base" latinLnBrk="0" hangingPunct="1">
              <a:lnSpc>
                <a:spcPct val="100000"/>
              </a:lnSpc>
              <a:spcBef>
                <a:spcPct val="20000"/>
              </a:spcBef>
              <a:spcAft>
                <a:spcPct val="0"/>
              </a:spcAft>
              <a:buClrTx/>
              <a:buSzTx/>
              <a:buFontTx/>
              <a:buNone/>
              <a:tabLst/>
              <a:defRPr/>
            </a:pPr>
            <a:r>
              <a:rPr kumimoji="0" lang="es-ES" sz="1800" b="0" i="0" u="none" strike="noStrike" kern="0" cap="none" spc="0" normalizeH="0" baseline="0" noProof="0" dirty="0" smtClean="0">
                <a:ln>
                  <a:noFill/>
                </a:ln>
                <a:solidFill>
                  <a:schemeClr val="tx1"/>
                </a:solidFill>
                <a:effectLst/>
                <a:uLnTx/>
                <a:uFillTx/>
                <a:latin typeface="+mn-lt"/>
                <a:ea typeface="+mn-ea"/>
                <a:cs typeface="+mn-cs"/>
              </a:rPr>
              <a:t>	Consejera titular del CPCECABA</a:t>
            </a:r>
            <a:endParaRPr kumimoji="0" lang="es-ES" sz="18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5 Marcador de número de diapositiva"/>
          <p:cNvSpPr>
            <a:spLocks noGrp="1"/>
          </p:cNvSpPr>
          <p:nvPr>
            <p:ph type="sldNum" sz="quarter" idx="12"/>
          </p:nvPr>
        </p:nvSpPr>
        <p:spPr>
          <a:noFill/>
        </p:spPr>
        <p:txBody>
          <a:bodyPr/>
          <a:lstStyle/>
          <a:p>
            <a:fld id="{CB35524E-002C-4A76-A126-B14CFAEBCB91}" type="slidenum">
              <a:rPr lang="es-ES" smtClean="0">
                <a:latin typeface="Times New Roman" pitchFamily="18" charset="0"/>
              </a:rPr>
              <a:pPr/>
              <a:t>20</a:t>
            </a:fld>
            <a:endParaRPr lang="es-ES" smtClean="0">
              <a:latin typeface="Times New Roman" pitchFamily="18" charset="0"/>
            </a:endParaRPr>
          </a:p>
        </p:txBody>
      </p:sp>
      <p:sp>
        <p:nvSpPr>
          <p:cNvPr id="20483" name="Rectangle 2"/>
          <p:cNvSpPr>
            <a:spLocks noGrp="1" noChangeArrowheads="1"/>
          </p:cNvSpPr>
          <p:nvPr>
            <p:ph type="title"/>
          </p:nvPr>
        </p:nvSpPr>
        <p:spPr>
          <a:xfrm>
            <a:off x="323850" y="-24"/>
            <a:ext cx="8424863" cy="1143000"/>
          </a:xfrm>
        </p:spPr>
        <p:txBody>
          <a:bodyPr/>
          <a:lstStyle/>
          <a:p>
            <a:r>
              <a:rPr lang="es-AR" sz="2400" b="1" smtClean="0">
                <a:solidFill>
                  <a:srgbClr val="CC3300"/>
                </a:solidFill>
              </a:rPr>
              <a:t>PROYECCIÓN RECURSOS y EROGACIONES</a:t>
            </a:r>
            <a:br>
              <a:rPr lang="es-AR" sz="2400" b="1" smtClean="0">
                <a:solidFill>
                  <a:srgbClr val="CC3300"/>
                </a:solidFill>
              </a:rPr>
            </a:br>
            <a:r>
              <a:rPr lang="es-AR" sz="2400" b="1" smtClean="0">
                <a:solidFill>
                  <a:srgbClr val="CC3300"/>
                </a:solidFill>
              </a:rPr>
              <a:t>2050  (1° escenario)</a:t>
            </a:r>
            <a:endParaRPr lang="en-US" sz="2400" b="1" smtClean="0">
              <a:solidFill>
                <a:srgbClr val="CC3300"/>
              </a:solidFill>
            </a:endParaRPr>
          </a:p>
        </p:txBody>
      </p:sp>
      <p:graphicFrame>
        <p:nvGraphicFramePr>
          <p:cNvPr id="93187" name="Group 3"/>
          <p:cNvGraphicFramePr>
            <a:graphicFrameLocks noGrp="1"/>
          </p:cNvGraphicFramePr>
          <p:nvPr>
            <p:ph type="tbl" idx="1"/>
          </p:nvPr>
        </p:nvGraphicFramePr>
        <p:xfrm>
          <a:off x="395288" y="785794"/>
          <a:ext cx="8291512" cy="5059680"/>
        </p:xfrm>
        <a:graphic>
          <a:graphicData uri="http://schemas.openxmlformats.org/drawingml/2006/table">
            <a:tbl>
              <a:tblPr/>
              <a:tblGrid>
                <a:gridCol w="3168650"/>
                <a:gridCol w="2952750"/>
                <a:gridCol w="2170112"/>
              </a:tblGrid>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2012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2050</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I. RECURSOS</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205.293,5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241.944,2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Aportes y Contrib.</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139.091,9 (x1,2635)</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175.742,6</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Tributarios</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55.656,4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55.656,4</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Rentas de la Propiedad y Otros</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10.545,2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10.545,2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II. EROGACIONES</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193.231,7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379.538,8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Prestaciones Seg. Soc.</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147.757,2 (x2,2609)</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334.064,3</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Transf. Capital</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34.664,1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34.664,1</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Gastos Operación</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10.810,4</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10.810,4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III. SUPER/ DEFICIT</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     +12.061,8</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- 45.474,5</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(101.130,9)</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000" b="0" i="0" u="none" strike="noStrike" cap="none" normalizeH="0" baseline="0" smtClean="0">
                          <a:ln>
                            <a:noFill/>
                          </a:ln>
                          <a:solidFill>
                            <a:schemeClr val="tx1"/>
                          </a:solidFill>
                          <a:effectLst/>
                          <a:latin typeface="Times New Roman" pitchFamily="18" charset="0"/>
                        </a:rPr>
                        <a:t>    </a:t>
                      </a:r>
                      <a:r>
                        <a:rPr kumimoji="0" lang="es-ES_tradnl" sz="2000" b="1" i="0" u="none" strike="noStrike" cap="none" normalizeH="0" baseline="0" smtClean="0">
                          <a:ln>
                            <a:noFill/>
                          </a:ln>
                          <a:solidFill>
                            <a:schemeClr val="tx1"/>
                          </a:solidFill>
                          <a:effectLst/>
                          <a:latin typeface="Times New Roman" pitchFamily="18" charset="0"/>
                        </a:rPr>
                        <a:t>21,24%</a:t>
                      </a:r>
                      <a:endParaRPr kumimoji="0" lang="es-E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dirty="0" smtClean="0">
                          <a:ln>
                            <a:noFill/>
                          </a:ln>
                          <a:solidFill>
                            <a:schemeClr val="tx1"/>
                          </a:solidFill>
                          <a:effectLst/>
                          <a:latin typeface="Times New Roman" pitchFamily="18" charset="0"/>
                        </a:rPr>
                        <a:t>   </a:t>
                      </a:r>
                      <a:r>
                        <a:rPr kumimoji="0" lang="es-AR" sz="2000" b="1" i="0" u="none" strike="noStrike" cap="none" normalizeH="0" baseline="0" dirty="0" smtClean="0">
                          <a:ln>
                            <a:noFill/>
                          </a:ln>
                          <a:solidFill>
                            <a:schemeClr val="tx1"/>
                          </a:solidFill>
                          <a:effectLst/>
                          <a:latin typeface="Times New Roman" pitchFamily="18" charset="0"/>
                        </a:rPr>
                        <a:t>41,8%</a:t>
                      </a:r>
                      <a:endParaRPr kumimoji="0" lang="en-US" sz="20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5 Marcador de número de diapositiva"/>
          <p:cNvSpPr>
            <a:spLocks noGrp="1"/>
          </p:cNvSpPr>
          <p:nvPr>
            <p:ph type="sldNum" sz="quarter" idx="12"/>
          </p:nvPr>
        </p:nvSpPr>
        <p:spPr>
          <a:noFill/>
        </p:spPr>
        <p:txBody>
          <a:bodyPr/>
          <a:lstStyle/>
          <a:p>
            <a:fld id="{8A7780F8-DB35-4942-AA33-6AA9C3EE22C3}" type="slidenum">
              <a:rPr lang="es-ES" smtClean="0">
                <a:latin typeface="Times New Roman" pitchFamily="18" charset="0"/>
              </a:rPr>
              <a:pPr/>
              <a:t>21</a:t>
            </a:fld>
            <a:endParaRPr lang="es-ES" smtClean="0">
              <a:latin typeface="Times New Roman" pitchFamily="18" charset="0"/>
            </a:endParaRPr>
          </a:p>
        </p:txBody>
      </p:sp>
      <p:sp>
        <p:nvSpPr>
          <p:cNvPr id="21507" name="Rectangle 2"/>
          <p:cNvSpPr>
            <a:spLocks noGrp="1" noChangeArrowheads="1"/>
          </p:cNvSpPr>
          <p:nvPr>
            <p:ph type="title"/>
          </p:nvPr>
        </p:nvSpPr>
        <p:spPr>
          <a:xfrm>
            <a:off x="323850" y="71414"/>
            <a:ext cx="8424863" cy="1143000"/>
          </a:xfrm>
        </p:spPr>
        <p:txBody>
          <a:bodyPr/>
          <a:lstStyle/>
          <a:p>
            <a:r>
              <a:rPr lang="es-AR" sz="2400" b="1" dirty="0" smtClean="0">
                <a:solidFill>
                  <a:srgbClr val="CC3300"/>
                </a:solidFill>
              </a:rPr>
              <a:t>PROYECCIÓN RECURSOS y EROGACIONES</a:t>
            </a:r>
            <a:br>
              <a:rPr lang="es-AR" sz="2400" b="1" dirty="0" smtClean="0">
                <a:solidFill>
                  <a:srgbClr val="CC3300"/>
                </a:solidFill>
              </a:rPr>
            </a:br>
            <a:r>
              <a:rPr lang="es-AR" sz="2400" b="1" dirty="0" smtClean="0">
                <a:solidFill>
                  <a:srgbClr val="CC3300"/>
                </a:solidFill>
              </a:rPr>
              <a:t>2050  (2° escenario)</a:t>
            </a:r>
            <a:endParaRPr lang="en-US" sz="2400" b="1" dirty="0" smtClean="0">
              <a:solidFill>
                <a:srgbClr val="CC3300"/>
              </a:solidFill>
            </a:endParaRPr>
          </a:p>
        </p:txBody>
      </p:sp>
      <p:graphicFrame>
        <p:nvGraphicFramePr>
          <p:cNvPr id="96259" name="Group 3"/>
          <p:cNvGraphicFramePr>
            <a:graphicFrameLocks noGrp="1"/>
          </p:cNvGraphicFramePr>
          <p:nvPr>
            <p:ph type="tbl" idx="1"/>
          </p:nvPr>
        </p:nvGraphicFramePr>
        <p:xfrm>
          <a:off x="395288" y="1000108"/>
          <a:ext cx="8291512" cy="4754880"/>
        </p:xfrm>
        <a:graphic>
          <a:graphicData uri="http://schemas.openxmlformats.org/drawingml/2006/table">
            <a:tbl>
              <a:tblPr/>
              <a:tblGrid>
                <a:gridCol w="3168650"/>
                <a:gridCol w="2952750"/>
                <a:gridCol w="2170112"/>
              </a:tblGrid>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2012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2050</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I. RECURSOS</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194.881,1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231.531,8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Aportes y Contrib.</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139.091,9 (x1,2635)</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175742,6</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Tributarios</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55.656,4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55.656,4</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Recursos de Capital y Otros</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132,8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132,8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II. EROGACIONES</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193.231,7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379.538,8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Prestaciones Seg. Soc.</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147.757,2 (x2,2609)</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334.064,3</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Transf. Capital</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34.664,1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34.664,1</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Gastos Operación</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10.810,4</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10.810,4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III. SUPER/ DEFICIT</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     +1.649,4</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-148.007</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(203.663,4)</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000" b="0" i="0" u="none" strike="noStrike" cap="none" normalizeH="0" baseline="0" dirty="0" smtClean="0">
                          <a:ln>
                            <a:noFill/>
                          </a:ln>
                          <a:solidFill>
                            <a:schemeClr val="tx1"/>
                          </a:solidFill>
                          <a:effectLst/>
                          <a:latin typeface="Times New Roman" pitchFamily="18" charset="0"/>
                        </a:rPr>
                        <a:t>    </a:t>
                      </a:r>
                      <a:endParaRPr kumimoji="0" lang="es-ES" sz="20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dirty="0" smtClean="0">
                          <a:ln>
                            <a:noFill/>
                          </a:ln>
                          <a:solidFill>
                            <a:schemeClr val="tx1"/>
                          </a:solidFill>
                          <a:effectLst/>
                          <a:latin typeface="Times New Roman" pitchFamily="18" charset="0"/>
                        </a:rPr>
                        <a:t>87,96%</a:t>
                      </a:r>
                      <a:endParaRPr kumimoji="0" lang="en-US" sz="20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p:cNvSpPr>
            <a:spLocks noGrp="1" noChangeArrowheads="1"/>
          </p:cNvSpPr>
          <p:nvPr>
            <p:ph type="sldNum" sz="quarter" idx="12"/>
          </p:nvPr>
        </p:nvSpPr>
        <p:spPr>
          <a:noFill/>
        </p:spPr>
        <p:txBody>
          <a:bodyPr/>
          <a:lstStyle/>
          <a:p>
            <a:fld id="{A858F2ED-6075-4052-8767-F857D903CC19}" type="slidenum">
              <a:rPr lang="es-ES" smtClean="0">
                <a:latin typeface="Times New Roman" pitchFamily="18" charset="0"/>
              </a:rPr>
              <a:pPr/>
              <a:t>22</a:t>
            </a:fld>
            <a:endParaRPr lang="es-ES" smtClean="0">
              <a:latin typeface="Times New Roman" pitchFamily="18" charset="0"/>
            </a:endParaRPr>
          </a:p>
        </p:txBody>
      </p:sp>
      <p:sp>
        <p:nvSpPr>
          <p:cNvPr id="22531" name="Rectangle 2"/>
          <p:cNvSpPr>
            <a:spLocks noGrp="1" noChangeArrowheads="1"/>
          </p:cNvSpPr>
          <p:nvPr>
            <p:ph type="title"/>
          </p:nvPr>
        </p:nvSpPr>
        <p:spPr/>
        <p:txBody>
          <a:bodyPr/>
          <a:lstStyle/>
          <a:p>
            <a:r>
              <a:rPr lang="es-AR" sz="2400" b="1" smtClean="0"/>
              <a:t>APORTE TRIBUTARIO</a:t>
            </a:r>
            <a:endParaRPr lang="en-US" sz="2400" b="1" smtClean="0"/>
          </a:p>
        </p:txBody>
      </p:sp>
      <p:sp>
        <p:nvSpPr>
          <p:cNvPr id="22532" name="Rectangle 3"/>
          <p:cNvSpPr>
            <a:spLocks noGrp="1" noChangeArrowheads="1"/>
          </p:cNvSpPr>
          <p:nvPr>
            <p:ph type="body" idx="1"/>
          </p:nvPr>
        </p:nvSpPr>
        <p:spPr/>
        <p:txBody>
          <a:bodyPr/>
          <a:lstStyle/>
          <a:p>
            <a:r>
              <a:rPr lang="es-AR" sz="2000" b="1" u="sng" smtClean="0"/>
              <a:t>2012</a:t>
            </a:r>
          </a:p>
          <a:p>
            <a:r>
              <a:rPr lang="es-AR" sz="2000" smtClean="0"/>
              <a:t>55.656,4 – 12.061,8 = 43.594,6 mill. </a:t>
            </a:r>
            <a:r>
              <a:rPr lang="es-AR" sz="2000" b="1" smtClean="0"/>
              <a:t>(21,24%)</a:t>
            </a:r>
            <a:r>
              <a:rPr lang="es-AR" sz="2000" smtClean="0"/>
              <a:t> de los recursos </a:t>
            </a:r>
          </a:p>
          <a:p>
            <a:endParaRPr lang="es-AR" sz="2000" smtClean="0"/>
          </a:p>
          <a:p>
            <a:r>
              <a:rPr lang="es-AR" sz="2000" b="1" u="sng" smtClean="0"/>
              <a:t>2025</a:t>
            </a:r>
          </a:p>
          <a:p>
            <a:r>
              <a:rPr lang="es-AR" sz="2000" smtClean="0"/>
              <a:t>55.656,4 + 21.159,6 = 76.816 </a:t>
            </a:r>
            <a:r>
              <a:rPr lang="es-AR" sz="2000" b="1" smtClean="0"/>
              <a:t>(33,92%)  (</a:t>
            </a:r>
            <a:r>
              <a:rPr lang="es-AR" sz="2000" smtClean="0"/>
              <a:t>1° escenario</a:t>
            </a:r>
            <a:r>
              <a:rPr lang="es-AR" sz="2000" b="1" smtClean="0"/>
              <a:t>)</a:t>
            </a:r>
          </a:p>
          <a:p>
            <a:r>
              <a:rPr lang="es-AR" sz="2000" smtClean="0"/>
              <a:t>55.656,4 + 31572 = 87.228,4  </a:t>
            </a:r>
            <a:r>
              <a:rPr lang="es-AR" sz="2000" b="1" smtClean="0"/>
              <a:t>(40,37%)</a:t>
            </a:r>
            <a:r>
              <a:rPr lang="es-AR" sz="2000" smtClean="0"/>
              <a:t>  (2°     “         )</a:t>
            </a:r>
          </a:p>
          <a:p>
            <a:endParaRPr lang="es-AR" sz="2000" smtClean="0"/>
          </a:p>
          <a:p>
            <a:r>
              <a:rPr lang="es-AR" sz="2000" b="1" u="sng" smtClean="0"/>
              <a:t>2050</a:t>
            </a:r>
          </a:p>
          <a:p>
            <a:r>
              <a:rPr lang="es-AR" sz="2000" smtClean="0"/>
              <a:t>55.656,4  + 45.474,5 = 101.130,9  </a:t>
            </a:r>
            <a:r>
              <a:rPr lang="es-AR" sz="2000" b="1" smtClean="0"/>
              <a:t>(41,8%)   </a:t>
            </a:r>
            <a:r>
              <a:rPr lang="es-AR" sz="2000" smtClean="0"/>
              <a:t>(1° escenario)</a:t>
            </a:r>
          </a:p>
          <a:p>
            <a:r>
              <a:rPr lang="es-AR" sz="2000" smtClean="0"/>
              <a:t>55.656,4  + 148.007 = 203.663,4 </a:t>
            </a:r>
            <a:r>
              <a:rPr lang="es-AR" sz="2000" b="1" smtClean="0"/>
              <a:t>(87,96%)   </a:t>
            </a:r>
            <a:r>
              <a:rPr lang="es-AR" sz="2000" smtClean="0"/>
              <a:t>(2°      “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6"/>
          <p:cNvSpPr>
            <a:spLocks noGrp="1" noChangeArrowheads="1"/>
          </p:cNvSpPr>
          <p:nvPr>
            <p:ph type="sldNum" sz="quarter" idx="12"/>
          </p:nvPr>
        </p:nvSpPr>
        <p:spPr>
          <a:noFill/>
        </p:spPr>
        <p:txBody>
          <a:bodyPr/>
          <a:lstStyle/>
          <a:p>
            <a:fld id="{598D8401-94A0-4454-9A11-5879A8897548}" type="slidenum">
              <a:rPr lang="es-ES" smtClean="0">
                <a:latin typeface="Times New Roman" pitchFamily="18" charset="0"/>
              </a:rPr>
              <a:pPr/>
              <a:t>23</a:t>
            </a:fld>
            <a:endParaRPr lang="es-ES" smtClean="0">
              <a:latin typeface="Times New Roman" pitchFamily="18" charset="0"/>
            </a:endParaRPr>
          </a:p>
        </p:txBody>
      </p:sp>
      <p:sp>
        <p:nvSpPr>
          <p:cNvPr id="23555" name="Rectangle 2"/>
          <p:cNvSpPr>
            <a:spLocks noGrp="1" noChangeArrowheads="1"/>
          </p:cNvSpPr>
          <p:nvPr>
            <p:ph type="title"/>
          </p:nvPr>
        </p:nvSpPr>
        <p:spPr/>
        <p:txBody>
          <a:bodyPr/>
          <a:lstStyle/>
          <a:p>
            <a:r>
              <a:rPr lang="es-ES_tradnl" sz="2800" b="1" u="sng" smtClean="0">
                <a:solidFill>
                  <a:schemeClr val="accent2"/>
                </a:solidFill>
              </a:rPr>
              <a:t>Otras Consideraciones</a:t>
            </a:r>
            <a:endParaRPr lang="es-ES" sz="2800" b="1" u="sng" smtClean="0">
              <a:solidFill>
                <a:schemeClr val="accent2"/>
              </a:solidFill>
            </a:endParaRPr>
          </a:p>
        </p:txBody>
      </p:sp>
      <p:sp>
        <p:nvSpPr>
          <p:cNvPr id="23556" name="Rectangle 3"/>
          <p:cNvSpPr>
            <a:spLocks noGrp="1" noChangeArrowheads="1"/>
          </p:cNvSpPr>
          <p:nvPr>
            <p:ph type="body" idx="1"/>
          </p:nvPr>
        </p:nvSpPr>
        <p:spPr/>
        <p:txBody>
          <a:bodyPr/>
          <a:lstStyle/>
          <a:p>
            <a:r>
              <a:rPr lang="es-ES_tradnl" sz="2400" b="1" smtClean="0"/>
              <a:t>Análisis de la proporción creciente de las edades mayores respecto de la edad  activa, desde el enfoque de las probabilidades de vida individuales.-</a:t>
            </a:r>
          </a:p>
          <a:p>
            <a:endParaRPr lang="es-ES_tradnl" sz="2400" b="1" smtClean="0"/>
          </a:p>
          <a:p>
            <a:r>
              <a:rPr lang="es-ES_tradnl" sz="2400" b="1" smtClean="0"/>
              <a:t>Vida media diferida (pasiva)– Vida media temporaria (activa.-</a:t>
            </a:r>
          </a:p>
          <a:p>
            <a:endParaRPr lang="es-ES_tradnl" sz="2400" b="1" smtClean="0"/>
          </a:p>
          <a:p>
            <a:r>
              <a:rPr lang="es-ES_tradnl" sz="2400" b="1" smtClean="0"/>
              <a:t>Utilización  de Tablas de mortalidad de Celade /Cepal y estimaciones de Tablas de mortalidad resultantes de las esperanzas de vida.-</a:t>
            </a:r>
            <a:endParaRPr lang="es-ES" sz="2400" b="1"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5 Marcador de número de diapositiva"/>
          <p:cNvSpPr>
            <a:spLocks noGrp="1"/>
          </p:cNvSpPr>
          <p:nvPr>
            <p:ph type="sldNum" sz="quarter" idx="12"/>
          </p:nvPr>
        </p:nvSpPr>
        <p:spPr>
          <a:noFill/>
        </p:spPr>
        <p:txBody>
          <a:bodyPr/>
          <a:lstStyle/>
          <a:p>
            <a:fld id="{1B151C13-7C0F-43AC-B1DA-DE8B80C30E70}" type="slidenum">
              <a:rPr lang="es-ES" smtClean="0">
                <a:latin typeface="Times New Roman" pitchFamily="18" charset="0"/>
              </a:rPr>
              <a:pPr/>
              <a:t>24</a:t>
            </a:fld>
            <a:endParaRPr lang="es-ES" smtClean="0">
              <a:latin typeface="Times New Roman" pitchFamily="18" charset="0"/>
            </a:endParaRPr>
          </a:p>
        </p:txBody>
      </p:sp>
      <p:sp>
        <p:nvSpPr>
          <p:cNvPr id="24579" name="Rectangle 2"/>
          <p:cNvSpPr>
            <a:spLocks noGrp="1" noChangeArrowheads="1"/>
          </p:cNvSpPr>
          <p:nvPr>
            <p:ph type="title"/>
          </p:nvPr>
        </p:nvSpPr>
        <p:spPr>
          <a:xfrm>
            <a:off x="685800" y="357166"/>
            <a:ext cx="7772400" cy="1143000"/>
          </a:xfrm>
        </p:spPr>
        <p:txBody>
          <a:bodyPr/>
          <a:lstStyle/>
          <a:p>
            <a:r>
              <a:rPr lang="es-ES_tradnl" sz="2000" b="1" smtClean="0">
                <a:solidFill>
                  <a:srgbClr val="CC3300"/>
                </a:solidFill>
              </a:rPr>
              <a:t>VIDA MEDIA DIF (PASIVA) / VIDA MEDIA TEMPORARIA (ACTIVA)</a:t>
            </a:r>
            <a:br>
              <a:rPr lang="es-ES_tradnl" sz="2000" b="1" smtClean="0">
                <a:solidFill>
                  <a:srgbClr val="CC3300"/>
                </a:solidFill>
              </a:rPr>
            </a:br>
            <a:r>
              <a:rPr lang="es-ES_tradnl" sz="2000" b="1" smtClean="0">
                <a:solidFill>
                  <a:srgbClr val="CC3300"/>
                </a:solidFill>
              </a:rPr>
              <a:t>HOMBRES</a:t>
            </a:r>
            <a:endParaRPr lang="es-ES" sz="2000" b="1" smtClean="0">
              <a:solidFill>
                <a:srgbClr val="CC3300"/>
              </a:solidFill>
            </a:endParaRPr>
          </a:p>
        </p:txBody>
      </p:sp>
      <p:graphicFrame>
        <p:nvGraphicFramePr>
          <p:cNvPr id="62467" name="Group 3"/>
          <p:cNvGraphicFramePr>
            <a:graphicFrameLocks noGrp="1"/>
          </p:cNvGraphicFramePr>
          <p:nvPr>
            <p:ph type="tbl" idx="1"/>
          </p:nvPr>
        </p:nvGraphicFramePr>
        <p:xfrm>
          <a:off x="395288" y="1428736"/>
          <a:ext cx="8291512" cy="4525964"/>
        </p:xfrm>
        <a:graphic>
          <a:graphicData uri="http://schemas.openxmlformats.org/drawingml/2006/table">
            <a:tbl>
              <a:tblPr/>
              <a:tblGrid>
                <a:gridCol w="2808287"/>
                <a:gridCol w="647700"/>
                <a:gridCol w="1728788"/>
                <a:gridCol w="363537"/>
                <a:gridCol w="1652588"/>
                <a:gridCol w="1090612"/>
              </a:tblGrid>
              <a:tr h="11318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800" b="0" i="0" u="none" strike="noStrike" cap="none" normalizeH="0" baseline="0" smtClean="0">
                          <a:ln>
                            <a:noFill/>
                          </a:ln>
                          <a:solidFill>
                            <a:schemeClr val="tx1"/>
                          </a:solidFill>
                          <a:effectLst/>
                          <a:latin typeface="Times New Roman" pitchFamily="18" charset="0"/>
                        </a:rPr>
                        <a:t>2010</a:t>
                      </a: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800" b="0" i="0" u="none" strike="noStrike" cap="none" normalizeH="0" baseline="0" smtClean="0">
                          <a:ln>
                            <a:noFill/>
                          </a:ln>
                          <a:solidFill>
                            <a:schemeClr val="tx1"/>
                          </a:solidFill>
                          <a:effectLst/>
                          <a:latin typeface="Times New Roman" pitchFamily="18" charset="0"/>
                        </a:rPr>
                        <a:t>2050</a:t>
                      </a: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18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0" i="0" u="none" strike="noStrike" cap="none" normalizeH="0" baseline="0" smtClean="0">
                          <a:ln>
                            <a:noFill/>
                          </a:ln>
                          <a:solidFill>
                            <a:schemeClr val="tx1"/>
                          </a:solidFill>
                          <a:effectLst/>
                          <a:latin typeface="Times New Roman" pitchFamily="18" charset="0"/>
                        </a:rPr>
                        <a:t>V. Media  (20-64)</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0" i="0" u="none" strike="noStrike" cap="none" normalizeH="0" baseline="0" smtClean="0">
                          <a:ln>
                            <a:noFill/>
                          </a:ln>
                          <a:solidFill>
                            <a:schemeClr val="tx1"/>
                          </a:solidFill>
                          <a:effectLst/>
                          <a:latin typeface="Times New Roman" pitchFamily="18" charset="0"/>
                        </a:rPr>
                        <a:t>a</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0" i="0" u="none" strike="noStrike" cap="none" normalizeH="0" baseline="0" smtClean="0">
                          <a:ln>
                            <a:noFill/>
                          </a:ln>
                          <a:solidFill>
                            <a:schemeClr val="tx1"/>
                          </a:solidFill>
                          <a:effectLst/>
                          <a:latin typeface="Times New Roman" pitchFamily="18" charset="0"/>
                        </a:rPr>
                        <a:t>42.204637</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0" i="0" u="none" strike="noStrike" cap="none" normalizeH="0" baseline="0" smtClean="0">
                          <a:ln>
                            <a:noFill/>
                          </a:ln>
                          <a:solidFill>
                            <a:schemeClr val="tx1"/>
                          </a:solidFill>
                          <a:effectLst/>
                          <a:latin typeface="Times New Roman" pitchFamily="18" charset="0"/>
                        </a:rPr>
                        <a:t>43.023684</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03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0" i="0" u="none" strike="noStrike" cap="none" normalizeH="0" baseline="0" smtClean="0">
                          <a:ln>
                            <a:noFill/>
                          </a:ln>
                          <a:solidFill>
                            <a:schemeClr val="tx1"/>
                          </a:solidFill>
                          <a:effectLst/>
                          <a:latin typeface="Times New Roman" pitchFamily="18" charset="0"/>
                        </a:rPr>
                        <a:t>V.Media &gt; 65 (diferida)</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0" i="0" u="none" strike="noStrike" cap="none" normalizeH="0" baseline="0" smtClean="0">
                          <a:ln>
                            <a:noFill/>
                          </a:ln>
                          <a:solidFill>
                            <a:schemeClr val="tx1"/>
                          </a:solidFill>
                          <a:effectLst/>
                          <a:latin typeface="Times New Roman" pitchFamily="18" charset="0"/>
                        </a:rPr>
                        <a:t>b</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0" i="0" u="none" strike="noStrike" cap="none" normalizeH="0" baseline="0" smtClean="0">
                          <a:ln>
                            <a:noFill/>
                          </a:ln>
                          <a:solidFill>
                            <a:schemeClr val="tx1"/>
                          </a:solidFill>
                          <a:effectLst/>
                          <a:latin typeface="Times New Roman" pitchFamily="18" charset="0"/>
                        </a:rPr>
                        <a:t>11.253451</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0" i="0" u="none" strike="noStrike" cap="none" normalizeH="0" baseline="0" smtClean="0">
                          <a:ln>
                            <a:noFill/>
                          </a:ln>
                          <a:solidFill>
                            <a:schemeClr val="tx1"/>
                          </a:solidFill>
                          <a:effectLst/>
                          <a:latin typeface="Times New Roman" pitchFamily="18" charset="0"/>
                        </a:rPr>
                        <a:t>15.300167</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18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0" i="0" u="none" strike="noStrike" cap="none" normalizeH="0" baseline="0" smtClean="0">
                          <a:ln>
                            <a:noFill/>
                          </a:ln>
                          <a:solidFill>
                            <a:schemeClr val="tx1"/>
                          </a:solidFill>
                          <a:effectLst/>
                          <a:latin typeface="Times New Roman" pitchFamily="18" charset="0"/>
                        </a:rPr>
                        <a:t>Cociente</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000" b="0" i="0" u="none" strike="noStrike" cap="none" normalizeH="0" baseline="0" smtClean="0">
                          <a:ln>
                            <a:noFill/>
                          </a:ln>
                          <a:solidFill>
                            <a:schemeClr val="tx1"/>
                          </a:solidFill>
                          <a:effectLst/>
                          <a:latin typeface="Times New Roman" pitchFamily="18" charset="0"/>
                        </a:rPr>
                        <a:t>b/a</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1" i="0" u="none" strike="noStrike" cap="none" normalizeH="0" baseline="0" smtClean="0">
                          <a:ln>
                            <a:noFill/>
                          </a:ln>
                          <a:solidFill>
                            <a:schemeClr val="tx1"/>
                          </a:solidFill>
                          <a:effectLst/>
                          <a:latin typeface="Times New Roman" pitchFamily="18" charset="0"/>
                        </a:rPr>
                        <a:t>26.66%</a:t>
                      </a:r>
                      <a:endParaRPr kumimoji="0" lang="es-ES" sz="24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1" i="0" u="none" strike="noStrike" cap="none" normalizeH="0" baseline="0" smtClean="0">
                          <a:ln>
                            <a:noFill/>
                          </a:ln>
                          <a:solidFill>
                            <a:schemeClr val="tx1"/>
                          </a:solidFill>
                          <a:effectLst/>
                          <a:latin typeface="Times New Roman" pitchFamily="18" charset="0"/>
                        </a:rPr>
                        <a:t>35.56%</a:t>
                      </a:r>
                      <a:endParaRPr kumimoji="0" lang="es-ES" sz="24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5 Marcador de número de diapositiva"/>
          <p:cNvSpPr>
            <a:spLocks noGrp="1"/>
          </p:cNvSpPr>
          <p:nvPr>
            <p:ph type="sldNum" sz="quarter" idx="12"/>
          </p:nvPr>
        </p:nvSpPr>
        <p:spPr>
          <a:noFill/>
        </p:spPr>
        <p:txBody>
          <a:bodyPr/>
          <a:lstStyle/>
          <a:p>
            <a:fld id="{81A02977-DBE4-4C0D-88C3-9F49D03C1BA4}" type="slidenum">
              <a:rPr lang="es-ES" smtClean="0">
                <a:latin typeface="Times New Roman" pitchFamily="18" charset="0"/>
              </a:rPr>
              <a:pPr/>
              <a:t>25</a:t>
            </a:fld>
            <a:endParaRPr lang="es-ES" smtClean="0">
              <a:latin typeface="Times New Roman" pitchFamily="18" charset="0"/>
            </a:endParaRPr>
          </a:p>
        </p:txBody>
      </p:sp>
      <p:sp>
        <p:nvSpPr>
          <p:cNvPr id="25603" name="Rectangle 2"/>
          <p:cNvSpPr>
            <a:spLocks noGrp="1" noChangeArrowheads="1"/>
          </p:cNvSpPr>
          <p:nvPr>
            <p:ph type="title"/>
          </p:nvPr>
        </p:nvSpPr>
        <p:spPr>
          <a:xfrm>
            <a:off x="685800" y="214290"/>
            <a:ext cx="7772400" cy="1143000"/>
          </a:xfrm>
        </p:spPr>
        <p:txBody>
          <a:bodyPr/>
          <a:lstStyle/>
          <a:p>
            <a:r>
              <a:rPr lang="es-ES_tradnl" sz="2400" smtClean="0">
                <a:solidFill>
                  <a:schemeClr val="accent2"/>
                </a:solidFill>
              </a:rPr>
              <a:t>V. MEDIA DIF.(</a:t>
            </a:r>
            <a:r>
              <a:rPr lang="es-ES_tradnl" sz="2000" smtClean="0">
                <a:solidFill>
                  <a:schemeClr val="accent2"/>
                </a:solidFill>
              </a:rPr>
              <a:t>PASIVA</a:t>
            </a:r>
            <a:r>
              <a:rPr lang="es-ES_tradnl" sz="2400" smtClean="0">
                <a:solidFill>
                  <a:schemeClr val="accent2"/>
                </a:solidFill>
              </a:rPr>
              <a:t>) / V. MEDIA TEMPORARIA </a:t>
            </a:r>
            <a:r>
              <a:rPr lang="es-ES_tradnl" sz="2000" smtClean="0">
                <a:solidFill>
                  <a:schemeClr val="accent2"/>
                </a:solidFill>
              </a:rPr>
              <a:t>ACTIVA</a:t>
            </a:r>
            <a:r>
              <a:rPr lang="es-ES_tradnl" sz="2400" smtClean="0">
                <a:solidFill>
                  <a:schemeClr val="accent2"/>
                </a:solidFill>
              </a:rPr>
              <a:t>)</a:t>
            </a:r>
            <a:br>
              <a:rPr lang="es-ES_tradnl" sz="2400" smtClean="0">
                <a:solidFill>
                  <a:schemeClr val="accent2"/>
                </a:solidFill>
              </a:rPr>
            </a:br>
            <a:r>
              <a:rPr lang="es-ES_tradnl" sz="2400" smtClean="0">
                <a:solidFill>
                  <a:schemeClr val="accent2"/>
                </a:solidFill>
              </a:rPr>
              <a:t>MUJERES</a:t>
            </a:r>
            <a:br>
              <a:rPr lang="es-ES_tradnl" sz="2400" smtClean="0">
                <a:solidFill>
                  <a:schemeClr val="accent2"/>
                </a:solidFill>
              </a:rPr>
            </a:br>
            <a:endParaRPr lang="es-ES" sz="2400" smtClean="0">
              <a:solidFill>
                <a:schemeClr val="accent2"/>
              </a:solidFill>
            </a:endParaRPr>
          </a:p>
        </p:txBody>
      </p:sp>
      <p:graphicFrame>
        <p:nvGraphicFramePr>
          <p:cNvPr id="63491" name="Group 3"/>
          <p:cNvGraphicFramePr>
            <a:graphicFrameLocks noGrp="1"/>
          </p:cNvGraphicFramePr>
          <p:nvPr>
            <p:ph type="tbl" idx="1"/>
          </p:nvPr>
        </p:nvGraphicFramePr>
        <p:xfrm>
          <a:off x="685800" y="1357298"/>
          <a:ext cx="7772400" cy="4525964"/>
        </p:xfrm>
        <a:graphic>
          <a:graphicData uri="http://schemas.openxmlformats.org/drawingml/2006/table">
            <a:tbl>
              <a:tblPr/>
              <a:tblGrid>
                <a:gridCol w="2457450"/>
                <a:gridCol w="612775"/>
                <a:gridCol w="1905000"/>
                <a:gridCol w="271463"/>
                <a:gridCol w="1836737"/>
                <a:gridCol w="688975"/>
              </a:tblGrid>
              <a:tr h="11318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dirty="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800" b="0" i="0" u="none" strike="noStrike" cap="none" normalizeH="0" baseline="0" smtClean="0">
                          <a:ln>
                            <a:noFill/>
                          </a:ln>
                          <a:solidFill>
                            <a:schemeClr val="tx1"/>
                          </a:solidFill>
                          <a:effectLst/>
                          <a:latin typeface="Times New Roman" pitchFamily="18" charset="0"/>
                        </a:rPr>
                        <a:t>2010</a:t>
                      </a: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800" b="0" i="0" u="none" strike="noStrike" cap="none" normalizeH="0" baseline="0" smtClean="0">
                          <a:ln>
                            <a:noFill/>
                          </a:ln>
                          <a:solidFill>
                            <a:schemeClr val="tx1"/>
                          </a:solidFill>
                          <a:effectLst/>
                          <a:latin typeface="Times New Roman" pitchFamily="18" charset="0"/>
                        </a:rPr>
                        <a:t>2050</a:t>
                      </a: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18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0" i="0" u="none" strike="noStrike" cap="none" normalizeH="0" baseline="0" smtClean="0">
                          <a:ln>
                            <a:noFill/>
                          </a:ln>
                          <a:solidFill>
                            <a:schemeClr val="tx1"/>
                          </a:solidFill>
                          <a:effectLst/>
                          <a:latin typeface="Times New Roman" pitchFamily="18" charset="0"/>
                        </a:rPr>
                        <a:t>V. Media (20-59)</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0" i="0" u="none" strike="noStrike" cap="none" normalizeH="0" baseline="0" smtClean="0">
                          <a:ln>
                            <a:noFill/>
                          </a:ln>
                          <a:solidFill>
                            <a:schemeClr val="tx1"/>
                          </a:solidFill>
                          <a:effectLst/>
                          <a:latin typeface="Times New Roman" pitchFamily="18" charset="0"/>
                        </a:rPr>
                        <a:t>a</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0" i="0" u="none" strike="noStrike" cap="none" normalizeH="0" baseline="0" smtClean="0">
                          <a:ln>
                            <a:noFill/>
                          </a:ln>
                          <a:solidFill>
                            <a:schemeClr val="tx1"/>
                          </a:solidFill>
                          <a:effectLst/>
                          <a:latin typeface="Times New Roman" pitchFamily="18" charset="0"/>
                        </a:rPr>
                        <a:t>39.12709</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0" i="0" u="none" strike="noStrike" cap="none" normalizeH="0" baseline="0" smtClean="0">
                          <a:ln>
                            <a:noFill/>
                          </a:ln>
                          <a:solidFill>
                            <a:schemeClr val="tx1"/>
                          </a:solidFill>
                          <a:effectLst/>
                          <a:latin typeface="Times New Roman" pitchFamily="18" charset="0"/>
                        </a:rPr>
                        <a:t>39.256</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03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0" i="0" u="none" strike="noStrike" cap="none" normalizeH="0" baseline="0" smtClean="0">
                          <a:ln>
                            <a:noFill/>
                          </a:ln>
                          <a:solidFill>
                            <a:schemeClr val="tx1"/>
                          </a:solidFill>
                          <a:effectLst/>
                          <a:latin typeface="Times New Roman" pitchFamily="18" charset="0"/>
                        </a:rPr>
                        <a:t>V. Media dif. &gt;60</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0" i="0" u="none" strike="noStrike" cap="none" normalizeH="0" baseline="0" smtClean="0">
                          <a:ln>
                            <a:noFill/>
                          </a:ln>
                          <a:solidFill>
                            <a:schemeClr val="tx1"/>
                          </a:solidFill>
                          <a:effectLst/>
                          <a:latin typeface="Times New Roman" pitchFamily="18" charset="0"/>
                        </a:rPr>
                        <a:t>b</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0" i="0" u="none" strike="noStrike" cap="none" normalizeH="0" baseline="0" smtClean="0">
                          <a:ln>
                            <a:noFill/>
                          </a:ln>
                          <a:solidFill>
                            <a:schemeClr val="tx1"/>
                          </a:solidFill>
                          <a:effectLst/>
                          <a:latin typeface="Times New Roman" pitchFamily="18" charset="0"/>
                        </a:rPr>
                        <a:t>21.36746</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0" i="0" u="none" strike="noStrike" cap="none" normalizeH="0" baseline="0" smtClean="0">
                          <a:ln>
                            <a:noFill/>
                          </a:ln>
                          <a:solidFill>
                            <a:schemeClr val="tx1"/>
                          </a:solidFill>
                          <a:effectLst/>
                          <a:latin typeface="Times New Roman" pitchFamily="18" charset="0"/>
                        </a:rPr>
                        <a:t>26.243362</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18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0" i="0" u="none" strike="noStrike" cap="none" normalizeH="0" baseline="0" dirty="0" smtClean="0">
                          <a:ln>
                            <a:noFill/>
                          </a:ln>
                          <a:solidFill>
                            <a:schemeClr val="tx1"/>
                          </a:solidFill>
                          <a:effectLst/>
                          <a:latin typeface="Times New Roman" pitchFamily="18" charset="0"/>
                        </a:rPr>
                        <a:t>Cociente</a:t>
                      </a:r>
                      <a:endParaRPr kumimoji="0" lang="es-ES" sz="2400" b="0" i="0" u="none" strike="noStrike" cap="none" normalizeH="0" baseline="0" dirty="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0" i="0" u="none" strike="noStrike" cap="none" normalizeH="0" baseline="0" smtClean="0">
                          <a:ln>
                            <a:noFill/>
                          </a:ln>
                          <a:solidFill>
                            <a:schemeClr val="tx1"/>
                          </a:solidFill>
                          <a:effectLst/>
                          <a:latin typeface="Times New Roman" pitchFamily="18" charset="0"/>
                        </a:rPr>
                        <a:t>b/a</a:t>
                      </a:r>
                      <a:endParaRPr kumimoji="0" lang="es-ES" sz="2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1" i="0" u="none" strike="noStrike" cap="none" normalizeH="0" baseline="0" smtClean="0">
                          <a:ln>
                            <a:noFill/>
                          </a:ln>
                          <a:solidFill>
                            <a:schemeClr val="tx1"/>
                          </a:solidFill>
                          <a:effectLst/>
                          <a:latin typeface="Times New Roman" pitchFamily="18" charset="0"/>
                        </a:rPr>
                        <a:t>54.61%</a:t>
                      </a:r>
                      <a:endParaRPr kumimoji="0" lang="es-ES" sz="24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4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_tradnl" sz="2400" b="1" i="0" u="none" strike="noStrike" cap="none" normalizeH="0" baseline="0" smtClean="0">
                          <a:ln>
                            <a:noFill/>
                          </a:ln>
                          <a:solidFill>
                            <a:schemeClr val="tx1"/>
                          </a:solidFill>
                          <a:effectLst/>
                          <a:latin typeface="Times New Roman" pitchFamily="18" charset="0"/>
                        </a:rPr>
                        <a:t>66.84%</a:t>
                      </a:r>
                      <a:endParaRPr kumimoji="0" lang="es-ES" sz="24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p:cNvSpPr>
            <a:spLocks noGrp="1" noChangeArrowheads="1"/>
          </p:cNvSpPr>
          <p:nvPr>
            <p:ph type="sldNum" sz="quarter" idx="12"/>
          </p:nvPr>
        </p:nvSpPr>
        <p:spPr>
          <a:noFill/>
        </p:spPr>
        <p:txBody>
          <a:bodyPr/>
          <a:lstStyle/>
          <a:p>
            <a:fld id="{62CA7375-4334-44D8-A574-8CBFA684AA92}" type="slidenum">
              <a:rPr lang="es-ES" smtClean="0">
                <a:latin typeface="Times New Roman" pitchFamily="18" charset="0"/>
              </a:rPr>
              <a:pPr/>
              <a:t>26</a:t>
            </a:fld>
            <a:endParaRPr lang="es-ES" smtClean="0">
              <a:latin typeface="Times New Roman" pitchFamily="18" charset="0"/>
            </a:endParaRPr>
          </a:p>
        </p:txBody>
      </p:sp>
      <p:sp>
        <p:nvSpPr>
          <p:cNvPr id="26627" name="Rectangle 2"/>
          <p:cNvSpPr>
            <a:spLocks noGrp="1" noChangeArrowheads="1"/>
          </p:cNvSpPr>
          <p:nvPr>
            <p:ph type="title"/>
          </p:nvPr>
        </p:nvSpPr>
        <p:spPr/>
        <p:txBody>
          <a:bodyPr/>
          <a:lstStyle/>
          <a:p>
            <a:r>
              <a:rPr lang="es-ES_tradnl" sz="2800" b="1" smtClean="0">
                <a:solidFill>
                  <a:schemeClr val="accent2"/>
                </a:solidFill>
              </a:rPr>
              <a:t>NIVEL COLECTIVO – PROBABILIDADES DE VIDA INDIVIDUALES</a:t>
            </a:r>
            <a:endParaRPr lang="es-ES" sz="2800" b="1" smtClean="0">
              <a:solidFill>
                <a:schemeClr val="accent2"/>
              </a:solidFill>
            </a:endParaRPr>
          </a:p>
        </p:txBody>
      </p:sp>
      <p:sp>
        <p:nvSpPr>
          <p:cNvPr id="26628" name="Rectangle 3"/>
          <p:cNvSpPr>
            <a:spLocks noGrp="1" noChangeArrowheads="1"/>
          </p:cNvSpPr>
          <p:nvPr>
            <p:ph type="body" idx="1"/>
          </p:nvPr>
        </p:nvSpPr>
        <p:spPr/>
        <p:txBody>
          <a:bodyPr/>
          <a:lstStyle/>
          <a:p>
            <a:r>
              <a:rPr lang="es-ES_tradnl" sz="2400" smtClean="0"/>
              <a:t>- La medición de la vida en forma probabilística evidencia el avance de las edades mayores sobre las activas en el correr de los años.-</a:t>
            </a:r>
          </a:p>
          <a:p>
            <a:endParaRPr lang="es-ES_tradnl" sz="2400" smtClean="0"/>
          </a:p>
          <a:p>
            <a:r>
              <a:rPr lang="es-ES_tradnl" smtClean="0"/>
              <a:t>- </a:t>
            </a:r>
            <a:r>
              <a:rPr lang="es-ES_tradnl" sz="2400" smtClean="0"/>
              <a:t>El peso del crecimiento de los mayores sobre los activos es más notorio en el análisis de la estructura poblacional porque se incluye además la baja de la tasa de natalidad a medida que transcurren los tiempos.-</a:t>
            </a:r>
            <a:endParaRPr lang="es-ES" sz="240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a:spLocks noGrp="1" noChangeArrowheads="1"/>
          </p:cNvSpPr>
          <p:nvPr>
            <p:ph type="sldNum" sz="quarter" idx="12"/>
          </p:nvPr>
        </p:nvSpPr>
        <p:spPr>
          <a:noFill/>
        </p:spPr>
        <p:txBody>
          <a:bodyPr/>
          <a:lstStyle/>
          <a:p>
            <a:fld id="{BF6789AE-E743-4D78-9B2C-F047364B73B4}" type="slidenum">
              <a:rPr lang="en-US" smtClean="0">
                <a:latin typeface="Times New Roman" pitchFamily="18" charset="0"/>
              </a:rPr>
              <a:pPr/>
              <a:t>27</a:t>
            </a:fld>
            <a:endParaRPr lang="en-US" smtClean="0">
              <a:latin typeface="Times New Roman" pitchFamily="18" charset="0"/>
            </a:endParaRPr>
          </a:p>
        </p:txBody>
      </p:sp>
      <p:sp>
        <p:nvSpPr>
          <p:cNvPr id="27651" name="Rectangle 2"/>
          <p:cNvSpPr>
            <a:spLocks noGrp="1" noChangeArrowheads="1"/>
          </p:cNvSpPr>
          <p:nvPr>
            <p:ph type="title" idx="4294967295"/>
          </p:nvPr>
        </p:nvSpPr>
        <p:spPr>
          <a:xfrm>
            <a:off x="457200" y="274638"/>
            <a:ext cx="8229600" cy="1143000"/>
          </a:xfrm>
          <a:prstGeom prst="rect">
            <a:avLst/>
          </a:prstGeom>
        </p:spPr>
        <p:txBody>
          <a:bodyPr/>
          <a:lstStyle/>
          <a:p>
            <a:r>
              <a:rPr lang="es-ES_tradnl" sz="3600" smtClean="0"/>
              <a:t> Elementos</a:t>
            </a:r>
            <a:endParaRPr lang="es-ES" sz="3600" smtClean="0"/>
          </a:p>
        </p:txBody>
      </p:sp>
      <p:sp>
        <p:nvSpPr>
          <p:cNvPr id="27652" name="Rectangle 3"/>
          <p:cNvSpPr>
            <a:spLocks noGrp="1" noChangeArrowheads="1"/>
          </p:cNvSpPr>
          <p:nvPr>
            <p:ph type="body" idx="4294967295"/>
          </p:nvPr>
        </p:nvSpPr>
        <p:spPr>
          <a:xfrm>
            <a:off x="457200" y="1600200"/>
            <a:ext cx="8229600" cy="4525963"/>
          </a:xfrm>
          <a:prstGeom prst="rect">
            <a:avLst/>
          </a:prstGeom>
        </p:spPr>
        <p:txBody>
          <a:bodyPr/>
          <a:lstStyle/>
          <a:p>
            <a:r>
              <a:rPr lang="es-ES_tradnl" sz="2400" smtClean="0">
                <a:solidFill>
                  <a:schemeClr val="accent2"/>
                </a:solidFill>
              </a:rPr>
              <a:t>Equilibrio actuarial individual</a:t>
            </a:r>
          </a:p>
          <a:p>
            <a:r>
              <a:rPr lang="es-ES_tradnl" sz="2400" smtClean="0"/>
              <a:t>  Tiempo de cotizaciones-Evolución del salario-Porcentuales de aporte y contribuciones.-</a:t>
            </a:r>
          </a:p>
          <a:p>
            <a:r>
              <a:rPr lang="es-ES_tradnl" sz="2400" smtClean="0"/>
              <a:t>  Bases técnicas: tasa de interés técnica-probabilidades de vida.-</a:t>
            </a:r>
          </a:p>
          <a:p>
            <a:r>
              <a:rPr lang="es-ES_tradnl" sz="2400" smtClean="0"/>
              <a:t>  Nivel de beneficios: tasa de reemplazo- Edad de jubilación ordinaria.-</a:t>
            </a:r>
          </a:p>
          <a:p>
            <a:r>
              <a:rPr lang="es-ES_tradnl" sz="2400" smtClean="0">
                <a:solidFill>
                  <a:schemeClr val="accent2"/>
                </a:solidFill>
              </a:rPr>
              <a:t>Equilibrio Colectivo</a:t>
            </a:r>
            <a:r>
              <a:rPr lang="es-ES_tradnl" sz="2400" smtClean="0"/>
              <a:t>: Incluye además variables macroeconómicas (nivel de empleo – cotizantes – relación entre pasivos y activos)</a:t>
            </a:r>
            <a:endParaRPr lang="es-ES" sz="240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noGrp="1" noChangeArrowheads="1"/>
          </p:cNvSpPr>
          <p:nvPr>
            <p:ph type="sldNum" sz="quarter" idx="12"/>
          </p:nvPr>
        </p:nvSpPr>
        <p:spPr>
          <a:noFill/>
        </p:spPr>
        <p:txBody>
          <a:bodyPr/>
          <a:lstStyle/>
          <a:p>
            <a:fld id="{66856DFB-5CDF-4044-A430-B9B44262F7B2}" type="slidenum">
              <a:rPr lang="es-ES" smtClean="0">
                <a:latin typeface="Times New Roman" pitchFamily="18" charset="0"/>
              </a:rPr>
              <a:pPr/>
              <a:t>28</a:t>
            </a:fld>
            <a:endParaRPr lang="es-ES" smtClean="0">
              <a:latin typeface="Times New Roman" pitchFamily="18" charset="0"/>
            </a:endParaRPr>
          </a:p>
        </p:txBody>
      </p:sp>
      <p:sp>
        <p:nvSpPr>
          <p:cNvPr id="4198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s-ES" b="1" dirty="0">
                <a:solidFill>
                  <a:srgbClr val="660066"/>
                </a:solidFill>
              </a:rPr>
              <a:t>El Aspecto </a:t>
            </a:r>
            <a:r>
              <a:rPr lang="es-ES" b="1" dirty="0" smtClean="0">
                <a:solidFill>
                  <a:srgbClr val="660066"/>
                </a:solidFill>
              </a:rPr>
              <a:t>Económico - Proyectado</a:t>
            </a:r>
            <a:endParaRPr lang="es-ES" b="1" dirty="0">
              <a:solidFill>
                <a:srgbClr val="660066"/>
              </a:solidFill>
            </a:endParaRPr>
          </a:p>
        </p:txBody>
      </p:sp>
      <p:sp>
        <p:nvSpPr>
          <p:cNvPr id="41987" name="Rectangle 3"/>
          <p:cNvSpPr>
            <a:spLocks noGrp="1" noChangeArrowheads="1"/>
          </p:cNvSpPr>
          <p:nvPr>
            <p:ph type="body" idx="1"/>
          </p:nvPr>
        </p:nvSpPr>
        <p:spPr/>
        <p:txBody>
          <a:bodyPr/>
          <a:lstStyle/>
          <a:p>
            <a:pPr eaLnBrk="1" hangingPunct="1"/>
            <a:r>
              <a:rPr lang="es-AR" b="1" smtClean="0"/>
              <a:t>Incremento de la participación de las </a:t>
            </a:r>
            <a:r>
              <a:rPr lang="es-AR" b="1" smtClean="0">
                <a:solidFill>
                  <a:srgbClr val="32946A"/>
                </a:solidFill>
              </a:rPr>
              <a:t>“Personas Adultas Mayores”</a:t>
            </a:r>
            <a:r>
              <a:rPr lang="es-AR" b="1" smtClean="0"/>
              <a:t>  respecto de la </a:t>
            </a:r>
            <a:r>
              <a:rPr lang="es-AR" b="1" smtClean="0">
                <a:solidFill>
                  <a:srgbClr val="32946A"/>
                </a:solidFill>
              </a:rPr>
              <a:t>“Población Económicamente Activa”</a:t>
            </a:r>
          </a:p>
          <a:p>
            <a:pPr eaLnBrk="1" hangingPunct="1"/>
            <a:r>
              <a:rPr lang="es-AR" b="1" smtClean="0"/>
              <a:t>Mayor participación del gasto previsional en el Presupuesto Público</a:t>
            </a:r>
          </a:p>
          <a:p>
            <a:pPr eaLnBrk="1" hangingPunct="1"/>
            <a:endParaRPr lang="es-E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Effect transition="in" filter="box(in)">
                                      <p:cBhvr>
                                        <p:cTn id="7" dur="500"/>
                                        <p:tgtEl>
                                          <p:spTgt spid="419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1987">
                                            <p:txEl>
                                              <p:pRg st="1" end="1"/>
                                            </p:txEl>
                                          </p:spTgt>
                                        </p:tgtEl>
                                        <p:attrNameLst>
                                          <p:attrName>style.visibility</p:attrName>
                                        </p:attrNameLst>
                                      </p:cBhvr>
                                      <p:to>
                                        <p:strVal val="visible"/>
                                      </p:to>
                                    </p:set>
                                    <p:animEffect transition="in" filter="box(in)">
                                      <p:cBhvr>
                                        <p:cTn id="12" dur="500"/>
                                        <p:tgtEl>
                                          <p:spTgt spid="4198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6"/>
          <p:cNvSpPr>
            <a:spLocks noGrp="1" noChangeArrowheads="1"/>
          </p:cNvSpPr>
          <p:nvPr>
            <p:ph type="sldNum" sz="quarter" idx="12"/>
          </p:nvPr>
        </p:nvSpPr>
        <p:spPr>
          <a:noFill/>
        </p:spPr>
        <p:txBody>
          <a:bodyPr/>
          <a:lstStyle/>
          <a:p>
            <a:fld id="{0AB27B1E-6364-4928-8A83-369B8983F18B}" type="slidenum">
              <a:rPr lang="es-ES" smtClean="0">
                <a:latin typeface="Times New Roman" pitchFamily="18" charset="0"/>
              </a:rPr>
              <a:pPr/>
              <a:t>29</a:t>
            </a:fld>
            <a:endParaRPr lang="es-ES" smtClean="0">
              <a:latin typeface="Times New Roman" pitchFamily="18" charset="0"/>
            </a:endParaRPr>
          </a:p>
        </p:txBody>
      </p:sp>
      <p:sp>
        <p:nvSpPr>
          <p:cNvPr id="29699" name="Rectangle 2"/>
          <p:cNvSpPr>
            <a:spLocks noGrp="1" noChangeArrowheads="1"/>
          </p:cNvSpPr>
          <p:nvPr>
            <p:ph type="title"/>
          </p:nvPr>
        </p:nvSpPr>
        <p:spPr/>
        <p:txBody>
          <a:bodyPr/>
          <a:lstStyle/>
          <a:p>
            <a:pPr eaLnBrk="1" hangingPunct="1"/>
            <a:r>
              <a:rPr lang="es-ES_tradnl" sz="3600" b="1" u="sng" smtClean="0"/>
              <a:t>Conclusiones</a:t>
            </a:r>
            <a:endParaRPr lang="es-ES" sz="3600" b="1" u="sng" smtClean="0"/>
          </a:p>
        </p:txBody>
      </p:sp>
      <p:sp>
        <p:nvSpPr>
          <p:cNvPr id="29700" name="Rectangle 3"/>
          <p:cNvSpPr>
            <a:spLocks noGrp="1" noChangeArrowheads="1"/>
          </p:cNvSpPr>
          <p:nvPr>
            <p:ph type="body" idx="1"/>
          </p:nvPr>
        </p:nvSpPr>
        <p:spPr/>
        <p:txBody>
          <a:bodyPr/>
          <a:lstStyle/>
          <a:p>
            <a:pPr algn="just" eaLnBrk="1" hangingPunct="1">
              <a:buFontTx/>
              <a:buNone/>
            </a:pPr>
            <a:r>
              <a:rPr lang="es-ES_tradnl" sz="2000" b="1" smtClean="0"/>
              <a:t>.   </a:t>
            </a:r>
            <a:r>
              <a:rPr lang="es-ES_tradnl" sz="1800" b="1" smtClean="0"/>
              <a:t>La casi duplicación de la ¨tdsp¨ en 40 años pone en evidencia la necesidad de incrementar la edad de ingreso a la pasividad, como asimismo dentro del sistema muestra la práctica imposibilidad de elevar la tasa de reemplazo.</a:t>
            </a:r>
          </a:p>
          <a:p>
            <a:pPr algn="just" eaLnBrk="1" hangingPunct="1"/>
            <a:r>
              <a:rPr lang="es-ES_tradnl" sz="1800" b="1" smtClean="0"/>
              <a:t>El crecimiento sostenido de la “tdsp” constituye un elemento de importancia que justifica la realización de estudios actuariales con la intervención de los actuarios en conjunto con otros profesionales en ciencias económicas en cuanto a aspectos presupuestarios y macroeconómicos.</a:t>
            </a:r>
          </a:p>
          <a:p>
            <a:pPr algn="just" eaLnBrk="1" hangingPunct="1"/>
            <a:r>
              <a:rPr lang="es-ES_tradnl" sz="1800" b="1" smtClean="0"/>
              <a:t>Los regímenes previsionales, y en este caso especialmente el SIPA por el interés público que genera, deben ser transparentes en materia de información y proyecciones.-</a:t>
            </a:r>
          </a:p>
          <a:p>
            <a:pPr algn="just" eaLnBrk="1" hangingPunct="1"/>
            <a:r>
              <a:rPr lang="es-ES_tradnl" sz="1800" b="1" smtClean="0"/>
              <a:t>El sistema previsional es viable si se consideran las variables a nivel técnico, con el respectivo soporte legal.-</a:t>
            </a:r>
            <a:endParaRPr lang="es-ES" sz="1800" b="1"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6"/>
          <p:cNvSpPr>
            <a:spLocks noGrp="1" noChangeArrowheads="1"/>
          </p:cNvSpPr>
          <p:nvPr>
            <p:ph type="sldNum" sz="quarter" idx="12"/>
          </p:nvPr>
        </p:nvSpPr>
        <p:spPr>
          <a:noFill/>
        </p:spPr>
        <p:txBody>
          <a:bodyPr/>
          <a:lstStyle/>
          <a:p>
            <a:fld id="{892BF386-DFAB-4691-B130-8E8B9DB0CA95}" type="slidenum">
              <a:rPr lang="es-ES" smtClean="0">
                <a:latin typeface="Times New Roman" pitchFamily="18" charset="0"/>
              </a:rPr>
              <a:pPr/>
              <a:t>3</a:t>
            </a:fld>
            <a:endParaRPr lang="es-ES" smtClean="0">
              <a:latin typeface="Times New Roman" pitchFamily="18" charset="0"/>
            </a:endParaRPr>
          </a:p>
        </p:txBody>
      </p:sp>
      <p:sp>
        <p:nvSpPr>
          <p:cNvPr id="8195" name="1 Título"/>
          <p:cNvSpPr>
            <a:spLocks noGrp="1"/>
          </p:cNvSpPr>
          <p:nvPr>
            <p:ph type="title"/>
          </p:nvPr>
        </p:nvSpPr>
        <p:spPr>
          <a:xfrm>
            <a:off x="755650" y="836613"/>
            <a:ext cx="7772400" cy="1143000"/>
          </a:xfrm>
        </p:spPr>
        <p:txBody>
          <a:bodyPr/>
          <a:lstStyle/>
          <a:p>
            <a:pPr eaLnBrk="1" hangingPunct="1"/>
            <a:r>
              <a:rPr lang="es-AR" b="1" smtClean="0">
                <a:solidFill>
                  <a:schemeClr val="accent2"/>
                </a:solidFill>
              </a:rPr>
              <a:t>Aspectos en el análisis</a:t>
            </a:r>
          </a:p>
        </p:txBody>
      </p:sp>
      <p:sp>
        <p:nvSpPr>
          <p:cNvPr id="8196" name="3 Marcador de contenido"/>
          <p:cNvSpPr>
            <a:spLocks noGrp="1"/>
          </p:cNvSpPr>
          <p:nvPr>
            <p:ph idx="1"/>
          </p:nvPr>
        </p:nvSpPr>
        <p:spPr/>
        <p:txBody>
          <a:bodyPr/>
          <a:lstStyle/>
          <a:p>
            <a:pPr eaLnBrk="1" hangingPunct="1"/>
            <a:endParaRPr lang="es-AR" sz="3600" b="1" smtClean="0"/>
          </a:p>
          <a:p>
            <a:pPr eaLnBrk="1" hangingPunct="1"/>
            <a:r>
              <a:rPr lang="es-AR" sz="3600" b="1" smtClean="0"/>
              <a:t>La Variable Demográfica</a:t>
            </a:r>
          </a:p>
          <a:p>
            <a:pPr eaLnBrk="1" hangingPunct="1"/>
            <a:r>
              <a:rPr lang="es-AR" sz="3600" b="1" smtClean="0"/>
              <a:t>Información Disponible</a:t>
            </a:r>
          </a:p>
          <a:p>
            <a:pPr eaLnBrk="1" hangingPunct="1"/>
            <a:r>
              <a:rPr lang="es-AR" sz="3600" b="1" smtClean="0"/>
              <a:t>Proyecciones Presupuestarias Conceptuales</a:t>
            </a:r>
          </a:p>
        </p:txBody>
      </p:sp>
      <p:sp>
        <p:nvSpPr>
          <p:cNvPr id="8197" name="4 Marcador de número de diapositiva"/>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51830387-8F40-449F-9817-4626FA7C19AF}" type="slidenum">
              <a:rPr lang="es-ES" sz="1400"/>
              <a:pPr algn="r"/>
              <a:t>3</a:t>
            </a:fld>
            <a:endParaRPr lang="es-ES" sz="140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Marcador de número de diapositiva"/>
          <p:cNvSpPr>
            <a:spLocks noGrp="1"/>
          </p:cNvSpPr>
          <p:nvPr>
            <p:ph type="sldNum" sz="quarter" idx="12"/>
          </p:nvPr>
        </p:nvSpPr>
        <p:spPr/>
        <p:txBody>
          <a:bodyPr/>
          <a:lstStyle/>
          <a:p>
            <a:fld id="{4FB8AF29-6FAA-405F-898B-8459D2695B5A}" type="slidenum">
              <a:rPr lang="es-ES"/>
              <a:pPr/>
              <a:t>30</a:t>
            </a:fld>
            <a:endParaRPr lang="es-ES"/>
          </a:p>
        </p:txBody>
      </p:sp>
      <p:pic>
        <p:nvPicPr>
          <p:cNvPr id="28674" name="Picture 2" descr="plantilla"/>
          <p:cNvPicPr>
            <a:picLocks noChangeAspect="1" noChangeArrowheads="1"/>
          </p:cNvPicPr>
          <p:nvPr/>
        </p:nvPicPr>
        <p:blipFill>
          <a:blip r:embed="rId2" cstate="print">
            <a:clrChange>
              <a:clrFrom>
                <a:srgbClr val="BABFC3"/>
              </a:clrFrom>
              <a:clrTo>
                <a:srgbClr val="BABFC3">
                  <a:alpha val="0"/>
                </a:srgbClr>
              </a:clrTo>
            </a:clrChange>
          </a:blip>
          <a:srcRect/>
          <a:stretch>
            <a:fillRect/>
          </a:stretch>
        </p:blipFill>
        <p:spPr bwMode="auto">
          <a:xfrm>
            <a:off x="0" y="4797425"/>
            <a:ext cx="9144000" cy="2060575"/>
          </a:xfrm>
          <a:prstGeom prst="rect">
            <a:avLst/>
          </a:prstGeom>
          <a:noFill/>
          <a:ln w="9525">
            <a:noFill/>
            <a:miter lim="800000"/>
            <a:headEnd/>
            <a:tailEnd/>
          </a:ln>
        </p:spPr>
      </p:pic>
      <p:pic>
        <p:nvPicPr>
          <p:cNvPr id="28677" name="Picture 5" descr="logoconsejo"/>
          <p:cNvPicPr>
            <a:picLocks noChangeAspect="1" noChangeArrowheads="1"/>
          </p:cNvPicPr>
          <p:nvPr/>
        </p:nvPicPr>
        <p:blipFill>
          <a:blip r:embed="rId3" cstate="print"/>
          <a:srcRect/>
          <a:stretch>
            <a:fillRect/>
          </a:stretch>
        </p:blipFill>
        <p:spPr bwMode="auto">
          <a:xfrm>
            <a:off x="7956550" y="5734050"/>
            <a:ext cx="971550" cy="933450"/>
          </a:xfrm>
          <a:prstGeom prst="rect">
            <a:avLst/>
          </a:prstGeom>
          <a:noFill/>
        </p:spPr>
      </p:pic>
      <p:sp>
        <p:nvSpPr>
          <p:cNvPr id="28678" name="WordArt 6"/>
          <p:cNvSpPr>
            <a:spLocks noChangeArrowheads="1" noChangeShapeType="1" noTextEdit="1"/>
          </p:cNvSpPr>
          <p:nvPr/>
        </p:nvSpPr>
        <p:spPr bwMode="auto">
          <a:xfrm>
            <a:off x="1619250" y="2276475"/>
            <a:ext cx="5905500" cy="2089150"/>
          </a:xfrm>
          <a:prstGeom prst="rect">
            <a:avLst/>
          </a:prstGeom>
        </p:spPr>
        <p:txBody>
          <a:bodyPr spcFirstLastPara="1" wrap="none" fromWordArt="1">
            <a:prstTxWarp prst="textArchUp">
              <a:avLst>
                <a:gd name="adj" fmla="val 10800000"/>
              </a:avLst>
            </a:prstTxWarp>
          </a:bodyPr>
          <a:lstStyle/>
          <a:p>
            <a:r>
              <a:rPr lang="es-ES" sz="3600" kern="10">
                <a:ln w="9525">
                  <a:solidFill>
                    <a:srgbClr val="000000"/>
                  </a:solidFill>
                  <a:round/>
                  <a:headEnd/>
                  <a:tailEnd/>
                </a:ln>
                <a:solidFill>
                  <a:srgbClr val="000000"/>
                </a:solidFill>
                <a:latin typeface="Arial Black"/>
              </a:rPr>
              <a:t>Muchas gracias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6"/>
          <p:cNvSpPr>
            <a:spLocks noGrp="1" noChangeArrowheads="1"/>
          </p:cNvSpPr>
          <p:nvPr>
            <p:ph type="sldNum" sz="quarter" idx="12"/>
          </p:nvPr>
        </p:nvSpPr>
        <p:spPr>
          <a:noFill/>
        </p:spPr>
        <p:txBody>
          <a:bodyPr/>
          <a:lstStyle/>
          <a:p>
            <a:fld id="{44D1907A-2F2D-47E6-86B3-9A2E14A436CE}" type="slidenum">
              <a:rPr lang="es-ES" smtClean="0">
                <a:latin typeface="Times New Roman" pitchFamily="18" charset="0"/>
              </a:rPr>
              <a:pPr/>
              <a:t>4</a:t>
            </a:fld>
            <a:endParaRPr lang="es-ES" smtClean="0">
              <a:latin typeface="Times New Roman" pitchFamily="18" charset="0"/>
            </a:endParaRPr>
          </a:p>
        </p:txBody>
      </p:sp>
      <p:sp>
        <p:nvSpPr>
          <p:cNvPr id="9219" name="Rectangle 2"/>
          <p:cNvSpPr>
            <a:spLocks noGrp="1" noChangeArrowheads="1"/>
          </p:cNvSpPr>
          <p:nvPr>
            <p:ph type="title"/>
          </p:nvPr>
        </p:nvSpPr>
        <p:spPr/>
        <p:txBody>
          <a:bodyPr/>
          <a:lstStyle/>
          <a:p>
            <a:r>
              <a:rPr lang="es-ES_tradnl" sz="2800" b="1" u="sng" smtClean="0">
                <a:solidFill>
                  <a:schemeClr val="accent2"/>
                </a:solidFill>
              </a:rPr>
              <a:t>Estado de Ingresos y Egresos del SIPA</a:t>
            </a:r>
            <a:endParaRPr lang="es-ES" sz="2800" b="1" u="sng" smtClean="0">
              <a:solidFill>
                <a:schemeClr val="accent2"/>
              </a:solidFill>
            </a:endParaRPr>
          </a:p>
        </p:txBody>
      </p:sp>
      <p:sp>
        <p:nvSpPr>
          <p:cNvPr id="9220" name="Rectangle 3"/>
          <p:cNvSpPr>
            <a:spLocks noGrp="1" noChangeArrowheads="1"/>
          </p:cNvSpPr>
          <p:nvPr>
            <p:ph type="body" idx="1"/>
          </p:nvPr>
        </p:nvSpPr>
        <p:spPr/>
        <p:txBody>
          <a:bodyPr/>
          <a:lstStyle/>
          <a:p>
            <a:r>
              <a:rPr lang="es-ES_tradnl" sz="2400" b="1" smtClean="0"/>
              <a:t>Sistema Integrado Previsional Argentino</a:t>
            </a:r>
          </a:p>
          <a:p>
            <a:endParaRPr lang="es-ES_tradnl" sz="2400" b="1" smtClean="0"/>
          </a:p>
          <a:p>
            <a:r>
              <a:rPr lang="es-ES_tradnl" sz="2400" b="1" smtClean="0"/>
              <a:t>ANSES – Balance Ejercicio 2010.-</a:t>
            </a:r>
          </a:p>
          <a:p>
            <a:endParaRPr lang="es-ES_tradnl" sz="2400" b="1" smtClean="0"/>
          </a:p>
          <a:p>
            <a:r>
              <a:rPr lang="es-ES_tradnl" sz="2400" b="1" smtClean="0"/>
              <a:t>ANSES – Presupuesto 2012.-</a:t>
            </a:r>
          </a:p>
          <a:p>
            <a:endParaRPr lang="es-ES_tradnl" sz="2400" b="1"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5 Marcador de número de diapositiva"/>
          <p:cNvSpPr>
            <a:spLocks noGrp="1"/>
          </p:cNvSpPr>
          <p:nvPr>
            <p:ph type="sldNum" sz="quarter" idx="12"/>
          </p:nvPr>
        </p:nvSpPr>
        <p:spPr>
          <a:noFill/>
        </p:spPr>
        <p:txBody>
          <a:bodyPr/>
          <a:lstStyle/>
          <a:p>
            <a:fld id="{5DF34A24-D01B-4F03-BFAC-AB6A956C48EF}" type="slidenum">
              <a:rPr lang="es-ES" smtClean="0">
                <a:latin typeface="Times New Roman" pitchFamily="18" charset="0"/>
              </a:rPr>
              <a:pPr/>
              <a:t>5</a:t>
            </a:fld>
            <a:endParaRPr lang="es-ES" smtClean="0">
              <a:latin typeface="Times New Roman" pitchFamily="18" charset="0"/>
            </a:endParaRPr>
          </a:p>
        </p:txBody>
      </p:sp>
      <p:sp>
        <p:nvSpPr>
          <p:cNvPr id="10243" name="Rectangle 2"/>
          <p:cNvSpPr>
            <a:spLocks noGrp="1" noChangeArrowheads="1"/>
          </p:cNvSpPr>
          <p:nvPr>
            <p:ph type="title"/>
          </p:nvPr>
        </p:nvSpPr>
        <p:spPr>
          <a:xfrm>
            <a:off x="685800" y="-71462"/>
            <a:ext cx="7772400" cy="1143000"/>
          </a:xfrm>
        </p:spPr>
        <p:txBody>
          <a:bodyPr/>
          <a:lstStyle/>
          <a:p>
            <a:r>
              <a:rPr lang="es-AR" sz="2400" b="1" dirty="0" smtClean="0"/>
              <a:t>ESTADO DE INGRESOS y EGRESOS DEL SIPA</a:t>
            </a:r>
            <a:r>
              <a:rPr lang="es-AR" sz="2400" dirty="0" smtClean="0"/>
              <a:t> </a:t>
            </a:r>
            <a:br>
              <a:rPr lang="es-AR" sz="2400" dirty="0" smtClean="0"/>
            </a:br>
            <a:r>
              <a:rPr lang="es-AR" sz="2400" dirty="0" smtClean="0"/>
              <a:t>1° Escenario</a:t>
            </a:r>
            <a:endParaRPr lang="en-US" sz="2400" dirty="0" smtClean="0"/>
          </a:p>
        </p:txBody>
      </p:sp>
      <p:graphicFrame>
        <p:nvGraphicFramePr>
          <p:cNvPr id="39990" name="Group 54"/>
          <p:cNvGraphicFramePr>
            <a:graphicFrameLocks noGrp="1"/>
          </p:cNvGraphicFramePr>
          <p:nvPr>
            <p:ph type="tbl" idx="1"/>
          </p:nvPr>
        </p:nvGraphicFramePr>
        <p:xfrm>
          <a:off x="457200" y="1000108"/>
          <a:ext cx="8229600" cy="4644076"/>
        </p:xfrm>
        <a:graphic>
          <a:graphicData uri="http://schemas.openxmlformats.org/drawingml/2006/table">
            <a:tbl>
              <a:tblPr/>
              <a:tblGrid>
                <a:gridCol w="2819400"/>
                <a:gridCol w="2879725"/>
                <a:gridCol w="2530475"/>
              </a:tblGrid>
              <a:tr h="4524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dirty="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dirty="0" smtClean="0">
                          <a:ln>
                            <a:noFill/>
                          </a:ln>
                          <a:solidFill>
                            <a:schemeClr val="tx1"/>
                          </a:solidFill>
                          <a:effectLst/>
                          <a:latin typeface="Times New Roman" pitchFamily="18" charset="0"/>
                        </a:rPr>
                        <a:t>BALAN. ANSES 2010</a:t>
                      </a:r>
                      <a:endParaRPr kumimoji="0" lang="en-US" sz="20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PRES. ANSES 2012</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I. RECURSOS</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rPr>
                        <a:t>126.911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205.293,5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Aportes y Contrib.</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rPr>
                        <a:t>83.896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139.091,9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Tributarios</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34.201</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55.656,4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40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Rentas de la Propiedad</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8.814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10.545,2</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II. EROGACIONES</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116.995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193.231,7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Prestaciones S.S.</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88.358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147.757,2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Transf. Capital</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25.433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34.664,1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Gastos Operación</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3.205</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10.810,4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dirty="0" smtClean="0">
                          <a:ln>
                            <a:noFill/>
                          </a:ln>
                          <a:solidFill>
                            <a:schemeClr val="tx1"/>
                          </a:solidFill>
                          <a:effectLst/>
                          <a:latin typeface="Times New Roman" pitchFamily="18" charset="0"/>
                        </a:rPr>
                        <a:t>III. SUP/DEF</a:t>
                      </a:r>
                      <a:endParaRPr kumimoji="0" lang="en-US" sz="2000" b="1" i="0" u="none" strike="noStrike" cap="none" normalizeH="0" baseline="0" dirty="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9.916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rPr>
                        <a:t>12.061,8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5 Marcador de número de diapositiva"/>
          <p:cNvSpPr>
            <a:spLocks noGrp="1"/>
          </p:cNvSpPr>
          <p:nvPr>
            <p:ph type="sldNum" sz="quarter" idx="12"/>
          </p:nvPr>
        </p:nvSpPr>
        <p:spPr>
          <a:noFill/>
        </p:spPr>
        <p:txBody>
          <a:bodyPr/>
          <a:lstStyle/>
          <a:p>
            <a:fld id="{9B1E1137-2679-4650-9DA5-6B1AB33F60B0}" type="slidenum">
              <a:rPr lang="es-ES" smtClean="0">
                <a:latin typeface="Times New Roman" pitchFamily="18" charset="0"/>
              </a:rPr>
              <a:pPr/>
              <a:t>6</a:t>
            </a:fld>
            <a:endParaRPr lang="es-ES" smtClean="0">
              <a:latin typeface="Times New Roman" pitchFamily="18" charset="0"/>
            </a:endParaRPr>
          </a:p>
        </p:txBody>
      </p:sp>
      <p:sp>
        <p:nvSpPr>
          <p:cNvPr id="11267" name="Rectangle 2"/>
          <p:cNvSpPr>
            <a:spLocks noGrp="1" noChangeArrowheads="1"/>
          </p:cNvSpPr>
          <p:nvPr>
            <p:ph type="title"/>
          </p:nvPr>
        </p:nvSpPr>
        <p:spPr>
          <a:xfrm>
            <a:off x="685800" y="-142900"/>
            <a:ext cx="7772400" cy="1143000"/>
          </a:xfrm>
        </p:spPr>
        <p:txBody>
          <a:bodyPr/>
          <a:lstStyle/>
          <a:p>
            <a:r>
              <a:rPr lang="es-AR" sz="2400" b="1" dirty="0" smtClean="0"/>
              <a:t>ESTADO DE INGRESOS y EGRESOS DEL SIPA</a:t>
            </a:r>
            <a:r>
              <a:rPr lang="es-AR" sz="2400" dirty="0" smtClean="0"/>
              <a:t> </a:t>
            </a:r>
            <a:br>
              <a:rPr lang="es-AR" sz="2400" dirty="0" smtClean="0"/>
            </a:br>
            <a:r>
              <a:rPr lang="es-AR" sz="2400" dirty="0" smtClean="0"/>
              <a:t>2° Escenario</a:t>
            </a:r>
            <a:endParaRPr lang="en-US" sz="2400" dirty="0" smtClean="0"/>
          </a:p>
        </p:txBody>
      </p:sp>
      <p:graphicFrame>
        <p:nvGraphicFramePr>
          <p:cNvPr id="82947" name="Group 3"/>
          <p:cNvGraphicFramePr>
            <a:graphicFrameLocks noGrp="1"/>
          </p:cNvGraphicFramePr>
          <p:nvPr>
            <p:ph type="tbl" idx="1"/>
          </p:nvPr>
        </p:nvGraphicFramePr>
        <p:xfrm>
          <a:off x="457200" y="928670"/>
          <a:ext cx="8229600" cy="4644076"/>
        </p:xfrm>
        <a:graphic>
          <a:graphicData uri="http://schemas.openxmlformats.org/drawingml/2006/table">
            <a:tbl>
              <a:tblPr/>
              <a:tblGrid>
                <a:gridCol w="2819400"/>
                <a:gridCol w="2879725"/>
                <a:gridCol w="2530475"/>
              </a:tblGrid>
              <a:tr h="4524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800" b="0" i="0" u="none" strike="noStrike" cap="none" normalizeH="0" baseline="0" dirty="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dirty="0" smtClean="0">
                          <a:ln>
                            <a:noFill/>
                          </a:ln>
                          <a:solidFill>
                            <a:schemeClr val="tx1"/>
                          </a:solidFill>
                          <a:effectLst/>
                          <a:latin typeface="Times New Roman" pitchFamily="18" charset="0"/>
                        </a:rPr>
                        <a:t>BALAN. ANSES 2010</a:t>
                      </a:r>
                      <a:endParaRPr kumimoji="0" lang="en-US" sz="20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PRES. ANSES 2012</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I. RECURSOS</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126.911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194.881,1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Aportes y Contrib.</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83.896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139.091,9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Tributarios</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34.201</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55.656,4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40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Rentas de la Propiedad</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8.814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132,8</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II. EROGACIONES</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116.995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193.231,7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Prestaciones S.S.</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88.358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147.757,2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Transf. Capital</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25.433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34.664,1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Gastos Operación</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0" i="0" u="none" strike="noStrike" cap="none" normalizeH="0" baseline="0" smtClean="0">
                          <a:ln>
                            <a:noFill/>
                          </a:ln>
                          <a:solidFill>
                            <a:schemeClr val="tx1"/>
                          </a:solidFill>
                          <a:effectLst/>
                          <a:latin typeface="Times New Roman" pitchFamily="18" charset="0"/>
                        </a:rPr>
                        <a:t> 3.205</a:t>
                      </a:r>
                      <a:endParaRPr kumimoji="0" lang="en-U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10.810,4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III. SUP/DEF</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9.916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rPr>
                        <a:t>1.649,4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6"/>
          <p:cNvSpPr>
            <a:spLocks noGrp="1" noChangeArrowheads="1"/>
          </p:cNvSpPr>
          <p:nvPr>
            <p:ph type="sldNum" sz="quarter" idx="12"/>
          </p:nvPr>
        </p:nvSpPr>
        <p:spPr>
          <a:noFill/>
        </p:spPr>
        <p:txBody>
          <a:bodyPr/>
          <a:lstStyle/>
          <a:p>
            <a:fld id="{CABDFF87-AABD-4C94-B21A-5FEE1857B78E}" type="slidenum">
              <a:rPr lang="es-ES" smtClean="0">
                <a:latin typeface="Times New Roman" pitchFamily="18" charset="0"/>
              </a:rPr>
              <a:pPr/>
              <a:t>7</a:t>
            </a:fld>
            <a:endParaRPr lang="es-ES" smtClean="0">
              <a:latin typeface="Times New Roman" pitchFamily="18" charset="0"/>
            </a:endParaRPr>
          </a:p>
        </p:txBody>
      </p:sp>
      <p:sp>
        <p:nvSpPr>
          <p:cNvPr id="12291" name="Rectangle 2"/>
          <p:cNvSpPr>
            <a:spLocks noGrp="1" noChangeArrowheads="1"/>
          </p:cNvSpPr>
          <p:nvPr>
            <p:ph type="title"/>
          </p:nvPr>
        </p:nvSpPr>
        <p:spPr>
          <a:xfrm>
            <a:off x="685800" y="609600"/>
            <a:ext cx="7772400" cy="803275"/>
          </a:xfrm>
        </p:spPr>
        <p:txBody>
          <a:bodyPr/>
          <a:lstStyle/>
          <a:p>
            <a:r>
              <a:rPr lang="es-ES_tradnl" sz="3200" b="1" u="sng" smtClean="0">
                <a:solidFill>
                  <a:schemeClr val="accent2"/>
                </a:solidFill>
              </a:rPr>
              <a:t>Estructura y Proyecciones Demográficas</a:t>
            </a:r>
            <a:endParaRPr lang="es-ES" sz="3200" b="1" u="sng" smtClean="0">
              <a:solidFill>
                <a:schemeClr val="accent2"/>
              </a:solidFill>
            </a:endParaRPr>
          </a:p>
        </p:txBody>
      </p:sp>
      <p:sp>
        <p:nvSpPr>
          <p:cNvPr id="12292" name="Rectangle 3"/>
          <p:cNvSpPr>
            <a:spLocks noGrp="1" noChangeArrowheads="1"/>
          </p:cNvSpPr>
          <p:nvPr>
            <p:ph type="body" idx="1"/>
          </p:nvPr>
        </p:nvSpPr>
        <p:spPr/>
        <p:txBody>
          <a:bodyPr/>
          <a:lstStyle/>
          <a:p>
            <a:pPr>
              <a:lnSpc>
                <a:spcPct val="80000"/>
              </a:lnSpc>
            </a:pPr>
            <a:r>
              <a:rPr lang="es-ES_tradnl" sz="2000" b="1" smtClean="0"/>
              <a:t>Los cuadros resultan de estimaciones de CELADE/CEPAL, según informe Demográfico N° 3 (Abril 2007)</a:t>
            </a:r>
          </a:p>
          <a:p>
            <a:pPr>
              <a:lnSpc>
                <a:spcPct val="80000"/>
              </a:lnSpc>
            </a:pPr>
            <a:endParaRPr lang="es-ES_tradnl" sz="2000" b="1" smtClean="0"/>
          </a:p>
          <a:p>
            <a:pPr>
              <a:lnSpc>
                <a:spcPct val="80000"/>
              </a:lnSpc>
            </a:pPr>
            <a:r>
              <a:rPr lang="es-ES_tradnl" sz="2000" b="1" smtClean="0"/>
              <a:t>En los cuadros se refleja la proporción creciente de los mayores respecto a los activos.-</a:t>
            </a:r>
          </a:p>
          <a:p>
            <a:pPr>
              <a:lnSpc>
                <a:spcPct val="80000"/>
              </a:lnSpc>
            </a:pPr>
            <a:endParaRPr lang="es-ES_tradnl" sz="2000" b="1" smtClean="0"/>
          </a:p>
          <a:p>
            <a:pPr>
              <a:lnSpc>
                <a:spcPct val="80000"/>
              </a:lnSpc>
            </a:pPr>
            <a:r>
              <a:rPr lang="es-ES_tradnl" sz="2000" b="1" smtClean="0"/>
              <a:t>Estructura demográfica de la población argentina conforme edades de jubilación ordinaria (activos 20 – 64  y 20 -  59)y pasivos mayores de 60 y 65 años)</a:t>
            </a:r>
          </a:p>
          <a:p>
            <a:pPr>
              <a:lnSpc>
                <a:spcPct val="80000"/>
              </a:lnSpc>
            </a:pPr>
            <a:endParaRPr lang="es-ES_tradnl" sz="2000" b="1" smtClean="0"/>
          </a:p>
          <a:p>
            <a:pPr>
              <a:lnSpc>
                <a:spcPct val="80000"/>
              </a:lnSpc>
            </a:pPr>
            <a:r>
              <a:rPr lang="es-ES_tradnl" sz="2000" b="1" smtClean="0"/>
              <a:t>Cuadro de tasa demográfica de sostenibilidad previsional.-</a:t>
            </a:r>
            <a:endParaRPr lang="es-ES" sz="2000" b="1"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5 Marcador de número de diapositiva"/>
          <p:cNvSpPr>
            <a:spLocks noGrp="1"/>
          </p:cNvSpPr>
          <p:nvPr>
            <p:ph type="sldNum" sz="quarter" idx="12"/>
          </p:nvPr>
        </p:nvSpPr>
        <p:spPr>
          <a:noFill/>
        </p:spPr>
        <p:txBody>
          <a:bodyPr/>
          <a:lstStyle/>
          <a:p>
            <a:fld id="{57F20FDC-6282-46FC-8CE5-58513148E11D}" type="slidenum">
              <a:rPr lang="es-ES" smtClean="0">
                <a:latin typeface="Times New Roman" pitchFamily="18" charset="0"/>
              </a:rPr>
              <a:pPr/>
              <a:t>8</a:t>
            </a:fld>
            <a:endParaRPr lang="es-ES" smtClean="0">
              <a:latin typeface="Times New Roman" pitchFamily="18" charset="0"/>
            </a:endParaRPr>
          </a:p>
        </p:txBody>
      </p:sp>
      <p:sp>
        <p:nvSpPr>
          <p:cNvPr id="13315" name="Rectangle 2"/>
          <p:cNvSpPr>
            <a:spLocks noGrp="1" noChangeArrowheads="1"/>
          </p:cNvSpPr>
          <p:nvPr>
            <p:ph type="title"/>
          </p:nvPr>
        </p:nvSpPr>
        <p:spPr>
          <a:xfrm>
            <a:off x="611188" y="142852"/>
            <a:ext cx="7772400" cy="1143000"/>
          </a:xfrm>
        </p:spPr>
        <p:txBody>
          <a:bodyPr/>
          <a:lstStyle/>
          <a:p>
            <a:r>
              <a:rPr lang="es-AR" sz="2400" b="1" dirty="0" smtClean="0">
                <a:solidFill>
                  <a:srgbClr val="CC3300"/>
                </a:solidFill>
              </a:rPr>
              <a:t>TASA DEMOGRÁFICA de SOSTENIBILIDAD PREVISIONAL</a:t>
            </a:r>
            <a:endParaRPr lang="en-US" sz="2400" b="1" dirty="0" smtClean="0">
              <a:solidFill>
                <a:srgbClr val="CC3300"/>
              </a:solidFill>
            </a:endParaRPr>
          </a:p>
        </p:txBody>
      </p:sp>
      <p:graphicFrame>
        <p:nvGraphicFramePr>
          <p:cNvPr id="43063" name="Group 55"/>
          <p:cNvGraphicFramePr>
            <a:graphicFrameLocks noGrp="1"/>
          </p:cNvGraphicFramePr>
          <p:nvPr>
            <p:ph type="tbl" idx="1"/>
          </p:nvPr>
        </p:nvGraphicFramePr>
        <p:xfrm>
          <a:off x="714348" y="1142984"/>
          <a:ext cx="7427912" cy="4826636"/>
        </p:xfrm>
        <a:graphic>
          <a:graphicData uri="http://schemas.openxmlformats.org/drawingml/2006/table">
            <a:tbl>
              <a:tblPr/>
              <a:tblGrid>
                <a:gridCol w="2478087"/>
                <a:gridCol w="1625600"/>
                <a:gridCol w="1625600"/>
                <a:gridCol w="1698625"/>
              </a:tblGrid>
              <a:tr h="4048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2010</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2030</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2050</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(M&gt;60 y H&gt;65)/ (M20-59 y H20-64) </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accent2"/>
                          </a:solidFill>
                          <a:effectLst/>
                          <a:latin typeface="Times New Roman" pitchFamily="18" charset="0"/>
                        </a:rPr>
                        <a:t>23,16%</a:t>
                      </a:r>
                      <a:endParaRPr kumimoji="0" lang="en-US" sz="2000" b="1" i="0" u="none" strike="noStrike" cap="none" normalizeH="0" baseline="0" smtClean="0">
                        <a:ln>
                          <a:noFill/>
                        </a:ln>
                        <a:solidFill>
                          <a:schemeClr val="accent2"/>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27,99%</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rgbClr val="CC0000"/>
                          </a:solidFill>
                          <a:effectLst/>
                          <a:latin typeface="Times New Roman" pitchFamily="18" charset="0"/>
                        </a:rPr>
                        <a:t>40,04%</a:t>
                      </a:r>
                      <a:endParaRPr kumimoji="0" lang="en-US" sz="2000" b="1" i="0" u="none" strike="noStrike" cap="none" normalizeH="0" baseline="0" smtClean="0">
                        <a:ln>
                          <a:noFill/>
                        </a:ln>
                        <a:solidFill>
                          <a:srgbClr val="CC0000"/>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32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s-E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s-E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s-E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(M&gt;65 y H&gt;65)/ (M20-64 y H20-64)</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18,48%</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22,82%</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32,60%</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s-E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s-E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s-E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(M&gt;65 y H&gt;70)/ (M20-64 y H20-69)</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15,40%</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19,10%</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27,04%</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32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s-E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s-E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s-E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(M&gt;70 y H&gt;70)/ (M20-69 y H20-69)</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rgbClr val="008000"/>
                          </a:solidFill>
                          <a:effectLst/>
                          <a:latin typeface="Times New Roman" pitchFamily="18" charset="0"/>
                        </a:rPr>
                        <a:t>11,91%</a:t>
                      </a:r>
                      <a:endParaRPr kumimoji="0" lang="en-US" sz="2000" b="1" i="0" u="none" strike="noStrike" cap="none" normalizeH="0" baseline="0" smtClean="0">
                        <a:ln>
                          <a:noFill/>
                        </a:ln>
                        <a:solidFill>
                          <a:srgbClr val="008000"/>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chemeClr val="tx1"/>
                          </a:solidFill>
                          <a:effectLst/>
                          <a:latin typeface="Times New Roman" pitchFamily="18" charset="0"/>
                        </a:rPr>
                        <a:t>14,99%</a:t>
                      </a:r>
                      <a:endParaRPr kumimoji="0" lang="en-US" sz="20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AR" sz="2000" b="1" i="0" u="none" strike="noStrike" cap="none" normalizeH="0" baseline="0" smtClean="0">
                          <a:ln>
                            <a:noFill/>
                          </a:ln>
                          <a:solidFill>
                            <a:srgbClr val="008000"/>
                          </a:solidFill>
                          <a:effectLst/>
                          <a:latin typeface="Times New Roman" pitchFamily="18" charset="0"/>
                        </a:rPr>
                        <a:t>21,31%</a:t>
                      </a:r>
                      <a:endParaRPr kumimoji="0" lang="en-US" sz="2000" b="1" i="0" u="none" strike="noStrike" cap="none" normalizeH="0" baseline="0" smtClean="0">
                        <a:ln>
                          <a:noFill/>
                        </a:ln>
                        <a:solidFill>
                          <a:srgbClr val="008000"/>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48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6"/>
          <p:cNvSpPr>
            <a:spLocks noGrp="1" noChangeArrowheads="1"/>
          </p:cNvSpPr>
          <p:nvPr>
            <p:ph type="sldNum" sz="quarter" idx="12"/>
          </p:nvPr>
        </p:nvSpPr>
        <p:spPr>
          <a:noFill/>
        </p:spPr>
        <p:txBody>
          <a:bodyPr/>
          <a:lstStyle/>
          <a:p>
            <a:fld id="{9485F23F-AC3F-47DB-A216-2B92C496EB10}" type="slidenum">
              <a:rPr lang="es-ES" smtClean="0">
                <a:latin typeface="Times New Roman" pitchFamily="18" charset="0"/>
              </a:rPr>
              <a:pPr/>
              <a:t>9</a:t>
            </a:fld>
            <a:endParaRPr lang="es-ES" smtClean="0">
              <a:latin typeface="Times New Roman" pitchFamily="18" charset="0"/>
            </a:endParaRPr>
          </a:p>
        </p:txBody>
      </p:sp>
      <p:sp>
        <p:nvSpPr>
          <p:cNvPr id="14339" name="Rectangle 2"/>
          <p:cNvSpPr>
            <a:spLocks noGrp="1" noChangeArrowheads="1"/>
          </p:cNvSpPr>
          <p:nvPr>
            <p:ph type="title"/>
          </p:nvPr>
        </p:nvSpPr>
        <p:spPr>
          <a:xfrm>
            <a:off x="685800" y="609600"/>
            <a:ext cx="7772400" cy="803275"/>
          </a:xfrm>
        </p:spPr>
        <p:txBody>
          <a:bodyPr/>
          <a:lstStyle/>
          <a:p>
            <a:r>
              <a:rPr lang="es-ES_tradnl" sz="2800" b="1" u="sng" smtClean="0">
                <a:solidFill>
                  <a:schemeClr val="accent2"/>
                </a:solidFill>
              </a:rPr>
              <a:t>Evolución de la Expectativa de Vida</a:t>
            </a:r>
            <a:endParaRPr lang="es-ES" sz="2800" b="1" u="sng" smtClean="0">
              <a:solidFill>
                <a:schemeClr val="accent2"/>
              </a:solidFill>
            </a:endParaRPr>
          </a:p>
        </p:txBody>
      </p:sp>
      <p:sp>
        <p:nvSpPr>
          <p:cNvPr id="14340" name="Rectangle 3"/>
          <p:cNvSpPr>
            <a:spLocks noGrp="1" noChangeArrowheads="1"/>
          </p:cNvSpPr>
          <p:nvPr>
            <p:ph type="body" idx="1"/>
          </p:nvPr>
        </p:nvSpPr>
        <p:spPr>
          <a:xfrm>
            <a:off x="685800" y="1700213"/>
            <a:ext cx="7772400" cy="4114800"/>
          </a:xfrm>
        </p:spPr>
        <p:txBody>
          <a:bodyPr/>
          <a:lstStyle/>
          <a:p>
            <a:r>
              <a:rPr lang="es-ES_tradnl" sz="2000" b="1" smtClean="0"/>
              <a:t>Estudios demográficos CELADE (Observatorio Demográfico N° 4 Octubre 2007)</a:t>
            </a:r>
          </a:p>
          <a:p>
            <a:endParaRPr lang="es-ES_tradnl" sz="2000" b="1" smtClean="0"/>
          </a:p>
          <a:p>
            <a:r>
              <a:rPr lang="es-ES_tradnl" sz="2000" b="1" smtClean="0"/>
              <a:t>Esperanza de vida al nacer.-</a:t>
            </a:r>
          </a:p>
          <a:p>
            <a:r>
              <a:rPr lang="es-ES_tradnl" sz="2000" b="1" smtClean="0"/>
              <a:t>Esperanza de vida a los 60 años.-</a:t>
            </a:r>
          </a:p>
          <a:p>
            <a:r>
              <a:rPr lang="es-ES_tradnl" sz="2000" b="1" smtClean="0"/>
              <a:t>Hombres y mujeres.-</a:t>
            </a:r>
          </a:p>
          <a:p>
            <a:r>
              <a:rPr lang="es-ES_tradnl" sz="2000" b="1" smtClean="0"/>
              <a:t>Edades a alcanzar.-</a:t>
            </a:r>
          </a:p>
          <a:p>
            <a:r>
              <a:rPr lang="es-ES_tradnl" sz="2000" b="1" smtClean="0"/>
              <a:t>Esperanza de Vida en Argentina y otros países de </a:t>
            </a:r>
          </a:p>
          <a:p>
            <a:r>
              <a:rPr lang="es-ES_tradnl" sz="2000" b="1" smtClean="0"/>
              <a:t>América Latina</a:t>
            </a:r>
            <a:endParaRPr lang="es-ES" sz="2000" b="1"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es-E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es-ES" sz="2000" b="0" i="0" u="none" strike="noStrike" cap="none" normalizeH="0" baseline="0" smtClean="0">
            <a:ln>
              <a:noFill/>
            </a:ln>
            <a:solidFill>
              <a:schemeClr val="tx1"/>
            </a:solidFill>
            <a:effectLst/>
            <a:latin typeface="Arial"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TotalTime>
  <Words>1418</Words>
  <Application>Microsoft Office PowerPoint</Application>
  <PresentationFormat>On-screen Show (4:3)</PresentationFormat>
  <Paragraphs>405</Paragraphs>
  <Slides>30</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2" baseType="lpstr">
      <vt:lpstr>Diseño predeterminado</vt:lpstr>
      <vt:lpstr>Gráfico</vt:lpstr>
      <vt:lpstr>Conferencia:  La Seguridad Social hoy Un enfoque actuarial</vt:lpstr>
      <vt:lpstr>Conferencia:  La Seguridad Social hoy Un enfoque actuarial Situación Argentina y sus Proyecciones</vt:lpstr>
      <vt:lpstr>Aspectos en el análisis</vt:lpstr>
      <vt:lpstr>Estado de Ingresos y Egresos del SIPA</vt:lpstr>
      <vt:lpstr>ESTADO DE INGRESOS y EGRESOS DEL SIPA  1° Escenario</vt:lpstr>
      <vt:lpstr>ESTADO DE INGRESOS y EGRESOS DEL SIPA  2° Escenario</vt:lpstr>
      <vt:lpstr>Estructura y Proyecciones Demográficas</vt:lpstr>
      <vt:lpstr>TASA DEMOGRÁFICA de SOSTENIBILIDAD PREVISIONAL</vt:lpstr>
      <vt:lpstr>Evolución de la Expectativa de Vida</vt:lpstr>
      <vt:lpstr>Expectativa de vida a la edad de 60 años</vt:lpstr>
      <vt:lpstr>Esperanza de Vida al Nacer Hombres</vt:lpstr>
      <vt:lpstr>Esperanza de Vida al nacer Mujeres</vt:lpstr>
      <vt:lpstr>Esperanza de Vida Mujeres a los 60 años</vt:lpstr>
      <vt:lpstr>Esperanza de Vida Hombres a los 65 años</vt:lpstr>
      <vt:lpstr>Proyecciones económicas conceptuales</vt:lpstr>
      <vt:lpstr>EVOLUCIÓN DE LA POBLACIÓN (2025)</vt:lpstr>
      <vt:lpstr>PROYECCIÓN RECURSOS y EROGACIONES 2025  (1° escenario)</vt:lpstr>
      <vt:lpstr>PROYECCIÓN RECURSOS y EROGACIONES 2025  (2° escenario)</vt:lpstr>
      <vt:lpstr>EVOLUCIÓN DE LA POBLACIÓN (2050)</vt:lpstr>
      <vt:lpstr>PROYECCIÓN RECURSOS y EROGACIONES 2050  (1° escenario)</vt:lpstr>
      <vt:lpstr>PROYECCIÓN RECURSOS y EROGACIONES 2050  (2° escenario)</vt:lpstr>
      <vt:lpstr>APORTE TRIBUTARIO</vt:lpstr>
      <vt:lpstr>Otras Consideraciones</vt:lpstr>
      <vt:lpstr>VIDA MEDIA DIF (PASIVA) / VIDA MEDIA TEMPORARIA (ACTIVA) HOMBRES</vt:lpstr>
      <vt:lpstr>V. MEDIA DIF.(PASIVA) / V. MEDIA TEMPORARIA ACTIVA) MUJERES </vt:lpstr>
      <vt:lpstr>NIVEL COLECTIVO – PROBABILIDADES DE VIDA INDIVIDUALES</vt:lpstr>
      <vt:lpstr> Elementos</vt:lpstr>
      <vt:lpstr>El Aspecto Económico - Proyectado</vt:lpstr>
      <vt:lpstr>Conclusiones</vt:lpstr>
      <vt:lpstr>PowerPoint Presentation</vt:lpstr>
    </vt:vector>
  </TitlesOfParts>
  <Company>CPCECABA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ncampregher</dc:creator>
  <cp:lastModifiedBy>owner</cp:lastModifiedBy>
  <cp:revision>11</cp:revision>
  <dcterms:created xsi:type="dcterms:W3CDTF">2011-06-10T17:47:30Z</dcterms:created>
  <dcterms:modified xsi:type="dcterms:W3CDTF">2012-09-06T15:26:51Z</dcterms:modified>
</cp:coreProperties>
</file>