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es-ES"/>
    </a:defPPr>
    <a:lvl1pPr algn="ctr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660"/>
  </p:normalViewPr>
  <p:slideViewPr>
    <p:cSldViewPr>
      <p:cViewPr varScale="1">
        <p:scale>
          <a:sx n="68" d="100"/>
          <a:sy n="68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fld id="{3E5169B4-71F4-4884-8F74-D950AD4DE20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B655B4-FD83-4F51-AABF-419D9DC477BB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562C7-0989-45A6-A323-EAE72E44F3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784DF0-D2A0-41CF-B4A9-E99553AD0008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332F4-CE0A-4A85-B2CD-C3B1398D4F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0A6F06-804D-4311-9152-E2679B58D22E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7D64F-A898-4B52-AE3D-A8A86B0E8F9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AF7C36-A338-41DC-95DE-20E78F972C67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40AF5-1F9A-4640-B5E8-26F76DB69B3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9E2AC-5629-41B1-833F-39FE3C0283C8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7D62D-ACEE-4ADF-82B7-18EAD30CDF3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AF4B82-5D66-4599-B0A9-2CEBE88A1D1E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D9E90-E9CC-4CFF-8F39-15D58AA1DF2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692C92-30E4-4F0A-8D81-5B198D8B422D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13296-38E3-4B4B-9AD1-15DF2C554A4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C279F3-A1CE-4947-B148-F7EF00D943EC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F940F-87C3-49CD-93FE-D4E70649EDE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3A98AD-B833-4F34-B250-DFA2C936304A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627E4-3D7A-4BB0-A9DD-43FB17DA971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0C8D7-1D4D-42E2-B6F0-78A7066242EF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D6F29-B2A9-4F19-BE7B-3122E3BCBF7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AA4D93-2DB0-4E0A-B0ED-25977BA54917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B9BE1-DE04-4D49-8994-33BA7332867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fld id="{9440432F-F945-4C98-9415-D1A1235F5C41}" type="datetime1">
              <a:rPr lang="es-ES"/>
              <a:pPr/>
              <a:t>06/08/2013</a:t>
            </a:fld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C3460EA9-793E-4E24-B974-2E8ACBB1444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noguerag@cignas.com.a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1FAF8-4A2A-4744-9071-BB626C0FE89B}" type="slidenum">
              <a:rPr lang="es-ES"/>
              <a:pPr/>
              <a:t>1</a:t>
            </a:fld>
            <a:endParaRPr lang="es-ES"/>
          </a:p>
        </p:txBody>
      </p:sp>
      <p:pic>
        <p:nvPicPr>
          <p:cNvPr id="2052" name="Picture 4" descr="planti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152"/>
            <a:ext cx="9144000" cy="2060575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83568" y="2979390"/>
            <a:ext cx="8229600" cy="2609850"/>
          </a:xfrm>
        </p:spPr>
        <p:txBody>
          <a:bodyPr/>
          <a:lstStyle/>
          <a:p>
            <a:pPr algn="ctr">
              <a:buNone/>
            </a:pPr>
            <a:endParaRPr lang="es-AR" dirty="0" smtClean="0"/>
          </a:p>
          <a:p>
            <a:pPr algn="ctr">
              <a:buNone/>
            </a:pPr>
            <a:r>
              <a:rPr lang="es-AR" dirty="0" smtClean="0"/>
              <a:t>Ciudad Autónoma de Buenos Aires</a:t>
            </a:r>
          </a:p>
          <a:p>
            <a:pPr algn="ctr">
              <a:buNone/>
            </a:pPr>
            <a:r>
              <a:rPr lang="es-AR" dirty="0" smtClean="0"/>
              <a:t>7 al 9 de Agosto de 2013</a:t>
            </a:r>
            <a:endParaRPr lang="es-AR" dirty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>
          <a:xfrm>
            <a:off x="467544" y="1412776"/>
            <a:ext cx="8229600" cy="1944216"/>
          </a:xfrm>
        </p:spPr>
        <p:txBody>
          <a:bodyPr/>
          <a:lstStyle/>
          <a:p>
            <a:r>
              <a:rPr lang="es-ES" b="1" dirty="0" smtClean="0"/>
              <a:t>XV Simposio sobre Legislación Tributaria Argentina</a:t>
            </a:r>
            <a:r>
              <a:rPr lang="es-ES" dirty="0" smtClean="0"/>
              <a:t/>
            </a:r>
            <a:br>
              <a:rPr lang="es-ES" dirty="0" smtClean="0"/>
            </a:br>
            <a:endParaRPr lang="es-AR" dirty="0"/>
          </a:p>
        </p:txBody>
      </p:sp>
      <p:pic>
        <p:nvPicPr>
          <p:cNvPr id="2058" name="Picture 10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B034-30AF-4683-9900-12D5298D9538}" type="slidenum">
              <a:rPr lang="es-ES"/>
              <a:pPr/>
              <a:t>10</a:t>
            </a:fld>
            <a:endParaRPr lang="es-ES"/>
          </a:p>
        </p:txBody>
      </p:sp>
      <p:pic>
        <p:nvPicPr>
          <p:cNvPr id="28674" name="Picture 2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Conclusión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83568" y="1052736"/>
            <a:ext cx="8229600" cy="50405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AR" sz="2400" kern="0" dirty="0" smtClean="0">
                <a:latin typeface="+mn-lt"/>
              </a:rPr>
              <a:t>La teoría enseña lo que la práctica muchas veces ignora.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</a:t>
            </a:r>
            <a:r>
              <a:rPr kumimoji="0" lang="es-AR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hay poder sin deber.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AR" sz="2400" kern="0" baseline="0" dirty="0" smtClean="0">
              <a:latin typeface="+mn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AR" sz="2400" kern="0" baseline="0" dirty="0" smtClean="0">
                <a:latin typeface="+mn-lt"/>
              </a:rPr>
              <a:t>Ni</a:t>
            </a:r>
            <a:r>
              <a:rPr lang="es-AR" sz="2400" kern="0" dirty="0" smtClean="0">
                <a:latin typeface="+mn-lt"/>
              </a:rPr>
              <a:t> privilegios sin garantías que las compensen.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AR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</a:t>
            </a:r>
            <a:r>
              <a:rPr kumimoji="0" lang="es-AR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derecho sin responsabilidad.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AR" sz="2400" kern="0" baseline="0" dirty="0" smtClean="0">
              <a:latin typeface="+mn-lt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AR" sz="2400" kern="0" baseline="0" dirty="0" smtClean="0">
                <a:latin typeface="+mn-lt"/>
              </a:rPr>
              <a:t>Es</a:t>
            </a:r>
            <a:r>
              <a:rPr lang="es-AR" sz="2400" kern="0" dirty="0" smtClean="0">
                <a:latin typeface="+mn-lt"/>
              </a:rPr>
              <a:t> necesario construir una dogmática jurídica de la tributación, que sirva al Fisco y al Contribuyente, porque el derecho es uno solo, como es uno el interés general que todos debemos perseguir.</a:t>
            </a:r>
            <a:endParaRPr kumimoji="0" lang="es-AR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475656" y="1713582"/>
            <a:ext cx="5904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5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Muchas </a:t>
            </a:r>
            <a:r>
              <a:rPr lang="es-AR" sz="5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gracias.-</a:t>
            </a:r>
            <a:endParaRPr lang="es-AR" sz="5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LOGO SOCIEDAD CIVIL NOGUERA PUEN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4553744"/>
            <a:ext cx="4454894" cy="2304256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1187624" y="3429000"/>
            <a:ext cx="640871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Germán Luis Noguera</a:t>
            </a:r>
          </a:p>
          <a:p>
            <a:r>
              <a:rPr lang="es-AR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/>
              </a:rPr>
              <a:t>noguerag@cignas.com.ar</a:t>
            </a:r>
            <a:r>
              <a:rPr lang="es-AR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AR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364088" y="5877272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1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Posadas, Misiones.-</a:t>
            </a:r>
            <a:endParaRPr lang="es-AR" sz="1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25DC-4D83-473C-955F-D0D95FB7C5D5}" type="slidenum">
              <a:rPr lang="es-ES"/>
              <a:pPr/>
              <a:t>2</a:t>
            </a:fld>
            <a:endParaRPr lang="es-ES"/>
          </a:p>
        </p:txBody>
      </p:sp>
      <p:pic>
        <p:nvPicPr>
          <p:cNvPr id="20482" name="Picture 2" descr="planti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8229600" cy="2609850"/>
          </a:xfrm>
        </p:spPr>
        <p:txBody>
          <a:bodyPr/>
          <a:lstStyle/>
          <a:p>
            <a:pPr algn="ctr">
              <a:defRPr/>
            </a:pPr>
            <a:r>
              <a:rPr lang="es-AR" sz="40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COMISIÓN N° 2: </a:t>
            </a:r>
            <a:br>
              <a:rPr lang="es-AR" sz="40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AR" sz="4000" b="1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s-AR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Límites al Accionar Fiscal</a:t>
            </a:r>
            <a:endParaRPr lang="es-AR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AR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AR" dirty="0"/>
          </a:p>
        </p:txBody>
      </p:sp>
      <p:pic>
        <p:nvPicPr>
          <p:cNvPr id="20485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436260" y="6461125"/>
            <a:ext cx="658423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F4B7A-2ECA-42FE-809C-A8C56F270ACF}" type="slidenum">
              <a:rPr lang="es-ES"/>
              <a:pPr/>
              <a:t>3</a:t>
            </a:fld>
            <a:endParaRPr lang="es-ES"/>
          </a:p>
        </p:txBody>
      </p:sp>
      <p:pic>
        <p:nvPicPr>
          <p:cNvPr id="21512" name="Picture 8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2"/>
            <a:ext cx="8229600" cy="3745135"/>
          </a:xfrm>
        </p:spPr>
        <p:txBody>
          <a:bodyPr/>
          <a:lstStyle/>
          <a:p>
            <a:pPr algn="just"/>
            <a:r>
              <a:rPr lang="es-AR" dirty="0" smtClean="0"/>
              <a:t>El ejercicio de competencias en exceso de sus propias facultades, por parte de las Administraciones Tributarias, aparenta una ausencia de límites, que justifican la regulación de los principios, derechos y garantías que la C.N. contempla a favor de los administrados.</a:t>
            </a:r>
            <a:endParaRPr lang="es-AR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Premisa de investigación</a:t>
            </a:r>
            <a:endParaRPr lang="es-AR" dirty="0"/>
          </a:p>
        </p:txBody>
      </p:sp>
      <p:pic>
        <p:nvPicPr>
          <p:cNvPr id="21509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478729" y="6461125"/>
            <a:ext cx="64992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21B81-48BD-45A8-9518-D2709361C1CC}" type="slidenum">
              <a:rPr lang="es-ES"/>
              <a:pPr/>
              <a:t>4</a:t>
            </a:fld>
            <a:endParaRPr lang="es-ES"/>
          </a:p>
        </p:txBody>
      </p:sp>
      <p:pic>
        <p:nvPicPr>
          <p:cNvPr id="22537" name="Picture 9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sz="3200" b="1" dirty="0" smtClean="0"/>
              <a:t>Marco Teórico Dogmático</a:t>
            </a:r>
            <a:endParaRPr lang="es-AR" sz="3200" b="1" dirty="0"/>
          </a:p>
        </p:txBody>
      </p:sp>
      <p:pic>
        <p:nvPicPr>
          <p:cNvPr id="22533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4888" y="1844824"/>
            <a:ext cx="8229600" cy="3816424"/>
          </a:xfrm>
        </p:spPr>
        <p:txBody>
          <a:bodyPr/>
          <a:lstStyle/>
          <a:p>
            <a:pPr algn="just">
              <a:buNone/>
            </a:pPr>
            <a:r>
              <a:rPr lang="es-AR" sz="2000" dirty="0" smtClean="0"/>
              <a:t>   </a:t>
            </a:r>
            <a:r>
              <a:rPr lang="es-AR" sz="2100" dirty="0" smtClean="0"/>
              <a:t> Para justificar la sanción de un Estatuto legal del contribuyente, dejamos de lado los postulados clásicos invocados por </a:t>
            </a:r>
            <a:r>
              <a:rPr lang="es-AR" sz="2100" dirty="0" err="1" smtClean="0"/>
              <a:t>Jarach</a:t>
            </a:r>
            <a:r>
              <a:rPr lang="es-AR" sz="2100" dirty="0" smtClean="0"/>
              <a:t>.</a:t>
            </a:r>
          </a:p>
          <a:p>
            <a:pPr algn="just">
              <a:buNone/>
            </a:pPr>
            <a:r>
              <a:rPr lang="es-AR" sz="2100" dirty="0" smtClean="0"/>
              <a:t>    </a:t>
            </a:r>
          </a:p>
          <a:p>
            <a:pPr algn="just">
              <a:buNone/>
            </a:pPr>
            <a:r>
              <a:rPr lang="es-AR" sz="2100" dirty="0" smtClean="0"/>
              <a:t>La </a:t>
            </a:r>
            <a:r>
              <a:rPr lang="es-AR" sz="2100" dirty="0"/>
              <a:t>doctrina que pregonamos se ampara en los siguientes corolarios</a:t>
            </a:r>
            <a:r>
              <a:rPr lang="es-AR" sz="2100" dirty="0" smtClean="0"/>
              <a:t>:</a:t>
            </a:r>
          </a:p>
          <a:p>
            <a:pPr algn="just"/>
            <a:r>
              <a:rPr lang="es-AR" sz="2100" dirty="0" smtClean="0"/>
              <a:t>1- </a:t>
            </a:r>
            <a:r>
              <a:rPr lang="es-AR" sz="2100" u="sng" dirty="0"/>
              <a:t>Primer Corolario</a:t>
            </a:r>
            <a:r>
              <a:rPr lang="es-AR" sz="2100" dirty="0"/>
              <a:t>: el “poder de imperio” </a:t>
            </a:r>
            <a:r>
              <a:rPr lang="es-AR" sz="2100" dirty="0" smtClean="0"/>
              <a:t>y el </a:t>
            </a:r>
            <a:r>
              <a:rPr lang="es-AR" sz="2100" dirty="0"/>
              <a:t>“poder coercitivo” </a:t>
            </a:r>
            <a:endParaRPr lang="es-AR" sz="2100" dirty="0" smtClean="0"/>
          </a:p>
          <a:p>
            <a:pPr algn="just"/>
            <a:endParaRPr lang="es-AR" sz="2100" dirty="0" smtClean="0"/>
          </a:p>
          <a:p>
            <a:pPr algn="just"/>
            <a:r>
              <a:rPr lang="es-AR" sz="2100" dirty="0" smtClean="0"/>
              <a:t>2- </a:t>
            </a:r>
            <a:r>
              <a:rPr lang="es-AR" sz="2100" u="sng" dirty="0"/>
              <a:t>Segundo Corolario</a:t>
            </a:r>
            <a:r>
              <a:rPr lang="es-AR" sz="2100" dirty="0"/>
              <a:t>: </a:t>
            </a:r>
            <a:r>
              <a:rPr lang="es-AR" sz="2100" dirty="0" smtClean="0"/>
              <a:t> Régimen </a:t>
            </a:r>
            <a:r>
              <a:rPr lang="es-AR" sz="2100" dirty="0"/>
              <a:t>de “desigualdad” a favor del </a:t>
            </a:r>
            <a:r>
              <a:rPr lang="es-AR" sz="2100" dirty="0" smtClean="0"/>
              <a:t>Estado</a:t>
            </a:r>
            <a:r>
              <a:rPr lang="es-AR" sz="2100" dirty="0"/>
              <a:t>, frente al </a:t>
            </a:r>
            <a:r>
              <a:rPr lang="es-AR" sz="2100" dirty="0" smtClean="0"/>
              <a:t>contribuyente</a:t>
            </a:r>
            <a:r>
              <a:rPr lang="es-AR" sz="2100" dirty="0"/>
              <a:t>.</a:t>
            </a:r>
            <a:endParaRPr lang="es-AR" sz="2100" dirty="0" smtClean="0"/>
          </a:p>
          <a:p>
            <a:pPr algn="just">
              <a:buNone/>
            </a:pPr>
            <a:endParaRPr lang="es-AR" sz="2100" dirty="0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478729" y="6461125"/>
            <a:ext cx="64992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5E126-EE4C-4BA0-ACA0-CC4CB86820B8}" type="slidenum">
              <a:rPr lang="es-ES"/>
              <a:pPr/>
              <a:t>5</a:t>
            </a:fld>
            <a:endParaRPr lang="es-ES"/>
          </a:p>
        </p:txBody>
      </p:sp>
      <p:pic>
        <p:nvPicPr>
          <p:cNvPr id="23558" name="Picture 6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268760"/>
            <a:ext cx="8229600" cy="4824536"/>
          </a:xfrm>
        </p:spPr>
        <p:txBody>
          <a:bodyPr/>
          <a:lstStyle/>
          <a:p>
            <a:pPr algn="just"/>
            <a:r>
              <a:rPr lang="es-AR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Argentina, del texto constitucional se desprenden los derechos, garantías, reglas y principios que sistemáticamente apreciados, pueden conformar el “Estatuto Constitucional del Contribuyente</a:t>
            </a:r>
            <a:r>
              <a:rPr lang="es-AR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”.</a:t>
            </a:r>
          </a:p>
          <a:p>
            <a:pPr algn="just"/>
            <a:r>
              <a:rPr lang="es-AR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AR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Ello requiere por parte del intérprete, una labor que tienda a unir los conceptos dispersos de cada una de las piezas que lo conforman, a partir de las reglas constitucionales que proyectan sus efectos sobre todo el ordenamiento </a:t>
            </a:r>
            <a:r>
              <a:rPr lang="es-AR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jurídico</a:t>
            </a:r>
            <a:r>
              <a:rPr lang="es-AR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r>
              <a:rPr lang="es-AR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Las </a:t>
            </a:r>
            <a:r>
              <a:rPr lang="es-AR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principales limitaciones a los poderes tributarios </a:t>
            </a:r>
            <a:r>
              <a:rPr lang="es-AR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contenidas </a:t>
            </a:r>
            <a:r>
              <a:rPr lang="es-AR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nuestra Carta Magna, </a:t>
            </a:r>
            <a:r>
              <a:rPr lang="es-AR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responde </a:t>
            </a:r>
            <a:r>
              <a:rPr lang="es-AR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esencialmente a la necesidad de reforzar el principio de seguridad jurídica característico de las sociedades democráticas más avanzadas.</a:t>
            </a:r>
            <a:endParaRPr lang="es-AR" sz="2100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sz="3200" b="1" dirty="0"/>
              <a:t>¿</a:t>
            </a:r>
            <a:r>
              <a:rPr lang="es-AR" sz="3200" b="1" dirty="0" smtClean="0"/>
              <a:t>Existe un Estatuto?</a:t>
            </a:r>
            <a:endParaRPr lang="es-AR" sz="3200" b="1" dirty="0"/>
          </a:p>
        </p:txBody>
      </p:sp>
      <p:pic>
        <p:nvPicPr>
          <p:cNvPr id="23557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478729" y="6461125"/>
            <a:ext cx="64992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DBB4-6033-48A7-833A-9E544E6BDEDD}" type="slidenum">
              <a:rPr lang="es-ES"/>
              <a:pPr/>
              <a:t>6</a:t>
            </a:fld>
            <a:endParaRPr lang="es-ES"/>
          </a:p>
        </p:txBody>
      </p:sp>
      <p:pic>
        <p:nvPicPr>
          <p:cNvPr id="24582" name="Picture 6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0768"/>
            <a:ext cx="8229600" cy="4824536"/>
          </a:xfrm>
        </p:spPr>
        <p:txBody>
          <a:bodyPr/>
          <a:lstStyle/>
          <a:p>
            <a:pPr algn="just"/>
            <a:r>
              <a:rPr lang="es-ES_tradnl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Proponemos adaptar el ordenamiento vigente al esquema garantista constitucional, mediante el empleo de reglas procesales reunidas en un solo cuerpo legal.</a:t>
            </a:r>
          </a:p>
          <a:p>
            <a:pPr algn="just"/>
            <a:r>
              <a:rPr lang="es-AR" sz="2200" dirty="0" smtClean="0"/>
              <a:t>E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stimamos que el alcance del Estatuto debería estar delimitado por conceptos e institutos de carácter administrativo y procesal, antes que del tipo material y penal.</a:t>
            </a:r>
          </a:p>
          <a:p>
            <a:pPr algn="just"/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Para ello, se debería ordenar 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manera instrumental aquellos principios, derechos y garantías que la Constitución Nacional expresamente 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proclama 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beneficio de los ciudadanos, 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mediante 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eliminación y concomitante incorporación de normas en la ley 11.683, cuyo detalle se precisa infra</a:t>
            </a:r>
            <a:endParaRPr lang="es-AR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s-A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s-AR" sz="2000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¿Que proponemos?</a:t>
            </a:r>
            <a:endParaRPr lang="es-AR" b="1" dirty="0"/>
          </a:p>
        </p:txBody>
      </p:sp>
      <p:pic>
        <p:nvPicPr>
          <p:cNvPr id="24581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1436250" y="6461125"/>
            <a:ext cx="6584238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1B3C-65E9-48EA-ACC0-9E3976F39123}" type="slidenum">
              <a:rPr lang="es-ES"/>
              <a:pPr/>
              <a:t>7</a:t>
            </a:fld>
            <a:endParaRPr lang="es-ES"/>
          </a:p>
        </p:txBody>
      </p:sp>
      <p:pic>
        <p:nvPicPr>
          <p:cNvPr id="25606" name="Picture 6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556792"/>
            <a:ext cx="8229600" cy="4248472"/>
          </a:xfrm>
        </p:spPr>
        <p:txBody>
          <a:bodyPr/>
          <a:lstStyle/>
          <a:p>
            <a:pPr algn="just"/>
            <a:r>
              <a:rPr lang="es-ES_tradnl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 postulados que justifican </a:t>
            </a:r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sanción de un estatuto del contribuyente importan:</a:t>
            </a:r>
            <a:endParaRPr lang="es-AR" sz="21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(i) Descartar el postulado que valida jurídicamente </a:t>
            </a:r>
            <a:r>
              <a:rPr lang="es-ES_tradnl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 irrestricto </a:t>
            </a:r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accionar de la función de inspección.</a:t>
            </a:r>
            <a:endParaRPr lang="es-AR" sz="21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s-ES_tradnl" sz="2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</a:t>
            </a:r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No considerar el alto precio que se puede pagar </a:t>
            </a:r>
            <a:r>
              <a:rPr lang="es-ES_tradnl" sz="2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tutelar los </a:t>
            </a:r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derechos del administrado.</a:t>
            </a:r>
            <a:endParaRPr lang="es-AR" sz="21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s-ES_tradnl" sz="21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iii</a:t>
            </a:r>
            <a:r>
              <a:rPr lang="es-ES_tradnl" sz="2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Dogmáticamente asumir que la desigualdad entre la prestación debida por el contribuyente deudor, frente al contenido de las prestaciones públicas a cargo del Estado acreedor, se apoye en la figura del derecho subjetivo debilitado que justifica la protección legal del interés particular de los contribuyentes.</a:t>
            </a:r>
            <a:endParaRPr lang="es-AR" sz="21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s-AR" sz="2000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sz="3200" b="1" dirty="0" smtClean="0"/>
              <a:t>Postulados</a:t>
            </a:r>
            <a:endParaRPr lang="es-AR" sz="3200" b="1" dirty="0"/>
          </a:p>
        </p:txBody>
      </p:sp>
      <p:pic>
        <p:nvPicPr>
          <p:cNvPr id="25605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478729" y="6461125"/>
            <a:ext cx="64992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7E95-9669-456E-B7D4-EED6E667E262}" type="slidenum">
              <a:rPr lang="es-ES"/>
              <a:pPr/>
              <a:t>8</a:t>
            </a:fld>
            <a:endParaRPr lang="es-ES"/>
          </a:p>
        </p:txBody>
      </p:sp>
      <p:pic>
        <p:nvPicPr>
          <p:cNvPr id="26630" name="Picture 6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736"/>
            <a:ext cx="8229600" cy="4680520"/>
          </a:xfrm>
        </p:spPr>
        <p:txBody>
          <a:bodyPr/>
          <a:lstStyle/>
          <a:p>
            <a:pPr algn="just"/>
            <a:r>
              <a:rPr lang="es-AR" sz="22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inclusión de los principios y garantías del contribuyente en </a:t>
            </a:r>
            <a:r>
              <a:rPr lang="es-AR" sz="2200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una carta o estatuto que los regule, importa garantizar su </a:t>
            </a:r>
            <a:r>
              <a:rPr lang="es-AR" sz="22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observancia </a:t>
            </a:r>
            <a:r>
              <a:rPr lang="es-AR" sz="2200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 parte de los funcionarios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s-AR" sz="2200" dirty="0" smtClean="0"/>
              <a:t>evitando que 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avancen 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sobre los mismos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>
              <a:buNone/>
            </a:pPr>
            <a:endParaRPr lang="es-AR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busca garantizar 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los derechos de los contribuyentes, frente a la potencial raíz antijurídica 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 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antidemocráticas 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 </a:t>
            </a:r>
            <a:r>
              <a:rPr lang="es-AR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determinadas conductas que asume el Estado en materia 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tributaria, a través de los valores de: </a:t>
            </a:r>
            <a:endParaRPr lang="es-AR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algn="just"/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 Transparencia, </a:t>
            </a:r>
            <a:endParaRPr lang="es-AR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algn="just"/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 Seguridad Jurídica y </a:t>
            </a:r>
            <a:endParaRPr lang="es-AR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 algn="just"/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s-AR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 Debido proceso.</a:t>
            </a:r>
            <a:endParaRPr lang="es-AR" sz="2200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sz="3200" b="1" dirty="0" smtClean="0"/>
              <a:t>Finalidades</a:t>
            </a:r>
            <a:endParaRPr lang="es-AR" sz="3200" b="1" dirty="0"/>
          </a:p>
        </p:txBody>
      </p:sp>
      <p:pic>
        <p:nvPicPr>
          <p:cNvPr id="26629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1478729" y="6461125"/>
            <a:ext cx="64992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5366-F630-48C5-84C4-DD79D92259AB}" type="slidenum">
              <a:rPr lang="es-ES"/>
              <a:pPr/>
              <a:t>9</a:t>
            </a:fld>
            <a:endParaRPr lang="es-ES"/>
          </a:p>
        </p:txBody>
      </p:sp>
      <p:pic>
        <p:nvPicPr>
          <p:cNvPr id="27655" name="Picture 7" descr="plantill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BABFC3"/>
              </a:clrFrom>
              <a:clrTo>
                <a:srgbClr val="BABFC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97425"/>
            <a:ext cx="91440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68760"/>
            <a:ext cx="8229600" cy="4464496"/>
          </a:xfrm>
        </p:spPr>
        <p:txBody>
          <a:bodyPr/>
          <a:lstStyle/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Principios inherentes a los derechos, garantías y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Obligaciones</a:t>
            </a:r>
          </a:p>
          <a:p>
            <a:pPr algn="just">
              <a:buNone/>
            </a:pPr>
            <a:r>
              <a:rPr lang="es-AR" sz="2000" dirty="0"/>
              <a:t>2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Manejo y divulgación de la información relativa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los contribuyentes.</a:t>
            </a:r>
            <a:endParaRPr lang="es-AR" sz="2000" dirty="0"/>
          </a:p>
          <a:p>
            <a:pPr algn="just"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Denuncia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Anónima</a:t>
            </a:r>
            <a:r>
              <a:rPr lang="es-AR" sz="2000" dirty="0" smtClean="0"/>
              <a:t>.</a:t>
            </a: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Pedido de información a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terceros</a:t>
            </a:r>
            <a:r>
              <a:rPr lang="es-AR" sz="2000" dirty="0" smtClean="0"/>
              <a:t>.</a:t>
            </a:r>
            <a:endParaRPr lang="es-A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Límites de verificación y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fiscalización.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		</a:t>
            </a: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Embargos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preventivos</a:t>
            </a:r>
            <a:r>
              <a:rPr lang="es-AR" sz="2000" dirty="0" smtClean="0"/>
              <a:t>.</a:t>
            </a:r>
            <a:endParaRPr lang="es-AR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Prácticas intimidatorias y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dañosas.</a:t>
            </a: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Intereses resarcitorios en la repetición	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Ombudsman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tributario.</a:t>
            </a: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Cuestiones de procedimiento </a:t>
            </a: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tributario</a:t>
            </a:r>
            <a:r>
              <a:rPr lang="es-AR" sz="2000" dirty="0" smtClean="0"/>
              <a:t>.</a:t>
            </a: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Prescripción	</a:t>
            </a:r>
            <a:r>
              <a:rPr lang="es-AR" sz="2000" dirty="0" smtClean="0"/>
              <a:t>.</a:t>
            </a:r>
          </a:p>
          <a:p>
            <a:pPr>
              <a:buNone/>
            </a:pPr>
            <a:r>
              <a:rPr lang="es-A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</a:t>
            </a:r>
            <a:r>
              <a:rPr lang="es-A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Remisión y quita							</a:t>
            </a:r>
          </a:p>
          <a:p>
            <a:endParaRPr lang="es-AR" sz="2000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AR" sz="3200" b="1" dirty="0" smtClean="0"/>
              <a:t>Contenido del Estatuto</a:t>
            </a:r>
            <a:endParaRPr lang="es-AR" sz="3200" b="1" dirty="0"/>
          </a:p>
        </p:txBody>
      </p:sp>
      <p:pic>
        <p:nvPicPr>
          <p:cNvPr id="27653" name="Picture 5" descr="logoconsej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734050"/>
            <a:ext cx="971550" cy="933450"/>
          </a:xfrm>
          <a:prstGeom prst="rect">
            <a:avLst/>
          </a:prstGeom>
          <a:noFill/>
        </p:spPr>
      </p:pic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478729" y="6461125"/>
            <a:ext cx="649928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b="1" dirty="0" smtClean="0"/>
              <a:t>XV Simposio sobre Legislación Tributaria Argentina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1318</TotalTime>
  <Words>727</Words>
  <Application>Microsoft Office PowerPoint</Application>
  <PresentationFormat>Presentación en pantalla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Diseño predeterminado</vt:lpstr>
      <vt:lpstr>XV Simposio sobre Legislación Tributaria Argentina </vt:lpstr>
      <vt:lpstr>Diapositiva 2</vt:lpstr>
      <vt:lpstr>Premisa de investigación</vt:lpstr>
      <vt:lpstr>Marco Teórico Dogmático</vt:lpstr>
      <vt:lpstr>¿Existe un Estatuto?</vt:lpstr>
      <vt:lpstr>¿Que proponemos?</vt:lpstr>
      <vt:lpstr>Postulados</vt:lpstr>
      <vt:lpstr>Finalidades</vt:lpstr>
      <vt:lpstr>Contenido del Estatuto</vt:lpstr>
      <vt:lpstr>Diapositiva 10</vt:lpstr>
      <vt:lpstr>Diapositiva 11</vt:lpstr>
    </vt:vector>
  </TitlesOfParts>
  <Company>CPCECABA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ncampregher</dc:creator>
  <cp:lastModifiedBy>Usuario</cp:lastModifiedBy>
  <cp:revision>26</cp:revision>
  <dcterms:created xsi:type="dcterms:W3CDTF">2011-06-10T17:47:30Z</dcterms:created>
  <dcterms:modified xsi:type="dcterms:W3CDTF">2013-08-06T23:01:50Z</dcterms:modified>
</cp:coreProperties>
</file>