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FCAF4-256B-4342-91D9-973700E5A3C6}" type="datetimeFigureOut">
              <a:rPr lang="es-ES" smtClean="0"/>
              <a:pPr/>
              <a:t>08/10/2015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4B1EB-806F-4EAA-9184-B4A664D5E7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16633"/>
            <a:ext cx="9144000" cy="720080"/>
          </a:xfrm>
        </p:spPr>
        <p:txBody>
          <a:bodyPr>
            <a:normAutofit/>
          </a:bodyPr>
          <a:lstStyle/>
          <a:p>
            <a:r>
              <a:rPr lang="es-AR" sz="3200" b="1" dirty="0">
                <a:latin typeface="Baskerville Old Face" pitchFamily="18" charset="0"/>
              </a:rPr>
              <a:t> IMPUESTOS A LA RENTA Y AL PATRIMONIO</a:t>
            </a:r>
            <a:endParaRPr lang="es-ES" sz="3200" b="1" dirty="0">
              <a:latin typeface="Baskerville Old Face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1326020"/>
            <a:ext cx="4176464" cy="5616624"/>
          </a:xfr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Introducción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Objeto </a:t>
            </a:r>
            <a:r>
              <a:rPr lang="es-AR" sz="1600" dirty="0">
                <a:solidFill>
                  <a:schemeClr val="tx1"/>
                </a:solidFill>
              </a:rPr>
              <a:t>del impuesto a la renta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Unidad </a:t>
            </a:r>
            <a:r>
              <a:rPr lang="es-AR" sz="1600" dirty="0">
                <a:solidFill>
                  <a:schemeClr val="tx1"/>
                </a:solidFill>
              </a:rPr>
              <a:t>contribuyente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Rentas </a:t>
            </a:r>
            <a:r>
              <a:rPr lang="es-AR" sz="1600" dirty="0">
                <a:solidFill>
                  <a:schemeClr val="tx1"/>
                </a:solidFill>
              </a:rPr>
              <a:t>de fuente extranjera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Determinación </a:t>
            </a:r>
            <a:r>
              <a:rPr lang="es-AR" sz="1600" dirty="0">
                <a:solidFill>
                  <a:schemeClr val="tx1"/>
                </a:solidFill>
              </a:rPr>
              <a:t>de la fuente: economía digital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Crédito </a:t>
            </a:r>
            <a:r>
              <a:rPr lang="es-AR" sz="1600" dirty="0">
                <a:solidFill>
                  <a:schemeClr val="tx1"/>
                </a:solidFill>
              </a:rPr>
              <a:t>por impuesto análogo del exterior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Rentas </a:t>
            </a:r>
            <a:r>
              <a:rPr lang="es-AR" sz="1600" dirty="0">
                <a:solidFill>
                  <a:schemeClr val="tx1"/>
                </a:solidFill>
              </a:rPr>
              <a:t>financieras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Imposición </a:t>
            </a:r>
            <a:r>
              <a:rPr lang="es-AR" sz="1600" dirty="0">
                <a:solidFill>
                  <a:schemeClr val="tx1"/>
                </a:solidFill>
              </a:rPr>
              <a:t>a la renta de sociedades de capital </a:t>
            </a:r>
            <a:r>
              <a:rPr lang="es-AR" sz="1600" dirty="0" smtClean="0">
                <a:solidFill>
                  <a:schemeClr val="tx1"/>
                </a:solidFill>
              </a:rPr>
              <a:t> y </a:t>
            </a:r>
            <a:r>
              <a:rPr lang="es-AR" sz="1600" dirty="0">
                <a:solidFill>
                  <a:schemeClr val="tx1"/>
                </a:solidFill>
              </a:rPr>
              <a:t>asimiladas a tales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Imputación </a:t>
            </a:r>
            <a:r>
              <a:rPr lang="es-AR" sz="1600" dirty="0">
                <a:solidFill>
                  <a:schemeClr val="tx1"/>
                </a:solidFill>
              </a:rPr>
              <a:t>al período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Deducciones </a:t>
            </a:r>
            <a:r>
              <a:rPr lang="es-AR" sz="1600" dirty="0">
                <a:solidFill>
                  <a:schemeClr val="tx1"/>
                </a:solidFill>
              </a:rPr>
              <a:t>personales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Tasas </a:t>
            </a:r>
            <a:r>
              <a:rPr lang="es-AR" sz="1600" dirty="0">
                <a:solidFill>
                  <a:schemeClr val="tx1"/>
                </a:solidFill>
              </a:rPr>
              <a:t>del impuesto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Quebrantos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Amortizaciones </a:t>
            </a:r>
            <a:r>
              <a:rPr lang="es-AR" sz="1600" dirty="0">
                <a:solidFill>
                  <a:schemeClr val="tx1"/>
                </a:solidFill>
              </a:rPr>
              <a:t>de bienes de uso 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Salidas </a:t>
            </a:r>
            <a:r>
              <a:rPr lang="es-AR" sz="1600" dirty="0">
                <a:solidFill>
                  <a:schemeClr val="tx1"/>
                </a:solidFill>
              </a:rPr>
              <a:t>no documentadas</a:t>
            </a:r>
            <a:endParaRPr lang="es-ES" sz="16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s-AR" sz="1600" dirty="0" smtClean="0">
                <a:solidFill>
                  <a:schemeClr val="tx1"/>
                </a:solidFill>
              </a:rPr>
              <a:t>Ajuste por inflación</a:t>
            </a:r>
            <a:endParaRPr lang="es-ES" sz="1600" dirty="0" smtClean="0">
              <a:solidFill>
                <a:schemeClr val="tx1"/>
              </a:solidFill>
            </a:endParaRPr>
          </a:p>
          <a:p>
            <a:pPr algn="l"/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4680520" y="1313004"/>
            <a:ext cx="442798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Aspectos a modificar en el régimen de precios de transferencia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Intereses presuntos </a:t>
            </a:r>
            <a:endParaRPr lang="es-ES" sz="1600" dirty="0" smtClean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Bienes </a:t>
            </a:r>
            <a:r>
              <a:rPr lang="es-AR" sz="1600" dirty="0"/>
              <a:t>de cambio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Disposición </a:t>
            </a:r>
            <a:r>
              <a:rPr lang="es-AR" sz="1600" dirty="0"/>
              <a:t>de fondos o bienes a favor de terceros 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Régimen </a:t>
            </a:r>
            <a:r>
              <a:rPr lang="es-AR" sz="1600" dirty="0"/>
              <a:t>de reorganización de empresas libre de impuestos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Incentivos </a:t>
            </a:r>
            <a:r>
              <a:rPr lang="es-AR" sz="1600" dirty="0"/>
              <a:t>fiscales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Convenios </a:t>
            </a:r>
            <a:r>
              <a:rPr lang="es-AR" sz="1600" dirty="0"/>
              <a:t>para evitar la doble imposición (CDI)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Modificaciones </a:t>
            </a:r>
            <a:r>
              <a:rPr lang="es-AR" sz="1600" dirty="0"/>
              <a:t>derivadas de los cambios operados en tributación internacional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ES_tradnl" sz="1600" dirty="0" smtClean="0"/>
              <a:t>Tratamiento </a:t>
            </a:r>
            <a:r>
              <a:rPr lang="es-ES_tradnl" sz="1600" dirty="0"/>
              <a:t>tributario de medianas, pequeñas y microempresas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Ganancias </a:t>
            </a:r>
            <a:r>
              <a:rPr lang="es-AR" sz="1600" dirty="0"/>
              <a:t>de capital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Impuesto </a:t>
            </a:r>
            <a:r>
              <a:rPr lang="es-AR" sz="1600" dirty="0"/>
              <a:t>a la ganancia mínima presunta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Impuesto </a:t>
            </a:r>
            <a:r>
              <a:rPr lang="es-AR" sz="1600" dirty="0"/>
              <a:t>sobre los bienes personales</a:t>
            </a:r>
            <a:endParaRPr lang="es-ES" sz="1600" dirty="0"/>
          </a:p>
          <a:p>
            <a:pPr marL="342900" indent="-342900">
              <a:spcBef>
                <a:spcPct val="20000"/>
              </a:spcBef>
              <a:buFont typeface="+mj-lt"/>
              <a:buAutoNum type="arabicPeriod" startAt="16"/>
            </a:pPr>
            <a:r>
              <a:rPr lang="es-AR" sz="1600" dirty="0" smtClean="0"/>
              <a:t>Impuesto </a:t>
            </a:r>
            <a:r>
              <a:rPr lang="es-AR" sz="1600" dirty="0"/>
              <a:t>a la transmisión gratuita de bienes</a:t>
            </a:r>
            <a:endParaRPr lang="es-ES" sz="1600" dirty="0"/>
          </a:p>
          <a:p>
            <a:pPr marL="342900" marR="0" lvl="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endParaRPr lang="es-ES" sz="16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51520" y="561697"/>
            <a:ext cx="889248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s-AR" b="1" u="sng" dirty="0" smtClean="0">
                <a:latin typeface="+mj-lt"/>
                <a:ea typeface="+mj-ea"/>
                <a:cs typeface="+mj-cs"/>
              </a:rPr>
              <a:t> C O N T E N I D O </a:t>
            </a:r>
            <a:endParaRPr kumimoji="0" lang="es-ES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159</Words>
  <Application>Microsoft Office PowerPoint</Application>
  <PresentationFormat>Presentación en pantalla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Baskerville Old Face</vt:lpstr>
      <vt:lpstr>Calibri</vt:lpstr>
      <vt:lpstr>Wingdings</vt:lpstr>
      <vt:lpstr>Tema de Office</vt:lpstr>
      <vt:lpstr> IMPUESTOS A LA RENTA Y AL PATRIMONIO</vt:lpstr>
    </vt:vector>
  </TitlesOfParts>
  <Company>pfa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IMPUESTOS A LA RENTA Y AL PATRIMONIO</dc:title>
  <dc:creator>mandreassi</dc:creator>
  <cp:lastModifiedBy>Leonardo Cucci</cp:lastModifiedBy>
  <cp:revision>10</cp:revision>
  <dcterms:created xsi:type="dcterms:W3CDTF">2015-10-01T13:55:49Z</dcterms:created>
  <dcterms:modified xsi:type="dcterms:W3CDTF">2015-10-08T20:29:00Z</dcterms:modified>
</cp:coreProperties>
</file>