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4" r:id="rId1"/>
  </p:sldMasterIdLst>
  <p:sldIdLst>
    <p:sldId id="256" r:id="rId2"/>
    <p:sldId id="257" r:id="rId3"/>
    <p:sldId id="258" r:id="rId4"/>
    <p:sldId id="259" r:id="rId5"/>
    <p:sldId id="260" r:id="rId6"/>
    <p:sldId id="261" r:id="rId7"/>
    <p:sldId id="299" r:id="rId8"/>
    <p:sldId id="264" r:id="rId9"/>
    <p:sldId id="280" r:id="rId10"/>
    <p:sldId id="262" r:id="rId11"/>
    <p:sldId id="281" r:id="rId12"/>
    <p:sldId id="282" r:id="rId13"/>
    <p:sldId id="283" r:id="rId14"/>
    <p:sldId id="284" r:id="rId15"/>
    <p:sldId id="285" r:id="rId16"/>
    <p:sldId id="263" r:id="rId17"/>
    <p:sldId id="266" r:id="rId18"/>
    <p:sldId id="286" r:id="rId19"/>
    <p:sldId id="287" r:id="rId20"/>
    <p:sldId id="291" r:id="rId21"/>
    <p:sldId id="294" r:id="rId22"/>
    <p:sldId id="295" r:id="rId23"/>
    <p:sldId id="296" r:id="rId24"/>
    <p:sldId id="302" r:id="rId25"/>
    <p:sldId id="303" r:id="rId26"/>
    <p:sldId id="293" r:id="rId27"/>
    <p:sldId id="305" r:id="rId28"/>
    <p:sldId id="292" r:id="rId29"/>
    <p:sldId id="306" r:id="rId30"/>
    <p:sldId id="297" r:id="rId31"/>
    <p:sldId id="298" r:id="rId32"/>
    <p:sldId id="27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62" autoAdjust="0"/>
  </p:normalViewPr>
  <p:slideViewPr>
    <p:cSldViewPr>
      <p:cViewPr varScale="1">
        <p:scale>
          <a:sx n="70" d="100"/>
          <a:sy n="70" d="100"/>
        </p:scale>
        <p:origin x="-137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EE5AA12-65B9-4733-9CDF-964E3F4CCDA4}" type="datetimeFigureOut">
              <a:rPr lang="en-GB" smtClean="0"/>
              <a:pPr/>
              <a:t>08/10/2015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8DBDDD-C8D3-4B37-8192-C2A3C8DC4C86}" type="slidenum">
              <a:rPr lang="en-GB" smtClean="0"/>
              <a:pPr/>
              <a:t>‹Nº›</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E5AA12-65B9-4733-9CDF-964E3F4CCDA4}" type="datetimeFigureOut">
              <a:rPr lang="en-GB" smtClean="0"/>
              <a:pPr/>
              <a:t>08/10/2015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8DBDDD-C8D3-4B37-8192-C2A3C8DC4C86}" type="slidenum">
              <a:rPr lang="en-GB" smtClean="0"/>
              <a:pPr/>
              <a:t>‹Nº›</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E5AA12-65B9-4733-9CDF-964E3F4CCDA4}" type="datetimeFigureOut">
              <a:rPr lang="en-GB" smtClean="0"/>
              <a:pPr/>
              <a:t>08/10/2015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8DBDDD-C8D3-4B37-8192-C2A3C8DC4C86}" type="slidenum">
              <a:rPr lang="en-GB" smtClean="0"/>
              <a:pPr/>
              <a:t>‹Nº›</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E5AA12-65B9-4733-9CDF-964E3F4CCDA4}" type="datetimeFigureOut">
              <a:rPr lang="en-GB" smtClean="0"/>
              <a:pPr/>
              <a:t>08/10/2015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8DBDDD-C8D3-4B37-8192-C2A3C8DC4C86}" type="slidenum">
              <a:rPr lang="en-GB" smtClean="0"/>
              <a:pPr/>
              <a:t>‹Nº›</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E5AA12-65B9-4733-9CDF-964E3F4CCDA4}" type="datetimeFigureOut">
              <a:rPr lang="en-GB" smtClean="0"/>
              <a:pPr/>
              <a:t>08/10/2015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8DBDDD-C8D3-4B37-8192-C2A3C8DC4C86}" type="slidenum">
              <a:rPr lang="en-GB" smtClean="0"/>
              <a:pPr/>
              <a:t>‹Nº›</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EE5AA12-65B9-4733-9CDF-964E3F4CCDA4}" type="datetimeFigureOut">
              <a:rPr lang="en-GB" smtClean="0"/>
              <a:pPr/>
              <a:t>08/10/2015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8DBDDD-C8D3-4B37-8192-C2A3C8DC4C86}" type="slidenum">
              <a:rPr lang="en-GB" smtClean="0"/>
              <a:pPr/>
              <a:t>‹Nº›</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E5AA12-65B9-4733-9CDF-964E3F4CCDA4}" type="datetimeFigureOut">
              <a:rPr lang="en-GB" smtClean="0"/>
              <a:pPr/>
              <a:t>08/10/2015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48DBDDD-C8D3-4B37-8192-C2A3C8DC4C86}" type="slidenum">
              <a:rPr lang="en-GB" smtClean="0"/>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E5AA12-65B9-4733-9CDF-964E3F4CCDA4}" type="datetimeFigureOut">
              <a:rPr lang="en-GB" smtClean="0"/>
              <a:pPr/>
              <a:t>08/10/2015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48DBDDD-C8D3-4B37-8192-C2A3C8DC4C86}" type="slidenum">
              <a:rPr lang="en-GB" smtClean="0"/>
              <a:pPr/>
              <a:t>‹Nº›</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E5AA12-65B9-4733-9CDF-964E3F4CCDA4}" type="datetimeFigureOut">
              <a:rPr lang="en-GB" smtClean="0"/>
              <a:pPr/>
              <a:t>08/10/2015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48DBDDD-C8D3-4B37-8192-C2A3C8DC4C86}" type="slidenum">
              <a:rPr lang="en-GB" smtClean="0"/>
              <a:pPr/>
              <a:t>‹Nº›</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E5AA12-65B9-4733-9CDF-964E3F4CCDA4}" type="datetimeFigureOut">
              <a:rPr lang="en-GB" smtClean="0"/>
              <a:pPr/>
              <a:t>08/10/2015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8DBDDD-C8D3-4B37-8192-C2A3C8DC4C86}" type="slidenum">
              <a:rPr lang="en-GB" smtClean="0"/>
              <a:pPr/>
              <a:t>‹Nº›</a:t>
            </a:fld>
            <a:endParaRPr lang="en-GB"/>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9EE5AA12-65B9-4733-9CDF-964E3F4CCDA4}" type="datetimeFigureOut">
              <a:rPr lang="en-GB" smtClean="0"/>
              <a:pPr/>
              <a:t>08/10/2015</a:t>
            </a:fld>
            <a:endParaRPr lang="en-GB"/>
          </a:p>
        </p:txBody>
      </p:sp>
      <p:sp>
        <p:nvSpPr>
          <p:cNvPr id="9" name="Slide Number Placeholder 8"/>
          <p:cNvSpPr>
            <a:spLocks noGrp="1"/>
          </p:cNvSpPr>
          <p:nvPr>
            <p:ph type="sldNum" sz="quarter" idx="11"/>
          </p:nvPr>
        </p:nvSpPr>
        <p:spPr/>
        <p:txBody>
          <a:bodyPr/>
          <a:lstStyle/>
          <a:p>
            <a:fld id="{048DBDDD-C8D3-4B37-8192-C2A3C8DC4C86}" type="slidenum">
              <a:rPr lang="en-GB" smtClean="0"/>
              <a:pPr/>
              <a:t>‹Nº›</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48DBDDD-C8D3-4B37-8192-C2A3C8DC4C86}" type="slidenum">
              <a:rPr lang="en-GB" smtClean="0"/>
              <a:pPr/>
              <a:t>‹Nº›</a:t>
            </a:fld>
            <a:endParaRPr lang="en-GB"/>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GB"/>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9EE5AA12-65B9-4733-9CDF-964E3F4CCDA4}" type="datetimeFigureOut">
              <a:rPr lang="en-GB" smtClean="0"/>
              <a:pPr/>
              <a:t>08/10/2015</a:t>
            </a:fld>
            <a:endParaRPr lang="en-GB"/>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801" y="1844824"/>
            <a:ext cx="6452535" cy="1793167"/>
          </a:xfrm>
        </p:spPr>
        <p:txBody>
          <a:bodyPr/>
          <a:lstStyle/>
          <a:p>
            <a:r>
              <a:rPr lang="es-AR" sz="3200" b="1" dirty="0" smtClean="0"/>
              <a:t/>
            </a:r>
            <a:br>
              <a:rPr lang="es-AR" sz="3200" b="1" dirty="0" smtClean="0"/>
            </a:br>
            <a:r>
              <a:rPr lang="es-AR" sz="3200" b="1" dirty="0" smtClean="0"/>
              <a:t>La </a:t>
            </a:r>
            <a:r>
              <a:rPr lang="es-AR" sz="3200" b="1" dirty="0"/>
              <a:t>prescripción liberatoria de los tributos locales y el nuevo Código Civil y Comercial de la Nación</a:t>
            </a:r>
            <a:r>
              <a:rPr lang="es-AR" sz="3200" dirty="0" smtClean="0"/>
              <a:t/>
            </a:r>
            <a:br>
              <a:rPr lang="es-AR" sz="3200" dirty="0" smtClean="0"/>
            </a:br>
            <a:endParaRPr lang="en-GB" sz="3200" dirty="0"/>
          </a:p>
        </p:txBody>
      </p:sp>
      <p:sp>
        <p:nvSpPr>
          <p:cNvPr id="3" name="Subtitle 2"/>
          <p:cNvSpPr>
            <a:spLocks noGrp="1"/>
          </p:cNvSpPr>
          <p:nvPr>
            <p:ph type="subTitle" idx="1"/>
          </p:nvPr>
        </p:nvSpPr>
        <p:spPr>
          <a:xfrm>
            <a:off x="3995936" y="5623749"/>
            <a:ext cx="4446984" cy="538565"/>
          </a:xfrm>
        </p:spPr>
        <p:txBody>
          <a:bodyPr>
            <a:normAutofit fontScale="77500" lnSpcReduction="20000"/>
          </a:bodyPr>
          <a:lstStyle/>
          <a:p>
            <a:endParaRPr lang="es-AR" sz="1800" dirty="0" smtClean="0">
              <a:solidFill>
                <a:schemeClr val="accent1"/>
              </a:solidFill>
            </a:endParaRPr>
          </a:p>
          <a:p>
            <a:pPr algn="r"/>
            <a:r>
              <a:rPr lang="es-AR" sz="2100" dirty="0" smtClean="0">
                <a:solidFill>
                  <a:schemeClr val="accent1"/>
                </a:solidFill>
              </a:rPr>
              <a:t>Gustavo E. L. Etman</a:t>
            </a:r>
            <a:endParaRPr lang="en-GB" sz="2100" dirty="0">
              <a:solidFill>
                <a:schemeClr val="accent1"/>
              </a:solidFill>
            </a:endParaRPr>
          </a:p>
        </p:txBody>
      </p:sp>
      <p:sp>
        <p:nvSpPr>
          <p:cNvPr id="10" name="Subtitle 2"/>
          <p:cNvSpPr txBox="1">
            <a:spLocks/>
          </p:cNvSpPr>
          <p:nvPr/>
        </p:nvSpPr>
        <p:spPr>
          <a:xfrm>
            <a:off x="2069232" y="3826539"/>
            <a:ext cx="4446984" cy="1186637"/>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algn="ctr"/>
            <a:r>
              <a:rPr lang="es-AR" sz="1600" b="1" dirty="0" smtClean="0"/>
              <a:t>Consejo Profesional en Ciencias Económicas de la Ciudad Autónoma de Buenos Aires</a:t>
            </a:r>
            <a:endParaRPr lang="en-GB" sz="1600" b="1" dirty="0" smtClean="0"/>
          </a:p>
          <a:p>
            <a:pPr algn="ctr"/>
            <a:r>
              <a:rPr lang="en-GB" sz="1600" b="1" dirty="0" smtClean="0"/>
              <a:t>15° </a:t>
            </a:r>
            <a:r>
              <a:rPr lang="en-GB" sz="1600" b="1" dirty="0" err="1" smtClean="0"/>
              <a:t>Congreso</a:t>
            </a:r>
            <a:r>
              <a:rPr lang="en-GB" sz="1600" b="1" dirty="0" smtClean="0"/>
              <a:t> </a:t>
            </a:r>
            <a:r>
              <a:rPr lang="en-GB" sz="1600" b="1" dirty="0" err="1" smtClean="0"/>
              <a:t>Tributario</a:t>
            </a:r>
            <a:r>
              <a:rPr lang="en-GB" sz="1600" b="1" dirty="0" smtClean="0"/>
              <a:t>. </a:t>
            </a:r>
            <a:r>
              <a:rPr lang="en-GB" sz="1600" b="1" dirty="0" err="1" smtClean="0"/>
              <a:t>Dr.</a:t>
            </a:r>
            <a:r>
              <a:rPr lang="en-GB" sz="1600" b="1" dirty="0" smtClean="0"/>
              <a:t> Vicente O. </a:t>
            </a:r>
            <a:r>
              <a:rPr lang="en-GB" sz="1600" b="1" dirty="0" err="1" smtClean="0"/>
              <a:t>Díaz</a:t>
            </a:r>
            <a:endParaRPr lang="en-GB" sz="1600" b="1" dirty="0"/>
          </a:p>
          <a:p>
            <a:pPr algn="ctr"/>
            <a:r>
              <a:rPr lang="es-ES" sz="1600" b="1" dirty="0" smtClean="0"/>
              <a:t>Mar del Plata, 7, 8 y 9  </a:t>
            </a:r>
            <a:r>
              <a:rPr lang="es-ES" sz="1600" b="1" dirty="0"/>
              <a:t>de </a:t>
            </a:r>
            <a:r>
              <a:rPr lang="es-ES" sz="1600" b="1" dirty="0" smtClean="0"/>
              <a:t>octubre </a:t>
            </a:r>
            <a:r>
              <a:rPr lang="es-ES" sz="1600" b="1" dirty="0"/>
              <a:t>de 2015</a:t>
            </a:r>
            <a:endParaRPr lang="en-GB" sz="1800" dirty="0">
              <a:solidFill>
                <a:schemeClr val="accent1"/>
              </a:solidFill>
            </a:endParaRPr>
          </a:p>
        </p:txBody>
      </p:sp>
    </p:spTree>
    <p:extLst>
      <p:ext uri="{BB962C8B-B14F-4D97-AF65-F5344CB8AC3E}">
        <p14:creationId xmlns:p14="http://schemas.microsoft.com/office/powerpoint/2010/main" val="28424929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458618"/>
          </a:xfrm>
        </p:spPr>
        <p:txBody>
          <a:bodyPr/>
          <a:lstStyle/>
          <a:p>
            <a:pPr lvl="0" algn="just"/>
            <a:r>
              <a:rPr lang="es-AR" sz="3200" b="1" dirty="0" smtClean="0"/>
              <a:t>¿Puede llegar a interpretarse que se hizo lugar al planteo de prevalencia de la normativa local con crítica a la doctrina establecida por la Corte en “</a:t>
            </a:r>
            <a:r>
              <a:rPr lang="es-AR" sz="3200" b="1" dirty="0" err="1" smtClean="0"/>
              <a:t>Filcrosa</a:t>
            </a:r>
            <a:r>
              <a:rPr lang="es-AR" sz="3200" b="1" dirty="0" smtClean="0"/>
              <a:t>”?</a:t>
            </a:r>
            <a:br>
              <a:rPr lang="es-AR" sz="3200" b="1" dirty="0" smtClean="0"/>
            </a:br>
            <a:r>
              <a:rPr lang="es-AR" sz="3200" dirty="0" smtClean="0"/>
              <a:t/>
            </a:r>
            <a:br>
              <a:rPr lang="es-AR" sz="3200" dirty="0" smtClean="0"/>
            </a:br>
            <a:endParaRPr lang="en-GB" sz="3200" dirty="0"/>
          </a:p>
        </p:txBody>
      </p:sp>
    </p:spTree>
    <p:extLst>
      <p:ext uri="{BB962C8B-B14F-4D97-AF65-F5344CB8AC3E}">
        <p14:creationId xmlns:p14="http://schemas.microsoft.com/office/powerpoint/2010/main" val="307672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458618"/>
          </a:xfrm>
        </p:spPr>
        <p:txBody>
          <a:bodyPr/>
          <a:lstStyle/>
          <a:p>
            <a:pPr lvl="0" algn="ctr"/>
            <a:r>
              <a:rPr lang="es-AR" sz="3200" dirty="0" smtClean="0"/>
              <a:t>No</a:t>
            </a:r>
            <a:r>
              <a:rPr lang="es-AR" sz="3200" dirty="0"/>
              <a:t>, dado que la “facultad” que se intenta otorgar por la reforma se refiere EXCLUSIVAMENTE al plazo de la prescripción, de ninguna manera a cualquier otro aspecto del instituto en </a:t>
            </a:r>
            <a:r>
              <a:rPr lang="es-AR" sz="3200" dirty="0" smtClean="0"/>
              <a:t>general</a:t>
            </a:r>
            <a:br>
              <a:rPr lang="es-AR" sz="3200" dirty="0" smtClean="0"/>
            </a:br>
            <a:r>
              <a:rPr lang="es-AR" sz="3200" b="1" dirty="0" smtClean="0"/>
              <a:t/>
            </a:r>
            <a:br>
              <a:rPr lang="es-AR" sz="3200" b="1" dirty="0" smtClean="0"/>
            </a:br>
            <a:r>
              <a:rPr lang="es-AR" sz="3200" dirty="0" smtClean="0"/>
              <a:t/>
            </a:r>
            <a:br>
              <a:rPr lang="es-AR" sz="3200" dirty="0" smtClean="0"/>
            </a:br>
            <a:endParaRPr lang="en-GB" sz="3200" dirty="0"/>
          </a:p>
        </p:txBody>
      </p:sp>
    </p:spTree>
    <p:extLst>
      <p:ext uri="{BB962C8B-B14F-4D97-AF65-F5344CB8AC3E}">
        <p14:creationId xmlns:p14="http://schemas.microsoft.com/office/powerpoint/2010/main" val="34525798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458618"/>
          </a:xfrm>
        </p:spPr>
        <p:txBody>
          <a:bodyPr/>
          <a:lstStyle/>
          <a:p>
            <a:pPr algn="ctr"/>
            <a:r>
              <a:rPr lang="es-AR" sz="3200" b="1" dirty="0"/>
              <a:t>¿Puede ser atacada de inconstitucional la reforma impuesta?</a:t>
            </a:r>
            <a:r>
              <a:rPr lang="es-AR" sz="3200" dirty="0"/>
              <a:t/>
            </a:r>
            <a:br>
              <a:rPr lang="es-AR" sz="3200" dirty="0"/>
            </a:br>
            <a:r>
              <a:rPr lang="es-AR" sz="3200" dirty="0" smtClean="0"/>
              <a:t/>
            </a:r>
            <a:br>
              <a:rPr lang="es-AR" sz="3200" dirty="0" smtClean="0"/>
            </a:br>
            <a:r>
              <a:rPr lang="es-AR" sz="3200" b="1" dirty="0" smtClean="0"/>
              <a:t/>
            </a:r>
            <a:br>
              <a:rPr lang="es-AR" sz="3200" b="1" dirty="0" smtClean="0"/>
            </a:br>
            <a:r>
              <a:rPr lang="es-AR" sz="3200" dirty="0" smtClean="0"/>
              <a:t/>
            </a:r>
            <a:br>
              <a:rPr lang="es-AR" sz="3200" dirty="0" smtClean="0"/>
            </a:br>
            <a:endParaRPr lang="en-GB" sz="3200" dirty="0"/>
          </a:p>
        </p:txBody>
      </p:sp>
    </p:spTree>
    <p:extLst>
      <p:ext uri="{BB962C8B-B14F-4D97-AF65-F5344CB8AC3E}">
        <p14:creationId xmlns:p14="http://schemas.microsoft.com/office/powerpoint/2010/main" val="3422647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458618"/>
          </a:xfrm>
        </p:spPr>
        <p:txBody>
          <a:bodyPr/>
          <a:lstStyle/>
          <a:p>
            <a:pPr algn="ctr"/>
            <a:r>
              <a:rPr lang="es-AR" sz="2800" dirty="0" smtClean="0"/>
              <a:t/>
            </a:r>
            <a:br>
              <a:rPr lang="es-AR" sz="2800" dirty="0" smtClean="0"/>
            </a:br>
            <a:r>
              <a:rPr lang="es-AR" sz="2800" dirty="0"/>
              <a:t/>
            </a:r>
            <a:br>
              <a:rPr lang="es-AR" sz="2800" dirty="0"/>
            </a:br>
            <a:r>
              <a:rPr lang="es-AR" sz="2800" dirty="0" smtClean="0"/>
              <a:t/>
            </a:r>
            <a:br>
              <a:rPr lang="es-AR" sz="2800" dirty="0" smtClean="0"/>
            </a:br>
            <a:r>
              <a:rPr lang="es-AR" sz="2800" dirty="0" smtClean="0"/>
              <a:t>Si. E</a:t>
            </a:r>
            <a:r>
              <a:rPr lang="es-ES" sz="2800" dirty="0" smtClean="0"/>
              <a:t>l </a:t>
            </a:r>
            <a:r>
              <a:rPr lang="es-ES" sz="2800" dirty="0"/>
              <a:t>nuevo texto hace una renuncia a facultades propias del Congreso Nacional a favor de las legislaciones </a:t>
            </a:r>
            <a:r>
              <a:rPr lang="es-AR" sz="2800" dirty="0"/>
              <a:t>locales</a:t>
            </a:r>
            <a:r>
              <a:rPr lang="es-ES" sz="2800" dirty="0"/>
              <a:t> a establecer plazos especiales de prescripción liberatoria (mayores o menores al establecido por el nuevo Código) a través de sus </a:t>
            </a:r>
            <a:r>
              <a:rPr lang="es-AR" sz="2800" dirty="0"/>
              <a:t>propias </a:t>
            </a:r>
            <a:r>
              <a:rPr lang="es-ES" sz="2800" dirty="0"/>
              <a:t>leyes</a:t>
            </a:r>
            <a:r>
              <a:rPr lang="es-ES" sz="2800" dirty="0" smtClean="0"/>
              <a:t>.</a:t>
            </a:r>
            <a:r>
              <a:rPr lang="es-AR" sz="3200" dirty="0"/>
              <a:t/>
            </a:r>
            <a:br>
              <a:rPr lang="es-AR" sz="3200" dirty="0"/>
            </a:br>
            <a:r>
              <a:rPr lang="es-AR" sz="3200" dirty="0"/>
              <a:t/>
            </a:r>
            <a:br>
              <a:rPr lang="es-AR" sz="3200" dirty="0"/>
            </a:br>
            <a:r>
              <a:rPr lang="es-AR" sz="3200" dirty="0" smtClean="0"/>
              <a:t/>
            </a:r>
            <a:br>
              <a:rPr lang="es-AR" sz="3200" dirty="0" smtClean="0"/>
            </a:br>
            <a:r>
              <a:rPr lang="es-AR" sz="3200" b="1" dirty="0" smtClean="0"/>
              <a:t/>
            </a:r>
            <a:br>
              <a:rPr lang="es-AR" sz="3200" b="1" dirty="0" smtClean="0"/>
            </a:br>
            <a:r>
              <a:rPr lang="es-AR" sz="3200" dirty="0" smtClean="0"/>
              <a:t/>
            </a:r>
            <a:br>
              <a:rPr lang="es-AR" sz="3200" dirty="0" smtClean="0"/>
            </a:br>
            <a:endParaRPr lang="en-GB" sz="3200" dirty="0"/>
          </a:p>
        </p:txBody>
      </p:sp>
    </p:spTree>
    <p:extLst>
      <p:ext uri="{BB962C8B-B14F-4D97-AF65-F5344CB8AC3E}">
        <p14:creationId xmlns:p14="http://schemas.microsoft.com/office/powerpoint/2010/main" val="10920253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458618"/>
          </a:xfrm>
        </p:spPr>
        <p:txBody>
          <a:bodyPr/>
          <a:lstStyle/>
          <a:p>
            <a:pPr algn="ctr"/>
            <a:r>
              <a:rPr lang="es-AR" sz="2800" dirty="0" smtClean="0"/>
              <a:t/>
            </a:r>
            <a:br>
              <a:rPr lang="es-AR" sz="2800" dirty="0" smtClean="0"/>
            </a:br>
            <a:r>
              <a:rPr lang="es-AR" sz="2800" dirty="0"/>
              <a:t/>
            </a:r>
            <a:br>
              <a:rPr lang="es-AR" sz="2800" dirty="0"/>
            </a:br>
            <a:r>
              <a:rPr lang="es-AR" sz="2800" dirty="0"/>
              <a:t/>
            </a:r>
            <a:br>
              <a:rPr lang="es-AR" sz="2800" dirty="0"/>
            </a:br>
            <a:r>
              <a:rPr lang="es-AR" sz="2800" dirty="0" smtClean="0"/>
              <a:t/>
            </a:r>
            <a:br>
              <a:rPr lang="es-AR" sz="2800" dirty="0" smtClean="0"/>
            </a:br>
            <a:r>
              <a:rPr lang="es-AR" sz="2800" dirty="0" smtClean="0"/>
              <a:t/>
            </a:r>
            <a:br>
              <a:rPr lang="es-AR" sz="2800" dirty="0" smtClean="0"/>
            </a:br>
            <a:r>
              <a:rPr lang="es-AR" sz="2800" dirty="0"/>
              <a:t/>
            </a:r>
            <a:br>
              <a:rPr lang="es-AR" sz="2800" dirty="0"/>
            </a:br>
            <a:r>
              <a:rPr lang="es-AR" sz="2800" dirty="0" smtClean="0"/>
              <a:t> </a:t>
            </a:r>
            <a:r>
              <a:rPr lang="es-AR" sz="2800" dirty="0" smtClean="0"/>
              <a:t>L</a:t>
            </a:r>
            <a:r>
              <a:rPr lang="es-ES" sz="2800" dirty="0" smtClean="0"/>
              <a:t>as </a:t>
            </a:r>
            <a:r>
              <a:rPr lang="es-ES" sz="2800" dirty="0"/>
              <a:t>facultades dispuestas por el artículo 75, inciso 12 de la Constitución Nacional de dictar los códigos de fondo, entre ellos el Civil y Comercial, tiene una raíz constitucional innegable: es doctrina recibida del Alto Tribunal, que los poderes provinciales son originarios e indefinidos (artículo 121 de la CN) mientras que los delegados a la Nación por aquéllas son definidos y </a:t>
            </a:r>
            <a:r>
              <a:rPr lang="es-ES" sz="2800" dirty="0" smtClean="0"/>
              <a:t>expresos</a:t>
            </a:r>
            <a:r>
              <a:rPr lang="es-ES" sz="3200" dirty="0" smtClean="0"/>
              <a:t/>
            </a:r>
            <a:br>
              <a:rPr lang="es-ES" sz="3200" dirty="0" smtClean="0"/>
            </a:br>
            <a:r>
              <a:rPr lang="es-ES" sz="3200" dirty="0"/>
              <a:t/>
            </a:r>
            <a:br>
              <a:rPr lang="es-ES" sz="3200" dirty="0"/>
            </a:br>
            <a:r>
              <a:rPr lang="es-ES" sz="2000" dirty="0" smtClean="0"/>
              <a:t>CSJN</a:t>
            </a:r>
            <a:r>
              <a:rPr lang="es-ES" sz="3200" dirty="0" smtClean="0"/>
              <a:t> </a:t>
            </a:r>
            <a:r>
              <a:rPr lang="es-AR" sz="2000" dirty="0" smtClean="0"/>
              <a:t>“Provincia </a:t>
            </a:r>
            <a:r>
              <a:rPr lang="es-AR" sz="2000" dirty="0"/>
              <a:t>de Buenos Aires v. Empresa Nacional de </a:t>
            </a:r>
            <a:r>
              <a:rPr lang="es-AR" sz="2000" dirty="0" smtClean="0"/>
              <a:t>Telecomunicaciones</a:t>
            </a:r>
            <a:r>
              <a:rPr lang="es-AR" sz="2000" dirty="0"/>
              <a:t>” (Fallos: 304:1186)</a:t>
            </a:r>
            <a:r>
              <a:rPr lang="es-AR" sz="3200" dirty="0"/>
              <a:t/>
            </a:r>
            <a:br>
              <a:rPr lang="es-AR" sz="3200" dirty="0"/>
            </a:br>
            <a:r>
              <a:rPr lang="es-AR" sz="3200" dirty="0"/>
              <a:t/>
            </a:r>
            <a:br>
              <a:rPr lang="es-AR" sz="3200" dirty="0"/>
            </a:br>
            <a:r>
              <a:rPr lang="es-AR" sz="3200" dirty="0" smtClean="0"/>
              <a:t/>
            </a:r>
            <a:br>
              <a:rPr lang="es-AR" sz="3200" dirty="0" smtClean="0"/>
            </a:br>
            <a:r>
              <a:rPr lang="es-AR" sz="3200" b="1" dirty="0" smtClean="0"/>
              <a:t/>
            </a:r>
            <a:br>
              <a:rPr lang="es-AR" sz="3200" b="1" dirty="0" smtClean="0"/>
            </a:br>
            <a:r>
              <a:rPr lang="es-AR" sz="3200" dirty="0" smtClean="0"/>
              <a:t/>
            </a:r>
            <a:br>
              <a:rPr lang="es-AR" sz="3200" dirty="0" smtClean="0"/>
            </a:br>
            <a:endParaRPr lang="en-GB" sz="3200" dirty="0"/>
          </a:p>
        </p:txBody>
      </p:sp>
    </p:spTree>
    <p:extLst>
      <p:ext uri="{BB962C8B-B14F-4D97-AF65-F5344CB8AC3E}">
        <p14:creationId xmlns:p14="http://schemas.microsoft.com/office/powerpoint/2010/main" val="40351709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746650"/>
          </a:xfrm>
        </p:spPr>
        <p:txBody>
          <a:bodyPr/>
          <a:lstStyle/>
          <a:p>
            <a:pPr algn="ctr"/>
            <a:r>
              <a:rPr lang="es-AR" sz="2800" dirty="0" smtClean="0"/>
              <a:t/>
            </a:r>
            <a:br>
              <a:rPr lang="es-AR" sz="2800" dirty="0" smtClean="0"/>
            </a:br>
            <a:r>
              <a:rPr lang="es-AR" sz="2800" dirty="0"/>
              <a:t/>
            </a:r>
            <a:br>
              <a:rPr lang="es-AR" sz="2800" dirty="0"/>
            </a:br>
            <a:r>
              <a:rPr lang="es-AR" sz="2800" dirty="0"/>
              <a:t/>
            </a:r>
            <a:br>
              <a:rPr lang="es-AR" sz="2800" dirty="0"/>
            </a:br>
            <a:r>
              <a:rPr lang="es-AR" sz="2800" dirty="0" smtClean="0"/>
              <a:t/>
            </a:r>
            <a:br>
              <a:rPr lang="es-AR" sz="2800" dirty="0" smtClean="0"/>
            </a:br>
            <a:r>
              <a:rPr lang="es-AR" sz="2800" dirty="0" smtClean="0"/>
              <a:t> ..</a:t>
            </a:r>
            <a:r>
              <a:rPr lang="es-ES" sz="3200" dirty="0" smtClean="0"/>
              <a:t>la </a:t>
            </a:r>
            <a:r>
              <a:rPr lang="es-ES" sz="3200" dirty="0"/>
              <a:t>norma así concebida resulta antijurídica ya que el Congreso le devuelve a las provincias una potestad que le fue delegada por éstas a la Nación a través del artículo 75, inciso 12, de la CN; en otros términos, el Congreso a través de la ley, alteró el texto constitucional (art. 121 de la CN) al regresar unilateralmente a las provincias el poder expresamente delegado por éstas en la Nación</a:t>
            </a:r>
            <a:r>
              <a:rPr lang="es-AR" sz="3200" dirty="0"/>
              <a:t/>
            </a:r>
            <a:br>
              <a:rPr lang="es-AR" sz="3200" dirty="0"/>
            </a:br>
            <a:r>
              <a:rPr lang="es-AR" sz="3200" dirty="0"/>
              <a:t/>
            </a:r>
            <a:br>
              <a:rPr lang="es-AR" sz="3200" dirty="0"/>
            </a:br>
            <a:r>
              <a:rPr lang="es-AR" sz="1400" dirty="0"/>
              <a:t>DIAZ ORTIZ, José </a:t>
            </a:r>
            <a:r>
              <a:rPr lang="es-AR" sz="1400" dirty="0" smtClean="0"/>
              <a:t>A</a:t>
            </a:r>
            <a:r>
              <a:rPr lang="es-AR" sz="1400" dirty="0"/>
              <a:t>, </a:t>
            </a:r>
            <a:r>
              <a:rPr lang="es-AR" sz="1400" i="1" dirty="0"/>
              <a:t>El Código Civil y Comercial de la Nación, ley 26.994 y el plazo de prescripción en normas tributarias locales –provinciales y municipales-. Impuestos 2015-4, 19. La Ley.</a:t>
            </a:r>
            <a:r>
              <a:rPr lang="es-AR" sz="3200" dirty="0" smtClean="0"/>
              <a:t/>
            </a:r>
            <a:br>
              <a:rPr lang="es-AR" sz="3200" dirty="0" smtClean="0"/>
            </a:br>
            <a:r>
              <a:rPr lang="es-AR" sz="3200" b="1" dirty="0" smtClean="0"/>
              <a:t/>
            </a:r>
            <a:br>
              <a:rPr lang="es-AR" sz="3200" b="1" dirty="0" smtClean="0"/>
            </a:br>
            <a:r>
              <a:rPr lang="es-AR" sz="3200" dirty="0" smtClean="0"/>
              <a:t/>
            </a:r>
            <a:br>
              <a:rPr lang="es-AR" sz="3200" dirty="0" smtClean="0"/>
            </a:br>
            <a:endParaRPr lang="en-GB" sz="3200" dirty="0"/>
          </a:p>
        </p:txBody>
      </p:sp>
    </p:spTree>
    <p:extLst>
      <p:ext uri="{BB962C8B-B14F-4D97-AF65-F5344CB8AC3E}">
        <p14:creationId xmlns:p14="http://schemas.microsoft.com/office/powerpoint/2010/main" val="5611524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3200" dirty="0" smtClean="0"/>
              <a:t>Propuesta</a:t>
            </a:r>
            <a:endParaRPr lang="en-GB" sz="3200" dirty="0"/>
          </a:p>
        </p:txBody>
      </p:sp>
      <p:graphicFrame>
        <p:nvGraphicFramePr>
          <p:cNvPr id="8" name="7 Marcador de contenido"/>
          <p:cNvGraphicFramePr>
            <a:graphicFrameLocks noGrp="1"/>
          </p:cNvGraphicFramePr>
          <p:nvPr>
            <p:ph idx="1"/>
            <p:extLst>
              <p:ext uri="{D42A27DB-BD31-4B8C-83A1-F6EECF244321}">
                <p14:modId xmlns:p14="http://schemas.microsoft.com/office/powerpoint/2010/main" val="2842762129"/>
              </p:ext>
            </p:extLst>
          </p:nvPr>
        </p:nvGraphicFramePr>
        <p:xfrm>
          <a:off x="683568" y="1268760"/>
          <a:ext cx="6853158" cy="4767072"/>
        </p:xfrm>
        <a:graphic>
          <a:graphicData uri="http://schemas.openxmlformats.org/drawingml/2006/table">
            <a:tbl>
              <a:tblPr firstRow="1" firstCol="1" bandRow="1">
                <a:tableStyleId>{5C22544A-7EE6-4342-B048-85BDC9FD1C3A}</a:tableStyleId>
              </a:tblPr>
              <a:tblGrid>
                <a:gridCol w="3426579"/>
                <a:gridCol w="3426579"/>
              </a:tblGrid>
              <a:tr h="480940">
                <a:tc>
                  <a:txBody>
                    <a:bodyPr/>
                    <a:lstStyle/>
                    <a:p>
                      <a:pPr algn="ctr">
                        <a:lnSpc>
                          <a:spcPct val="115000"/>
                        </a:lnSpc>
                        <a:spcAft>
                          <a:spcPts val="0"/>
                        </a:spcAft>
                      </a:pPr>
                      <a:r>
                        <a:rPr lang="es-ES" sz="1600" dirty="0">
                          <a:effectLst/>
                        </a:rPr>
                        <a:t>Código Civil y Comercial de la Nación</a:t>
                      </a:r>
                      <a:endParaRPr lang="es-AR" sz="1600" dirty="0">
                        <a:effectLst/>
                      </a:endParaRPr>
                    </a:p>
                    <a:p>
                      <a:pPr algn="ctr">
                        <a:lnSpc>
                          <a:spcPct val="115000"/>
                        </a:lnSpc>
                        <a:spcAft>
                          <a:spcPts val="0"/>
                        </a:spcAft>
                      </a:pPr>
                      <a:r>
                        <a:rPr lang="es-ES" sz="1600" dirty="0">
                          <a:effectLst/>
                        </a:rPr>
                        <a:t>Ley 26994</a:t>
                      </a:r>
                      <a:endParaRPr lang="es-AR"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ES" sz="1600">
                          <a:effectLst/>
                        </a:rPr>
                        <a:t>Texto propuesto</a:t>
                      </a:r>
                      <a:endParaRPr lang="es-AR" sz="1600">
                        <a:effectLst/>
                        <a:latin typeface="Calibri"/>
                        <a:ea typeface="Calibri"/>
                        <a:cs typeface="Times New Roman"/>
                      </a:endParaRPr>
                    </a:p>
                  </a:txBody>
                  <a:tcPr marL="68580" marR="68580" marT="0" marB="0"/>
                </a:tc>
              </a:tr>
              <a:tr h="1471868">
                <a:tc>
                  <a:txBody>
                    <a:bodyPr/>
                    <a:lstStyle/>
                    <a:p>
                      <a:pPr algn="just">
                        <a:lnSpc>
                          <a:spcPct val="115000"/>
                        </a:lnSpc>
                        <a:spcAft>
                          <a:spcPts val="0"/>
                        </a:spcAft>
                      </a:pPr>
                      <a:r>
                        <a:rPr lang="es-ES" sz="1600">
                          <a:effectLst/>
                        </a:rPr>
                        <a:t>Art. 2532.- Ámbito de aplicación. En ausencia de disposiciones específicas, las normas de este Capítulo son aplicables a la prescripción adquisitiva y liberatoria. Las legislaciones locales podrán regular esta última en cuanto al plazo de tributos.</a:t>
                      </a:r>
                      <a:endParaRPr lang="es-AR"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es-ES" sz="1600" dirty="0">
                          <a:effectLst/>
                        </a:rPr>
                        <a:t>Art. 2532.- Ámbito de aplicación. En ausencia de disposiciones específicas, las normas de este Capítulo son aplicables a la prescripción adquisitiva y liberatoria. </a:t>
                      </a:r>
                      <a:endParaRPr lang="es-AR" sz="1600" dirty="0">
                        <a:effectLst/>
                        <a:latin typeface="Calibri"/>
                        <a:ea typeface="Calibri"/>
                        <a:cs typeface="Times New Roman"/>
                      </a:endParaRPr>
                    </a:p>
                  </a:txBody>
                  <a:tcPr marL="68580" marR="68580" marT="0" marB="0"/>
                </a:tc>
              </a:tr>
              <a:tr h="1719600">
                <a:tc>
                  <a:txBody>
                    <a:bodyPr/>
                    <a:lstStyle/>
                    <a:p>
                      <a:pPr algn="just">
                        <a:lnSpc>
                          <a:spcPct val="115000"/>
                        </a:lnSpc>
                        <a:spcAft>
                          <a:spcPts val="0"/>
                        </a:spcAft>
                      </a:pPr>
                      <a:r>
                        <a:rPr lang="es-ES" sz="1600">
                          <a:effectLst/>
                        </a:rPr>
                        <a:t>Art. 2560.- Plazo genérico. El plazo de la prescripción es de cinco años, excepto que esté previsto uno diferente en la legislación local.</a:t>
                      </a:r>
                      <a:endParaRPr lang="es-AR"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es-ES" sz="1600" dirty="0">
                          <a:effectLst/>
                        </a:rPr>
                        <a:t>Art. 2560.- Plazo genérico. El plazo de la prescripción es de cinco años, excepto que esté previsto uno diferente. </a:t>
                      </a:r>
                      <a:r>
                        <a:rPr lang="es-AR" sz="1600" dirty="0">
                          <a:effectLst/>
                        </a:rPr>
                        <a:t>Este plazo  se aplica a la prescripción de tributos provinciales,  de la Ciudad Autónoma de Buenos Aires y municipales.</a:t>
                      </a:r>
                    </a:p>
                    <a:p>
                      <a:pPr algn="just">
                        <a:lnSpc>
                          <a:spcPct val="115000"/>
                        </a:lnSpc>
                        <a:spcAft>
                          <a:spcPts val="0"/>
                        </a:spcAft>
                      </a:pPr>
                      <a:r>
                        <a:rPr lang="es-ES" sz="1600" dirty="0">
                          <a:effectLst/>
                        </a:rPr>
                        <a:t> </a:t>
                      </a:r>
                      <a:endParaRPr lang="es-AR"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858559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76872"/>
            <a:ext cx="7620000" cy="1143000"/>
          </a:xfrm>
        </p:spPr>
        <p:txBody>
          <a:bodyPr/>
          <a:lstStyle/>
          <a:p>
            <a:pPr algn="ctr"/>
            <a:r>
              <a:rPr lang="es-ES" sz="3200" dirty="0" smtClean="0"/>
              <a:t>O</a:t>
            </a:r>
            <a:r>
              <a:rPr lang="es-AR" sz="3200" b="1" dirty="0" smtClean="0"/>
              <a:t>tras </a:t>
            </a:r>
            <a:r>
              <a:rPr lang="es-AR" sz="3200" b="1" dirty="0"/>
              <a:t>modificaciones introducidas en el instituto de la prescripción</a:t>
            </a:r>
            <a:r>
              <a:rPr lang="es-AR" sz="3200" dirty="0"/>
              <a:t/>
            </a:r>
            <a:br>
              <a:rPr lang="es-AR" sz="3200" dirty="0"/>
            </a:br>
            <a:endParaRPr lang="en-GB" sz="3200" dirty="0"/>
          </a:p>
        </p:txBody>
      </p:sp>
    </p:spTree>
    <p:extLst>
      <p:ext uri="{BB962C8B-B14F-4D97-AF65-F5344CB8AC3E}">
        <p14:creationId xmlns:p14="http://schemas.microsoft.com/office/powerpoint/2010/main" val="5275970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76872"/>
            <a:ext cx="7620000" cy="1143000"/>
          </a:xfrm>
        </p:spPr>
        <p:txBody>
          <a:bodyPr/>
          <a:lstStyle/>
          <a:p>
            <a:r>
              <a:rPr lang="es-AR" sz="3200" b="1" dirty="0" smtClean="0"/>
              <a:t>Fundamento </a:t>
            </a:r>
            <a:r>
              <a:rPr lang="es-AR" sz="3200" b="1" dirty="0"/>
              <a:t>de la </a:t>
            </a:r>
            <a:r>
              <a:rPr lang="es-AR" sz="3200" b="1" dirty="0" smtClean="0"/>
              <a:t>prescripción</a:t>
            </a:r>
            <a:br>
              <a:rPr lang="es-AR" sz="3200" b="1" dirty="0" smtClean="0"/>
            </a:br>
            <a:r>
              <a:rPr lang="es-AR" sz="3200" dirty="0"/>
              <a:t/>
            </a:r>
            <a:br>
              <a:rPr lang="es-AR" sz="3200" dirty="0"/>
            </a:br>
            <a:r>
              <a:rPr lang="es-AR" sz="3200" dirty="0"/>
              <a:t>	El artículo 2533 del Código Civil y Comercial </a:t>
            </a:r>
            <a:r>
              <a:rPr lang="es-AR" sz="3200" dirty="0" smtClean="0"/>
              <a:t>dispone </a:t>
            </a:r>
            <a:r>
              <a:rPr lang="es-AR" sz="3200" dirty="0"/>
              <a:t>el carácter imperativo de las normas sobre prescripción, por lo que no es válido ningún pacto que determine reglas diferentes a las fijadas por la ley. </a:t>
            </a:r>
            <a:r>
              <a:rPr lang="es-AR" sz="3200" dirty="0" smtClean="0"/>
              <a:t/>
            </a:r>
            <a:br>
              <a:rPr lang="es-AR" sz="3200" dirty="0" smtClean="0"/>
            </a:br>
            <a:r>
              <a:rPr lang="es-AR" sz="3200" dirty="0"/>
              <a:t/>
            </a:r>
            <a:br>
              <a:rPr lang="es-AR" sz="3200" dirty="0"/>
            </a:br>
            <a:r>
              <a:rPr lang="es-AR" sz="3200" dirty="0" smtClean="0"/>
              <a:t>No </a:t>
            </a:r>
            <a:r>
              <a:rPr lang="es-AR" sz="3200" dirty="0"/>
              <a:t>existía en el Código de Vélez una norma similar. </a:t>
            </a:r>
            <a:br>
              <a:rPr lang="es-AR" sz="3200" dirty="0"/>
            </a:br>
            <a:r>
              <a:rPr lang="es-AR" sz="3200" dirty="0"/>
              <a:t/>
            </a:r>
            <a:br>
              <a:rPr lang="es-AR" sz="3200" dirty="0"/>
            </a:br>
            <a:endParaRPr lang="en-GB" sz="3200" dirty="0"/>
          </a:p>
        </p:txBody>
      </p:sp>
    </p:spTree>
    <p:extLst>
      <p:ext uri="{BB962C8B-B14F-4D97-AF65-F5344CB8AC3E}">
        <p14:creationId xmlns:p14="http://schemas.microsoft.com/office/powerpoint/2010/main" val="5374823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76872"/>
            <a:ext cx="7620000" cy="1143000"/>
          </a:xfrm>
        </p:spPr>
        <p:txBody>
          <a:bodyPr/>
          <a:lstStyle/>
          <a:p>
            <a:pPr algn="ctr"/>
            <a:r>
              <a:rPr lang="es-AR" sz="3200" b="1" dirty="0" smtClean="0"/>
              <a:t>Pago </a:t>
            </a:r>
            <a:r>
              <a:rPr lang="es-AR" sz="3200" b="1" dirty="0"/>
              <a:t>espontáneo de obligaciones prescriptas</a:t>
            </a:r>
            <a:r>
              <a:rPr lang="es-AR" sz="3200" dirty="0"/>
              <a:t/>
            </a:r>
            <a:br>
              <a:rPr lang="es-AR" sz="3200" dirty="0"/>
            </a:br>
            <a:r>
              <a:rPr lang="es-AR" sz="3200" dirty="0" smtClean="0"/>
              <a:t/>
            </a:r>
            <a:br>
              <a:rPr lang="es-AR" sz="3200" dirty="0" smtClean="0"/>
            </a:br>
            <a:r>
              <a:rPr lang="es-AR" sz="3200" b="1" dirty="0" smtClean="0"/>
              <a:t/>
            </a:r>
            <a:br>
              <a:rPr lang="es-AR" sz="3200" b="1" dirty="0" smtClean="0"/>
            </a:br>
            <a:r>
              <a:rPr lang="es-AR" sz="3200" b="1" dirty="0" smtClean="0"/>
              <a:t>A</a:t>
            </a:r>
            <a:r>
              <a:rPr lang="es-AR" sz="3200" dirty="0" smtClean="0"/>
              <a:t>rtículo 2538: el </a:t>
            </a:r>
            <a:r>
              <a:rPr lang="es-AR" sz="3200" dirty="0"/>
              <a:t>pago espontáneo de una obligación prescripta no es repetible.</a:t>
            </a:r>
            <a:br>
              <a:rPr lang="es-AR" sz="3200" dirty="0"/>
            </a:br>
            <a:r>
              <a:rPr lang="es-AR" sz="3200" dirty="0"/>
              <a:t/>
            </a:r>
            <a:br>
              <a:rPr lang="es-AR" sz="3200" dirty="0"/>
            </a:br>
            <a:r>
              <a:rPr lang="es-AR" sz="3200" dirty="0"/>
              <a:t>	</a:t>
            </a:r>
            <a:br>
              <a:rPr lang="es-AR" sz="3200" dirty="0"/>
            </a:br>
            <a:r>
              <a:rPr lang="es-AR" sz="3200" dirty="0"/>
              <a:t/>
            </a:r>
            <a:br>
              <a:rPr lang="es-AR" sz="3200" dirty="0"/>
            </a:br>
            <a:endParaRPr lang="en-GB" sz="3200" dirty="0"/>
          </a:p>
        </p:txBody>
      </p:sp>
    </p:spTree>
    <p:extLst>
      <p:ext uri="{BB962C8B-B14F-4D97-AF65-F5344CB8AC3E}">
        <p14:creationId xmlns:p14="http://schemas.microsoft.com/office/powerpoint/2010/main" val="39257906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55847"/>
            <a:ext cx="7200800" cy="1054394"/>
          </a:xfrm>
        </p:spPr>
        <p:txBody>
          <a:bodyPr/>
          <a:lstStyle/>
          <a:p>
            <a:pPr algn="l"/>
            <a:r>
              <a:rPr lang="es-AR" sz="3200" dirty="0" smtClean="0"/>
              <a:t>Contenidos de la presentación</a:t>
            </a:r>
            <a:endParaRPr lang="en-GB" sz="3200" dirty="0"/>
          </a:p>
        </p:txBody>
      </p:sp>
      <p:sp>
        <p:nvSpPr>
          <p:cNvPr id="3" name="Content Placeholder 2"/>
          <p:cNvSpPr>
            <a:spLocks noGrp="1"/>
          </p:cNvSpPr>
          <p:nvPr>
            <p:ph idx="1"/>
          </p:nvPr>
        </p:nvSpPr>
        <p:spPr>
          <a:xfrm>
            <a:off x="251520" y="1340768"/>
            <a:ext cx="7992888" cy="5060032"/>
          </a:xfrm>
        </p:spPr>
        <p:txBody>
          <a:bodyPr>
            <a:normAutofit/>
          </a:bodyPr>
          <a:lstStyle/>
          <a:p>
            <a:pPr marL="114300" indent="0">
              <a:spcBef>
                <a:spcPts val="1200"/>
              </a:spcBef>
              <a:spcAft>
                <a:spcPts val="600"/>
              </a:spcAft>
              <a:buNone/>
            </a:pPr>
            <a:endParaRPr lang="es-AR" b="1" dirty="0" smtClean="0"/>
          </a:p>
          <a:p>
            <a:pPr>
              <a:spcBef>
                <a:spcPts val="1200"/>
              </a:spcBef>
              <a:spcAft>
                <a:spcPts val="600"/>
              </a:spcAft>
            </a:pPr>
            <a:r>
              <a:rPr lang="es-AR" b="1" dirty="0" smtClean="0"/>
              <a:t>La cláusula de los Códigos</a:t>
            </a:r>
          </a:p>
          <a:p>
            <a:pPr>
              <a:spcBef>
                <a:spcPts val="1200"/>
              </a:spcBef>
              <a:spcAft>
                <a:spcPts val="600"/>
              </a:spcAft>
            </a:pPr>
            <a:r>
              <a:rPr lang="es-AR" b="1" dirty="0"/>
              <a:t>Situación existente hasta la vigencia del nuevo Código</a:t>
            </a:r>
            <a:endParaRPr lang="es-AR" dirty="0"/>
          </a:p>
          <a:p>
            <a:pPr>
              <a:spcBef>
                <a:spcPts val="1200"/>
              </a:spcBef>
              <a:spcAft>
                <a:spcPts val="600"/>
              </a:spcAft>
            </a:pPr>
            <a:r>
              <a:rPr lang="es-AR" b="1" dirty="0"/>
              <a:t>El origen del posible nuevo conflicto</a:t>
            </a:r>
            <a:endParaRPr lang="es-AR" dirty="0" smtClean="0"/>
          </a:p>
          <a:p>
            <a:pPr>
              <a:spcBef>
                <a:spcPts val="1200"/>
              </a:spcBef>
              <a:spcAft>
                <a:spcPts val="600"/>
              </a:spcAft>
            </a:pPr>
            <a:r>
              <a:rPr lang="es-AR" b="1" dirty="0"/>
              <a:t>Situación existente </a:t>
            </a:r>
            <a:r>
              <a:rPr lang="es-AR" b="1" dirty="0" smtClean="0"/>
              <a:t>con </a:t>
            </a:r>
            <a:r>
              <a:rPr lang="es-AR" b="1" dirty="0"/>
              <a:t>la vigencia del nuevo </a:t>
            </a:r>
            <a:r>
              <a:rPr lang="es-AR" b="1" dirty="0" smtClean="0"/>
              <a:t>Código</a:t>
            </a:r>
          </a:p>
          <a:p>
            <a:pPr>
              <a:spcBef>
                <a:spcPts val="1200"/>
              </a:spcBef>
              <a:spcAft>
                <a:spcPts val="600"/>
              </a:spcAft>
            </a:pPr>
            <a:r>
              <a:rPr lang="es-AR" b="1" dirty="0" smtClean="0"/>
              <a:t>Posibles conflictos y alternativas de solución</a:t>
            </a:r>
          </a:p>
          <a:p>
            <a:pPr>
              <a:spcBef>
                <a:spcPts val="1200"/>
              </a:spcBef>
              <a:spcAft>
                <a:spcPts val="600"/>
              </a:spcAft>
            </a:pPr>
            <a:r>
              <a:rPr lang="es-AR" b="1" dirty="0"/>
              <a:t>Otras modificaciones introducidas en el instituto de la prescripción</a:t>
            </a:r>
            <a:endParaRPr lang="es-AR" dirty="0"/>
          </a:p>
          <a:p>
            <a:pPr>
              <a:spcBef>
                <a:spcPts val="1200"/>
              </a:spcBef>
              <a:spcAft>
                <a:spcPts val="600"/>
              </a:spcAft>
            </a:pPr>
            <a:endParaRPr lang="es-AR" b="1" dirty="0" smtClean="0"/>
          </a:p>
          <a:p>
            <a:pPr>
              <a:spcBef>
                <a:spcPts val="1200"/>
              </a:spcBef>
              <a:spcAft>
                <a:spcPts val="600"/>
              </a:spcAft>
            </a:pPr>
            <a:endParaRPr lang="es-AR" dirty="0"/>
          </a:p>
          <a:p>
            <a:pPr marL="114300" indent="0">
              <a:spcBef>
                <a:spcPts val="1200"/>
              </a:spcBef>
              <a:spcAft>
                <a:spcPts val="600"/>
              </a:spcAft>
              <a:buNone/>
            </a:pPr>
            <a:endParaRPr lang="es-AR" dirty="0" smtClean="0"/>
          </a:p>
          <a:p>
            <a:pPr>
              <a:spcBef>
                <a:spcPts val="1200"/>
              </a:spcBef>
              <a:spcAft>
                <a:spcPts val="600"/>
              </a:spcAft>
            </a:pPr>
            <a:endParaRPr lang="en-GB" dirty="0"/>
          </a:p>
        </p:txBody>
      </p:sp>
    </p:spTree>
    <p:extLst>
      <p:ext uri="{BB962C8B-B14F-4D97-AF65-F5344CB8AC3E}">
        <p14:creationId xmlns:p14="http://schemas.microsoft.com/office/powerpoint/2010/main" val="1691794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348880"/>
            <a:ext cx="7620000" cy="1143000"/>
          </a:xfrm>
        </p:spPr>
        <p:txBody>
          <a:bodyPr/>
          <a:lstStyle/>
          <a:p>
            <a:pPr algn="ctr"/>
            <a:r>
              <a:rPr lang="es-AR" sz="2800" b="1" dirty="0" smtClean="0"/>
              <a:t>Modificación </a:t>
            </a:r>
            <a:r>
              <a:rPr lang="es-AR" sz="2800" b="1" dirty="0"/>
              <a:t>de los plazos por ley posterior</a:t>
            </a:r>
            <a:r>
              <a:rPr lang="es-AR" sz="3200" dirty="0"/>
              <a:t/>
            </a:r>
            <a:br>
              <a:rPr lang="es-AR" sz="3200" dirty="0"/>
            </a:br>
            <a:r>
              <a:rPr lang="es-AR" sz="3200" dirty="0"/>
              <a:t/>
            </a:r>
            <a:br>
              <a:rPr lang="es-AR" sz="3200" dirty="0"/>
            </a:br>
            <a:r>
              <a:rPr lang="es-AR" sz="3200" dirty="0"/>
              <a:t/>
            </a:r>
            <a:br>
              <a:rPr lang="es-AR" sz="3200" dirty="0"/>
            </a:br>
            <a:r>
              <a:rPr lang="es-AR" sz="3200" dirty="0"/>
              <a:t/>
            </a:r>
            <a:br>
              <a:rPr lang="es-AR" sz="3200" dirty="0"/>
            </a:br>
            <a:r>
              <a:rPr lang="es-AR" sz="3200" dirty="0" smtClean="0"/>
              <a:t/>
            </a:r>
            <a:br>
              <a:rPr lang="es-AR" sz="3200" dirty="0" smtClean="0"/>
            </a:br>
            <a:r>
              <a:rPr lang="es-AR" sz="3200" b="1" dirty="0" smtClean="0"/>
              <a:t/>
            </a:r>
            <a:br>
              <a:rPr lang="es-AR" sz="3200" b="1" dirty="0" smtClean="0"/>
            </a:br>
            <a:r>
              <a:rPr lang="es-AR" sz="3200" dirty="0"/>
              <a:t/>
            </a:r>
            <a:br>
              <a:rPr lang="es-AR" sz="3200" dirty="0"/>
            </a:br>
            <a:r>
              <a:rPr lang="es-AR" sz="3200" dirty="0"/>
              <a:t/>
            </a:r>
            <a:br>
              <a:rPr lang="es-AR" sz="3200" dirty="0"/>
            </a:br>
            <a:r>
              <a:rPr lang="es-AR" sz="3200" dirty="0"/>
              <a:t>	</a:t>
            </a:r>
            <a:br>
              <a:rPr lang="es-AR" sz="3200" dirty="0"/>
            </a:br>
            <a:r>
              <a:rPr lang="es-AR" sz="3200" dirty="0"/>
              <a:t/>
            </a:r>
            <a:br>
              <a:rPr lang="es-AR" sz="3200" dirty="0"/>
            </a:br>
            <a:endParaRPr lang="en-GB" sz="3200" dirty="0"/>
          </a:p>
        </p:txBody>
      </p:sp>
      <p:graphicFrame>
        <p:nvGraphicFramePr>
          <p:cNvPr id="3" name="2 Tabla"/>
          <p:cNvGraphicFramePr>
            <a:graphicFrameLocks noGrp="1"/>
          </p:cNvGraphicFramePr>
          <p:nvPr>
            <p:extLst>
              <p:ext uri="{D42A27DB-BD31-4B8C-83A1-F6EECF244321}">
                <p14:modId xmlns:p14="http://schemas.microsoft.com/office/powerpoint/2010/main" val="1954184707"/>
              </p:ext>
            </p:extLst>
          </p:nvPr>
        </p:nvGraphicFramePr>
        <p:xfrm>
          <a:off x="1259632" y="1628800"/>
          <a:ext cx="6179652" cy="3680460"/>
        </p:xfrm>
        <a:graphic>
          <a:graphicData uri="http://schemas.openxmlformats.org/drawingml/2006/table">
            <a:tbl>
              <a:tblPr firstRow="1" firstCol="1" bandRow="1">
                <a:tableStyleId>{5C22544A-7EE6-4342-B048-85BDC9FD1C3A}</a:tableStyleId>
              </a:tblPr>
              <a:tblGrid>
                <a:gridCol w="3089826"/>
                <a:gridCol w="3089826"/>
              </a:tblGrid>
              <a:tr h="444902">
                <a:tc>
                  <a:txBody>
                    <a:bodyPr/>
                    <a:lstStyle/>
                    <a:p>
                      <a:pPr algn="ctr">
                        <a:lnSpc>
                          <a:spcPct val="115000"/>
                        </a:lnSpc>
                        <a:spcAft>
                          <a:spcPts val="0"/>
                        </a:spcAft>
                      </a:pPr>
                      <a:r>
                        <a:rPr lang="es-AR" sz="1400" dirty="0">
                          <a:effectLst/>
                        </a:rPr>
                        <a:t>Código Vélez Sarsfield</a:t>
                      </a:r>
                      <a:endParaRPr lang="es-AR" sz="1400" dirty="0">
                        <a:effectLst/>
                        <a:latin typeface="Calibri"/>
                        <a:ea typeface="Calibri"/>
                        <a:cs typeface="Times New Roman"/>
                      </a:endParaRPr>
                    </a:p>
                  </a:txBody>
                  <a:tcPr marL="68580" marR="68580" marT="0" marB="0"/>
                </a:tc>
                <a:tc>
                  <a:txBody>
                    <a:bodyPr/>
                    <a:lstStyle/>
                    <a:p>
                      <a:pPr>
                        <a:lnSpc>
                          <a:spcPct val="115000"/>
                        </a:lnSpc>
                        <a:spcAft>
                          <a:spcPts val="0"/>
                        </a:spcAft>
                      </a:pPr>
                      <a:r>
                        <a:rPr lang="es-AR" sz="1400">
                          <a:effectLst/>
                        </a:rPr>
                        <a:t>Código Civil y Comercial de la Nación-Ley 26994</a:t>
                      </a:r>
                      <a:endParaRPr lang="es-AR" sz="1400">
                        <a:effectLst/>
                        <a:latin typeface="Calibri"/>
                        <a:ea typeface="Calibri"/>
                        <a:cs typeface="Times New Roman"/>
                      </a:endParaRPr>
                    </a:p>
                  </a:txBody>
                  <a:tcPr marL="68580" marR="68580" marT="0" marB="0"/>
                </a:tc>
              </a:tr>
              <a:tr h="2507426">
                <a:tc>
                  <a:txBody>
                    <a:bodyPr/>
                    <a:lstStyle/>
                    <a:p>
                      <a:pPr algn="just">
                        <a:lnSpc>
                          <a:spcPct val="115000"/>
                        </a:lnSpc>
                        <a:spcAft>
                          <a:spcPts val="0"/>
                        </a:spcAft>
                      </a:pPr>
                      <a:r>
                        <a:rPr lang="es-AR" sz="1400">
                          <a:effectLst/>
                        </a:rPr>
                        <a:t>Art. 4051.- Las prescripciones comenzadas antes de regir el nuevo Código están sujetas a las leyes anteriores; pero si por esas leyes se requiriese mayor tiempo que el que fijan las nuevas, quedarán sin embargo cumplidas, desde que haya pasado el tiempo designado por las nuevas leyes, contado desde el día que rija el nuevo Código.</a:t>
                      </a:r>
                      <a:endParaRPr lang="es-AR" sz="1400">
                        <a:effectLst/>
                        <a:latin typeface="Calibri"/>
                        <a:ea typeface="Calibri"/>
                        <a:cs typeface="Times New Roman"/>
                      </a:endParaRPr>
                    </a:p>
                  </a:txBody>
                  <a:tcPr marL="68580" marR="68580" marT="0" marB="0"/>
                </a:tc>
                <a:tc>
                  <a:txBody>
                    <a:bodyPr/>
                    <a:lstStyle/>
                    <a:p>
                      <a:pPr algn="just">
                        <a:lnSpc>
                          <a:spcPct val="115000"/>
                        </a:lnSpc>
                        <a:spcAft>
                          <a:spcPts val="0"/>
                        </a:spcAft>
                      </a:pPr>
                      <a:r>
                        <a:rPr lang="es-AR" sz="1400" dirty="0">
                          <a:effectLst/>
                        </a:rPr>
                        <a:t>Art. 2537.- Modificación de los plazos por ley posterior. Los plazos de prescripción en curso al momento de entrada en vigencia de una nueva ley se rigen por la ley anterior.</a:t>
                      </a:r>
                    </a:p>
                    <a:p>
                      <a:pPr algn="just">
                        <a:lnSpc>
                          <a:spcPct val="115000"/>
                        </a:lnSpc>
                        <a:spcAft>
                          <a:spcPts val="0"/>
                        </a:spcAft>
                      </a:pPr>
                      <a:r>
                        <a:rPr lang="es-AR" sz="1400" dirty="0">
                          <a:effectLst/>
                        </a:rPr>
                        <a:t>Sin embargo, si por esa ley se requiere mayor tiempo que el que fijan las nuevas, contado desde el día de su vigencia, excepto que el plazo fijado por la ley antigua finalice antes que el nuevo plazo contado a partir de la vigencia de la nueva ley, en cuyo caso se mantiene el de la ley anterior.</a:t>
                      </a:r>
                      <a:endParaRPr lang="es-AR" sz="14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5351289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348880"/>
            <a:ext cx="7620000" cy="1143000"/>
          </a:xfrm>
        </p:spPr>
        <p:txBody>
          <a:bodyPr/>
          <a:lstStyle/>
          <a:p>
            <a:pPr lvl="0"/>
            <a:r>
              <a:rPr lang="es-AR" sz="2800" b="1" dirty="0" smtClean="0"/>
              <a:t/>
            </a:r>
            <a:br>
              <a:rPr lang="es-AR" sz="2800" b="1" dirty="0" smtClean="0"/>
            </a:br>
            <a:r>
              <a:rPr lang="es-AR" sz="2800" b="1" dirty="0" smtClean="0"/>
              <a:t>Modificación de los plazos por ley posterior</a:t>
            </a:r>
            <a:r>
              <a:rPr lang="es-AR" sz="3200" dirty="0" smtClean="0"/>
              <a:t/>
            </a:r>
            <a:br>
              <a:rPr lang="es-AR" sz="3200" dirty="0" smtClean="0"/>
            </a:br>
            <a:r>
              <a:rPr lang="es-AR" sz="3200" dirty="0"/>
              <a:t/>
            </a:r>
            <a:br>
              <a:rPr lang="es-AR" sz="3200" dirty="0"/>
            </a:br>
            <a:r>
              <a:rPr lang="es-AR" sz="3200" dirty="0" smtClean="0"/>
              <a:t>1</a:t>
            </a:r>
            <a:r>
              <a:rPr lang="es-AR" sz="2400" dirty="0" smtClean="0"/>
              <a:t>) La </a:t>
            </a:r>
            <a:r>
              <a:rPr lang="es-AR" sz="2400" dirty="0"/>
              <a:t>regla general es que los plazos que están corriendo se rigen por la ley que estaba en vigencia cuando comenzaron a correr</a:t>
            </a:r>
            <a:r>
              <a:rPr lang="es-AR" sz="2400" dirty="0" smtClean="0"/>
              <a:t>.</a:t>
            </a:r>
            <a:r>
              <a:rPr lang="es-AR" sz="2400" dirty="0"/>
              <a:t/>
            </a:r>
            <a:br>
              <a:rPr lang="es-AR" sz="2400" dirty="0"/>
            </a:br>
            <a:r>
              <a:rPr lang="es-AR" sz="2400" dirty="0" smtClean="0"/>
              <a:t>2) Primera </a:t>
            </a:r>
            <a:r>
              <a:rPr lang="es-AR" sz="2400" dirty="0"/>
              <a:t>excepción: los plazos que están corriendo se rigen por la nueva ley si ésta establece plazos más breves, pero se computan a partir de su entrada en vigencia.</a:t>
            </a:r>
            <a:br>
              <a:rPr lang="es-AR" sz="2400" dirty="0"/>
            </a:br>
            <a:r>
              <a:rPr lang="es-AR" sz="2400" dirty="0" smtClean="0"/>
              <a:t>3) Segunda </a:t>
            </a:r>
            <a:r>
              <a:rPr lang="es-AR" sz="2400" dirty="0"/>
              <a:t>excepción: si los plazos de la vieja ley que están corriendo son más largos que los de la nueva ley, pero, si aplicando la nueva ley desde su entrada en vigencia, el cómputo final es más extenso que el de la vieja ley, se aplicará esta última</a:t>
            </a:r>
            <a:r>
              <a:rPr lang="es-AR" sz="2400" dirty="0" smtClean="0"/>
              <a:t>.</a:t>
            </a:r>
            <a:br>
              <a:rPr lang="es-AR" sz="2400" dirty="0" smtClean="0"/>
            </a:br>
            <a:r>
              <a:rPr lang="es-AR" sz="2400" dirty="0"/>
              <a:t/>
            </a:r>
            <a:br>
              <a:rPr lang="es-AR" sz="2400" dirty="0"/>
            </a:br>
            <a:endParaRPr lang="en-GB" sz="3200" dirty="0"/>
          </a:p>
        </p:txBody>
      </p:sp>
    </p:spTree>
    <p:extLst>
      <p:ext uri="{BB962C8B-B14F-4D97-AF65-F5344CB8AC3E}">
        <p14:creationId xmlns:p14="http://schemas.microsoft.com/office/powerpoint/2010/main" val="37067405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08720"/>
            <a:ext cx="7620000" cy="1143000"/>
          </a:xfrm>
        </p:spPr>
        <p:txBody>
          <a:bodyPr/>
          <a:lstStyle/>
          <a:p>
            <a:pPr lvl="0" algn="ctr"/>
            <a:r>
              <a:rPr lang="es-AR" sz="2800" b="1" dirty="0" smtClean="0"/>
              <a:t/>
            </a:r>
            <a:br>
              <a:rPr lang="es-AR" sz="2800" b="1" dirty="0" smtClean="0"/>
            </a:br>
            <a:r>
              <a:rPr lang="es-AR" sz="2800" b="1" dirty="0" smtClean="0"/>
              <a:t>Modificación de los plazos por ley posterior</a:t>
            </a:r>
            <a:r>
              <a:rPr lang="es-AR" sz="3200" dirty="0" smtClean="0"/>
              <a:t/>
            </a:r>
            <a:br>
              <a:rPr lang="es-AR" sz="3200" dirty="0" smtClean="0"/>
            </a:br>
            <a:r>
              <a:rPr lang="es-AR" sz="1800" dirty="0" smtClean="0"/>
              <a:t>Ejemplo: plazo genérico (reducción de 10 a 5 años) –  Comienzo cómputo 31/7/2012</a:t>
            </a:r>
            <a:r>
              <a:rPr lang="es-AR" sz="2400" dirty="0" smtClean="0"/>
              <a:t/>
            </a:r>
            <a:br>
              <a:rPr lang="es-AR" sz="2400" dirty="0" smtClean="0"/>
            </a:br>
            <a:r>
              <a:rPr lang="es-AR" sz="2400" dirty="0"/>
              <a:t/>
            </a:r>
            <a:br>
              <a:rPr lang="es-AR" sz="2400" dirty="0"/>
            </a:br>
            <a:endParaRPr lang="en-GB" sz="3200"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2831" y="1882615"/>
            <a:ext cx="8121169" cy="3850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614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08720"/>
            <a:ext cx="7620000" cy="1143000"/>
          </a:xfrm>
        </p:spPr>
        <p:txBody>
          <a:bodyPr/>
          <a:lstStyle/>
          <a:p>
            <a:pPr lvl="0" algn="ctr"/>
            <a:r>
              <a:rPr lang="es-AR" sz="2800" b="1" dirty="0" smtClean="0"/>
              <a:t/>
            </a:r>
            <a:br>
              <a:rPr lang="es-AR" sz="2800" b="1" dirty="0" smtClean="0"/>
            </a:br>
            <a:r>
              <a:rPr lang="es-AR" sz="2800" b="1" dirty="0" smtClean="0"/>
              <a:t>Modificación de los plazos por ley posterior</a:t>
            </a:r>
            <a:r>
              <a:rPr lang="es-AR" sz="3200" dirty="0" smtClean="0"/>
              <a:t/>
            </a:r>
            <a:br>
              <a:rPr lang="es-AR" sz="3200" dirty="0" smtClean="0"/>
            </a:br>
            <a:r>
              <a:rPr lang="es-AR" sz="1800" dirty="0" smtClean="0"/>
              <a:t>Ejemplo: plazo genérico (reducción de 10 a 5 años) –  Comienzo cómputo 31/7/2008</a:t>
            </a:r>
            <a:r>
              <a:rPr lang="es-AR" sz="2400" dirty="0" smtClean="0"/>
              <a:t/>
            </a:r>
            <a:br>
              <a:rPr lang="es-AR" sz="2400" dirty="0" smtClean="0"/>
            </a:br>
            <a:r>
              <a:rPr lang="es-AR" sz="2400" dirty="0"/>
              <a:t/>
            </a:r>
            <a:br>
              <a:rPr lang="es-AR" sz="2400" dirty="0"/>
            </a:br>
            <a:endParaRPr lang="en-GB" sz="3200" dirty="0"/>
          </a:p>
        </p:txBody>
      </p:sp>
      <p:pic>
        <p:nvPicPr>
          <p:cNvPr id="3086"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487316"/>
            <a:ext cx="7632848" cy="4461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29263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76872"/>
            <a:ext cx="7620000" cy="1143000"/>
          </a:xfrm>
        </p:spPr>
        <p:txBody>
          <a:bodyPr/>
          <a:lstStyle/>
          <a:p>
            <a:pPr algn="ctr"/>
            <a:r>
              <a:rPr lang="es-AR" sz="3200" b="1" dirty="0" smtClean="0"/>
              <a:t>Comienzo </a:t>
            </a:r>
            <a:r>
              <a:rPr lang="es-AR" sz="3200" b="1" dirty="0"/>
              <a:t>del cómputo</a:t>
            </a:r>
            <a:r>
              <a:rPr lang="es-AR" sz="3200" dirty="0"/>
              <a:t/>
            </a:r>
            <a:br>
              <a:rPr lang="es-AR" sz="3200" dirty="0"/>
            </a:br>
            <a:r>
              <a:rPr lang="es-AR" sz="3200" dirty="0"/>
              <a:t/>
            </a:r>
            <a:br>
              <a:rPr lang="es-AR" sz="3200" dirty="0"/>
            </a:br>
            <a:r>
              <a:rPr lang="es-AR" sz="3200" dirty="0" smtClean="0"/>
              <a:t/>
            </a:r>
            <a:br>
              <a:rPr lang="es-AR" sz="3200" dirty="0" smtClean="0"/>
            </a:br>
            <a:r>
              <a:rPr lang="es-AR" sz="3200" b="1" dirty="0" smtClean="0"/>
              <a:t/>
            </a:r>
            <a:br>
              <a:rPr lang="es-AR" sz="3200" b="1" dirty="0" smtClean="0"/>
            </a:br>
            <a:r>
              <a:rPr lang="es-AR" sz="3200" dirty="0"/>
              <a:t/>
            </a:r>
            <a:br>
              <a:rPr lang="es-AR" sz="3200" dirty="0"/>
            </a:br>
            <a:r>
              <a:rPr lang="es-AR" sz="3200" dirty="0"/>
              <a:t/>
            </a:r>
            <a:br>
              <a:rPr lang="es-AR" sz="3200" dirty="0"/>
            </a:br>
            <a:r>
              <a:rPr lang="es-AR" sz="3200" dirty="0"/>
              <a:t>	</a:t>
            </a:r>
            <a:br>
              <a:rPr lang="es-AR" sz="3200" dirty="0"/>
            </a:br>
            <a:r>
              <a:rPr lang="es-AR" sz="3200" dirty="0"/>
              <a:t/>
            </a:r>
            <a:br>
              <a:rPr lang="es-AR" sz="3200" dirty="0"/>
            </a:br>
            <a:endParaRPr lang="en-GB" sz="3200" dirty="0"/>
          </a:p>
        </p:txBody>
      </p:sp>
      <p:graphicFrame>
        <p:nvGraphicFramePr>
          <p:cNvPr id="3" name="2 Tabla"/>
          <p:cNvGraphicFramePr>
            <a:graphicFrameLocks noGrp="1"/>
          </p:cNvGraphicFramePr>
          <p:nvPr>
            <p:extLst>
              <p:ext uri="{D42A27DB-BD31-4B8C-83A1-F6EECF244321}">
                <p14:modId xmlns:p14="http://schemas.microsoft.com/office/powerpoint/2010/main" val="105104960"/>
              </p:ext>
            </p:extLst>
          </p:nvPr>
        </p:nvGraphicFramePr>
        <p:xfrm>
          <a:off x="1115616" y="1844824"/>
          <a:ext cx="6840760" cy="2926820"/>
        </p:xfrm>
        <a:graphic>
          <a:graphicData uri="http://schemas.openxmlformats.org/drawingml/2006/table">
            <a:tbl>
              <a:tblPr firstRow="1" firstCol="1" bandRow="1">
                <a:tableStyleId>{5C22544A-7EE6-4342-B048-85BDC9FD1C3A}</a:tableStyleId>
              </a:tblPr>
              <a:tblGrid>
                <a:gridCol w="3420380"/>
                <a:gridCol w="3420380"/>
              </a:tblGrid>
              <a:tr h="975607">
                <a:tc>
                  <a:txBody>
                    <a:bodyPr/>
                    <a:lstStyle/>
                    <a:p>
                      <a:pPr algn="ctr">
                        <a:lnSpc>
                          <a:spcPct val="115000"/>
                        </a:lnSpc>
                        <a:spcAft>
                          <a:spcPts val="0"/>
                        </a:spcAft>
                      </a:pPr>
                      <a:r>
                        <a:rPr lang="es-AR" sz="1800" dirty="0">
                          <a:effectLst/>
                        </a:rPr>
                        <a:t>Código Vélez Sarsfield</a:t>
                      </a:r>
                      <a:endParaRPr lang="es-AR" sz="18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AR" sz="1800" dirty="0">
                          <a:effectLst/>
                        </a:rPr>
                        <a:t>Código Civil y Comercial de la Nación-Ley 26994</a:t>
                      </a:r>
                      <a:endParaRPr lang="es-AR" sz="1800" dirty="0">
                        <a:effectLst/>
                        <a:latin typeface="Calibri"/>
                        <a:ea typeface="Calibri"/>
                        <a:cs typeface="Times New Roman"/>
                      </a:endParaRPr>
                    </a:p>
                  </a:txBody>
                  <a:tcPr marL="68580" marR="68580" marT="0" marB="0"/>
                </a:tc>
              </a:tr>
              <a:tr h="1951213">
                <a:tc>
                  <a:txBody>
                    <a:bodyPr/>
                    <a:lstStyle/>
                    <a:p>
                      <a:pPr algn="just">
                        <a:lnSpc>
                          <a:spcPct val="115000"/>
                        </a:lnSpc>
                        <a:spcAft>
                          <a:spcPts val="0"/>
                        </a:spcAft>
                      </a:pPr>
                      <a:r>
                        <a:rPr lang="es-AR" sz="1800" dirty="0">
                          <a:effectLst/>
                        </a:rPr>
                        <a:t>Art. 3956.- La prescripción de las acciones personales, lleven o no intereses, comienza a correr desde la fecha del título de la obligación.</a:t>
                      </a:r>
                      <a:endParaRPr lang="es-AR" sz="18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s-AR" sz="1800" dirty="0">
                          <a:effectLst/>
                        </a:rPr>
                        <a:t>Art. 2554.- Regla general. El transcurso del plazo de prescripción comienza el día en que la prestación es exigible.</a:t>
                      </a:r>
                      <a:endParaRPr lang="es-AR"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6822810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76872"/>
            <a:ext cx="7620000" cy="1143000"/>
          </a:xfrm>
        </p:spPr>
        <p:txBody>
          <a:bodyPr/>
          <a:lstStyle/>
          <a:p>
            <a:pPr algn="ctr"/>
            <a:r>
              <a:rPr lang="es-AR" sz="3200" dirty="0"/>
              <a:t/>
            </a:r>
            <a:br>
              <a:rPr lang="es-AR" sz="3200" dirty="0"/>
            </a:br>
            <a:r>
              <a:rPr lang="es-AR" sz="3200" dirty="0"/>
              <a:t/>
            </a:r>
            <a:br>
              <a:rPr lang="es-AR" sz="3200" dirty="0"/>
            </a:br>
            <a:r>
              <a:rPr lang="es-AR" sz="3200" dirty="0" smtClean="0"/>
              <a:t/>
            </a:r>
            <a:br>
              <a:rPr lang="es-AR" sz="3200" dirty="0" smtClean="0"/>
            </a:br>
            <a:r>
              <a:rPr lang="es-AR" sz="3200" b="1" dirty="0"/>
              <a:t/>
            </a:r>
            <a:br>
              <a:rPr lang="es-AR" sz="3200" b="1" dirty="0"/>
            </a:br>
            <a:r>
              <a:rPr lang="es-AR" sz="3200" b="1" dirty="0" smtClean="0"/>
              <a:t/>
            </a:r>
            <a:br>
              <a:rPr lang="es-AR" sz="3200" b="1" dirty="0" smtClean="0"/>
            </a:br>
            <a:r>
              <a:rPr lang="es-AR" sz="3200" b="1" dirty="0" smtClean="0"/>
              <a:t>“</a:t>
            </a:r>
            <a:r>
              <a:rPr lang="es-AR" sz="2800" b="1" dirty="0"/>
              <a:t>Fisco de la Provincia c/Ullate, Alicia“ </a:t>
            </a:r>
            <a:r>
              <a:rPr lang="es-AR" sz="2800" b="1" dirty="0" smtClean="0"/>
              <a:t>:</a:t>
            </a:r>
            <a:br>
              <a:rPr lang="es-AR" sz="2800" b="1" dirty="0" smtClean="0"/>
            </a:br>
            <a:r>
              <a:rPr lang="es-AR" sz="2800" b="1" dirty="0" smtClean="0"/>
              <a:t> </a:t>
            </a:r>
            <a:r>
              <a:rPr lang="es-AR" sz="2800" b="1" dirty="0"/>
              <a:t>a los fines de determinar el momento de inicio del cómputo para establecer el plazo de prescripción de los tributos locales,  se debe remitir a lo dispuesto en la legislación de fondo, es decir, se debe computar desde la fecha del título de la obligación, sin que puedan admitir dilaciones o postergaciones en el inicio del </a:t>
            </a:r>
            <a:r>
              <a:rPr lang="es-AR" sz="2800" b="1" dirty="0" smtClean="0"/>
              <a:t>cómputo.</a:t>
            </a:r>
            <a:br>
              <a:rPr lang="es-AR" sz="2800" b="1" dirty="0" smtClean="0"/>
            </a:br>
            <a:r>
              <a:rPr lang="es-AR" sz="3200" dirty="0" smtClean="0"/>
              <a:t/>
            </a:r>
            <a:br>
              <a:rPr lang="es-AR" sz="3200" dirty="0" smtClean="0"/>
            </a:br>
            <a:r>
              <a:rPr lang="es-AR" sz="2000" dirty="0" smtClean="0"/>
              <a:t>CSJN - 1/11/2011</a:t>
            </a:r>
            <a:r>
              <a:rPr lang="es-AR" sz="3200" dirty="0"/>
              <a:t/>
            </a:r>
            <a:br>
              <a:rPr lang="es-AR" sz="3200" dirty="0"/>
            </a:br>
            <a:r>
              <a:rPr lang="es-AR" sz="3200" dirty="0"/>
              <a:t>	</a:t>
            </a:r>
            <a:br>
              <a:rPr lang="es-AR" sz="3200" dirty="0"/>
            </a:br>
            <a:r>
              <a:rPr lang="es-AR" sz="3200" dirty="0"/>
              <a:t/>
            </a:r>
            <a:br>
              <a:rPr lang="es-AR" sz="3200" dirty="0"/>
            </a:br>
            <a:endParaRPr lang="en-GB" sz="3200" dirty="0"/>
          </a:p>
        </p:txBody>
      </p:sp>
    </p:spTree>
    <p:extLst>
      <p:ext uri="{BB962C8B-B14F-4D97-AF65-F5344CB8AC3E}">
        <p14:creationId xmlns:p14="http://schemas.microsoft.com/office/powerpoint/2010/main" val="28269069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348880"/>
            <a:ext cx="7620000" cy="1143000"/>
          </a:xfrm>
        </p:spPr>
        <p:txBody>
          <a:bodyPr/>
          <a:lstStyle/>
          <a:p>
            <a:pPr algn="ctr"/>
            <a:r>
              <a:rPr lang="es-AR" sz="3200" b="1" dirty="0"/>
              <a:t>Causales de suspensión</a:t>
            </a:r>
            <a:r>
              <a:rPr lang="es-AR" sz="3200" dirty="0"/>
              <a:t/>
            </a:r>
            <a:br>
              <a:rPr lang="es-AR" sz="3200" dirty="0"/>
            </a:br>
            <a:r>
              <a:rPr lang="es-AR" sz="3200" dirty="0"/>
              <a:t/>
            </a:r>
            <a:br>
              <a:rPr lang="es-AR" sz="3200" dirty="0"/>
            </a:br>
            <a:r>
              <a:rPr lang="es-AR" sz="3200" dirty="0"/>
              <a:t/>
            </a:r>
            <a:br>
              <a:rPr lang="es-AR" sz="3200" dirty="0"/>
            </a:br>
            <a:r>
              <a:rPr lang="es-AR" sz="3200" dirty="0" smtClean="0"/>
              <a:t/>
            </a:r>
            <a:br>
              <a:rPr lang="es-AR" sz="3200" dirty="0" smtClean="0"/>
            </a:br>
            <a:r>
              <a:rPr lang="es-AR" sz="3200" b="1" dirty="0" smtClean="0"/>
              <a:t/>
            </a:r>
            <a:br>
              <a:rPr lang="es-AR" sz="3200" b="1" dirty="0" smtClean="0"/>
            </a:br>
            <a:r>
              <a:rPr lang="es-AR" sz="3200" dirty="0"/>
              <a:t/>
            </a:r>
            <a:br>
              <a:rPr lang="es-AR" sz="3200" dirty="0"/>
            </a:br>
            <a:r>
              <a:rPr lang="es-AR" sz="3200" dirty="0"/>
              <a:t/>
            </a:r>
            <a:br>
              <a:rPr lang="es-AR" sz="3200" dirty="0"/>
            </a:br>
            <a:r>
              <a:rPr lang="es-AR" sz="3200" dirty="0"/>
              <a:t>	</a:t>
            </a:r>
            <a:br>
              <a:rPr lang="es-AR" sz="3200" dirty="0"/>
            </a:br>
            <a:r>
              <a:rPr lang="es-AR" sz="3200" dirty="0"/>
              <a:t/>
            </a:r>
            <a:br>
              <a:rPr lang="es-AR" sz="3200" dirty="0"/>
            </a:br>
            <a:endParaRPr lang="en-GB" sz="3200" dirty="0"/>
          </a:p>
        </p:txBody>
      </p:sp>
      <p:graphicFrame>
        <p:nvGraphicFramePr>
          <p:cNvPr id="4" name="3 Tabla"/>
          <p:cNvGraphicFramePr>
            <a:graphicFrameLocks noGrp="1"/>
          </p:cNvGraphicFramePr>
          <p:nvPr>
            <p:extLst>
              <p:ext uri="{D42A27DB-BD31-4B8C-83A1-F6EECF244321}">
                <p14:modId xmlns:p14="http://schemas.microsoft.com/office/powerpoint/2010/main" val="2995527391"/>
              </p:ext>
            </p:extLst>
          </p:nvPr>
        </p:nvGraphicFramePr>
        <p:xfrm>
          <a:off x="971599" y="1268760"/>
          <a:ext cx="6696744" cy="5152644"/>
        </p:xfrm>
        <a:graphic>
          <a:graphicData uri="http://schemas.openxmlformats.org/drawingml/2006/table">
            <a:tbl>
              <a:tblPr firstRow="1" firstCol="1" bandRow="1">
                <a:tableStyleId>{5C22544A-7EE6-4342-B048-85BDC9FD1C3A}</a:tableStyleId>
              </a:tblPr>
              <a:tblGrid>
                <a:gridCol w="3348372"/>
                <a:gridCol w="3348372"/>
              </a:tblGrid>
              <a:tr h="462433">
                <a:tc>
                  <a:txBody>
                    <a:bodyPr/>
                    <a:lstStyle/>
                    <a:p>
                      <a:pPr algn="ctr">
                        <a:lnSpc>
                          <a:spcPct val="115000"/>
                        </a:lnSpc>
                        <a:spcAft>
                          <a:spcPts val="0"/>
                        </a:spcAft>
                      </a:pPr>
                      <a:r>
                        <a:rPr lang="es-AR" sz="1400" dirty="0">
                          <a:effectLst/>
                        </a:rPr>
                        <a:t>Código Vélez Sarsfield</a:t>
                      </a:r>
                      <a:endParaRPr lang="es-AR" sz="1400" dirty="0">
                        <a:effectLst/>
                        <a:latin typeface="Calibri"/>
                        <a:ea typeface="Calibri"/>
                        <a:cs typeface="Times New Roman"/>
                      </a:endParaRPr>
                    </a:p>
                  </a:txBody>
                  <a:tcPr marL="68580" marR="68580" marT="0" marB="0"/>
                </a:tc>
                <a:tc>
                  <a:txBody>
                    <a:bodyPr/>
                    <a:lstStyle/>
                    <a:p>
                      <a:pPr>
                        <a:lnSpc>
                          <a:spcPct val="115000"/>
                        </a:lnSpc>
                        <a:spcAft>
                          <a:spcPts val="0"/>
                        </a:spcAft>
                      </a:pPr>
                      <a:r>
                        <a:rPr lang="es-AR" sz="1400">
                          <a:effectLst/>
                        </a:rPr>
                        <a:t>Código Civil y Comercial de la Nación-Ley 26994</a:t>
                      </a:r>
                      <a:endParaRPr lang="es-AR" sz="1400">
                        <a:effectLst/>
                        <a:latin typeface="Calibri"/>
                        <a:ea typeface="Calibri"/>
                        <a:cs typeface="Times New Roman"/>
                      </a:endParaRPr>
                    </a:p>
                  </a:txBody>
                  <a:tcPr marL="68580" marR="68580" marT="0" marB="0"/>
                </a:tc>
              </a:tr>
              <a:tr h="1415229">
                <a:tc>
                  <a:txBody>
                    <a:bodyPr/>
                    <a:lstStyle/>
                    <a:p>
                      <a:pPr algn="just">
                        <a:lnSpc>
                          <a:spcPct val="115000"/>
                        </a:lnSpc>
                        <a:spcAft>
                          <a:spcPts val="0"/>
                        </a:spcAft>
                      </a:pPr>
                      <a:r>
                        <a:rPr lang="es-AR" sz="1400" dirty="0">
                          <a:effectLst/>
                        </a:rPr>
                        <a:t>Art. 3983.- El efecto de la suspensión es inutilizar para la prescripción, el tiempo por el cual ella ha durado; pero aprovecha para la prescripción no sólo el tiempo posterior a la cesación de la suspensión, sino también el tiempo anterior en que ella se produjo.</a:t>
                      </a:r>
                      <a:endParaRPr lang="es-AR" sz="14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s-AR" sz="1400">
                          <a:effectLst/>
                        </a:rPr>
                        <a:t>Art. 2539.- La suspensión de la prescripción detiene el cómputo del tiempo por el plazo que dura pero aprovecha el período transcurrido hasta que ella comenzó.</a:t>
                      </a:r>
                      <a:endParaRPr lang="es-AR" sz="1400">
                        <a:effectLst/>
                        <a:latin typeface="Calibri"/>
                        <a:ea typeface="Calibri"/>
                        <a:cs typeface="Times New Roman"/>
                      </a:endParaRPr>
                    </a:p>
                  </a:txBody>
                  <a:tcPr marL="68580" marR="68580" marT="0" marB="0"/>
                </a:tc>
              </a:tr>
              <a:tr h="2844423">
                <a:tc>
                  <a:txBody>
                    <a:bodyPr/>
                    <a:lstStyle/>
                    <a:p>
                      <a:pPr algn="just">
                        <a:lnSpc>
                          <a:spcPct val="115000"/>
                        </a:lnSpc>
                        <a:spcAft>
                          <a:spcPts val="0"/>
                        </a:spcAft>
                      </a:pPr>
                      <a:r>
                        <a:rPr lang="es-AR" sz="1400" dirty="0">
                          <a:effectLst/>
                        </a:rPr>
                        <a:t>Art. 3986.- La prescripción se interrumpe por demanda contra el poseedor o deudor, aunque sea interpuesta ante el juez incompetente o fuere defectuosa y aunque el demandante no haya tenido capacidad legal para presentarse en juicio.</a:t>
                      </a:r>
                    </a:p>
                    <a:p>
                      <a:pPr algn="just">
                        <a:lnSpc>
                          <a:spcPct val="115000"/>
                        </a:lnSpc>
                        <a:spcAft>
                          <a:spcPts val="0"/>
                        </a:spcAft>
                      </a:pPr>
                      <a:r>
                        <a:rPr lang="es-AR" sz="1400" dirty="0">
                          <a:effectLst/>
                        </a:rPr>
                        <a:t>La prescripción liberatoria se suspende, por una sola vez, por la </a:t>
                      </a:r>
                      <a:r>
                        <a:rPr lang="es-AR" sz="1400" u="sng" dirty="0">
                          <a:effectLst/>
                        </a:rPr>
                        <a:t>constitución en mora</a:t>
                      </a:r>
                      <a:r>
                        <a:rPr lang="es-AR" sz="1400" dirty="0">
                          <a:effectLst/>
                        </a:rPr>
                        <a:t> del deudor, efectuada en forma auténtica. Esta suspensión sólo tendrá efecto durante </a:t>
                      </a:r>
                      <a:r>
                        <a:rPr lang="es-AR" sz="1400" u="sng" dirty="0">
                          <a:effectLst/>
                        </a:rPr>
                        <a:t>un año</a:t>
                      </a:r>
                      <a:r>
                        <a:rPr lang="es-AR" sz="1400" dirty="0">
                          <a:effectLst/>
                        </a:rPr>
                        <a:t> o el menor término que pudiera corresponder a la prescripción de la acción.</a:t>
                      </a:r>
                      <a:endParaRPr lang="es-AR" sz="14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s-AR" sz="1400" dirty="0">
                          <a:effectLst/>
                        </a:rPr>
                        <a:t>Art. 2541.- El curso de la prescripción se suspende, por una sola vez, por la </a:t>
                      </a:r>
                      <a:r>
                        <a:rPr lang="es-AR" sz="1400" u="sng" dirty="0">
                          <a:effectLst/>
                        </a:rPr>
                        <a:t>interpelación fehaciente</a:t>
                      </a:r>
                      <a:r>
                        <a:rPr lang="es-AR" sz="1400" dirty="0">
                          <a:effectLst/>
                        </a:rPr>
                        <a:t> hecha por el titular del derecho contra el deudor o el poseedor. Esta suspensión sólo tiene efecto durante </a:t>
                      </a:r>
                      <a:r>
                        <a:rPr lang="es-AR" sz="1400" u="sng" dirty="0">
                          <a:effectLst/>
                        </a:rPr>
                        <a:t>seis meses</a:t>
                      </a:r>
                      <a:r>
                        <a:rPr lang="es-AR" sz="1400" dirty="0">
                          <a:effectLst/>
                        </a:rPr>
                        <a:t> o el plazo menor que corresponda a la prescripción de la acción.</a:t>
                      </a:r>
                      <a:endParaRPr lang="es-AR" sz="14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9619454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76872"/>
            <a:ext cx="7620000" cy="1143000"/>
          </a:xfrm>
        </p:spPr>
        <p:txBody>
          <a:bodyPr/>
          <a:lstStyle/>
          <a:p>
            <a:pPr algn="ctr"/>
            <a:r>
              <a:rPr lang="es-AR" sz="3200" dirty="0"/>
              <a:t/>
            </a:r>
            <a:br>
              <a:rPr lang="es-AR" sz="3200" dirty="0"/>
            </a:br>
            <a:r>
              <a:rPr lang="es-AR" sz="3200" dirty="0"/>
              <a:t/>
            </a:r>
            <a:br>
              <a:rPr lang="es-AR" sz="3200" dirty="0"/>
            </a:br>
            <a:r>
              <a:rPr lang="es-AR" sz="3200" dirty="0" smtClean="0"/>
              <a:t/>
            </a:r>
            <a:br>
              <a:rPr lang="es-AR" sz="3200" dirty="0" smtClean="0"/>
            </a:br>
            <a:r>
              <a:rPr lang="es-AR" sz="3200" b="1" dirty="0"/>
              <a:t/>
            </a:r>
            <a:br>
              <a:rPr lang="es-AR" sz="3200" b="1" dirty="0"/>
            </a:br>
            <a:r>
              <a:rPr lang="es-AR" sz="3200" b="1" dirty="0" smtClean="0"/>
              <a:t/>
            </a:r>
            <a:br>
              <a:rPr lang="es-AR" sz="3200" b="1" dirty="0" smtClean="0"/>
            </a:br>
            <a:r>
              <a:rPr lang="es-AR" sz="3200" b="1" dirty="0" smtClean="0"/>
              <a:t>“GCBA </a:t>
            </a:r>
            <a:r>
              <a:rPr lang="es-AR" sz="2800" b="1" dirty="0" smtClean="0"/>
              <a:t> c/</a:t>
            </a:r>
            <a:r>
              <a:rPr lang="es-AR" sz="2800" b="1" dirty="0" err="1" smtClean="0"/>
              <a:t>Bottoni</a:t>
            </a:r>
            <a:r>
              <a:rPr lang="es-AR" sz="2800" b="1" dirty="0" smtClean="0"/>
              <a:t>, Julio“ :</a:t>
            </a:r>
            <a:br>
              <a:rPr lang="es-AR" sz="2800" b="1" dirty="0" smtClean="0"/>
            </a:br>
            <a:r>
              <a:rPr lang="es-AR" sz="2800" b="1" dirty="0" smtClean="0"/>
              <a:t/>
            </a:r>
            <a:br>
              <a:rPr lang="es-AR" sz="2800" b="1" dirty="0" smtClean="0"/>
            </a:br>
            <a:r>
              <a:rPr lang="es-ES" sz="2800" dirty="0"/>
              <a:t>la prescripción no es un instituto propio del derecho local, sino un instituto general del derecho y por tal razón las únicas causas válidamente establecidas que las suspendan son las establecidas en el Código Civil</a:t>
            </a:r>
            <a:r>
              <a:rPr lang="es-AR" sz="2800" b="1" dirty="0" smtClean="0"/>
              <a:t/>
            </a:r>
            <a:br>
              <a:rPr lang="es-AR" sz="2800" b="1" dirty="0" smtClean="0"/>
            </a:br>
            <a:r>
              <a:rPr lang="es-AR" sz="3200" dirty="0" smtClean="0"/>
              <a:t/>
            </a:r>
            <a:br>
              <a:rPr lang="es-AR" sz="3200" dirty="0" smtClean="0"/>
            </a:br>
            <a:r>
              <a:rPr lang="es-AR" sz="2000" dirty="0" smtClean="0"/>
              <a:t>CSJN - </a:t>
            </a:r>
            <a:r>
              <a:rPr lang="es-AR" sz="2000" dirty="0" smtClean="0"/>
              <a:t>6/12/2011</a:t>
            </a:r>
            <a:r>
              <a:rPr lang="es-AR" sz="3200" dirty="0"/>
              <a:t/>
            </a:r>
            <a:br>
              <a:rPr lang="es-AR" sz="3200" dirty="0"/>
            </a:br>
            <a:r>
              <a:rPr lang="es-AR" sz="3200" dirty="0"/>
              <a:t>	</a:t>
            </a:r>
            <a:br>
              <a:rPr lang="es-AR" sz="3200" dirty="0"/>
            </a:br>
            <a:r>
              <a:rPr lang="es-AR" sz="3200" dirty="0"/>
              <a:t/>
            </a:r>
            <a:br>
              <a:rPr lang="es-AR" sz="3200" dirty="0"/>
            </a:br>
            <a:endParaRPr lang="en-GB" sz="3200" dirty="0"/>
          </a:p>
        </p:txBody>
      </p:sp>
    </p:spTree>
    <p:extLst>
      <p:ext uri="{BB962C8B-B14F-4D97-AF65-F5344CB8AC3E}">
        <p14:creationId xmlns:p14="http://schemas.microsoft.com/office/powerpoint/2010/main" val="9335878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348880"/>
            <a:ext cx="7620000" cy="1143000"/>
          </a:xfrm>
        </p:spPr>
        <p:txBody>
          <a:bodyPr/>
          <a:lstStyle/>
          <a:p>
            <a:pPr algn="ctr"/>
            <a:r>
              <a:rPr lang="es-AR" sz="3200" b="1" dirty="0"/>
              <a:t>Causales de </a:t>
            </a:r>
            <a:r>
              <a:rPr lang="es-AR" sz="3200" b="1" dirty="0" smtClean="0"/>
              <a:t>interrupción</a:t>
            </a:r>
            <a:r>
              <a:rPr lang="es-AR" sz="3200" dirty="0"/>
              <a:t/>
            </a:r>
            <a:br>
              <a:rPr lang="es-AR" sz="3200" dirty="0"/>
            </a:br>
            <a:r>
              <a:rPr lang="es-AR" sz="3200" dirty="0"/>
              <a:t/>
            </a:r>
            <a:br>
              <a:rPr lang="es-AR" sz="3200" dirty="0"/>
            </a:br>
            <a:r>
              <a:rPr lang="es-AR" sz="3200" dirty="0"/>
              <a:t/>
            </a:r>
            <a:br>
              <a:rPr lang="es-AR" sz="3200" dirty="0"/>
            </a:br>
            <a:r>
              <a:rPr lang="es-AR" sz="3200" dirty="0" smtClean="0"/>
              <a:t/>
            </a:r>
            <a:br>
              <a:rPr lang="es-AR" sz="3200" dirty="0" smtClean="0"/>
            </a:br>
            <a:r>
              <a:rPr lang="es-AR" sz="3200" b="1" dirty="0" smtClean="0"/>
              <a:t/>
            </a:r>
            <a:br>
              <a:rPr lang="es-AR" sz="3200" b="1" dirty="0" smtClean="0"/>
            </a:br>
            <a:r>
              <a:rPr lang="es-AR" sz="3200" dirty="0"/>
              <a:t/>
            </a:r>
            <a:br>
              <a:rPr lang="es-AR" sz="3200" dirty="0"/>
            </a:br>
            <a:r>
              <a:rPr lang="es-AR" sz="3200" dirty="0"/>
              <a:t/>
            </a:r>
            <a:br>
              <a:rPr lang="es-AR" sz="3200" dirty="0"/>
            </a:br>
            <a:r>
              <a:rPr lang="es-AR" sz="3200" dirty="0"/>
              <a:t>	</a:t>
            </a:r>
            <a:br>
              <a:rPr lang="es-AR" sz="3200" dirty="0"/>
            </a:br>
            <a:r>
              <a:rPr lang="es-AR" sz="3200" dirty="0"/>
              <a:t/>
            </a:r>
            <a:br>
              <a:rPr lang="es-AR" sz="3200" dirty="0"/>
            </a:br>
            <a:endParaRPr lang="en-GB" sz="3200" dirty="0"/>
          </a:p>
        </p:txBody>
      </p:sp>
      <p:graphicFrame>
        <p:nvGraphicFramePr>
          <p:cNvPr id="3" name="2 Tabla"/>
          <p:cNvGraphicFramePr>
            <a:graphicFrameLocks noGrp="1"/>
          </p:cNvGraphicFramePr>
          <p:nvPr>
            <p:extLst>
              <p:ext uri="{D42A27DB-BD31-4B8C-83A1-F6EECF244321}">
                <p14:modId xmlns:p14="http://schemas.microsoft.com/office/powerpoint/2010/main" val="4206025755"/>
              </p:ext>
            </p:extLst>
          </p:nvPr>
        </p:nvGraphicFramePr>
        <p:xfrm>
          <a:off x="755575" y="1268760"/>
          <a:ext cx="6984776" cy="4907280"/>
        </p:xfrm>
        <a:graphic>
          <a:graphicData uri="http://schemas.openxmlformats.org/drawingml/2006/table">
            <a:tbl>
              <a:tblPr firstRow="1" firstCol="1" bandRow="1">
                <a:tableStyleId>{5C22544A-7EE6-4342-B048-85BDC9FD1C3A}</a:tableStyleId>
              </a:tblPr>
              <a:tblGrid>
                <a:gridCol w="3492388"/>
                <a:gridCol w="3492388"/>
              </a:tblGrid>
              <a:tr h="462694">
                <a:tc>
                  <a:txBody>
                    <a:bodyPr/>
                    <a:lstStyle/>
                    <a:p>
                      <a:pPr algn="ctr">
                        <a:lnSpc>
                          <a:spcPct val="115000"/>
                        </a:lnSpc>
                        <a:spcAft>
                          <a:spcPts val="0"/>
                        </a:spcAft>
                      </a:pPr>
                      <a:r>
                        <a:rPr lang="es-AR" sz="1400" dirty="0">
                          <a:effectLst/>
                        </a:rPr>
                        <a:t>Código Vélez Sarsfield</a:t>
                      </a:r>
                      <a:endParaRPr lang="es-AR" sz="1400" dirty="0">
                        <a:effectLst/>
                        <a:latin typeface="Calibri"/>
                        <a:ea typeface="Calibri"/>
                        <a:cs typeface="Times New Roman"/>
                      </a:endParaRPr>
                    </a:p>
                  </a:txBody>
                  <a:tcPr marL="68580" marR="68580" marT="0" marB="0"/>
                </a:tc>
                <a:tc>
                  <a:txBody>
                    <a:bodyPr/>
                    <a:lstStyle/>
                    <a:p>
                      <a:pPr>
                        <a:lnSpc>
                          <a:spcPct val="115000"/>
                        </a:lnSpc>
                        <a:spcAft>
                          <a:spcPts val="0"/>
                        </a:spcAft>
                      </a:pPr>
                      <a:r>
                        <a:rPr lang="es-AR" sz="1400">
                          <a:effectLst/>
                        </a:rPr>
                        <a:t>Código Civil y Comercial de la Nación-Ley 26994</a:t>
                      </a:r>
                      <a:endParaRPr lang="es-AR" sz="1400">
                        <a:effectLst/>
                        <a:latin typeface="Calibri"/>
                        <a:ea typeface="Calibri"/>
                        <a:cs typeface="Times New Roman"/>
                      </a:endParaRPr>
                    </a:p>
                  </a:txBody>
                  <a:tcPr marL="68580" marR="68580" marT="0" marB="0"/>
                </a:tc>
              </a:tr>
              <a:tr h="1177695">
                <a:tc>
                  <a:txBody>
                    <a:bodyPr/>
                    <a:lstStyle/>
                    <a:p>
                      <a:pPr algn="just">
                        <a:lnSpc>
                          <a:spcPct val="115000"/>
                        </a:lnSpc>
                        <a:spcAft>
                          <a:spcPts val="0"/>
                        </a:spcAft>
                      </a:pPr>
                      <a:r>
                        <a:rPr lang="es-AR" sz="1400" dirty="0">
                          <a:effectLst/>
                        </a:rPr>
                        <a:t>Art. 3998.- Interrumpida la prescripción, queda como no sucedida la posesión que le ha precedido; y la prescripción no puede adquirirse sino en virtud de una nueva posesión.</a:t>
                      </a:r>
                      <a:endParaRPr lang="es-AR" sz="14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s-AR" sz="1400">
                          <a:effectLst/>
                        </a:rPr>
                        <a:t>Art. 2544.- El efecto de la interrupción de la prescripción es tener por no sucedido el lapso que la precede e iniciar un nuevo plazo.</a:t>
                      </a:r>
                      <a:endParaRPr lang="es-AR" sz="1400">
                        <a:effectLst/>
                        <a:latin typeface="Calibri"/>
                        <a:ea typeface="Calibri"/>
                        <a:cs typeface="Times New Roman"/>
                      </a:endParaRPr>
                    </a:p>
                  </a:txBody>
                  <a:tcPr marL="68580" marR="68580" marT="0" marB="0"/>
                </a:tc>
              </a:tr>
              <a:tr h="939362">
                <a:tc>
                  <a:txBody>
                    <a:bodyPr/>
                    <a:lstStyle/>
                    <a:p>
                      <a:pPr algn="just">
                        <a:lnSpc>
                          <a:spcPct val="115000"/>
                        </a:lnSpc>
                        <a:spcAft>
                          <a:spcPts val="0"/>
                        </a:spcAft>
                      </a:pPr>
                      <a:r>
                        <a:rPr lang="es-AR" sz="1400" dirty="0">
                          <a:effectLst/>
                        </a:rPr>
                        <a:t>Art. 3989.- La prescripción es interrumpida por el reconocimiento, expreso o tácito, que el deudor o el poseedor hace del derecho de aquel contra quien prescribía.</a:t>
                      </a:r>
                      <a:endParaRPr lang="es-AR" sz="14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s-AR" sz="1400" dirty="0">
                          <a:effectLst/>
                        </a:rPr>
                        <a:t>Art. 2545.- El curso de la prescripción se interrumpe por el reconocimiento que el deudor o poseedor efectúa del derecho de aquel contra quien prescribe.</a:t>
                      </a:r>
                      <a:endParaRPr lang="es-AR" sz="1400" dirty="0">
                        <a:effectLst/>
                        <a:latin typeface="Calibri"/>
                        <a:ea typeface="Calibri"/>
                        <a:cs typeface="Times New Roman"/>
                      </a:endParaRPr>
                    </a:p>
                  </a:txBody>
                  <a:tcPr marL="68580" marR="68580" marT="0" marB="0"/>
                </a:tc>
              </a:tr>
              <a:tr h="2131030">
                <a:tc>
                  <a:txBody>
                    <a:bodyPr/>
                    <a:lstStyle/>
                    <a:p>
                      <a:pPr algn="just">
                        <a:lnSpc>
                          <a:spcPct val="115000"/>
                        </a:lnSpc>
                        <a:spcAft>
                          <a:spcPts val="0"/>
                        </a:spcAft>
                      </a:pPr>
                      <a:r>
                        <a:rPr lang="es-AR" sz="1400">
                          <a:effectLst/>
                        </a:rPr>
                        <a:t>Art. 3986.- La prescripción se interrumpe por demanda contra el poseedor o deudor, aunque sea interpuesta ante el juez incompetente o fuere defectuosa y aunque el demandante no haya tenido capacidad legal para presentarse en juicio.</a:t>
                      </a:r>
                    </a:p>
                    <a:p>
                      <a:pPr algn="just">
                        <a:lnSpc>
                          <a:spcPct val="115000"/>
                        </a:lnSpc>
                        <a:spcAft>
                          <a:spcPts val="0"/>
                        </a:spcAft>
                      </a:pPr>
                      <a:r>
                        <a:rPr lang="es-AR" sz="1400">
                          <a:effectLst/>
                        </a:rPr>
                        <a:t> </a:t>
                      </a:r>
                      <a:endParaRPr lang="es-AR" sz="1400">
                        <a:effectLst/>
                        <a:latin typeface="Calibri"/>
                        <a:ea typeface="Calibri"/>
                        <a:cs typeface="Times New Roman"/>
                      </a:endParaRPr>
                    </a:p>
                  </a:txBody>
                  <a:tcPr marL="68580" marR="68580" marT="0" marB="0"/>
                </a:tc>
                <a:tc>
                  <a:txBody>
                    <a:bodyPr/>
                    <a:lstStyle/>
                    <a:p>
                      <a:pPr algn="just">
                        <a:lnSpc>
                          <a:spcPct val="115000"/>
                        </a:lnSpc>
                        <a:spcAft>
                          <a:spcPts val="0"/>
                        </a:spcAft>
                      </a:pPr>
                      <a:r>
                        <a:rPr lang="es-AR" sz="1400" dirty="0">
                          <a:effectLst/>
                        </a:rPr>
                        <a:t>Art. 25461.- El curso de la prescripción se interrumpe por toda petición del titular del derecho ante autoridad judicial que traduce la intención de no abandonarlo, contra el poseedor, su representante en la posesión, o el deudor, aunque sea defectuosa, realizada por persona incapaz, ante tribunal incompetente, o en el plazo de gracia previsto en el ordenamiento procesal aplicable.</a:t>
                      </a:r>
                      <a:endParaRPr lang="es-AR" sz="14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1889308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55776" y="1863349"/>
            <a:ext cx="3024335" cy="3776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1766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14300" indent="0" algn="just">
              <a:buNone/>
            </a:pPr>
            <a:r>
              <a:rPr lang="es-AR" sz="3200" spc="-100" dirty="0" smtClean="0">
                <a:solidFill>
                  <a:schemeClr val="tx2"/>
                </a:solidFill>
                <a:latin typeface="+mj-lt"/>
                <a:ea typeface="+mj-ea"/>
                <a:cs typeface="+mj-cs"/>
              </a:rPr>
              <a:t>La cláusula de los Códigos (</a:t>
            </a:r>
            <a:r>
              <a:rPr lang="es-AR" sz="2000" spc="-100" dirty="0" smtClean="0">
                <a:solidFill>
                  <a:schemeClr val="tx2"/>
                </a:solidFill>
                <a:latin typeface="+mj-lt"/>
                <a:ea typeface="+mj-ea"/>
                <a:cs typeface="+mj-cs"/>
              </a:rPr>
              <a:t>Art 75, </a:t>
            </a:r>
            <a:r>
              <a:rPr lang="es-AR" sz="2000" spc="-100" dirty="0" err="1" smtClean="0">
                <a:solidFill>
                  <a:schemeClr val="tx2"/>
                </a:solidFill>
                <a:latin typeface="+mj-lt"/>
                <a:ea typeface="+mj-ea"/>
                <a:cs typeface="+mj-cs"/>
              </a:rPr>
              <a:t>inc</a:t>
            </a:r>
            <a:r>
              <a:rPr lang="es-AR" sz="2000" spc="-100" dirty="0" smtClean="0">
                <a:solidFill>
                  <a:schemeClr val="tx2"/>
                </a:solidFill>
                <a:latin typeface="+mj-lt"/>
                <a:ea typeface="+mj-ea"/>
                <a:cs typeface="+mj-cs"/>
              </a:rPr>
              <a:t> 12 CN</a:t>
            </a:r>
            <a:r>
              <a:rPr lang="es-AR" sz="3200" spc="-100" dirty="0" smtClean="0">
                <a:solidFill>
                  <a:schemeClr val="tx2"/>
                </a:solidFill>
                <a:latin typeface="+mj-lt"/>
                <a:ea typeface="+mj-ea"/>
                <a:cs typeface="+mj-cs"/>
              </a:rPr>
              <a:t>)</a:t>
            </a:r>
            <a:endParaRPr lang="es-AR" sz="3200" spc="-100" dirty="0">
              <a:solidFill>
                <a:schemeClr val="tx2"/>
              </a:solidFill>
              <a:latin typeface="+mj-lt"/>
              <a:ea typeface="+mj-ea"/>
              <a:cs typeface="+mj-cs"/>
            </a:endParaRPr>
          </a:p>
          <a:p>
            <a:pPr marL="114300" indent="0">
              <a:buNone/>
            </a:pPr>
            <a:endParaRPr lang="es-AR" dirty="0" smtClean="0"/>
          </a:p>
          <a:p>
            <a:pPr marL="45720" indent="0">
              <a:buNone/>
            </a:pPr>
            <a:r>
              <a:rPr lang="es-AR" dirty="0"/>
              <a:t>Artículo 75.- Corresponde al Congreso</a:t>
            </a:r>
            <a:r>
              <a:rPr lang="es-AR" dirty="0" smtClean="0"/>
              <a:t>:…</a:t>
            </a:r>
            <a:endParaRPr lang="es-AR" dirty="0"/>
          </a:p>
          <a:p>
            <a:pPr marL="45720" indent="0" algn="just">
              <a:buNone/>
            </a:pPr>
            <a:r>
              <a:rPr lang="es-AR" dirty="0"/>
              <a:t>12. Dictar los Códigos Civil, Comercial, Penal, de Minería, y del Trabajo y Seguridad Social, en cuerpos unificados o </a:t>
            </a:r>
            <a:r>
              <a:rPr lang="es-AR" dirty="0" smtClean="0"/>
              <a:t>separados …..</a:t>
            </a:r>
            <a:endParaRPr lang="es-AR" dirty="0"/>
          </a:p>
        </p:txBody>
      </p:sp>
    </p:spTree>
    <p:extLst>
      <p:ext uri="{BB962C8B-B14F-4D97-AF65-F5344CB8AC3E}">
        <p14:creationId xmlns:p14="http://schemas.microsoft.com/office/powerpoint/2010/main" val="26207800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20000" cy="274042"/>
          </a:xfrm>
        </p:spPr>
        <p:txBody>
          <a:bodyPr/>
          <a:lstStyle/>
          <a:p>
            <a:endParaRPr lang="es-AR" dirty="0"/>
          </a:p>
        </p:txBody>
      </p:sp>
      <p:sp>
        <p:nvSpPr>
          <p:cNvPr id="3" name="2 Marcador de contenido"/>
          <p:cNvSpPr>
            <a:spLocks noGrp="1"/>
          </p:cNvSpPr>
          <p:nvPr>
            <p:ph idx="1"/>
          </p:nvPr>
        </p:nvSpPr>
        <p:spPr>
          <a:xfrm>
            <a:off x="457200" y="836712"/>
            <a:ext cx="7620000" cy="5564088"/>
          </a:xfrm>
        </p:spPr>
        <p:txBody>
          <a:bodyPr>
            <a:normAutofit fontScale="92500"/>
          </a:bodyPr>
          <a:lstStyle/>
          <a:p>
            <a:pPr algn="just"/>
            <a:r>
              <a:rPr lang="es-AR" dirty="0"/>
              <a:t>“Por razones constitucionales admito la autonomía del derecho tributario nacional sin restricciones, pero también por razones constitucionales limito la autonomía del derecho tributario provincial a la razonabilidad de sus normas, en tanto y en cuanto esa autonomía que le permite a los Estados provinciales tener legislación tributaria con conceptos propios, distintos y separados del derecho privado, no resulte irrazonable y, por ende, violatoria de la Constitución nacional. ¿Y qué es lo irrazonable? Todo aquello en que el medio empleado no se adecua al fin perseguido. En caso concreto, cuando una norma tributaria autónoma dictada en función de fines propios de la legislación tributaria local pueda distorsionar en forma irrazonable principios de la legislación de fondo (arts. 67, inc. 11 –ahora 75, inc. 12-, y 31 de la Constitución nacional) que puedan afectar la unidad y uniformidad de la legislación nacional, que es lo mismo que decir la unidad de la Nación.”</a:t>
            </a:r>
          </a:p>
          <a:p>
            <a:r>
              <a:rPr lang="es-AR" sz="1700" dirty="0"/>
              <a:t>GARCIA BELSUNCE, Horacio, </a:t>
            </a:r>
            <a:r>
              <a:rPr lang="es-AR" sz="1700" i="1" dirty="0"/>
              <a:t>La autonomía del derecho tributario, </a:t>
            </a:r>
            <a:r>
              <a:rPr lang="es-AR" sz="1700" dirty="0" err="1"/>
              <a:t>Depalma</a:t>
            </a:r>
            <a:r>
              <a:rPr lang="es-AR" sz="1700" dirty="0"/>
              <a:t>, Buenos Aires, 1996, pág. 99</a:t>
            </a:r>
          </a:p>
          <a:p>
            <a:pPr marL="114300" indent="0">
              <a:buNone/>
            </a:pPr>
            <a:endParaRPr lang="es-AR" dirty="0"/>
          </a:p>
        </p:txBody>
      </p:sp>
    </p:spTree>
    <p:extLst>
      <p:ext uri="{BB962C8B-B14F-4D97-AF65-F5344CB8AC3E}">
        <p14:creationId xmlns:p14="http://schemas.microsoft.com/office/powerpoint/2010/main" val="24489030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620000" cy="274042"/>
          </a:xfrm>
        </p:spPr>
        <p:txBody>
          <a:bodyPr/>
          <a:lstStyle/>
          <a:p>
            <a:endParaRPr lang="es-AR" dirty="0"/>
          </a:p>
        </p:txBody>
      </p:sp>
      <p:sp>
        <p:nvSpPr>
          <p:cNvPr id="3" name="2 Marcador de contenido"/>
          <p:cNvSpPr>
            <a:spLocks noGrp="1"/>
          </p:cNvSpPr>
          <p:nvPr>
            <p:ph idx="1"/>
          </p:nvPr>
        </p:nvSpPr>
        <p:spPr>
          <a:xfrm>
            <a:off x="457200" y="836712"/>
            <a:ext cx="7620000" cy="5564088"/>
          </a:xfrm>
        </p:spPr>
        <p:txBody>
          <a:bodyPr>
            <a:normAutofit fontScale="92500"/>
          </a:bodyPr>
          <a:lstStyle/>
          <a:p>
            <a:pPr algn="just"/>
            <a:r>
              <a:rPr lang="es-AR" dirty="0" smtClean="0"/>
              <a:t>“</a:t>
            </a:r>
            <a:r>
              <a:rPr lang="es-AR" dirty="0"/>
              <a:t>De todo lo dicho se desprende que, si se distingue la relación tributaria de sus presupuestos constitucionales y de las relaciones formales, penales y procesales, se pone en evidencia sin posibilidad de duda que la relación tributaria es una relación de derecho y no de poder. Los derechos y las obligaciones de los sujetos activos y pasivos derivan de igual manera de la ley; no hay una superioridad de una de las partes sobre la otra; la coerción que caracteriza el tributo se agota en el momento legislativo y se reduce en la regla general del valor coactivo de las normas jurídicas; asimismo, el poder soberano originario o derivado del sujeto activo se agota en el poder de dictar a través de los órganos competentes, las normas jurídicas que prevén los hechos jurídicos tributarios y sus consecuencias. Bajo la disciplina jurídica del derecho tributario material, fisco y contribuyente están sobre un pie de paridad jurídica, como el deudor y el acreedor de la relación obligatoria del derecho privado.”</a:t>
            </a:r>
          </a:p>
          <a:p>
            <a:r>
              <a:rPr lang="es-AR" sz="1700" dirty="0"/>
              <a:t>JARACH, </a:t>
            </a:r>
            <a:r>
              <a:rPr lang="es-AR" sz="1700" dirty="0" err="1"/>
              <a:t>Dino</a:t>
            </a:r>
            <a:r>
              <a:rPr lang="es-AR" sz="1700" dirty="0"/>
              <a:t>, </a:t>
            </a:r>
            <a:r>
              <a:rPr lang="es-AR" sz="1700" i="1" dirty="0"/>
              <a:t>El hecho imponible, </a:t>
            </a:r>
            <a:r>
              <a:rPr lang="es-AR" sz="1700" dirty="0"/>
              <a:t>Tercera edición, </a:t>
            </a:r>
            <a:r>
              <a:rPr lang="es-AR" sz="1700" dirty="0" err="1"/>
              <a:t>Abeledo</a:t>
            </a:r>
            <a:r>
              <a:rPr lang="es-AR" sz="1700" dirty="0"/>
              <a:t> </a:t>
            </a:r>
            <a:r>
              <a:rPr lang="es-AR" sz="1700" dirty="0" err="1"/>
              <a:t>Perrot</a:t>
            </a:r>
            <a:r>
              <a:rPr lang="es-AR" sz="1700" dirty="0"/>
              <a:t>, Buenos Aires, 1982, pág. 57</a:t>
            </a:r>
          </a:p>
          <a:p>
            <a:pPr marL="114300" indent="0" algn="just">
              <a:buNone/>
            </a:pPr>
            <a:endParaRPr lang="es-AR" dirty="0"/>
          </a:p>
        </p:txBody>
      </p:sp>
    </p:spTree>
    <p:extLst>
      <p:ext uri="{BB962C8B-B14F-4D97-AF65-F5344CB8AC3E}">
        <p14:creationId xmlns:p14="http://schemas.microsoft.com/office/powerpoint/2010/main" val="27565577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80928"/>
            <a:ext cx="7620000" cy="1143000"/>
          </a:xfrm>
        </p:spPr>
        <p:txBody>
          <a:bodyPr/>
          <a:lstStyle/>
          <a:p>
            <a:pPr algn="ctr"/>
            <a:r>
              <a:rPr lang="es-AR" dirty="0" smtClean="0"/>
              <a:t>¡Muchas gracias!</a:t>
            </a:r>
            <a:endParaRPr lang="en-GB" dirty="0"/>
          </a:p>
        </p:txBody>
      </p:sp>
    </p:spTree>
    <p:extLst>
      <p:ext uri="{BB962C8B-B14F-4D97-AF65-F5344CB8AC3E}">
        <p14:creationId xmlns:p14="http://schemas.microsoft.com/office/powerpoint/2010/main" val="4225294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55847"/>
            <a:ext cx="7200800" cy="1054394"/>
          </a:xfrm>
        </p:spPr>
        <p:txBody>
          <a:bodyPr/>
          <a:lstStyle/>
          <a:p>
            <a:pPr algn="l"/>
            <a:r>
              <a:rPr lang="es-AR" sz="3200" dirty="0" smtClean="0"/>
              <a:t>Conflicto</a:t>
            </a:r>
            <a:endParaRPr lang="en-GB" sz="3200" dirty="0"/>
          </a:p>
        </p:txBody>
      </p:sp>
      <p:sp>
        <p:nvSpPr>
          <p:cNvPr id="3" name="Content Placeholder 2"/>
          <p:cNvSpPr>
            <a:spLocks noGrp="1"/>
          </p:cNvSpPr>
          <p:nvPr>
            <p:ph idx="1"/>
          </p:nvPr>
        </p:nvSpPr>
        <p:spPr/>
        <p:txBody>
          <a:bodyPr/>
          <a:lstStyle/>
          <a:p>
            <a:pPr algn="just"/>
            <a:endParaRPr lang="en-GB" dirty="0"/>
          </a:p>
          <a:p>
            <a:pPr marL="114300" indent="0" algn="just">
              <a:buNone/>
            </a:pPr>
            <a:endParaRPr lang="en-GB" dirty="0" smtClean="0"/>
          </a:p>
          <a:p>
            <a:pPr algn="just"/>
            <a:r>
              <a:rPr lang="en-GB" sz="2400" dirty="0" smtClean="0"/>
              <a:t>El </a:t>
            </a:r>
            <a:r>
              <a:rPr lang="en-GB" sz="2400" dirty="0" err="1"/>
              <a:t>Congreso</a:t>
            </a:r>
            <a:r>
              <a:rPr lang="en-GB" sz="2400" dirty="0"/>
              <a:t> </a:t>
            </a:r>
            <a:r>
              <a:rPr lang="en-GB" sz="2400" dirty="0" err="1"/>
              <a:t>nacional</a:t>
            </a:r>
            <a:r>
              <a:rPr lang="en-GB" sz="2400" dirty="0"/>
              <a:t> </a:t>
            </a:r>
            <a:r>
              <a:rPr lang="en-GB" sz="2400" dirty="0" err="1"/>
              <a:t>tiene</a:t>
            </a:r>
            <a:r>
              <a:rPr lang="en-GB" sz="2400" dirty="0"/>
              <a:t> la </a:t>
            </a:r>
            <a:r>
              <a:rPr lang="en-GB" sz="2400" dirty="0" err="1"/>
              <a:t>facultad</a:t>
            </a:r>
            <a:r>
              <a:rPr lang="en-GB" sz="2400" dirty="0"/>
              <a:t> de </a:t>
            </a:r>
            <a:r>
              <a:rPr lang="en-GB" sz="2400" dirty="0" err="1"/>
              <a:t>dictar</a:t>
            </a:r>
            <a:r>
              <a:rPr lang="en-GB" sz="2400" dirty="0"/>
              <a:t> </a:t>
            </a:r>
            <a:r>
              <a:rPr lang="en-GB" sz="2400" dirty="0" err="1"/>
              <a:t>los</a:t>
            </a:r>
            <a:r>
              <a:rPr lang="en-GB" sz="2400" dirty="0"/>
              <a:t> </a:t>
            </a:r>
            <a:r>
              <a:rPr lang="en-GB" sz="2400" dirty="0" err="1"/>
              <a:t>códigos</a:t>
            </a:r>
            <a:r>
              <a:rPr lang="en-GB" sz="2400" dirty="0"/>
              <a:t> de </a:t>
            </a:r>
            <a:r>
              <a:rPr lang="en-GB" sz="2400" dirty="0" err="1"/>
              <a:t>fondo</a:t>
            </a:r>
            <a:r>
              <a:rPr lang="en-GB" sz="2400" dirty="0"/>
              <a:t>, y </a:t>
            </a:r>
            <a:r>
              <a:rPr lang="en-GB" sz="2400" dirty="0" err="1"/>
              <a:t>ello</a:t>
            </a:r>
            <a:r>
              <a:rPr lang="en-GB" sz="2400" dirty="0"/>
              <a:t> </a:t>
            </a:r>
            <a:r>
              <a:rPr lang="en-GB" sz="2400" dirty="0" err="1"/>
              <a:t>plantea</a:t>
            </a:r>
            <a:r>
              <a:rPr lang="en-GB" sz="2400" dirty="0"/>
              <a:t> el </a:t>
            </a:r>
            <a:r>
              <a:rPr lang="en-GB" sz="2400" dirty="0" err="1"/>
              <a:t>problema</a:t>
            </a:r>
            <a:r>
              <a:rPr lang="en-GB" sz="2400" dirty="0"/>
              <a:t> de </a:t>
            </a:r>
            <a:r>
              <a:rPr lang="en-GB" sz="2400" dirty="0" err="1"/>
              <a:t>si</a:t>
            </a:r>
            <a:r>
              <a:rPr lang="en-GB" sz="2400" dirty="0"/>
              <a:t> </a:t>
            </a:r>
            <a:r>
              <a:rPr lang="en-GB" sz="2400" dirty="0" err="1"/>
              <a:t>los</a:t>
            </a:r>
            <a:r>
              <a:rPr lang="en-GB" sz="2400" dirty="0"/>
              <a:t> </a:t>
            </a:r>
            <a:r>
              <a:rPr lang="en-GB" sz="2400" dirty="0" err="1"/>
              <a:t>fiscos</a:t>
            </a:r>
            <a:r>
              <a:rPr lang="en-GB" sz="2400" dirty="0"/>
              <a:t> locales, </a:t>
            </a:r>
            <a:r>
              <a:rPr lang="en-GB" sz="2400" dirty="0" err="1"/>
              <a:t>en</a:t>
            </a:r>
            <a:r>
              <a:rPr lang="en-GB" sz="2400" dirty="0"/>
              <a:t> </a:t>
            </a:r>
            <a:r>
              <a:rPr lang="en-GB" sz="2400" dirty="0" err="1"/>
              <a:t>ejercicio</a:t>
            </a:r>
            <a:r>
              <a:rPr lang="en-GB" sz="2400" dirty="0"/>
              <a:t> de la </a:t>
            </a:r>
            <a:r>
              <a:rPr lang="en-GB" sz="2400" dirty="0" err="1"/>
              <a:t>autonomía</a:t>
            </a:r>
            <a:r>
              <a:rPr lang="en-GB" sz="2400" dirty="0"/>
              <a:t> del </a:t>
            </a:r>
            <a:r>
              <a:rPr lang="en-GB" sz="2400" dirty="0" err="1"/>
              <a:t>derecho</a:t>
            </a:r>
            <a:r>
              <a:rPr lang="en-GB" sz="2400" dirty="0"/>
              <a:t> </a:t>
            </a:r>
            <a:r>
              <a:rPr lang="en-GB" sz="2400" dirty="0" err="1"/>
              <a:t>tributario</a:t>
            </a:r>
            <a:r>
              <a:rPr lang="en-GB" sz="2400" dirty="0"/>
              <a:t>, </a:t>
            </a:r>
            <a:r>
              <a:rPr lang="en-GB" sz="2400" dirty="0" err="1"/>
              <a:t>pueden</a:t>
            </a:r>
            <a:r>
              <a:rPr lang="en-GB" sz="2400" dirty="0"/>
              <a:t> </a:t>
            </a:r>
            <a:r>
              <a:rPr lang="en-GB" sz="2400" dirty="0" err="1"/>
              <a:t>reglar</a:t>
            </a:r>
            <a:r>
              <a:rPr lang="en-GB" sz="2400" dirty="0"/>
              <a:t>, a </a:t>
            </a:r>
            <a:r>
              <a:rPr lang="en-GB" sz="2400" dirty="0" err="1"/>
              <a:t>los</a:t>
            </a:r>
            <a:r>
              <a:rPr lang="en-GB" sz="2400" dirty="0"/>
              <a:t> fines de </a:t>
            </a:r>
            <a:r>
              <a:rPr lang="en-GB" sz="2400" dirty="0" err="1"/>
              <a:t>su</a:t>
            </a:r>
            <a:r>
              <a:rPr lang="en-GB" sz="2400" dirty="0"/>
              <a:t> </a:t>
            </a:r>
            <a:r>
              <a:rPr lang="en-GB" sz="2400" dirty="0" err="1"/>
              <a:t>derecho</a:t>
            </a:r>
            <a:r>
              <a:rPr lang="en-GB" sz="2400" dirty="0"/>
              <a:t> </a:t>
            </a:r>
            <a:r>
              <a:rPr lang="en-GB" sz="2400" dirty="0" err="1"/>
              <a:t>tributario</a:t>
            </a:r>
            <a:r>
              <a:rPr lang="en-GB" sz="2400" dirty="0"/>
              <a:t> local, </a:t>
            </a:r>
            <a:r>
              <a:rPr lang="en-GB" sz="2400" dirty="0" err="1"/>
              <a:t>institutos</a:t>
            </a:r>
            <a:r>
              <a:rPr lang="en-GB" sz="2400" dirty="0"/>
              <a:t> que </a:t>
            </a:r>
            <a:r>
              <a:rPr lang="en-GB" sz="2400" dirty="0" err="1"/>
              <a:t>hayan</a:t>
            </a:r>
            <a:r>
              <a:rPr lang="en-GB" sz="2400" dirty="0"/>
              <a:t> </a:t>
            </a:r>
            <a:r>
              <a:rPr lang="en-GB" sz="2400" dirty="0" err="1"/>
              <a:t>sido</a:t>
            </a:r>
            <a:r>
              <a:rPr lang="en-GB" sz="2400" dirty="0"/>
              <a:t> </a:t>
            </a:r>
            <a:r>
              <a:rPr lang="en-GB" sz="2400" dirty="0" err="1"/>
              <a:t>normados</a:t>
            </a:r>
            <a:r>
              <a:rPr lang="en-GB" sz="2400" dirty="0"/>
              <a:t> </a:t>
            </a:r>
            <a:r>
              <a:rPr lang="en-GB" sz="2400" dirty="0" err="1"/>
              <a:t>por</a:t>
            </a:r>
            <a:r>
              <a:rPr lang="en-GB" sz="2400" dirty="0"/>
              <a:t> </a:t>
            </a:r>
            <a:r>
              <a:rPr lang="en-GB" sz="2400" dirty="0" err="1"/>
              <a:t>dichos</a:t>
            </a:r>
            <a:r>
              <a:rPr lang="en-GB" sz="2400" dirty="0"/>
              <a:t> </a:t>
            </a:r>
            <a:r>
              <a:rPr lang="en-GB" sz="2400" dirty="0" err="1"/>
              <a:t>códigos</a:t>
            </a:r>
            <a:r>
              <a:rPr lang="en-GB" sz="2400" dirty="0"/>
              <a:t> </a:t>
            </a:r>
            <a:r>
              <a:rPr lang="en-GB" sz="2400" dirty="0" err="1"/>
              <a:t>nacionales</a:t>
            </a:r>
            <a:r>
              <a:rPr lang="en-GB" sz="2400" dirty="0"/>
              <a:t>, de </a:t>
            </a:r>
            <a:r>
              <a:rPr lang="en-GB" sz="2400" dirty="0" err="1"/>
              <a:t>manera</a:t>
            </a:r>
            <a:r>
              <a:rPr lang="en-GB" sz="2400" dirty="0"/>
              <a:t> </a:t>
            </a:r>
            <a:r>
              <a:rPr lang="en-GB" sz="2400" dirty="0" err="1"/>
              <a:t>distinta</a:t>
            </a:r>
            <a:r>
              <a:rPr lang="en-GB" sz="2400" dirty="0"/>
              <a:t> de </a:t>
            </a:r>
            <a:r>
              <a:rPr lang="en-GB" sz="2400" dirty="0" err="1"/>
              <a:t>como</a:t>
            </a:r>
            <a:r>
              <a:rPr lang="en-GB" sz="2400" dirty="0"/>
              <a:t> </a:t>
            </a:r>
            <a:r>
              <a:rPr lang="en-GB" sz="2400" dirty="0" err="1"/>
              <a:t>éstos</a:t>
            </a:r>
            <a:r>
              <a:rPr lang="en-GB" sz="2400" dirty="0"/>
              <a:t> lo </a:t>
            </a:r>
            <a:r>
              <a:rPr lang="en-GB" sz="2400" dirty="0" err="1"/>
              <a:t>hayan</a:t>
            </a:r>
            <a:r>
              <a:rPr lang="en-GB" sz="2400" dirty="0"/>
              <a:t> </a:t>
            </a:r>
            <a:r>
              <a:rPr lang="en-GB" sz="2400" dirty="0" err="1"/>
              <a:t>hecho</a:t>
            </a:r>
            <a:r>
              <a:rPr lang="en-GB" sz="2400" dirty="0"/>
              <a:t>.</a:t>
            </a:r>
          </a:p>
          <a:p>
            <a:endParaRPr lang="en-GB" dirty="0"/>
          </a:p>
        </p:txBody>
      </p:sp>
    </p:spTree>
    <p:extLst>
      <p:ext uri="{BB962C8B-B14F-4D97-AF65-F5344CB8AC3E}">
        <p14:creationId xmlns:p14="http://schemas.microsoft.com/office/powerpoint/2010/main" val="17905622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sz="3200" dirty="0" smtClean="0"/>
              <a:t>Posiciones doctrinarias</a:t>
            </a:r>
            <a:endParaRPr lang="en-GB" sz="3200" dirty="0"/>
          </a:p>
        </p:txBody>
      </p:sp>
      <p:sp>
        <p:nvSpPr>
          <p:cNvPr id="3" name="Content Placeholder 2"/>
          <p:cNvSpPr>
            <a:spLocks noGrp="1"/>
          </p:cNvSpPr>
          <p:nvPr>
            <p:ph idx="1"/>
          </p:nvPr>
        </p:nvSpPr>
        <p:spPr>
          <a:xfrm>
            <a:off x="457200" y="1412776"/>
            <a:ext cx="7620000" cy="4800600"/>
          </a:xfrm>
        </p:spPr>
        <p:txBody>
          <a:bodyPr>
            <a:normAutofit/>
          </a:bodyPr>
          <a:lstStyle/>
          <a:p>
            <a:endParaRPr lang="en-GB" dirty="0" smtClean="0"/>
          </a:p>
          <a:p>
            <a:pPr algn="just"/>
            <a:endParaRPr lang="en-GB" dirty="0"/>
          </a:p>
          <a:p>
            <a:pPr algn="just"/>
            <a:r>
              <a:rPr lang="en-GB" dirty="0" err="1" smtClean="0"/>
              <a:t>Preeminencia</a:t>
            </a:r>
            <a:r>
              <a:rPr lang="en-GB" dirty="0" smtClean="0"/>
              <a:t> de las </a:t>
            </a:r>
            <a:r>
              <a:rPr lang="en-GB" dirty="0" err="1" smtClean="0"/>
              <a:t>disposiciones</a:t>
            </a:r>
            <a:r>
              <a:rPr lang="en-GB" dirty="0" smtClean="0"/>
              <a:t> de la </a:t>
            </a:r>
            <a:r>
              <a:rPr lang="en-GB" dirty="0" err="1" smtClean="0"/>
              <a:t>legislación</a:t>
            </a:r>
            <a:r>
              <a:rPr lang="en-GB" dirty="0" smtClean="0"/>
              <a:t> de </a:t>
            </a:r>
            <a:r>
              <a:rPr lang="en-GB" dirty="0" err="1" smtClean="0"/>
              <a:t>fondo</a:t>
            </a:r>
            <a:r>
              <a:rPr lang="en-GB" dirty="0" smtClean="0"/>
              <a:t> </a:t>
            </a:r>
            <a:r>
              <a:rPr lang="en-GB" dirty="0" err="1" smtClean="0"/>
              <a:t>por</a:t>
            </a:r>
            <a:r>
              <a:rPr lang="en-GB" dirty="0" smtClean="0"/>
              <a:t> </a:t>
            </a:r>
            <a:r>
              <a:rPr lang="en-GB" dirty="0" err="1" smtClean="0"/>
              <a:t>sobre</a:t>
            </a:r>
            <a:r>
              <a:rPr lang="en-GB" dirty="0" smtClean="0"/>
              <a:t> las </a:t>
            </a:r>
            <a:r>
              <a:rPr lang="en-GB" dirty="0" err="1" smtClean="0"/>
              <a:t>disposiciones</a:t>
            </a:r>
            <a:r>
              <a:rPr lang="en-GB" dirty="0" smtClean="0"/>
              <a:t> </a:t>
            </a:r>
            <a:r>
              <a:rPr lang="en-GB" dirty="0" err="1" smtClean="0"/>
              <a:t>tributarias</a:t>
            </a:r>
            <a:r>
              <a:rPr lang="en-GB" dirty="0" smtClean="0"/>
              <a:t> locales.</a:t>
            </a:r>
          </a:p>
          <a:p>
            <a:pPr marL="114300" indent="0" algn="just">
              <a:buNone/>
            </a:pPr>
            <a:endParaRPr lang="en-GB" dirty="0"/>
          </a:p>
          <a:p>
            <a:pPr algn="just"/>
            <a:r>
              <a:rPr lang="en-GB" dirty="0" err="1" smtClean="0"/>
              <a:t>Preeminencia</a:t>
            </a:r>
            <a:r>
              <a:rPr lang="en-GB" dirty="0" smtClean="0"/>
              <a:t> de la </a:t>
            </a:r>
            <a:r>
              <a:rPr lang="en-GB" dirty="0" err="1" smtClean="0"/>
              <a:t>autonomía</a:t>
            </a:r>
            <a:r>
              <a:rPr lang="en-GB" dirty="0" smtClean="0"/>
              <a:t> del </a:t>
            </a:r>
            <a:r>
              <a:rPr lang="en-GB" dirty="0" err="1" smtClean="0"/>
              <a:t>derecho</a:t>
            </a:r>
            <a:r>
              <a:rPr lang="en-GB" dirty="0" smtClean="0"/>
              <a:t> </a:t>
            </a:r>
            <a:r>
              <a:rPr lang="en-GB" dirty="0" err="1" smtClean="0"/>
              <a:t>tributario</a:t>
            </a:r>
            <a:r>
              <a:rPr lang="en-GB" dirty="0" smtClean="0"/>
              <a:t> local.</a:t>
            </a:r>
          </a:p>
          <a:p>
            <a:pPr algn="just"/>
            <a:endParaRPr lang="en-GB" dirty="0"/>
          </a:p>
          <a:p>
            <a:pPr algn="just"/>
            <a:r>
              <a:rPr lang="es-AR" dirty="0" smtClean="0"/>
              <a:t>Preeminencia </a:t>
            </a:r>
            <a:r>
              <a:rPr lang="es-AR" dirty="0"/>
              <a:t>del derecho común únicamente cuando define "principios basales" del ordenamiento jurídico.</a:t>
            </a:r>
          </a:p>
          <a:p>
            <a:pPr algn="just"/>
            <a:endParaRPr lang="en-GB" dirty="0" smtClean="0"/>
          </a:p>
          <a:p>
            <a:pPr algn="just"/>
            <a:endParaRPr lang="en-GB" dirty="0"/>
          </a:p>
          <a:p>
            <a:pPr algn="just"/>
            <a:endParaRPr lang="en-GB" dirty="0"/>
          </a:p>
        </p:txBody>
      </p:sp>
      <p:grpSp>
        <p:nvGrpSpPr>
          <p:cNvPr id="4" name="Group 3"/>
          <p:cNvGrpSpPr/>
          <p:nvPr/>
        </p:nvGrpSpPr>
        <p:grpSpPr>
          <a:xfrm>
            <a:off x="8522559" y="282122"/>
            <a:ext cx="536984" cy="531676"/>
            <a:chOff x="467544" y="4797152"/>
            <a:chExt cx="1018177" cy="1008112"/>
          </a:xfrm>
        </p:grpSpPr>
        <p:sp>
          <p:nvSpPr>
            <p:cNvPr id="5" name="Rectangle 4"/>
            <p:cNvSpPr/>
            <p:nvPr/>
          </p:nvSpPr>
          <p:spPr>
            <a:xfrm>
              <a:off x="467544" y="4797152"/>
              <a:ext cx="648072" cy="648072"/>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 name="Rectangle 5"/>
            <p:cNvSpPr/>
            <p:nvPr/>
          </p:nvSpPr>
          <p:spPr>
            <a:xfrm>
              <a:off x="837649" y="4949552"/>
              <a:ext cx="648072" cy="648072"/>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 name="Rectangle 6"/>
            <p:cNvSpPr/>
            <p:nvPr/>
          </p:nvSpPr>
          <p:spPr>
            <a:xfrm>
              <a:off x="619944" y="5157192"/>
              <a:ext cx="648072" cy="648072"/>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spTree>
    <p:extLst>
      <p:ext uri="{BB962C8B-B14F-4D97-AF65-F5344CB8AC3E}">
        <p14:creationId xmlns:p14="http://schemas.microsoft.com/office/powerpoint/2010/main" val="35593123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7620000" cy="1143000"/>
          </a:xfrm>
        </p:spPr>
        <p:txBody>
          <a:bodyPr/>
          <a:lstStyle/>
          <a:p>
            <a:r>
              <a:rPr lang="es-AR" sz="3200" dirty="0" smtClean="0"/>
              <a:t>Jurisprudencia</a:t>
            </a:r>
            <a:endParaRPr lang="en-GB" sz="3200" dirty="0"/>
          </a:p>
        </p:txBody>
      </p:sp>
      <p:sp>
        <p:nvSpPr>
          <p:cNvPr id="2" name="1 Marcador de contenido"/>
          <p:cNvSpPr>
            <a:spLocks noGrp="1"/>
          </p:cNvSpPr>
          <p:nvPr>
            <p:ph idx="1"/>
          </p:nvPr>
        </p:nvSpPr>
        <p:spPr/>
        <p:txBody>
          <a:bodyPr>
            <a:normAutofit/>
          </a:bodyPr>
          <a:lstStyle/>
          <a:p>
            <a:pPr marL="114300" indent="0">
              <a:buNone/>
            </a:pPr>
            <a:r>
              <a:rPr lang="es-AR" dirty="0" smtClean="0"/>
              <a:t>CSJN – </a:t>
            </a:r>
            <a:r>
              <a:rPr lang="es-AR" dirty="0" err="1" smtClean="0"/>
              <a:t>Filcrosa</a:t>
            </a:r>
            <a:r>
              <a:rPr lang="es-AR" dirty="0" smtClean="0"/>
              <a:t> SA – 30/09/2003:</a:t>
            </a:r>
          </a:p>
          <a:p>
            <a:pPr lvl="0" algn="just"/>
            <a:r>
              <a:rPr lang="es-AR" sz="2000" dirty="0"/>
              <a:t>Del texto expreso del citado artículo 75, inc. 12, de la Constitución Nacional deriva la implícita pero inequívoca limitación provincial de regular la prescripción y los demás aspectos que se vinculan con la extinción de las acciones destinadas a hacer efectivos los derechos generados por las obligaciones de cualquier naturaleza.</a:t>
            </a:r>
          </a:p>
          <a:p>
            <a:pPr lvl="0" algn="just"/>
            <a:r>
              <a:rPr lang="es-AR" sz="2000" dirty="0"/>
              <a:t>Lo atinente a la prescripción no concierne al régimen impositivo previsto en la Constitución, sino es una faceta del régimen general de las obligaciones y un aspecto sustancial de las relaciones entre acreedores y deudores que corresponde a la legislación nacional. Como todas las obligaciones, también las derivadas de sus tributos, deben ajustarse al régimen general de prescripción establecido en el código de fondo.</a:t>
            </a:r>
          </a:p>
          <a:p>
            <a:pPr marL="114300" indent="0">
              <a:buNone/>
            </a:pPr>
            <a:endParaRPr lang="es-AR" dirty="0"/>
          </a:p>
        </p:txBody>
      </p:sp>
    </p:spTree>
    <p:extLst>
      <p:ext uri="{BB962C8B-B14F-4D97-AF65-F5344CB8AC3E}">
        <p14:creationId xmlns:p14="http://schemas.microsoft.com/office/powerpoint/2010/main" val="10537448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t>Fundamentos del anteproyecto</a:t>
            </a:r>
            <a:endParaRPr lang="es-AR" dirty="0"/>
          </a:p>
        </p:txBody>
      </p:sp>
      <p:sp>
        <p:nvSpPr>
          <p:cNvPr id="3" name="2 Marcador de contenido"/>
          <p:cNvSpPr>
            <a:spLocks noGrp="1"/>
          </p:cNvSpPr>
          <p:nvPr>
            <p:ph idx="1"/>
          </p:nvPr>
        </p:nvSpPr>
        <p:spPr/>
        <p:txBody>
          <a:bodyPr>
            <a:normAutofit/>
          </a:bodyPr>
          <a:lstStyle/>
          <a:p>
            <a:pPr algn="just"/>
            <a:r>
              <a:rPr lang="es-AR" sz="2400" dirty="0" smtClean="0"/>
              <a:t>“Con relación a la prescripción liberatoria  y específicamente a los plazos de la misma, el anteproyecto ha seguido la metodología del Código Civil vigente, estableciendo un plazo de prescripción genérico y regulando casos específicos. En todos los casos se ha procurado la actualización de los plazos regulados, intentando la unificación y la reducción en cuanto resulta conveniente y ajustado al valor seguridad jurídica y a la realidad actual”</a:t>
            </a:r>
            <a:endParaRPr lang="es-AR" sz="2400" dirty="0"/>
          </a:p>
        </p:txBody>
      </p:sp>
    </p:spTree>
    <p:extLst>
      <p:ext uri="{BB962C8B-B14F-4D97-AF65-F5344CB8AC3E}">
        <p14:creationId xmlns:p14="http://schemas.microsoft.com/office/powerpoint/2010/main" val="38062255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7620000" cy="490066"/>
          </a:xfrm>
        </p:spPr>
        <p:txBody>
          <a:bodyPr/>
          <a:lstStyle/>
          <a:p>
            <a:r>
              <a:rPr lang="es-AR" sz="2000" dirty="0" smtClean="0"/>
              <a:t>Anteproyecto Código Civil  y Comercial</a:t>
            </a:r>
            <a:endParaRPr lang="en-GB" sz="2000" dirty="0"/>
          </a:p>
        </p:txBody>
      </p:sp>
      <p:graphicFrame>
        <p:nvGraphicFramePr>
          <p:cNvPr id="3" name="2 Marcador de contenido"/>
          <p:cNvGraphicFramePr>
            <a:graphicFrameLocks noGrp="1"/>
          </p:cNvGraphicFramePr>
          <p:nvPr>
            <p:ph idx="1"/>
            <p:extLst>
              <p:ext uri="{D42A27DB-BD31-4B8C-83A1-F6EECF244321}">
                <p14:modId xmlns:p14="http://schemas.microsoft.com/office/powerpoint/2010/main" val="2805880557"/>
              </p:ext>
            </p:extLst>
          </p:nvPr>
        </p:nvGraphicFramePr>
        <p:xfrm>
          <a:off x="683568" y="836713"/>
          <a:ext cx="7272808" cy="5782061"/>
        </p:xfrm>
        <a:graphic>
          <a:graphicData uri="http://schemas.openxmlformats.org/drawingml/2006/table">
            <a:tbl>
              <a:tblPr firstRow="1" firstCol="1" bandRow="1">
                <a:tableStyleId>{5C22544A-7EE6-4342-B048-85BDC9FD1C3A}</a:tableStyleId>
              </a:tblPr>
              <a:tblGrid>
                <a:gridCol w="3636404"/>
                <a:gridCol w="3636404"/>
              </a:tblGrid>
              <a:tr h="195838">
                <a:tc>
                  <a:txBody>
                    <a:bodyPr/>
                    <a:lstStyle/>
                    <a:p>
                      <a:pPr algn="ctr">
                        <a:lnSpc>
                          <a:spcPct val="115000"/>
                        </a:lnSpc>
                        <a:spcAft>
                          <a:spcPts val="1000"/>
                        </a:spcAft>
                      </a:pPr>
                      <a:r>
                        <a:rPr lang="es-AR" sz="1000" dirty="0">
                          <a:effectLst/>
                        </a:rPr>
                        <a:t>Código Vélez Sarsfield</a:t>
                      </a:r>
                      <a:endParaRPr lang="es-AR" sz="1000" dirty="0">
                        <a:effectLst/>
                        <a:latin typeface="Calibri"/>
                        <a:ea typeface="Calibri"/>
                        <a:cs typeface="Times New Roman"/>
                      </a:endParaRPr>
                    </a:p>
                  </a:txBody>
                  <a:tcPr marL="61743" marR="61743" marT="0" marB="0"/>
                </a:tc>
                <a:tc>
                  <a:txBody>
                    <a:bodyPr/>
                    <a:lstStyle/>
                    <a:p>
                      <a:pPr algn="ctr">
                        <a:lnSpc>
                          <a:spcPct val="115000"/>
                        </a:lnSpc>
                        <a:spcAft>
                          <a:spcPts val="1000"/>
                        </a:spcAft>
                      </a:pPr>
                      <a:r>
                        <a:rPr lang="es-AR" sz="1000">
                          <a:effectLst/>
                        </a:rPr>
                        <a:t>Texto según anteproyecto Código Civil y Comercial de la Nación</a:t>
                      </a:r>
                      <a:endParaRPr lang="es-AR" sz="1000">
                        <a:effectLst/>
                        <a:latin typeface="Calibri"/>
                        <a:ea typeface="Calibri"/>
                        <a:cs typeface="Times New Roman"/>
                      </a:endParaRPr>
                    </a:p>
                  </a:txBody>
                  <a:tcPr marL="61743" marR="61743" marT="0" marB="0"/>
                </a:tc>
              </a:tr>
              <a:tr h="901030">
                <a:tc>
                  <a:txBody>
                    <a:bodyPr/>
                    <a:lstStyle/>
                    <a:p>
                      <a:pPr algn="ctr">
                        <a:lnSpc>
                          <a:spcPct val="115000"/>
                        </a:lnSpc>
                        <a:spcAft>
                          <a:spcPts val="1000"/>
                        </a:spcAft>
                      </a:pPr>
                      <a:r>
                        <a:rPr lang="es-AR" sz="1300" dirty="0">
                          <a:effectLst/>
                        </a:rPr>
                        <a:t> </a:t>
                      </a:r>
                      <a:endParaRPr lang="es-AR" sz="1300" dirty="0">
                        <a:effectLst/>
                        <a:latin typeface="Calibri"/>
                        <a:ea typeface="Calibri"/>
                        <a:cs typeface="Times New Roman"/>
                      </a:endParaRPr>
                    </a:p>
                  </a:txBody>
                  <a:tcPr marL="61743" marR="61743" marT="0" marB="0"/>
                </a:tc>
                <a:tc>
                  <a:txBody>
                    <a:bodyPr/>
                    <a:lstStyle/>
                    <a:p>
                      <a:pPr algn="just">
                        <a:lnSpc>
                          <a:spcPct val="115000"/>
                        </a:lnSpc>
                        <a:spcAft>
                          <a:spcPts val="1000"/>
                        </a:spcAft>
                      </a:pPr>
                      <a:r>
                        <a:rPr lang="es-AR" sz="1300" dirty="0">
                          <a:effectLst/>
                        </a:rPr>
                        <a:t>Art. 2532.- Ámbito de aplicación. En ausencia de disposiciones específicas, las normas de este Capítulo son aplicables a la prescripción adquisitiva y liberatoria. </a:t>
                      </a:r>
                      <a:endParaRPr lang="es-AR" sz="1300" dirty="0">
                        <a:effectLst/>
                        <a:latin typeface="Calibri"/>
                        <a:ea typeface="Calibri"/>
                        <a:cs typeface="Times New Roman"/>
                      </a:endParaRPr>
                    </a:p>
                  </a:txBody>
                  <a:tcPr marL="61743" marR="61743" marT="0" marB="0"/>
                </a:tc>
              </a:tr>
              <a:tr h="672415">
                <a:tc>
                  <a:txBody>
                    <a:bodyPr/>
                    <a:lstStyle/>
                    <a:p>
                      <a:pPr algn="just">
                        <a:lnSpc>
                          <a:spcPct val="115000"/>
                        </a:lnSpc>
                        <a:spcAft>
                          <a:spcPts val="1000"/>
                        </a:spcAft>
                      </a:pPr>
                      <a:r>
                        <a:rPr lang="es-AR" sz="1300" dirty="0">
                          <a:effectLst/>
                        </a:rPr>
                        <a:t>Art. 4023.- Toda acción personal, por deuda exigible se prescribe por </a:t>
                      </a:r>
                      <a:r>
                        <a:rPr lang="es-AR" sz="1300" i="1" dirty="0">
                          <a:effectLst/>
                        </a:rPr>
                        <a:t>diez años</a:t>
                      </a:r>
                      <a:r>
                        <a:rPr lang="es-AR" sz="1300" dirty="0">
                          <a:effectLst/>
                        </a:rPr>
                        <a:t>, salvo disposición especial.</a:t>
                      </a:r>
                      <a:endParaRPr lang="es-AR" sz="1300" dirty="0">
                        <a:effectLst/>
                        <a:latin typeface="Calibri"/>
                        <a:ea typeface="Calibri"/>
                        <a:cs typeface="Times New Roman"/>
                      </a:endParaRPr>
                    </a:p>
                  </a:txBody>
                  <a:tcPr marL="61743" marR="61743" marT="0" marB="0"/>
                </a:tc>
                <a:tc>
                  <a:txBody>
                    <a:bodyPr/>
                    <a:lstStyle/>
                    <a:p>
                      <a:pPr algn="just">
                        <a:lnSpc>
                          <a:spcPct val="115000"/>
                        </a:lnSpc>
                        <a:spcAft>
                          <a:spcPts val="1000"/>
                        </a:spcAft>
                      </a:pPr>
                      <a:r>
                        <a:rPr lang="es-AR" sz="1300" dirty="0">
                          <a:effectLst/>
                        </a:rPr>
                        <a:t>Art. 2560.- Plazo genérico. El plazo de la prescripción es de </a:t>
                      </a:r>
                      <a:r>
                        <a:rPr lang="es-AR" sz="1300" b="1" i="1" dirty="0">
                          <a:effectLst/>
                        </a:rPr>
                        <a:t>cinco años</a:t>
                      </a:r>
                      <a:r>
                        <a:rPr lang="es-AR" sz="1300" dirty="0">
                          <a:effectLst/>
                        </a:rPr>
                        <a:t>, excepto que esté previsto uno diferente.</a:t>
                      </a:r>
                      <a:endParaRPr lang="es-AR" sz="1300" dirty="0">
                        <a:effectLst/>
                        <a:latin typeface="Calibri"/>
                        <a:ea typeface="Calibri"/>
                        <a:cs typeface="Times New Roman"/>
                      </a:endParaRPr>
                    </a:p>
                  </a:txBody>
                  <a:tcPr marL="61743" marR="61743" marT="0" marB="0"/>
                </a:tc>
              </a:tr>
              <a:tr h="3991357">
                <a:tc>
                  <a:txBody>
                    <a:bodyPr/>
                    <a:lstStyle/>
                    <a:p>
                      <a:pPr algn="just">
                        <a:lnSpc>
                          <a:spcPct val="115000"/>
                        </a:lnSpc>
                        <a:spcAft>
                          <a:spcPts val="1000"/>
                        </a:spcAft>
                      </a:pPr>
                      <a:r>
                        <a:rPr lang="es-AR" sz="1300" dirty="0">
                          <a:effectLst/>
                        </a:rPr>
                        <a:t>Art. 4027.- Se prescribe por </a:t>
                      </a:r>
                      <a:r>
                        <a:rPr lang="es-AR" sz="1300" u="sng" dirty="0">
                          <a:effectLst/>
                        </a:rPr>
                        <a:t>cinco años</a:t>
                      </a:r>
                      <a:r>
                        <a:rPr lang="es-AR" sz="1300" dirty="0">
                          <a:effectLst/>
                        </a:rPr>
                        <a:t>, la obligación de pagar los atrasos:</a:t>
                      </a:r>
                    </a:p>
                    <a:p>
                      <a:pPr marL="342900" lvl="0" indent="-342900" algn="just">
                        <a:lnSpc>
                          <a:spcPct val="115000"/>
                        </a:lnSpc>
                        <a:spcAft>
                          <a:spcPts val="0"/>
                        </a:spcAft>
                        <a:buFont typeface="+mj-lt"/>
                        <a:buAutoNum type="arabicPeriod"/>
                      </a:pPr>
                      <a:r>
                        <a:rPr lang="es-AR" sz="1300" dirty="0">
                          <a:effectLst/>
                        </a:rPr>
                        <a:t>De pensiones alimenticias;</a:t>
                      </a:r>
                    </a:p>
                    <a:p>
                      <a:pPr marL="342900" lvl="0" indent="-342900" algn="just">
                        <a:lnSpc>
                          <a:spcPct val="115000"/>
                        </a:lnSpc>
                        <a:spcAft>
                          <a:spcPts val="0"/>
                        </a:spcAft>
                        <a:buFont typeface="+mj-lt"/>
                        <a:buAutoNum type="arabicPeriod"/>
                      </a:pPr>
                      <a:r>
                        <a:rPr lang="es-AR" sz="1300" dirty="0">
                          <a:effectLst/>
                        </a:rPr>
                        <a:t>Del importe de los arriendos, bien sea la finca rústica o urbana;</a:t>
                      </a:r>
                    </a:p>
                    <a:p>
                      <a:pPr marL="342900" lvl="0" indent="-342900" algn="just">
                        <a:lnSpc>
                          <a:spcPct val="115000"/>
                        </a:lnSpc>
                        <a:spcAft>
                          <a:spcPts val="0"/>
                        </a:spcAft>
                        <a:buFont typeface="+mj-lt"/>
                        <a:buAutoNum type="arabicPeriod"/>
                      </a:pPr>
                      <a:r>
                        <a:rPr lang="es-AR" sz="1300" dirty="0">
                          <a:effectLst/>
                        </a:rPr>
                        <a:t>De todo lo que debe pagarse por años, o plazos periódicos más cortos</a:t>
                      </a:r>
                    </a:p>
                    <a:p>
                      <a:pPr algn="just">
                        <a:lnSpc>
                          <a:spcPct val="115000"/>
                        </a:lnSpc>
                        <a:spcAft>
                          <a:spcPts val="1000"/>
                        </a:spcAft>
                      </a:pPr>
                      <a:r>
                        <a:rPr lang="es-AR" sz="1300" dirty="0">
                          <a:effectLst/>
                        </a:rPr>
                        <a:t> </a:t>
                      </a:r>
                      <a:endParaRPr lang="es-AR" sz="1300" dirty="0">
                        <a:effectLst/>
                        <a:latin typeface="Calibri"/>
                        <a:ea typeface="Calibri"/>
                        <a:cs typeface="Times New Roman"/>
                      </a:endParaRPr>
                    </a:p>
                  </a:txBody>
                  <a:tcPr marL="61743" marR="61743" marT="0" marB="0"/>
                </a:tc>
                <a:tc>
                  <a:txBody>
                    <a:bodyPr/>
                    <a:lstStyle/>
                    <a:p>
                      <a:pPr algn="just">
                        <a:lnSpc>
                          <a:spcPct val="115000"/>
                        </a:lnSpc>
                        <a:spcAft>
                          <a:spcPts val="1000"/>
                        </a:spcAft>
                      </a:pPr>
                      <a:r>
                        <a:rPr lang="es-AR" sz="1300" dirty="0">
                          <a:effectLst/>
                        </a:rPr>
                        <a:t>Art. 2562.- Prescriben a los </a:t>
                      </a:r>
                      <a:r>
                        <a:rPr lang="es-AR" sz="1300" b="1" i="1" u="sng" dirty="0">
                          <a:effectLst/>
                        </a:rPr>
                        <a:t>dos años</a:t>
                      </a:r>
                      <a:r>
                        <a:rPr lang="es-AR" sz="1300" dirty="0">
                          <a:effectLst/>
                        </a:rPr>
                        <a:t>:</a:t>
                      </a:r>
                    </a:p>
                    <a:p>
                      <a:pPr marL="342900" lvl="0" indent="-342900" algn="just">
                        <a:lnSpc>
                          <a:spcPct val="115000"/>
                        </a:lnSpc>
                        <a:spcAft>
                          <a:spcPts val="0"/>
                        </a:spcAft>
                        <a:buFont typeface="+mj-lt"/>
                        <a:buAutoNum type="alphaLcPeriod"/>
                      </a:pPr>
                      <a:r>
                        <a:rPr lang="es-AR" sz="1300" dirty="0">
                          <a:effectLst/>
                        </a:rPr>
                        <a:t>El pedido de declaración de nulidad relativa y de revisión de actos jurídicos;</a:t>
                      </a:r>
                    </a:p>
                    <a:p>
                      <a:pPr marL="342900" lvl="0" indent="-342900" algn="just">
                        <a:lnSpc>
                          <a:spcPct val="115000"/>
                        </a:lnSpc>
                        <a:spcAft>
                          <a:spcPts val="0"/>
                        </a:spcAft>
                        <a:buFont typeface="+mj-lt"/>
                        <a:buAutoNum type="alphaLcPeriod"/>
                      </a:pPr>
                      <a:r>
                        <a:rPr lang="es-AR" sz="1300" dirty="0">
                          <a:effectLst/>
                        </a:rPr>
                        <a:t>El reclamo de derecho común de daños derivados de accidentes y enfermedades del trabajo;</a:t>
                      </a:r>
                    </a:p>
                    <a:p>
                      <a:pPr marL="342900" lvl="0" indent="-342900" algn="just">
                        <a:lnSpc>
                          <a:spcPct val="115000"/>
                        </a:lnSpc>
                        <a:spcAft>
                          <a:spcPts val="0"/>
                        </a:spcAft>
                        <a:buFont typeface="+mj-lt"/>
                        <a:buAutoNum type="alphaLcPeriod"/>
                      </a:pPr>
                      <a:r>
                        <a:rPr lang="es-AR" sz="1300" b="0" i="1" dirty="0">
                          <a:effectLst/>
                        </a:rPr>
                        <a:t>El reclamo de todo lo que se devenga por años o plazos periódicos más cortos, excepto que se trate del reintegro de un capital en cuotas;</a:t>
                      </a:r>
                    </a:p>
                    <a:p>
                      <a:pPr marL="342900" lvl="0" indent="-342900" algn="just">
                        <a:lnSpc>
                          <a:spcPct val="115000"/>
                        </a:lnSpc>
                        <a:spcAft>
                          <a:spcPts val="0"/>
                        </a:spcAft>
                        <a:buFont typeface="+mj-lt"/>
                        <a:buAutoNum type="alphaLcPeriod"/>
                      </a:pPr>
                      <a:r>
                        <a:rPr lang="es-AR" sz="1300" dirty="0">
                          <a:effectLst/>
                        </a:rPr>
                        <a:t>El reclamo de los daños derivados del contrato de transporte de personas o cosas;</a:t>
                      </a:r>
                    </a:p>
                    <a:p>
                      <a:pPr marL="342900" lvl="0" indent="-342900" algn="just">
                        <a:lnSpc>
                          <a:spcPct val="115000"/>
                        </a:lnSpc>
                        <a:spcAft>
                          <a:spcPts val="0"/>
                        </a:spcAft>
                        <a:buFont typeface="+mj-lt"/>
                        <a:buAutoNum type="alphaLcPeriod"/>
                      </a:pPr>
                      <a:r>
                        <a:rPr lang="es-AR" sz="1300" dirty="0">
                          <a:effectLst/>
                        </a:rPr>
                        <a:t>El pedido de revocación de la donación por ingratitud o del legado por indignidad;</a:t>
                      </a:r>
                    </a:p>
                    <a:p>
                      <a:pPr marL="342900" lvl="0" indent="-342900" algn="just">
                        <a:lnSpc>
                          <a:spcPct val="115000"/>
                        </a:lnSpc>
                        <a:spcAft>
                          <a:spcPts val="0"/>
                        </a:spcAft>
                        <a:buFont typeface="+mj-lt"/>
                        <a:buAutoNum type="alphaLcPeriod"/>
                      </a:pPr>
                      <a:r>
                        <a:rPr lang="es-AR" sz="1300" dirty="0">
                          <a:effectLst/>
                        </a:rPr>
                        <a:t>El pedido de declaración de </a:t>
                      </a:r>
                      <a:r>
                        <a:rPr lang="es-AR" sz="1300" dirty="0" err="1">
                          <a:effectLst/>
                        </a:rPr>
                        <a:t>inoponibilidad</a:t>
                      </a:r>
                      <a:r>
                        <a:rPr lang="es-AR" sz="1300" dirty="0">
                          <a:effectLst/>
                        </a:rPr>
                        <a:t> nacido del fraude.</a:t>
                      </a:r>
                      <a:endParaRPr lang="es-AR" sz="1300" dirty="0">
                        <a:effectLst/>
                        <a:latin typeface="Calibri"/>
                        <a:ea typeface="Calibri"/>
                        <a:cs typeface="Times New Roman"/>
                      </a:endParaRPr>
                    </a:p>
                  </a:txBody>
                  <a:tcPr marL="61743" marR="61743" marT="0" marB="0"/>
                </a:tc>
              </a:tr>
            </a:tbl>
          </a:graphicData>
        </a:graphic>
      </p:graphicFrame>
    </p:spTree>
    <p:extLst>
      <p:ext uri="{BB962C8B-B14F-4D97-AF65-F5344CB8AC3E}">
        <p14:creationId xmlns:p14="http://schemas.microsoft.com/office/powerpoint/2010/main" val="18698519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7620000" cy="562074"/>
          </a:xfrm>
        </p:spPr>
        <p:txBody>
          <a:bodyPr/>
          <a:lstStyle/>
          <a:p>
            <a:r>
              <a:rPr lang="es-AR" sz="2800" dirty="0" smtClean="0"/>
              <a:t>Redacción Código Civil  y Comercial</a:t>
            </a:r>
            <a:endParaRPr lang="en-GB" sz="2800"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545901976"/>
              </p:ext>
            </p:extLst>
          </p:nvPr>
        </p:nvGraphicFramePr>
        <p:xfrm>
          <a:off x="683567" y="1412776"/>
          <a:ext cx="7128792" cy="4261161"/>
        </p:xfrm>
        <a:graphic>
          <a:graphicData uri="http://schemas.openxmlformats.org/drawingml/2006/table">
            <a:tbl>
              <a:tblPr firstRow="1" firstCol="1" bandRow="1">
                <a:tableStyleId>{5C22544A-7EE6-4342-B048-85BDC9FD1C3A}</a:tableStyleId>
              </a:tblPr>
              <a:tblGrid>
                <a:gridCol w="3564396"/>
                <a:gridCol w="3564396"/>
              </a:tblGrid>
              <a:tr h="648072">
                <a:tc>
                  <a:txBody>
                    <a:bodyPr/>
                    <a:lstStyle/>
                    <a:p>
                      <a:pPr algn="ctr">
                        <a:lnSpc>
                          <a:spcPct val="115000"/>
                        </a:lnSpc>
                        <a:spcAft>
                          <a:spcPts val="0"/>
                        </a:spcAft>
                      </a:pPr>
                      <a:r>
                        <a:rPr lang="es-ES" sz="1600" dirty="0">
                          <a:effectLst/>
                        </a:rPr>
                        <a:t>Texto según anteproyecto </a:t>
                      </a:r>
                      <a:endParaRPr lang="es-AR"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ES" sz="1600">
                          <a:effectLst/>
                        </a:rPr>
                        <a:t>Código Civil y Comercial de la Nación</a:t>
                      </a:r>
                      <a:endParaRPr lang="es-AR" sz="1600">
                        <a:effectLst/>
                      </a:endParaRPr>
                    </a:p>
                    <a:p>
                      <a:pPr algn="ctr">
                        <a:lnSpc>
                          <a:spcPct val="115000"/>
                        </a:lnSpc>
                        <a:spcAft>
                          <a:spcPts val="0"/>
                        </a:spcAft>
                      </a:pPr>
                      <a:r>
                        <a:rPr lang="es-ES" sz="1600">
                          <a:effectLst/>
                        </a:rPr>
                        <a:t>Ley 26994</a:t>
                      </a:r>
                      <a:endParaRPr lang="es-AR" sz="1600">
                        <a:effectLst/>
                        <a:latin typeface="Calibri"/>
                        <a:ea typeface="Calibri"/>
                        <a:cs typeface="Times New Roman"/>
                      </a:endParaRPr>
                    </a:p>
                  </a:txBody>
                  <a:tcPr marL="68580" marR="68580" marT="0" marB="0"/>
                </a:tc>
              </a:tr>
              <a:tr h="1995823">
                <a:tc>
                  <a:txBody>
                    <a:bodyPr/>
                    <a:lstStyle/>
                    <a:p>
                      <a:pPr algn="just">
                        <a:lnSpc>
                          <a:spcPct val="115000"/>
                        </a:lnSpc>
                        <a:spcAft>
                          <a:spcPts val="0"/>
                        </a:spcAft>
                      </a:pPr>
                      <a:r>
                        <a:rPr lang="es-AR" sz="1600" dirty="0">
                          <a:effectLst/>
                        </a:rPr>
                        <a:t>Art. 2532.- Ámbito de aplicación. En ausencia de disposiciones específicas, las normas de este Capítulo son aplicables a la prescripción adquisitiva y liberatoria.</a:t>
                      </a:r>
                      <a:endParaRPr lang="es-AR" sz="16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s-ES" sz="1600" dirty="0">
                          <a:effectLst/>
                        </a:rPr>
                        <a:t>Art. 2532.- Ámbito de aplicación. En ausencia de disposiciones específicas, las normas de este Capítulo son aplicables a la prescripción adquisitiva y liberatoria. </a:t>
                      </a:r>
                      <a:r>
                        <a:rPr lang="es-ES" sz="1600" b="1" i="1" dirty="0">
                          <a:effectLst/>
                        </a:rPr>
                        <a:t>Las legislaciones locales podrán regular esta última en cuanto al plazo de tributos.</a:t>
                      </a:r>
                      <a:endParaRPr lang="es-AR" sz="1600" b="1" i="1" dirty="0">
                        <a:effectLst/>
                        <a:latin typeface="Calibri"/>
                        <a:ea typeface="Calibri"/>
                        <a:cs typeface="Times New Roman"/>
                      </a:endParaRPr>
                    </a:p>
                  </a:txBody>
                  <a:tcPr marL="68580" marR="68580" marT="0" marB="0"/>
                </a:tc>
              </a:tr>
              <a:tr h="1617266">
                <a:tc>
                  <a:txBody>
                    <a:bodyPr/>
                    <a:lstStyle/>
                    <a:p>
                      <a:pPr algn="just">
                        <a:lnSpc>
                          <a:spcPct val="115000"/>
                        </a:lnSpc>
                        <a:spcAft>
                          <a:spcPts val="0"/>
                        </a:spcAft>
                      </a:pPr>
                      <a:r>
                        <a:rPr lang="es-AR" sz="1600" dirty="0">
                          <a:effectLst/>
                        </a:rPr>
                        <a:t>Art. 2560.- Plazo genérico. El plazo de la prescripción es de cinco años, excepto que esté previsto uno diferente.</a:t>
                      </a:r>
                      <a:endParaRPr lang="es-AR" sz="16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es-ES" sz="1600" dirty="0">
                          <a:effectLst/>
                        </a:rPr>
                        <a:t>Art. 2560.- Plazo genérico. El plazo de la prescripción es de cinco años, excepto que esté previsto uno diferente </a:t>
                      </a:r>
                      <a:r>
                        <a:rPr lang="es-ES" sz="1600" b="1" i="1" dirty="0">
                          <a:effectLst/>
                        </a:rPr>
                        <a:t>en la legislación local.</a:t>
                      </a:r>
                      <a:endParaRPr lang="es-AR" sz="1600" b="1" i="1"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5269262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0</TotalTime>
  <Words>2212</Words>
  <Application>Microsoft Office PowerPoint</Application>
  <PresentationFormat>Presentación en pantalla (4:3)</PresentationFormat>
  <Paragraphs>123</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Adjacency</vt:lpstr>
      <vt:lpstr> La prescripción liberatoria de los tributos locales y el nuevo Código Civil y Comercial de la Nación </vt:lpstr>
      <vt:lpstr>Contenidos de la presentación</vt:lpstr>
      <vt:lpstr>Presentación de PowerPoint</vt:lpstr>
      <vt:lpstr>Conflicto</vt:lpstr>
      <vt:lpstr>Posiciones doctrinarias</vt:lpstr>
      <vt:lpstr>Jurisprudencia</vt:lpstr>
      <vt:lpstr>Fundamentos del anteproyecto</vt:lpstr>
      <vt:lpstr>Anteproyecto Código Civil  y Comercial</vt:lpstr>
      <vt:lpstr>Redacción Código Civil  y Comercial</vt:lpstr>
      <vt:lpstr>¿Puede llegar a interpretarse que se hizo lugar al planteo de prevalencia de la normativa local con crítica a la doctrina establecida por la Corte en “Filcrosa”?  </vt:lpstr>
      <vt:lpstr>No, dado que la “facultad” que se intenta otorgar por la reforma se refiere EXCLUSIVAMENTE al plazo de la prescripción, de ninguna manera a cualquier otro aspecto del instituto en general   </vt:lpstr>
      <vt:lpstr>¿Puede ser atacada de inconstitucional la reforma impuesta?    </vt:lpstr>
      <vt:lpstr>   Si. El nuevo texto hace una renuncia a facultades propias del Congreso Nacional a favor de las legislaciones locales a establecer plazos especiales de prescripción liberatoria (mayores o menores al establecido por el nuevo Código) a través de sus propias leyes.     </vt:lpstr>
      <vt:lpstr>       Las facultades dispuestas por el artículo 75, inciso 12 de la Constitución Nacional de dictar los códigos de fondo, entre ellos el Civil y Comercial, tiene una raíz constitucional innegable: es doctrina recibida del Alto Tribunal, que los poderes provinciales son originarios e indefinidos (artículo 121 de la CN) mientras que los delegados a la Nación por aquéllas son definidos y expresos  CSJN “Provincia de Buenos Aires v. Empresa Nacional de Telecomunicaciones” (Fallos: 304:1186)     </vt:lpstr>
      <vt:lpstr>     ..la norma así concebida resulta antijurídica ya que el Congreso le devuelve a las provincias una potestad que le fue delegada por éstas a la Nación a través del artículo 75, inciso 12, de la CN; en otros términos, el Congreso a través de la ley, alteró el texto constitucional (art. 121 de la CN) al regresar unilateralmente a las provincias el poder expresamente delegado por éstas en la Nación  DIAZ ORTIZ, José A, El Código Civil y Comercial de la Nación, ley 26.994 y el plazo de prescripción en normas tributarias locales –provinciales y municipales-. Impuestos 2015-4, 19. La Ley.   </vt:lpstr>
      <vt:lpstr>Propuesta</vt:lpstr>
      <vt:lpstr>Otras modificaciones introducidas en el instituto de la prescripción </vt:lpstr>
      <vt:lpstr>Fundamento de la prescripción   El artículo 2533 del Código Civil y Comercial dispone el carácter imperativo de las normas sobre prescripción, por lo que no es válido ningún pacto que determine reglas diferentes a las fijadas por la ley.   No existía en el Código de Vélez una norma similar.   </vt:lpstr>
      <vt:lpstr>Pago espontáneo de obligaciones prescriptas   Artículo 2538: el pago espontáneo de una obligación prescripta no es repetible.     </vt:lpstr>
      <vt:lpstr>Modificación de los plazos por ley posterior           </vt:lpstr>
      <vt:lpstr> Modificación de los plazos por ley posterior  1) La regla general es que los plazos que están corriendo se rigen por la ley que estaba en vigencia cuando comenzaron a correr. 2) Primera excepción: los plazos que están corriendo se rigen por la nueva ley si ésta establece plazos más breves, pero se computan a partir de su entrada en vigencia. 3) Segunda excepción: si los plazos de la vieja ley que están corriendo son más largos que los de la nueva ley, pero, si aplicando la nueva ley desde su entrada en vigencia, el cómputo final es más extenso que el de la vieja ley, se aplicará esta última.  </vt:lpstr>
      <vt:lpstr> Modificación de los plazos por ley posterior Ejemplo: plazo genérico (reducción de 10 a 5 años) –  Comienzo cómputo 31/7/2012  </vt:lpstr>
      <vt:lpstr> Modificación de los plazos por ley posterior Ejemplo: plazo genérico (reducción de 10 a 5 años) –  Comienzo cómputo 31/7/2008  </vt:lpstr>
      <vt:lpstr>Comienzo del cómputo         </vt:lpstr>
      <vt:lpstr>     “Fisco de la Provincia c/Ullate, Alicia“ :  a los fines de determinar el momento de inicio del cómputo para establecer el plazo de prescripción de los tributos locales,  se debe remitir a lo dispuesto en la legislación de fondo, es decir, se debe computar desde la fecha del título de la obligación, sin que puedan admitir dilaciones o postergaciones en el inicio del cómputo.  CSJN - 1/11/2011    </vt:lpstr>
      <vt:lpstr>Causales de suspensión          </vt:lpstr>
      <vt:lpstr>     “GCBA  c/Bottoni, Julio“ :  la prescripción no es un instituto propio del derecho local, sino un instituto general del derecho y por tal razón las únicas causas válidamente establecidas que las suspendan son las establecidas en el Código Civil  CSJN - 6/12/2011    </vt:lpstr>
      <vt:lpstr>Causales de interrupción          </vt:lpstr>
      <vt:lpstr>Presentación de PowerPoint</vt:lpstr>
      <vt:lpstr>Presentación de PowerPoint</vt:lpstr>
      <vt:lpstr>Presentación de PowerPoint</vt:lpstr>
      <vt:lpstr>¡Muchas gracias!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2015-10-03T14:29:58Z</dcterms:created>
  <dcterms:modified xsi:type="dcterms:W3CDTF">2015-10-08T20:49:58Z</dcterms:modified>
</cp:coreProperties>
</file>