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notesMasterIdLst>
    <p:notesMasterId r:id="rId8"/>
  </p:notesMasterIdLst>
  <p:handoutMasterIdLst>
    <p:handoutMasterId r:id="rId9"/>
  </p:handoutMasterIdLst>
  <p:sldIdLst>
    <p:sldId id="256" r:id="rId2"/>
    <p:sldId id="274" r:id="rId3"/>
    <p:sldId id="275" r:id="rId4"/>
    <p:sldId id="273" r:id="rId5"/>
    <p:sldId id="272" r:id="rId6"/>
    <p:sldId id="257" r:id="rId7"/>
  </p:sldIdLst>
  <p:sldSz cx="9144000" cy="6858000" type="screen4x3"/>
  <p:notesSz cx="6858000" cy="9296400"/>
  <p:defaultTextStyle>
    <a:defPPr>
      <a:defRPr lang="es-ES_trad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16" y="11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256076-E6B0-4921-9344-47050883BE8A}" type="datetimeFigureOut">
              <a:rPr lang="es-AR"/>
              <a:pPr>
                <a:defRPr/>
              </a:pPr>
              <a:t>09/10/2015</a:t>
            </a:fld>
            <a:endParaRPr lang="es-AR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8597A857-F076-45AC-919B-03E733155EAB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0AA0F3-50E0-4029-9A3B-15AE91548BC7}" type="datetimeFigureOut">
              <a:rPr lang="es-AR" smtClean="0"/>
              <a:pPr/>
              <a:t>09/10/2015</a:t>
            </a:fld>
            <a:endParaRPr lang="es-AR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AR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416425"/>
            <a:ext cx="548640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F9E96A-AD8A-4E8E-9D25-8B4B2BF18414}" type="slidenum">
              <a:rPr lang="es-AR" smtClean="0"/>
              <a:pPr/>
              <a:t>‹Nº›</a:t>
            </a:fld>
            <a:endParaRPr lang="es-A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460282-9A6E-4F70-94E8-0EF9C8351844}" type="slidenum">
              <a:rPr lang="es-ES_tradnl" smtClean="0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5C4A32-BE3D-4350-850E-8FFE7BB3884D}" type="slidenum">
              <a:rPr lang="es-ES_tradnl" smtClean="0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F82AE8-0104-424E-8D6C-8DFD2A72D198}" type="slidenum">
              <a:rPr lang="es-ES_tradnl" smtClean="0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2F65DF-B09A-46BD-B581-2EEA9BA5EC66}" type="slidenum">
              <a:rPr lang="es-ES_tradnl" smtClean="0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3724C5-68BB-47E6-B282-75943F7BC32C}" type="slidenum">
              <a:rPr lang="es-ES_tradnl" smtClean="0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396159-423D-445B-95F3-E39A9A205165}" type="slidenum">
              <a:rPr lang="es-ES_tradnl" smtClean="0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CEE297-FDE7-4ADC-8CE7-0018AAA3886D}" type="slidenum">
              <a:rPr lang="es-ES_tradnl" smtClean="0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842547-4212-421F-A2CC-5C039B251E63}" type="slidenum">
              <a:rPr lang="es-ES_tradnl" smtClean="0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C1AFE4-1BC1-471F-8E1A-38A978EE6590}" type="slidenum">
              <a:rPr lang="es-ES_tradnl" smtClean="0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2C10-95D8-4CA4-B822-0317F7573D19}" type="slidenum">
              <a:rPr lang="es-ES_tradnl" smtClean="0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91E06DE2-4B74-4192-963B-B9733BD2EEA8}" type="slidenum">
              <a:rPr lang="es-ES_tradnl" smtClean="0"/>
              <a:pPr>
                <a:defRPr/>
              </a:pPr>
              <a:t>‹Nº›</a:t>
            </a:fld>
            <a:endParaRPr lang="es-ES_tradn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38589D46-D2CF-42AB-996A-95CA11104A99}" type="slidenum">
              <a:rPr lang="es-ES_tradnl" smtClean="0"/>
              <a:pPr>
                <a:defRPr/>
              </a:pPr>
              <a:t>‹Nº›</a:t>
            </a:fld>
            <a:endParaRPr lang="es-ES_tradnl"/>
          </a:p>
        </p:txBody>
      </p:sp>
      <p:grpSp>
        <p:nvGrpSpPr>
          <p:cNvPr id="2" name="1 Grupo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es-ES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CONSEJO PROFESIONAL DE CIENCIAS ECONOMICAS</a:t>
            </a:r>
            <a:br>
              <a:rPr lang="es-ES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ES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LA CIUDAD AUTONOMA DE BUENOS AIRES</a:t>
            </a:r>
            <a:br>
              <a:rPr lang="es-ES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ES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PROYECTO DE REFORMA TRIBUTARIA 2015</a:t>
            </a:r>
            <a:br>
              <a:rPr lang="es-ES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ES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GRUPO CONSUMO</a:t>
            </a:r>
            <a:endParaRPr lang="es-ES_tradnl" sz="16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2328863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</a:pPr>
            <a:r>
              <a:rPr lang="es-ES_tradnl" sz="2000" dirty="0" smtClean="0"/>
              <a:t>PRESENTACION EN EL MARCO DEL</a:t>
            </a:r>
          </a:p>
          <a:p>
            <a:pPr algn="ctr" eaLnBrk="1" hangingPunct="1">
              <a:lnSpc>
                <a:spcPct val="80000"/>
              </a:lnSpc>
            </a:pPr>
            <a:r>
              <a:rPr lang="es-ES_tradnl" sz="2000" dirty="0" smtClean="0"/>
              <a:t>DECIMO QUINTO CONGRESO TRIBUTARIO</a:t>
            </a:r>
          </a:p>
          <a:p>
            <a:pPr algn="ctr" eaLnBrk="1" hangingPunct="1">
              <a:lnSpc>
                <a:spcPct val="80000"/>
              </a:lnSpc>
            </a:pPr>
            <a:r>
              <a:rPr lang="es-ES_tradnl" sz="2000" dirty="0" smtClean="0"/>
              <a:t>MAR DEL PLATA – OCTUBRE DE 2015</a:t>
            </a:r>
            <a:endParaRPr lang="es-ES_tradnl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AR"/>
          </a:p>
        </p:txBody>
      </p:sp>
      <p:pic>
        <p:nvPicPr>
          <p:cNvPr id="4" name="3 Marcador de contenido" descr="humorrajoy19_thumb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33570" y="2239166"/>
            <a:ext cx="6332220" cy="453771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AR" dirty="0"/>
          </a:p>
        </p:txBody>
      </p:sp>
      <p:pic>
        <p:nvPicPr>
          <p:cNvPr id="4" name="3 Marcador de contenido" descr="180px-Guillotine_Bes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27784" y="1556792"/>
            <a:ext cx="3407054" cy="511058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es-ES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CONSEJO PROFESIONAL DE CIENCIAS ECONOMICAS</a:t>
            </a:r>
            <a:br>
              <a:rPr lang="es-ES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ES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LA CIUDAD AUTONOMA DE BUENOS AIRES</a:t>
            </a:r>
            <a:br>
              <a:rPr lang="es-ES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ES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PROYECTO DE REFORMA TRIBUTARIA 2015</a:t>
            </a:r>
            <a:br>
              <a:rPr lang="es-ES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ES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GRUPO CONSUMO</a:t>
            </a:r>
            <a:endParaRPr lang="es-ES_tradnl" sz="16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2328863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</a:pPr>
            <a:r>
              <a:rPr lang="es-ES_tradnl" sz="2000" b="1" i="1" dirty="0" smtClean="0"/>
              <a:t>Objetivos</a:t>
            </a:r>
          </a:p>
          <a:p>
            <a:pPr algn="l" eaLnBrk="1" hangingPunct="1">
              <a:lnSpc>
                <a:spcPct val="80000"/>
              </a:lnSpc>
              <a:buFont typeface="Wingdings" pitchFamily="2" charset="2"/>
              <a:buChar char="n"/>
            </a:pPr>
            <a:r>
              <a:rPr lang="es-ES_tradnl" sz="2000" dirty="0" smtClean="0"/>
              <a:t> Evaluación general y macroeconómica de los alcances de los tributos nacionales  sobre el consumo</a:t>
            </a:r>
          </a:p>
          <a:p>
            <a:pPr algn="l" eaLnBrk="1" hangingPunct="1">
              <a:lnSpc>
                <a:spcPct val="80000"/>
              </a:lnSpc>
              <a:buFont typeface="Wingdings" pitchFamily="2" charset="2"/>
              <a:buChar char="n"/>
            </a:pPr>
            <a:r>
              <a:rPr lang="es-ES_tradnl" sz="2000" dirty="0" smtClean="0"/>
              <a:t> Evaluar las distorsiones que sufriera la formulación legal del IVA a la luz de sus lineamientos teóricos</a:t>
            </a:r>
          </a:p>
          <a:p>
            <a:pPr algn="l" eaLnBrk="1" hangingPunct="1">
              <a:lnSpc>
                <a:spcPct val="80000"/>
              </a:lnSpc>
              <a:buFont typeface="Wingdings" pitchFamily="2" charset="2"/>
              <a:buChar char="n"/>
            </a:pPr>
            <a:r>
              <a:rPr lang="es-ES_tradnl" sz="2000" dirty="0" smtClean="0"/>
              <a:t> Seleccionar aspectos sustanciales del diseño de los tributos al consumo que deberían reformularse y proponer los lineamientos generales para ello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1371600"/>
            <a:ext cx="7851648" cy="1265312"/>
          </a:xfrm>
        </p:spPr>
        <p:txBody>
          <a:bodyPr/>
          <a:lstStyle/>
          <a:p>
            <a:pPr algn="ctr" eaLnBrk="1" hangingPunct="1"/>
            <a:r>
              <a:rPr lang="es-ES" sz="1400" b="1" dirty="0" smtClean="0"/>
              <a:t>CONSEJO PROFESIONAL DE CIENCIAS ECONOMICAS DE LA CIUDAD AUTONOMA DE BUENOS AIRES</a:t>
            </a:r>
            <a:br>
              <a:rPr lang="es-ES" sz="1400" b="1" dirty="0" smtClean="0"/>
            </a:br>
            <a:r>
              <a:rPr lang="es-ES" sz="1400" b="1" dirty="0" smtClean="0"/>
              <a:t>PROYECTO DE REFORMA TRIBUTARIA</a:t>
            </a:r>
            <a:br>
              <a:rPr lang="es-ES" sz="1400" b="1" dirty="0" smtClean="0"/>
            </a:br>
            <a:r>
              <a:rPr lang="es-ES" sz="1400" b="1" dirty="0" smtClean="0"/>
              <a:t>GRUPO CONSUMO</a:t>
            </a:r>
            <a:endParaRPr lang="es-ES_tradnl" sz="1400" b="1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3228536"/>
            <a:ext cx="7854696" cy="2072672"/>
          </a:xfrm>
        </p:spPr>
        <p:txBody>
          <a:bodyPr>
            <a:normAutofit fontScale="70000" lnSpcReduction="20000"/>
          </a:bodyPr>
          <a:lstStyle/>
          <a:p>
            <a:pPr algn="ctr" eaLnBrk="1" hangingPunct="1">
              <a:lnSpc>
                <a:spcPct val="80000"/>
              </a:lnSpc>
            </a:pPr>
            <a:r>
              <a:rPr lang="es-ES_tradnl" sz="2000" b="1" i="1" dirty="0" smtClean="0"/>
              <a:t>IVA - Resumen del diagnóstico</a:t>
            </a:r>
          </a:p>
          <a:p>
            <a:pPr algn="ctr" eaLnBrk="1" hangingPunct="1">
              <a:lnSpc>
                <a:spcPct val="80000"/>
              </a:lnSpc>
            </a:pPr>
            <a:endParaRPr lang="es-ES_tradnl" sz="2000" b="1" i="1" dirty="0" smtClean="0"/>
          </a:p>
          <a:p>
            <a:pPr algn="l" eaLnBrk="1" hangingPunct="1">
              <a:lnSpc>
                <a:spcPct val="80000"/>
              </a:lnSpc>
              <a:buFont typeface="Wingdings" pitchFamily="2" charset="2"/>
              <a:buChar char="n"/>
            </a:pPr>
            <a:r>
              <a:rPr lang="es-ES_tradnl" sz="2000" dirty="0" smtClean="0"/>
              <a:t> Principal fuente de recursos</a:t>
            </a:r>
          </a:p>
          <a:p>
            <a:pPr algn="l" eaLnBrk="1" hangingPunct="1">
              <a:lnSpc>
                <a:spcPct val="80000"/>
              </a:lnSpc>
              <a:buFont typeface="Wingdings" pitchFamily="2" charset="2"/>
              <a:buChar char="n"/>
            </a:pPr>
            <a:r>
              <a:rPr lang="es-ES_tradnl" sz="2000" dirty="0" smtClean="0"/>
              <a:t> Herramienta de regulación económica y control de la evasión</a:t>
            </a:r>
          </a:p>
          <a:p>
            <a:pPr algn="l" eaLnBrk="1" hangingPunct="1">
              <a:lnSpc>
                <a:spcPct val="80000"/>
              </a:lnSpc>
              <a:buFont typeface="Wingdings" pitchFamily="2" charset="2"/>
              <a:buChar char="n"/>
            </a:pPr>
            <a:r>
              <a:rPr lang="es-ES_tradnl" sz="2000" dirty="0" smtClean="0"/>
              <a:t> Alícuotas dispersas y elevadas - Evasión</a:t>
            </a:r>
          </a:p>
          <a:p>
            <a:pPr algn="l" eaLnBrk="1" hangingPunct="1">
              <a:lnSpc>
                <a:spcPct val="80000"/>
              </a:lnSpc>
              <a:buFont typeface="Wingdings" pitchFamily="2" charset="2"/>
              <a:buChar char="n"/>
            </a:pPr>
            <a:r>
              <a:rPr lang="es-ES_tradnl" sz="2000" dirty="0" smtClean="0"/>
              <a:t> Estructura distorsionada:</a:t>
            </a:r>
          </a:p>
          <a:p>
            <a:pPr lvl="1" algn="l">
              <a:lnSpc>
                <a:spcPct val="80000"/>
              </a:lnSpc>
              <a:buFont typeface="Wingdings" pitchFamily="2" charset="2"/>
              <a:buChar char="n"/>
            </a:pPr>
            <a:r>
              <a:rPr lang="es-ES_tradnl" sz="1800" dirty="0" smtClean="0"/>
              <a:t> Alcance territorial</a:t>
            </a:r>
          </a:p>
          <a:p>
            <a:pPr lvl="1" algn="l">
              <a:lnSpc>
                <a:spcPct val="80000"/>
              </a:lnSpc>
              <a:buFont typeface="Wingdings" pitchFamily="2" charset="2"/>
              <a:buChar char="n"/>
            </a:pPr>
            <a:r>
              <a:rPr lang="es-ES_tradnl" sz="1800" dirty="0" smtClean="0"/>
              <a:t> Proliferación de exenciones y exclusiones</a:t>
            </a:r>
          </a:p>
          <a:p>
            <a:pPr lvl="1" algn="l">
              <a:lnSpc>
                <a:spcPct val="80000"/>
              </a:lnSpc>
              <a:buFont typeface="Wingdings" pitchFamily="2" charset="2"/>
              <a:buChar char="n"/>
            </a:pPr>
            <a:r>
              <a:rPr lang="es-ES_tradnl" sz="1800" dirty="0" smtClean="0"/>
              <a:t> Compleja administración (retenciones y percepciones) </a:t>
            </a:r>
          </a:p>
          <a:p>
            <a:pPr algn="l" eaLnBrk="1" hangingPunct="1">
              <a:lnSpc>
                <a:spcPct val="80000"/>
              </a:lnSpc>
              <a:buFont typeface="Wingdings" pitchFamily="2" charset="2"/>
              <a:buChar char="n"/>
            </a:pPr>
            <a:r>
              <a:rPr lang="es-ES_tradnl" sz="2000" dirty="0" smtClean="0"/>
              <a:t> Falta de adecuación al nuevo Código Civil y Comercial</a:t>
            </a:r>
          </a:p>
          <a:p>
            <a:pPr algn="l" eaLnBrk="1" hangingPunct="1">
              <a:lnSpc>
                <a:spcPct val="80000"/>
              </a:lnSpc>
              <a:buFont typeface="Wingdings" pitchFamily="2" charset="2"/>
              <a:buChar char="n"/>
            </a:pPr>
            <a:r>
              <a:rPr lang="es-ES_tradnl" sz="2000" dirty="0" smtClean="0"/>
              <a:t> Régimen Simplificado muy complejo</a:t>
            </a:r>
          </a:p>
          <a:p>
            <a:pPr algn="l" eaLnBrk="1" hangingPunct="1">
              <a:lnSpc>
                <a:spcPct val="80000"/>
              </a:lnSpc>
              <a:buFont typeface="Wingdings" pitchFamily="2" charset="2"/>
              <a:buChar char="n"/>
            </a:pPr>
            <a:endParaRPr lang="es-ES_tradnl" sz="2000" dirty="0" smtClean="0"/>
          </a:p>
          <a:p>
            <a:pPr algn="l" eaLnBrk="1" hangingPunct="1">
              <a:lnSpc>
                <a:spcPct val="80000"/>
              </a:lnSpc>
              <a:buFont typeface="Wingdings" pitchFamily="2" charset="2"/>
              <a:buChar char="n"/>
            </a:pPr>
            <a:endParaRPr lang="es-ES_tradnl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 eaLnBrk="1" hangingPunct="1"/>
            <a:r>
              <a:rPr lang="es-ES" sz="1400" b="1" dirty="0" smtClean="0"/>
              <a:t>CONSEJO PROFESIONAL DE CIENCIAS ECONOMICAS DE LA CIUDAD AUTONOMA DE BUENOS AIRES</a:t>
            </a:r>
            <a:br>
              <a:rPr lang="es-ES" sz="1400" b="1" dirty="0" smtClean="0"/>
            </a:br>
            <a:r>
              <a:rPr lang="es-ES" sz="1400" b="1" dirty="0" smtClean="0"/>
              <a:t>PROYECTO DE REFORMA TRIBUTARIA</a:t>
            </a:r>
            <a:br>
              <a:rPr lang="es-ES" sz="1400" b="1" dirty="0" smtClean="0"/>
            </a:br>
            <a:r>
              <a:rPr lang="es-ES" sz="1400" b="1" dirty="0" smtClean="0"/>
              <a:t>GRUPO CONSUMO</a:t>
            </a:r>
            <a:endParaRPr lang="es-ES_tradnl" sz="1400" b="1" dirty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76375" y="3356992"/>
            <a:ext cx="6911975" cy="2735833"/>
          </a:xfrm>
        </p:spPr>
        <p:txBody>
          <a:bodyPr>
            <a:normAutofit/>
          </a:bodyPr>
          <a:lstStyle/>
          <a:p>
            <a:pPr algn="ctr" eaLnBrk="1" hangingPunct="1">
              <a:lnSpc>
                <a:spcPct val="80000"/>
              </a:lnSpc>
            </a:pPr>
            <a:r>
              <a:rPr lang="es-ES" sz="1800" b="1" i="1" dirty="0" smtClean="0"/>
              <a:t>Aspectos centrales de la propuesta de reforma del  IVA</a:t>
            </a:r>
          </a:p>
          <a:p>
            <a:pPr algn="l" eaLnBrk="1" hangingPunct="1">
              <a:lnSpc>
                <a:spcPct val="80000"/>
              </a:lnSpc>
              <a:buFont typeface="Wingdings" pitchFamily="2" charset="2"/>
              <a:buChar char="n"/>
            </a:pPr>
            <a:r>
              <a:rPr lang="es-ES" sz="1600" dirty="0" smtClean="0"/>
              <a:t>T</a:t>
            </a:r>
            <a:r>
              <a:rPr lang="es-ES" sz="1600" dirty="0" smtClean="0"/>
              <a:t>erritorialidad</a:t>
            </a:r>
          </a:p>
          <a:p>
            <a:pPr algn="l" eaLnBrk="1" hangingPunct="1">
              <a:lnSpc>
                <a:spcPct val="80000"/>
              </a:lnSpc>
              <a:buFont typeface="Wingdings" pitchFamily="2" charset="2"/>
              <a:buChar char="n"/>
            </a:pPr>
            <a:r>
              <a:rPr lang="es-ES" sz="1600" dirty="0" smtClean="0"/>
              <a:t>Reemplazo </a:t>
            </a:r>
            <a:r>
              <a:rPr lang="es-ES" sz="1600" dirty="0" smtClean="0"/>
              <a:t>de exenciones y exclusiones por subsidios explícitos</a:t>
            </a:r>
          </a:p>
          <a:p>
            <a:pPr algn="l" eaLnBrk="1" hangingPunct="1">
              <a:lnSpc>
                <a:spcPct val="80000"/>
              </a:lnSpc>
              <a:buFont typeface="Wingdings" pitchFamily="2" charset="2"/>
              <a:buChar char="n"/>
            </a:pPr>
            <a:r>
              <a:rPr lang="es-ES" sz="1200" dirty="0" smtClean="0"/>
              <a:t> Exclusión de actualizaciones de la base imponible</a:t>
            </a:r>
          </a:p>
          <a:p>
            <a:pPr algn="l" eaLnBrk="1" hangingPunct="1">
              <a:lnSpc>
                <a:spcPct val="80000"/>
              </a:lnSpc>
              <a:buFont typeface="Wingdings" pitchFamily="2" charset="2"/>
              <a:buChar char="n"/>
            </a:pPr>
            <a:r>
              <a:rPr lang="es-ES" sz="1200" dirty="0" smtClean="0"/>
              <a:t> Derogación de ajustes rústicos </a:t>
            </a:r>
          </a:p>
          <a:p>
            <a:pPr algn="l" eaLnBrk="1" hangingPunct="1">
              <a:lnSpc>
                <a:spcPct val="80000"/>
              </a:lnSpc>
              <a:buFont typeface="Wingdings" pitchFamily="2" charset="2"/>
              <a:buChar char="n"/>
            </a:pPr>
            <a:r>
              <a:rPr lang="es-ES" sz="1400" dirty="0" smtClean="0"/>
              <a:t>U</a:t>
            </a:r>
            <a:r>
              <a:rPr lang="es-ES" sz="1600" dirty="0" smtClean="0"/>
              <a:t>nificación </a:t>
            </a:r>
            <a:r>
              <a:rPr lang="es-ES" sz="1600" dirty="0" smtClean="0"/>
              <a:t>de alícuotas y reducción de la alícuota </a:t>
            </a:r>
            <a:r>
              <a:rPr lang="es-ES" sz="1600" dirty="0" smtClean="0"/>
              <a:t>general</a:t>
            </a:r>
            <a:endParaRPr lang="es-ES" sz="1400" dirty="0" smtClean="0"/>
          </a:p>
          <a:p>
            <a:pPr algn="l" eaLnBrk="1" hangingPunct="1">
              <a:lnSpc>
                <a:spcPct val="80000"/>
              </a:lnSpc>
              <a:buFont typeface="Wingdings" pitchFamily="2" charset="2"/>
              <a:buChar char="n"/>
            </a:pPr>
            <a:r>
              <a:rPr lang="es-ES" sz="1200" dirty="0" smtClean="0"/>
              <a:t> Fortalecimiento del régimen de devolución a exportadores</a:t>
            </a:r>
          </a:p>
          <a:p>
            <a:pPr algn="l" eaLnBrk="1" hangingPunct="1">
              <a:lnSpc>
                <a:spcPct val="80000"/>
              </a:lnSpc>
              <a:buFont typeface="Wingdings" pitchFamily="2" charset="2"/>
              <a:buChar char="n"/>
            </a:pPr>
            <a:r>
              <a:rPr lang="es-ES" sz="1200" dirty="0" smtClean="0"/>
              <a:t> Reformulación de regímenes de retención y percepción</a:t>
            </a:r>
          </a:p>
          <a:p>
            <a:pPr algn="l" eaLnBrk="1" hangingPunct="1">
              <a:lnSpc>
                <a:spcPct val="80000"/>
              </a:lnSpc>
              <a:buFont typeface="Wingdings" pitchFamily="2" charset="2"/>
              <a:buChar char="n"/>
            </a:pPr>
            <a:r>
              <a:rPr lang="es-ES" sz="1200" dirty="0" smtClean="0"/>
              <a:t> Fortalecimiento del principio de unicidad </a:t>
            </a:r>
          </a:p>
          <a:p>
            <a:pPr algn="l" eaLnBrk="1" hangingPunct="1">
              <a:lnSpc>
                <a:spcPct val="80000"/>
              </a:lnSpc>
              <a:buFont typeface="Wingdings" pitchFamily="2" charset="2"/>
              <a:buChar char="n"/>
            </a:pPr>
            <a:r>
              <a:rPr lang="es-ES" sz="1200" dirty="0" smtClean="0"/>
              <a:t> Adecuaciones originadas en el nuevo marco civil y comercial</a:t>
            </a:r>
            <a:endParaRPr lang="es-ES_tradnl" sz="1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341</TotalTime>
  <Words>240</Words>
  <Application>Microsoft Office PowerPoint</Application>
  <PresentationFormat>Presentación en pantalla (4:3)</PresentationFormat>
  <Paragraphs>32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Flujo</vt:lpstr>
      <vt:lpstr>CONSEJO PROFESIONAL DE CIENCIAS ECONOMICAS  DE LA CIUDAD AUTONOMA DE BUENOS AIRES PROYECTO DE REFORMA TRIBUTARIA 2015 GRUPO CONSUMO</vt:lpstr>
      <vt:lpstr>Diapositiva 2</vt:lpstr>
      <vt:lpstr>Diapositiva 3</vt:lpstr>
      <vt:lpstr>CONSEJO PROFESIONAL DE CIENCIAS ECONOMICAS  DE LA CIUDAD AUTONOMA DE BUENOS AIRES PROYECTO DE REFORMA TRIBUTARIA 2015 GRUPO CONSUMO</vt:lpstr>
      <vt:lpstr>CONSEJO PROFESIONAL DE CIENCIAS ECONOMICAS DE LA CIUDAD AUTONOMA DE BUENOS AIRES PROYECTO DE REFORMA TRIBUTARIA GRUPO CONSUMO</vt:lpstr>
      <vt:lpstr>CONSEJO PROFESIONAL DE CIENCIAS ECONOMICAS DE LA CIUDAD AUTONOMA DE BUENOS AIRES PROYECTO DE REFORMA TRIBUTARIA GRUPO CONSUMO</vt:lpstr>
    </vt:vector>
  </TitlesOfParts>
  <Company>Windows uE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CONSEJO PROFESIONAL DE CIENCIAS ECONOMICAS DE LA CIUDAD AUTONOMA DE BUENOS AIRES PROYECTO DE REFORMA TRIBUTARIA GRUPO CONSUMO</dc:title>
  <dc:creator>ADRIANA</dc:creator>
  <cp:lastModifiedBy>ccavalli</cp:lastModifiedBy>
  <cp:revision>35</cp:revision>
  <dcterms:created xsi:type="dcterms:W3CDTF">2011-03-16T01:14:51Z</dcterms:created>
  <dcterms:modified xsi:type="dcterms:W3CDTF">2015-10-09T13:33:46Z</dcterms:modified>
</cp:coreProperties>
</file>