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15" r:id="rId4"/>
    <p:sldId id="319" r:id="rId5"/>
    <p:sldId id="358" r:id="rId6"/>
    <p:sldId id="303" r:id="rId7"/>
    <p:sldId id="304" r:id="rId8"/>
    <p:sldId id="348" r:id="rId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EAFC"/>
    <a:srgbClr val="D5E5FB"/>
    <a:srgbClr val="C6EAEA"/>
    <a:srgbClr val="D1D4E5"/>
    <a:srgbClr val="D1D7E7"/>
    <a:srgbClr val="D0DBE8"/>
    <a:srgbClr val="D0DEE9"/>
    <a:srgbClr val="D0DFE9"/>
    <a:srgbClr val="5767B4"/>
    <a:srgbClr val="D1D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283" autoAdjust="0"/>
  </p:normalViewPr>
  <p:slideViewPr>
    <p:cSldViewPr>
      <p:cViewPr varScale="1">
        <p:scale>
          <a:sx n="74" d="100"/>
          <a:sy n="74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C1EF3-9AC1-49DE-A061-44BA5C690BBC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80003-BFEA-496A-A866-5F7A8CC820E7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19513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7AA49-B299-402C-BD43-CE82448193CD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F5482-D99F-4B86-B3F3-225216B40B53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0566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FA2DA3-3540-4715-B747-EB13FFB0832D}" type="slidenum">
              <a:rPr lang="es-AR" smtClean="0"/>
              <a:pPr>
                <a:defRPr/>
              </a:pPr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06101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157E54-53FB-4FCC-BA3D-BB31547125D0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136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AR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157E54-53FB-4FCC-BA3D-BB31547125D0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0063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  <p:pic>
        <p:nvPicPr>
          <p:cNvPr id="7" name="6 Imagen" descr="A barra resumen ejecutivo 300dpi"/>
          <p:cNvPicPr/>
          <p:nvPr userDrawn="1"/>
        </p:nvPicPr>
        <p:blipFill>
          <a:blip r:embed="rId2" cstate="print"/>
          <a:srcRect l="1768" t="78186"/>
          <a:stretch>
            <a:fillRect/>
          </a:stretch>
        </p:blipFill>
        <p:spPr bwMode="auto">
          <a:xfrm>
            <a:off x="0" y="6645547"/>
            <a:ext cx="9144000" cy="277937"/>
          </a:xfrm>
          <a:prstGeom prst="rect">
            <a:avLst/>
          </a:prstGeom>
          <a:noFill/>
        </p:spPr>
      </p:pic>
      <p:pic>
        <p:nvPicPr>
          <p:cNvPr id="8" name="7 Imagen" descr="A barra resumen ejecutivo 300dpi"/>
          <p:cNvPicPr/>
          <p:nvPr userDrawn="1"/>
        </p:nvPicPr>
        <p:blipFill>
          <a:blip r:embed="rId2" cstate="print"/>
          <a:srcRect l="1768" t="78186"/>
          <a:stretch>
            <a:fillRect/>
          </a:stretch>
        </p:blipFill>
        <p:spPr bwMode="auto">
          <a:xfrm>
            <a:off x="7030" y="774799"/>
            <a:ext cx="9144000" cy="2779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989F2-0FB2-4548-8EF1-07E49D30444E}" type="datetimeFigureOut">
              <a:rPr lang="es-AR" smtClean="0"/>
              <a:pPr/>
              <a:t>07/10/2015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78401-1636-4B3E-8F4D-29D8052D63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aratula blanca 1"/>
          <p:cNvPicPr>
            <a:picLocks noChangeAspect="1" noChangeArrowheads="1"/>
          </p:cNvPicPr>
          <p:nvPr/>
        </p:nvPicPr>
        <p:blipFill>
          <a:blip r:embed="rId2" cstate="print"/>
          <a:srcRect b="46072"/>
          <a:stretch>
            <a:fillRect/>
          </a:stretch>
        </p:blipFill>
        <p:spPr bwMode="auto">
          <a:xfrm>
            <a:off x="-36512" y="-71438"/>
            <a:ext cx="9218613" cy="702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52536" y="4221088"/>
            <a:ext cx="97930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es-AR" sz="2600" b="1" dirty="0" smtClean="0">
                <a:solidFill>
                  <a:schemeClr val="accent1">
                    <a:lumMod val="50000"/>
                  </a:schemeClr>
                </a:solidFill>
              </a:rPr>
              <a:t>15° CONGRESO TRIBUTARIO DR. VICENTE OSCAR DÍAZ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es-AR" sz="2600" b="1" dirty="0" smtClean="0">
                <a:solidFill>
                  <a:schemeClr val="accent1">
                    <a:lumMod val="50000"/>
                  </a:schemeClr>
                </a:solidFill>
              </a:rPr>
              <a:t> IVA PROVINCIAL</a:t>
            </a:r>
            <a: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s-ES" sz="2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es-ES" sz="26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3568" y="5373216"/>
            <a:ext cx="77755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s-A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s-AR" sz="2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es-AR" sz="1400" b="1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ctr">
              <a:defRPr/>
            </a:pPr>
            <a:r>
              <a:rPr lang="es-AR" sz="16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7 de octubre de 2015</a:t>
            </a:r>
          </a:p>
          <a:p>
            <a:pPr algn="ctr">
              <a:defRPr/>
            </a:pPr>
            <a:endParaRPr lang="es-ES" sz="1600" b="1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NADIN ARGAÑARAZ </a:t>
            </a:r>
            <a:r>
              <a:rPr lang="es-ES" sz="2000" b="1" dirty="0" err="1" smtClean="0">
                <a:solidFill>
                  <a:schemeClr val="accent1">
                    <a:lumMod val="50000"/>
                  </a:schemeClr>
                </a:solidFill>
              </a:rPr>
              <a:t>Twitter</a:t>
            </a: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</a:rPr>
              <a:t>: @</a:t>
            </a:r>
            <a:r>
              <a:rPr lang="es-ES" sz="2000" b="1" dirty="0" err="1" smtClean="0">
                <a:solidFill>
                  <a:schemeClr val="accent1">
                    <a:lumMod val="50000"/>
                  </a:schemeClr>
                </a:solidFill>
              </a:rPr>
              <a:t>NadinArganaraz</a:t>
            </a:r>
            <a: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es-ES" sz="20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s-ES" sz="1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es-ES" sz="1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es-ES" sz="1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07704" y="6165304"/>
            <a:ext cx="58326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AR" dirty="0" smtClean="0"/>
          </a:p>
          <a:p>
            <a:endParaRPr lang="es-AR" sz="20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899592" y="115888"/>
            <a:ext cx="734481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30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¿Qué impuestos explican la mayor presión tributaria consolidada de Argentina?</a:t>
            </a:r>
            <a:endParaRPr lang="es-AR" sz="3000" b="1" dirty="0">
              <a:solidFill>
                <a:srgbClr val="2D7CB1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15 Rectángulo"/>
          <p:cNvSpPr>
            <a:spLocks noChangeArrowheads="1"/>
          </p:cNvSpPr>
          <p:nvPr/>
        </p:nvSpPr>
        <p:spPr bwMode="auto">
          <a:xfrm>
            <a:off x="539552" y="1052736"/>
            <a:ext cx="8208912" cy="646331"/>
          </a:xfrm>
          <a:prstGeom prst="rect">
            <a:avLst/>
          </a:prstGeom>
          <a:solidFill>
            <a:srgbClr val="146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dirty="0" smtClean="0"/>
              <a:t>Aumento de la Presión tributaria argentina, neta de seguridad social, en puntos porcentuales del PIB.  2004 - 2014</a:t>
            </a:r>
            <a:endParaRPr lang="es-A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3776"/>
            <a:ext cx="7740352" cy="456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573539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35494" y="6553652"/>
            <a:ext cx="6120682" cy="3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AR" sz="1200" i="1" dirty="0" smtClean="0">
                <a:latin typeface="+mn-lt"/>
              </a:rPr>
              <a:t>Fuente: IARAF en base a MECON, DNCFP y estimaciones propias.</a:t>
            </a:r>
            <a:endParaRPr lang="es-AR" sz="12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AR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AR" sz="1200" kern="0" dirty="0">
              <a:latin typeface="+mn-lt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787976" y="2305900"/>
            <a:ext cx="5544616" cy="403020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5 Rectángulo"/>
          <p:cNvSpPr>
            <a:spLocks noChangeArrowheads="1"/>
          </p:cNvSpPr>
          <p:nvPr/>
        </p:nvSpPr>
        <p:spPr bwMode="auto">
          <a:xfrm>
            <a:off x="539552" y="1115452"/>
            <a:ext cx="8208912" cy="369332"/>
          </a:xfrm>
          <a:prstGeom prst="rect">
            <a:avLst/>
          </a:prstGeom>
          <a:solidFill>
            <a:srgbClr val="146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dirty="0" smtClean="0"/>
              <a:t>Recaudación tributaria provincial en % del PIB, neta de seguridad social.  2004 - 2014</a:t>
            </a:r>
            <a:endParaRPr lang="es-A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" y="1686526"/>
            <a:ext cx="8820474" cy="48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88032" y="115888"/>
            <a:ext cx="882047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30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¿Qué pasó con la recaudación tributaria provincial?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35494" y="6553652"/>
            <a:ext cx="6120682" cy="3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AR" sz="1200" i="1" dirty="0" smtClean="0">
                <a:latin typeface="+mn-lt"/>
              </a:rPr>
              <a:t>Fuente: IARAF en base a MECON, DNCFP y estimaciones propias.</a:t>
            </a:r>
            <a:endParaRPr lang="es-AR" sz="12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AR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AR" sz="1200" kern="0" dirty="0">
              <a:latin typeface="+mn-lt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611560" y="1484784"/>
            <a:ext cx="8430063" cy="2286992"/>
            <a:chOff x="611560" y="1484784"/>
            <a:chExt cx="8430063" cy="2286992"/>
          </a:xfrm>
        </p:grpSpPr>
        <p:grpSp>
          <p:nvGrpSpPr>
            <p:cNvPr id="9" name="20 Grupo"/>
            <p:cNvGrpSpPr>
              <a:grpSpLocks/>
            </p:cNvGrpSpPr>
            <p:nvPr/>
          </p:nvGrpSpPr>
          <p:grpSpPr bwMode="auto">
            <a:xfrm>
              <a:off x="8172400" y="1484784"/>
              <a:ext cx="869223" cy="338513"/>
              <a:chOff x="8919876" y="2558927"/>
              <a:chExt cx="738252" cy="304941"/>
            </a:xfrm>
          </p:grpSpPr>
          <p:sp>
            <p:nvSpPr>
              <p:cNvPr id="12" name="11 Triángulo isósceles"/>
              <p:cNvSpPr/>
              <p:nvPr/>
            </p:nvSpPr>
            <p:spPr bwMode="auto">
              <a:xfrm>
                <a:off x="8919876" y="2592452"/>
                <a:ext cx="162418" cy="19448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AR"/>
              </a:p>
            </p:txBody>
          </p:sp>
          <p:sp>
            <p:nvSpPr>
              <p:cNvPr id="13" name="19 CuadroTexto"/>
              <p:cNvSpPr txBox="1">
                <a:spLocks noChangeArrowheads="1"/>
              </p:cNvSpPr>
              <p:nvPr/>
            </p:nvSpPr>
            <p:spPr bwMode="auto">
              <a:xfrm>
                <a:off x="9046547" y="2558927"/>
                <a:ext cx="611581" cy="3049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AR" sz="1600" b="1" dirty="0" smtClean="0">
                    <a:solidFill>
                      <a:srgbClr val="FF0000"/>
                    </a:solidFill>
                  </a:rPr>
                  <a:t>62%</a:t>
                </a:r>
                <a:endParaRPr lang="es-AR" sz="1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0" name="9 Elipse"/>
            <p:cNvSpPr/>
            <p:nvPr/>
          </p:nvSpPr>
          <p:spPr bwMode="auto">
            <a:xfrm>
              <a:off x="8116639" y="1806724"/>
              <a:ext cx="534417" cy="432048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11" name="10 Elipse"/>
            <p:cNvSpPr/>
            <p:nvPr/>
          </p:nvSpPr>
          <p:spPr bwMode="auto">
            <a:xfrm>
              <a:off x="611560" y="3212976"/>
              <a:ext cx="606425" cy="558800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5 Rectángulo"/>
          <p:cNvSpPr>
            <a:spLocks noChangeArrowheads="1"/>
          </p:cNvSpPr>
          <p:nvPr/>
        </p:nvSpPr>
        <p:spPr bwMode="auto">
          <a:xfrm>
            <a:off x="539552" y="1167724"/>
            <a:ext cx="8208912" cy="646331"/>
          </a:xfrm>
          <a:prstGeom prst="rect">
            <a:avLst/>
          </a:prstGeom>
          <a:solidFill>
            <a:srgbClr val="146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dirty="0" smtClean="0"/>
              <a:t>Evolución Presión tributaria provincial, neta de seguridad social.  </a:t>
            </a:r>
            <a:br>
              <a:rPr lang="es-AR" dirty="0" smtClean="0"/>
            </a:br>
            <a:r>
              <a:rPr lang="es-AR" dirty="0" smtClean="0"/>
              <a:t>En índices 2004  = 100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-144016" y="128687"/>
            <a:ext cx="968456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26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Impuesto a los Ingresos brutos e Impuesto de Sellos: los mayores aumentos de recaudación provincial en la última década</a:t>
            </a:r>
            <a:endParaRPr lang="es-AR" sz="2600" b="1" dirty="0">
              <a:solidFill>
                <a:srgbClr val="2D7CB1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35494" y="6553652"/>
            <a:ext cx="6120682" cy="3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AR" sz="1200" i="1" dirty="0" smtClean="0">
                <a:latin typeface="+mn-lt"/>
              </a:rPr>
              <a:t>Fuente: IARAF en base a MECON, DNCFP y estimaciones propias.</a:t>
            </a:r>
            <a:endParaRPr lang="es-AR" sz="12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AR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AR" sz="1200" kern="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834729"/>
            <a:ext cx="9144001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380288" y="6381750"/>
            <a:ext cx="2133600" cy="476250"/>
          </a:xfrm>
        </p:spPr>
        <p:txBody>
          <a:bodyPr/>
          <a:lstStyle/>
          <a:p>
            <a:pPr>
              <a:defRPr/>
            </a:pPr>
            <a:fld id="{EA7C2882-0E52-49C1-877E-C2371DC418ED}" type="slidenum">
              <a:rPr lang="es-ES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18451" name="Text Box 7"/>
          <p:cNvSpPr txBox="1">
            <a:spLocks noChangeArrowheads="1"/>
          </p:cNvSpPr>
          <p:nvPr/>
        </p:nvSpPr>
        <p:spPr bwMode="auto">
          <a:xfrm>
            <a:off x="107950" y="6481763"/>
            <a:ext cx="7200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zh-CN" sz="1100" i="1" dirty="0">
                <a:ea typeface="宋体" pitchFamily="2" charset="-122"/>
              </a:rPr>
              <a:t>IARAF en base a datos del  MECON. </a:t>
            </a:r>
            <a:endParaRPr lang="es-ES" sz="11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7650" y="1700808"/>
            <a:ext cx="93916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115616" y="0"/>
            <a:ext cx="7596336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000" b="1" i="0" u="none" strike="noStrike" kern="1200" cap="none" spc="0" normalizeH="0" baseline="0" noProof="0" smtClean="0">
                <a:ln>
                  <a:noFill/>
                </a:ln>
                <a:solidFill>
                  <a:srgbClr val="2D7CB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Envío de fondos totales de nación a provincias</a:t>
            </a:r>
            <a:endParaRPr kumimoji="0" lang="es-AR" sz="3000" b="1" i="0" u="none" strike="noStrike" kern="1200" cap="none" spc="0" normalizeH="0" baseline="0" noProof="0" dirty="0" smtClean="0">
              <a:ln>
                <a:noFill/>
              </a:ln>
              <a:solidFill>
                <a:srgbClr val="2D7CB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1052736"/>
            <a:ext cx="91440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2813" eaLnBrk="0" hangingPunct="0"/>
            <a:r>
              <a:rPr lang="es-MX" sz="2000" b="1" dirty="0">
                <a:latin typeface="Calibri" pitchFamily="34" charset="0"/>
              </a:rPr>
              <a:t>Provincias reciben más transferencias en % del PIB</a:t>
            </a:r>
            <a:endParaRPr lang="es-ES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815474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899592" y="115888"/>
            <a:ext cx="734481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30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Aumento del peso relativo del gasto público en la última década</a:t>
            </a:r>
            <a:endParaRPr lang="es-AR" sz="3000" b="1" dirty="0">
              <a:solidFill>
                <a:srgbClr val="2D7CB1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500813"/>
            <a:ext cx="2133600" cy="365125"/>
          </a:xfrm>
        </p:spPr>
        <p:txBody>
          <a:bodyPr/>
          <a:lstStyle/>
          <a:p>
            <a:pPr>
              <a:defRPr/>
            </a:pPr>
            <a:fld id="{838B95B7-4F78-49F8-9B37-6C3C143D9BCE}" type="slidenum">
              <a:rPr lang="es-ES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4100" name="AutoShape 73"/>
          <p:cNvSpPr>
            <a:spLocks noChangeAspect="1" noChangeArrowheads="1"/>
          </p:cNvSpPr>
          <p:nvPr/>
        </p:nvSpPr>
        <p:spPr bwMode="auto">
          <a:xfrm>
            <a:off x="250825" y="1341438"/>
            <a:ext cx="8429625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8" name="15 Rectángulo"/>
          <p:cNvSpPr>
            <a:spLocks noChangeArrowheads="1"/>
          </p:cNvSpPr>
          <p:nvPr/>
        </p:nvSpPr>
        <p:spPr bwMode="auto">
          <a:xfrm>
            <a:off x="899740" y="1156742"/>
            <a:ext cx="7632700" cy="400050"/>
          </a:xfrm>
          <a:prstGeom prst="rect">
            <a:avLst/>
          </a:prstGeom>
          <a:solidFill>
            <a:srgbClr val="146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AR" sz="2000" b="1" dirty="0">
                <a:cs typeface="Arial" charset="0"/>
              </a:rPr>
              <a:t>Gasto </a:t>
            </a:r>
            <a:r>
              <a:rPr lang="es-AR" sz="2000" b="1" dirty="0" smtClean="0">
                <a:cs typeface="Arial" charset="0"/>
              </a:rPr>
              <a:t>primario provincial en </a:t>
            </a:r>
            <a:r>
              <a:rPr lang="es-AR" sz="2000" b="1" dirty="0">
                <a:cs typeface="Arial" charset="0"/>
              </a:rPr>
              <a:t>% del </a:t>
            </a:r>
            <a:r>
              <a:rPr lang="es-AR" sz="2000" b="1" dirty="0" smtClean="0">
                <a:cs typeface="Arial" charset="0"/>
              </a:rPr>
              <a:t>PBI</a:t>
            </a:r>
            <a:endParaRPr lang="es-AR" sz="2000" b="1" dirty="0">
              <a:cs typeface="Arial" charset="0"/>
            </a:endParaRPr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5494" y="6553652"/>
            <a:ext cx="6120682" cy="3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AR" sz="1200" i="1" dirty="0" smtClean="0">
                <a:latin typeface="+mn-lt"/>
              </a:rPr>
              <a:t>Fuente: IARAF en base a MECON, DNCFP y estimaciones propias.</a:t>
            </a:r>
            <a:endParaRPr lang="es-AR" sz="12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AR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AR" sz="1200" kern="0" dirty="0">
              <a:latin typeface="+mn-lt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902196" y="1794024"/>
            <a:ext cx="8316416" cy="1944216"/>
            <a:chOff x="539552" y="1149538"/>
            <a:chExt cx="8529231" cy="1998960"/>
          </a:xfrm>
        </p:grpSpPr>
        <p:grpSp>
          <p:nvGrpSpPr>
            <p:cNvPr id="2" name="20 Grupo"/>
            <p:cNvGrpSpPr>
              <a:grpSpLocks/>
            </p:cNvGrpSpPr>
            <p:nvPr/>
          </p:nvGrpSpPr>
          <p:grpSpPr bwMode="auto">
            <a:xfrm>
              <a:off x="7884374" y="1149538"/>
              <a:ext cx="1184409" cy="338513"/>
              <a:chOff x="8591497" y="1660679"/>
              <a:chExt cx="748013" cy="304940"/>
            </a:xfrm>
          </p:grpSpPr>
          <p:sp>
            <p:nvSpPr>
              <p:cNvPr id="29" name="28 Triángulo isósceles"/>
              <p:cNvSpPr/>
              <p:nvPr/>
            </p:nvSpPr>
            <p:spPr bwMode="auto">
              <a:xfrm>
                <a:off x="8591497" y="1725546"/>
                <a:ext cx="162419" cy="194488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AR"/>
              </a:p>
            </p:txBody>
          </p:sp>
          <p:sp>
            <p:nvSpPr>
              <p:cNvPr id="4111" name="19 CuadroTexto"/>
              <p:cNvSpPr txBox="1">
                <a:spLocks noChangeArrowheads="1"/>
              </p:cNvSpPr>
              <p:nvPr/>
            </p:nvSpPr>
            <p:spPr bwMode="auto">
              <a:xfrm>
                <a:off x="8727925" y="1660679"/>
                <a:ext cx="611585" cy="3049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AR" sz="1600" b="1" dirty="0" smtClean="0">
                    <a:solidFill>
                      <a:srgbClr val="FF0000"/>
                    </a:solidFill>
                  </a:rPr>
                  <a:t>58%</a:t>
                </a:r>
                <a:endParaRPr lang="es-AR" sz="16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5" name="24 Elipse"/>
            <p:cNvSpPr/>
            <p:nvPr/>
          </p:nvSpPr>
          <p:spPr bwMode="auto">
            <a:xfrm>
              <a:off x="7478844" y="1423875"/>
              <a:ext cx="606425" cy="558800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sp>
          <p:nvSpPr>
            <p:cNvPr id="26" name="25 Elipse"/>
            <p:cNvSpPr/>
            <p:nvPr/>
          </p:nvSpPr>
          <p:spPr bwMode="auto">
            <a:xfrm>
              <a:off x="539552" y="2589698"/>
              <a:ext cx="606425" cy="558800"/>
            </a:xfrm>
            <a:prstGeom prst="ellipse">
              <a:avLst/>
            </a:prstGeom>
            <a:solidFill>
              <a:srgbClr val="FF0000">
                <a:alpha val="19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899592" y="115888"/>
            <a:ext cx="734481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30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¿Cuáles son las principales causas del crecimiento del gasto público provincial?</a:t>
            </a:r>
            <a:endParaRPr lang="es-AR" sz="3000" b="1" dirty="0">
              <a:solidFill>
                <a:srgbClr val="2D7CB1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500813"/>
            <a:ext cx="2133600" cy="365125"/>
          </a:xfrm>
        </p:spPr>
        <p:txBody>
          <a:bodyPr/>
          <a:lstStyle/>
          <a:p>
            <a:pPr>
              <a:defRPr/>
            </a:pPr>
            <a:fld id="{838B95B7-4F78-49F8-9B37-6C3C143D9BCE}" type="slidenum">
              <a:rPr lang="es-ES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4100" name="AutoShape 73"/>
          <p:cNvSpPr>
            <a:spLocks noChangeAspect="1" noChangeArrowheads="1"/>
          </p:cNvSpPr>
          <p:nvPr/>
        </p:nvSpPr>
        <p:spPr bwMode="auto">
          <a:xfrm>
            <a:off x="250825" y="1341438"/>
            <a:ext cx="8429625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/>
          </a:p>
        </p:txBody>
      </p:sp>
      <p:sp>
        <p:nvSpPr>
          <p:cNvPr id="16" name="2 Marcador de contenido"/>
          <p:cNvSpPr txBox="1">
            <a:spLocks/>
          </p:cNvSpPr>
          <p:nvPr/>
        </p:nvSpPr>
        <p:spPr bwMode="auto">
          <a:xfrm>
            <a:off x="35494" y="6553652"/>
            <a:ext cx="6120682" cy="33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s-AR" sz="1200" i="1" dirty="0" smtClean="0">
                <a:latin typeface="+mn-lt"/>
              </a:rPr>
              <a:t>Fuente: IARAF en base a MECON, DNCFP y estimaciones propias.</a:t>
            </a:r>
            <a:endParaRPr lang="es-AR" sz="1200" dirty="0" smtClean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s-AR" sz="1200" kern="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es-AR" sz="1200" kern="0" dirty="0">
              <a:latin typeface="+mn-lt"/>
            </a:endParaRPr>
          </a:p>
        </p:txBody>
      </p:sp>
      <p:sp>
        <p:nvSpPr>
          <p:cNvPr id="8" name="15 Rectángulo"/>
          <p:cNvSpPr>
            <a:spLocks noChangeArrowheads="1"/>
          </p:cNvSpPr>
          <p:nvPr/>
        </p:nvSpPr>
        <p:spPr bwMode="auto">
          <a:xfrm>
            <a:off x="410749" y="1340768"/>
            <a:ext cx="3902477" cy="707886"/>
          </a:xfrm>
          <a:prstGeom prst="rect">
            <a:avLst/>
          </a:prstGeom>
          <a:solidFill>
            <a:srgbClr val="1467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sz="2000" dirty="0" smtClean="0"/>
              <a:t>Aumentos en puntos porcentuales del PIB entre 2004 y 2014</a:t>
            </a:r>
            <a:endParaRPr lang="es-AR" sz="2000" dirty="0"/>
          </a:p>
        </p:txBody>
      </p:sp>
      <p:grpSp>
        <p:nvGrpSpPr>
          <p:cNvPr id="14" name="13 Grupo"/>
          <p:cNvGrpSpPr/>
          <p:nvPr/>
        </p:nvGrpSpPr>
        <p:grpSpPr>
          <a:xfrm>
            <a:off x="4572000" y="1353951"/>
            <a:ext cx="5341953" cy="4883362"/>
            <a:chOff x="4572000" y="1353951"/>
            <a:chExt cx="5341953" cy="4883362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2453925"/>
              <a:ext cx="5341953" cy="3783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15 Rectángulo"/>
            <p:cNvSpPr>
              <a:spLocks noChangeArrowheads="1"/>
            </p:cNvSpPr>
            <p:nvPr/>
          </p:nvSpPr>
          <p:spPr bwMode="auto">
            <a:xfrm>
              <a:off x="4870512" y="1353951"/>
              <a:ext cx="4093976" cy="400110"/>
            </a:xfrm>
            <a:prstGeom prst="rect">
              <a:avLst/>
            </a:prstGeom>
            <a:solidFill>
              <a:srgbClr val="1467A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AR" sz="2000" dirty="0" smtClean="0"/>
                <a:t>Estructura % del incremento</a:t>
              </a:r>
              <a:endParaRPr lang="es-AR" sz="2000" dirty="0"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891" y="2132856"/>
            <a:ext cx="50862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88032" y="115888"/>
            <a:ext cx="882047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s-AR" sz="3000" b="1" dirty="0" smtClean="0">
                <a:solidFill>
                  <a:srgbClr val="2D7CB1"/>
                </a:solidFill>
                <a:latin typeface="Calibri" pitchFamily="34" charset="0"/>
                <a:ea typeface="+mj-ea"/>
                <a:cs typeface="+mj-cs"/>
              </a:rPr>
              <a:t>¿Cuán relevante se ha vuelto IIBB en las arcas fiscales de las provincias?</a:t>
            </a:r>
            <a:endParaRPr lang="es-AR" sz="3000" b="1" dirty="0">
              <a:solidFill>
                <a:srgbClr val="2D7CB1"/>
              </a:solidFill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908720"/>
            <a:ext cx="5112568" cy="363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4968552" cy="353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672830"/>
            <a:ext cx="5112568" cy="364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3491880" y="2276872"/>
            <a:ext cx="1080120" cy="864096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Rectángulo"/>
          <p:cNvSpPr/>
          <p:nvPr/>
        </p:nvSpPr>
        <p:spPr>
          <a:xfrm>
            <a:off x="8063880" y="2564904"/>
            <a:ext cx="1080120" cy="864096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12 Rectángulo"/>
          <p:cNvSpPr/>
          <p:nvPr/>
        </p:nvSpPr>
        <p:spPr>
          <a:xfrm>
            <a:off x="5652120" y="5993904"/>
            <a:ext cx="1080120" cy="864096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14 04 10 Camino a la estanflación Catamarca</Template>
  <TotalTime>5029</TotalTime>
  <Words>259</Words>
  <Application>Microsoft Office PowerPoint</Application>
  <PresentationFormat>Presentación en pantalla (4:3)</PresentationFormat>
  <Paragraphs>34</Paragraphs>
  <Slides>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Leonardo Cucci</cp:lastModifiedBy>
  <cp:revision>455</cp:revision>
  <dcterms:created xsi:type="dcterms:W3CDTF">2014-08-29T18:11:47Z</dcterms:created>
  <dcterms:modified xsi:type="dcterms:W3CDTF">2015-10-07T21:20:36Z</dcterms:modified>
</cp:coreProperties>
</file>