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s/slide56.xml" ContentType="application/vnd.openxmlformats-officedocument.presentationml.slide+xml"/>
  <Override PartName="/ppt/slides/slide58.xml" ContentType="application/vnd.openxmlformats-officedocument.presentationml.slide+xml"/>
  <Override PartName="/ppt/slides/slide6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slides/slide59.xml" ContentType="application/vnd.openxmlformats-officedocument.presentationml.slide+xml"/>
  <Override PartName="/ppt/slides/slide6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s/slide66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slides/slide64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Layouts/slideLayout3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58" r:id="rId5"/>
    <p:sldId id="259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5" r:id="rId16"/>
    <p:sldId id="276" r:id="rId17"/>
    <p:sldId id="277" r:id="rId18"/>
    <p:sldId id="278" r:id="rId19"/>
    <p:sldId id="279" r:id="rId20"/>
    <p:sldId id="280" r:id="rId21"/>
    <p:sldId id="281" r:id="rId22"/>
    <p:sldId id="270" r:id="rId23"/>
    <p:sldId id="271" r:id="rId24"/>
    <p:sldId id="272" r:id="rId25"/>
    <p:sldId id="273" r:id="rId26"/>
    <p:sldId id="274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8" r:id="rId58"/>
    <p:sldId id="323" r:id="rId59"/>
    <p:sldId id="312" r:id="rId60"/>
    <p:sldId id="313" r:id="rId61"/>
    <p:sldId id="314" r:id="rId62"/>
    <p:sldId id="315" r:id="rId63"/>
    <p:sldId id="316" r:id="rId64"/>
    <p:sldId id="317" r:id="rId65"/>
    <p:sldId id="319" r:id="rId66"/>
    <p:sldId id="320" r:id="rId67"/>
    <p:sldId id="321" r:id="rId68"/>
    <p:sldId id="322" r:id="rId69"/>
  </p:sldIdLst>
  <p:sldSz cx="9144000" cy="6858000" type="screen4x3"/>
  <p:notesSz cx="6858000" cy="9144000"/>
  <p:defaultTextStyle>
    <a:defPPr>
      <a:defRPr lang="es-CL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5" d="100"/>
          <a:sy n="75" d="100"/>
        </p:scale>
        <p:origin x="-36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" Type="http://schemas.openxmlformats.org/officeDocument/2006/relationships/slide" Target="slides/slide6.xml"/><Relationship Id="rId71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theme" Target="theme/theme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C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C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3EE1F1-825C-45B1-84E9-A2EE172394E1}" type="datetimeFigureOut">
              <a:rPr lang="es-CL"/>
              <a:pPr>
                <a:defRPr/>
              </a:pPr>
              <a:t>03-10-2011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1EC010-12E5-4668-BADC-659FC874A95B}" type="slidenum">
              <a:rPr lang="es-CL"/>
              <a:pPr>
                <a:defRPr/>
              </a:pPr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C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C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962510-F61A-4C9F-B966-75F3882B9524}" type="datetimeFigureOut">
              <a:rPr lang="es-CL"/>
              <a:pPr>
                <a:defRPr/>
              </a:pPr>
              <a:t>03-10-2011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EBAE94-4782-46B2-8C90-22CEC16F9946}" type="slidenum">
              <a:rPr lang="es-CL"/>
              <a:pPr>
                <a:defRPr/>
              </a:pPr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C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C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FF3B36-2190-4AB1-84E4-D2DA0383DF23}" type="datetimeFigureOut">
              <a:rPr lang="es-CL"/>
              <a:pPr>
                <a:defRPr/>
              </a:pPr>
              <a:t>03-10-2011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C1DE75-B077-4B9C-937D-C802F8221F43}" type="slidenum">
              <a:rPr lang="es-CL"/>
              <a:pPr>
                <a:defRPr/>
              </a:pPr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C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C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E6ECB0-2574-4C1C-B067-E375C6168BBF}" type="datetimeFigureOut">
              <a:rPr lang="es-CL"/>
              <a:pPr>
                <a:defRPr/>
              </a:pPr>
              <a:t>03-10-2011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DACBC2-A10C-4C3E-A880-328F1CDC6854}" type="slidenum">
              <a:rPr lang="es-CL"/>
              <a:pPr>
                <a:defRPr/>
              </a:pPr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C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929687-0864-4FAD-8A62-9D06C61DED86}" type="datetimeFigureOut">
              <a:rPr lang="es-CL"/>
              <a:pPr>
                <a:defRPr/>
              </a:pPr>
              <a:t>03-10-2011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79AA1F-0BAF-4694-BC54-0823A77CE7B5}" type="slidenum">
              <a:rPr lang="es-CL"/>
              <a:pPr>
                <a:defRPr/>
              </a:pPr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C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C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CL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67EFC4-BDBD-4BCD-A3D3-39C330B24401}" type="datetimeFigureOut">
              <a:rPr lang="es-CL"/>
              <a:pPr>
                <a:defRPr/>
              </a:pPr>
              <a:t>03-10-2011</a:t>
            </a:fld>
            <a:endParaRPr lang="es-CL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CL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2F84AB-22AD-4350-853B-EE9EBBD89688}" type="slidenum">
              <a:rPr lang="es-CL"/>
              <a:pPr>
                <a:defRPr/>
              </a:pPr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C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C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CL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06EB77-40CF-4E99-B282-A80C34F35F6A}" type="datetimeFigureOut">
              <a:rPr lang="es-CL"/>
              <a:pPr>
                <a:defRPr/>
              </a:pPr>
              <a:t>03-10-2011</a:t>
            </a:fld>
            <a:endParaRPr lang="es-CL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CL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A9951A-BBA2-4D3C-9A97-C7AB02A71178}" type="slidenum">
              <a:rPr lang="es-CL"/>
              <a:pPr>
                <a:defRPr/>
              </a:pPr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CL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3EFBCD-54B3-480B-84AB-8C0C6EDBB1F3}" type="datetimeFigureOut">
              <a:rPr lang="es-CL"/>
              <a:pPr>
                <a:defRPr/>
              </a:pPr>
              <a:t>03-10-2011</a:t>
            </a:fld>
            <a:endParaRPr lang="es-CL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CL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950289-2310-413F-B84E-4A2251225797}" type="slidenum">
              <a:rPr lang="es-CL"/>
              <a:pPr>
                <a:defRPr/>
              </a:pPr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A95020-195D-4ABC-B900-A190EEC12949}" type="datetimeFigureOut">
              <a:rPr lang="es-CL"/>
              <a:pPr>
                <a:defRPr/>
              </a:pPr>
              <a:t>03-10-2011</a:t>
            </a:fld>
            <a:endParaRPr lang="es-CL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CL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074A6C-1747-43C0-9B87-FC512DF354E9}" type="slidenum">
              <a:rPr lang="es-CL"/>
              <a:pPr>
                <a:defRPr/>
              </a:pPr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C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C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92AFBC-68EA-4D43-BC69-011438E77297}" type="datetimeFigureOut">
              <a:rPr lang="es-CL"/>
              <a:pPr>
                <a:defRPr/>
              </a:pPr>
              <a:t>03-10-2011</a:t>
            </a:fld>
            <a:endParaRPr lang="es-CL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CL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53D16C-7862-41F7-A4F0-04D6EDB4210E}" type="slidenum">
              <a:rPr lang="es-CL"/>
              <a:pPr>
                <a:defRPr/>
              </a:pPr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C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CL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43D07A-A66F-4791-9B2A-38D8F7D31C84}" type="datetimeFigureOut">
              <a:rPr lang="es-CL"/>
              <a:pPr>
                <a:defRPr/>
              </a:pPr>
              <a:t>03-10-2011</a:t>
            </a:fld>
            <a:endParaRPr lang="es-CL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CL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50BD41-F63A-4651-9EAF-1E3BF7B2CB8A}" type="slidenum">
              <a:rPr lang="es-CL"/>
              <a:pPr>
                <a:defRPr/>
              </a:pPr>
              <a:t>‹#›</a:t>
            </a:fld>
            <a:endParaRPr lang="es-C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s-CL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CL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C7E52846-1D4F-461B-85E4-536AE71EB829}" type="datetimeFigureOut">
              <a:rPr lang="es-CL"/>
              <a:pPr>
                <a:defRPr/>
              </a:pPr>
              <a:t>03-10-2011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EF18E4AC-4A7D-4A34-B2E6-FD79D0A71CDA}" type="slidenum">
              <a:rPr lang="es-CL"/>
              <a:pPr>
                <a:defRPr/>
              </a:pPr>
              <a:t>‹#›</a:t>
            </a:fld>
            <a:endParaRPr lang="es-C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s-CL" sz="3200" b="1" u="sng" dirty="0" smtClean="0">
                <a:solidFill>
                  <a:srgbClr val="002060"/>
                </a:solidFill>
                <a:latin typeface="Albertus Medium" pitchFamily="34" charset="0"/>
              </a:rPr>
              <a:t>13° Congreso Tributario del Consejo Profesional de Ciencias Económicas de la Ciudad Autónoma de Buenos Aires</a:t>
            </a:r>
            <a:endParaRPr lang="es-CL" sz="3200" b="1" u="sng" dirty="0">
              <a:solidFill>
                <a:srgbClr val="002060"/>
              </a:solidFill>
              <a:latin typeface="Albertus Medium" pitchFamily="34" charset="0"/>
            </a:endParaRPr>
          </a:p>
        </p:txBody>
      </p:sp>
      <p:sp>
        <p:nvSpPr>
          <p:cNvPr id="13314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CHILE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Impuesto Corporativo 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Adolfo Sepúlveda Zavala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Rentas de fuente chilena</a:t>
            </a:r>
          </a:p>
        </p:txBody>
      </p:sp>
      <p:sp>
        <p:nvSpPr>
          <p:cNvPr id="2253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Regalías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Derechos por el uso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u otras prestaciones derivadas de: 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  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a.)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Propiedad Intelectual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  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b.)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Propiedad Industrial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Rentas de fuente chilena</a:t>
            </a:r>
          </a:p>
        </p:txBody>
      </p:sp>
      <p:sp>
        <p:nvSpPr>
          <p:cNvPr id="2355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Se entienden situadas en Chile: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</a:t>
            </a:r>
            <a:r>
              <a:rPr lang="es-CL" b="1" smtClean="0">
                <a:solidFill>
                  <a:srgbClr val="00B0F0"/>
                </a:solidFill>
                <a:latin typeface="Albertus Medium"/>
              </a:rPr>
              <a:t>a.)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Las acciones de una sociedad anónima constituida en Chile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o de una SpA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</a:t>
            </a:r>
            <a:r>
              <a:rPr lang="es-CL" b="1" smtClean="0">
                <a:solidFill>
                  <a:srgbClr val="00B0F0"/>
                </a:solidFill>
                <a:latin typeface="Albertus Medium"/>
              </a:rPr>
              <a:t>b.)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Los derechos en sociedades de personas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Rentas de fuente chilena</a:t>
            </a:r>
          </a:p>
        </p:txBody>
      </p:sp>
      <p:sp>
        <p:nvSpPr>
          <p:cNvPr id="2457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En el caso de los créditos, la fuente de los intereses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se entiende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en el domicilio del deudor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Rentas de fuente chilena</a:t>
            </a:r>
          </a:p>
        </p:txBody>
      </p:sp>
      <p:sp>
        <p:nvSpPr>
          <p:cNvPr id="2560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La enajenación de acciones o derechos de una sociedad fuera de Chile, cuando esto permita adquirir la propiedad o parte de ella (más del 10%) de una empresa chilena.</a:t>
            </a:r>
          </a:p>
          <a:p>
            <a:pPr algn="just"/>
            <a:r>
              <a:rPr lang="es-CL" b="1" smtClean="0">
                <a:solidFill>
                  <a:srgbClr val="00B050"/>
                </a:solidFill>
                <a:latin typeface="Albertus Medium"/>
              </a:rPr>
              <a:t>El comprador debe estar domiciliado, residente o constituido en Chile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Impuesto Corporativo</a:t>
            </a:r>
          </a:p>
        </p:txBody>
      </p:sp>
      <p:sp>
        <p:nvSpPr>
          <p:cNvPr id="2662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Se denomina Impuesto de Primera Categoría,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tasa de 17%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Por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2011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 comercial, la tasa </a:t>
            </a:r>
            <a:r>
              <a:rPr lang="es-CL" b="1" smtClean="0">
                <a:solidFill>
                  <a:srgbClr val="FF0000"/>
                </a:solidFill>
                <a:latin typeface="Albertus Medium"/>
              </a:rPr>
              <a:t>es de 20%, 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y por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el 2012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, la tasa será </a:t>
            </a:r>
            <a:r>
              <a:rPr lang="es-CL" b="1" smtClean="0">
                <a:solidFill>
                  <a:srgbClr val="FF0000"/>
                </a:solidFill>
                <a:latin typeface="Albertus Medium"/>
              </a:rPr>
              <a:t>de 18,5%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Nivel de Tributación</a:t>
            </a:r>
          </a:p>
        </p:txBody>
      </p:sp>
      <p:sp>
        <p:nvSpPr>
          <p:cNvPr id="2765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Aquellos contribuyentes </a:t>
            </a:r>
            <a:r>
              <a:rPr lang="es-CL" b="1" smtClean="0">
                <a:solidFill>
                  <a:srgbClr val="00B050"/>
                </a:solidFill>
                <a:latin typeface="Albertus Medium"/>
              </a:rPr>
              <a:t>obligados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a llevar contabilidad completa </a:t>
            </a:r>
            <a:r>
              <a:rPr lang="es-CL" b="1" smtClean="0">
                <a:solidFill>
                  <a:srgbClr val="00B050"/>
                </a:solidFill>
                <a:latin typeface="Albertus Medium"/>
              </a:rPr>
              <a:t>o que decidan esta alternativa,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sólo están gravados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con el Impuesto Corporativo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Nivel de Tributación</a:t>
            </a:r>
          </a:p>
        </p:txBody>
      </p:sp>
      <p:sp>
        <p:nvSpPr>
          <p:cNvPr id="2867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Cuando las utilidades son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retiradas,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distribuidas o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remesadas al exterior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,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recién surge el impuesto personal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Nivel de Tributación</a:t>
            </a:r>
          </a:p>
        </p:txBody>
      </p:sp>
      <p:sp>
        <p:nvSpPr>
          <p:cNvPr id="2969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Si quien retira las utilidades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está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 domiciliado o residente en Chile, </a:t>
            </a:r>
            <a:r>
              <a:rPr lang="es-CL" b="1" smtClean="0">
                <a:solidFill>
                  <a:srgbClr val="00B050"/>
                </a:solidFill>
                <a:latin typeface="Albertus Medium"/>
              </a:rPr>
              <a:t>y es una persona natural,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se ve gravado por el Impuesto Personal (Global Complementario)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Impuesto Personal</a:t>
            </a:r>
            <a:br>
              <a:rPr lang="es-CL" sz="3200" b="1" u="sng" smtClean="0">
                <a:solidFill>
                  <a:srgbClr val="002060"/>
                </a:solidFill>
                <a:latin typeface="Albertus Medium"/>
              </a:rPr>
            </a:br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(Global Complementario)</a:t>
            </a:r>
          </a:p>
        </p:txBody>
      </p:sp>
      <p:sp>
        <p:nvSpPr>
          <p:cNvPr id="3072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1.)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Es un impuesto de carácter progresivo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2.)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La tasas van de 0% a 40%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Impuesto Personal</a:t>
            </a:r>
            <a:br>
              <a:rPr lang="es-CL" sz="3200" b="1" u="sng" smtClean="0">
                <a:solidFill>
                  <a:srgbClr val="002060"/>
                </a:solidFill>
                <a:latin typeface="Albertus Medium"/>
              </a:rPr>
            </a:br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(Global Complementario)</a:t>
            </a:r>
          </a:p>
        </p:txBody>
      </p:sp>
      <p:sp>
        <p:nvSpPr>
          <p:cNvPr id="3174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El impuesto corporativo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es un crédito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contra el impuesto personal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Rentas Gravadas</a:t>
            </a:r>
          </a:p>
        </p:txBody>
      </p:sp>
      <p:sp>
        <p:nvSpPr>
          <p:cNvPr id="1433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1.)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Domiciliados o residentes en Chile, </a:t>
            </a:r>
            <a:r>
              <a:rPr lang="es-CL" b="1" smtClean="0">
                <a:solidFill>
                  <a:srgbClr val="00B050"/>
                </a:solidFill>
                <a:latin typeface="Albertus Medium"/>
              </a:rPr>
              <a:t>en base a la Renta Mundial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2.)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Domiciliados o residentes fuera de Chile, </a:t>
            </a:r>
            <a:r>
              <a:rPr lang="es-CL" b="1" smtClean="0">
                <a:solidFill>
                  <a:srgbClr val="FF0000"/>
                </a:solidFill>
                <a:latin typeface="Albertus Medium"/>
              </a:rPr>
              <a:t>sólo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 en base </a:t>
            </a:r>
            <a:r>
              <a:rPr lang="es-CL" b="1" smtClean="0">
                <a:solidFill>
                  <a:srgbClr val="00B050"/>
                </a:solidFill>
                <a:latin typeface="Albertus Medium"/>
              </a:rPr>
              <a:t>a las rentas de fuente chilena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Nivel de Tributación</a:t>
            </a:r>
          </a:p>
        </p:txBody>
      </p:sp>
      <p:sp>
        <p:nvSpPr>
          <p:cNvPr id="3277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Si quien retira las utilidades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tiene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domicilio o residencia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fuera de Chile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, se ve gravado por el Impuesto Personal </a:t>
            </a:r>
            <a:r>
              <a:rPr lang="es-CL" b="1" smtClean="0">
                <a:solidFill>
                  <a:srgbClr val="00B050"/>
                </a:solidFill>
                <a:latin typeface="Albertus Medium"/>
              </a:rPr>
              <a:t>(Adicional),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a una tasa de un 35%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Impuesto Personal</a:t>
            </a:r>
            <a:br>
              <a:rPr lang="es-CL" sz="3200" b="1" u="sng" smtClean="0">
                <a:solidFill>
                  <a:srgbClr val="002060"/>
                </a:solidFill>
                <a:latin typeface="Albertus Medium"/>
              </a:rPr>
            </a:br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(Adicional)</a:t>
            </a:r>
          </a:p>
        </p:txBody>
      </p:sp>
      <p:sp>
        <p:nvSpPr>
          <p:cNvPr id="3379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El impuesto corporativo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es un crédito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contra el Impuesto Personal (Adicional)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Impuesto Corporativo</a:t>
            </a:r>
          </a:p>
        </p:txBody>
      </p:sp>
      <p:sp>
        <p:nvSpPr>
          <p:cNvPr id="3481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Contempla situaciones de: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   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a.)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Renta Efectiva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   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b.)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Renta Presunta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Renta Efectiva</a:t>
            </a:r>
          </a:p>
        </p:txBody>
      </p:sp>
      <p:sp>
        <p:nvSpPr>
          <p:cNvPr id="3584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B0F0"/>
                </a:solidFill>
                <a:latin typeface="Albertus Medium"/>
              </a:rPr>
              <a:t>1.)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Régimen General</a:t>
            </a:r>
          </a:p>
          <a:p>
            <a:pPr algn="just"/>
            <a:r>
              <a:rPr lang="es-CL" b="1" smtClean="0">
                <a:solidFill>
                  <a:srgbClr val="00B0F0"/>
                </a:solidFill>
                <a:latin typeface="Albertus Medium"/>
              </a:rPr>
              <a:t>2.)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Régimen sólo en base a retiro de las utilidades, y</a:t>
            </a:r>
          </a:p>
          <a:p>
            <a:pPr algn="just"/>
            <a:r>
              <a:rPr lang="es-CL" b="1" smtClean="0">
                <a:solidFill>
                  <a:srgbClr val="00B0F0"/>
                </a:solidFill>
                <a:latin typeface="Albertus Medium"/>
              </a:rPr>
              <a:t>3.)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Un régimen para Pymes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Renta Presunta</a:t>
            </a:r>
          </a:p>
        </p:txBody>
      </p:sp>
      <p:sp>
        <p:nvSpPr>
          <p:cNvPr id="3686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Agricultura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Minería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Transporte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Régimen General</a:t>
            </a:r>
          </a:p>
        </p:txBody>
      </p:sp>
      <p:sp>
        <p:nvSpPr>
          <p:cNvPr id="3789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Rentas de fuente chilena determinadas en base a devengado, y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Rentas de fuente extranjera, sólo las percibidas</a:t>
            </a: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Régimen General</a:t>
            </a:r>
          </a:p>
        </p:txBody>
      </p:sp>
      <p:sp>
        <p:nvSpPr>
          <p:cNvPr id="3891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Establecimientos Permanentes de empresas chilenas en el exterior,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deben consolidar el resultado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de utilidad o pérdida en el exterior,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con los de la casa matriz en Chile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Impuesto Corporativo</a:t>
            </a:r>
            <a:br>
              <a:rPr lang="es-CL" sz="3200" b="1" u="sng" smtClean="0">
                <a:solidFill>
                  <a:srgbClr val="002060"/>
                </a:solidFill>
                <a:latin typeface="Albertus Medium"/>
              </a:rPr>
            </a:br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Base Imponible</a:t>
            </a:r>
          </a:p>
        </p:txBody>
      </p:sp>
      <p:sp>
        <p:nvSpPr>
          <p:cNvPr id="3993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Ingresos Brutos 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Menos: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         Costo Directo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         Gastos Necesarios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         Corrección Monetaria (+, - )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Costo Directo</a:t>
            </a:r>
          </a:p>
        </p:txBody>
      </p:sp>
      <p:sp>
        <p:nvSpPr>
          <p:cNvPr id="4096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u="sng" smtClean="0">
                <a:solidFill>
                  <a:srgbClr val="002060"/>
                </a:solidFill>
                <a:latin typeface="Albertus Medium"/>
              </a:rPr>
              <a:t>Bienes Nacionales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      Valor Adquisición</a:t>
            </a:r>
          </a:p>
          <a:p>
            <a:pPr algn="just"/>
            <a:r>
              <a:rPr lang="es-CL" b="1" smtClean="0">
                <a:solidFill>
                  <a:srgbClr val="00B050"/>
                </a:solidFill>
                <a:latin typeface="Albertus Medium"/>
              </a:rPr>
              <a:t>        Opción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de incluir fletes y seguros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Costo Directo</a:t>
            </a:r>
          </a:p>
        </p:txBody>
      </p:sp>
      <p:sp>
        <p:nvSpPr>
          <p:cNvPr id="4198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b="1" u="sng" smtClean="0">
                <a:solidFill>
                  <a:srgbClr val="002060"/>
                </a:solidFill>
                <a:latin typeface="Albertus Medium"/>
              </a:rPr>
              <a:t>Bienes Importados </a:t>
            </a:r>
            <a:endParaRPr lang="es-CL" b="1" smtClean="0">
              <a:solidFill>
                <a:srgbClr val="002060"/>
              </a:solidFill>
              <a:latin typeface="Albertus Medium"/>
            </a:endParaRPr>
          </a:p>
          <a:p>
            <a:pPr>
              <a:buFont typeface="Arial" charset="0"/>
              <a:buNone/>
            </a:pPr>
            <a:r>
              <a:rPr lang="es-CL" b="1" smtClean="0">
                <a:solidFill>
                  <a:srgbClr val="002060"/>
                </a:solidFill>
                <a:latin typeface="Albertus Medium"/>
              </a:rPr>
              <a:t>             Valor CIF</a:t>
            </a:r>
          </a:p>
          <a:p>
            <a:pPr>
              <a:buFont typeface="Arial" charset="0"/>
              <a:buNone/>
            </a:pPr>
            <a:r>
              <a:rPr lang="es-CL" b="1" smtClean="0">
                <a:solidFill>
                  <a:srgbClr val="002060"/>
                </a:solidFill>
                <a:latin typeface="Albertus Medium"/>
              </a:rPr>
              <a:t>              Derechos de Importación</a:t>
            </a:r>
          </a:p>
          <a:p>
            <a:pPr>
              <a:buFont typeface="Arial" charset="0"/>
              <a:buNone/>
            </a:pPr>
            <a:r>
              <a:rPr lang="es-CL" b="1" smtClean="0">
                <a:solidFill>
                  <a:srgbClr val="002060"/>
                </a:solidFill>
                <a:latin typeface="Albertus Medium"/>
              </a:rPr>
              <a:t>              Gastos de Desaduanamiento</a:t>
            </a:r>
          </a:p>
          <a:p>
            <a:pPr>
              <a:buFont typeface="Arial" charset="0"/>
              <a:buNone/>
            </a:pPr>
            <a:r>
              <a:rPr lang="es-CL" b="1" smtClean="0">
                <a:solidFill>
                  <a:srgbClr val="002060"/>
                </a:solidFill>
                <a:latin typeface="Albertus Medium"/>
              </a:rPr>
              <a:t>              Opción de Fletes y Seguros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Extranjero </a:t>
            </a:r>
          </a:p>
        </p:txBody>
      </p:sp>
      <p:sp>
        <p:nvSpPr>
          <p:cNvPr id="1536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Durante los tres primeros años de domicilio o residencia, </a:t>
            </a:r>
            <a:r>
              <a:rPr lang="es-CL" b="1" smtClean="0">
                <a:solidFill>
                  <a:srgbClr val="00B050"/>
                </a:solidFill>
                <a:latin typeface="Albertus Medium"/>
              </a:rPr>
              <a:t>sólo se gravan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las rentas de fuente chilena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Posibilidad de solicitar prórroga</a:t>
            </a: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0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Costo Directo</a:t>
            </a:r>
          </a:p>
        </p:txBody>
      </p:sp>
      <p:sp>
        <p:nvSpPr>
          <p:cNvPr id="4301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a.)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Método de valoración FIFO o Promedio Ponderado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b.)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Debe mantenerse por 5 ejercicicos consecutivos</a:t>
            </a: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Gastos Necesarios</a:t>
            </a:r>
          </a:p>
        </p:txBody>
      </p:sp>
      <p:sp>
        <p:nvSpPr>
          <p:cNvPr id="4403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1.)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Corresponder al ejercicio comercial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2.)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Relacionados con el giro o actividad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3.)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Pagados o adeudados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4.)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Justificar fehacientemente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5.)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Necesarios en cuanto a su naturaleza y montos involucrados</a:t>
            </a: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Depreciaciones Activo Fijo</a:t>
            </a:r>
          </a:p>
        </p:txBody>
      </p:sp>
      <p:sp>
        <p:nvSpPr>
          <p:cNvPr id="4505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En base a los años de vida útil restantes, fijados por la autoridad fiscal (Servicio de Impuestos Internos)</a:t>
            </a: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Régimen de Depreciación</a:t>
            </a:r>
          </a:p>
        </p:txBody>
      </p:sp>
      <p:sp>
        <p:nvSpPr>
          <p:cNvPr id="4608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General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Acelerado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Especial</a:t>
            </a: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Acelerado </a:t>
            </a:r>
          </a:p>
        </p:txBody>
      </p:sp>
      <p:sp>
        <p:nvSpPr>
          <p:cNvPr id="4710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Significa que los años de vida útil general fijados por la autoridad fiscal,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se multiplica por 3</a:t>
            </a: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2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Especial </a:t>
            </a:r>
          </a:p>
        </p:txBody>
      </p:sp>
      <p:sp>
        <p:nvSpPr>
          <p:cNvPr id="4813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Cualquier contribuyente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puede solicitar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a la autoridad fiscal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una depreciación especial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, cuando los antecedentes así lo hagan aconsejable</a:t>
            </a: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Bienes inservibles - obsoletos</a:t>
            </a:r>
          </a:p>
        </p:txBody>
      </p:sp>
      <p:sp>
        <p:nvSpPr>
          <p:cNvPr id="4915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Puede incrementarse al doble la depreciación correspondiente</a:t>
            </a: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Gastos Organización y puesta en marcha</a:t>
            </a:r>
          </a:p>
        </p:txBody>
      </p:sp>
      <p:sp>
        <p:nvSpPr>
          <p:cNvPr id="5017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Se pueden amortizar hasta en 6 ejercicios comerciales consecutivos</a:t>
            </a: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Gastos en investigación</a:t>
            </a:r>
          </a:p>
        </p:txBody>
      </p:sp>
      <p:sp>
        <p:nvSpPr>
          <p:cNvPr id="5120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Pueden ser considerados gastos o bien crédito al impuesto corporativo</a:t>
            </a: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</a:rPr>
              <a:t>Investigación </a:t>
            </a:r>
          </a:p>
        </p:txBody>
      </p:sp>
      <p:sp>
        <p:nvSpPr>
          <p:cNvPr id="5222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Los incurridos en la investigación científica o tecnológica, pueden amortizarse hasta en 6 ejercicios comerciales consecutivos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Aún cuando no estén relacionados con el giro o actividad del contribuyente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Domicilio </a:t>
            </a:r>
          </a:p>
        </p:txBody>
      </p:sp>
      <p:sp>
        <p:nvSpPr>
          <p:cNvPr id="1638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Consiste en la residencia,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acompañada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, real o presuntivamente, </a:t>
            </a:r>
            <a:r>
              <a:rPr lang="es-CL" b="1" smtClean="0">
                <a:solidFill>
                  <a:srgbClr val="00B050"/>
                </a:solidFill>
                <a:latin typeface="Albertus Medium"/>
              </a:rPr>
              <a:t>del ánimo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de permanecer en ella</a:t>
            </a: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4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Investigación </a:t>
            </a:r>
          </a:p>
        </p:txBody>
      </p:sp>
      <p:sp>
        <p:nvSpPr>
          <p:cNvPr id="5325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También pueden considerarse como un crédito al impuesto corporativo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Es necesario contratar a un ente investigador</a:t>
            </a: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Pérdidas Tributarias</a:t>
            </a:r>
          </a:p>
        </p:txBody>
      </p:sp>
      <p:sp>
        <p:nvSpPr>
          <p:cNvPr id="5427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Nuestra legislación contempla un sistema de carry back, y de carry forward</a:t>
            </a: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Carry back</a:t>
            </a:r>
          </a:p>
        </p:txBody>
      </p:sp>
      <p:sp>
        <p:nvSpPr>
          <p:cNvPr id="5529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Permite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recuperar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 el impuesto corporativo que se pagó por las utilidades a las que se imputan las pérdidas</a:t>
            </a:r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Carry Forward</a:t>
            </a:r>
          </a:p>
        </p:txBody>
      </p:sp>
      <p:sp>
        <p:nvSpPr>
          <p:cNvPr id="5632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Permite utilizarlas hacia los ejercicios futuros,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sin límite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en cuanto a su expiración</a:t>
            </a:r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Precios de Transferencia</a:t>
            </a:r>
          </a:p>
        </p:txBody>
      </p:sp>
      <p:sp>
        <p:nvSpPr>
          <p:cNvPr id="5734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La ley de renta en Chile contempla un mecanismo sobre precios de transferencia, en que la autoridad fiscal debe fundamentar la aplicación del método</a:t>
            </a:r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Precios de Transferencia</a:t>
            </a:r>
          </a:p>
        </p:txBody>
      </p:sp>
      <p:sp>
        <p:nvSpPr>
          <p:cNvPr id="5837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Se aplica en las relaciones de propiedad o participación en las utilidades ya sea directa o indirectamente, sin importar el porcentaje en que se participe</a:t>
            </a:r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Precios de Transferencia</a:t>
            </a:r>
          </a:p>
        </p:txBody>
      </p:sp>
      <p:sp>
        <p:nvSpPr>
          <p:cNvPr id="5939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Contratos de exclusividad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Acuerdos de actuación conjunta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Tratamientos preferenciales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Dependencia financiera o económica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Depósitos de confianza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Transacciones con paraísos tributarios</a:t>
            </a: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Exceso de endeudamiento</a:t>
            </a:r>
          </a:p>
        </p:txBody>
      </p:sp>
      <p:sp>
        <p:nvSpPr>
          <p:cNvPr id="6041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Los intereses provenientes de bancos e instituciones financieras están gravados a una tasa de un 4%,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de retención en la fuente</a:t>
            </a:r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Exceso de endeudamiento</a:t>
            </a:r>
          </a:p>
        </p:txBody>
      </p:sp>
      <p:sp>
        <p:nvSpPr>
          <p:cNvPr id="6144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Si la relación entre la deuda y el patrimonio tributario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es superior a tres veces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dicho patrimonio, hay un exceso de endeudamiento</a:t>
            </a:r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Exceso de endeudamiento</a:t>
            </a:r>
          </a:p>
        </p:txBody>
      </p:sp>
      <p:sp>
        <p:nvSpPr>
          <p:cNvPr id="6246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La proporción de interés más comisiones que correspondan al exceso, quedan gravadas con un impuesto de 35%, menos el 4% de retención</a:t>
            </a:r>
          </a:p>
          <a:p>
            <a:pPr algn="just"/>
            <a:r>
              <a:rPr lang="es-CL" b="1" smtClean="0">
                <a:solidFill>
                  <a:srgbClr val="00B050"/>
                </a:solidFill>
                <a:latin typeface="Albertus Medium"/>
              </a:rPr>
              <a:t>Este impuesto es de cargo del pagador del interés al exterior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Residencia </a:t>
            </a:r>
          </a:p>
        </p:txBody>
      </p:sp>
      <p:sp>
        <p:nvSpPr>
          <p:cNvPr id="1741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Toda persona natural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que permanezca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en Chile </a:t>
            </a:r>
            <a:r>
              <a:rPr lang="es-CL" b="1" smtClean="0">
                <a:solidFill>
                  <a:srgbClr val="00B050"/>
                </a:solidFill>
                <a:latin typeface="Albertus Medium"/>
              </a:rPr>
              <a:t>más de seis meses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en un año calendario, o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Más de </a:t>
            </a:r>
            <a:r>
              <a:rPr lang="es-CL" b="1" smtClean="0">
                <a:solidFill>
                  <a:srgbClr val="00B050"/>
                </a:solidFill>
                <a:latin typeface="Albertus Medium"/>
              </a:rPr>
              <a:t>seis meses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en total,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dentro de dos años tributarios consecutivos</a:t>
            </a:r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Normas de Doble Tributación</a:t>
            </a:r>
          </a:p>
        </p:txBody>
      </p:sp>
      <p:sp>
        <p:nvSpPr>
          <p:cNvPr id="6349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La legislación en Chile contempla normas unilaterales y bilaterales para, eliminar,  disminuir o reducir la doble tributación</a:t>
            </a:r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Normas Unilaterales</a:t>
            </a:r>
          </a:p>
        </p:txBody>
      </p:sp>
      <p:sp>
        <p:nvSpPr>
          <p:cNvPr id="6451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Permite utilizar los impuestos retenidos o pagados en el exterior, por rentas de fuente extranjera, hasta de un máximo de 30% sobre dicha renta</a:t>
            </a:r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Normas Unilaterales</a:t>
            </a:r>
          </a:p>
        </p:txBody>
      </p:sp>
      <p:sp>
        <p:nvSpPr>
          <p:cNvPr id="6553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Beneficia, básicamente a las rentas provenientes de: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     Utilidades de sociedades del exterior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     Regalías por marcas y otras similares, y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      Asesorías técnicas</a:t>
            </a: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Convenios Doble Tributación</a:t>
            </a:r>
          </a:p>
        </p:txBody>
      </p:sp>
      <p:sp>
        <p:nvSpPr>
          <p:cNvPr id="6656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A la fecha Chile tiene vigente 22 Convenios de doble tributación, los que están estructurados teniendo como base el modelo OCDE</a:t>
            </a:r>
          </a:p>
          <a:p>
            <a:pPr algn="just"/>
            <a:r>
              <a:rPr lang="es-CL" b="1" smtClean="0">
                <a:solidFill>
                  <a:srgbClr val="00B050"/>
                </a:solidFill>
                <a:latin typeface="Albertus Medium"/>
              </a:rPr>
              <a:t>Excepto con Argentina (exención)</a:t>
            </a: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Convenios - Países</a:t>
            </a:r>
          </a:p>
        </p:txBody>
      </p:sp>
      <p:sp>
        <p:nvSpPr>
          <p:cNvPr id="6758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Argentina                Bélgica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Brasil			   Canadá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Colombia	          Corea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Croacia                   Dinamarca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Ecuador                  España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Francia                    Irlanda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Malasia                    México </a:t>
            </a:r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Convenios - Países</a:t>
            </a:r>
          </a:p>
        </p:txBody>
      </p:sp>
      <p:sp>
        <p:nvSpPr>
          <p:cNvPr id="6861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Noruega                  Nueva Zelandia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Paraguay                  Perú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Polonia                    Portugal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Reino Unido e Irlanda del Norte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Suecia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Tailandia</a:t>
            </a:r>
          </a:p>
          <a:p>
            <a:r>
              <a:rPr lang="es-CL" b="1" smtClean="0">
                <a:solidFill>
                  <a:srgbClr val="002060"/>
                </a:solidFill>
                <a:latin typeface="Albertus Medium"/>
              </a:rPr>
              <a:t>Suiza</a:t>
            </a:r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Modelo OCDE</a:t>
            </a:r>
          </a:p>
        </p:txBody>
      </p:sp>
      <p:sp>
        <p:nvSpPr>
          <p:cNvPr id="6963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Es importante destacar que en cuanto a rebajas de tasas por dividendos y retiro o remesa de utilidades fuera de Chile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, se sigue aplicando el Impuesto Adicional a la tasa del 35%,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 con el crédito del Impuesto Corporativo</a:t>
            </a:r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Reinversión de Utilidades</a:t>
            </a:r>
          </a:p>
        </p:txBody>
      </p:sp>
      <p:sp>
        <p:nvSpPr>
          <p:cNvPr id="7065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Algunas formas de organización o reorganización, permiten que las utilidades tributarias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puedan reinvertirse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sin tener que pagar los impuestos personales</a:t>
            </a:r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Impuesto Específico Minería</a:t>
            </a:r>
          </a:p>
        </p:txBody>
      </p:sp>
      <p:sp>
        <p:nvSpPr>
          <p:cNvPr id="7168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1.)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Hasta 12.000 toneladas métricas, no afectos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2.)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Más de 12.000 y hasta 50.000, progresión de 0,5% a 4,5%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3.)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Más de 50.000, progresión de 5% a 14%</a:t>
            </a:r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Establecimiento Permanente</a:t>
            </a:r>
          </a:p>
        </p:txBody>
      </p:sp>
      <p:sp>
        <p:nvSpPr>
          <p:cNvPr id="7270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Los establecimiento permanentes de empresa extranjeras en Chile,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sólo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 tributan en base a las rentas de fuente chilena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Las rentas de fuente extranjera no son hecho gravado de los impuestos a la renta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Ausencia o falta de residencia</a:t>
            </a:r>
          </a:p>
        </p:txBody>
      </p:sp>
      <p:sp>
        <p:nvSpPr>
          <p:cNvPr id="1843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No es una causal que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determine la pérdida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del domicilio en Chile</a:t>
            </a:r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Fondos de Inversión Privado (FIP)</a:t>
            </a:r>
          </a:p>
        </p:txBody>
      </p:sp>
      <p:sp>
        <p:nvSpPr>
          <p:cNvPr id="7373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Se rigen por la Ley 18.815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Las cuotas de este tipo de Fondos se entienden situadas en el exterior, cuando la inversión del Fondos esta en activos en el extranjero (fuera de Chile) en a lo menos un 90%</a:t>
            </a:r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Instrumentos Mercado Capitales</a:t>
            </a:r>
          </a:p>
        </p:txBody>
      </p:sp>
      <p:sp>
        <p:nvSpPr>
          <p:cNvPr id="7475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Hay una serie de instrumentos financieros o del mercado de capitales en que la utilidad que se obtenga en su enajenación, pasan a constituir un ingreso no renta, esto es que no están gravados con ninguno de los impuestos de la Ley de Renta</a:t>
            </a:r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Instrumentos Mercado Capitales</a:t>
            </a:r>
          </a:p>
        </p:txBody>
      </p:sp>
      <p:sp>
        <p:nvSpPr>
          <p:cNvPr id="7577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Esta situación se da en la medida que las adquisiciones y su posterior venta se efectúe en una Bolsa de Valores en Chile, y que tengan presencia bursátil</a:t>
            </a:r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Instrumentos Mercado Capitales</a:t>
            </a:r>
          </a:p>
        </p:txBody>
      </p:sp>
      <p:sp>
        <p:nvSpPr>
          <p:cNvPr id="7680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Acciones de sociedades anónimas abiertas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Cuotas de Fondos Mutuos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Cuotas de Fondos de Inversión Públicos</a:t>
            </a:r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Sociedad Plataforma de Inversión</a:t>
            </a:r>
          </a:p>
        </p:txBody>
      </p:sp>
      <p:sp>
        <p:nvSpPr>
          <p:cNvPr id="7782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1.)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Sociedad anónima abierta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2.)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Sociedad anónima cerrada, que se rijan por las normas de las abiertas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3.)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El capital puede aportarse en divisas, o bien en acciones o derechos de sociedades fuera de Chile</a:t>
            </a:r>
          </a:p>
          <a:p>
            <a:pPr algn="just"/>
            <a:r>
              <a:rPr lang="es-CL" b="1" smtClean="0">
                <a:solidFill>
                  <a:srgbClr val="0070C0"/>
                </a:solidFill>
                <a:latin typeface="Albertus Medium"/>
              </a:rPr>
              <a:t>4.)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No deben provenir de paraísos tributarios</a:t>
            </a:r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4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Sociedad Plataforma de Inversión</a:t>
            </a:r>
          </a:p>
        </p:txBody>
      </p:sp>
      <p:sp>
        <p:nvSpPr>
          <p:cNvPr id="7885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Las acciones de sociedades anónimas son de carácter nominativas</a:t>
            </a:r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Sociedad Plataforma de Inversión</a:t>
            </a:r>
          </a:p>
        </p:txBody>
      </p:sp>
      <p:sp>
        <p:nvSpPr>
          <p:cNvPr id="7987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El objeto o giro de la sociedad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sólo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 puede corresponder a inversiones </a:t>
            </a:r>
            <a:r>
              <a:rPr lang="es-CL" b="1" smtClean="0">
                <a:solidFill>
                  <a:srgbClr val="00B050"/>
                </a:solidFill>
                <a:latin typeface="Albertus Medium"/>
              </a:rPr>
              <a:t>en sociedades fuera de Chile,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en sociedades anónimas chilenas, y en la prestación de servicios a las sociedades del exterior</a:t>
            </a:r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Sociedad Plataforma de Inversión</a:t>
            </a:r>
          </a:p>
        </p:txBody>
      </p:sp>
      <p:sp>
        <p:nvSpPr>
          <p:cNvPr id="8089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La normativa las considera que para los fines de la Ley de Renta,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no están domiciliadas en Chile</a:t>
            </a:r>
          </a:p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Sólo tributan por las rentas de fuente chilena, respecto de los dividendos de sociedades anónimas</a:t>
            </a:r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MUCHAS GRACIAS</a:t>
            </a:r>
          </a:p>
        </p:txBody>
      </p:sp>
      <p:sp>
        <p:nvSpPr>
          <p:cNvPr id="8192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CL" smtClean="0"/>
          </a:p>
          <a:p>
            <a:endParaRPr lang="es-CL" smtClean="0"/>
          </a:p>
          <a:p>
            <a:pPr algn="ctr">
              <a:buFont typeface="Arial" charset="0"/>
              <a:buNone/>
            </a:pPr>
            <a:r>
              <a:rPr lang="es-CL" b="1" smtClean="0">
                <a:solidFill>
                  <a:srgbClr val="002060"/>
                </a:solidFill>
                <a:latin typeface="Albertus Medium"/>
              </a:rPr>
              <a:t>adolfo.sepulvedaz@gmail.com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Asiento principal </a:t>
            </a:r>
          </a:p>
        </p:txBody>
      </p:sp>
      <p:sp>
        <p:nvSpPr>
          <p:cNvPr id="1945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Si el asiento principal de los negocios </a:t>
            </a:r>
            <a:r>
              <a:rPr lang="es-CL" b="1" smtClean="0">
                <a:solidFill>
                  <a:srgbClr val="C00000"/>
                </a:solidFill>
                <a:latin typeface="Albertus Medium"/>
              </a:rPr>
              <a:t>está en Chile,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no pierde el domicilio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Asiento principal</a:t>
            </a:r>
          </a:p>
        </p:txBody>
      </p:sp>
      <p:sp>
        <p:nvSpPr>
          <p:cNvPr id="2048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Se tipifica ya sea que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los negocios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los efectúe individualmente </a:t>
            </a:r>
            <a:r>
              <a:rPr lang="es-CL" b="1" smtClean="0">
                <a:solidFill>
                  <a:srgbClr val="00B050"/>
                </a:solidFill>
                <a:latin typeface="Albertus Medium"/>
              </a:rPr>
              <a:t>o a través de sociedades de personas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sz="3200" b="1" u="sng" smtClean="0">
                <a:solidFill>
                  <a:srgbClr val="002060"/>
                </a:solidFill>
                <a:latin typeface="Albertus Medium"/>
              </a:rPr>
              <a:t>Rentas de fuente chilena</a:t>
            </a:r>
          </a:p>
        </p:txBody>
      </p:sp>
      <p:sp>
        <p:nvSpPr>
          <p:cNvPr id="2150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smtClean="0">
                <a:solidFill>
                  <a:srgbClr val="002060"/>
                </a:solidFill>
                <a:latin typeface="Albertus Medium"/>
              </a:rPr>
              <a:t>Las que provengan de </a:t>
            </a:r>
            <a:r>
              <a:rPr lang="es-CL" b="1" smtClean="0">
                <a:solidFill>
                  <a:srgbClr val="0070C0"/>
                </a:solidFill>
                <a:latin typeface="Albertus Medium"/>
              </a:rPr>
              <a:t>bienes situados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en Chile, o de</a:t>
            </a:r>
          </a:p>
          <a:p>
            <a:pPr algn="just"/>
            <a:r>
              <a:rPr lang="es-CL" b="1" smtClean="0">
                <a:solidFill>
                  <a:srgbClr val="00B050"/>
                </a:solidFill>
                <a:latin typeface="Albertus Medium"/>
              </a:rPr>
              <a:t>Actividades desarrolladas </a:t>
            </a:r>
            <a:r>
              <a:rPr lang="es-CL" b="1" smtClean="0">
                <a:solidFill>
                  <a:srgbClr val="002060"/>
                </a:solidFill>
                <a:latin typeface="Albertus Medium"/>
              </a:rPr>
              <a:t>en Chile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256</TotalTime>
  <Words>1546</Words>
  <Application>Microsoft Office PowerPoint</Application>
  <PresentationFormat>On-screen Show (4:3)</PresentationFormat>
  <Paragraphs>211</Paragraphs>
  <Slides>68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Plantilla de diseño</vt:lpstr>
      </vt:variant>
      <vt:variant>
        <vt:i4>1</vt:i4>
      </vt:variant>
      <vt:variant>
        <vt:lpstr>Títulos de diapositiva</vt:lpstr>
      </vt:variant>
      <vt:variant>
        <vt:i4>68</vt:i4>
      </vt:variant>
    </vt:vector>
  </HeadingPairs>
  <TitlesOfParts>
    <vt:vector size="72" baseType="lpstr">
      <vt:lpstr>Calibri</vt:lpstr>
      <vt:lpstr>Arial</vt:lpstr>
      <vt:lpstr>Albertus Medium</vt:lpstr>
      <vt:lpstr>Office Theme</vt:lpstr>
      <vt:lpstr>13° Congreso Tributario del Consejo Profesional de Ciencias Económicas de la Ciudad Autónoma de Buenos Aires</vt:lpstr>
      <vt:lpstr>Rentas Gravadas</vt:lpstr>
      <vt:lpstr>Extranjero </vt:lpstr>
      <vt:lpstr>Domicilio </vt:lpstr>
      <vt:lpstr>Residencia </vt:lpstr>
      <vt:lpstr>Ausencia o falta de residencia</vt:lpstr>
      <vt:lpstr>Asiento principal </vt:lpstr>
      <vt:lpstr>Asiento principal</vt:lpstr>
      <vt:lpstr>Rentas de fuente chilena</vt:lpstr>
      <vt:lpstr>Rentas de fuente chilena</vt:lpstr>
      <vt:lpstr>Rentas de fuente chilena</vt:lpstr>
      <vt:lpstr>Rentas de fuente chilena</vt:lpstr>
      <vt:lpstr>Rentas de fuente chilena</vt:lpstr>
      <vt:lpstr>Impuesto Corporativo</vt:lpstr>
      <vt:lpstr>Nivel de Tributación</vt:lpstr>
      <vt:lpstr>Nivel de Tributación</vt:lpstr>
      <vt:lpstr>Nivel de Tributación</vt:lpstr>
      <vt:lpstr>Impuesto Personal (Global Complementario)</vt:lpstr>
      <vt:lpstr>Impuesto Personal (Global Complementario)</vt:lpstr>
      <vt:lpstr>Nivel de Tributación</vt:lpstr>
      <vt:lpstr>Impuesto Personal (Adicional)</vt:lpstr>
      <vt:lpstr>Impuesto Corporativo</vt:lpstr>
      <vt:lpstr>Renta Efectiva</vt:lpstr>
      <vt:lpstr>Renta Presunta</vt:lpstr>
      <vt:lpstr>Régimen General</vt:lpstr>
      <vt:lpstr>Régimen General</vt:lpstr>
      <vt:lpstr>Impuesto Corporativo Base Imponible</vt:lpstr>
      <vt:lpstr>Costo Directo</vt:lpstr>
      <vt:lpstr>Costo Directo</vt:lpstr>
      <vt:lpstr>Costo Directo</vt:lpstr>
      <vt:lpstr>Gastos Necesarios</vt:lpstr>
      <vt:lpstr>Depreciaciones Activo Fijo</vt:lpstr>
      <vt:lpstr>Régimen de Depreciación</vt:lpstr>
      <vt:lpstr>Acelerado </vt:lpstr>
      <vt:lpstr>Especial </vt:lpstr>
      <vt:lpstr>Bienes inservibles - obsoletos</vt:lpstr>
      <vt:lpstr>Gastos Organización y puesta en marcha</vt:lpstr>
      <vt:lpstr>Gastos en investigación</vt:lpstr>
      <vt:lpstr>Investigación </vt:lpstr>
      <vt:lpstr>Investigación </vt:lpstr>
      <vt:lpstr>Pérdidas Tributarias</vt:lpstr>
      <vt:lpstr>Carry back</vt:lpstr>
      <vt:lpstr>Carry Forward</vt:lpstr>
      <vt:lpstr>Precios de Transferencia</vt:lpstr>
      <vt:lpstr>Precios de Transferencia</vt:lpstr>
      <vt:lpstr>Precios de Transferencia</vt:lpstr>
      <vt:lpstr>Exceso de endeudamiento</vt:lpstr>
      <vt:lpstr>Exceso de endeudamiento</vt:lpstr>
      <vt:lpstr>Exceso de endeudamiento</vt:lpstr>
      <vt:lpstr>Normas de Doble Tributación</vt:lpstr>
      <vt:lpstr>Normas Unilaterales</vt:lpstr>
      <vt:lpstr>Normas Unilaterales</vt:lpstr>
      <vt:lpstr>Convenios Doble Tributación</vt:lpstr>
      <vt:lpstr>Convenios - Países</vt:lpstr>
      <vt:lpstr>Convenios - Países</vt:lpstr>
      <vt:lpstr>Modelo OCDE</vt:lpstr>
      <vt:lpstr>Reinversión de Utilidades</vt:lpstr>
      <vt:lpstr>Impuesto Específico Minería</vt:lpstr>
      <vt:lpstr>Establecimiento Permanente</vt:lpstr>
      <vt:lpstr>Fondos de Inversión Privado (FIP)</vt:lpstr>
      <vt:lpstr>Instrumentos Mercado Capitales</vt:lpstr>
      <vt:lpstr>Instrumentos Mercado Capitales</vt:lpstr>
      <vt:lpstr>Instrumentos Mercado Capitales</vt:lpstr>
      <vt:lpstr>Sociedad Plataforma de Inversión</vt:lpstr>
      <vt:lpstr>Sociedad Plataforma de Inversión</vt:lpstr>
      <vt:lpstr>Sociedad Plataforma de Inversión</vt:lpstr>
      <vt:lpstr>Sociedad Plataforma de Inversión</vt:lpstr>
      <vt:lpstr>MUCHAS GRACIAS</vt:lpstr>
    </vt:vector>
  </TitlesOfParts>
  <Company>Deloitte.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CHILE Impuesto Corporativo</dc:title>
  <dc:creator>Sepulveda, Adolfo (CL - Retired)</dc:creator>
  <cp:lastModifiedBy>hcastillejo</cp:lastModifiedBy>
  <cp:revision>43</cp:revision>
  <dcterms:created xsi:type="dcterms:W3CDTF">2011-09-16T14:58:00Z</dcterms:created>
  <dcterms:modified xsi:type="dcterms:W3CDTF">2011-10-03T19:30:45Z</dcterms:modified>
</cp:coreProperties>
</file>