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6" r:id="rId1"/>
  </p:sldMasterIdLst>
  <p:handoutMasterIdLst>
    <p:handoutMasterId r:id="rId21"/>
  </p:handoutMasterIdLst>
  <p:sldIdLst>
    <p:sldId id="429" r:id="rId2"/>
    <p:sldId id="487" r:id="rId3"/>
    <p:sldId id="488" r:id="rId4"/>
    <p:sldId id="489" r:id="rId5"/>
    <p:sldId id="490" r:id="rId6"/>
    <p:sldId id="494" r:id="rId7"/>
    <p:sldId id="491" r:id="rId8"/>
    <p:sldId id="492" r:id="rId9"/>
    <p:sldId id="460" r:id="rId10"/>
    <p:sldId id="461" r:id="rId11"/>
    <p:sldId id="453" r:id="rId12"/>
    <p:sldId id="470" r:id="rId13"/>
    <p:sldId id="493" r:id="rId14"/>
    <p:sldId id="485" r:id="rId15"/>
    <p:sldId id="484" r:id="rId16"/>
    <p:sldId id="477" r:id="rId17"/>
    <p:sldId id="479" r:id="rId18"/>
    <p:sldId id="486" r:id="rId19"/>
    <p:sldId id="468" r:id="rId20"/>
  </p:sldIdLst>
  <p:sldSz cx="9144000" cy="6858000" type="screen4x3"/>
  <p:notesSz cx="6858000" cy="9737725"/>
  <p:defaultTextStyle>
    <a:defPPr>
      <a:defRPr lang="en-US"/>
    </a:defPPr>
    <a:lvl1pPr algn="l" rtl="0" fontAlgn="base">
      <a:spcBef>
        <a:spcPct val="0"/>
      </a:spcBef>
      <a:spcAft>
        <a:spcPct val="0"/>
      </a:spcAft>
      <a:defRPr sz="36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36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36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36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3600" kern="1200">
        <a:solidFill>
          <a:schemeClr val="tx1"/>
        </a:solidFill>
        <a:latin typeface="Times New Roman" pitchFamily="18" charset="0"/>
        <a:ea typeface="+mn-ea"/>
        <a:cs typeface="Arial" pitchFamily="34" charset="0"/>
      </a:defRPr>
    </a:lvl5pPr>
    <a:lvl6pPr marL="2286000" algn="l" defTabSz="914400" rtl="0" eaLnBrk="1" latinLnBrk="0" hangingPunct="1">
      <a:defRPr sz="3600" kern="1200">
        <a:solidFill>
          <a:schemeClr val="tx1"/>
        </a:solidFill>
        <a:latin typeface="Times New Roman" pitchFamily="18" charset="0"/>
        <a:ea typeface="+mn-ea"/>
        <a:cs typeface="Arial" pitchFamily="34" charset="0"/>
      </a:defRPr>
    </a:lvl6pPr>
    <a:lvl7pPr marL="2743200" algn="l" defTabSz="914400" rtl="0" eaLnBrk="1" latinLnBrk="0" hangingPunct="1">
      <a:defRPr sz="3600" kern="1200">
        <a:solidFill>
          <a:schemeClr val="tx1"/>
        </a:solidFill>
        <a:latin typeface="Times New Roman" pitchFamily="18" charset="0"/>
        <a:ea typeface="+mn-ea"/>
        <a:cs typeface="Arial" pitchFamily="34" charset="0"/>
      </a:defRPr>
    </a:lvl7pPr>
    <a:lvl8pPr marL="3200400" algn="l" defTabSz="914400" rtl="0" eaLnBrk="1" latinLnBrk="0" hangingPunct="1">
      <a:defRPr sz="3600" kern="1200">
        <a:solidFill>
          <a:schemeClr val="tx1"/>
        </a:solidFill>
        <a:latin typeface="Times New Roman" pitchFamily="18" charset="0"/>
        <a:ea typeface="+mn-ea"/>
        <a:cs typeface="Arial" pitchFamily="34" charset="0"/>
      </a:defRPr>
    </a:lvl8pPr>
    <a:lvl9pPr marL="3657600" algn="l" defTabSz="914400" rtl="0" eaLnBrk="1" latinLnBrk="0" hangingPunct="1">
      <a:defRPr sz="3600"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80" d="100"/>
          <a:sy n="80" d="100"/>
        </p:scale>
        <p:origin x="-1674" y="-3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21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8242" name="Rectangle 2"/>
          <p:cNvSpPr>
            <a:spLocks noGrp="1" noChangeArrowheads="1"/>
          </p:cNvSpPr>
          <p:nvPr>
            <p:ph type="hdr" sz="quarter"/>
          </p:nvPr>
        </p:nvSpPr>
        <p:spPr bwMode="auto">
          <a:xfrm>
            <a:off x="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s-ES"/>
          </a:p>
        </p:txBody>
      </p:sp>
      <p:sp>
        <p:nvSpPr>
          <p:cNvPr id="138243" name="Rectangle 3"/>
          <p:cNvSpPr>
            <a:spLocks noGrp="1" noChangeArrowheads="1"/>
          </p:cNvSpPr>
          <p:nvPr>
            <p:ph type="dt" sz="quarter" idx="1"/>
          </p:nvPr>
        </p:nvSpPr>
        <p:spPr bwMode="auto">
          <a:xfrm>
            <a:off x="388620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s-ES"/>
          </a:p>
        </p:txBody>
      </p:sp>
      <p:sp>
        <p:nvSpPr>
          <p:cNvPr id="138244" name="Rectangle 4"/>
          <p:cNvSpPr>
            <a:spLocks noGrp="1" noChangeArrowheads="1"/>
          </p:cNvSpPr>
          <p:nvPr>
            <p:ph type="ftr" sz="quarter" idx="2"/>
          </p:nvPr>
        </p:nvSpPr>
        <p:spPr bwMode="auto">
          <a:xfrm>
            <a:off x="0" y="9250363"/>
            <a:ext cx="2971800"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s-ES"/>
          </a:p>
        </p:txBody>
      </p:sp>
      <p:sp>
        <p:nvSpPr>
          <p:cNvPr id="138245" name="Rectangle 5"/>
          <p:cNvSpPr>
            <a:spLocks noGrp="1" noChangeArrowheads="1"/>
          </p:cNvSpPr>
          <p:nvPr>
            <p:ph type="sldNum" sz="quarter" idx="3"/>
          </p:nvPr>
        </p:nvSpPr>
        <p:spPr bwMode="auto">
          <a:xfrm>
            <a:off x="3886200" y="9250363"/>
            <a:ext cx="2971800"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BC0E3475-78C4-4330-B9D9-509C3E5A619D}"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Triángulo isósceles"/>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Título"/>
          <p:cNvSpPr>
            <a:spLocks noGrp="1"/>
          </p:cNvSpPr>
          <p:nvPr>
            <p:ph type="ctrTitle"/>
          </p:nvPr>
        </p:nvSpPr>
        <p:spPr>
          <a:xfrm>
            <a:off x="540544" y="776288"/>
            <a:ext cx="8062912" cy="1470025"/>
          </a:xfrm>
        </p:spPr>
        <p:txBody>
          <a:bodyPr anchor="b"/>
          <a:lstStyle>
            <a:lvl1pPr algn="r">
              <a:defRPr sz="4400"/>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27 Marcador de fecha"/>
          <p:cNvSpPr>
            <a:spLocks noGrp="1"/>
          </p:cNvSpPr>
          <p:nvPr>
            <p:ph type="dt" sz="half" idx="10"/>
          </p:nvPr>
        </p:nvSpPr>
        <p:spPr>
          <a:xfrm>
            <a:off x="1371600" y="6011863"/>
            <a:ext cx="5791200" cy="365125"/>
          </a:xfrm>
        </p:spPr>
        <p:txBody>
          <a:bodyPr tIns="0" bIns="0" anchor="t"/>
          <a:lstStyle>
            <a:lvl1pPr algn="r">
              <a:defRPr sz="1000"/>
            </a:lvl1pPr>
          </a:lstStyle>
          <a:p>
            <a:pPr>
              <a:defRPr/>
            </a:pPr>
            <a:endParaRPr lang="es-ES"/>
          </a:p>
        </p:txBody>
      </p:sp>
      <p:sp>
        <p:nvSpPr>
          <p:cNvPr id="6" name="16 Marcador de pie de página"/>
          <p:cNvSpPr>
            <a:spLocks noGrp="1"/>
          </p:cNvSpPr>
          <p:nvPr>
            <p:ph type="ftr" sz="quarter" idx="11"/>
          </p:nvPr>
        </p:nvSpPr>
        <p:spPr>
          <a:xfrm>
            <a:off x="1371600" y="5649913"/>
            <a:ext cx="5791200" cy="365125"/>
          </a:xfrm>
        </p:spPr>
        <p:txBody>
          <a:bodyPr tIns="0" bIns="0"/>
          <a:lstStyle>
            <a:lvl1pPr algn="r">
              <a:defRPr sz="1100"/>
            </a:lvl1pPr>
          </a:lstStyle>
          <a:p>
            <a:pPr>
              <a:defRPr/>
            </a:pPr>
            <a:endParaRPr lang="es-ES"/>
          </a:p>
        </p:txBody>
      </p:sp>
      <p:sp>
        <p:nvSpPr>
          <p:cNvPr id="7" name="28 Marcador de número de diapositiva"/>
          <p:cNvSpPr>
            <a:spLocks noGrp="1"/>
          </p:cNvSpPr>
          <p:nvPr>
            <p:ph type="sldNum" sz="quarter" idx="12"/>
          </p:nvPr>
        </p:nvSpPr>
        <p:spPr>
          <a:xfrm>
            <a:off x="8391525" y="5753100"/>
            <a:ext cx="503238" cy="365125"/>
          </a:xfrm>
        </p:spPr>
        <p:txBody>
          <a:bodyPr anchor="ctr"/>
          <a:lstStyle>
            <a:lvl1pPr algn="ctr">
              <a:defRPr sz="1300">
                <a:solidFill>
                  <a:srgbClr val="FFFFFF"/>
                </a:solidFill>
              </a:defRPr>
            </a:lvl1pPr>
          </a:lstStyle>
          <a:p>
            <a:pPr>
              <a:defRPr/>
            </a:pPr>
            <a:fld id="{1B764556-77AD-4B01-89F2-5ADFD5A436C8}" type="slidenum">
              <a:rPr lang="es-ES"/>
              <a:pPr>
                <a:defRPr/>
              </a:pPr>
              <a:t>‹Nº›</a:t>
            </a:fld>
            <a:endParaRPr lang="es-ES"/>
          </a:p>
        </p:txBody>
      </p:sp>
    </p:spTree>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B357D62F-B635-4AB3-9387-A625B3CE29B0}" type="slidenum">
              <a:rPr lang="es-ES"/>
              <a:pPr>
                <a:defRPr/>
              </a:pPr>
              <a:t>‹Nº›</a:t>
            </a:fld>
            <a:endParaRPr lang="es-ES"/>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696E5892-6D0B-46E0-84BA-0BAC7F446134}" type="slidenum">
              <a:rPr lang="es-ES"/>
              <a:pPr>
                <a:defRPr/>
              </a:pPr>
              <a:t>‹Nº›</a:t>
            </a:fld>
            <a:endParaRPr lang="es-ES"/>
          </a:p>
        </p:txBody>
      </p:sp>
    </p:spTree>
  </p:cSld>
  <p:clrMapOvr>
    <a:masterClrMapping/>
  </p:clrMapOvr>
  <p:transition>
    <p:wheel spokes="8"/>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imágenes prediseñadas"/>
          <p:cNvSpPr>
            <a:spLocks noGrp="1"/>
          </p:cNvSpPr>
          <p:nvPr>
            <p:ph type="clipArt" sz="half" idx="1"/>
          </p:nvPr>
        </p:nvSpPr>
        <p:spPr>
          <a:xfrm>
            <a:off x="685800" y="1981200"/>
            <a:ext cx="3810000" cy="4114800"/>
          </a:xfrm>
        </p:spPr>
        <p:txBody>
          <a:bodyPr>
            <a:normAutofit/>
          </a:bodyPr>
          <a:lstStyle/>
          <a:p>
            <a:pPr lvl="0"/>
            <a:endParaRPr lang="es-ES" noProof="0"/>
          </a:p>
        </p:txBody>
      </p:sp>
      <p:sp>
        <p:nvSpPr>
          <p:cNvPr id="4" name="3 Marcador de texto"/>
          <p:cNvSpPr>
            <a:spLocks noGrp="1"/>
          </p:cNvSpPr>
          <p:nvPr>
            <p:ph type="body" sz="half" idx="2"/>
          </p:nvPr>
        </p:nvSpPr>
        <p:spPr>
          <a:xfrm>
            <a:off x="46482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685800" y="6248400"/>
            <a:ext cx="1905000" cy="457200"/>
          </a:xfrm>
        </p:spPr>
        <p:txBody>
          <a:bodyPr/>
          <a:lstStyle>
            <a:lvl1pPr>
              <a:defRPr/>
            </a:lvl1pPr>
          </a:lstStyle>
          <a:p>
            <a:pPr>
              <a:defRPr/>
            </a:pPr>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6553200" y="6248400"/>
            <a:ext cx="1905000" cy="457200"/>
          </a:xfrm>
        </p:spPr>
        <p:txBody>
          <a:bodyPr/>
          <a:lstStyle>
            <a:lvl1pPr>
              <a:defRPr/>
            </a:lvl1pPr>
          </a:lstStyle>
          <a:p>
            <a:pPr>
              <a:defRPr/>
            </a:pPr>
            <a:fld id="{D068114F-C9FD-4FEC-A5F3-D35626701315}" type="slidenum">
              <a:rPr lang="es-ES"/>
              <a:pPr>
                <a:defRPr/>
              </a:pPr>
              <a:t>‹Nº›</a:t>
            </a:fld>
            <a:endParaRPr lang="es-ES"/>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a:xfrm>
            <a:off x="457200" y="1882808"/>
            <a:ext cx="8229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a:xfrm>
            <a:off x="4791075" y="6480175"/>
            <a:ext cx="2133600" cy="301625"/>
          </a:xfrm>
        </p:spPr>
        <p:txBody>
          <a:bodyPr/>
          <a:lstStyle>
            <a:lvl1pPr>
              <a:defRPr/>
            </a:lvl1pPr>
          </a:lstStyle>
          <a:p>
            <a:pPr>
              <a:defRPr/>
            </a:pPr>
            <a:endParaRPr lang="es-ES"/>
          </a:p>
        </p:txBody>
      </p:sp>
      <p:sp>
        <p:nvSpPr>
          <p:cNvPr id="5" name="4 Marcador de pie de página"/>
          <p:cNvSpPr>
            <a:spLocks noGrp="1"/>
          </p:cNvSpPr>
          <p:nvPr>
            <p:ph type="ftr" sz="quarter" idx="11"/>
          </p:nvPr>
        </p:nvSpPr>
        <p:spPr>
          <a:xfrm>
            <a:off x="457200" y="6481763"/>
            <a:ext cx="4259263" cy="300037"/>
          </a:xfrm>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0A786BE-EB8B-4167-BA7D-AE79089B7315}" type="slidenum">
              <a:rPr lang="es-ES"/>
              <a:pPr>
                <a:defRPr/>
              </a:pPr>
              <a:t>‹Nº›</a:t>
            </a:fld>
            <a:endParaRPr lang="es-ES"/>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4" name="3 Triángulo rectángulo"/>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5" name="4 Triángulo isósceles"/>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6" name="5 Conector recto"/>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6 Conector recto"/>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lstStyle>
            <a:lvl1pPr marL="0" algn="l">
              <a:buNone/>
              <a:defRPr sz="3600" b="1"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3 Marcador de fecha"/>
          <p:cNvSpPr>
            <a:spLocks noGrp="1"/>
          </p:cNvSpPr>
          <p:nvPr>
            <p:ph type="dt" sz="half" idx="10"/>
          </p:nvPr>
        </p:nvSpPr>
        <p:spPr>
          <a:xfrm>
            <a:off x="6956425" y="6477000"/>
            <a:ext cx="2133600" cy="304800"/>
          </a:xfrm>
        </p:spPr>
        <p:txBody>
          <a:bodyPr/>
          <a:lstStyle>
            <a:lvl1pPr>
              <a:defRPr/>
            </a:lvl1pPr>
          </a:lstStyle>
          <a:p>
            <a:pPr>
              <a:defRPr/>
            </a:pPr>
            <a:endParaRPr lang="es-ES"/>
          </a:p>
        </p:txBody>
      </p:sp>
      <p:sp>
        <p:nvSpPr>
          <p:cNvPr id="9" name="4 Marcador de pie de página"/>
          <p:cNvSpPr>
            <a:spLocks noGrp="1"/>
          </p:cNvSpPr>
          <p:nvPr>
            <p:ph type="ftr" sz="quarter" idx="11"/>
          </p:nvPr>
        </p:nvSpPr>
        <p:spPr>
          <a:xfrm>
            <a:off x="2619375" y="6481763"/>
            <a:ext cx="4260850" cy="300037"/>
          </a:xfrm>
        </p:spPr>
        <p:txBody>
          <a:bodyPr/>
          <a:lstStyle>
            <a:lvl1pPr>
              <a:defRPr/>
            </a:lvl1pPr>
          </a:lstStyle>
          <a:p>
            <a:pPr>
              <a:defRPr/>
            </a:pPr>
            <a:endParaRPr lang="es-ES"/>
          </a:p>
        </p:txBody>
      </p:sp>
      <p:sp>
        <p:nvSpPr>
          <p:cNvPr id="10" name="5 Marcador de número de diapositiva"/>
          <p:cNvSpPr>
            <a:spLocks noGrp="1"/>
          </p:cNvSpPr>
          <p:nvPr>
            <p:ph type="sldNum" sz="quarter" idx="12"/>
          </p:nvPr>
        </p:nvSpPr>
        <p:spPr>
          <a:xfrm>
            <a:off x="8450263" y="809625"/>
            <a:ext cx="503237" cy="300038"/>
          </a:xfrm>
        </p:spPr>
        <p:txBody>
          <a:bodyPr/>
          <a:lstStyle>
            <a:lvl1pPr>
              <a:defRPr/>
            </a:lvl1pPr>
          </a:lstStyle>
          <a:p>
            <a:pPr>
              <a:defRPr/>
            </a:pPr>
            <a:fld id="{1399F413-B092-403D-9C48-B5E379611AC9}"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F55C352A-0E33-4A03-AB1D-9D9D440DEAC1}" type="slidenum">
              <a:rPr lang="es-ES"/>
              <a:pPr>
                <a:defRPr/>
              </a:pPr>
              <a:t>‹Nº›</a:t>
            </a:fld>
            <a:endParaRPr lang="es-ES"/>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a:xfrm>
            <a:off x="4791075" y="6481763"/>
            <a:ext cx="2130425" cy="301625"/>
          </a:xfrm>
        </p:spPr>
        <p:txBody>
          <a:bodyPr/>
          <a:lstStyle>
            <a:lvl1pPr>
              <a:defRPr/>
            </a:lvl1pPr>
          </a:lstStyle>
          <a:p>
            <a:pPr>
              <a:defRPr/>
            </a:pPr>
            <a:endParaRPr lang="es-ES"/>
          </a:p>
        </p:txBody>
      </p:sp>
      <p:sp>
        <p:nvSpPr>
          <p:cNvPr id="8" name="7 Marcador de pie de página"/>
          <p:cNvSpPr>
            <a:spLocks noGrp="1"/>
          </p:cNvSpPr>
          <p:nvPr>
            <p:ph type="ftr" sz="quarter" idx="11"/>
          </p:nvPr>
        </p:nvSpPr>
        <p:spPr>
          <a:xfrm>
            <a:off x="457200" y="6481763"/>
            <a:ext cx="4260850" cy="301625"/>
          </a:xfrm>
        </p:spPr>
        <p:txBody>
          <a:bodyPr/>
          <a:lstStyle>
            <a:lvl1pPr>
              <a:defRPr/>
            </a:lvl1pPr>
          </a:lstStyle>
          <a:p>
            <a:pPr>
              <a:defRPr/>
            </a:pPr>
            <a:endParaRPr lang="es-ES"/>
          </a:p>
        </p:txBody>
      </p:sp>
      <p:sp>
        <p:nvSpPr>
          <p:cNvPr id="9" name="8 Marcador de número de diapositiva"/>
          <p:cNvSpPr>
            <a:spLocks noGrp="1"/>
          </p:cNvSpPr>
          <p:nvPr>
            <p:ph type="sldNum" sz="quarter" idx="12"/>
          </p:nvPr>
        </p:nvSpPr>
        <p:spPr>
          <a:xfrm>
            <a:off x="7589838" y="6483350"/>
            <a:ext cx="503237" cy="301625"/>
          </a:xfrm>
        </p:spPr>
        <p:txBody>
          <a:bodyPr/>
          <a:lstStyle>
            <a:lvl1pPr algn="ctr">
              <a:defRPr/>
            </a:lvl1pPr>
          </a:lstStyle>
          <a:p>
            <a:pPr>
              <a:defRPr/>
            </a:pPr>
            <a:fld id="{DC577E15-B86F-4CF5-A5B0-9083D8090218}"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endParaRPr lang="es-ES"/>
          </a:p>
        </p:txBody>
      </p:sp>
      <p:sp>
        <p:nvSpPr>
          <p:cNvPr id="4" name="2 Marcador de pie de página"/>
          <p:cNvSpPr>
            <a:spLocks noGrp="1"/>
          </p:cNvSpPr>
          <p:nvPr>
            <p:ph type="ftr" sz="quarter" idx="11"/>
          </p:nvPr>
        </p:nvSpPr>
        <p:spPr/>
        <p:txBody>
          <a:bodyPr/>
          <a:lstStyle>
            <a:lvl1pPr>
              <a:defRPr/>
            </a:lvl1pPr>
          </a:lstStyle>
          <a:p>
            <a:pPr>
              <a:defRPr/>
            </a:pP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69012775-187F-4061-975E-E247E0BAB051}" type="slidenum">
              <a:rPr lang="es-ES"/>
              <a:pPr>
                <a:defRPr/>
              </a:pPr>
              <a:t>‹Nº›</a:t>
            </a:fld>
            <a:endParaRPr lang="es-ES"/>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092972CC-5867-4127-83DE-4D20803341C4}" type="slidenum">
              <a:rPr lang="es-ES"/>
              <a:pPr>
                <a:defRPr/>
              </a:pPr>
              <a:t>‹Nº›</a:t>
            </a:fld>
            <a:endParaRPr lang="es-ES"/>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a:xfrm>
            <a:off x="6278563" y="6556375"/>
            <a:ext cx="2133600" cy="301625"/>
          </a:xfrm>
        </p:spPr>
        <p:txBody>
          <a:bodyPr/>
          <a:lstStyle>
            <a:lvl1pPr>
              <a:defRPr sz="900"/>
            </a:lvl1pPr>
          </a:lstStyle>
          <a:p>
            <a:pPr>
              <a:defRPr/>
            </a:pPr>
            <a:endParaRPr lang="es-ES"/>
          </a:p>
        </p:txBody>
      </p:sp>
      <p:sp>
        <p:nvSpPr>
          <p:cNvPr id="6" name="5 Marcador de pie de página"/>
          <p:cNvSpPr>
            <a:spLocks noGrp="1"/>
          </p:cNvSpPr>
          <p:nvPr>
            <p:ph type="ftr" sz="quarter" idx="11"/>
          </p:nvPr>
        </p:nvSpPr>
        <p:spPr>
          <a:xfrm>
            <a:off x="1135063" y="6556375"/>
            <a:ext cx="5143500" cy="301625"/>
          </a:xfrm>
        </p:spPr>
        <p:txBody>
          <a:bodyPr/>
          <a:lstStyle>
            <a:lvl1pPr>
              <a:defRPr sz="900"/>
            </a:lvl1pPr>
          </a:lstStyle>
          <a:p>
            <a:pPr>
              <a:defRPr/>
            </a:pPr>
            <a:endParaRPr lang="es-ES"/>
          </a:p>
        </p:txBody>
      </p:sp>
      <p:sp>
        <p:nvSpPr>
          <p:cNvPr id="7" name="6 Marcador de número de diapositiva"/>
          <p:cNvSpPr>
            <a:spLocks noGrp="1"/>
          </p:cNvSpPr>
          <p:nvPr>
            <p:ph type="sldNum" sz="quarter" idx="12"/>
          </p:nvPr>
        </p:nvSpPr>
        <p:spPr>
          <a:xfrm>
            <a:off x="8410575" y="6556375"/>
            <a:ext cx="503238" cy="301625"/>
          </a:xfrm>
        </p:spPr>
        <p:txBody>
          <a:bodyPr/>
          <a:lstStyle>
            <a:lvl1pPr>
              <a:defRPr sz="900"/>
            </a:lvl1pPr>
          </a:lstStyle>
          <a:p>
            <a:pPr>
              <a:defRPr/>
            </a:pPr>
            <a:fld id="{0137A797-0421-437E-9DA4-755DD268C2FC}"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a:xfrm>
            <a:off x="6108700" y="6556375"/>
            <a:ext cx="2101850" cy="301625"/>
          </a:xfrm>
        </p:spPr>
        <p:txBody>
          <a:bodyPr/>
          <a:lstStyle>
            <a:lvl1pPr>
              <a:defRPr sz="900"/>
            </a:lvl1pPr>
          </a:lstStyle>
          <a:p>
            <a:pPr>
              <a:defRPr/>
            </a:pPr>
            <a:endParaRPr lang="es-ES"/>
          </a:p>
        </p:txBody>
      </p:sp>
      <p:sp>
        <p:nvSpPr>
          <p:cNvPr id="6" name="5 Marcador de pie de página"/>
          <p:cNvSpPr>
            <a:spLocks noGrp="1"/>
          </p:cNvSpPr>
          <p:nvPr>
            <p:ph type="ftr" sz="quarter" idx="11"/>
          </p:nvPr>
        </p:nvSpPr>
        <p:spPr>
          <a:xfrm>
            <a:off x="1169988" y="6557963"/>
            <a:ext cx="4948237" cy="301625"/>
          </a:xfrm>
        </p:spPr>
        <p:txBody>
          <a:bodyPr/>
          <a:lstStyle>
            <a:lvl1pPr>
              <a:defRPr sz="900"/>
            </a:lvl1pPr>
          </a:lstStyle>
          <a:p>
            <a:pPr>
              <a:defRPr/>
            </a:pPr>
            <a:endParaRPr lang="es-ES"/>
          </a:p>
        </p:txBody>
      </p:sp>
      <p:sp>
        <p:nvSpPr>
          <p:cNvPr id="7" name="6 Marcador de número de diapositiva"/>
          <p:cNvSpPr>
            <a:spLocks noGrp="1"/>
          </p:cNvSpPr>
          <p:nvPr>
            <p:ph type="sldNum" sz="quarter" idx="12"/>
          </p:nvPr>
        </p:nvSpPr>
        <p:spPr>
          <a:xfrm>
            <a:off x="8216900" y="6556375"/>
            <a:ext cx="366713" cy="301625"/>
          </a:xfrm>
        </p:spPr>
        <p:txBody>
          <a:bodyPr/>
          <a:lstStyle>
            <a:lvl1pPr algn="ctr">
              <a:defRPr sz="900"/>
            </a:lvl1pPr>
          </a:lstStyle>
          <a:p>
            <a:pPr>
              <a:defRPr/>
            </a:pPr>
            <a:fld id="{8E60D285-10A8-4EA0-854E-ACC6ECB98974}"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8" name="7 Conector recto"/>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8288"/>
            <a:ext cx="8229600" cy="1398587"/>
          </a:xfrm>
          <a:prstGeom prst="rect">
            <a:avLst/>
          </a:prstGeom>
        </p:spPr>
        <p:txBody>
          <a:bodyPr vert="horz" anchor="ctr">
            <a:normAutofit/>
          </a:bodyPr>
          <a:lstStyle/>
          <a:p>
            <a:r>
              <a:rPr lang="es-ES" smtClean="0"/>
              <a:t>Haga clic para modificar el estilo de título del patrón</a:t>
            </a:r>
            <a:endParaRPr lang="en-US"/>
          </a:p>
        </p:txBody>
      </p:sp>
      <p:sp>
        <p:nvSpPr>
          <p:cNvPr id="6150" name="12 Marcador de texto"/>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4791075" y="6481763"/>
            <a:ext cx="2133600" cy="301625"/>
          </a:xfrm>
          <a:prstGeom prst="rect">
            <a:avLst/>
          </a:prstGeom>
        </p:spPr>
        <p:txBody>
          <a:bodyPr vert="horz" anchor="b"/>
          <a:lstStyle>
            <a:lvl1pPr algn="l" eaLnBrk="1" latinLnBrk="0" hangingPunct="1">
              <a:defRPr kumimoji="0" sz="1000" b="0">
                <a:solidFill>
                  <a:schemeClr val="tx1"/>
                </a:solidFill>
              </a:defRPr>
            </a:lvl1pPr>
          </a:lstStyle>
          <a:p>
            <a:pPr>
              <a:defRPr/>
            </a:pPr>
            <a:endParaRPr lang="es-ES"/>
          </a:p>
        </p:txBody>
      </p:sp>
      <p:sp>
        <p:nvSpPr>
          <p:cNvPr id="3" name="2 Marcador de pie de página"/>
          <p:cNvSpPr>
            <a:spLocks noGrp="1"/>
          </p:cNvSpPr>
          <p:nvPr>
            <p:ph type="ftr" sz="quarter" idx="3"/>
          </p:nvPr>
        </p:nvSpPr>
        <p:spPr>
          <a:xfrm>
            <a:off x="457200" y="6481763"/>
            <a:ext cx="4259263" cy="301625"/>
          </a:xfrm>
          <a:prstGeom prst="rect">
            <a:avLst/>
          </a:prstGeom>
        </p:spPr>
        <p:txBody>
          <a:bodyPr vert="horz" anchor="b"/>
          <a:lstStyle>
            <a:lvl1pPr algn="r" eaLnBrk="1" latinLnBrk="0" hangingPunct="1">
              <a:defRPr kumimoji="0" sz="1000">
                <a:solidFill>
                  <a:schemeClr val="tx1"/>
                </a:solidFill>
              </a:defRPr>
            </a:lvl1pPr>
          </a:lstStyle>
          <a:p>
            <a:pPr>
              <a:defRPr/>
            </a:pPr>
            <a:endParaRPr lang="es-ES"/>
          </a:p>
        </p:txBody>
      </p:sp>
      <p:sp>
        <p:nvSpPr>
          <p:cNvPr id="23" name="22 Marcador de número de diapositiva"/>
          <p:cNvSpPr>
            <a:spLocks noGrp="1"/>
          </p:cNvSpPr>
          <p:nvPr>
            <p:ph type="sldNum" sz="quarter" idx="4"/>
          </p:nvPr>
        </p:nvSpPr>
        <p:spPr>
          <a:xfrm>
            <a:off x="7589838" y="6481763"/>
            <a:ext cx="503237" cy="301625"/>
          </a:xfrm>
          <a:prstGeom prst="rect">
            <a:avLst/>
          </a:prstGeom>
        </p:spPr>
        <p:txBody>
          <a:bodyPr vert="horz" anchor="b"/>
          <a:lstStyle>
            <a:lvl1pPr algn="ctr" eaLnBrk="1" latinLnBrk="0" hangingPunct="1">
              <a:defRPr kumimoji="0" sz="1200">
                <a:solidFill>
                  <a:schemeClr val="tx1"/>
                </a:solidFill>
              </a:defRPr>
            </a:lvl1pPr>
          </a:lstStyle>
          <a:p>
            <a:pPr>
              <a:defRPr/>
            </a:pPr>
            <a:fld id="{949A1BB9-F10D-4558-BD0B-F8E85ABE181B}"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909" r:id="rId1"/>
    <p:sldLayoutId id="2147483910" r:id="rId2"/>
    <p:sldLayoutId id="2147483911" r:id="rId3"/>
    <p:sldLayoutId id="2147483904" r:id="rId4"/>
    <p:sldLayoutId id="2147483912" r:id="rId5"/>
    <p:sldLayoutId id="2147483905" r:id="rId6"/>
    <p:sldLayoutId id="2147483906" r:id="rId7"/>
    <p:sldLayoutId id="2147483913" r:id="rId8"/>
    <p:sldLayoutId id="2147483914" r:id="rId9"/>
    <p:sldLayoutId id="2147483907" r:id="rId10"/>
    <p:sldLayoutId id="2147483908" r:id="rId11"/>
    <p:sldLayoutId id="2147483915" r:id="rId12"/>
  </p:sldLayoutIdLst>
  <p:transition>
    <p:wheel spokes="8"/>
  </p:transition>
  <p:timing>
    <p:tnLst>
      <p:par>
        <p:cTn id="1" dur="indefinite" restart="never" nodeType="tmRoot"/>
      </p:par>
    </p:tnLst>
  </p:timing>
  <p:txStyles>
    <p:titleStyle>
      <a:lvl1pPr marL="484188" algn="l" rtl="0" eaLnBrk="0" fontAlgn="base" hangingPunct="0">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0" eaLnBrk="0" fontAlgn="base" hangingPunct="0">
        <a:spcBef>
          <a:spcPct val="0"/>
        </a:spcBef>
        <a:spcAft>
          <a:spcPct val="0"/>
        </a:spcAft>
        <a:defRPr sz="4200">
          <a:solidFill>
            <a:srgbClr val="FF5C9C"/>
          </a:solidFill>
          <a:latin typeface="Century Gothic" pitchFamily="34" charset="0"/>
        </a:defRPr>
      </a:lvl2pPr>
      <a:lvl3pPr marL="484188" algn="l" rtl="0" eaLnBrk="0" fontAlgn="base" hangingPunct="0">
        <a:spcBef>
          <a:spcPct val="0"/>
        </a:spcBef>
        <a:spcAft>
          <a:spcPct val="0"/>
        </a:spcAft>
        <a:defRPr sz="4200">
          <a:solidFill>
            <a:srgbClr val="FF5C9C"/>
          </a:solidFill>
          <a:latin typeface="Century Gothic" pitchFamily="34" charset="0"/>
        </a:defRPr>
      </a:lvl3pPr>
      <a:lvl4pPr marL="484188" algn="l" rtl="0" eaLnBrk="0" fontAlgn="base" hangingPunct="0">
        <a:spcBef>
          <a:spcPct val="0"/>
        </a:spcBef>
        <a:spcAft>
          <a:spcPct val="0"/>
        </a:spcAft>
        <a:defRPr sz="4200">
          <a:solidFill>
            <a:srgbClr val="FF5C9C"/>
          </a:solidFill>
          <a:latin typeface="Century Gothic" pitchFamily="34" charset="0"/>
        </a:defRPr>
      </a:lvl4pPr>
      <a:lvl5pPr marL="484188" algn="l" rtl="0" eaLnBrk="0" fontAlgn="base" hangingPunct="0">
        <a:spcBef>
          <a:spcPct val="0"/>
        </a:spcBef>
        <a:spcAft>
          <a:spcPct val="0"/>
        </a:spcAft>
        <a:defRPr sz="4200">
          <a:solidFill>
            <a:srgbClr val="FF5C9C"/>
          </a:solidFill>
          <a:latin typeface="Century Gothic" pitchFamily="34" charset="0"/>
        </a:defRPr>
      </a:lvl5pPr>
      <a:lvl6pPr marL="941388" algn="l" rtl="0" fontAlgn="base">
        <a:spcBef>
          <a:spcPct val="0"/>
        </a:spcBef>
        <a:spcAft>
          <a:spcPct val="0"/>
        </a:spcAft>
        <a:defRPr sz="4200">
          <a:solidFill>
            <a:srgbClr val="FF5C9C"/>
          </a:solidFill>
          <a:latin typeface="Century Gothic" pitchFamily="34" charset="0"/>
        </a:defRPr>
      </a:lvl6pPr>
      <a:lvl7pPr marL="1398588" algn="l" rtl="0" fontAlgn="base">
        <a:spcBef>
          <a:spcPct val="0"/>
        </a:spcBef>
        <a:spcAft>
          <a:spcPct val="0"/>
        </a:spcAft>
        <a:defRPr sz="4200">
          <a:solidFill>
            <a:srgbClr val="FF5C9C"/>
          </a:solidFill>
          <a:latin typeface="Century Gothic" pitchFamily="34" charset="0"/>
        </a:defRPr>
      </a:lvl7pPr>
      <a:lvl8pPr marL="1855788" algn="l" rtl="0" fontAlgn="base">
        <a:spcBef>
          <a:spcPct val="0"/>
        </a:spcBef>
        <a:spcAft>
          <a:spcPct val="0"/>
        </a:spcAft>
        <a:defRPr sz="4200">
          <a:solidFill>
            <a:srgbClr val="FF5C9C"/>
          </a:solidFill>
          <a:latin typeface="Century Gothic" pitchFamily="34" charset="0"/>
        </a:defRPr>
      </a:lvl8pPr>
      <a:lvl9pPr marL="2312988" algn="l" rtl="0" fontAlgn="base">
        <a:spcBef>
          <a:spcPct val="0"/>
        </a:spcBef>
        <a:spcAft>
          <a:spcPct val="0"/>
        </a:spcAft>
        <a:defRPr sz="4200">
          <a:solidFill>
            <a:srgbClr val="FF5C9C"/>
          </a:solidFill>
          <a:latin typeface="Century Gothic" pitchFamily="34" charset="0"/>
        </a:defRPr>
      </a:lvl9pPr>
    </p:titleStyle>
    <p:bodyStyle>
      <a:lvl1pPr marL="447675"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eaLnBrk="0" fontAlgn="base" hangingPunct="0">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eaLnBrk="0" fontAlgn="base" hangingPunct="0">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eaLnBrk="0" fontAlgn="base" hangingPunct="0">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eaLnBrk="0" fontAlgn="base" hangingPunct="0">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34.wmf"/><Relationship Id="rId1" Type="http://schemas.openxmlformats.org/officeDocument/2006/relationships/slideLayout" Target="../slideLayouts/slideLayout7.xml"/><Relationship Id="rId6" Type="http://schemas.openxmlformats.org/officeDocument/2006/relationships/image" Target="../media/image20.wmf"/><Relationship Id="rId5" Type="http://schemas.openxmlformats.org/officeDocument/2006/relationships/image" Target="../media/image36.wmf"/><Relationship Id="rId4" Type="http://schemas.openxmlformats.org/officeDocument/2006/relationships/image" Target="../media/image35.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image" Target="../media/image19.wmf"/><Relationship Id="rId13" Type="http://schemas.openxmlformats.org/officeDocument/2006/relationships/image" Target="../media/image24.png"/><Relationship Id="rId18" Type="http://schemas.openxmlformats.org/officeDocument/2006/relationships/image" Target="../media/image29.wmf"/><Relationship Id="rId3" Type="http://schemas.openxmlformats.org/officeDocument/2006/relationships/image" Target="../media/image14.wmf"/><Relationship Id="rId21" Type="http://schemas.openxmlformats.org/officeDocument/2006/relationships/image" Target="../media/image32.wmf"/><Relationship Id="rId7" Type="http://schemas.openxmlformats.org/officeDocument/2006/relationships/image" Target="../media/image18.jpeg"/><Relationship Id="rId12" Type="http://schemas.openxmlformats.org/officeDocument/2006/relationships/image" Target="../media/image23.jpeg"/><Relationship Id="rId17" Type="http://schemas.openxmlformats.org/officeDocument/2006/relationships/image" Target="../media/image28.wmf"/><Relationship Id="rId2" Type="http://schemas.openxmlformats.org/officeDocument/2006/relationships/image" Target="../media/image13.wmf"/><Relationship Id="rId16" Type="http://schemas.openxmlformats.org/officeDocument/2006/relationships/image" Target="../media/image27.wmf"/><Relationship Id="rId20" Type="http://schemas.openxmlformats.org/officeDocument/2006/relationships/image" Target="../media/image31.wmf"/><Relationship Id="rId1" Type="http://schemas.openxmlformats.org/officeDocument/2006/relationships/slideLayout" Target="../slideLayouts/slideLayout7.xml"/><Relationship Id="rId6" Type="http://schemas.openxmlformats.org/officeDocument/2006/relationships/image" Target="../media/image17.wmf"/><Relationship Id="rId11" Type="http://schemas.openxmlformats.org/officeDocument/2006/relationships/image" Target="../media/image22.wmf"/><Relationship Id="rId5" Type="http://schemas.openxmlformats.org/officeDocument/2006/relationships/image" Target="../media/image16.wmf"/><Relationship Id="rId15" Type="http://schemas.openxmlformats.org/officeDocument/2006/relationships/image" Target="../media/image26.wmf"/><Relationship Id="rId10" Type="http://schemas.openxmlformats.org/officeDocument/2006/relationships/image" Target="../media/image21.wmf"/><Relationship Id="rId19" Type="http://schemas.openxmlformats.org/officeDocument/2006/relationships/image" Target="../media/image30.wmf"/><Relationship Id="rId4" Type="http://schemas.openxmlformats.org/officeDocument/2006/relationships/image" Target="../media/image15.png"/><Relationship Id="rId9" Type="http://schemas.openxmlformats.org/officeDocument/2006/relationships/image" Target="../media/image20.wmf"/><Relationship Id="rId14" Type="http://schemas.openxmlformats.org/officeDocument/2006/relationships/image" Target="../media/image25.jpeg"/><Relationship Id="rId22" Type="http://schemas.openxmlformats.org/officeDocument/2006/relationships/image" Target="../media/image3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68288"/>
            <a:ext cx="8229600" cy="1398587"/>
          </a:xfrm>
          <a:prstGeom prst="rect">
            <a:avLst/>
          </a:prstGeom>
        </p:spPr>
        <p:txBody>
          <a:bodyPr/>
          <a:lstStyle/>
          <a:p>
            <a:pPr marL="484632" algn="ctr" fontAlgn="auto">
              <a:spcAft>
                <a:spcPts val="0"/>
              </a:spcAft>
              <a:defRPr/>
            </a:pPr>
            <a:r>
              <a:rPr lang="es-AR" sz="3200" kern="0" dirty="0">
                <a:solidFill>
                  <a:schemeClr val="accent1">
                    <a:tint val="83000"/>
                    <a:satMod val="150000"/>
                  </a:schemeClr>
                </a:solidFill>
                <a:latin typeface="+mj-lt"/>
                <a:ea typeface="+mj-ea"/>
                <a:cs typeface="+mj-cs"/>
              </a:rPr>
              <a:t>PREVENCION DE LAVADO DE ACTIVOS</a:t>
            </a:r>
          </a:p>
        </p:txBody>
      </p:sp>
      <p:sp>
        <p:nvSpPr>
          <p:cNvPr id="6" name="5 CuadroTexto"/>
          <p:cNvSpPr txBox="1"/>
          <p:nvPr/>
        </p:nvSpPr>
        <p:spPr>
          <a:xfrm>
            <a:off x="4211960" y="2420888"/>
            <a:ext cx="4706738" cy="1938992"/>
          </a:xfrm>
          <a:prstGeom prst="rect">
            <a:avLst/>
          </a:prstGeom>
          <a:noFill/>
        </p:spPr>
        <p:txBody>
          <a:bodyPr wrap="none">
            <a:spAutoFit/>
          </a:bodyPr>
          <a:lstStyle/>
          <a:p>
            <a:pPr fontAlgn="auto">
              <a:spcBef>
                <a:spcPts val="0"/>
              </a:spcBef>
              <a:spcAft>
                <a:spcPts val="0"/>
              </a:spcAft>
              <a:defRPr/>
            </a:pPr>
            <a:r>
              <a:rPr lang="es-ES" sz="2800" b="1" i="1" dirty="0" smtClean="0">
                <a:solidFill>
                  <a:schemeClr val="accent2">
                    <a:lumMod val="60000"/>
                    <a:lumOff val="40000"/>
                  </a:schemeClr>
                </a:solidFill>
              </a:rPr>
              <a:t>“La vinculación entre</a:t>
            </a:r>
          </a:p>
          <a:p>
            <a:pPr fontAlgn="auto">
              <a:spcBef>
                <a:spcPts val="0"/>
              </a:spcBef>
              <a:spcAft>
                <a:spcPts val="0"/>
              </a:spcAft>
              <a:defRPr/>
            </a:pPr>
            <a:r>
              <a:rPr lang="es-ES" sz="2800" b="1" i="1" dirty="0" smtClean="0">
                <a:solidFill>
                  <a:schemeClr val="accent2">
                    <a:lumMod val="60000"/>
                    <a:lumOff val="40000"/>
                  </a:schemeClr>
                </a:solidFill>
              </a:rPr>
              <a:t> los delitos de lavado de dinero</a:t>
            </a:r>
          </a:p>
          <a:p>
            <a:pPr fontAlgn="auto">
              <a:spcBef>
                <a:spcPts val="0"/>
              </a:spcBef>
              <a:spcAft>
                <a:spcPts val="0"/>
              </a:spcAft>
              <a:defRPr/>
            </a:pPr>
            <a:r>
              <a:rPr lang="es-ES" sz="2800" b="1" i="1" dirty="0" smtClean="0">
                <a:solidFill>
                  <a:schemeClr val="accent2">
                    <a:lumMod val="60000"/>
                    <a:lumOff val="40000"/>
                  </a:schemeClr>
                </a:solidFill>
              </a:rPr>
              <a:t> y el delito fiscal”</a:t>
            </a:r>
            <a:endParaRPr lang="es-AR" sz="2800" dirty="0">
              <a:solidFill>
                <a:schemeClr val="accent2">
                  <a:lumMod val="60000"/>
                  <a:lumOff val="40000"/>
                </a:schemeClr>
              </a:solidFill>
              <a:latin typeface="+mn-lt"/>
              <a:cs typeface="+mn-cs"/>
            </a:endParaRPr>
          </a:p>
          <a:p>
            <a:pPr fontAlgn="auto">
              <a:spcBef>
                <a:spcPts val="0"/>
              </a:spcBef>
              <a:spcAft>
                <a:spcPts val="0"/>
              </a:spcAft>
              <a:defRPr/>
            </a:pPr>
            <a:endParaRPr lang="es-AR" dirty="0">
              <a:solidFill>
                <a:schemeClr val="accent1">
                  <a:lumMod val="75000"/>
                </a:schemeClr>
              </a:solidFill>
              <a:latin typeface="+mn-lt"/>
              <a:cs typeface="+mn-cs"/>
            </a:endParaRPr>
          </a:p>
        </p:txBody>
      </p:sp>
      <p:sp>
        <p:nvSpPr>
          <p:cNvPr id="7" name="6 CuadroTexto"/>
          <p:cNvSpPr txBox="1"/>
          <p:nvPr/>
        </p:nvSpPr>
        <p:spPr>
          <a:xfrm>
            <a:off x="5214938" y="4643438"/>
            <a:ext cx="3600450" cy="523875"/>
          </a:xfrm>
          <a:prstGeom prst="rect">
            <a:avLst/>
          </a:prstGeom>
          <a:noFill/>
        </p:spPr>
        <p:txBody>
          <a:bodyPr wrap="none">
            <a:spAutoFit/>
          </a:bodyPr>
          <a:lstStyle/>
          <a:p>
            <a:pPr fontAlgn="auto">
              <a:spcBef>
                <a:spcPts val="0"/>
              </a:spcBef>
              <a:spcAft>
                <a:spcPts val="0"/>
              </a:spcAft>
              <a:defRPr/>
            </a:pPr>
            <a:r>
              <a:rPr lang="es-AR" sz="2800" i="1" dirty="0" err="1">
                <a:solidFill>
                  <a:schemeClr val="accent1">
                    <a:lumMod val="75000"/>
                  </a:schemeClr>
                </a:solidFill>
                <a:latin typeface="+mn-lt"/>
                <a:cs typeface="+mn-cs"/>
              </a:rPr>
              <a:t>Cdora</a:t>
            </a:r>
            <a:r>
              <a:rPr lang="es-AR" sz="2800" i="1" dirty="0">
                <a:solidFill>
                  <a:schemeClr val="accent1">
                    <a:lumMod val="75000"/>
                  </a:schemeClr>
                </a:solidFill>
                <a:latin typeface="+mn-lt"/>
                <a:cs typeface="+mn-cs"/>
              </a:rPr>
              <a:t>. Alicia López</a:t>
            </a:r>
            <a:endParaRPr lang="es-AR" i="1" dirty="0">
              <a:solidFill>
                <a:schemeClr val="accent1">
                  <a:lumMod val="75000"/>
                </a:schemeClr>
              </a:solidFill>
              <a:latin typeface="+mn-lt"/>
              <a:cs typeface="+mn-cs"/>
            </a:endParaRPr>
          </a:p>
        </p:txBody>
      </p:sp>
      <p:sp>
        <p:nvSpPr>
          <p:cNvPr id="8" name="7 CuadroTexto"/>
          <p:cNvSpPr txBox="1"/>
          <p:nvPr/>
        </p:nvSpPr>
        <p:spPr>
          <a:xfrm>
            <a:off x="714375" y="5857875"/>
            <a:ext cx="4993675" cy="461665"/>
          </a:xfrm>
          <a:prstGeom prst="rect">
            <a:avLst/>
          </a:prstGeom>
          <a:noFill/>
        </p:spPr>
        <p:txBody>
          <a:bodyPr wrap="none">
            <a:spAutoFit/>
          </a:bodyPr>
          <a:lstStyle/>
          <a:p>
            <a:pPr fontAlgn="auto">
              <a:spcBef>
                <a:spcPts val="0"/>
              </a:spcBef>
              <a:spcAft>
                <a:spcPts val="0"/>
              </a:spcAft>
              <a:defRPr/>
            </a:pPr>
            <a:r>
              <a:rPr lang="es-AR" sz="2400" i="1" dirty="0">
                <a:solidFill>
                  <a:schemeClr val="accent1">
                    <a:lumMod val="75000"/>
                  </a:schemeClr>
                </a:solidFill>
                <a:latin typeface="+mn-lt"/>
                <a:cs typeface="+mn-cs"/>
              </a:rPr>
              <a:t>Buenos Aires, </a:t>
            </a:r>
            <a:r>
              <a:rPr lang="es-AR" sz="2400" i="1" dirty="0" smtClean="0">
                <a:solidFill>
                  <a:schemeClr val="accent1">
                    <a:lumMod val="75000"/>
                  </a:schemeClr>
                </a:solidFill>
                <a:latin typeface="+mn-lt"/>
                <a:cs typeface="+mn-cs"/>
              </a:rPr>
              <a:t>   Octubre de 2011</a:t>
            </a:r>
            <a:endParaRPr lang="es-AR" i="1" dirty="0">
              <a:solidFill>
                <a:schemeClr val="accent1">
                  <a:lumMod val="75000"/>
                </a:schemeClr>
              </a:solidFill>
              <a:latin typeface="+mn-lt"/>
              <a:cs typeface="+mn-cs"/>
            </a:endParaRPr>
          </a:p>
        </p:txBody>
      </p:sp>
      <p:pic>
        <p:nvPicPr>
          <p:cNvPr id="6146" name="Picture 2"/>
          <p:cNvPicPr>
            <a:picLocks noChangeAspect="1" noChangeArrowheads="1"/>
          </p:cNvPicPr>
          <p:nvPr/>
        </p:nvPicPr>
        <p:blipFill>
          <a:blip r:embed="rId2" cstate="print"/>
          <a:srcRect/>
          <a:stretch>
            <a:fillRect/>
          </a:stretch>
        </p:blipFill>
        <p:spPr bwMode="auto">
          <a:xfrm>
            <a:off x="539552" y="1556792"/>
            <a:ext cx="1396243" cy="1742226"/>
          </a:xfrm>
          <a:prstGeom prst="rect">
            <a:avLst/>
          </a:prstGeom>
          <a:noFill/>
          <a:ln w="9525">
            <a:noFill/>
            <a:miter lim="800000"/>
            <a:headEnd/>
            <a:tailEnd/>
          </a:ln>
          <a:effectLst/>
        </p:spPr>
      </p:pic>
      <p:sp>
        <p:nvSpPr>
          <p:cNvPr id="11" name="10 Pentágono"/>
          <p:cNvSpPr/>
          <p:nvPr/>
        </p:nvSpPr>
        <p:spPr>
          <a:xfrm rot="1790895">
            <a:off x="1477229" y="3696819"/>
            <a:ext cx="1455975" cy="20488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pic>
        <p:nvPicPr>
          <p:cNvPr id="6147" name="Picture 3"/>
          <p:cNvPicPr>
            <a:picLocks noChangeAspect="1" noChangeArrowheads="1"/>
          </p:cNvPicPr>
          <p:nvPr/>
        </p:nvPicPr>
        <p:blipFill>
          <a:blip r:embed="rId3" cstate="print"/>
          <a:srcRect/>
          <a:stretch>
            <a:fillRect/>
          </a:stretch>
        </p:blipFill>
        <p:spPr bwMode="auto">
          <a:xfrm>
            <a:off x="2123728" y="4077072"/>
            <a:ext cx="2420289" cy="1371700"/>
          </a:xfrm>
          <a:prstGeom prst="rect">
            <a:avLst/>
          </a:prstGeom>
          <a:noFill/>
          <a:ln w="9525">
            <a:noFill/>
            <a:miter lim="800000"/>
            <a:headEnd/>
            <a:tailEnd/>
          </a:ln>
          <a:effectLst/>
        </p:spPr>
      </p:pic>
      <p:sp>
        <p:nvSpPr>
          <p:cNvPr id="13" name="12 CuadroTexto"/>
          <p:cNvSpPr txBox="1"/>
          <p:nvPr/>
        </p:nvSpPr>
        <p:spPr>
          <a:xfrm>
            <a:off x="1331640" y="5013176"/>
            <a:ext cx="1069524" cy="646331"/>
          </a:xfrm>
          <a:prstGeom prst="rect">
            <a:avLst/>
          </a:prstGeom>
          <a:noFill/>
        </p:spPr>
        <p:txBody>
          <a:bodyPr wrap="none" rtlCol="0">
            <a:spAutoFit/>
          </a:bodyPr>
          <a:lstStyle/>
          <a:p>
            <a:r>
              <a:rPr lang="es-AR" dirty="0" smtClean="0"/>
              <a:t>A.W</a:t>
            </a:r>
            <a:endParaRPr lang="es-AR" dirty="0"/>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0" y="1484313"/>
            <a:ext cx="9144000" cy="4572000"/>
          </a:xfrm>
          <a:prstGeom prst="rect">
            <a:avLst/>
          </a:prstGeom>
          <a:noFill/>
          <a:ln w="9525">
            <a:noFill/>
            <a:miter lim="800000"/>
            <a:headEnd/>
            <a:tailEnd/>
          </a:ln>
        </p:spPr>
        <p:txBody>
          <a:bodyPr lIns="109606" tIns="54804" rIns="109606" bIns="54804"/>
          <a:lstStyle/>
          <a:p>
            <a:pPr marL="342900" indent="-342900">
              <a:spcBef>
                <a:spcPct val="20000"/>
              </a:spcBef>
              <a:buFontTx/>
              <a:buChar char="•"/>
            </a:pPr>
            <a:r>
              <a:rPr lang="es-ES_tradnl" sz="2400">
                <a:solidFill>
                  <a:schemeClr val="hlink"/>
                </a:solidFill>
              </a:rPr>
              <a:t>Países receptores de fondos de origen supuestamente desconocido con alta probabilidad de origen ilícito.</a:t>
            </a:r>
          </a:p>
          <a:p>
            <a:pPr marL="342900" indent="-342900">
              <a:spcBef>
                <a:spcPct val="20000"/>
              </a:spcBef>
              <a:buFontTx/>
              <a:buChar char="•"/>
            </a:pPr>
            <a:r>
              <a:rPr lang="es-ES_tradnl" sz="2400">
                <a:solidFill>
                  <a:schemeClr val="hlink"/>
                </a:solidFill>
              </a:rPr>
              <a:t>Realizan act. Offshore dado las facilidades que brindan su marco jurídico-regulatorio.</a:t>
            </a:r>
          </a:p>
          <a:p>
            <a:pPr marL="342900" indent="-342900">
              <a:spcBef>
                <a:spcPct val="20000"/>
              </a:spcBef>
              <a:buFontTx/>
              <a:buChar char="•"/>
            </a:pPr>
            <a:r>
              <a:rPr lang="es-ES_tradnl" sz="2400">
                <a:solidFill>
                  <a:schemeClr val="hlink"/>
                </a:solidFill>
              </a:rPr>
              <a:t>Posibilitan la apertura de ctas. numeradas.</a:t>
            </a:r>
          </a:p>
          <a:p>
            <a:pPr marL="342900" indent="-342900">
              <a:spcBef>
                <a:spcPct val="20000"/>
              </a:spcBef>
              <a:buFontTx/>
              <a:buChar char="•"/>
            </a:pPr>
            <a:r>
              <a:rPr lang="es-ES_tradnl" sz="2400">
                <a:solidFill>
                  <a:schemeClr val="hlink"/>
                </a:solidFill>
              </a:rPr>
              <a:t>Se utilizan los servicios de agentes regentes</a:t>
            </a:r>
            <a:endParaRPr lang="es-ES" sz="2400">
              <a:solidFill>
                <a:schemeClr val="hlink"/>
              </a:solidFill>
            </a:endParaRPr>
          </a:p>
        </p:txBody>
      </p:sp>
      <p:pic>
        <p:nvPicPr>
          <p:cNvPr id="3" name="Picture 5" descr="BD04934_"/>
          <p:cNvPicPr>
            <a:picLocks noChangeAspect="1" noChangeArrowheads="1"/>
          </p:cNvPicPr>
          <p:nvPr/>
        </p:nvPicPr>
        <p:blipFill>
          <a:blip r:embed="rId2" cstate="print"/>
          <a:srcRect/>
          <a:stretch>
            <a:fillRect/>
          </a:stretch>
        </p:blipFill>
        <p:spPr bwMode="auto">
          <a:xfrm>
            <a:off x="990600" y="4608513"/>
            <a:ext cx="1377950" cy="1249362"/>
          </a:xfrm>
          <a:prstGeom prst="rect">
            <a:avLst/>
          </a:prstGeom>
          <a:noFill/>
          <a:ln w="9525">
            <a:noFill/>
            <a:miter lim="800000"/>
            <a:headEnd/>
            <a:tailEnd/>
          </a:ln>
        </p:spPr>
      </p:pic>
      <p:pic>
        <p:nvPicPr>
          <p:cNvPr id="4" name="Picture 6" descr="BD06444_"/>
          <p:cNvPicPr>
            <a:picLocks noChangeAspect="1" noChangeArrowheads="1"/>
          </p:cNvPicPr>
          <p:nvPr/>
        </p:nvPicPr>
        <p:blipFill>
          <a:blip r:embed="rId3" cstate="print"/>
          <a:srcRect/>
          <a:stretch>
            <a:fillRect/>
          </a:stretch>
        </p:blipFill>
        <p:spPr bwMode="auto">
          <a:xfrm>
            <a:off x="2895600" y="4608513"/>
            <a:ext cx="1749425" cy="1254125"/>
          </a:xfrm>
          <a:prstGeom prst="rect">
            <a:avLst/>
          </a:prstGeom>
          <a:noFill/>
          <a:ln w="9525">
            <a:noFill/>
            <a:miter lim="800000"/>
            <a:headEnd/>
            <a:tailEnd/>
          </a:ln>
        </p:spPr>
      </p:pic>
      <p:pic>
        <p:nvPicPr>
          <p:cNvPr id="5" name="Picture 7" descr="BD06496_"/>
          <p:cNvPicPr>
            <a:picLocks noChangeAspect="1" noChangeArrowheads="1"/>
          </p:cNvPicPr>
          <p:nvPr/>
        </p:nvPicPr>
        <p:blipFill>
          <a:blip r:embed="rId4" cstate="print"/>
          <a:srcRect/>
          <a:stretch>
            <a:fillRect/>
          </a:stretch>
        </p:blipFill>
        <p:spPr bwMode="auto">
          <a:xfrm>
            <a:off x="4876800" y="4760913"/>
            <a:ext cx="1014413" cy="1066800"/>
          </a:xfrm>
          <a:prstGeom prst="rect">
            <a:avLst/>
          </a:prstGeom>
          <a:noFill/>
          <a:ln w="9525">
            <a:noFill/>
            <a:miter lim="800000"/>
            <a:headEnd/>
            <a:tailEnd/>
          </a:ln>
        </p:spPr>
      </p:pic>
      <p:pic>
        <p:nvPicPr>
          <p:cNvPr id="6" name="Picture 8" descr="BD07180_"/>
          <p:cNvPicPr>
            <a:picLocks noChangeAspect="1" noChangeArrowheads="1"/>
          </p:cNvPicPr>
          <p:nvPr/>
        </p:nvPicPr>
        <p:blipFill>
          <a:blip r:embed="rId5" cstate="print"/>
          <a:srcRect/>
          <a:stretch>
            <a:fillRect/>
          </a:stretch>
        </p:blipFill>
        <p:spPr bwMode="auto">
          <a:xfrm>
            <a:off x="6172200" y="4837113"/>
            <a:ext cx="1177925" cy="965200"/>
          </a:xfrm>
          <a:prstGeom prst="rect">
            <a:avLst/>
          </a:prstGeom>
          <a:noFill/>
          <a:ln w="9525">
            <a:noFill/>
            <a:miter lim="800000"/>
            <a:headEnd/>
            <a:tailEnd/>
          </a:ln>
        </p:spPr>
      </p:pic>
      <p:pic>
        <p:nvPicPr>
          <p:cNvPr id="7" name="Picture 9" descr="BD07246_"/>
          <p:cNvPicPr>
            <a:picLocks noChangeAspect="1" noChangeArrowheads="1"/>
          </p:cNvPicPr>
          <p:nvPr/>
        </p:nvPicPr>
        <p:blipFill>
          <a:blip r:embed="rId6" cstate="print"/>
          <a:srcRect/>
          <a:stretch>
            <a:fillRect/>
          </a:stretch>
        </p:blipFill>
        <p:spPr bwMode="auto">
          <a:xfrm>
            <a:off x="7620000" y="4892675"/>
            <a:ext cx="1209675" cy="865188"/>
          </a:xfrm>
          <a:prstGeom prst="rect">
            <a:avLst/>
          </a:prstGeom>
          <a:noFill/>
          <a:ln w="9525">
            <a:noFill/>
            <a:miter lim="800000"/>
            <a:headEnd/>
            <a:tailEnd/>
          </a:ln>
        </p:spPr>
      </p:pic>
      <p:sp>
        <p:nvSpPr>
          <p:cNvPr id="8" name="Rectangle 10"/>
          <p:cNvSpPr>
            <a:spLocks noChangeArrowheads="1"/>
          </p:cNvSpPr>
          <p:nvPr/>
        </p:nvSpPr>
        <p:spPr bwMode="auto">
          <a:xfrm>
            <a:off x="0" y="0"/>
            <a:ext cx="9715500" cy="1270000"/>
          </a:xfrm>
          <a:prstGeom prst="rect">
            <a:avLst/>
          </a:prstGeom>
          <a:noFill/>
          <a:ln w="9525">
            <a:noFill/>
            <a:miter lim="800000"/>
            <a:headEnd/>
            <a:tailEnd/>
          </a:ln>
        </p:spPr>
        <p:txBody>
          <a:bodyPr lIns="109606" tIns="54804" rIns="109606" bIns="54804" anchor="b"/>
          <a:lstStyle/>
          <a:p>
            <a:pPr algn="ctr"/>
            <a:r>
              <a:rPr lang="es-ES_tradnl" sz="3200">
                <a:solidFill>
                  <a:schemeClr val="hlink"/>
                </a:solidFill>
              </a:rPr>
              <a:t>PARAISOS FISCALES. CARACTERISTICA</a:t>
            </a:r>
            <a:endParaRPr lang="es-ES" sz="3200">
              <a:solidFill>
                <a:schemeClr val="hlink"/>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500"/>
                                        <p:tgtEl>
                                          <p:spTgt spid="2"/>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500"/>
                                        <p:tgtEl>
                                          <p:spTgt spid="3"/>
                                        </p:tgtEl>
                                      </p:cBhvr>
                                    </p:animEffect>
                                  </p:childTnLst>
                                </p:cTn>
                              </p:par>
                            </p:childTnLst>
                          </p:cTn>
                        </p:par>
                        <p:par>
                          <p:cTn id="12" fill="hold">
                            <p:stCondLst>
                              <p:cond delay="1000"/>
                            </p:stCondLst>
                            <p:childTnLst>
                              <p:par>
                                <p:cTn id="13" presetID="8"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500"/>
                                        <p:tgtEl>
                                          <p:spTgt spid="4"/>
                                        </p:tgtEl>
                                      </p:cBhvr>
                                    </p:animEffect>
                                  </p:childTnLst>
                                </p:cTn>
                              </p:par>
                            </p:childTnLst>
                          </p:cTn>
                        </p:par>
                        <p:par>
                          <p:cTn id="16" fill="hold">
                            <p:stCondLst>
                              <p:cond delay="1500"/>
                            </p:stCondLst>
                            <p:childTnLst>
                              <p:par>
                                <p:cTn id="17" presetID="8"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amond(in)">
                                      <p:cBhvr>
                                        <p:cTn id="19" dur="500"/>
                                        <p:tgtEl>
                                          <p:spTgt spid="5"/>
                                        </p:tgtEl>
                                      </p:cBhvr>
                                    </p:animEffect>
                                  </p:childTnLst>
                                </p:cTn>
                              </p:par>
                            </p:childTnLst>
                          </p:cTn>
                        </p:par>
                        <p:par>
                          <p:cTn id="20" fill="hold">
                            <p:stCondLst>
                              <p:cond delay="2000"/>
                            </p:stCondLst>
                            <p:childTnLst>
                              <p:par>
                                <p:cTn id="21" presetID="8"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amond(in)">
                                      <p:cBhvr>
                                        <p:cTn id="23" dur="500"/>
                                        <p:tgtEl>
                                          <p:spTgt spid="6"/>
                                        </p:tgtEl>
                                      </p:cBhvr>
                                    </p:animEffect>
                                  </p:childTnLst>
                                </p:cTn>
                              </p:par>
                            </p:childTnLst>
                          </p:cTn>
                        </p:par>
                        <p:par>
                          <p:cTn id="24" fill="hold">
                            <p:stCondLst>
                              <p:cond delay="2500"/>
                            </p:stCondLst>
                            <p:childTnLst>
                              <p:par>
                                <p:cTn id="25" presetID="8"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amond(in)">
                                      <p:cBhvr>
                                        <p:cTn id="27" dur="500"/>
                                        <p:tgtEl>
                                          <p:spTgt spid="7"/>
                                        </p:tgtEl>
                                      </p:cBhvr>
                                    </p:animEffect>
                                  </p:childTnLst>
                                </p:cTn>
                              </p:par>
                            </p:childTnLst>
                          </p:cTn>
                        </p:par>
                        <p:par>
                          <p:cTn id="28" fill="hold">
                            <p:stCondLst>
                              <p:cond delay="3000"/>
                            </p:stCondLst>
                            <p:childTnLst>
                              <p:par>
                                <p:cTn id="29" presetID="8"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diamond(in)">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descr="White marble"/>
          <p:cNvSpPr>
            <a:spLocks noChangeArrowheads="1"/>
          </p:cNvSpPr>
          <p:nvPr/>
        </p:nvSpPr>
        <p:spPr bwMode="auto">
          <a:xfrm>
            <a:off x="1527175" y="727075"/>
            <a:ext cx="7924800" cy="1143000"/>
          </a:xfrm>
          <a:prstGeom prst="rect">
            <a:avLst/>
          </a:prstGeom>
          <a:noFill/>
          <a:ln w="12700">
            <a:noFill/>
            <a:miter lim="800000"/>
            <a:headEnd/>
            <a:tailEnd/>
          </a:ln>
        </p:spPr>
        <p:txBody>
          <a:bodyPr wrap="none" anchor="ctr"/>
          <a:lstStyle/>
          <a:p>
            <a:endParaRPr lang="es-AR" sz="2000"/>
          </a:p>
        </p:txBody>
      </p:sp>
      <p:sp>
        <p:nvSpPr>
          <p:cNvPr id="3" name="Rectangle 5"/>
          <p:cNvSpPr>
            <a:spLocks noChangeArrowheads="1"/>
          </p:cNvSpPr>
          <p:nvPr/>
        </p:nvSpPr>
        <p:spPr bwMode="auto">
          <a:xfrm>
            <a:off x="1403350" y="333375"/>
            <a:ext cx="6019800" cy="400050"/>
          </a:xfrm>
          <a:prstGeom prst="rect">
            <a:avLst/>
          </a:prstGeom>
          <a:noFill/>
          <a:ln w="9525">
            <a:noFill/>
            <a:miter lim="800000"/>
            <a:headEnd/>
            <a:tailEnd/>
          </a:ln>
        </p:spPr>
        <p:txBody>
          <a:bodyPr lIns="92075" tIns="46038" rIns="92075" bIns="46038">
            <a:spAutoFit/>
          </a:bodyPr>
          <a:lstStyle/>
          <a:p>
            <a:pPr algn="ctr" eaLnBrk="0" hangingPunct="0"/>
            <a:r>
              <a:rPr lang="es-ES_tradnl" sz="2000" b="1">
                <a:solidFill>
                  <a:srgbClr val="EAEAEA"/>
                </a:solidFill>
                <a:latin typeface="Bookman Old Style" pitchFamily="18" charset="0"/>
              </a:rPr>
              <a:t>NORMAS PRUDENCIALES</a:t>
            </a:r>
            <a:endParaRPr lang="es-ES_tradnl" sz="1800" b="1">
              <a:solidFill>
                <a:srgbClr val="EAEAEA"/>
              </a:solidFill>
              <a:latin typeface="Bookman Old Style" pitchFamily="18" charset="0"/>
            </a:endParaRPr>
          </a:p>
        </p:txBody>
      </p:sp>
      <p:sp>
        <p:nvSpPr>
          <p:cNvPr id="4" name="Text Box 6"/>
          <p:cNvSpPr txBox="1">
            <a:spLocks noChangeArrowheads="1"/>
          </p:cNvSpPr>
          <p:nvPr/>
        </p:nvSpPr>
        <p:spPr bwMode="auto">
          <a:xfrm>
            <a:off x="1042988" y="3716338"/>
            <a:ext cx="3429000" cy="523875"/>
          </a:xfrm>
          <a:prstGeom prst="rect">
            <a:avLst/>
          </a:prstGeom>
          <a:noFill/>
          <a:ln w="12700">
            <a:noFill/>
            <a:miter lim="800000"/>
            <a:headEnd type="none" w="sm" len="sm"/>
            <a:tailEnd type="none" w="sm" len="sm"/>
          </a:ln>
        </p:spPr>
        <p:txBody>
          <a:bodyPr>
            <a:spAutoFit/>
          </a:bodyPr>
          <a:lstStyle/>
          <a:p>
            <a:pPr algn="ctr" eaLnBrk="0" hangingPunct="0"/>
            <a:r>
              <a:rPr lang="es-ES_tradnl" sz="1400" b="1">
                <a:solidFill>
                  <a:srgbClr val="F8F8F8"/>
                </a:solidFill>
                <a:latin typeface="Arial Narrow" pitchFamily="34" charset="0"/>
              </a:rPr>
              <a:t>DETECTAR </a:t>
            </a:r>
          </a:p>
          <a:p>
            <a:pPr algn="ctr" eaLnBrk="0" hangingPunct="0"/>
            <a:r>
              <a:rPr lang="es-ES_tradnl" sz="1400" b="1">
                <a:solidFill>
                  <a:srgbClr val="F8F8F8"/>
                </a:solidFill>
                <a:latin typeface="Arial Narrow" pitchFamily="34" charset="0"/>
              </a:rPr>
              <a:t>TRANSACCIONES INUSUALES</a:t>
            </a:r>
          </a:p>
        </p:txBody>
      </p:sp>
      <p:sp>
        <p:nvSpPr>
          <p:cNvPr id="5" name="Text Box 7"/>
          <p:cNvSpPr txBox="1">
            <a:spLocks noChangeArrowheads="1"/>
          </p:cNvSpPr>
          <p:nvPr/>
        </p:nvSpPr>
        <p:spPr bwMode="auto">
          <a:xfrm>
            <a:off x="4500563" y="3789363"/>
            <a:ext cx="3962400" cy="522287"/>
          </a:xfrm>
          <a:prstGeom prst="rect">
            <a:avLst/>
          </a:prstGeom>
          <a:noFill/>
          <a:ln w="12700">
            <a:noFill/>
            <a:miter lim="800000"/>
            <a:headEnd type="none" w="sm" len="sm"/>
            <a:tailEnd type="none" w="sm" len="sm"/>
          </a:ln>
        </p:spPr>
        <p:txBody>
          <a:bodyPr>
            <a:spAutoFit/>
          </a:bodyPr>
          <a:lstStyle/>
          <a:p>
            <a:pPr algn="ctr"/>
            <a:r>
              <a:rPr lang="es-ES_tradnl" sz="1400" b="1">
                <a:solidFill>
                  <a:srgbClr val="F8F8F8"/>
                </a:solidFill>
                <a:latin typeface="Arial Narrow" pitchFamily="34" charset="0"/>
              </a:rPr>
              <a:t>DETECTAR Y COMUNICAR </a:t>
            </a:r>
          </a:p>
          <a:p>
            <a:pPr algn="ctr"/>
            <a:r>
              <a:rPr lang="es-ES_tradnl" sz="1400" b="1">
                <a:solidFill>
                  <a:srgbClr val="F8F8F8"/>
                </a:solidFill>
                <a:latin typeface="Arial Narrow" pitchFamily="34" charset="0"/>
              </a:rPr>
              <a:t>TRANSACCIONES SOSPECHOSAS</a:t>
            </a:r>
          </a:p>
        </p:txBody>
      </p:sp>
      <p:sp>
        <p:nvSpPr>
          <p:cNvPr id="6" name="Text Box 8"/>
          <p:cNvSpPr txBox="1">
            <a:spLocks noChangeArrowheads="1"/>
          </p:cNvSpPr>
          <p:nvPr/>
        </p:nvSpPr>
        <p:spPr bwMode="auto">
          <a:xfrm>
            <a:off x="5321300" y="5137150"/>
            <a:ext cx="184150" cy="338138"/>
          </a:xfrm>
          <a:prstGeom prst="rect">
            <a:avLst/>
          </a:prstGeom>
          <a:noFill/>
          <a:ln w="12700">
            <a:noFill/>
            <a:miter lim="800000"/>
            <a:headEnd type="none" w="sm" len="sm"/>
            <a:tailEnd type="none" w="sm" len="sm"/>
          </a:ln>
        </p:spPr>
        <p:txBody>
          <a:bodyPr wrap="none">
            <a:spAutoFit/>
          </a:bodyPr>
          <a:lstStyle/>
          <a:p>
            <a:endParaRPr lang="es-ES" sz="1600">
              <a:solidFill>
                <a:srgbClr val="F8F8F8"/>
              </a:solidFill>
            </a:endParaRPr>
          </a:p>
        </p:txBody>
      </p:sp>
      <p:sp>
        <p:nvSpPr>
          <p:cNvPr id="7" name="Line 9"/>
          <p:cNvSpPr>
            <a:spLocks noChangeShapeType="1"/>
          </p:cNvSpPr>
          <p:nvPr/>
        </p:nvSpPr>
        <p:spPr bwMode="auto">
          <a:xfrm>
            <a:off x="5870575" y="3698875"/>
            <a:ext cx="457200" cy="457200"/>
          </a:xfrm>
          <a:prstGeom prst="line">
            <a:avLst/>
          </a:prstGeom>
          <a:noFill/>
          <a:ln w="12700">
            <a:noFill/>
            <a:round/>
            <a:headEnd type="none" w="sm" len="sm"/>
            <a:tailEnd type="triangle" w="sm" len="sm"/>
          </a:ln>
        </p:spPr>
        <p:txBody>
          <a:bodyPr wrap="none" anchor="ctr"/>
          <a:lstStyle/>
          <a:p>
            <a:endParaRPr lang="es-AR"/>
          </a:p>
        </p:txBody>
      </p:sp>
      <p:sp>
        <p:nvSpPr>
          <p:cNvPr id="8" name="Text Box 10"/>
          <p:cNvSpPr txBox="1">
            <a:spLocks noChangeArrowheads="1"/>
          </p:cNvSpPr>
          <p:nvPr/>
        </p:nvSpPr>
        <p:spPr bwMode="auto">
          <a:xfrm>
            <a:off x="3348038" y="2349500"/>
            <a:ext cx="1828800" cy="338138"/>
          </a:xfrm>
          <a:prstGeom prst="rect">
            <a:avLst/>
          </a:prstGeom>
          <a:noFill/>
          <a:ln w="12700">
            <a:noFill/>
            <a:miter lim="800000"/>
            <a:headEnd type="none" w="sm" len="sm"/>
            <a:tailEnd type="none" w="sm" len="sm"/>
          </a:ln>
        </p:spPr>
        <p:txBody>
          <a:bodyPr>
            <a:spAutoFit/>
          </a:bodyPr>
          <a:lstStyle/>
          <a:p>
            <a:pPr algn="ctr"/>
            <a:r>
              <a:rPr lang="es-ES_tradnl" sz="1600" b="1">
                <a:solidFill>
                  <a:srgbClr val="FF3399"/>
                </a:solidFill>
                <a:latin typeface="Arial Narrow" pitchFamily="34" charset="0"/>
              </a:rPr>
              <a:t>OBJETIVOS</a:t>
            </a:r>
          </a:p>
        </p:txBody>
      </p:sp>
      <p:graphicFrame>
        <p:nvGraphicFramePr>
          <p:cNvPr id="9" name="Object 2"/>
          <p:cNvGraphicFramePr>
            <a:graphicFrameLocks noChangeAspect="1"/>
          </p:cNvGraphicFramePr>
          <p:nvPr/>
        </p:nvGraphicFramePr>
        <p:xfrm>
          <a:off x="5651500" y="4365625"/>
          <a:ext cx="1693863" cy="1981200"/>
        </p:xfrm>
        <a:graphic>
          <a:graphicData uri="http://schemas.openxmlformats.org/presentationml/2006/ole">
            <p:oleObj spid="_x0000_s2050" name="Imagen" r:id="rId3" imgW="5157360" imgH="5624280" progId="">
              <p:embed/>
            </p:oleObj>
          </a:graphicData>
        </a:graphic>
      </p:graphicFrame>
      <p:graphicFrame>
        <p:nvGraphicFramePr>
          <p:cNvPr id="10" name="Object 3"/>
          <p:cNvGraphicFramePr>
            <a:graphicFrameLocks noChangeAspect="1"/>
          </p:cNvGraphicFramePr>
          <p:nvPr/>
        </p:nvGraphicFramePr>
        <p:xfrm>
          <a:off x="1692275" y="4365625"/>
          <a:ext cx="1314450" cy="1371600"/>
        </p:xfrm>
        <a:graphic>
          <a:graphicData uri="http://schemas.openxmlformats.org/presentationml/2006/ole">
            <p:oleObj spid="_x0000_s2051" name="Imagen" r:id="rId4" imgW="3717360" imgH="3352320" progId="">
              <p:embed/>
            </p:oleObj>
          </a:graphicData>
        </a:graphic>
      </p:graphicFrame>
      <p:sp>
        <p:nvSpPr>
          <p:cNvPr id="11" name="AutoShape 13"/>
          <p:cNvSpPr>
            <a:spLocks noChangeArrowheads="1"/>
          </p:cNvSpPr>
          <p:nvPr/>
        </p:nvSpPr>
        <p:spPr bwMode="auto">
          <a:xfrm>
            <a:off x="4067175" y="1773238"/>
            <a:ext cx="381000" cy="533400"/>
          </a:xfrm>
          <a:prstGeom prst="downArrow">
            <a:avLst>
              <a:gd name="adj1" fmla="val 50000"/>
              <a:gd name="adj2" fmla="val 35000"/>
            </a:avLst>
          </a:prstGeom>
          <a:solidFill>
            <a:srgbClr val="EAEAEA"/>
          </a:solidFill>
          <a:ln w="12700">
            <a:solidFill>
              <a:schemeClr val="tx1"/>
            </a:solidFill>
            <a:miter lim="800000"/>
            <a:headEnd type="none" w="sm" len="sm"/>
            <a:tailEnd type="none" w="sm" len="sm"/>
          </a:ln>
        </p:spPr>
        <p:txBody>
          <a:bodyPr wrap="none" anchor="ctr"/>
          <a:lstStyle/>
          <a:p>
            <a:endParaRPr lang="es-AR" sz="2000"/>
          </a:p>
        </p:txBody>
      </p:sp>
      <p:sp>
        <p:nvSpPr>
          <p:cNvPr id="12" name="Text Box 14"/>
          <p:cNvSpPr txBox="1">
            <a:spLocks noChangeArrowheads="1"/>
          </p:cNvSpPr>
          <p:nvPr/>
        </p:nvSpPr>
        <p:spPr bwMode="auto">
          <a:xfrm>
            <a:off x="684213" y="1196975"/>
            <a:ext cx="7467600" cy="369888"/>
          </a:xfrm>
          <a:prstGeom prst="rect">
            <a:avLst/>
          </a:prstGeom>
          <a:solidFill>
            <a:srgbClr val="99CCFF"/>
          </a:solidFill>
          <a:ln w="12700">
            <a:noFill/>
            <a:miter lim="800000"/>
            <a:headEnd type="none" w="sm" len="sm"/>
            <a:tailEnd type="none" w="sm" len="sm"/>
          </a:ln>
        </p:spPr>
        <p:txBody>
          <a:bodyPr>
            <a:spAutoFit/>
          </a:bodyPr>
          <a:lstStyle/>
          <a:p>
            <a:pPr algn="ctr">
              <a:spcBef>
                <a:spcPct val="50000"/>
              </a:spcBef>
            </a:pPr>
            <a:r>
              <a:rPr lang="es-ES_tradnl" sz="1800" b="1">
                <a:solidFill>
                  <a:srgbClr val="333399"/>
                </a:solidFill>
              </a:rPr>
              <a:t>SISTEMA DE PREVENCION DE LAVADO DE DINERO</a:t>
            </a:r>
          </a:p>
        </p:txBody>
      </p:sp>
      <p:sp>
        <p:nvSpPr>
          <p:cNvPr id="13" name="Line 15"/>
          <p:cNvSpPr>
            <a:spLocks noChangeShapeType="1"/>
          </p:cNvSpPr>
          <p:nvPr/>
        </p:nvSpPr>
        <p:spPr bwMode="auto">
          <a:xfrm>
            <a:off x="2411413" y="3068638"/>
            <a:ext cx="0" cy="609600"/>
          </a:xfrm>
          <a:prstGeom prst="line">
            <a:avLst/>
          </a:prstGeom>
          <a:noFill/>
          <a:ln w="12700">
            <a:solidFill>
              <a:srgbClr val="EAEAEA"/>
            </a:solidFill>
            <a:round/>
            <a:headEnd type="none" w="sm" len="sm"/>
            <a:tailEnd type="triangle" w="lg" len="lg"/>
          </a:ln>
        </p:spPr>
        <p:txBody>
          <a:bodyPr wrap="none" anchor="ctr"/>
          <a:lstStyle/>
          <a:p>
            <a:endParaRPr lang="es-AR"/>
          </a:p>
        </p:txBody>
      </p:sp>
      <p:sp>
        <p:nvSpPr>
          <p:cNvPr id="14" name="Line 16"/>
          <p:cNvSpPr>
            <a:spLocks noChangeShapeType="1"/>
          </p:cNvSpPr>
          <p:nvPr/>
        </p:nvSpPr>
        <p:spPr bwMode="auto">
          <a:xfrm>
            <a:off x="6372225" y="3068638"/>
            <a:ext cx="0" cy="685800"/>
          </a:xfrm>
          <a:prstGeom prst="line">
            <a:avLst/>
          </a:prstGeom>
          <a:noFill/>
          <a:ln w="12700">
            <a:solidFill>
              <a:srgbClr val="EAEAEA"/>
            </a:solidFill>
            <a:round/>
            <a:headEnd type="none" w="sm" len="sm"/>
            <a:tailEnd type="triangle" w="lg" len="lg"/>
          </a:ln>
        </p:spPr>
        <p:txBody>
          <a:bodyPr wrap="none" anchor="ctr"/>
          <a:lstStyle/>
          <a:p>
            <a:endParaRPr lang="es-AR"/>
          </a:p>
        </p:txBody>
      </p:sp>
      <p:sp>
        <p:nvSpPr>
          <p:cNvPr id="15" name="Line 17"/>
          <p:cNvSpPr>
            <a:spLocks noChangeShapeType="1"/>
          </p:cNvSpPr>
          <p:nvPr/>
        </p:nvSpPr>
        <p:spPr bwMode="auto">
          <a:xfrm>
            <a:off x="2411413" y="3068638"/>
            <a:ext cx="3962400" cy="0"/>
          </a:xfrm>
          <a:prstGeom prst="line">
            <a:avLst/>
          </a:prstGeom>
          <a:noFill/>
          <a:ln w="12700">
            <a:solidFill>
              <a:srgbClr val="EAEAEA"/>
            </a:solidFill>
            <a:round/>
            <a:headEnd type="none" w="sm" len="sm"/>
            <a:tailEnd type="none" w="sm" len="sm"/>
          </a:ln>
        </p:spPr>
        <p:txBody>
          <a:bodyPr wrap="none" anchor="ctr"/>
          <a:lstStyle/>
          <a:p>
            <a:endParaRPr lang="es-AR"/>
          </a:p>
        </p:txBody>
      </p:sp>
      <p:sp>
        <p:nvSpPr>
          <p:cNvPr id="16" name="Line 18"/>
          <p:cNvSpPr>
            <a:spLocks noChangeShapeType="1"/>
          </p:cNvSpPr>
          <p:nvPr/>
        </p:nvSpPr>
        <p:spPr bwMode="auto">
          <a:xfrm>
            <a:off x="5260975" y="3851275"/>
            <a:ext cx="0" cy="0"/>
          </a:xfrm>
          <a:prstGeom prst="line">
            <a:avLst/>
          </a:prstGeom>
          <a:noFill/>
          <a:ln w="12700">
            <a:solidFill>
              <a:srgbClr val="EAEAEA"/>
            </a:solidFill>
            <a:round/>
            <a:headEnd type="none" w="sm" len="sm"/>
            <a:tailEnd type="none" w="sm" len="sm"/>
          </a:ln>
        </p:spPr>
        <p:txBody>
          <a:bodyPr wrap="none" anchor="ctr"/>
          <a:lstStyle/>
          <a:p>
            <a:endParaRPr lang="es-AR"/>
          </a:p>
        </p:txBody>
      </p:sp>
      <p:sp>
        <p:nvSpPr>
          <p:cNvPr id="17" name="Line 19"/>
          <p:cNvSpPr>
            <a:spLocks noChangeShapeType="1"/>
          </p:cNvSpPr>
          <p:nvPr/>
        </p:nvSpPr>
        <p:spPr bwMode="auto">
          <a:xfrm>
            <a:off x="4284663" y="2708275"/>
            <a:ext cx="0" cy="304800"/>
          </a:xfrm>
          <a:prstGeom prst="line">
            <a:avLst/>
          </a:prstGeom>
          <a:noFill/>
          <a:ln w="12700">
            <a:solidFill>
              <a:srgbClr val="EAEAEA"/>
            </a:solidFill>
            <a:round/>
            <a:headEnd type="none" w="sm" len="sm"/>
            <a:tailEnd type="none" w="sm" len="sm"/>
          </a:ln>
        </p:spPr>
        <p:txBody>
          <a:bodyPr wrap="none" anchor="ctr"/>
          <a:lstStyle/>
          <a:p>
            <a:endParaRPr lang="es-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nodePh="1">
                                  <p:stCondLst>
                                    <p:cond delay="0"/>
                                  </p:stCondLst>
                                  <p:endCondLst>
                                    <p:cond evt="begin" delay="0">
                                      <p:tn val="25"/>
                                    </p:cond>
                                  </p:end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nodePh="1">
                                  <p:stCondLst>
                                    <p:cond delay="0"/>
                                  </p:stCondLst>
                                  <p:endCondLst>
                                    <p:cond evt="begin" delay="0">
                                      <p:tn val="30"/>
                                    </p:cond>
                                  </p:end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childTnLst>
                                </p:cTn>
                              </p:par>
                            </p:childTnLst>
                          </p:cTn>
                        </p:par>
                        <p:par>
                          <p:cTn id="74" fill="hold">
                            <p:stCondLst>
                              <p:cond delay="7000"/>
                            </p:stCondLst>
                            <p:childTnLst>
                              <p:par>
                                <p:cTn id="75" presetID="23" presetClass="entr" presetSubtype="16"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childTnLst>
                                </p:cTn>
                              </p:par>
                            </p:childTnLst>
                          </p:cTn>
                        </p:par>
                        <p:par>
                          <p:cTn id="79" fill="hold">
                            <p:stCondLst>
                              <p:cond delay="7500"/>
                            </p:stCondLst>
                            <p:childTnLst>
                              <p:par>
                                <p:cTn id="80" presetID="23" presetClass="entr" presetSubtype="16"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p:cTn id="82" dur="500" fill="hold"/>
                                        <p:tgtEl>
                                          <p:spTgt spid="17"/>
                                        </p:tgtEl>
                                        <p:attrNameLst>
                                          <p:attrName>ppt_w</p:attrName>
                                        </p:attrNameLst>
                                      </p:cBhvr>
                                      <p:tavLst>
                                        <p:tav tm="0">
                                          <p:val>
                                            <p:fltVal val="0"/>
                                          </p:val>
                                        </p:tav>
                                        <p:tav tm="100000">
                                          <p:val>
                                            <p:strVal val="#ppt_w"/>
                                          </p:val>
                                        </p:tav>
                                      </p:tavLst>
                                    </p:anim>
                                    <p:anim calcmode="lin" valueType="num">
                                      <p:cBhvr>
                                        <p:cTn id="83"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p:bldP spid="11" grpId="0" animBg="1"/>
      <p:bldP spid="12" grpId="0" animBg="1"/>
      <p:bldP spid="13" grpId="0" animBg="1"/>
      <p:bldP spid="14" grpId="0" animBg="1"/>
      <p:bldP spid="15" grpId="0"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547664" y="692696"/>
            <a:ext cx="6494085" cy="1754326"/>
          </a:xfrm>
          <a:prstGeom prst="rect">
            <a:avLst/>
          </a:prstGeom>
          <a:noFill/>
          <a:ln w="9525">
            <a:noFill/>
            <a:miter lim="800000"/>
            <a:headEnd/>
            <a:tailEnd/>
          </a:ln>
        </p:spPr>
        <p:txBody>
          <a:bodyPr wrap="none">
            <a:spAutoFit/>
          </a:bodyPr>
          <a:lstStyle/>
          <a:p>
            <a:r>
              <a:rPr lang="es-MX" sz="5400" b="1" i="1" dirty="0">
                <a:solidFill>
                  <a:schemeClr val="tx2"/>
                </a:solidFill>
              </a:rPr>
              <a:t>LEY  NRO. </a:t>
            </a:r>
            <a:r>
              <a:rPr lang="es-MX" sz="5400" b="1" i="1" dirty="0" smtClean="0">
                <a:solidFill>
                  <a:schemeClr val="tx2"/>
                </a:solidFill>
              </a:rPr>
              <a:t>25.246, </a:t>
            </a:r>
          </a:p>
          <a:p>
            <a:r>
              <a:rPr lang="es-MX" sz="5400" b="1" i="1" dirty="0" smtClean="0">
                <a:solidFill>
                  <a:schemeClr val="tx2"/>
                </a:solidFill>
              </a:rPr>
              <a:t>Modificada por 26683</a:t>
            </a:r>
            <a:endParaRPr lang="es-ES" sz="5400" b="1" i="1" dirty="0">
              <a:solidFill>
                <a:schemeClr val="tx2"/>
              </a:solidFill>
            </a:endParaRPr>
          </a:p>
        </p:txBody>
      </p:sp>
      <p:sp>
        <p:nvSpPr>
          <p:cNvPr id="3" name="Text Box 3"/>
          <p:cNvSpPr txBox="1">
            <a:spLocks noChangeArrowheads="1"/>
          </p:cNvSpPr>
          <p:nvPr/>
        </p:nvSpPr>
        <p:spPr bwMode="auto">
          <a:xfrm>
            <a:off x="1547664" y="2420888"/>
            <a:ext cx="6453370" cy="1323439"/>
          </a:xfrm>
          <a:prstGeom prst="rect">
            <a:avLst/>
          </a:prstGeom>
          <a:noFill/>
          <a:ln w="9525">
            <a:noFill/>
            <a:miter lim="800000"/>
            <a:headEnd/>
            <a:tailEnd/>
          </a:ln>
        </p:spPr>
        <p:txBody>
          <a:bodyPr wrap="none">
            <a:spAutoFit/>
          </a:bodyPr>
          <a:lstStyle/>
          <a:p>
            <a:endParaRPr lang="es-MX" sz="4000" b="1" i="1" dirty="0" smtClean="0">
              <a:solidFill>
                <a:schemeClr val="tx2"/>
              </a:solidFill>
            </a:endParaRPr>
          </a:p>
          <a:p>
            <a:r>
              <a:rPr lang="es-MX" sz="4000" b="1" i="1" dirty="0" smtClean="0">
                <a:solidFill>
                  <a:schemeClr val="tx2"/>
                </a:solidFill>
              </a:rPr>
              <a:t>      </a:t>
            </a:r>
            <a:r>
              <a:rPr lang="es-MX" sz="4000" b="1" i="1" dirty="0">
                <a:solidFill>
                  <a:schemeClr val="tx2"/>
                </a:solidFill>
              </a:rPr>
              <a:t>LAVADO DE </a:t>
            </a:r>
            <a:r>
              <a:rPr lang="es-MX" sz="4000" b="1" i="1" dirty="0" smtClean="0">
                <a:solidFill>
                  <a:schemeClr val="tx2"/>
                </a:solidFill>
              </a:rPr>
              <a:t>ACTIVOS </a:t>
            </a:r>
            <a:endParaRPr lang="es-ES" sz="4000" b="1" i="1" dirty="0">
              <a:solidFill>
                <a:schemeClr val="tx2"/>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1500"/>
                            </p:stCondLst>
                            <p:childTnLst>
                              <p:par>
                                <p:cTn id="9" presetID="3" presetClass="entr" presetSubtype="10" fill="hold" grpId="0"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027113" y="188640"/>
            <a:ext cx="8116887" cy="1143000"/>
          </a:xfrm>
          <a:prstGeom prst="rect">
            <a:avLst/>
          </a:prstGeom>
          <a:noFill/>
          <a:ln w="9525">
            <a:noFill/>
            <a:miter lim="800000"/>
            <a:headEnd/>
            <a:tailEnd/>
          </a:ln>
          <a:effectLst/>
        </p:spPr>
        <p:txBody>
          <a:bodyPr anchor="ctr"/>
          <a:lstStyle/>
          <a:p>
            <a:pPr algn="ctr" defTabSz="1089025">
              <a:defRPr/>
            </a:pPr>
            <a:r>
              <a:rPr lang="es-ES_tradnl" sz="4400" i="1" dirty="0">
                <a:solidFill>
                  <a:schemeClr val="hlink"/>
                </a:solidFill>
                <a:effectLst>
                  <a:outerShdw blurRad="38100" dist="38100" dir="2700000" algn="tl">
                    <a:srgbClr val="000000"/>
                  </a:outerShdw>
                </a:effectLst>
              </a:rPr>
              <a:t>LAVADO DE </a:t>
            </a:r>
            <a:r>
              <a:rPr lang="es-ES_tradnl" sz="4400" i="1" dirty="0" smtClean="0">
                <a:solidFill>
                  <a:schemeClr val="hlink"/>
                </a:solidFill>
                <a:effectLst>
                  <a:outerShdw blurRad="38100" dist="38100" dir="2700000" algn="tl">
                    <a:srgbClr val="000000"/>
                  </a:outerShdw>
                </a:effectLst>
              </a:rPr>
              <a:t>ACTIVOS.</a:t>
            </a:r>
          </a:p>
          <a:p>
            <a:pPr algn="ctr" defTabSz="1089025">
              <a:defRPr/>
            </a:pPr>
            <a:r>
              <a:rPr lang="es-ES_tradnl" sz="4400" i="1" dirty="0" smtClean="0">
                <a:solidFill>
                  <a:schemeClr val="hlink"/>
                </a:solidFill>
                <a:effectLst>
                  <a:outerShdw blurRad="38100" dist="38100" dir="2700000" algn="tl">
                    <a:srgbClr val="000000"/>
                  </a:outerShdw>
                </a:effectLst>
              </a:rPr>
              <a:t>LEY 26683</a:t>
            </a:r>
            <a:endParaRPr lang="es-ES" sz="4400" i="1" dirty="0">
              <a:solidFill>
                <a:schemeClr val="hlink"/>
              </a:solidFill>
              <a:effectLst>
                <a:outerShdw blurRad="38100" dist="38100" dir="2700000" algn="tl">
                  <a:srgbClr val="000000"/>
                </a:outerShdw>
              </a:effectLst>
            </a:endParaRPr>
          </a:p>
        </p:txBody>
      </p:sp>
      <p:sp>
        <p:nvSpPr>
          <p:cNvPr id="3" name="2 CuadroTexto"/>
          <p:cNvSpPr txBox="1"/>
          <p:nvPr/>
        </p:nvSpPr>
        <p:spPr>
          <a:xfrm>
            <a:off x="683568" y="2132856"/>
            <a:ext cx="7788871" cy="3662541"/>
          </a:xfrm>
          <a:prstGeom prst="rect">
            <a:avLst/>
          </a:prstGeom>
          <a:noFill/>
        </p:spPr>
        <p:txBody>
          <a:bodyPr wrap="square" rtlCol="0">
            <a:spAutoFit/>
          </a:bodyPr>
          <a:lstStyle/>
          <a:p>
            <a:pPr marL="742950" indent="-742950" algn="just">
              <a:buAutoNum type="arabicParenR"/>
            </a:pPr>
            <a:r>
              <a:rPr lang="es-ES" sz="2000" dirty="0" smtClean="0"/>
              <a:t>Será </a:t>
            </a:r>
            <a:r>
              <a:rPr lang="es-ES" sz="2000" dirty="0"/>
              <a:t>reprimido con prisión de tres (3) a diez (10) años y multa de dos (2) a diez (10) veces del monto de la operación, el que convirtiere, transfiriere, administrare, vendiere, gravare, disimulare o de cualquier otro modo pusiere en circulación en </a:t>
            </a:r>
            <a:r>
              <a:rPr lang="es-ES" sz="2000" dirty="0" smtClean="0"/>
              <a:t>el mercado, bienes </a:t>
            </a:r>
            <a:r>
              <a:rPr lang="es-ES" sz="2000" dirty="0"/>
              <a:t>provenientes de un </a:t>
            </a:r>
            <a:r>
              <a:rPr lang="es-ES" sz="2000" b="1" i="1" u="sng" dirty="0">
                <a:solidFill>
                  <a:srgbClr val="FF0000"/>
                </a:solidFill>
              </a:rPr>
              <a:t>ilícito penal</a:t>
            </a:r>
            <a:r>
              <a:rPr lang="es-ES" sz="2000" dirty="0"/>
              <a:t>, </a:t>
            </a:r>
            <a:r>
              <a:rPr lang="es-ES" sz="2000" dirty="0" smtClean="0"/>
              <a:t>con</a:t>
            </a:r>
            <a:r>
              <a:rPr lang="es-ES" dirty="0" smtClean="0"/>
              <a:t> </a:t>
            </a:r>
            <a:r>
              <a:rPr lang="es-ES" sz="2000" dirty="0"/>
              <a:t>la consecuencia posible de que el origen de los bienes originarios o los subrogantes adquieran la apariencia de un origen lícito, y siempre que su valor supere la suma de pesos trescientos mil ($ 300.000), sea en un solo acto o por la reiteración de hechos diversos vinculados entre sí.</a:t>
            </a:r>
            <a:endParaRPr lang="es-AR" dirty="0"/>
          </a:p>
          <a:p>
            <a:endParaRPr lang="es-AR" dirty="0"/>
          </a:p>
        </p:txBody>
      </p:sp>
      <p:sp>
        <p:nvSpPr>
          <p:cNvPr id="4" name="3 CuadroTexto"/>
          <p:cNvSpPr txBox="1"/>
          <p:nvPr/>
        </p:nvSpPr>
        <p:spPr>
          <a:xfrm>
            <a:off x="1835696" y="1340768"/>
            <a:ext cx="1608133" cy="646331"/>
          </a:xfrm>
          <a:prstGeom prst="rect">
            <a:avLst/>
          </a:prstGeom>
          <a:noFill/>
        </p:spPr>
        <p:txBody>
          <a:bodyPr wrap="none" rtlCol="0">
            <a:spAutoFit/>
          </a:bodyPr>
          <a:lstStyle/>
          <a:p>
            <a:r>
              <a:rPr lang="es-AR" dirty="0" smtClean="0"/>
              <a:t>Art 303</a:t>
            </a:r>
            <a:endParaRPr lang="es-AR"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LEY 26683. Art. 15</a:t>
            </a:r>
            <a:endParaRPr lang="es-AR" dirty="0"/>
          </a:p>
        </p:txBody>
      </p:sp>
      <p:sp>
        <p:nvSpPr>
          <p:cNvPr id="4" name="3 Marcador de texto"/>
          <p:cNvSpPr>
            <a:spLocks noGrp="1"/>
          </p:cNvSpPr>
          <p:nvPr>
            <p:ph type="body" sz="half" idx="2"/>
          </p:nvPr>
        </p:nvSpPr>
        <p:spPr>
          <a:xfrm>
            <a:off x="4644008" y="2204864"/>
            <a:ext cx="3810000" cy="4114800"/>
          </a:xfrm>
        </p:spPr>
        <p:txBody>
          <a:bodyPr/>
          <a:lstStyle/>
          <a:p>
            <a:r>
              <a:rPr lang="es-AR" sz="2400" dirty="0" err="1" smtClean="0"/>
              <a:t>Inc</a:t>
            </a:r>
            <a:r>
              <a:rPr lang="es-AR" sz="2400" dirty="0" smtClean="0"/>
              <a:t>) 17 Los profesionales matriculados cuyas actividades estén reguladas por los consejos Profesionales de Ciencias Económicas</a:t>
            </a:r>
            <a:endParaRPr lang="es-AR" sz="2400" dirty="0"/>
          </a:p>
        </p:txBody>
      </p:sp>
      <p:pic>
        <p:nvPicPr>
          <p:cNvPr id="46082" name="Picture 2"/>
          <p:cNvPicPr>
            <a:picLocks noGrp="1" noChangeAspect="1" noChangeArrowheads="1"/>
          </p:cNvPicPr>
          <p:nvPr>
            <p:ph type="clipArt" sz="half" idx="1"/>
          </p:nvPr>
        </p:nvPicPr>
        <p:blipFill>
          <a:blip r:embed="rId2" cstate="print"/>
          <a:srcRect/>
          <a:stretch>
            <a:fillRect/>
          </a:stretch>
        </p:blipFill>
        <p:spPr bwMode="auto">
          <a:xfrm>
            <a:off x="762000" y="2636912"/>
            <a:ext cx="3657600" cy="2880320"/>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LEY 26683. Art. 279</a:t>
            </a:r>
            <a:endParaRPr lang="es-AR" dirty="0"/>
          </a:p>
        </p:txBody>
      </p:sp>
      <p:sp>
        <p:nvSpPr>
          <p:cNvPr id="4" name="3 Marcador de texto"/>
          <p:cNvSpPr>
            <a:spLocks noGrp="1"/>
          </p:cNvSpPr>
          <p:nvPr>
            <p:ph type="body" sz="half" idx="2"/>
          </p:nvPr>
        </p:nvSpPr>
        <p:spPr/>
        <p:txBody>
          <a:bodyPr/>
          <a:lstStyle/>
          <a:p>
            <a:r>
              <a:rPr lang="es-AR" sz="2000" dirty="0" err="1" smtClean="0"/>
              <a:t>Inc</a:t>
            </a:r>
            <a:r>
              <a:rPr lang="es-AR" sz="2000" dirty="0" smtClean="0"/>
              <a:t>) 4 Las disposiciones de este capítulo regirán aun cuando el delito precedente hubiera sido cometido fuera del ámbito espacial de este código, en tanto el hecho que  lo tipificara también hubiera estado sancionado con pena en el lugar de su comisión</a:t>
            </a:r>
            <a:endParaRPr lang="es-AR" sz="2000" dirty="0"/>
          </a:p>
        </p:txBody>
      </p:sp>
      <p:pic>
        <p:nvPicPr>
          <p:cNvPr id="45058" name="Picture 2"/>
          <p:cNvPicPr>
            <a:picLocks noGrp="1" noChangeAspect="1" noChangeArrowheads="1"/>
          </p:cNvPicPr>
          <p:nvPr>
            <p:ph type="clipArt" sz="half" idx="1"/>
          </p:nvPr>
        </p:nvPicPr>
        <p:blipFill>
          <a:blip r:embed="rId2" cstate="print"/>
          <a:srcRect/>
          <a:stretch>
            <a:fillRect/>
          </a:stretch>
        </p:blipFill>
        <p:spPr bwMode="auto">
          <a:xfrm>
            <a:off x="685800" y="2564904"/>
            <a:ext cx="3810000" cy="2952327"/>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1"/>
          <p:cNvSpPr>
            <a:spLocks noChangeArrowheads="1"/>
          </p:cNvSpPr>
          <p:nvPr/>
        </p:nvSpPr>
        <p:spPr bwMode="auto">
          <a:xfrm>
            <a:off x="-324544" y="1484784"/>
            <a:ext cx="9612559" cy="3600986"/>
          </a:xfrm>
          <a:prstGeom prst="rect">
            <a:avLst/>
          </a:prstGeom>
          <a:noFill/>
          <a:ln w="9525">
            <a:noFill/>
            <a:miter lim="800000"/>
            <a:headEnd/>
            <a:tailEnd/>
          </a:ln>
          <a:effectLst>
            <a:prstShdw prst="shdw17" dist="17961" dir="2700000">
              <a:schemeClr val="accent1">
                <a:gamma/>
                <a:shade val="60000"/>
                <a:invGamma/>
              </a:schemeClr>
            </a:prstShdw>
          </a:effectLst>
        </p:spPr>
        <p:txBody>
          <a:bodyPr vert="horz" wrap="square" lIns="91440" tIns="45720" rIns="91440" bIns="45720" numCol="1" anchor="ctr" anchorCtr="0" compatLnSpc="1">
            <a:prstTxWarp prst="textNoShape">
              <a:avLst/>
            </a:prstTxWarp>
            <a:spAutoFit/>
          </a:bodyPr>
          <a:lstStyle/>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sz="2400" b="0" i="0" u="none" strike="noStrike" cap="none" normalizeH="0" baseline="0" dirty="0" smtClean="0">
                <a:ln>
                  <a:noFill/>
                </a:ln>
                <a:effectLst/>
                <a:latin typeface="Arial" pitchFamily="34" charset="0"/>
                <a:ea typeface="Times New Roman" pitchFamily="18" charset="0"/>
                <a:cs typeface="Arial" pitchFamily="34" charset="0"/>
              </a:rPr>
              <a:t>ARTICULO 16</a:t>
            </a:r>
            <a:r>
              <a:rPr kumimoji="0" lang="es-ES" sz="1400" b="0" i="0" u="none" strike="noStrike" cap="none" normalizeH="0" baseline="0" dirty="0" smtClean="0">
                <a:ln>
                  <a:noFill/>
                </a:ln>
                <a:effectLst/>
                <a:latin typeface="Arial" pitchFamily="34" charset="0"/>
                <a:ea typeface="Times New Roman" pitchFamily="18" charset="0"/>
                <a:cs typeface="Arial" pitchFamily="34" charset="0"/>
              </a:rPr>
              <a:t>. </a:t>
            </a:r>
            <a:r>
              <a:rPr kumimoji="0" lang="es-ES" sz="1600" b="0" i="0" u="none" strike="noStrike" cap="none" normalizeH="0" baseline="0" dirty="0" smtClean="0">
                <a:ln>
                  <a:noFill/>
                </a:ln>
                <a:effectLst/>
                <a:latin typeface="Times New Roman"/>
                <a:ea typeface="Times New Roman" pitchFamily="18" charset="0"/>
                <a:cs typeface="Arial" pitchFamily="34" charset="0"/>
              </a:rPr>
              <a:t>—</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 Incorp</a:t>
            </a:r>
            <a:r>
              <a:rPr kumimoji="0" lang="es-ES" sz="1600" b="0" i="0" u="none" strike="noStrike" cap="none" normalizeH="0" baseline="0" dirty="0" smtClean="0">
                <a:ln>
                  <a:noFill/>
                </a:ln>
                <a:effectLst/>
                <a:latin typeface="Times New Roman"/>
                <a:ea typeface="Times New Roman" pitchFamily="18" charset="0"/>
                <a:cs typeface="Arial" pitchFamily="34" charset="0"/>
              </a:rPr>
              <a:t>ó</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rese como art</a:t>
            </a:r>
            <a:r>
              <a:rPr kumimoji="0" lang="es-ES" sz="1600" b="0" i="0" u="none" strike="noStrike" cap="none" normalizeH="0" baseline="0" dirty="0" smtClean="0">
                <a:ln>
                  <a:noFill/>
                </a:ln>
                <a:effectLst/>
                <a:latin typeface="Times New Roman"/>
                <a:ea typeface="Times New Roman" pitchFamily="18" charset="0"/>
                <a:cs typeface="Arial" pitchFamily="34" charset="0"/>
              </a:rPr>
              <a:t>í</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culo 20 bis de la ley 25.246 y sus modificatorias,</a:t>
            </a: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 el siguiente:</a:t>
            </a: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 Art</a:t>
            </a:r>
            <a:r>
              <a:rPr kumimoji="0" lang="es-ES" sz="1600" b="0" i="0" u="none" strike="noStrike" cap="none" normalizeH="0" baseline="0" dirty="0" smtClean="0">
                <a:ln>
                  <a:noFill/>
                </a:ln>
                <a:effectLst/>
                <a:latin typeface="Times New Roman"/>
                <a:ea typeface="Times New Roman" pitchFamily="18" charset="0"/>
                <a:cs typeface="Arial" pitchFamily="34" charset="0"/>
              </a:rPr>
              <a:t>í</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culo 20 bis:</a:t>
            </a: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 El deber de informar es la obligaci</a:t>
            </a:r>
            <a:r>
              <a:rPr kumimoji="0" lang="es-ES" sz="1600" b="0" i="0" u="none" strike="noStrike" cap="none" normalizeH="0" baseline="0" dirty="0" smtClean="0">
                <a:ln>
                  <a:noFill/>
                </a:ln>
                <a:effectLst/>
                <a:latin typeface="Times New Roman"/>
                <a:ea typeface="Times New Roman" pitchFamily="18" charset="0"/>
                <a:cs typeface="Arial" pitchFamily="34" charset="0"/>
              </a:rPr>
              <a:t>ó</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n legal que tienen los sujetos enumerados</a:t>
            </a: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 en el art</a:t>
            </a:r>
            <a:r>
              <a:rPr kumimoji="0" lang="es-ES" sz="1600" b="0" i="0" u="none" strike="noStrike" cap="none" normalizeH="0" baseline="0" dirty="0" smtClean="0">
                <a:ln>
                  <a:noFill/>
                </a:ln>
                <a:effectLst/>
                <a:latin typeface="Times New Roman"/>
                <a:ea typeface="Times New Roman" pitchFamily="18" charset="0"/>
                <a:cs typeface="Arial" pitchFamily="34" charset="0"/>
              </a:rPr>
              <a:t>í</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culo 20, en su </a:t>
            </a:r>
            <a:r>
              <a:rPr kumimoji="0" lang="es-ES" sz="1600" b="0" i="0" u="none" strike="noStrike" cap="none" normalizeH="0" baseline="0" dirty="0" smtClean="0">
                <a:ln>
                  <a:noFill/>
                </a:ln>
                <a:effectLst/>
                <a:latin typeface="Times New Roman"/>
                <a:ea typeface="Times New Roman" pitchFamily="18" charset="0"/>
                <a:cs typeface="Arial" pitchFamily="34" charset="0"/>
              </a:rPr>
              <a:t>á</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mbito de actuaci</a:t>
            </a:r>
            <a:r>
              <a:rPr kumimoji="0" lang="es-ES" sz="1600" b="0" i="0" u="none" strike="noStrike" cap="none" normalizeH="0" baseline="0" dirty="0" smtClean="0">
                <a:ln>
                  <a:noFill/>
                </a:ln>
                <a:effectLst/>
                <a:latin typeface="Times New Roman"/>
                <a:ea typeface="Times New Roman" pitchFamily="18" charset="0"/>
                <a:cs typeface="Arial" pitchFamily="34" charset="0"/>
              </a:rPr>
              <a:t>ó</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n, de poner a disposici</a:t>
            </a:r>
            <a:r>
              <a:rPr kumimoji="0" lang="es-ES" sz="1600" b="0" i="0" u="none" strike="noStrike" cap="none" normalizeH="0" baseline="0" dirty="0" smtClean="0">
                <a:ln>
                  <a:noFill/>
                </a:ln>
                <a:effectLst/>
                <a:latin typeface="Times New Roman"/>
                <a:ea typeface="Times New Roman" pitchFamily="18" charset="0"/>
                <a:cs typeface="Arial" pitchFamily="34" charset="0"/>
              </a:rPr>
              <a:t>ó</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n de la</a:t>
            </a: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 Unidad de Informaci</a:t>
            </a:r>
            <a:r>
              <a:rPr kumimoji="0" lang="es-ES" sz="1600" b="0" i="0" u="none" strike="noStrike" cap="none" normalizeH="0" baseline="0" dirty="0" smtClean="0">
                <a:ln>
                  <a:noFill/>
                </a:ln>
                <a:effectLst/>
                <a:latin typeface="Times New Roman"/>
                <a:ea typeface="Times New Roman" pitchFamily="18" charset="0"/>
                <a:cs typeface="Arial" pitchFamily="34" charset="0"/>
              </a:rPr>
              <a:t>ó</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n Financiera (UIF) la documentaci</a:t>
            </a:r>
            <a:r>
              <a:rPr kumimoji="0" lang="es-ES" sz="1600" b="0" i="0" u="none" strike="noStrike" cap="none" normalizeH="0" baseline="0" dirty="0" smtClean="0">
                <a:ln>
                  <a:noFill/>
                </a:ln>
                <a:effectLst/>
                <a:latin typeface="Times New Roman"/>
                <a:ea typeface="Times New Roman" pitchFamily="18" charset="0"/>
                <a:cs typeface="Arial" pitchFamily="34" charset="0"/>
              </a:rPr>
              <a:t>ó</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n recabada de sus clientes </a:t>
            </a: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en cumplimiento de lo establecido en el art</a:t>
            </a:r>
            <a:r>
              <a:rPr kumimoji="0" lang="es-ES" sz="1600" b="0" i="0" u="none" strike="noStrike" cap="none" normalizeH="0" baseline="0" dirty="0" smtClean="0">
                <a:ln>
                  <a:noFill/>
                </a:ln>
                <a:effectLst/>
                <a:latin typeface="Times New Roman"/>
                <a:ea typeface="Times New Roman" pitchFamily="18" charset="0"/>
                <a:cs typeface="Arial" pitchFamily="34" charset="0"/>
              </a:rPr>
              <a:t>í</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culo 21 inciso a) y de llevar a conocimiento </a:t>
            </a: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de la Unidad de Informaci</a:t>
            </a:r>
            <a:r>
              <a:rPr kumimoji="0" lang="es-ES" sz="1600" b="0" i="0" u="none" strike="noStrike" cap="none" normalizeH="0" baseline="0" dirty="0" smtClean="0">
                <a:ln>
                  <a:noFill/>
                </a:ln>
                <a:effectLst/>
                <a:latin typeface="Times New Roman"/>
                <a:ea typeface="Times New Roman" pitchFamily="18" charset="0"/>
                <a:cs typeface="Arial" pitchFamily="34" charset="0"/>
              </a:rPr>
              <a:t>ó</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n Financiera (UIF), las conductas o actividades de las</a:t>
            </a: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 personas f</a:t>
            </a:r>
            <a:r>
              <a:rPr kumimoji="0" lang="es-ES" sz="1600" b="0" i="0" u="none" strike="noStrike" cap="none" normalizeH="0" baseline="0" dirty="0" smtClean="0">
                <a:ln>
                  <a:noFill/>
                </a:ln>
                <a:effectLst/>
                <a:latin typeface="Times New Roman"/>
                <a:ea typeface="Times New Roman" pitchFamily="18" charset="0"/>
                <a:cs typeface="Arial" pitchFamily="34" charset="0"/>
              </a:rPr>
              <a:t>í</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sicas o jur</a:t>
            </a:r>
            <a:r>
              <a:rPr kumimoji="0" lang="es-ES" sz="1600" b="0" i="0" u="none" strike="noStrike" cap="none" normalizeH="0" baseline="0" dirty="0" smtClean="0">
                <a:ln>
                  <a:noFill/>
                </a:ln>
                <a:effectLst/>
                <a:latin typeface="Times New Roman"/>
                <a:ea typeface="Times New Roman" pitchFamily="18" charset="0"/>
                <a:cs typeface="Arial" pitchFamily="34" charset="0"/>
              </a:rPr>
              <a:t>í</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dicas, a trav</a:t>
            </a:r>
            <a:r>
              <a:rPr kumimoji="0" lang="es-ES" sz="1600" b="0" i="0" u="none" strike="noStrike" cap="none" normalizeH="0" baseline="0" dirty="0" smtClean="0">
                <a:ln>
                  <a:noFill/>
                </a:ln>
                <a:effectLst/>
                <a:latin typeface="Times New Roman"/>
                <a:ea typeface="Times New Roman" pitchFamily="18" charset="0"/>
                <a:cs typeface="Arial" pitchFamily="34" charset="0"/>
              </a:rPr>
              <a:t>é</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s de las cuales pudiere inferirse la existencia de una situaci</a:t>
            </a:r>
            <a:r>
              <a:rPr kumimoji="0" lang="es-ES" sz="1600" b="0" i="0" u="none" strike="noStrike" cap="none" normalizeH="0" baseline="0" dirty="0" smtClean="0">
                <a:ln>
                  <a:noFill/>
                </a:ln>
                <a:effectLst/>
                <a:latin typeface="Times New Roman"/>
                <a:ea typeface="Times New Roman" pitchFamily="18" charset="0"/>
                <a:cs typeface="Arial" pitchFamily="34" charset="0"/>
              </a:rPr>
              <a:t>ó</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n at</a:t>
            </a:r>
            <a:r>
              <a:rPr kumimoji="0" lang="es-ES" sz="1600" b="0" i="0" u="none" strike="noStrike" cap="none" normalizeH="0" baseline="0" dirty="0" smtClean="0">
                <a:ln>
                  <a:noFill/>
                </a:ln>
                <a:effectLst/>
                <a:latin typeface="Times New Roman"/>
                <a:ea typeface="Times New Roman" pitchFamily="18" charset="0"/>
                <a:cs typeface="Arial" pitchFamily="34" charset="0"/>
              </a:rPr>
              <a:t>í</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pica que fuera susceptible de configurar un hecho u operaci</a:t>
            </a:r>
            <a:r>
              <a:rPr kumimoji="0" lang="es-ES" sz="1600" b="0" i="0" u="none" strike="noStrike" cap="none" normalizeH="0" baseline="0" dirty="0" smtClean="0">
                <a:ln>
                  <a:noFill/>
                </a:ln>
                <a:effectLst/>
                <a:latin typeface="Times New Roman"/>
                <a:ea typeface="Times New Roman" pitchFamily="18" charset="0"/>
                <a:cs typeface="Arial" pitchFamily="34" charset="0"/>
              </a:rPr>
              <a:t>ó</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n sospechosa,</a:t>
            </a: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 de lavado de activos o financiaci</a:t>
            </a:r>
            <a:r>
              <a:rPr kumimoji="0" lang="es-ES" sz="1600" b="0" i="0" u="none" strike="noStrike" cap="none" normalizeH="0" baseline="0" dirty="0" smtClean="0">
                <a:ln>
                  <a:noFill/>
                </a:ln>
                <a:effectLst/>
                <a:latin typeface="Times New Roman"/>
                <a:ea typeface="Times New Roman" pitchFamily="18" charset="0"/>
                <a:cs typeface="Arial" pitchFamily="34" charset="0"/>
              </a:rPr>
              <a:t>ó</a:t>
            </a:r>
            <a:r>
              <a:rPr kumimoji="0" lang="es-ES" sz="1600" b="0" i="0" u="none" strike="noStrike" cap="none" normalizeH="0" baseline="0" dirty="0" smtClean="0">
                <a:ln>
                  <a:noFill/>
                </a:ln>
                <a:effectLst/>
                <a:latin typeface="Arial" pitchFamily="34" charset="0"/>
                <a:ea typeface="Times New Roman" pitchFamily="18" charset="0"/>
                <a:cs typeface="Arial" pitchFamily="34" charset="0"/>
              </a:rPr>
              <a:t>n de terrorismo.</a:t>
            </a:r>
            <a:endParaRPr kumimoji="0" lang="es-AR" sz="1100" b="0" i="0" u="none" strike="noStrike" cap="none" normalizeH="0" baseline="0" dirty="0" smtClean="0">
              <a:ln>
                <a:noFill/>
              </a:ln>
              <a:effectLst/>
              <a:latin typeface="Times New Roman" pitchFamily="18" charset="0"/>
              <a:cs typeface="Arial" pitchFamily="34" charset="0"/>
            </a:endParaRPr>
          </a:p>
          <a:p>
            <a:pPr marL="0" marR="0" lvl="0" indent="180975" algn="l" defTabSz="914400" rtl="0" eaLnBrk="0" fontAlgn="base" latinLnBrk="0" hangingPunct="0">
              <a:lnSpc>
                <a:spcPct val="100000"/>
              </a:lnSpc>
              <a:spcBef>
                <a:spcPct val="0"/>
              </a:spcBef>
              <a:spcAft>
                <a:spcPct val="0"/>
              </a:spcAft>
              <a:buClrTx/>
              <a:buSzTx/>
              <a:buFontTx/>
              <a:buNone/>
              <a:tabLst/>
            </a:pPr>
            <a:endParaRPr kumimoji="0" lang="es-AR" sz="4400" b="0" i="0" u="none" strike="noStrike" cap="none" normalizeH="0" baseline="0" dirty="0" smtClean="0">
              <a:ln>
                <a:noFill/>
              </a:ln>
              <a:effectLst/>
              <a:latin typeface="Times New Roman" pitchFamily="18" charset="0"/>
              <a:cs typeface="Arial" pitchFamily="34" charset="0"/>
            </a:endParaRPr>
          </a:p>
        </p:txBody>
      </p:sp>
    </p:spTree>
  </p:cSld>
  <p:clrMapOvr>
    <a:masterClrMapping/>
  </p:clrMapOvr>
  <p:transition>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692696"/>
            <a:ext cx="8062720" cy="1384995"/>
          </a:xfrm>
          <a:prstGeom prst="rect">
            <a:avLst/>
          </a:prstGeom>
          <a:noFill/>
        </p:spPr>
        <p:txBody>
          <a:bodyPr wrap="none" rtlCol="0">
            <a:spAutoFit/>
          </a:bodyPr>
          <a:lstStyle/>
          <a:p>
            <a:r>
              <a:rPr lang="es-ES" sz="2800" dirty="0"/>
              <a:t>ARTICULO 17. </a:t>
            </a:r>
            <a:r>
              <a:rPr lang="es-ES" sz="2000" dirty="0"/>
              <a:t>— Incorpórese como artículo 21 bis de la ley 25.246 </a:t>
            </a:r>
            <a:endParaRPr lang="es-ES" sz="2000" dirty="0" smtClean="0"/>
          </a:p>
          <a:p>
            <a:r>
              <a:rPr lang="es-ES" sz="2000" dirty="0" smtClean="0"/>
              <a:t>y </a:t>
            </a:r>
            <a:r>
              <a:rPr lang="es-ES" sz="2000" dirty="0"/>
              <a:t>sus modificatorias, el siguiente:</a:t>
            </a:r>
            <a:endParaRPr lang="es-AR" sz="2000" dirty="0"/>
          </a:p>
          <a:p>
            <a:endParaRPr lang="es-AR" dirty="0"/>
          </a:p>
        </p:txBody>
      </p:sp>
      <p:sp>
        <p:nvSpPr>
          <p:cNvPr id="3" name="2 CuadroTexto"/>
          <p:cNvSpPr txBox="1"/>
          <p:nvPr/>
        </p:nvSpPr>
        <p:spPr>
          <a:xfrm>
            <a:off x="179512" y="2132856"/>
            <a:ext cx="9084538" cy="2123658"/>
          </a:xfrm>
          <a:prstGeom prst="rect">
            <a:avLst/>
          </a:prstGeom>
          <a:noFill/>
        </p:spPr>
        <p:txBody>
          <a:bodyPr wrap="none" rtlCol="0">
            <a:spAutoFit/>
          </a:bodyPr>
          <a:lstStyle/>
          <a:p>
            <a:pPr algn="just"/>
            <a:r>
              <a:rPr lang="es-ES" sz="2400" dirty="0"/>
              <a:t>Artículo 21 bis</a:t>
            </a:r>
            <a:r>
              <a:rPr lang="es-ES" sz="1800" dirty="0"/>
              <a:t>: A los fines del inciso a) del artículo 21, se toma como definición de </a:t>
            </a:r>
            <a:r>
              <a:rPr lang="es-ES" sz="1800" dirty="0" smtClean="0"/>
              <a:t>cliente</a:t>
            </a:r>
          </a:p>
          <a:p>
            <a:pPr algn="just"/>
            <a:r>
              <a:rPr lang="es-ES" sz="1800" dirty="0" smtClean="0"/>
              <a:t> </a:t>
            </a:r>
            <a:r>
              <a:rPr lang="es-ES" sz="1800" dirty="0"/>
              <a:t>la </a:t>
            </a:r>
            <a:r>
              <a:rPr lang="es-ES" sz="1800" dirty="0" smtClean="0"/>
              <a:t>adoptada </a:t>
            </a:r>
            <a:r>
              <a:rPr lang="es-ES" sz="1800" dirty="0"/>
              <a:t>y sugerida por la Comisión Interamericana para el Control del Abuso de Drogas </a:t>
            </a:r>
            <a:endParaRPr lang="es-ES" sz="1800" dirty="0" smtClean="0"/>
          </a:p>
          <a:p>
            <a:pPr algn="just"/>
            <a:r>
              <a:rPr lang="es-ES" sz="1800" dirty="0" smtClean="0"/>
              <a:t>de la </a:t>
            </a:r>
            <a:r>
              <a:rPr lang="es-ES" sz="1800" dirty="0"/>
              <a:t>Organización de Estados Americanos (CICAD-OEA). En consecuencia, se definen como </a:t>
            </a:r>
            <a:endParaRPr lang="es-ES" sz="1800" dirty="0" smtClean="0"/>
          </a:p>
          <a:p>
            <a:pPr algn="just"/>
            <a:r>
              <a:rPr lang="es-ES" sz="1800" dirty="0" smtClean="0"/>
              <a:t>clientes todas </a:t>
            </a:r>
            <a:r>
              <a:rPr lang="es-ES" sz="1800" dirty="0"/>
              <a:t>aquellas personas físicas o jurídicas con las que se establece, de manera </a:t>
            </a:r>
            <a:endParaRPr lang="es-ES" sz="1800" dirty="0" smtClean="0"/>
          </a:p>
          <a:p>
            <a:pPr algn="just"/>
            <a:r>
              <a:rPr lang="es-ES" sz="1800" dirty="0" smtClean="0"/>
              <a:t>ocasional o </a:t>
            </a:r>
            <a:r>
              <a:rPr lang="es-ES" sz="1800" dirty="0"/>
              <a:t>permanente, una relación contractual de carácter financiero, económico o comercial.</a:t>
            </a:r>
            <a:endParaRPr lang="es-AR" sz="1800" dirty="0"/>
          </a:p>
          <a:p>
            <a:endParaRPr lang="es-AR" dirty="0"/>
          </a:p>
        </p:txBody>
      </p:sp>
      <p:sp>
        <p:nvSpPr>
          <p:cNvPr id="4" name="3 CuadroTexto"/>
          <p:cNvSpPr txBox="1"/>
          <p:nvPr/>
        </p:nvSpPr>
        <p:spPr>
          <a:xfrm>
            <a:off x="179512" y="3861048"/>
            <a:ext cx="8392041" cy="1754326"/>
          </a:xfrm>
          <a:prstGeom prst="rect">
            <a:avLst/>
          </a:prstGeom>
          <a:noFill/>
        </p:spPr>
        <p:txBody>
          <a:bodyPr wrap="none" rtlCol="0">
            <a:spAutoFit/>
          </a:bodyPr>
          <a:lstStyle/>
          <a:p>
            <a:r>
              <a:rPr lang="es-ES" sz="1800" dirty="0"/>
              <a:t>En ese sentido es cliente el que desarrolla una vez, ocasionalmente o de manera habitual</a:t>
            </a:r>
            <a:r>
              <a:rPr lang="es-ES" sz="1800" dirty="0" smtClean="0"/>
              <a:t>,</a:t>
            </a:r>
          </a:p>
          <a:p>
            <a:r>
              <a:rPr lang="es-ES" sz="1800" dirty="0" smtClean="0"/>
              <a:t> </a:t>
            </a:r>
            <a:r>
              <a:rPr lang="es-ES" sz="1800" dirty="0"/>
              <a:t>operaciones con los sujetos obligados.</a:t>
            </a:r>
            <a:endParaRPr lang="es-AR" sz="1800" dirty="0"/>
          </a:p>
          <a:p>
            <a:r>
              <a:rPr lang="es-ES" dirty="0"/>
              <a:t> </a:t>
            </a:r>
            <a:endParaRPr lang="es-AR" dirty="0"/>
          </a:p>
          <a:p>
            <a:endParaRPr lang="es-AR" dirty="0"/>
          </a:p>
        </p:txBody>
      </p:sp>
      <p:sp>
        <p:nvSpPr>
          <p:cNvPr id="5" name="4 CuadroTexto"/>
          <p:cNvSpPr txBox="1"/>
          <p:nvPr/>
        </p:nvSpPr>
        <p:spPr>
          <a:xfrm>
            <a:off x="323528" y="5085184"/>
            <a:ext cx="8408071" cy="1138773"/>
          </a:xfrm>
          <a:prstGeom prst="rect">
            <a:avLst/>
          </a:prstGeom>
          <a:noFill/>
        </p:spPr>
        <p:txBody>
          <a:bodyPr wrap="none" rtlCol="0">
            <a:spAutoFit/>
          </a:bodyPr>
          <a:lstStyle/>
          <a:p>
            <a:r>
              <a:rPr lang="es-ES" sz="2800" dirty="0"/>
              <a:t>La información mínima a requerir a los clientes abarcará:</a:t>
            </a:r>
            <a:endParaRPr lang="es-AR" sz="2800" dirty="0"/>
          </a:p>
          <a:p>
            <a:endParaRPr lang="es-AR" sz="4000" dirty="0"/>
          </a:p>
        </p:txBody>
      </p:sp>
    </p:spTree>
  </p:cSld>
  <p:clrMapOvr>
    <a:masterClrMapping/>
  </p:clrMapOvr>
  <p:transition>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260648"/>
            <a:ext cx="7772400" cy="1143000"/>
          </a:xfrm>
        </p:spPr>
        <p:txBody>
          <a:bodyPr>
            <a:noAutofit/>
          </a:bodyPr>
          <a:lstStyle/>
          <a:p>
            <a:r>
              <a:rPr lang="es-AR" sz="3200" dirty="0" smtClean="0"/>
              <a:t>RESOLUCION UIF 65/2011. Consideraciones especiales</a:t>
            </a:r>
            <a:endParaRPr lang="es-AR" sz="3200" dirty="0"/>
          </a:p>
        </p:txBody>
      </p:sp>
      <p:sp>
        <p:nvSpPr>
          <p:cNvPr id="4" name="3 Marcador de texto"/>
          <p:cNvSpPr>
            <a:spLocks noGrp="1"/>
          </p:cNvSpPr>
          <p:nvPr>
            <p:ph type="body" sz="half" idx="2"/>
          </p:nvPr>
        </p:nvSpPr>
        <p:spPr/>
        <p:txBody>
          <a:bodyPr/>
          <a:lstStyle/>
          <a:p>
            <a:r>
              <a:rPr lang="es-AR" sz="1400" dirty="0" smtClean="0"/>
              <a:t>Limitación por norma</a:t>
            </a:r>
            <a:r>
              <a:rPr lang="es-AR" sz="2400" dirty="0" smtClean="0"/>
              <a:t> </a:t>
            </a:r>
            <a:r>
              <a:rPr lang="es-AR" sz="1400" dirty="0" smtClean="0"/>
              <a:t>administrativa y no por ley a auditores y síndicos</a:t>
            </a:r>
          </a:p>
          <a:p>
            <a:r>
              <a:rPr lang="es-AR" sz="1400" dirty="0" smtClean="0"/>
              <a:t>Relación auditor- cliente-dictamen</a:t>
            </a:r>
          </a:p>
          <a:p>
            <a:r>
              <a:rPr lang="es-AR" sz="1400" dirty="0" smtClean="0"/>
              <a:t>Operación inusual- operación sospechosa</a:t>
            </a:r>
          </a:p>
          <a:p>
            <a:r>
              <a:rPr lang="es-AR" sz="1400" dirty="0" smtClean="0"/>
              <a:t>Propietario/beneficiario: que pasa cuando  el 20% o más de una persona jurídica auditada ( reportar???)</a:t>
            </a:r>
          </a:p>
          <a:p>
            <a:r>
              <a:rPr lang="es-AR" sz="1400" dirty="0" smtClean="0"/>
              <a:t>Ley 25246. Art. 21 </a:t>
            </a:r>
            <a:r>
              <a:rPr lang="es-AR" sz="1400" dirty="0" err="1" smtClean="0"/>
              <a:t>inc</a:t>
            </a:r>
            <a:r>
              <a:rPr lang="es-AR" sz="1400" dirty="0" smtClean="0"/>
              <a:t>)c: abstenerse de revelar al cliente o a terceros las actuaciones que se estén realizando …..</a:t>
            </a:r>
          </a:p>
          <a:p>
            <a:r>
              <a:rPr lang="es-AR" sz="1400" dirty="0" smtClean="0"/>
              <a:t>Ley 25246. Art. 22:….El mismo deber de guardar secreto rige para las personas y entidades obligadas por esta  ley a suministrar datos a la UIF</a:t>
            </a:r>
            <a:endParaRPr lang="es-AR" sz="2400" dirty="0"/>
          </a:p>
        </p:txBody>
      </p:sp>
      <p:pic>
        <p:nvPicPr>
          <p:cNvPr id="47106" name="Picture 2"/>
          <p:cNvPicPr>
            <a:picLocks noGrp="1" noChangeAspect="1" noChangeArrowheads="1"/>
          </p:cNvPicPr>
          <p:nvPr>
            <p:ph type="clipArt" sz="half" idx="1"/>
          </p:nvPr>
        </p:nvPicPr>
        <p:blipFill>
          <a:blip r:embed="rId2" cstate="print"/>
          <a:srcRect/>
          <a:stretch>
            <a:fillRect/>
          </a:stretch>
        </p:blipFill>
        <p:spPr bwMode="auto">
          <a:xfrm>
            <a:off x="1078168" y="2852936"/>
            <a:ext cx="1117567" cy="1045856"/>
          </a:xfrm>
          <a:prstGeom prst="rect">
            <a:avLst/>
          </a:prstGeom>
          <a:noFill/>
          <a:ln w="9525">
            <a:noFill/>
            <a:miter lim="800000"/>
            <a:headEnd/>
            <a:tailEnd/>
          </a:ln>
          <a:effectLst/>
        </p:spPr>
      </p:pic>
      <p:pic>
        <p:nvPicPr>
          <p:cNvPr id="47107" name="Picture 3"/>
          <p:cNvPicPr>
            <a:picLocks noChangeAspect="1" noChangeArrowheads="1"/>
          </p:cNvPicPr>
          <p:nvPr/>
        </p:nvPicPr>
        <p:blipFill>
          <a:blip r:embed="rId3" cstate="print"/>
          <a:srcRect/>
          <a:stretch>
            <a:fillRect/>
          </a:stretch>
        </p:blipFill>
        <p:spPr bwMode="auto">
          <a:xfrm>
            <a:off x="2339752" y="2708920"/>
            <a:ext cx="2051147" cy="1350516"/>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000125" y="428625"/>
            <a:ext cx="7772400" cy="1143000"/>
          </a:xfrm>
          <a:prstGeom prst="rect">
            <a:avLst/>
          </a:prstGeom>
          <a:noFill/>
          <a:ln w="9525">
            <a:noFill/>
            <a:miter lim="800000"/>
            <a:headEnd/>
            <a:tailEnd/>
          </a:ln>
          <a:effectLst>
            <a:outerShdw dist="35921" dir="2700000" algn="ctr" rotWithShape="0">
              <a:schemeClr val="bg2"/>
            </a:outerShdw>
          </a:effectLst>
        </p:spPr>
        <p:txBody>
          <a:bodyPr anchor="ctr"/>
          <a:lstStyle/>
          <a:p>
            <a:pPr algn="ctr" defTabSz="1089025" fontAlgn="auto">
              <a:spcBef>
                <a:spcPts val="0"/>
              </a:spcBef>
              <a:spcAft>
                <a:spcPts val="0"/>
              </a:spcAft>
              <a:defRPr/>
            </a:pPr>
            <a:r>
              <a:rPr lang="es-ES" sz="2800" dirty="0">
                <a:solidFill>
                  <a:schemeClr val="tx2"/>
                </a:solidFill>
                <a:effectLst>
                  <a:outerShdw blurRad="38100" dist="38100" dir="2700000" algn="tl">
                    <a:srgbClr val="000000"/>
                  </a:outerShdw>
                </a:effectLst>
                <a:latin typeface="Arial" charset="0"/>
                <a:cs typeface="+mn-cs"/>
              </a:rPr>
              <a:t>PREVENCIÓN EN MATERIA DE LAVADO DE ACTIVOS. </a:t>
            </a:r>
            <a:r>
              <a:rPr lang="es-ES" sz="2800" i="1" u="sng" dirty="0">
                <a:solidFill>
                  <a:schemeClr val="tx2"/>
                </a:solidFill>
                <a:effectLst>
                  <a:outerShdw blurRad="38100" dist="38100" dir="2700000" algn="tl">
                    <a:srgbClr val="000000"/>
                  </a:outerShdw>
                </a:effectLst>
                <a:latin typeface="Arial" charset="0"/>
                <a:cs typeface="+mn-cs"/>
              </a:rPr>
              <a:t>UIF ORGANISMO TECNICO NO POLITICO</a:t>
            </a:r>
          </a:p>
        </p:txBody>
      </p:sp>
      <p:pic>
        <p:nvPicPr>
          <p:cNvPr id="3" name="Picture 4" descr="BD06446_"/>
          <p:cNvPicPr>
            <a:picLocks noChangeAspect="1" noChangeArrowheads="1"/>
          </p:cNvPicPr>
          <p:nvPr/>
        </p:nvPicPr>
        <p:blipFill>
          <a:blip r:embed="rId2" cstate="print"/>
          <a:srcRect/>
          <a:stretch>
            <a:fillRect/>
          </a:stretch>
        </p:blipFill>
        <p:spPr bwMode="auto">
          <a:xfrm>
            <a:off x="466725" y="2562225"/>
            <a:ext cx="2895600" cy="2344738"/>
          </a:xfrm>
          <a:prstGeom prst="rect">
            <a:avLst/>
          </a:prstGeom>
          <a:noFill/>
          <a:ln w="9525">
            <a:noFill/>
            <a:miter lim="800000"/>
            <a:headEnd/>
            <a:tailEnd/>
          </a:ln>
        </p:spPr>
      </p:pic>
      <p:sp>
        <p:nvSpPr>
          <p:cNvPr id="4" name="3 Triángulo isósceles"/>
          <p:cNvSpPr/>
          <p:nvPr/>
        </p:nvSpPr>
        <p:spPr>
          <a:xfrm>
            <a:off x="4071938" y="2357438"/>
            <a:ext cx="4714875" cy="3914775"/>
          </a:xfrm>
          <a:prstGeom prst="triangle">
            <a:avLst>
              <a:gd name="adj" fmla="val 5386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cxnSp>
        <p:nvCxnSpPr>
          <p:cNvPr id="5" name="4 Conector recto"/>
          <p:cNvCxnSpPr/>
          <p:nvPr/>
        </p:nvCxnSpPr>
        <p:spPr>
          <a:xfrm>
            <a:off x="5715000" y="3143250"/>
            <a:ext cx="1928813" cy="1588"/>
          </a:xfrm>
          <a:prstGeom prst="line">
            <a:avLst/>
          </a:prstGeom>
        </p:spPr>
        <p:style>
          <a:lnRef idx="1">
            <a:schemeClr val="accent1"/>
          </a:lnRef>
          <a:fillRef idx="0">
            <a:schemeClr val="accent1"/>
          </a:fillRef>
          <a:effectRef idx="0">
            <a:schemeClr val="accent1"/>
          </a:effectRef>
          <a:fontRef idx="minor">
            <a:schemeClr val="tx1"/>
          </a:fontRef>
        </p:style>
      </p:cxnSp>
      <p:sp>
        <p:nvSpPr>
          <p:cNvPr id="32774" name="5 CuadroTexto"/>
          <p:cNvSpPr txBox="1">
            <a:spLocks noChangeArrowheads="1"/>
          </p:cNvSpPr>
          <p:nvPr/>
        </p:nvSpPr>
        <p:spPr bwMode="auto">
          <a:xfrm>
            <a:off x="6670675" y="1714500"/>
            <a:ext cx="2473325" cy="1230313"/>
          </a:xfrm>
          <a:prstGeom prst="rect">
            <a:avLst/>
          </a:prstGeom>
          <a:noFill/>
          <a:ln w="9525">
            <a:noFill/>
            <a:miter lim="800000"/>
            <a:headEnd/>
            <a:tailEnd/>
          </a:ln>
        </p:spPr>
        <p:txBody>
          <a:bodyPr wrap="none">
            <a:spAutoFit/>
          </a:bodyPr>
          <a:lstStyle/>
          <a:p>
            <a:r>
              <a:rPr lang="es-ES" sz="1200"/>
              <a:t>PRESIDENTE</a:t>
            </a:r>
            <a:r>
              <a:rPr lang="es-ES"/>
              <a:t>: </a:t>
            </a:r>
            <a:r>
              <a:rPr lang="es-ES" sz="1400"/>
              <a:t>con  amplios</a:t>
            </a:r>
          </a:p>
          <a:p>
            <a:r>
              <a:rPr lang="es-ES" sz="1400"/>
              <a:t>Conocimientos y experiencia</a:t>
            </a:r>
          </a:p>
          <a:p>
            <a:r>
              <a:rPr lang="es-ES" sz="1400"/>
              <a:t>Reconocida en la materia, </a:t>
            </a:r>
          </a:p>
          <a:p>
            <a:r>
              <a:rPr lang="es-ES" sz="1400"/>
              <a:t>Tanto académica como de </a:t>
            </a:r>
          </a:p>
          <a:p>
            <a:r>
              <a:rPr lang="es-ES" sz="1400"/>
              <a:t>Campo ( investigación )</a:t>
            </a:r>
            <a:endParaRPr lang="es-ES"/>
          </a:p>
        </p:txBody>
      </p:sp>
      <p:cxnSp>
        <p:nvCxnSpPr>
          <p:cNvPr id="7" name="6 Conector recto"/>
          <p:cNvCxnSpPr/>
          <p:nvPr/>
        </p:nvCxnSpPr>
        <p:spPr>
          <a:xfrm flipV="1">
            <a:off x="5357813" y="3500438"/>
            <a:ext cx="2286000" cy="71437"/>
          </a:xfrm>
          <a:prstGeom prst="line">
            <a:avLst/>
          </a:prstGeom>
        </p:spPr>
        <p:style>
          <a:lnRef idx="1">
            <a:schemeClr val="accent1"/>
          </a:lnRef>
          <a:fillRef idx="0">
            <a:schemeClr val="accent1"/>
          </a:fillRef>
          <a:effectRef idx="0">
            <a:schemeClr val="accent1"/>
          </a:effectRef>
          <a:fontRef idx="minor">
            <a:schemeClr val="tx1"/>
          </a:fontRef>
        </p:style>
      </p:cxnSp>
      <p:sp>
        <p:nvSpPr>
          <p:cNvPr id="32776" name="7 CuadroTexto"/>
          <p:cNvSpPr txBox="1">
            <a:spLocks noChangeArrowheads="1"/>
          </p:cNvSpPr>
          <p:nvPr/>
        </p:nvSpPr>
        <p:spPr bwMode="auto">
          <a:xfrm>
            <a:off x="7358063" y="3143250"/>
            <a:ext cx="1574800" cy="400050"/>
          </a:xfrm>
          <a:prstGeom prst="rect">
            <a:avLst/>
          </a:prstGeom>
          <a:noFill/>
          <a:ln w="9525">
            <a:noFill/>
            <a:miter lim="800000"/>
            <a:headEnd/>
            <a:tailEnd/>
          </a:ln>
        </p:spPr>
        <p:txBody>
          <a:bodyPr wrap="none">
            <a:spAutoFit/>
          </a:bodyPr>
          <a:lstStyle/>
          <a:p>
            <a:r>
              <a:rPr lang="es-ES" sz="2000"/>
              <a:t>VICE: IDEM</a:t>
            </a:r>
          </a:p>
        </p:txBody>
      </p:sp>
      <p:sp>
        <p:nvSpPr>
          <p:cNvPr id="9" name="8 Abrir llave"/>
          <p:cNvSpPr/>
          <p:nvPr/>
        </p:nvSpPr>
        <p:spPr>
          <a:xfrm rot="2215197">
            <a:off x="3687763" y="3228975"/>
            <a:ext cx="1697037" cy="2614613"/>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sp>
        <p:nvSpPr>
          <p:cNvPr id="32778" name="9 CuadroTexto"/>
          <p:cNvSpPr txBox="1">
            <a:spLocks noChangeArrowheads="1"/>
          </p:cNvSpPr>
          <p:nvPr/>
        </p:nvSpPr>
        <p:spPr bwMode="auto">
          <a:xfrm>
            <a:off x="4071938" y="4000500"/>
            <a:ext cx="4686300" cy="1200150"/>
          </a:xfrm>
          <a:prstGeom prst="rect">
            <a:avLst/>
          </a:prstGeom>
          <a:noFill/>
          <a:ln w="9525">
            <a:noFill/>
            <a:miter lim="800000"/>
            <a:headEnd/>
            <a:tailEnd/>
          </a:ln>
        </p:spPr>
        <p:txBody>
          <a:bodyPr wrap="none">
            <a:spAutoFit/>
          </a:bodyPr>
          <a:lstStyle/>
          <a:p>
            <a:r>
              <a:rPr lang="es-ES" sz="1800"/>
              <a:t>Personal  técnico capacitado que actúa en virtud </a:t>
            </a:r>
          </a:p>
          <a:p>
            <a:r>
              <a:rPr lang="es-ES" sz="1800"/>
              <a:t>de instrucciones y capacitación recibidas y </a:t>
            </a:r>
          </a:p>
          <a:p>
            <a:r>
              <a:rPr lang="es-ES" sz="1800"/>
              <a:t>ordenadas por la autoridad máxima ( Presidente</a:t>
            </a:r>
          </a:p>
          <a:p>
            <a:r>
              <a:rPr lang="es-ES" sz="1800"/>
              <a:t>o Vice )</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par>
                          <p:cTn id="8" fill="hold">
                            <p:stCondLst>
                              <p:cond delay="500"/>
                            </p:stCondLst>
                            <p:childTnLst>
                              <p:par>
                                <p:cTn id="9" presetID="24" presetClass="entr" presetSubtype="0" fill="hold" nodeType="afterEffect">
                                  <p:stCondLst>
                                    <p:cond delay="0"/>
                                  </p:stCondLst>
                                  <p:childTnLst>
                                    <p:set>
                                      <p:cBhvr>
                                        <p:cTn id="10" dur="1" fill="hold">
                                          <p:stCondLst>
                                            <p:cond delay="499"/>
                                          </p:stCondLst>
                                        </p:cTn>
                                        <p:tgtEl>
                                          <p:spTgt spid="3"/>
                                        </p:tgtEl>
                                        <p:attrNameLst>
                                          <p:attrName>style.visibility</p:attrName>
                                        </p:attrNameLst>
                                      </p:cBhvr>
                                      <p:to>
                                        <p:strVal val="visible"/>
                                      </p:to>
                                    </p:set>
                                    <p:anim to="" calcmode="lin" valueType="num">
                                      <p:cBhvr>
                                        <p:cTn id="11"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68288"/>
            <a:ext cx="8229600" cy="1398587"/>
          </a:xfrm>
          <a:prstGeom prst="rect">
            <a:avLst/>
          </a:prstGeom>
        </p:spPr>
        <p:txBody>
          <a:bodyPr>
            <a:normAutofit fontScale="90000" lnSpcReduction="10000"/>
          </a:bodyPr>
          <a:lstStyle/>
          <a:p>
            <a:pPr marL="484188" indent="-484188" eaLnBrk="0" hangingPunct="0">
              <a:defRPr/>
            </a:pPr>
            <a:r>
              <a:rPr lang="es-ES" sz="27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rPr>
              <a:t>CONVENCION CONTRA EL TRAFICO ILIITO DE</a:t>
            </a:r>
            <a:r>
              <a:rPr lang="es-ES" sz="4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rPr>
              <a:t> </a:t>
            </a:r>
            <a:r>
              <a:rPr lang="es-ES" sz="27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rPr>
              <a:t>ESTUPEFACIENTES Y SUSTANCIAS PSICOTROPICAS ( VIENA 1988 )</a:t>
            </a:r>
            <a:endParaRPr lang="es-ES" sz="4200" dirty="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endParaRPr>
          </a:p>
        </p:txBody>
      </p:sp>
      <p:graphicFrame>
        <p:nvGraphicFramePr>
          <p:cNvPr id="3" name="5 Marcador de contenido"/>
          <p:cNvGraphicFramePr>
            <a:graphicFrameLocks/>
          </p:cNvGraphicFramePr>
          <p:nvPr/>
        </p:nvGraphicFramePr>
        <p:xfrm>
          <a:off x="4648200" y="1722438"/>
          <a:ext cx="4038600" cy="4023360"/>
        </p:xfrm>
        <a:graphic>
          <a:graphicData uri="http://schemas.openxmlformats.org/drawingml/2006/table">
            <a:tbl>
              <a:tblPr firstRow="1" bandRow="1">
                <a:tableStyleId>{5C22544A-7EE6-4342-B048-85BDC9FD1C3A}</a:tableStyleId>
              </a:tblPr>
              <a:tblGrid>
                <a:gridCol w="4038600"/>
              </a:tblGrid>
              <a:tr h="370840">
                <a:tc>
                  <a:txBody>
                    <a:bodyPr/>
                    <a:lstStyle/>
                    <a:p>
                      <a:r>
                        <a:rPr lang="es-ES" sz="1400" dirty="0" smtClean="0"/>
                        <a:t>ART 3  B I)”</a:t>
                      </a:r>
                      <a:r>
                        <a:rPr lang="es-ES" sz="1400" baseline="0" dirty="0" smtClean="0"/>
                        <a:t> LA CONVERSION O TRANFERENCIA DE BIENES A SABIENDAS QUE TALES BIENES PROCEDEN DE ALGUNO O ALGUNOS DE LOS DELITOS TIPIFICADOS DE CONFORMIDAD CON EL INC) A) DEL PRESENTE PÁRRAFO, O DE UN ACTO DE PARTICIPACION EN TAL DE LITO O DELITOS, CON OBJETO </a:t>
                      </a:r>
                      <a:r>
                        <a:rPr lang="es-ES" sz="1400" b="1" i="1" u="sng" baseline="0" dirty="0" smtClean="0"/>
                        <a:t>DE OCULTAR O ENCUBRIR </a:t>
                      </a:r>
                      <a:r>
                        <a:rPr lang="es-ES" sz="1400" baseline="0" dirty="0" smtClean="0"/>
                        <a:t>EL ORÍGEN DE LOS BIENES O DE AYUDAR….”</a:t>
                      </a:r>
                      <a:endParaRPr lang="es-ES" sz="1400" dirty="0"/>
                    </a:p>
                  </a:txBody>
                  <a:tcPr/>
                </a:tc>
              </a:tr>
              <a:tr h="370840">
                <a:tc>
                  <a:txBody>
                    <a:bodyPr/>
                    <a:lstStyle/>
                    <a:p>
                      <a:r>
                        <a:rPr lang="es-ES" sz="1400" b="1" dirty="0" smtClean="0"/>
                        <a:t>ART </a:t>
                      </a:r>
                      <a:r>
                        <a:rPr lang="es-ES" sz="1400" b="1" baseline="0" dirty="0" smtClean="0"/>
                        <a:t> 3 B II</a:t>
                      </a:r>
                      <a:r>
                        <a:rPr lang="es-ES" sz="1400" b="1" i="1" u="sng" baseline="0" dirty="0" smtClean="0"/>
                        <a:t>)  LA OCULTACION O EL ENCUBRIMIENTO </a:t>
                      </a:r>
                      <a:r>
                        <a:rPr lang="es-ES" sz="1400" b="1" baseline="0" dirty="0" smtClean="0"/>
                        <a:t>DE LA NATURALEZA. ORIGEN. LA UBICACIÓN. EL DESTINO. EL MOVIMIENTO O LA PROPIEDAD REALES DE BIENES O DERECHOS RELATIVOS A TALES BIENES A SABIENDAS QUE PROCEDEN DE ALGUNO O ALGUNOS DE LOS DELITOS TIPIFICADOS DE CONFORMIDAD CON EL INC) A)</a:t>
                      </a:r>
                      <a:endParaRPr lang="es-ES" sz="1400" b="1" dirty="0"/>
                    </a:p>
                  </a:txBody>
                  <a:tcPr/>
                </a:tc>
              </a:tr>
            </a:tbl>
          </a:graphicData>
        </a:graphic>
      </p:graphicFrame>
      <p:pic>
        <p:nvPicPr>
          <p:cNvPr id="4" name="Picture 2" descr="C:\Archivos de programa\Microsoft Office\MEDIA\CAGCAT10\j0233018.wmf"/>
          <p:cNvPicPr>
            <a:picLocks noChangeAspect="1" noChangeArrowheads="1"/>
          </p:cNvPicPr>
          <p:nvPr/>
        </p:nvPicPr>
        <p:blipFill>
          <a:blip r:embed="rId2" cstate="print"/>
          <a:srcRect/>
          <a:stretch>
            <a:fillRect/>
          </a:stretch>
        </p:blipFill>
        <p:spPr bwMode="auto">
          <a:xfrm>
            <a:off x="1189038" y="2678113"/>
            <a:ext cx="2574925" cy="2614612"/>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68288"/>
            <a:ext cx="8229600" cy="1398587"/>
          </a:xfrm>
          <a:prstGeom prst="rect">
            <a:avLst/>
          </a:prstGeom>
        </p:spPr>
        <p:txBody>
          <a:bodyPr>
            <a:normAutofit/>
          </a:bodyPr>
          <a:lstStyle/>
          <a:p>
            <a:pPr marL="484188" indent="-484188" eaLnBrk="0" hangingPunct="0">
              <a:defRPr/>
            </a:pPr>
            <a:r>
              <a:rPr lang="es-ES">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rPr>
              <a:t>REGLAMENTO MODELO CICAD OEA</a:t>
            </a:r>
            <a:endParaRPr lang="es-ES" dirty="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endParaRPr>
          </a:p>
        </p:txBody>
      </p:sp>
      <p:graphicFrame>
        <p:nvGraphicFramePr>
          <p:cNvPr id="3" name="5 Marcador de contenido"/>
          <p:cNvGraphicFramePr>
            <a:graphicFrameLocks/>
          </p:cNvGraphicFramePr>
          <p:nvPr/>
        </p:nvGraphicFramePr>
        <p:xfrm>
          <a:off x="4714875" y="2500313"/>
          <a:ext cx="4038600" cy="3840480"/>
        </p:xfrm>
        <a:graphic>
          <a:graphicData uri="http://schemas.openxmlformats.org/drawingml/2006/table">
            <a:tbl>
              <a:tblPr firstRow="1" bandRow="1">
                <a:tableStyleId>{5C22544A-7EE6-4342-B048-85BDC9FD1C3A}</a:tableStyleId>
              </a:tblPr>
              <a:tblGrid>
                <a:gridCol w="4038600"/>
              </a:tblGrid>
              <a:tr h="3319792">
                <a:tc>
                  <a:txBody>
                    <a:bodyPr/>
                    <a:lstStyle/>
                    <a:p>
                      <a:r>
                        <a:rPr lang="es-ES" dirty="0" smtClean="0"/>
                        <a:t>ART 2 INC 3) Comete delito penal la persona que </a:t>
                      </a:r>
                      <a:r>
                        <a:rPr lang="es-ES" sz="2400" b="1" i="1" u="sng" dirty="0" smtClean="0"/>
                        <a:t>oculte, disimule  </a:t>
                      </a:r>
                      <a:r>
                        <a:rPr lang="es-ES" dirty="0" smtClean="0"/>
                        <a:t>o impida la determinación real de la naturaleza, el origen, la ubicación, el destino, el movimiento o la propiedad de bienes o derechos relativos a tales bienes a sabiendas, debiendo saber, o con ignorancia intencional, que los mismos son producto o instrumentos de </a:t>
                      </a:r>
                      <a:r>
                        <a:rPr lang="es-ES" b="1" i="1" u="sng" dirty="0" smtClean="0"/>
                        <a:t>actividades delictivas graves</a:t>
                      </a:r>
                      <a:endParaRPr lang="es-ES" b="1" i="1" u="sng" dirty="0"/>
                    </a:p>
                  </a:txBody>
                  <a:tcPr/>
                </a:tc>
              </a:tr>
            </a:tbl>
          </a:graphicData>
        </a:graphic>
      </p:graphicFrame>
      <p:pic>
        <p:nvPicPr>
          <p:cNvPr id="4" name="Picture 2" descr="C:\Documents and Settings\Administrador\Configuración local\Archivos temporales de Internet\Content.IE5\CQEG9OK5\MP900433066[1].jpg"/>
          <p:cNvPicPr>
            <a:picLocks noChangeAspect="1" noChangeArrowheads="1"/>
          </p:cNvPicPr>
          <p:nvPr/>
        </p:nvPicPr>
        <p:blipFill>
          <a:blip r:embed="rId2" cstate="print"/>
          <a:srcRect/>
          <a:stretch>
            <a:fillRect/>
          </a:stretch>
        </p:blipFill>
        <p:spPr bwMode="auto">
          <a:xfrm>
            <a:off x="457200" y="2517775"/>
            <a:ext cx="4038600" cy="2935288"/>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28596" y="571480"/>
            <a:ext cx="8229600" cy="1398587"/>
          </a:xfrm>
          <a:prstGeom prst="rect">
            <a:avLst/>
          </a:prstGeom>
        </p:spPr>
        <p:txBody>
          <a:bodyPr/>
          <a:lstStyle/>
          <a:p>
            <a:pPr marL="484188" indent="-484188" eaLnBrk="0" hangingPunct="0">
              <a:defRPr/>
            </a:pPr>
            <a:r>
              <a:rPr lang="es-ES" sz="4200" dirty="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rPr>
              <a:t>RECOMENDACIONES DEL GAFI</a:t>
            </a:r>
          </a:p>
        </p:txBody>
      </p:sp>
      <p:graphicFrame>
        <p:nvGraphicFramePr>
          <p:cNvPr id="3" name="6 Marcador de contenido"/>
          <p:cNvGraphicFramePr>
            <a:graphicFrameLocks/>
          </p:cNvGraphicFramePr>
          <p:nvPr/>
        </p:nvGraphicFramePr>
        <p:xfrm>
          <a:off x="4643438" y="2214563"/>
          <a:ext cx="4038600" cy="3657600"/>
        </p:xfrm>
        <a:graphic>
          <a:graphicData uri="http://schemas.openxmlformats.org/drawingml/2006/table">
            <a:tbl>
              <a:tblPr firstRow="1" bandRow="1">
                <a:tableStyleId>{5C22544A-7EE6-4342-B048-85BDC9FD1C3A}</a:tableStyleId>
              </a:tblPr>
              <a:tblGrid>
                <a:gridCol w="4038600"/>
              </a:tblGrid>
              <a:tr h="370840">
                <a:tc>
                  <a:txBody>
                    <a:bodyPr/>
                    <a:lstStyle/>
                    <a:p>
                      <a:r>
                        <a:rPr lang="es-ES" dirty="0" smtClean="0"/>
                        <a:t>RECOMENDACIÓN</a:t>
                      </a:r>
                      <a:r>
                        <a:rPr lang="es-ES" baseline="0" dirty="0" smtClean="0"/>
                        <a:t> 1. ALCANCE DEL DELITO DE LAVADO DE DINERO:</a:t>
                      </a:r>
                    </a:p>
                    <a:p>
                      <a:r>
                        <a:rPr lang="es-ES" baseline="0" dirty="0" smtClean="0"/>
                        <a:t>LOS PAISES DEBERIAN TIPIFICAR COMO DELITO DE LAVADO DE ACTIVOS, EN BASE A LA </a:t>
                      </a:r>
                      <a:r>
                        <a:rPr lang="es-ES" i="1" u="sng" baseline="0" dirty="0" smtClean="0"/>
                        <a:t>CONVENCION DE 1988 ( VIENA ) </a:t>
                      </a:r>
                      <a:r>
                        <a:rPr lang="es-ES" baseline="0" dirty="0" smtClean="0"/>
                        <a:t>Y LA CONVENCION DE 2000 DE NACIONES UNIDAD CONTRA LA DELINCUENCIA ORGANIZADA TRANSNACIONAL.</a:t>
                      </a:r>
                    </a:p>
                    <a:p>
                      <a:r>
                        <a:rPr lang="es-ES" baseline="0" dirty="0" smtClean="0"/>
                        <a:t>LOS PAISES DEBERIAN AMPLIAR EL DELITO DE LAVADO DE ACTIVOS A </a:t>
                      </a:r>
                      <a:r>
                        <a:rPr lang="es-ES" i="1" u="sng" baseline="0" dirty="0" smtClean="0"/>
                        <a:t>TODOS LOS DELITOS GRAVES</a:t>
                      </a:r>
                      <a:r>
                        <a:rPr lang="es-ES" baseline="0" dirty="0" smtClean="0"/>
                        <a:t>….</a:t>
                      </a:r>
                      <a:endParaRPr lang="es-ES" dirty="0"/>
                    </a:p>
                  </a:txBody>
                  <a:tcPr/>
                </a:tc>
              </a:tr>
            </a:tbl>
          </a:graphicData>
        </a:graphic>
      </p:graphicFrame>
      <p:pic>
        <p:nvPicPr>
          <p:cNvPr id="4" name="Picture 2" descr="C:\Documents and Settings\Administrador\Configuración local\Archivos temporales de Internet\Content.IE5\ZIFFG5MM\MP900433182[1].jpg"/>
          <p:cNvPicPr>
            <a:picLocks noChangeAspect="1" noChangeArrowheads="1"/>
          </p:cNvPicPr>
          <p:nvPr/>
        </p:nvPicPr>
        <p:blipFill>
          <a:blip r:embed="rId2" cstate="print"/>
          <a:srcRect/>
          <a:stretch>
            <a:fillRect/>
          </a:stretch>
        </p:blipFill>
        <p:spPr bwMode="auto">
          <a:xfrm>
            <a:off x="457200" y="2640013"/>
            <a:ext cx="4038600" cy="2692400"/>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609600"/>
            <a:ext cx="7772400" cy="1143000"/>
          </a:xfrm>
          <a:prstGeom prst="rect">
            <a:avLst/>
          </a:prstGeom>
          <a:noFill/>
          <a:ln w="9525">
            <a:noFill/>
            <a:miter lim="800000"/>
            <a:headEnd/>
            <a:tailEnd/>
          </a:ln>
          <a:effectLst>
            <a:outerShdw dist="35921" dir="2700000" algn="ctr" rotWithShape="0">
              <a:schemeClr val="bg2"/>
            </a:outerShdw>
          </a:effectLst>
        </p:spPr>
        <p:txBody>
          <a:bodyPr anchor="ctr"/>
          <a:lstStyle/>
          <a:p>
            <a:pPr algn="ctr">
              <a:defRPr/>
            </a:pPr>
            <a:r>
              <a:rPr lang="es-ES_tradnl" sz="4400">
                <a:solidFill>
                  <a:schemeClr val="tx2"/>
                </a:solidFill>
                <a:cs typeface="+mn-cs"/>
              </a:rPr>
              <a:t>LAVADO DE ACTIVOS DEFINICION</a:t>
            </a:r>
            <a:endParaRPr lang="es-ES" sz="4400">
              <a:solidFill>
                <a:schemeClr val="tx2"/>
              </a:solidFill>
              <a:cs typeface="+mn-cs"/>
            </a:endParaRPr>
          </a:p>
        </p:txBody>
      </p:sp>
      <p:sp>
        <p:nvSpPr>
          <p:cNvPr id="3" name="Rectangle 3"/>
          <p:cNvSpPr>
            <a:spLocks noChangeArrowheads="1"/>
          </p:cNvSpPr>
          <p:nvPr/>
        </p:nvSpPr>
        <p:spPr bwMode="auto">
          <a:xfrm>
            <a:off x="4572000" y="2438400"/>
            <a:ext cx="3810000" cy="4114800"/>
          </a:xfrm>
          <a:prstGeom prst="rect">
            <a:avLst/>
          </a:prstGeom>
          <a:noFill/>
          <a:ln w="9525">
            <a:noFill/>
            <a:miter lim="800000"/>
            <a:headEnd/>
            <a:tailEnd/>
          </a:ln>
        </p:spPr>
        <p:txBody>
          <a:bodyPr/>
          <a:lstStyle/>
          <a:p>
            <a:pPr marL="231775" indent="-231775">
              <a:lnSpc>
                <a:spcPct val="90000"/>
              </a:lnSpc>
              <a:spcBef>
                <a:spcPct val="20000"/>
              </a:spcBef>
              <a:buFontTx/>
              <a:buChar char="•"/>
            </a:pPr>
            <a:r>
              <a:rPr lang="es-ES_tradnl" sz="2000">
                <a:solidFill>
                  <a:schemeClr val="tx2"/>
                </a:solidFill>
              </a:rPr>
              <a:t>Es un artilugio, procedimiento, mecanismo que utilizan las organizaciones criminales transnacionales que pretenden ocultar, disimular, transformar y encubrir el origen ilícito de determinados bienes o el producido de actividades delictivas, con la finalidad de convertirlos en otros bienes o actividades que resulten “ aparentemente “ lícitas.</a:t>
            </a:r>
            <a:endParaRPr lang="es-ES" sz="2000">
              <a:solidFill>
                <a:schemeClr val="tx2"/>
              </a:solidFill>
            </a:endParaRPr>
          </a:p>
        </p:txBody>
      </p:sp>
      <p:pic>
        <p:nvPicPr>
          <p:cNvPr id="4" name="Picture 4" descr="PE01561_"/>
          <p:cNvPicPr>
            <a:picLocks noChangeAspect="1" noChangeArrowheads="1"/>
          </p:cNvPicPr>
          <p:nvPr/>
        </p:nvPicPr>
        <p:blipFill>
          <a:blip r:embed="rId3" cstate="print"/>
          <a:srcRect/>
          <a:stretch>
            <a:fillRect/>
          </a:stretch>
        </p:blipFill>
        <p:spPr bwMode="auto">
          <a:xfrm>
            <a:off x="685800" y="2773363"/>
            <a:ext cx="3810000" cy="2528887"/>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1000"/>
                                  </p:stCondLst>
                                  <p:childTnLst>
                                    <p:set>
                                      <p:cBhvr>
                                        <p:cTn id="6" dur="1" fill="hold">
                                          <p:stCondLst>
                                            <p:cond delay="499"/>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2" name="ARPEGIO.WAV"/>
                                        </p:tgtEl>
                                      </p:cMediaNode>
                                    </p:audio>
                                  </p:subTnLst>
                                </p:cTn>
                              </p:par>
                            </p:childTnLst>
                          </p:cTn>
                        </p:par>
                        <p:par>
                          <p:cTn id="8" fill="hold">
                            <p:stCondLst>
                              <p:cond delay="1500"/>
                            </p:stCondLst>
                            <p:childTnLst>
                              <p:par>
                                <p:cTn id="9" presetID="24" presetClass="entr" presetSubtype="0" fill="hold" grpId="0" nodeType="afterEffect">
                                  <p:stCondLst>
                                    <p:cond delay="1000"/>
                                  </p:stCondLst>
                                  <p:childTnLst>
                                    <p:set>
                                      <p:cBhvr>
                                        <p:cTn id="10" dur="1" fill="hold">
                                          <p:stCondLst>
                                            <p:cond delay="499"/>
                                          </p:stCondLst>
                                        </p:cTn>
                                        <p:tgtEl>
                                          <p:spTgt spid="3"/>
                                        </p:tgtEl>
                                        <p:attrNameLst>
                                          <p:attrName>style.visibility</p:attrName>
                                        </p:attrNameLst>
                                      </p:cBhvr>
                                      <p:to>
                                        <p:strVal val="visible"/>
                                      </p:to>
                                    </p:set>
                                    <p:anim to="" calcmode="lin" valueType="num">
                                      <p:cBhvr>
                                        <p:cTn id="11" dur="1" fill="hold"/>
                                        <p:tgtEl>
                                          <p:spTgt spid="3"/>
                                        </p:tgtEl>
                                        <p:attrNameLst>
                                          <p:attrName/>
                                        </p:attrNameLst>
                                      </p:cBhvr>
                                    </p:anim>
                                  </p:childTnLst>
                                  <p:subTnLst>
                                    <p:audio>
                                      <p:cMediaNode>
                                        <p:cTn display="0" masterRel="sameClick">
                                          <p:stCondLst>
                                            <p:cond evt="begin" delay="0">
                                              <p:tn val="9"/>
                                            </p:cond>
                                          </p:stCondLst>
                                          <p:endCondLst>
                                            <p:cond evt="onStopAudio" delay="0">
                                              <p:tgtEl>
                                                <p:sldTgt/>
                                              </p:tgtEl>
                                            </p:cond>
                                          </p:endCondLst>
                                        </p:cTn>
                                        <p:tgtEl>
                                          <p:sndTgt r:embed="rId2" name="ARPEGIO.WAV"/>
                                        </p:tgtEl>
                                      </p:cMediaNode>
                                    </p:audio>
                                  </p:subTnLst>
                                </p:cTn>
                              </p:par>
                            </p:childTnLst>
                          </p:cTn>
                        </p:par>
                        <p:par>
                          <p:cTn id="12" fill="hold">
                            <p:stCondLst>
                              <p:cond delay="3000"/>
                            </p:stCondLst>
                            <p:childTnLst>
                              <p:par>
                                <p:cTn id="13" presetID="24" presetClass="entr" presetSubtype="0" fill="hold" nodeType="afterEffect">
                                  <p:stCondLst>
                                    <p:cond delay="1000"/>
                                  </p:stCondLst>
                                  <p:childTnLst>
                                    <p:set>
                                      <p:cBhvr>
                                        <p:cTn id="14" dur="1" fill="hold">
                                          <p:stCondLst>
                                            <p:cond delay="499"/>
                                          </p:stCondLst>
                                        </p:cTn>
                                        <p:tgtEl>
                                          <p:spTgt spid="4"/>
                                        </p:tgtEl>
                                        <p:attrNameLst>
                                          <p:attrName>style.visibility</p:attrName>
                                        </p:attrNameLst>
                                      </p:cBhvr>
                                      <p:to>
                                        <p:strVal val="visible"/>
                                      </p:to>
                                    </p:set>
                                    <p:anim to="" calcmode="lin" valueType="num">
                                      <p:cBhvr>
                                        <p:cTn id="15" dur="1" fill="hold"/>
                                        <p:tgtEl>
                                          <p:spTgt spid="4"/>
                                        </p:tgtEl>
                                        <p:attrNameLst>
                                          <p:attrName/>
                                        </p:attrNameLst>
                                      </p:cBhvr>
                                    </p:anim>
                                  </p:childTnLst>
                                  <p:subTnLst>
                                    <p:audio>
                                      <p:cMediaNode>
                                        <p:cTn display="0" masterRel="sameClick">
                                          <p:stCondLst>
                                            <p:cond evt="begin" delay="0">
                                              <p:tn val="13"/>
                                            </p:cond>
                                          </p:stCondLst>
                                          <p:endCondLst>
                                            <p:cond evt="onStopAudio" delay="0">
                                              <p:tgtEl>
                                                <p:sldTgt/>
                                              </p:tgtEl>
                                            </p:cond>
                                          </p:endCondLst>
                                        </p:cTn>
                                        <p:tgtEl>
                                          <p:sndTgt r:embed="rId2" name="ARPEGI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TEMAS DE RELEVANCIA</a:t>
            </a:r>
            <a:endParaRPr lang="es-AR" dirty="0"/>
          </a:p>
        </p:txBody>
      </p:sp>
      <p:pic>
        <p:nvPicPr>
          <p:cNvPr id="34818" name="Picture 2"/>
          <p:cNvPicPr>
            <a:picLocks noGrp="1" noChangeAspect="1" noChangeArrowheads="1"/>
          </p:cNvPicPr>
          <p:nvPr>
            <p:ph idx="1"/>
          </p:nvPr>
        </p:nvPicPr>
        <p:blipFill>
          <a:blip r:embed="rId2" cstate="print"/>
          <a:srcRect/>
          <a:stretch>
            <a:fillRect/>
          </a:stretch>
        </p:blipFill>
        <p:spPr bwMode="auto">
          <a:xfrm>
            <a:off x="251520" y="2420888"/>
            <a:ext cx="3244821" cy="1837460"/>
          </a:xfrm>
          <a:prstGeom prst="rect">
            <a:avLst/>
          </a:prstGeom>
          <a:noFill/>
          <a:ln w="9525">
            <a:noFill/>
            <a:miter lim="800000"/>
            <a:headEnd/>
            <a:tailEnd/>
          </a:ln>
          <a:effectLst/>
        </p:spPr>
      </p:pic>
      <p:sp>
        <p:nvSpPr>
          <p:cNvPr id="5" name="4 CuadroTexto"/>
          <p:cNvSpPr txBox="1"/>
          <p:nvPr/>
        </p:nvSpPr>
        <p:spPr>
          <a:xfrm>
            <a:off x="611560" y="4581128"/>
            <a:ext cx="2486578" cy="461665"/>
          </a:xfrm>
          <a:prstGeom prst="rect">
            <a:avLst/>
          </a:prstGeom>
          <a:noFill/>
        </p:spPr>
        <p:txBody>
          <a:bodyPr wrap="none" rtlCol="0">
            <a:spAutoFit/>
          </a:bodyPr>
          <a:lstStyle/>
          <a:p>
            <a:r>
              <a:rPr lang="es-AR" sz="2400" dirty="0" smtClean="0"/>
              <a:t>DINERO NEGRO</a:t>
            </a:r>
            <a:endParaRPr lang="es-AR" dirty="0"/>
          </a:p>
        </p:txBody>
      </p:sp>
      <p:sp>
        <p:nvSpPr>
          <p:cNvPr id="7" name="6 Distinto de"/>
          <p:cNvSpPr/>
          <p:nvPr/>
        </p:nvSpPr>
        <p:spPr>
          <a:xfrm>
            <a:off x="3563888" y="2564904"/>
            <a:ext cx="2376264" cy="1562472"/>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pic>
        <p:nvPicPr>
          <p:cNvPr id="34819" name="Picture 3"/>
          <p:cNvPicPr>
            <a:picLocks noChangeAspect="1" noChangeArrowheads="1"/>
          </p:cNvPicPr>
          <p:nvPr/>
        </p:nvPicPr>
        <p:blipFill>
          <a:blip r:embed="rId3" cstate="print"/>
          <a:srcRect/>
          <a:stretch>
            <a:fillRect/>
          </a:stretch>
        </p:blipFill>
        <p:spPr bwMode="auto">
          <a:xfrm>
            <a:off x="6012160" y="2468518"/>
            <a:ext cx="2548880" cy="1685978"/>
          </a:xfrm>
          <a:prstGeom prst="rect">
            <a:avLst/>
          </a:prstGeom>
          <a:noFill/>
          <a:ln w="9525">
            <a:noFill/>
            <a:miter lim="800000"/>
            <a:headEnd/>
            <a:tailEnd/>
          </a:ln>
          <a:effectLst/>
        </p:spPr>
      </p:pic>
      <p:pic>
        <p:nvPicPr>
          <p:cNvPr id="34820" name="Picture 4"/>
          <p:cNvPicPr>
            <a:picLocks noChangeAspect="1" noChangeArrowheads="1"/>
          </p:cNvPicPr>
          <p:nvPr/>
        </p:nvPicPr>
        <p:blipFill>
          <a:blip r:embed="rId4" cstate="print"/>
          <a:srcRect/>
          <a:stretch>
            <a:fillRect/>
          </a:stretch>
        </p:blipFill>
        <p:spPr bwMode="auto">
          <a:xfrm>
            <a:off x="7524328" y="3212976"/>
            <a:ext cx="516787" cy="576064"/>
          </a:xfrm>
          <a:prstGeom prst="rect">
            <a:avLst/>
          </a:prstGeom>
          <a:noFill/>
          <a:ln w="9525">
            <a:noFill/>
            <a:miter lim="800000"/>
            <a:headEnd/>
            <a:tailEnd/>
          </a:ln>
          <a:effectLst/>
        </p:spPr>
      </p:pic>
      <p:sp>
        <p:nvSpPr>
          <p:cNvPr id="10" name="9 CuadroTexto"/>
          <p:cNvSpPr txBox="1"/>
          <p:nvPr/>
        </p:nvSpPr>
        <p:spPr>
          <a:xfrm>
            <a:off x="6156176" y="4581128"/>
            <a:ext cx="2350323" cy="461665"/>
          </a:xfrm>
          <a:prstGeom prst="rect">
            <a:avLst/>
          </a:prstGeom>
          <a:noFill/>
        </p:spPr>
        <p:txBody>
          <a:bodyPr wrap="none" rtlCol="0">
            <a:spAutoFit/>
          </a:bodyPr>
          <a:lstStyle/>
          <a:p>
            <a:r>
              <a:rPr lang="es-AR" sz="2400" dirty="0" smtClean="0"/>
              <a:t>DINERO SUCIO</a:t>
            </a:r>
            <a:endParaRPr lang="es-AR" sz="3200" dirty="0"/>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LA LEYENDA CUENTA</a:t>
            </a:r>
            <a:endParaRPr lang="es-AR" dirty="0"/>
          </a:p>
        </p:txBody>
      </p:sp>
      <p:sp>
        <p:nvSpPr>
          <p:cNvPr id="4" name="3 Marcador de texto"/>
          <p:cNvSpPr>
            <a:spLocks noGrp="1"/>
          </p:cNvSpPr>
          <p:nvPr>
            <p:ph type="body" sz="half" idx="2"/>
          </p:nvPr>
        </p:nvSpPr>
        <p:spPr/>
        <p:txBody>
          <a:bodyPr/>
          <a:lstStyle/>
          <a:p>
            <a:r>
              <a:rPr lang="es-AR" sz="1800" dirty="0" smtClean="0"/>
              <a:t>QUE UN MAFIOSO INVERTÍA EL DINERO QUE OBTENÍA DE LA VENTA PROHIBIDA DE ALCOHOL EN LAVANDERÍAS</a:t>
            </a:r>
          </a:p>
          <a:p>
            <a:r>
              <a:rPr lang="es-AR" sz="1800" dirty="0" smtClean="0"/>
              <a:t>QUE AL DELINCUENTE LO ARRESTARON</a:t>
            </a:r>
          </a:p>
          <a:p>
            <a:r>
              <a:rPr lang="es-AR" sz="1800" dirty="0" smtClean="0"/>
              <a:t>LOS CARGOS FUERON POR EVASIÓN</a:t>
            </a:r>
          </a:p>
          <a:p>
            <a:r>
              <a:rPr lang="es-AR" sz="1800" dirty="0" smtClean="0"/>
              <a:t>LUEGO SE DESCUBRIO LAS MANIOBRAS DE LAVADO</a:t>
            </a:r>
            <a:endParaRPr lang="es-AR" sz="1800" dirty="0"/>
          </a:p>
        </p:txBody>
      </p:sp>
      <p:pic>
        <p:nvPicPr>
          <p:cNvPr id="32770" name="Picture 2"/>
          <p:cNvPicPr>
            <a:picLocks noGrp="1" noChangeAspect="1" noChangeArrowheads="1"/>
          </p:cNvPicPr>
          <p:nvPr>
            <p:ph type="clipArt" sz="half" idx="1"/>
          </p:nvPr>
        </p:nvPicPr>
        <p:blipFill>
          <a:blip r:embed="rId2" cstate="print"/>
          <a:srcRect/>
          <a:stretch>
            <a:fillRect/>
          </a:stretch>
        </p:blipFill>
        <p:spPr bwMode="auto">
          <a:xfrm>
            <a:off x="685800" y="2276872"/>
            <a:ext cx="3810000" cy="2818947"/>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		MORALEJA</a:t>
            </a:r>
            <a:endParaRPr lang="es-AR" dirty="0"/>
          </a:p>
        </p:txBody>
      </p:sp>
      <p:sp>
        <p:nvSpPr>
          <p:cNvPr id="4" name="3 Marcador de texto"/>
          <p:cNvSpPr>
            <a:spLocks noGrp="1"/>
          </p:cNvSpPr>
          <p:nvPr>
            <p:ph type="body" sz="half" idx="2"/>
          </p:nvPr>
        </p:nvSpPr>
        <p:spPr/>
        <p:txBody>
          <a:bodyPr/>
          <a:lstStyle/>
          <a:p>
            <a:r>
              <a:rPr lang="es-AR" sz="2000" dirty="0" smtClean="0"/>
              <a:t>LOS CRIMINALES NUNCA MAS VOLVIERON A EVADIR IMPUESTOS</a:t>
            </a:r>
          </a:p>
          <a:p>
            <a:r>
              <a:rPr lang="es-AR" sz="2000" dirty="0" smtClean="0"/>
              <a:t>SE HICIERON AMIGOS DEL PODER DE TURNO</a:t>
            </a:r>
          </a:p>
          <a:p>
            <a:r>
              <a:rPr lang="es-AR" sz="2000" dirty="0" smtClean="0"/>
              <a:t>INVIERTEN SUS GANANCIAS EN VERDADERAS EMPRESAS PANTALLA GENERALMENTE CON RENTABILIDAD FICTICIA</a:t>
            </a:r>
          </a:p>
          <a:p>
            <a:endParaRPr lang="es-AR" sz="2000" dirty="0"/>
          </a:p>
        </p:txBody>
      </p:sp>
      <p:pic>
        <p:nvPicPr>
          <p:cNvPr id="33794" name="Picture 2"/>
          <p:cNvPicPr>
            <a:picLocks noGrp="1" noChangeAspect="1" noChangeArrowheads="1"/>
          </p:cNvPicPr>
          <p:nvPr>
            <p:ph type="clipArt" sz="half" idx="1"/>
          </p:nvPr>
        </p:nvPicPr>
        <p:blipFill>
          <a:blip r:embed="rId2" cstate="print"/>
          <a:srcRect/>
          <a:stretch>
            <a:fillRect/>
          </a:stretch>
        </p:blipFill>
        <p:spPr bwMode="auto">
          <a:xfrm>
            <a:off x="2843808" y="4149080"/>
            <a:ext cx="1724000" cy="1212644"/>
          </a:xfrm>
          <a:prstGeom prst="rect">
            <a:avLst/>
          </a:prstGeom>
          <a:noFill/>
          <a:ln w="9525">
            <a:noFill/>
            <a:miter lim="800000"/>
            <a:headEnd/>
            <a:tailEnd/>
          </a:ln>
          <a:effectLst/>
        </p:spPr>
      </p:pic>
      <p:pic>
        <p:nvPicPr>
          <p:cNvPr id="6" name="Picture 2"/>
          <p:cNvPicPr>
            <a:picLocks noChangeAspect="1" noChangeArrowheads="1"/>
          </p:cNvPicPr>
          <p:nvPr/>
        </p:nvPicPr>
        <p:blipFill>
          <a:blip r:embed="rId3" cstate="print"/>
          <a:srcRect/>
          <a:stretch>
            <a:fillRect/>
          </a:stretch>
        </p:blipFill>
        <p:spPr bwMode="auto">
          <a:xfrm>
            <a:off x="899592" y="2204864"/>
            <a:ext cx="1766201" cy="1306779"/>
          </a:xfrm>
          <a:prstGeom prst="rect">
            <a:avLst/>
          </a:prstGeom>
          <a:noFill/>
          <a:ln w="9525">
            <a:noFill/>
            <a:miter lim="800000"/>
            <a:headEnd/>
            <a:tailEnd/>
          </a:ln>
          <a:effectLst/>
        </p:spPr>
      </p:pic>
      <p:sp>
        <p:nvSpPr>
          <p:cNvPr id="7" name="6 Flecha derecha"/>
          <p:cNvSpPr/>
          <p:nvPr/>
        </p:nvSpPr>
        <p:spPr>
          <a:xfrm rot="3085568">
            <a:off x="2627784" y="3573016"/>
            <a:ext cx="792088"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04800" y="-242888"/>
            <a:ext cx="8839200" cy="1270001"/>
          </a:xfrm>
          <a:prstGeom prst="rect">
            <a:avLst/>
          </a:prstGeom>
          <a:noFill/>
          <a:ln w="9525">
            <a:noFill/>
            <a:miter lim="800000"/>
            <a:headEnd/>
            <a:tailEnd/>
          </a:ln>
        </p:spPr>
        <p:txBody>
          <a:bodyPr lIns="109606" tIns="54804" rIns="109606" bIns="54804" anchor="b"/>
          <a:lstStyle/>
          <a:p>
            <a:pPr algn="ctr"/>
            <a:r>
              <a:rPr lang="es-ES_tradnl" sz="2000">
                <a:solidFill>
                  <a:schemeClr val="hlink"/>
                </a:solidFill>
              </a:rPr>
              <a:t>CARACTERISTICAS GENERALES. GRADO DE EXPOSICION DE LOS PAISES.</a:t>
            </a:r>
          </a:p>
        </p:txBody>
      </p:sp>
      <p:sp>
        <p:nvSpPr>
          <p:cNvPr id="3" name="Rectangle 5"/>
          <p:cNvSpPr>
            <a:spLocks noChangeArrowheads="1"/>
          </p:cNvSpPr>
          <p:nvPr/>
        </p:nvSpPr>
        <p:spPr bwMode="auto">
          <a:xfrm>
            <a:off x="0" y="1128713"/>
            <a:ext cx="8839200" cy="4572000"/>
          </a:xfrm>
          <a:prstGeom prst="rect">
            <a:avLst/>
          </a:prstGeom>
          <a:noFill/>
          <a:ln w="9525">
            <a:noFill/>
            <a:miter lim="800000"/>
            <a:headEnd/>
            <a:tailEnd/>
          </a:ln>
        </p:spPr>
        <p:txBody>
          <a:bodyPr lIns="109606" tIns="54804" rIns="109606" bIns="54804"/>
          <a:lstStyle/>
          <a:p>
            <a:pPr marL="407988" indent="-407988" defTabSz="1089025">
              <a:spcBef>
                <a:spcPct val="20000"/>
              </a:spcBef>
              <a:buFontTx/>
              <a:buChar char="•"/>
            </a:pPr>
            <a:r>
              <a:rPr lang="es-ES_tradnl" sz="1600" u="sng">
                <a:solidFill>
                  <a:schemeClr val="hlink"/>
                </a:solidFill>
              </a:rPr>
              <a:t>PAISES COLOCADORES</a:t>
            </a:r>
            <a:r>
              <a:rPr lang="es-ES_tradnl" sz="1600">
                <a:solidFill>
                  <a:schemeClr val="hlink"/>
                </a:solidFill>
              </a:rPr>
              <a:t>: CONTROLES PRACTICAMENTE INEXISTENTES. SECRETO BANCARIO, SOCIETARIO Y FISCAL MUY RIGIDO. ANONIMATO. NO EXISTE INTENCION DE INVESTIGAR.</a:t>
            </a: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r>
              <a:rPr lang="es-ES_tradnl" sz="1600" u="sng">
                <a:solidFill>
                  <a:schemeClr val="hlink"/>
                </a:solidFill>
              </a:rPr>
              <a:t>PAISES ESTRATIFICADORES</a:t>
            </a:r>
            <a:r>
              <a:rPr lang="es-ES_tradnl" sz="1600">
                <a:solidFill>
                  <a:schemeClr val="hlink"/>
                </a:solidFill>
              </a:rPr>
              <a:t>: PRINCIPALMENTE LOS CENTROS FINANCIEROS DADO QUE BRINDAN LA POSIBILIDAD DE REALIZAR INNUMERABLES TRANSACCIONES EN EL MENOR TIEMPO POSIBLE.</a:t>
            </a: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r>
              <a:rPr lang="es-ES_tradnl" sz="1600" u="sng">
                <a:solidFill>
                  <a:schemeClr val="hlink"/>
                </a:solidFill>
              </a:rPr>
              <a:t>PAISES INTEGRADORES</a:t>
            </a:r>
            <a:r>
              <a:rPr lang="es-ES_tradnl" sz="1600">
                <a:solidFill>
                  <a:schemeClr val="hlink"/>
                </a:solidFill>
              </a:rPr>
              <a:t>: POTENCIALMENTE ATRACTIVOS. ABIERTOS Y NECESITADOS DE LA INVERSION EXTERNAS</a:t>
            </a:r>
            <a:endParaRPr lang="es-ES_tradnl" sz="1800">
              <a:solidFill>
                <a:schemeClr val="hlink"/>
              </a:solidFill>
            </a:endParaRPr>
          </a:p>
        </p:txBody>
      </p:sp>
      <p:pic>
        <p:nvPicPr>
          <p:cNvPr id="4" name="Picture 6" descr="BD06444_"/>
          <p:cNvPicPr>
            <a:picLocks noChangeAspect="1" noChangeArrowheads="1"/>
          </p:cNvPicPr>
          <p:nvPr/>
        </p:nvPicPr>
        <p:blipFill>
          <a:blip r:embed="rId2" cstate="print"/>
          <a:srcRect/>
          <a:stretch>
            <a:fillRect/>
          </a:stretch>
        </p:blipFill>
        <p:spPr bwMode="auto">
          <a:xfrm>
            <a:off x="1042988" y="2060575"/>
            <a:ext cx="874712" cy="627063"/>
          </a:xfrm>
          <a:prstGeom prst="rect">
            <a:avLst/>
          </a:prstGeom>
          <a:noFill/>
          <a:ln w="9525">
            <a:noFill/>
            <a:miter lim="800000"/>
            <a:headEnd/>
            <a:tailEnd/>
          </a:ln>
        </p:spPr>
      </p:pic>
      <p:pic>
        <p:nvPicPr>
          <p:cNvPr id="5" name="Picture 7" descr="BD07174_"/>
          <p:cNvPicPr>
            <a:picLocks noChangeAspect="1" noChangeArrowheads="1"/>
          </p:cNvPicPr>
          <p:nvPr/>
        </p:nvPicPr>
        <p:blipFill>
          <a:blip r:embed="rId3" cstate="print"/>
          <a:srcRect/>
          <a:stretch>
            <a:fillRect/>
          </a:stretch>
        </p:blipFill>
        <p:spPr bwMode="auto">
          <a:xfrm>
            <a:off x="2411413" y="1989138"/>
            <a:ext cx="1050925" cy="885825"/>
          </a:xfrm>
          <a:prstGeom prst="rect">
            <a:avLst/>
          </a:prstGeom>
          <a:noFill/>
          <a:ln w="9525">
            <a:noFill/>
            <a:miter lim="800000"/>
            <a:headEnd/>
            <a:tailEnd/>
          </a:ln>
        </p:spPr>
      </p:pic>
      <p:pic>
        <p:nvPicPr>
          <p:cNvPr id="6" name="Picture 8" descr="BD10242_"/>
          <p:cNvPicPr>
            <a:picLocks noChangeAspect="1" noChangeArrowheads="1"/>
          </p:cNvPicPr>
          <p:nvPr/>
        </p:nvPicPr>
        <p:blipFill>
          <a:blip r:embed="rId4" cstate="print"/>
          <a:srcRect/>
          <a:stretch>
            <a:fillRect/>
          </a:stretch>
        </p:blipFill>
        <p:spPr bwMode="auto">
          <a:xfrm>
            <a:off x="3635375" y="1916113"/>
            <a:ext cx="931863" cy="944562"/>
          </a:xfrm>
          <a:prstGeom prst="rect">
            <a:avLst/>
          </a:prstGeom>
          <a:noFill/>
          <a:ln w="9525">
            <a:noFill/>
            <a:miter lim="800000"/>
            <a:headEnd/>
            <a:tailEnd/>
          </a:ln>
        </p:spPr>
      </p:pic>
      <p:pic>
        <p:nvPicPr>
          <p:cNvPr id="7" name="Picture 9" descr="BS00641_"/>
          <p:cNvPicPr>
            <a:picLocks noChangeAspect="1" noChangeArrowheads="1"/>
          </p:cNvPicPr>
          <p:nvPr/>
        </p:nvPicPr>
        <p:blipFill>
          <a:blip r:embed="rId5" cstate="print"/>
          <a:srcRect/>
          <a:stretch>
            <a:fillRect/>
          </a:stretch>
        </p:blipFill>
        <p:spPr bwMode="auto">
          <a:xfrm>
            <a:off x="4787900" y="1916113"/>
            <a:ext cx="827088" cy="823912"/>
          </a:xfrm>
          <a:prstGeom prst="rect">
            <a:avLst/>
          </a:prstGeom>
          <a:noFill/>
          <a:ln w="9525">
            <a:noFill/>
            <a:miter lim="800000"/>
            <a:headEnd/>
            <a:tailEnd/>
          </a:ln>
        </p:spPr>
      </p:pic>
      <p:pic>
        <p:nvPicPr>
          <p:cNvPr id="8" name="Picture 10" descr="HM00116_"/>
          <p:cNvPicPr>
            <a:picLocks noChangeAspect="1" noChangeArrowheads="1"/>
          </p:cNvPicPr>
          <p:nvPr/>
        </p:nvPicPr>
        <p:blipFill>
          <a:blip r:embed="rId6" cstate="print"/>
          <a:srcRect/>
          <a:stretch>
            <a:fillRect/>
          </a:stretch>
        </p:blipFill>
        <p:spPr bwMode="auto">
          <a:xfrm>
            <a:off x="5940425" y="1916113"/>
            <a:ext cx="1023938" cy="927100"/>
          </a:xfrm>
          <a:prstGeom prst="rect">
            <a:avLst/>
          </a:prstGeom>
          <a:noFill/>
          <a:ln w="9525">
            <a:noFill/>
            <a:miter lim="800000"/>
            <a:headEnd/>
            <a:tailEnd/>
          </a:ln>
        </p:spPr>
      </p:pic>
      <p:pic>
        <p:nvPicPr>
          <p:cNvPr id="9" name="Picture 11" descr="j0145782"/>
          <p:cNvPicPr>
            <a:picLocks noChangeAspect="1" noChangeArrowheads="1"/>
          </p:cNvPicPr>
          <p:nvPr/>
        </p:nvPicPr>
        <p:blipFill>
          <a:blip r:embed="rId7" cstate="print"/>
          <a:srcRect/>
          <a:stretch>
            <a:fillRect/>
          </a:stretch>
        </p:blipFill>
        <p:spPr bwMode="auto">
          <a:xfrm>
            <a:off x="7451725" y="1844675"/>
            <a:ext cx="638175" cy="990600"/>
          </a:xfrm>
          <a:prstGeom prst="rect">
            <a:avLst/>
          </a:prstGeom>
          <a:noFill/>
          <a:ln w="9525">
            <a:noFill/>
            <a:miter lim="800000"/>
            <a:headEnd/>
            <a:tailEnd/>
          </a:ln>
        </p:spPr>
      </p:pic>
      <p:pic>
        <p:nvPicPr>
          <p:cNvPr id="10" name="Picture 12" descr="BD07026_"/>
          <p:cNvPicPr>
            <a:picLocks noChangeAspect="1" noChangeArrowheads="1"/>
          </p:cNvPicPr>
          <p:nvPr/>
        </p:nvPicPr>
        <p:blipFill>
          <a:blip r:embed="rId8" cstate="print"/>
          <a:srcRect/>
          <a:stretch>
            <a:fillRect/>
          </a:stretch>
        </p:blipFill>
        <p:spPr bwMode="auto">
          <a:xfrm>
            <a:off x="755650" y="3644900"/>
            <a:ext cx="539750" cy="604838"/>
          </a:xfrm>
          <a:prstGeom prst="rect">
            <a:avLst/>
          </a:prstGeom>
          <a:noFill/>
          <a:ln w="9525">
            <a:noFill/>
            <a:miter lim="800000"/>
            <a:headEnd/>
            <a:tailEnd/>
          </a:ln>
        </p:spPr>
      </p:pic>
      <p:pic>
        <p:nvPicPr>
          <p:cNvPr id="11" name="Picture 13" descr="BD07246_"/>
          <p:cNvPicPr>
            <a:picLocks noChangeAspect="1" noChangeArrowheads="1"/>
          </p:cNvPicPr>
          <p:nvPr/>
        </p:nvPicPr>
        <p:blipFill>
          <a:blip r:embed="rId9" cstate="print"/>
          <a:srcRect/>
          <a:stretch>
            <a:fillRect/>
          </a:stretch>
        </p:blipFill>
        <p:spPr bwMode="auto">
          <a:xfrm>
            <a:off x="1476375" y="3716338"/>
            <a:ext cx="676275" cy="484187"/>
          </a:xfrm>
          <a:prstGeom prst="rect">
            <a:avLst/>
          </a:prstGeom>
          <a:noFill/>
          <a:ln w="9525">
            <a:noFill/>
            <a:miter lim="800000"/>
            <a:headEnd/>
            <a:tailEnd/>
          </a:ln>
        </p:spPr>
      </p:pic>
      <p:pic>
        <p:nvPicPr>
          <p:cNvPr id="12" name="Picture 14" descr="BS00811_"/>
          <p:cNvPicPr>
            <a:picLocks noChangeAspect="1" noChangeArrowheads="1"/>
          </p:cNvPicPr>
          <p:nvPr/>
        </p:nvPicPr>
        <p:blipFill>
          <a:blip r:embed="rId10" cstate="print"/>
          <a:srcRect/>
          <a:stretch>
            <a:fillRect/>
          </a:stretch>
        </p:blipFill>
        <p:spPr bwMode="auto">
          <a:xfrm>
            <a:off x="2555875" y="3789363"/>
            <a:ext cx="730250" cy="560387"/>
          </a:xfrm>
          <a:prstGeom prst="rect">
            <a:avLst/>
          </a:prstGeom>
          <a:noFill/>
          <a:ln w="9525">
            <a:noFill/>
            <a:miter lim="800000"/>
            <a:headEnd/>
            <a:tailEnd/>
          </a:ln>
        </p:spPr>
      </p:pic>
      <p:pic>
        <p:nvPicPr>
          <p:cNvPr id="13" name="Picture 15" descr="PE01683_"/>
          <p:cNvPicPr>
            <a:picLocks noChangeAspect="1" noChangeArrowheads="1"/>
          </p:cNvPicPr>
          <p:nvPr/>
        </p:nvPicPr>
        <p:blipFill>
          <a:blip r:embed="rId11" cstate="print"/>
          <a:srcRect/>
          <a:stretch>
            <a:fillRect/>
          </a:stretch>
        </p:blipFill>
        <p:spPr bwMode="auto">
          <a:xfrm>
            <a:off x="6011863" y="3500438"/>
            <a:ext cx="831850" cy="895350"/>
          </a:xfrm>
          <a:prstGeom prst="rect">
            <a:avLst/>
          </a:prstGeom>
          <a:noFill/>
          <a:ln w="9525">
            <a:noFill/>
            <a:miter lim="800000"/>
            <a:headEnd/>
            <a:tailEnd/>
          </a:ln>
        </p:spPr>
      </p:pic>
      <p:pic>
        <p:nvPicPr>
          <p:cNvPr id="14" name="Picture 16" descr="PH02053J"/>
          <p:cNvPicPr>
            <a:picLocks noChangeAspect="1" noChangeArrowheads="1"/>
          </p:cNvPicPr>
          <p:nvPr/>
        </p:nvPicPr>
        <p:blipFill>
          <a:blip r:embed="rId12" cstate="print"/>
          <a:srcRect/>
          <a:stretch>
            <a:fillRect/>
          </a:stretch>
        </p:blipFill>
        <p:spPr bwMode="auto">
          <a:xfrm>
            <a:off x="4716463" y="3716338"/>
            <a:ext cx="914400" cy="609600"/>
          </a:xfrm>
          <a:prstGeom prst="rect">
            <a:avLst/>
          </a:prstGeom>
          <a:noFill/>
          <a:ln w="9525">
            <a:noFill/>
            <a:miter lim="800000"/>
            <a:headEnd/>
            <a:tailEnd/>
          </a:ln>
        </p:spPr>
      </p:pic>
      <p:pic>
        <p:nvPicPr>
          <p:cNvPr id="15" name="Picture 17" descr="PH02058U"/>
          <p:cNvPicPr>
            <a:picLocks noChangeAspect="1" noChangeArrowheads="1"/>
          </p:cNvPicPr>
          <p:nvPr/>
        </p:nvPicPr>
        <p:blipFill>
          <a:blip r:embed="rId13" cstate="print"/>
          <a:srcRect/>
          <a:stretch>
            <a:fillRect/>
          </a:stretch>
        </p:blipFill>
        <p:spPr bwMode="auto">
          <a:xfrm>
            <a:off x="3635375" y="3716338"/>
            <a:ext cx="838200" cy="533400"/>
          </a:xfrm>
          <a:prstGeom prst="rect">
            <a:avLst/>
          </a:prstGeom>
          <a:noFill/>
          <a:ln w="9525">
            <a:noFill/>
            <a:miter lim="800000"/>
            <a:headEnd/>
            <a:tailEnd/>
          </a:ln>
        </p:spPr>
      </p:pic>
      <p:pic>
        <p:nvPicPr>
          <p:cNvPr id="16" name="Picture 18" descr="PH02240J"/>
          <p:cNvPicPr>
            <a:picLocks noChangeAspect="1" noChangeArrowheads="1"/>
          </p:cNvPicPr>
          <p:nvPr/>
        </p:nvPicPr>
        <p:blipFill>
          <a:blip r:embed="rId14" cstate="print"/>
          <a:srcRect/>
          <a:stretch>
            <a:fillRect/>
          </a:stretch>
        </p:blipFill>
        <p:spPr bwMode="auto">
          <a:xfrm>
            <a:off x="7092950" y="3357563"/>
            <a:ext cx="655638" cy="990600"/>
          </a:xfrm>
          <a:prstGeom prst="rect">
            <a:avLst/>
          </a:prstGeom>
          <a:noFill/>
          <a:ln w="9525">
            <a:noFill/>
            <a:miter lim="800000"/>
            <a:headEnd/>
            <a:tailEnd/>
          </a:ln>
        </p:spPr>
      </p:pic>
      <p:pic>
        <p:nvPicPr>
          <p:cNvPr id="17" name="Picture 19" descr="TR00032_"/>
          <p:cNvPicPr>
            <a:picLocks noChangeAspect="1" noChangeArrowheads="1"/>
          </p:cNvPicPr>
          <p:nvPr/>
        </p:nvPicPr>
        <p:blipFill>
          <a:blip r:embed="rId15" cstate="print"/>
          <a:srcRect/>
          <a:stretch>
            <a:fillRect/>
          </a:stretch>
        </p:blipFill>
        <p:spPr bwMode="auto">
          <a:xfrm>
            <a:off x="8027988" y="3500438"/>
            <a:ext cx="849312" cy="895350"/>
          </a:xfrm>
          <a:prstGeom prst="rect">
            <a:avLst/>
          </a:prstGeom>
          <a:noFill/>
          <a:ln w="9525">
            <a:noFill/>
            <a:miter lim="800000"/>
            <a:headEnd/>
            <a:tailEnd/>
          </a:ln>
        </p:spPr>
      </p:pic>
      <p:pic>
        <p:nvPicPr>
          <p:cNvPr id="18" name="Picture 20" descr="BD05183_"/>
          <p:cNvPicPr>
            <a:picLocks noChangeAspect="1" noChangeArrowheads="1"/>
          </p:cNvPicPr>
          <p:nvPr/>
        </p:nvPicPr>
        <p:blipFill>
          <a:blip r:embed="rId16" cstate="print"/>
          <a:srcRect/>
          <a:stretch>
            <a:fillRect/>
          </a:stretch>
        </p:blipFill>
        <p:spPr bwMode="auto">
          <a:xfrm>
            <a:off x="827088" y="5300663"/>
            <a:ext cx="887412" cy="595312"/>
          </a:xfrm>
          <a:prstGeom prst="rect">
            <a:avLst/>
          </a:prstGeom>
          <a:noFill/>
          <a:ln w="9525">
            <a:noFill/>
            <a:miter lim="800000"/>
            <a:headEnd/>
            <a:tailEnd/>
          </a:ln>
        </p:spPr>
      </p:pic>
      <p:pic>
        <p:nvPicPr>
          <p:cNvPr id="19" name="Picture 21" descr="BD05189_"/>
          <p:cNvPicPr>
            <a:picLocks noChangeAspect="1" noChangeArrowheads="1"/>
          </p:cNvPicPr>
          <p:nvPr/>
        </p:nvPicPr>
        <p:blipFill>
          <a:blip r:embed="rId17" cstate="print"/>
          <a:srcRect/>
          <a:stretch>
            <a:fillRect/>
          </a:stretch>
        </p:blipFill>
        <p:spPr bwMode="auto">
          <a:xfrm>
            <a:off x="5724525" y="5229225"/>
            <a:ext cx="930275" cy="727075"/>
          </a:xfrm>
          <a:prstGeom prst="rect">
            <a:avLst/>
          </a:prstGeom>
          <a:noFill/>
          <a:ln w="9525">
            <a:noFill/>
            <a:miter lim="800000"/>
            <a:headEnd/>
            <a:tailEnd/>
          </a:ln>
        </p:spPr>
      </p:pic>
      <p:pic>
        <p:nvPicPr>
          <p:cNvPr id="20" name="Picture 22" descr="BD05877_"/>
          <p:cNvPicPr>
            <a:picLocks noChangeAspect="1" noChangeArrowheads="1"/>
          </p:cNvPicPr>
          <p:nvPr/>
        </p:nvPicPr>
        <p:blipFill>
          <a:blip r:embed="rId18" cstate="print"/>
          <a:srcRect/>
          <a:stretch>
            <a:fillRect/>
          </a:stretch>
        </p:blipFill>
        <p:spPr bwMode="auto">
          <a:xfrm>
            <a:off x="4500563" y="5157788"/>
            <a:ext cx="860425" cy="828675"/>
          </a:xfrm>
          <a:prstGeom prst="rect">
            <a:avLst/>
          </a:prstGeom>
          <a:noFill/>
          <a:ln w="9525">
            <a:noFill/>
            <a:miter lim="800000"/>
            <a:headEnd/>
            <a:tailEnd/>
          </a:ln>
        </p:spPr>
      </p:pic>
      <p:pic>
        <p:nvPicPr>
          <p:cNvPr id="21" name="Picture 23" descr="BD06494_"/>
          <p:cNvPicPr>
            <a:picLocks noChangeAspect="1" noChangeArrowheads="1"/>
          </p:cNvPicPr>
          <p:nvPr/>
        </p:nvPicPr>
        <p:blipFill>
          <a:blip r:embed="rId19" cstate="print"/>
          <a:srcRect/>
          <a:stretch>
            <a:fillRect/>
          </a:stretch>
        </p:blipFill>
        <p:spPr bwMode="auto">
          <a:xfrm>
            <a:off x="3492500" y="5300663"/>
            <a:ext cx="947738" cy="731837"/>
          </a:xfrm>
          <a:prstGeom prst="rect">
            <a:avLst/>
          </a:prstGeom>
          <a:noFill/>
          <a:ln w="9525">
            <a:noFill/>
            <a:miter lim="800000"/>
            <a:headEnd/>
            <a:tailEnd/>
          </a:ln>
        </p:spPr>
      </p:pic>
      <p:pic>
        <p:nvPicPr>
          <p:cNvPr id="22" name="Picture 24" descr="BD10421_"/>
          <p:cNvPicPr>
            <a:picLocks noChangeAspect="1" noChangeArrowheads="1"/>
          </p:cNvPicPr>
          <p:nvPr/>
        </p:nvPicPr>
        <p:blipFill>
          <a:blip r:embed="rId20" cstate="print"/>
          <a:srcRect/>
          <a:stretch>
            <a:fillRect/>
          </a:stretch>
        </p:blipFill>
        <p:spPr bwMode="auto">
          <a:xfrm>
            <a:off x="2268538" y="5300663"/>
            <a:ext cx="844550" cy="781050"/>
          </a:xfrm>
          <a:prstGeom prst="rect">
            <a:avLst/>
          </a:prstGeom>
          <a:noFill/>
          <a:ln w="9525">
            <a:noFill/>
            <a:miter lim="800000"/>
            <a:headEnd/>
            <a:tailEnd/>
          </a:ln>
        </p:spPr>
      </p:pic>
      <p:pic>
        <p:nvPicPr>
          <p:cNvPr id="23" name="Picture 25" descr="BD07250_"/>
          <p:cNvPicPr>
            <a:picLocks noChangeAspect="1" noChangeArrowheads="1"/>
          </p:cNvPicPr>
          <p:nvPr/>
        </p:nvPicPr>
        <p:blipFill>
          <a:blip r:embed="rId21" cstate="print"/>
          <a:srcRect/>
          <a:stretch>
            <a:fillRect/>
          </a:stretch>
        </p:blipFill>
        <p:spPr bwMode="auto">
          <a:xfrm>
            <a:off x="7956550" y="5157788"/>
            <a:ext cx="715963" cy="830262"/>
          </a:xfrm>
          <a:prstGeom prst="rect">
            <a:avLst/>
          </a:prstGeom>
          <a:noFill/>
          <a:ln w="9525">
            <a:noFill/>
            <a:miter lim="800000"/>
            <a:headEnd/>
            <a:tailEnd/>
          </a:ln>
        </p:spPr>
      </p:pic>
      <p:pic>
        <p:nvPicPr>
          <p:cNvPr id="24" name="Picture 26" descr="BD20013_"/>
          <p:cNvPicPr>
            <a:picLocks noChangeAspect="1" noChangeArrowheads="1"/>
          </p:cNvPicPr>
          <p:nvPr/>
        </p:nvPicPr>
        <p:blipFill>
          <a:blip r:embed="rId22" cstate="print"/>
          <a:srcRect/>
          <a:stretch>
            <a:fillRect/>
          </a:stretch>
        </p:blipFill>
        <p:spPr bwMode="auto">
          <a:xfrm>
            <a:off x="6948488" y="5229225"/>
            <a:ext cx="801687" cy="930275"/>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500"/>
                                        <p:tgtEl>
                                          <p:spTgt spid="2"/>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500"/>
                                        <p:tgtEl>
                                          <p:spTgt spid="3"/>
                                        </p:tgtEl>
                                      </p:cBhvr>
                                    </p:animEffect>
                                  </p:childTnLst>
                                </p:cTn>
                              </p:par>
                            </p:childTnLst>
                          </p:cTn>
                        </p:par>
                        <p:par>
                          <p:cTn id="12" fill="hold">
                            <p:stCondLst>
                              <p:cond delay="1000"/>
                            </p:stCondLst>
                            <p:childTnLst>
                              <p:par>
                                <p:cTn id="13" presetID="8"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500"/>
                                        <p:tgtEl>
                                          <p:spTgt spid="4"/>
                                        </p:tgtEl>
                                      </p:cBhvr>
                                    </p:animEffect>
                                  </p:childTnLst>
                                </p:cTn>
                              </p:par>
                            </p:childTnLst>
                          </p:cTn>
                        </p:par>
                        <p:par>
                          <p:cTn id="16" fill="hold">
                            <p:stCondLst>
                              <p:cond delay="1500"/>
                            </p:stCondLst>
                            <p:childTnLst>
                              <p:par>
                                <p:cTn id="17" presetID="8"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amond(in)">
                                      <p:cBhvr>
                                        <p:cTn id="19" dur="500"/>
                                        <p:tgtEl>
                                          <p:spTgt spid="5"/>
                                        </p:tgtEl>
                                      </p:cBhvr>
                                    </p:animEffect>
                                  </p:childTnLst>
                                </p:cTn>
                              </p:par>
                            </p:childTnLst>
                          </p:cTn>
                        </p:par>
                        <p:par>
                          <p:cTn id="20" fill="hold">
                            <p:stCondLst>
                              <p:cond delay="2000"/>
                            </p:stCondLst>
                            <p:childTnLst>
                              <p:par>
                                <p:cTn id="21" presetID="8"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amond(in)">
                                      <p:cBhvr>
                                        <p:cTn id="23" dur="500"/>
                                        <p:tgtEl>
                                          <p:spTgt spid="6"/>
                                        </p:tgtEl>
                                      </p:cBhvr>
                                    </p:animEffect>
                                  </p:childTnLst>
                                </p:cTn>
                              </p:par>
                            </p:childTnLst>
                          </p:cTn>
                        </p:par>
                        <p:par>
                          <p:cTn id="24" fill="hold">
                            <p:stCondLst>
                              <p:cond delay="2500"/>
                            </p:stCondLst>
                            <p:childTnLst>
                              <p:par>
                                <p:cTn id="25" presetID="8"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amond(in)">
                                      <p:cBhvr>
                                        <p:cTn id="27" dur="500"/>
                                        <p:tgtEl>
                                          <p:spTgt spid="7"/>
                                        </p:tgtEl>
                                      </p:cBhvr>
                                    </p:animEffect>
                                  </p:childTnLst>
                                </p:cTn>
                              </p:par>
                            </p:childTnLst>
                          </p:cTn>
                        </p:par>
                        <p:par>
                          <p:cTn id="28" fill="hold">
                            <p:stCondLst>
                              <p:cond delay="3000"/>
                            </p:stCondLst>
                            <p:childTnLst>
                              <p:par>
                                <p:cTn id="29" presetID="8" presetClass="entr" presetSubtype="1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diamond(in)">
                                      <p:cBhvr>
                                        <p:cTn id="31" dur="500"/>
                                        <p:tgtEl>
                                          <p:spTgt spid="8"/>
                                        </p:tgtEl>
                                      </p:cBhvr>
                                    </p:animEffect>
                                  </p:childTnLst>
                                </p:cTn>
                              </p:par>
                            </p:childTnLst>
                          </p:cTn>
                        </p:par>
                        <p:par>
                          <p:cTn id="32" fill="hold">
                            <p:stCondLst>
                              <p:cond delay="3500"/>
                            </p:stCondLst>
                            <p:childTnLst>
                              <p:par>
                                <p:cTn id="33" presetID="8" presetClass="entr" presetSubtype="16"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diamond(in)">
                                      <p:cBhvr>
                                        <p:cTn id="35" dur="500"/>
                                        <p:tgtEl>
                                          <p:spTgt spid="9"/>
                                        </p:tgtEl>
                                      </p:cBhvr>
                                    </p:animEffect>
                                  </p:childTnLst>
                                </p:cTn>
                              </p:par>
                            </p:childTnLst>
                          </p:cTn>
                        </p:par>
                        <p:par>
                          <p:cTn id="36" fill="hold">
                            <p:stCondLst>
                              <p:cond delay="4000"/>
                            </p:stCondLst>
                            <p:childTnLst>
                              <p:par>
                                <p:cTn id="37" presetID="8" presetClass="entr" presetSubtype="16"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diamond(in)">
                                      <p:cBhvr>
                                        <p:cTn id="39" dur="500"/>
                                        <p:tgtEl>
                                          <p:spTgt spid="10"/>
                                        </p:tgtEl>
                                      </p:cBhvr>
                                    </p:animEffect>
                                  </p:childTnLst>
                                </p:cTn>
                              </p:par>
                            </p:childTnLst>
                          </p:cTn>
                        </p:par>
                        <p:par>
                          <p:cTn id="40" fill="hold">
                            <p:stCondLst>
                              <p:cond delay="4500"/>
                            </p:stCondLst>
                            <p:childTnLst>
                              <p:par>
                                <p:cTn id="41" presetID="8" presetClass="entr" presetSubtype="16"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diamond(in)">
                                      <p:cBhvr>
                                        <p:cTn id="43" dur="500"/>
                                        <p:tgtEl>
                                          <p:spTgt spid="11"/>
                                        </p:tgtEl>
                                      </p:cBhvr>
                                    </p:animEffect>
                                  </p:childTnLst>
                                </p:cTn>
                              </p:par>
                            </p:childTnLst>
                          </p:cTn>
                        </p:par>
                        <p:par>
                          <p:cTn id="44" fill="hold">
                            <p:stCondLst>
                              <p:cond delay="5000"/>
                            </p:stCondLst>
                            <p:childTnLst>
                              <p:par>
                                <p:cTn id="45" presetID="8" presetClass="entr" presetSubtype="16"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diamond(in)">
                                      <p:cBhvr>
                                        <p:cTn id="47" dur="500"/>
                                        <p:tgtEl>
                                          <p:spTgt spid="12"/>
                                        </p:tgtEl>
                                      </p:cBhvr>
                                    </p:animEffect>
                                  </p:childTnLst>
                                </p:cTn>
                              </p:par>
                            </p:childTnLst>
                          </p:cTn>
                        </p:par>
                        <p:par>
                          <p:cTn id="48" fill="hold">
                            <p:stCondLst>
                              <p:cond delay="5500"/>
                            </p:stCondLst>
                            <p:childTnLst>
                              <p:par>
                                <p:cTn id="49" presetID="8" presetClass="entr" presetSubtype="16"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diamond(in)">
                                      <p:cBhvr>
                                        <p:cTn id="51" dur="500"/>
                                        <p:tgtEl>
                                          <p:spTgt spid="13"/>
                                        </p:tgtEl>
                                      </p:cBhvr>
                                    </p:animEffect>
                                  </p:childTnLst>
                                </p:cTn>
                              </p:par>
                            </p:childTnLst>
                          </p:cTn>
                        </p:par>
                        <p:par>
                          <p:cTn id="52" fill="hold">
                            <p:stCondLst>
                              <p:cond delay="6000"/>
                            </p:stCondLst>
                            <p:childTnLst>
                              <p:par>
                                <p:cTn id="53" presetID="8" presetClass="entr" presetSubtype="16"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diamond(in)">
                                      <p:cBhvr>
                                        <p:cTn id="55" dur="500"/>
                                        <p:tgtEl>
                                          <p:spTgt spid="14"/>
                                        </p:tgtEl>
                                      </p:cBhvr>
                                    </p:animEffect>
                                  </p:childTnLst>
                                </p:cTn>
                              </p:par>
                            </p:childTnLst>
                          </p:cTn>
                        </p:par>
                        <p:par>
                          <p:cTn id="56" fill="hold">
                            <p:stCondLst>
                              <p:cond delay="6500"/>
                            </p:stCondLst>
                            <p:childTnLst>
                              <p:par>
                                <p:cTn id="57" presetID="8" presetClass="entr" presetSubtype="16"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diamond(in)">
                                      <p:cBhvr>
                                        <p:cTn id="59" dur="500"/>
                                        <p:tgtEl>
                                          <p:spTgt spid="15"/>
                                        </p:tgtEl>
                                      </p:cBhvr>
                                    </p:animEffect>
                                  </p:childTnLst>
                                </p:cTn>
                              </p:par>
                            </p:childTnLst>
                          </p:cTn>
                        </p:par>
                        <p:par>
                          <p:cTn id="60" fill="hold">
                            <p:stCondLst>
                              <p:cond delay="7000"/>
                            </p:stCondLst>
                            <p:childTnLst>
                              <p:par>
                                <p:cTn id="61" presetID="8" presetClass="entr" presetSubtype="16"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diamond(in)">
                                      <p:cBhvr>
                                        <p:cTn id="63" dur="500"/>
                                        <p:tgtEl>
                                          <p:spTgt spid="16"/>
                                        </p:tgtEl>
                                      </p:cBhvr>
                                    </p:animEffect>
                                  </p:childTnLst>
                                </p:cTn>
                              </p:par>
                            </p:childTnLst>
                          </p:cTn>
                        </p:par>
                        <p:par>
                          <p:cTn id="64" fill="hold">
                            <p:stCondLst>
                              <p:cond delay="7500"/>
                            </p:stCondLst>
                            <p:childTnLst>
                              <p:par>
                                <p:cTn id="65" presetID="8" presetClass="entr" presetSubtype="16"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diamond(in)">
                                      <p:cBhvr>
                                        <p:cTn id="67" dur="500"/>
                                        <p:tgtEl>
                                          <p:spTgt spid="17"/>
                                        </p:tgtEl>
                                      </p:cBhvr>
                                    </p:animEffect>
                                  </p:childTnLst>
                                </p:cTn>
                              </p:par>
                            </p:childTnLst>
                          </p:cTn>
                        </p:par>
                        <p:par>
                          <p:cTn id="68" fill="hold">
                            <p:stCondLst>
                              <p:cond delay="8000"/>
                            </p:stCondLst>
                            <p:childTnLst>
                              <p:par>
                                <p:cTn id="69" presetID="8" presetClass="entr" presetSubtype="16" fill="hold"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diamond(in)">
                                      <p:cBhvr>
                                        <p:cTn id="71" dur="500"/>
                                        <p:tgtEl>
                                          <p:spTgt spid="18"/>
                                        </p:tgtEl>
                                      </p:cBhvr>
                                    </p:animEffect>
                                  </p:childTnLst>
                                </p:cTn>
                              </p:par>
                            </p:childTnLst>
                          </p:cTn>
                        </p:par>
                        <p:par>
                          <p:cTn id="72" fill="hold">
                            <p:stCondLst>
                              <p:cond delay="8500"/>
                            </p:stCondLst>
                            <p:childTnLst>
                              <p:par>
                                <p:cTn id="73" presetID="8" presetClass="entr" presetSubtype="16" fill="hold"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diamond(in)">
                                      <p:cBhvr>
                                        <p:cTn id="75" dur="500"/>
                                        <p:tgtEl>
                                          <p:spTgt spid="19"/>
                                        </p:tgtEl>
                                      </p:cBhvr>
                                    </p:animEffect>
                                  </p:childTnLst>
                                </p:cTn>
                              </p:par>
                            </p:childTnLst>
                          </p:cTn>
                        </p:par>
                        <p:par>
                          <p:cTn id="76" fill="hold">
                            <p:stCondLst>
                              <p:cond delay="9000"/>
                            </p:stCondLst>
                            <p:childTnLst>
                              <p:par>
                                <p:cTn id="77" presetID="8" presetClass="entr" presetSubtype="16" fill="hold"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diamond(in)">
                                      <p:cBhvr>
                                        <p:cTn id="79" dur="500"/>
                                        <p:tgtEl>
                                          <p:spTgt spid="20"/>
                                        </p:tgtEl>
                                      </p:cBhvr>
                                    </p:animEffect>
                                  </p:childTnLst>
                                </p:cTn>
                              </p:par>
                            </p:childTnLst>
                          </p:cTn>
                        </p:par>
                        <p:par>
                          <p:cTn id="80" fill="hold">
                            <p:stCondLst>
                              <p:cond delay="9500"/>
                            </p:stCondLst>
                            <p:childTnLst>
                              <p:par>
                                <p:cTn id="81" presetID="8" presetClass="entr" presetSubtype="16" fill="hold"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diamond(in)">
                                      <p:cBhvr>
                                        <p:cTn id="83" dur="500"/>
                                        <p:tgtEl>
                                          <p:spTgt spid="21"/>
                                        </p:tgtEl>
                                      </p:cBhvr>
                                    </p:animEffect>
                                  </p:childTnLst>
                                </p:cTn>
                              </p:par>
                            </p:childTnLst>
                          </p:cTn>
                        </p:par>
                        <p:par>
                          <p:cTn id="84" fill="hold">
                            <p:stCondLst>
                              <p:cond delay="10000"/>
                            </p:stCondLst>
                            <p:childTnLst>
                              <p:par>
                                <p:cTn id="85" presetID="8" presetClass="entr" presetSubtype="16" fill="hold" nodeType="afterEffect">
                                  <p:stCondLst>
                                    <p:cond delay="0"/>
                                  </p:stCondLst>
                                  <p:childTnLst>
                                    <p:set>
                                      <p:cBhvr>
                                        <p:cTn id="86" dur="1" fill="hold">
                                          <p:stCondLst>
                                            <p:cond delay="0"/>
                                          </p:stCondLst>
                                        </p:cTn>
                                        <p:tgtEl>
                                          <p:spTgt spid="22"/>
                                        </p:tgtEl>
                                        <p:attrNameLst>
                                          <p:attrName>style.visibility</p:attrName>
                                        </p:attrNameLst>
                                      </p:cBhvr>
                                      <p:to>
                                        <p:strVal val="visible"/>
                                      </p:to>
                                    </p:set>
                                    <p:animEffect transition="in" filter="diamond(in)">
                                      <p:cBhvr>
                                        <p:cTn id="87" dur="500"/>
                                        <p:tgtEl>
                                          <p:spTgt spid="22"/>
                                        </p:tgtEl>
                                      </p:cBhvr>
                                    </p:animEffect>
                                  </p:childTnLst>
                                </p:cTn>
                              </p:par>
                            </p:childTnLst>
                          </p:cTn>
                        </p:par>
                        <p:par>
                          <p:cTn id="88" fill="hold">
                            <p:stCondLst>
                              <p:cond delay="10500"/>
                            </p:stCondLst>
                            <p:childTnLst>
                              <p:par>
                                <p:cTn id="89" presetID="8" presetClass="entr" presetSubtype="16" fill="hold"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diamond(in)">
                                      <p:cBhvr>
                                        <p:cTn id="91" dur="500"/>
                                        <p:tgtEl>
                                          <p:spTgt spid="23"/>
                                        </p:tgtEl>
                                      </p:cBhvr>
                                    </p:animEffect>
                                  </p:childTnLst>
                                </p:cTn>
                              </p:par>
                            </p:childTnLst>
                          </p:cTn>
                        </p:par>
                        <p:par>
                          <p:cTn id="92" fill="hold">
                            <p:stCondLst>
                              <p:cond delay="11000"/>
                            </p:stCondLst>
                            <p:childTnLst>
                              <p:par>
                                <p:cTn id="93" presetID="8" presetClass="entr" presetSubtype="16" fill="hold"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diamond(in)">
                                      <p:cBhvr>
                                        <p:cTn id="9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1904</TotalTime>
  <Words>1210</Words>
  <Application>Microsoft Office PowerPoint</Application>
  <PresentationFormat>Presentación en pantalla (4:3)</PresentationFormat>
  <Paragraphs>103</Paragraphs>
  <Slides>19</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19</vt:i4>
      </vt:variant>
    </vt:vector>
  </HeadingPairs>
  <TitlesOfParts>
    <vt:vector size="21" baseType="lpstr">
      <vt:lpstr>Brío</vt:lpstr>
      <vt:lpstr>Imagen</vt:lpstr>
      <vt:lpstr>Diapositiva 1</vt:lpstr>
      <vt:lpstr>Diapositiva 2</vt:lpstr>
      <vt:lpstr>Diapositiva 3</vt:lpstr>
      <vt:lpstr>Diapositiva 4</vt:lpstr>
      <vt:lpstr>Diapositiva 5</vt:lpstr>
      <vt:lpstr>TEMAS DE RELEVANCIA</vt:lpstr>
      <vt:lpstr>LA LEYENDA CUENTA</vt:lpstr>
      <vt:lpstr>  MORALEJA</vt:lpstr>
      <vt:lpstr>Diapositiva 9</vt:lpstr>
      <vt:lpstr>Diapositiva 10</vt:lpstr>
      <vt:lpstr>Diapositiva 11</vt:lpstr>
      <vt:lpstr>Diapositiva 12</vt:lpstr>
      <vt:lpstr>Diapositiva 13</vt:lpstr>
      <vt:lpstr>LEY 26683. Art. 15</vt:lpstr>
      <vt:lpstr>LEY 26683. Art. 279</vt:lpstr>
      <vt:lpstr>Diapositiva 16</vt:lpstr>
      <vt:lpstr>Diapositiva 17</vt:lpstr>
      <vt:lpstr>RESOLUCION UIF 65/2011. Consideraciones especiales</vt:lpstr>
      <vt:lpstr>Diapositiva 19</vt:lpstr>
    </vt:vector>
  </TitlesOfParts>
  <Company>xxx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TRANSACCIONES SOSPECHOSAS Y DESAFIOS IMPUESTOS POR UN MUNDO FINANCIERO EN EVOLUCION</dc:title>
  <dc:creator>Alicia Lopez</dc:creator>
  <cp:lastModifiedBy>alicia</cp:lastModifiedBy>
  <cp:revision>113</cp:revision>
  <cp:lastPrinted>1601-01-01T00:00:00Z</cp:lastPrinted>
  <dcterms:created xsi:type="dcterms:W3CDTF">2003-05-18T14:19:16Z</dcterms:created>
  <dcterms:modified xsi:type="dcterms:W3CDTF">2011-08-31T00:23:46Z</dcterms:modified>
</cp:coreProperties>
</file>