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906000" cy="6858000" type="A4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474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/>
        </p:nvSpPr>
        <p:spPr bwMode="white">
          <a:xfrm>
            <a:off x="0" y="5970588"/>
            <a:ext cx="9906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9 Rectángulo"/>
          <p:cNvSpPr/>
          <p:nvPr/>
        </p:nvSpPr>
        <p:spPr>
          <a:xfrm>
            <a:off x="-9525" y="6053138"/>
            <a:ext cx="2436813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0 Rectángulo"/>
          <p:cNvSpPr/>
          <p:nvPr/>
        </p:nvSpPr>
        <p:spPr>
          <a:xfrm>
            <a:off x="2555875" y="6043613"/>
            <a:ext cx="735012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559050" y="4038600"/>
            <a:ext cx="701675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559050" y="6050037"/>
            <a:ext cx="72644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>
          <a:xfrm>
            <a:off x="82550" y="6069013"/>
            <a:ext cx="222885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CC8D842-98A0-445E-9804-7B1A0650CBB0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59013" y="236538"/>
            <a:ext cx="635635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67750" y="228600"/>
            <a:ext cx="9080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39F31C7-273B-448C-AE90-5CF679025F5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9C6A1-3B7C-4B12-BA39-60308A795192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FE656-3F40-4ADB-87F1-BDA304DAFC0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/>
        </p:nvSpPr>
        <p:spPr bwMode="white">
          <a:xfrm>
            <a:off x="6604000" y="0"/>
            <a:ext cx="347663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7 Rectángulo"/>
          <p:cNvSpPr/>
          <p:nvPr/>
        </p:nvSpPr>
        <p:spPr>
          <a:xfrm>
            <a:off x="6653213" y="609600"/>
            <a:ext cx="24765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8 Rectángulo"/>
          <p:cNvSpPr/>
          <p:nvPr/>
        </p:nvSpPr>
        <p:spPr>
          <a:xfrm>
            <a:off x="6653213" y="0"/>
            <a:ext cx="24765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99300" y="609601"/>
            <a:ext cx="222885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95300" y="609600"/>
            <a:ext cx="602615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7099300" y="6248400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7D6DD-D098-44CC-AE74-C96480F3FC5B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95300" y="6248400"/>
            <a:ext cx="60372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6511132" y="134143"/>
            <a:ext cx="533400" cy="265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3A318-87C2-4D30-ADA0-8395551BD15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3702" y="228600"/>
            <a:ext cx="883285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63702" y="1600200"/>
            <a:ext cx="883285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5DDA-4750-46FD-B24E-C8ACE75837D4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85B1C-145F-40D2-B92F-9194EE85957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/>
        </p:nvSpPr>
        <p:spPr bwMode="white">
          <a:xfrm>
            <a:off x="0" y="1524000"/>
            <a:ext cx="9906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7 Rectángulo"/>
          <p:cNvSpPr/>
          <p:nvPr/>
        </p:nvSpPr>
        <p:spPr>
          <a:xfrm>
            <a:off x="0" y="1600200"/>
            <a:ext cx="14033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8 Rectángulo"/>
          <p:cNvSpPr/>
          <p:nvPr/>
        </p:nvSpPr>
        <p:spPr>
          <a:xfrm>
            <a:off x="1485900" y="1600200"/>
            <a:ext cx="84201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85900" y="2743200"/>
            <a:ext cx="7716706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85900" y="1600200"/>
            <a:ext cx="8255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A1DDF-E893-446F-8D35-A98C0120BB49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8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40335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624DE23-2BD3-40C0-BFF9-8AACF06574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60400" y="1589567"/>
            <a:ext cx="421005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5248643" y="1589567"/>
            <a:ext cx="421005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94F2CF-F2B8-4925-9D48-E67E3D1B64ED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6" name="9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E0A482D-4FD7-4889-B404-93C6F9E8029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7" name="11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7850" y="273050"/>
            <a:ext cx="883285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60400" y="2438400"/>
            <a:ext cx="421005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5200650" y="2438400"/>
            <a:ext cx="421005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60400" y="1752600"/>
            <a:ext cx="421005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5200650" y="1752600"/>
            <a:ext cx="421005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CB34E5-D89E-4604-A0A5-8A233B0FEBD9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8" name="1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323723-2CDE-44D3-BD2B-4287AED2F99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76020-0DF2-4D8E-A614-F7584C851A1D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48EF8-FD54-4092-88DF-C68DC86FD9D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AB7FB-B63A-4A05-A723-3A826C59A6A8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778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00B24EE-3B0C-4EB7-9611-EA02D69011A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0400" y="273050"/>
            <a:ext cx="87503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60400" y="1752600"/>
            <a:ext cx="173355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559050" y="1752600"/>
            <a:ext cx="69342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63B5E-AA08-4DA3-A6EB-93BE773F8DA1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D80B4-5E45-4B8D-B008-2166C9F8A4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 bwMode="white">
          <a:xfrm>
            <a:off x="-9525" y="4572000"/>
            <a:ext cx="9906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8 Rectángulo"/>
          <p:cNvSpPr/>
          <p:nvPr/>
        </p:nvSpPr>
        <p:spPr>
          <a:xfrm>
            <a:off x="-9525" y="4664075"/>
            <a:ext cx="158432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Rectángulo"/>
          <p:cNvSpPr/>
          <p:nvPr/>
        </p:nvSpPr>
        <p:spPr>
          <a:xfrm>
            <a:off x="1674813" y="4654550"/>
            <a:ext cx="823118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10 Rectángulo"/>
          <p:cNvSpPr/>
          <p:nvPr/>
        </p:nvSpPr>
        <p:spPr bwMode="white">
          <a:xfrm>
            <a:off x="1568450" y="0"/>
            <a:ext cx="109538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33550" y="5486400"/>
            <a:ext cx="79248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33550" y="4648200"/>
            <a:ext cx="79248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690624" y="0"/>
            <a:ext cx="8215376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11 Marcador de fecha"/>
          <p:cNvSpPr>
            <a:spLocks noGrp="1"/>
          </p:cNvSpPr>
          <p:nvPr>
            <p:ph type="dt" sz="half" idx="10"/>
          </p:nvPr>
        </p:nvSpPr>
        <p:spPr>
          <a:xfrm>
            <a:off x="6769100" y="6248400"/>
            <a:ext cx="288925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145CA5-816A-4DCE-B3AC-044045BD220A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10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56845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FB9E67E6-2331-4FEF-852E-3F985A190C8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1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733550" y="6248400"/>
            <a:ext cx="4953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21 Marcador de título"/>
          <p:cNvSpPr>
            <a:spLocks noGrp="1"/>
          </p:cNvSpPr>
          <p:nvPr>
            <p:ph type="title"/>
          </p:nvPr>
        </p:nvSpPr>
        <p:spPr bwMode="auto">
          <a:xfrm>
            <a:off x="660400" y="228600"/>
            <a:ext cx="88328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663575" y="1600200"/>
            <a:ext cx="88328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604000" y="6248400"/>
            <a:ext cx="288925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8360790-5E7A-4FD5-ADDE-E5D460141FC3}" type="datetimeFigureOut">
              <a:rPr lang="es-ES"/>
              <a:pPr>
                <a:defRPr/>
              </a:pPr>
              <a:t>04/10/2011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60400" y="6248400"/>
            <a:ext cx="587216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5075"/>
            <a:ext cx="9906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0" y="1279525"/>
            <a:ext cx="57785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639763" y="1279525"/>
            <a:ext cx="9266237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7785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9842699-4169-4175-815A-522EF706C88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8" r:id="rId4"/>
    <p:sldLayoutId id="2147483759" r:id="rId5"/>
    <p:sldLayoutId id="2147483754" r:id="rId6"/>
    <p:sldLayoutId id="2147483760" r:id="rId7"/>
    <p:sldLayoutId id="2147483753" r:id="rId8"/>
    <p:sldLayoutId id="2147483761" r:id="rId9"/>
    <p:sldLayoutId id="2147483752" r:id="rId10"/>
    <p:sldLayoutId id="21474837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111.xls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222.xls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59050" y="3286125"/>
            <a:ext cx="7016750" cy="25812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Un bosquejo del tratamiento impositivo de las sociedades de capital y de sus accionistas</a:t>
            </a:r>
            <a:endParaRPr lang="es-ES" dirty="0"/>
          </a:p>
        </p:txBody>
      </p:sp>
      <p:sp>
        <p:nvSpPr>
          <p:cNvPr id="13314" name="2 Subtítulo"/>
          <p:cNvSpPr>
            <a:spLocks noGrp="1"/>
          </p:cNvSpPr>
          <p:nvPr>
            <p:ph type="subTitle" idx="1"/>
          </p:nvPr>
        </p:nvSpPr>
        <p:spPr>
          <a:xfrm>
            <a:off x="2559050" y="6049963"/>
            <a:ext cx="7264400" cy="685800"/>
          </a:xfrm>
        </p:spPr>
        <p:txBody>
          <a:bodyPr/>
          <a:lstStyle/>
          <a:p>
            <a:pPr eaLnBrk="1" hangingPunct="1"/>
            <a:r>
              <a:rPr lang="es-ES" smtClean="0"/>
              <a:t>Dr. Alfredo Julio Lamagrande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2530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2531" name="4 CuadroTexto"/>
          <p:cNvSpPr txBox="1">
            <a:spLocks noChangeArrowheads="1"/>
          </p:cNvSpPr>
          <p:nvPr/>
        </p:nvSpPr>
        <p:spPr bwMode="auto">
          <a:xfrm>
            <a:off x="2244725" y="571500"/>
            <a:ext cx="76612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b="1">
              <a:latin typeface="Tw Cen MT" pitchFamily="34" charset="0"/>
            </a:endParaRPr>
          </a:p>
          <a:p>
            <a:pPr algn="ctr"/>
            <a:endParaRPr lang="es-ES" b="1">
              <a:latin typeface="Tw Cen MT" pitchFamily="34" charset="0"/>
            </a:endParaRPr>
          </a:p>
          <a:p>
            <a:pPr algn="ctr"/>
            <a:r>
              <a:rPr lang="es-ES" sz="2400" b="1">
                <a:latin typeface="Tw Cen MT" pitchFamily="34" charset="0"/>
              </a:rPr>
              <a:t>ARGENTINA – IMPUESTO A LAS GANANCIAS – CONTRIBUYENTES ACTIVOS (06/2011)</a:t>
            </a:r>
          </a:p>
          <a:p>
            <a:pPr algn="ctr"/>
            <a:endParaRPr lang="es-ES" b="1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Individuales  (Pers. físicas.  y/o suc. indiv.)  	934.100</a:t>
            </a: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Sociedades				289.140</a:t>
            </a: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Total				            1.223.140</a:t>
            </a: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(presentaciones de sociedades: 231.868)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3554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3555" name="4 CuadroTexto"/>
          <p:cNvSpPr txBox="1">
            <a:spLocks noChangeArrowheads="1"/>
          </p:cNvSpPr>
          <p:nvPr/>
        </p:nvSpPr>
        <p:spPr bwMode="auto">
          <a:xfrm>
            <a:off x="2089150" y="357188"/>
            <a:ext cx="7662863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Tw Cen MT" pitchFamily="34" charset="0"/>
              </a:rPr>
              <a:t>ARGENTINA – IMPUESTO A LAS GANANCIAS – RECAUDACION (en miles de $ corrientes) – AÑO 2010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r>
              <a:rPr lang="es-ES" sz="1200" b="1">
                <a:latin typeface="Tw Cen MT" pitchFamily="34" charset="0"/>
              </a:rPr>
              <a:t>Total</a:t>
            </a:r>
            <a:r>
              <a:rPr lang="es-ES" sz="1200">
                <a:latin typeface="Tw Cen MT" pitchFamily="34" charset="0"/>
              </a:rPr>
              <a:t>                                                                            </a:t>
            </a:r>
            <a:r>
              <a:rPr lang="es-ES" sz="1200" b="1">
                <a:latin typeface="Tw Cen MT" pitchFamily="34" charset="0"/>
              </a:rPr>
              <a:t> 76.651.626             100 %</a:t>
            </a:r>
            <a:endParaRPr lang="es-ES" sz="1200">
              <a:latin typeface="Tw Cen MT" pitchFamily="34" charset="0"/>
            </a:endParaRPr>
          </a:p>
          <a:p>
            <a:r>
              <a:rPr lang="es-ES" sz="1200" b="1">
                <a:latin typeface="Tw Cen MT" pitchFamily="34" charset="0"/>
              </a:rPr>
              <a:t> </a:t>
            </a:r>
            <a:endParaRPr lang="es-ES" sz="1200">
              <a:latin typeface="Tw Cen MT" pitchFamily="34" charset="0"/>
            </a:endParaRPr>
          </a:p>
          <a:p>
            <a:r>
              <a:rPr lang="es-ES" sz="1200">
                <a:latin typeface="Tw Cen MT" pitchFamily="34" charset="0"/>
              </a:rPr>
              <a:t>   </a:t>
            </a:r>
            <a:r>
              <a:rPr lang="es-ES" sz="1200" i="1">
                <a:latin typeface="Tw Cen MT" pitchFamily="34" charset="0"/>
              </a:rPr>
              <a:t>Pagos Directos </a:t>
            </a:r>
            <a:r>
              <a:rPr lang="es-ES" sz="1200">
                <a:latin typeface="Tw Cen MT" pitchFamily="34" charset="0"/>
              </a:rPr>
              <a:t>                                                          </a:t>
            </a:r>
            <a:r>
              <a:rPr lang="es-ES" sz="1200" u="sng">
                <a:latin typeface="Tw Cen MT" pitchFamily="34" charset="0"/>
              </a:rPr>
              <a:t> </a:t>
            </a:r>
            <a:r>
              <a:rPr lang="es-ES" sz="1200" b="1" u="sng">
                <a:latin typeface="Tw Cen MT" pitchFamily="34" charset="0"/>
              </a:rPr>
              <a:t>40.557.683</a:t>
            </a:r>
            <a:r>
              <a:rPr lang="es-ES" sz="1200" u="sng">
                <a:latin typeface="Tw Cen MT" pitchFamily="34" charset="0"/>
              </a:rPr>
              <a:t>  </a:t>
            </a:r>
            <a:r>
              <a:rPr lang="es-ES" sz="1200">
                <a:latin typeface="Tw Cen MT" pitchFamily="34" charset="0"/>
              </a:rPr>
              <a:t>           </a:t>
            </a:r>
            <a:r>
              <a:rPr lang="es-ES" sz="1200" b="1" u="sng">
                <a:latin typeface="Tw Cen MT" pitchFamily="34" charset="0"/>
              </a:rPr>
              <a:t>52.9</a:t>
            </a:r>
            <a:r>
              <a:rPr lang="es-ES" sz="1200" b="1">
                <a:latin typeface="Tw Cen MT" pitchFamily="34" charset="0"/>
              </a:rPr>
              <a:t> %</a:t>
            </a:r>
            <a:r>
              <a:rPr lang="es-ES" sz="1200">
                <a:latin typeface="Tw Cen MT" pitchFamily="34" charset="0"/>
              </a:rPr>
              <a:t>      </a:t>
            </a:r>
            <a:r>
              <a:rPr lang="es-ES" sz="1200" b="1">
                <a:latin typeface="Tw Cen MT" pitchFamily="34" charset="0"/>
              </a:rPr>
              <a:t>100 %</a:t>
            </a:r>
            <a:endParaRPr lang="es-ES" sz="1200">
              <a:latin typeface="Tw Cen MT" pitchFamily="34" charset="0"/>
            </a:endParaRPr>
          </a:p>
          <a:p>
            <a:r>
              <a:rPr lang="es-ES" sz="1200">
                <a:latin typeface="Tw Cen MT" pitchFamily="34" charset="0"/>
              </a:rPr>
              <a:t>      Sociedades                                                            31.180.679            40.7              76.9</a:t>
            </a:r>
          </a:p>
          <a:p>
            <a:r>
              <a:rPr lang="es-ES" sz="1200">
                <a:latin typeface="Tw Cen MT" pitchFamily="34" charset="0"/>
              </a:rPr>
              <a:t>      Personas físicas y sucesiones indivisas                        4.936.018               6.4             12.2</a:t>
            </a:r>
          </a:p>
          <a:p>
            <a:r>
              <a:rPr lang="es-ES" sz="1200">
                <a:latin typeface="Tw Cen MT" pitchFamily="34" charset="0"/>
              </a:rPr>
              <a:t>      Facilidades de pago                                                4.440.986               5.8             10.9</a:t>
            </a:r>
          </a:p>
          <a:p>
            <a:r>
              <a:rPr lang="es-ES" sz="1200">
                <a:latin typeface="Tw Cen MT" pitchFamily="34" charset="0"/>
              </a:rPr>
              <a:t> </a:t>
            </a:r>
          </a:p>
          <a:p>
            <a:r>
              <a:rPr lang="es-ES" sz="1200">
                <a:latin typeface="Tw Cen MT" pitchFamily="34" charset="0"/>
              </a:rPr>
              <a:t>   </a:t>
            </a:r>
            <a:r>
              <a:rPr lang="es-ES" sz="1200" i="1">
                <a:latin typeface="Tw Cen MT" pitchFamily="34" charset="0"/>
              </a:rPr>
              <a:t>Retenciones                                                                </a:t>
            </a:r>
            <a:r>
              <a:rPr lang="es-ES" sz="1200" i="1" u="sng">
                <a:latin typeface="Tw Cen MT" pitchFamily="34" charset="0"/>
              </a:rPr>
              <a:t> </a:t>
            </a:r>
            <a:r>
              <a:rPr lang="es-ES" sz="1200" b="1" u="sng">
                <a:latin typeface="Tw Cen MT" pitchFamily="34" charset="0"/>
              </a:rPr>
              <a:t>36.116.697</a:t>
            </a:r>
            <a:r>
              <a:rPr lang="es-ES" sz="1200">
                <a:latin typeface="Tw Cen MT" pitchFamily="34" charset="0"/>
              </a:rPr>
              <a:t>             </a:t>
            </a:r>
            <a:r>
              <a:rPr lang="es-ES" sz="1200" u="sng">
                <a:latin typeface="Tw Cen MT" pitchFamily="34" charset="0"/>
              </a:rPr>
              <a:t> </a:t>
            </a:r>
            <a:r>
              <a:rPr lang="es-ES" sz="1200" b="1" u="sng">
                <a:latin typeface="Tw Cen MT" pitchFamily="34" charset="0"/>
              </a:rPr>
              <a:t>47.1</a:t>
            </a:r>
            <a:r>
              <a:rPr lang="es-ES" sz="1200" b="1">
                <a:latin typeface="Tw Cen MT" pitchFamily="34" charset="0"/>
              </a:rPr>
              <a:t> </a:t>
            </a:r>
            <a:r>
              <a:rPr lang="es-ES" sz="1200">
                <a:latin typeface="Tw Cen MT" pitchFamily="34" charset="0"/>
              </a:rPr>
              <a:t>%</a:t>
            </a:r>
            <a:r>
              <a:rPr lang="es-ES" sz="1200" u="sng">
                <a:latin typeface="Tw Cen MT" pitchFamily="34" charset="0"/>
              </a:rPr>
              <a:t>      </a:t>
            </a:r>
            <a:endParaRPr lang="es-ES" sz="1200">
              <a:latin typeface="Tw Cen MT" pitchFamily="34" charset="0"/>
            </a:endParaRPr>
          </a:p>
          <a:p>
            <a:r>
              <a:rPr lang="es-ES" sz="1200">
                <a:latin typeface="Tw Cen MT" pitchFamily="34" charset="0"/>
              </a:rPr>
              <a:t>       Impositivas                                                             32.416.998              42.3	89,8</a:t>
            </a:r>
          </a:p>
          <a:p>
            <a:r>
              <a:rPr lang="es-ES" sz="1200">
                <a:latin typeface="Tw Cen MT" pitchFamily="34" charset="0"/>
              </a:rPr>
              <a:t>       Aduaneras                                                               3.676.945                4.8	10.2</a:t>
            </a:r>
          </a:p>
          <a:p>
            <a:endParaRPr lang="es-ES" sz="1200">
              <a:latin typeface="Tw Cen MT" pitchFamily="34" charset="0"/>
            </a:endParaRPr>
          </a:p>
          <a:p>
            <a:r>
              <a:rPr lang="es-ES" sz="1200">
                <a:latin typeface="Tw Cen MT" pitchFamily="34" charset="0"/>
              </a:rPr>
              <a:t>Fuente: Estadísticas tributarias. Dirección Estudios AFIP.</a:t>
            </a:r>
          </a:p>
          <a:p>
            <a:r>
              <a:rPr lang="es-ES" sz="1200">
                <a:latin typeface="Tw Cen MT" pitchFamily="34" charset="0"/>
              </a:rPr>
              <a:t>Notas: No existe apertura en facilidades de pago y retenciones en cuanto se refiere a sujetos retenidos (sociedades y personas físicas)</a:t>
            </a:r>
          </a:p>
          <a:p>
            <a:r>
              <a:rPr lang="es-ES" sz="2400">
                <a:latin typeface="Tw Cen MT" pitchFamily="34" charset="0"/>
              </a:rPr>
              <a:t> 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pPr algn="ctr"/>
            <a:endParaRPr lang="es-ES" sz="2400" b="1">
              <a:latin typeface="Tw Cen MT" pitchFamily="34" charset="0"/>
            </a:endParaRPr>
          </a:p>
          <a:p>
            <a:pPr algn="ctr"/>
            <a:endParaRPr lang="es-ES" sz="2400" b="1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8674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8675" name="4 CuadroTexto"/>
          <p:cNvSpPr txBox="1">
            <a:spLocks noChangeArrowheads="1"/>
          </p:cNvSpPr>
          <p:nvPr/>
        </p:nvSpPr>
        <p:spPr bwMode="auto">
          <a:xfrm>
            <a:off x="2244725" y="571500"/>
            <a:ext cx="7507288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Tw Cen MT" pitchFamily="34" charset="0"/>
              </a:rPr>
              <a:t>ARGENTINA – IMPUESTO A LAS GANANCIAS – IMPUESTO DETERMINADO (en miles de $ corrientes) – AÑO 2008</a:t>
            </a:r>
          </a:p>
          <a:p>
            <a:pPr algn="ctr"/>
            <a:endParaRPr lang="es-ES" b="1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Sociedades		40.865.817	78,77%</a:t>
            </a: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Personas físicas y suc. Indiv. 	11.014.717	21,23%</a:t>
            </a: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Totales			</a:t>
            </a:r>
            <a:r>
              <a:rPr lang="es-ES" b="1">
                <a:latin typeface="Tw Cen MT" pitchFamily="34" charset="0"/>
              </a:rPr>
              <a:t>51.880.534	100%</a:t>
            </a:r>
          </a:p>
          <a:p>
            <a:endParaRPr lang="es-ES" b="1">
              <a:latin typeface="Tw Cen MT" pitchFamily="34" charset="0"/>
            </a:endParaRPr>
          </a:p>
          <a:p>
            <a:r>
              <a:rPr lang="es-ES" b="1">
                <a:latin typeface="Tw Cen MT" pitchFamily="34" charset="0"/>
              </a:rPr>
              <a:t>Nota: para el año 2009 el impuesto a las ganancias, recaudación: 4,85% del P.B.I.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0722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2399092" y="285729"/>
            <a:ext cx="7042596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latin typeface="+mn-lt"/>
              </a:rPr>
              <a:t>PAISES DE LA OCDE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+mn-lt"/>
              </a:rPr>
              <a:t>Criterios adoptados por los países de la OCDE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dirty="0">
                <a:latin typeface="+mn-lt"/>
              </a:rPr>
              <a:t> Clásico o doble imposición dividendos		  4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es-E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dirty="0">
                <a:latin typeface="+mn-lt"/>
              </a:rPr>
              <a:t> Vinculación y “alivio” a doble imposición		</a:t>
            </a:r>
            <a:r>
              <a:rPr lang="es-ES" u="sng" dirty="0">
                <a:latin typeface="+mn-lt"/>
              </a:rPr>
              <a:t>20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+mn-lt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dirty="0">
                <a:latin typeface="+mn-lt"/>
              </a:rPr>
              <a:t> Admiten deducción de dividendos	  	  3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dirty="0">
                <a:latin typeface="+mn-lt"/>
              </a:rPr>
              <a:t> Establecen relación con los accionistas 	</a:t>
            </a:r>
            <a:r>
              <a:rPr lang="es-ES" u="sng" dirty="0">
                <a:latin typeface="+mn-lt"/>
              </a:rPr>
              <a:t>17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+mn-lt"/>
              </a:rPr>
              <a:t>	- Sistemas de imputación parcial	  9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+mn-lt"/>
              </a:rPr>
              <a:t>	- Sistemas cedular			  </a:t>
            </a:r>
            <a:r>
              <a:rPr lang="es-ES" u="sng" dirty="0">
                <a:latin typeface="+mn-lt"/>
              </a:rPr>
              <a:t>8</a:t>
            </a:r>
          </a:p>
          <a:p>
            <a:pPr lvl="5">
              <a:buFont typeface="Arial" pitchFamily="34" charset="0"/>
              <a:buChar char="•"/>
              <a:defRPr/>
            </a:pP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Grávamenes</a:t>
            </a:r>
            <a:r>
              <a:rPr lang="es-ES" dirty="0">
                <a:latin typeface="+mn-lt"/>
              </a:rPr>
              <a:t> separados	  6</a:t>
            </a:r>
          </a:p>
          <a:p>
            <a:pPr lvl="5">
              <a:buFont typeface="Arial" pitchFamily="34" charset="0"/>
              <a:buChar char="•"/>
              <a:defRPr/>
            </a:pPr>
            <a:r>
              <a:rPr lang="es-ES" dirty="0">
                <a:latin typeface="+mn-lt"/>
              </a:rPr>
              <a:t> Otorgan crédito		  2</a:t>
            </a:r>
          </a:p>
          <a:p>
            <a:pPr lvl="5">
              <a:buFont typeface="Arial" pitchFamily="34" charset="0"/>
              <a:buChar char="•"/>
              <a:defRPr/>
            </a:pPr>
            <a:endParaRPr lang="es-ES" dirty="0">
              <a:latin typeface="+mn-lt"/>
            </a:endParaRPr>
          </a:p>
          <a:p>
            <a:pPr marL="0" lvl="5">
              <a:defRPr/>
            </a:pPr>
            <a:r>
              <a:rPr lang="es-ES" dirty="0">
                <a:latin typeface="+mn-lt"/>
              </a:rPr>
              <a:t>Fuente: CNOSSEN cit. Por R. </a:t>
            </a:r>
            <a:r>
              <a:rPr lang="es-ES" dirty="0" err="1">
                <a:latin typeface="+mn-lt"/>
              </a:rPr>
              <a:t>Bara</a:t>
            </a:r>
            <a:endParaRPr lang="es-E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662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6627" name="4 CuadroTexto"/>
          <p:cNvSpPr txBox="1">
            <a:spLocks noChangeArrowheads="1"/>
          </p:cNvSpPr>
          <p:nvPr/>
        </p:nvSpPr>
        <p:spPr bwMode="auto">
          <a:xfrm>
            <a:off x="2554288" y="571500"/>
            <a:ext cx="6964362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Tw Cen MT" pitchFamily="34" charset="0"/>
              </a:rPr>
              <a:t>TENDENCIAS EN LA UNION EUROPEA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Década del 60’: mayoría sistemas clásicos o de separación (doble imposición).</a:t>
            </a:r>
          </a:p>
          <a:p>
            <a:pPr>
              <a:buFont typeface="Wingdings" pitchFamily="2" charset="2"/>
              <a:buChar char="v"/>
            </a:pPr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Década del 80’: prevalencia método de imputación (Francia, Alemania, Irlanda, Italia, Reino Unido, etc).</a:t>
            </a:r>
          </a:p>
          <a:p>
            <a:pPr>
              <a:buFont typeface="Wingdings" pitchFamily="2" charset="2"/>
              <a:buChar char="v"/>
            </a:pPr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Década del 2000: restringen sistemas de imputación (Francia, Italia) tendiendo a imposición dual, de exención sobre el dividendos o de imputación limitada.</a:t>
            </a:r>
          </a:p>
          <a:p>
            <a:pPr>
              <a:buFont typeface="Wingdings" pitchFamily="2" charset="2"/>
              <a:buChar char="v"/>
            </a:pPr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Fuente: Wolfgang Shöon (57º Congreso IFA – 2003)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087563" y="284163"/>
          <a:ext cx="7431087" cy="4189412"/>
        </p:xfrm>
        <a:graphic>
          <a:graphicData uri="http://schemas.openxmlformats.org/presentationml/2006/ole">
            <p:oleObj spid="_x0000_s24578" name="Hoja de cálculo" r:id="rId3" imgW="6867430" imgH="426739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5604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2170113" y="239713"/>
          <a:ext cx="6757987" cy="4202112"/>
        </p:xfrm>
        <a:graphic>
          <a:graphicData uri="http://schemas.openxmlformats.org/presentationml/2006/ole">
            <p:oleObj spid="_x0000_s25602" name="Hoja de cálculo" r:id="rId3" imgW="6915007" imgH="466729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174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1747" name="4 CuadroTexto"/>
          <p:cNvSpPr txBox="1">
            <a:spLocks noChangeArrowheads="1"/>
          </p:cNvSpPr>
          <p:nvPr/>
        </p:nvSpPr>
        <p:spPr bwMode="auto">
          <a:xfrm>
            <a:off x="2244725" y="500063"/>
            <a:ext cx="742950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>
                <a:latin typeface="Tw Cen MT" pitchFamily="34" charset="0"/>
              </a:rPr>
              <a:t>IMPUESTO A LA RENTA SOBRE EL DIVIDENDO Y SU RELACION CON LA RENTA CORPORATIVA: EL IMPUESTO DE IGUALACION – </a:t>
            </a:r>
          </a:p>
          <a:p>
            <a:pPr algn="ctr"/>
            <a:endParaRPr lang="es-ES" b="1">
              <a:latin typeface="Tw Cen MT" pitchFamily="34" charset="0"/>
            </a:endParaRP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Caso Argentino: </a:t>
            </a: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Comentario de Relatoría</a:t>
            </a:r>
          </a:p>
          <a:p>
            <a:pPr lvl="2">
              <a:buFont typeface="Wingdings" pitchFamily="2" charset="2"/>
              <a:buChar char="ü"/>
            </a:pPr>
            <a:endParaRPr lang="es-ES">
              <a:latin typeface="Tw Cen MT" pitchFamily="34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es-ES">
                <a:latin typeface="Tw Cen MT" pitchFamily="34" charset="0"/>
              </a:rPr>
              <a:t>C.S.J.N. 2009/06/30 </a:t>
            </a:r>
            <a:r>
              <a:rPr lang="es-ES" i="1">
                <a:latin typeface="Tw Cen MT" pitchFamily="34" charset="0"/>
              </a:rPr>
              <a:t>Cerro Vanguardia S.A. </a:t>
            </a:r>
          </a:p>
          <a:p>
            <a:pPr lvl="2"/>
            <a:endParaRPr lang="es-ES" i="1">
              <a:latin typeface="Tw Cen MT" pitchFamily="34" charset="0"/>
            </a:endParaRPr>
          </a:p>
          <a:p>
            <a:endParaRPr lang="es-ES" i="1">
              <a:latin typeface="Tw Cen MT" pitchFamily="34" charset="0"/>
            </a:endParaRPr>
          </a:p>
          <a:p>
            <a:endParaRPr lang="es-ES" i="1">
              <a:latin typeface="Tw Cen MT" pitchFamily="34" charset="0"/>
            </a:endParaRPr>
          </a:p>
          <a:p>
            <a:endParaRPr lang="es-ES" i="1">
              <a:latin typeface="Tw Cen MT" pitchFamily="34" charset="0"/>
            </a:endParaRPr>
          </a:p>
          <a:p>
            <a:endParaRPr lang="es-ES" i="1">
              <a:latin typeface="Tw Cen MT" pitchFamily="34" charset="0"/>
            </a:endParaRPr>
          </a:p>
          <a:p>
            <a:endParaRPr lang="es-ES" i="1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2770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2771" name="4 CuadroTexto"/>
          <p:cNvSpPr txBox="1">
            <a:spLocks noChangeArrowheads="1"/>
          </p:cNvSpPr>
          <p:nvPr/>
        </p:nvSpPr>
        <p:spPr bwMode="auto">
          <a:xfrm>
            <a:off x="2166938" y="428625"/>
            <a:ext cx="7507287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Tw Cen MT" pitchFamily="34" charset="0"/>
              </a:rPr>
              <a:t>OBSERVACIONES FINALES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b="1">
                <a:latin typeface="Tw Cen MT" pitchFamily="34" charset="0"/>
              </a:rPr>
              <a:t> </a:t>
            </a:r>
            <a:r>
              <a:rPr lang="es-ES">
                <a:latin typeface="Tw Cen MT" pitchFamily="34" charset="0"/>
              </a:rPr>
              <a:t>Tratamiento impositivo renta societaria ( complejidad – consideraciones).</a:t>
            </a: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Criterio de imposición (factores dependientes. Respaldo teórico).</a:t>
            </a: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Concepciones doctrinarias encontradas. Importancia en la decisión de los criterios a adoptar.</a:t>
            </a: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Diseño de una buena estructura tributaria. Respeto al principio de neutralidad.</a:t>
            </a: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La carga impositiva sobre la renta societaria no debe afectar la competitividad de las empresas. Mundo interrelacionado.</a:t>
            </a: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No existe una respuesta satisfactoria, única y completa a los variados problemas que plantea la imposición a la renta corporativa y la de los dividendos.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4338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z="1000" smtClean="0"/>
          </a:p>
        </p:txBody>
      </p:sp>
      <p:sp>
        <p:nvSpPr>
          <p:cNvPr id="14339" name="4 CuadroTexto"/>
          <p:cNvSpPr txBox="1">
            <a:spLocks noChangeArrowheads="1"/>
          </p:cNvSpPr>
          <p:nvPr/>
        </p:nvSpPr>
        <p:spPr bwMode="auto">
          <a:xfrm>
            <a:off x="2166938" y="1214438"/>
            <a:ext cx="7275512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Tw Cen MT" pitchFamily="34" charset="0"/>
              </a:rPr>
              <a:t>Introducción</a:t>
            </a: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Problema: 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Jurídico Tributario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Organización de los Negocios: </a:t>
            </a:r>
          </a:p>
          <a:p>
            <a:pPr>
              <a:buFont typeface="Wingdings" pitchFamily="2" charset="2"/>
              <a:buChar char="ü"/>
            </a:pPr>
            <a:r>
              <a:rPr lang="es-ES">
                <a:latin typeface="Tw Cen MT" pitchFamily="34" charset="0"/>
              </a:rPr>
              <a:t>	Personas de Existencia Física</a:t>
            </a:r>
          </a:p>
          <a:p>
            <a:pPr>
              <a:buFont typeface="Wingdings" pitchFamily="2" charset="2"/>
              <a:buChar char="ü"/>
            </a:pPr>
            <a:r>
              <a:rPr lang="es-ES">
                <a:latin typeface="Tw Cen MT" pitchFamily="34" charset="0"/>
              </a:rPr>
              <a:t>	Personas Jurídicas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Política Tributaria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5362" name="4 CuadroTexto"/>
          <p:cNvSpPr txBox="1">
            <a:spLocks noChangeArrowheads="1"/>
          </p:cNvSpPr>
          <p:nvPr/>
        </p:nvSpPr>
        <p:spPr bwMode="auto">
          <a:xfrm>
            <a:off x="2320925" y="857250"/>
            <a:ext cx="71977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2400" b="1">
              <a:latin typeface="Tw Cen MT" pitchFamily="34" charset="0"/>
            </a:endParaRPr>
          </a:p>
          <a:p>
            <a:pPr algn="ctr"/>
            <a:r>
              <a:rPr lang="es-ES" sz="2400" b="1">
                <a:latin typeface="Tw Cen MT" pitchFamily="34" charset="0"/>
              </a:rPr>
              <a:t>TECNICAS PARA ENFRENTAR LA CUESTION</a:t>
            </a:r>
          </a:p>
          <a:p>
            <a:pPr algn="ctr"/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Separación o clásico.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Integración o imputación.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Dual Income Tax (Suecia, Noruega, Dinamarca, Finlandia).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Flax Tax</a:t>
            </a:r>
          </a:p>
          <a:p>
            <a:pPr>
              <a:buFont typeface="Wingdings" pitchFamily="2" charset="2"/>
              <a:buChar char="v"/>
            </a:pPr>
            <a:endParaRPr lang="es-ES">
              <a:latin typeface="Tw Cen MT" pitchFamily="34" charset="0"/>
            </a:endParaRPr>
          </a:p>
          <a:p>
            <a:endParaRPr lang="es-ES">
              <a:latin typeface="Tw Cen MT" pitchFamily="34" charset="0"/>
            </a:endParaRPr>
          </a:p>
          <a:p>
            <a:endParaRPr lang="es-ES">
              <a:latin typeface="Tw Cen MT" pitchFamily="34" charset="0"/>
            </a:endParaRPr>
          </a:p>
          <a:p>
            <a:endParaRPr lang="es-ES">
              <a:latin typeface="Tw Cen MT" pitchFamily="34" charset="0"/>
            </a:endParaRPr>
          </a:p>
          <a:p>
            <a:endParaRPr lang="es-ES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638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6387" name="4 CuadroTexto"/>
          <p:cNvSpPr txBox="1">
            <a:spLocks noChangeArrowheads="1"/>
          </p:cNvSpPr>
          <p:nvPr/>
        </p:nvSpPr>
        <p:spPr bwMode="auto">
          <a:xfrm>
            <a:off x="2630488" y="428625"/>
            <a:ext cx="68119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Tw Cen MT" pitchFamily="34" charset="0"/>
              </a:rPr>
              <a:t>FLAX TAX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>
                <a:latin typeface="Tw Cen MT" pitchFamily="34" charset="0"/>
              </a:rPr>
              <a:t> Estonia: 26% reducción 2% por año para llegar al 20%.</a:t>
            </a:r>
          </a:p>
          <a:p>
            <a:pPr>
              <a:buFont typeface="Wingdings" pitchFamily="2" charset="2"/>
              <a:buChar char="v"/>
            </a:pPr>
            <a:endParaRPr lang="es-ES" sz="1600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>
                <a:latin typeface="Tw Cen MT" pitchFamily="34" charset="0"/>
              </a:rPr>
              <a:t>Rusia: 13%</a:t>
            </a:r>
          </a:p>
          <a:p>
            <a:pPr>
              <a:buFont typeface="Wingdings" pitchFamily="2" charset="2"/>
              <a:buChar char="v"/>
            </a:pPr>
            <a:endParaRPr lang="es-ES" sz="1600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>
                <a:latin typeface="Tw Cen MT" pitchFamily="34" charset="0"/>
              </a:rPr>
              <a:t>Georgia: 12%</a:t>
            </a:r>
          </a:p>
          <a:p>
            <a:pPr>
              <a:buFont typeface="Wingdings" pitchFamily="2" charset="2"/>
              <a:buChar char="v"/>
            </a:pPr>
            <a:endParaRPr lang="es-ES" sz="1600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>
                <a:latin typeface="Tw Cen MT" pitchFamily="34" charset="0"/>
              </a:rPr>
              <a:t>Ucrania: 13%</a:t>
            </a:r>
          </a:p>
          <a:p>
            <a:pPr>
              <a:buFont typeface="Wingdings" pitchFamily="2" charset="2"/>
              <a:buChar char="v"/>
            </a:pPr>
            <a:endParaRPr lang="es-ES" sz="1600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>
                <a:latin typeface="Tw Cen MT" pitchFamily="34" charset="0"/>
              </a:rPr>
              <a:t>Serbia: 14%</a:t>
            </a:r>
          </a:p>
          <a:p>
            <a:pPr>
              <a:buFont typeface="Wingdings" pitchFamily="2" charset="2"/>
              <a:buChar char="v"/>
            </a:pPr>
            <a:endParaRPr lang="es-ES" sz="1600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>
                <a:latin typeface="Tw Cen MT" pitchFamily="34" charset="0"/>
              </a:rPr>
              <a:t>Rumania: 16%</a:t>
            </a:r>
          </a:p>
          <a:p>
            <a:pPr>
              <a:buFont typeface="Wingdings" pitchFamily="2" charset="2"/>
              <a:buChar char="v"/>
            </a:pPr>
            <a:endParaRPr lang="es-ES" sz="1600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>
                <a:latin typeface="Tw Cen MT" pitchFamily="34" charset="0"/>
              </a:rPr>
              <a:t>Eslovaquia: 19%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7410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7411" name="4 CuadroTexto"/>
          <p:cNvSpPr txBox="1">
            <a:spLocks noChangeArrowheads="1"/>
          </p:cNvSpPr>
          <p:nvPr/>
        </p:nvSpPr>
        <p:spPr bwMode="auto">
          <a:xfrm>
            <a:off x="2398713" y="857250"/>
            <a:ext cx="711993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2400" b="1">
              <a:latin typeface="Tw Cen MT" pitchFamily="34" charset="0"/>
            </a:endParaRPr>
          </a:p>
          <a:p>
            <a:pPr algn="ctr"/>
            <a:endParaRPr lang="es-ES" sz="2400" b="1">
              <a:latin typeface="Tw Cen MT" pitchFamily="34" charset="0"/>
            </a:endParaRPr>
          </a:p>
          <a:p>
            <a:pPr algn="ctr"/>
            <a:r>
              <a:rPr lang="es-ES" sz="2400" b="1">
                <a:latin typeface="Tw Cen MT" pitchFamily="34" charset="0"/>
              </a:rPr>
              <a:t>FUNDAMENTO DEL IMPUESTO SOCIETARIO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Capacidad Contributiva </a:t>
            </a:r>
            <a:r>
              <a:rPr lang="es-ES" i="1">
                <a:latin typeface="Tw Cen MT" pitchFamily="34" charset="0"/>
              </a:rPr>
              <a:t>Especial </a:t>
            </a:r>
            <a:r>
              <a:rPr lang="es-ES">
                <a:latin typeface="Tw Cen MT" pitchFamily="34" charset="0"/>
              </a:rPr>
              <a:t>de las Personas Jurídicas.</a:t>
            </a:r>
          </a:p>
          <a:p>
            <a:pPr>
              <a:buFont typeface="Wingdings" pitchFamily="2" charset="2"/>
              <a:buChar char="v"/>
            </a:pPr>
            <a:endParaRPr lang="es-ES" i="1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Control de la Renta Empresaria.</a:t>
            </a:r>
          </a:p>
          <a:p>
            <a:pPr>
              <a:buFont typeface="Wingdings" pitchFamily="2" charset="2"/>
              <a:buChar char="v"/>
            </a:pPr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Necesidades de Recaudación.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8434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8435" name="4 CuadroTexto"/>
          <p:cNvSpPr txBox="1">
            <a:spLocks noChangeArrowheads="1"/>
          </p:cNvSpPr>
          <p:nvPr/>
        </p:nvSpPr>
        <p:spPr bwMode="auto">
          <a:xfrm>
            <a:off x="2244725" y="642938"/>
            <a:ext cx="7119938" cy="357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2000" b="1">
              <a:latin typeface="Tw Cen MT" pitchFamily="34" charset="0"/>
            </a:endParaRPr>
          </a:p>
          <a:p>
            <a:pPr algn="ctr"/>
            <a:endParaRPr lang="es-ES" sz="2000" b="1">
              <a:latin typeface="Tw Cen MT" pitchFamily="34" charset="0"/>
            </a:endParaRPr>
          </a:p>
          <a:p>
            <a:pPr algn="ctr"/>
            <a:endParaRPr lang="es-ES" sz="2000" b="1">
              <a:latin typeface="Tw Cen MT" pitchFamily="34" charset="0"/>
            </a:endParaRPr>
          </a:p>
          <a:p>
            <a:pPr algn="ctr"/>
            <a:endParaRPr lang="es-ES" sz="2000" b="1">
              <a:latin typeface="Tw Cen MT" pitchFamily="34" charset="0"/>
            </a:endParaRPr>
          </a:p>
          <a:p>
            <a:pPr algn="ctr"/>
            <a:r>
              <a:rPr lang="es-ES" sz="2000" b="1">
                <a:latin typeface="Tw Cen MT" pitchFamily="34" charset="0"/>
              </a:rPr>
              <a:t>FISCALIDAD DEL IMPUESTO A LA RENTA: % DEL P.B.I.</a:t>
            </a:r>
          </a:p>
          <a:p>
            <a:endParaRPr lang="es-ES">
              <a:latin typeface="Tw Cen MT" pitchFamily="34" charset="0"/>
            </a:endParaRPr>
          </a:p>
          <a:p>
            <a:endParaRPr lang="es-ES">
              <a:latin typeface="Tw Cen MT" pitchFamily="34" charset="0"/>
            </a:endParaRPr>
          </a:p>
          <a:p>
            <a:endParaRPr lang="es-ES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			Países OCDE	Países CEE</a:t>
            </a:r>
          </a:p>
          <a:p>
            <a:r>
              <a:rPr lang="es-ES">
                <a:latin typeface="Tw Cen MT" pitchFamily="34" charset="0"/>
              </a:rPr>
              <a:t>Impuesto personal		      11,9%	    11,3%</a:t>
            </a:r>
          </a:p>
          <a:p>
            <a:r>
              <a:rPr lang="es-ES">
                <a:latin typeface="Tw Cen MT" pitchFamily="34" charset="0"/>
              </a:rPr>
              <a:t>Beneficios societarios	        2,8%	      3,0%</a:t>
            </a:r>
          </a:p>
          <a:p>
            <a:endParaRPr lang="es-ES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9458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2320925" y="642938"/>
            <a:ext cx="7197725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b="1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latin typeface="+mn-lt"/>
              </a:rPr>
              <a:t>OBJETIVOS ECONOMICOS DE LAS DISTINTAS OPCIONES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>
                <a:latin typeface="+mn-lt"/>
              </a:rPr>
              <a:t>Distribución del Ingreso.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E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>
                <a:latin typeface="+mn-lt"/>
              </a:rPr>
              <a:t>Formación del ahorro individual.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E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>
                <a:latin typeface="+mn-lt"/>
              </a:rPr>
              <a:t>Formación del ahorro empresario.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E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>
                <a:latin typeface="+mn-lt"/>
              </a:rPr>
              <a:t>Neutralidad del gravamen a efectos de no afectar la competitividad.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0482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0483" name="4 CuadroTexto"/>
          <p:cNvSpPr txBox="1">
            <a:spLocks noChangeArrowheads="1"/>
          </p:cNvSpPr>
          <p:nvPr/>
        </p:nvSpPr>
        <p:spPr bwMode="auto">
          <a:xfrm>
            <a:off x="2320925" y="428625"/>
            <a:ext cx="7431088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2400" b="1">
              <a:latin typeface="Tw Cen MT" pitchFamily="34" charset="0"/>
            </a:endParaRPr>
          </a:p>
          <a:p>
            <a:pPr algn="ctr"/>
            <a:endParaRPr lang="es-ES" sz="2400" b="1">
              <a:latin typeface="Tw Cen MT" pitchFamily="34" charset="0"/>
            </a:endParaRPr>
          </a:p>
          <a:p>
            <a:pPr algn="ctr"/>
            <a:r>
              <a:rPr lang="es-ES" sz="2400" b="1">
                <a:latin typeface="Tw Cen MT" pitchFamily="34" charset="0"/>
              </a:rPr>
              <a:t>CRITERIOS DE IMPOSICIÓN A LA RENTA EMPRESARIA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</a:t>
            </a:r>
            <a:r>
              <a:rPr lang="es-ES" b="1">
                <a:latin typeface="Tw Cen MT" pitchFamily="34" charset="0"/>
              </a:rPr>
              <a:t>Clásico o de doble imposición económica.</a:t>
            </a:r>
          </a:p>
          <a:p>
            <a:endParaRPr lang="es-ES" b="1">
              <a:latin typeface="Tw Cen MT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ES">
                <a:latin typeface="Tw Cen MT" pitchFamily="34" charset="0"/>
              </a:rPr>
              <a:t>	Teorías Jurídicas:</a:t>
            </a:r>
          </a:p>
          <a:p>
            <a:r>
              <a:rPr lang="es-ES">
                <a:latin typeface="Tw Cen MT" pitchFamily="34" charset="0"/>
              </a:rPr>
              <a:t>		- La personalidad jurídica es un realidad </a:t>
            </a:r>
          </a:p>
          <a:p>
            <a:r>
              <a:rPr lang="es-ES">
                <a:latin typeface="Tw Cen MT" pitchFamily="34" charset="0"/>
              </a:rPr>
              <a:t>		- La personalidad de la sociedad es una ficción.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/>
              <a:t> </a:t>
            </a:r>
            <a:r>
              <a:rPr lang="es-ES" b="1">
                <a:latin typeface="Tw Cen MT" pitchFamily="34" charset="0"/>
              </a:rPr>
              <a:t>Integración o imputación del impuesto societario en el impuesto personal.</a:t>
            </a:r>
          </a:p>
          <a:p>
            <a:endParaRPr lang="es-ES" b="1">
              <a:latin typeface="Tw Cen MT" pitchFamily="34" charset="0"/>
            </a:endParaRPr>
          </a:p>
          <a:p>
            <a:r>
              <a:rPr lang="es-ES">
                <a:latin typeface="Tw Cen MT" pitchFamily="34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150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1507" name="4 CuadroTexto"/>
          <p:cNvSpPr txBox="1">
            <a:spLocks noChangeArrowheads="1"/>
          </p:cNvSpPr>
          <p:nvPr/>
        </p:nvSpPr>
        <p:spPr bwMode="auto">
          <a:xfrm>
            <a:off x="2476500" y="285750"/>
            <a:ext cx="7119938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Tw Cen MT" pitchFamily="34" charset="0"/>
              </a:rPr>
              <a:t>EXPERIENCIA ARGENTINA: RAZONES DE LA INSTAURACIÓN DEL CRITERIO VIGENTE</a:t>
            </a:r>
          </a:p>
          <a:p>
            <a:pPr algn="ctr"/>
            <a:endParaRPr lang="es-ES" sz="2400" b="1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Desarrollo del mercado de capitales.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Fomento de entrada de capitales financieros y/o inversiones del extranjero.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Impulso de la globalización de las empresas nacionales.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Reducción de la carga fiscal sobre los ingresos empresarios.</a:t>
            </a:r>
          </a:p>
          <a:p>
            <a:endParaRPr lang="es-ES">
              <a:latin typeface="Tw Cen M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>
                <a:latin typeface="Tw Cen MT" pitchFamily="34" charset="0"/>
              </a:rPr>
              <a:t> Cuestiones de carácter administrativo (concentración).</a:t>
            </a:r>
          </a:p>
          <a:p>
            <a:endParaRPr lang="es-ES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196</TotalTime>
  <Words>535</Words>
  <Application>Microsoft Office PowerPoint</Application>
  <PresentationFormat>A4 Paper (210x297 mm)</PresentationFormat>
  <Paragraphs>161</Paragraphs>
  <Slides>18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8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32" baseType="lpstr">
      <vt:lpstr>Arial</vt:lpstr>
      <vt:lpstr>Tw Cen MT</vt:lpstr>
      <vt:lpstr>Wingdings</vt:lpstr>
      <vt:lpstr>Wingdings 2</vt:lpstr>
      <vt:lpstr>Calibri</vt:lpstr>
      <vt:lpstr>Intermedio</vt:lpstr>
      <vt:lpstr>Intermedio</vt:lpstr>
      <vt:lpstr>Intermedio</vt:lpstr>
      <vt:lpstr>Intermedio</vt:lpstr>
      <vt:lpstr>Intermedio</vt:lpstr>
      <vt:lpstr>Intermedio</vt:lpstr>
      <vt:lpstr>Intermedio</vt:lpstr>
      <vt:lpstr>Intermedio</vt:lpstr>
      <vt:lpstr>Hoja de cálculo</vt:lpstr>
      <vt:lpstr>UN BOSQUEJO DEL TRATAMIENTO IMPOSITIVO DE LAS SOCIEDADES DE CAPITAL Y DE SUS ACCIONISTAS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bosquejo del tratamiento impositivo de las sociedades de capital y de sus accionistas</dc:title>
  <dc:creator>Hernàn</dc:creator>
  <cp:lastModifiedBy>User</cp:lastModifiedBy>
  <cp:revision>23</cp:revision>
  <dcterms:created xsi:type="dcterms:W3CDTF">2011-10-03T15:34:27Z</dcterms:created>
  <dcterms:modified xsi:type="dcterms:W3CDTF">2011-10-04T21:10:15Z</dcterms:modified>
</cp:coreProperties>
</file>