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6" r:id="rId1"/>
  </p:sldMasterIdLst>
  <p:handoutMasterIdLst>
    <p:handoutMasterId r:id="rId32"/>
  </p:handoutMasterIdLst>
  <p:sldIdLst>
    <p:sldId id="429" r:id="rId2"/>
    <p:sldId id="361" r:id="rId3"/>
    <p:sldId id="460" r:id="rId4"/>
    <p:sldId id="461" r:id="rId5"/>
    <p:sldId id="453" r:id="rId6"/>
    <p:sldId id="454" r:id="rId7"/>
    <p:sldId id="465" r:id="rId8"/>
    <p:sldId id="468" r:id="rId9"/>
    <p:sldId id="423" r:id="rId10"/>
    <p:sldId id="370" r:id="rId11"/>
    <p:sldId id="281" r:id="rId12"/>
    <p:sldId id="464" r:id="rId13"/>
    <p:sldId id="408" r:id="rId14"/>
    <p:sldId id="422" r:id="rId15"/>
    <p:sldId id="434" r:id="rId16"/>
    <p:sldId id="435" r:id="rId17"/>
    <p:sldId id="470" r:id="rId18"/>
    <p:sldId id="485" r:id="rId19"/>
    <p:sldId id="484" r:id="rId20"/>
    <p:sldId id="449" r:id="rId21"/>
    <p:sldId id="475" r:id="rId22"/>
    <p:sldId id="477" r:id="rId23"/>
    <p:sldId id="478" r:id="rId24"/>
    <p:sldId id="479" r:id="rId25"/>
    <p:sldId id="480" r:id="rId26"/>
    <p:sldId id="481" r:id="rId27"/>
    <p:sldId id="482" r:id="rId28"/>
    <p:sldId id="486" r:id="rId29"/>
    <p:sldId id="436" r:id="rId30"/>
    <p:sldId id="338" r:id="rId31"/>
  </p:sldIdLst>
  <p:sldSz cx="9144000" cy="6858000" type="screen4x3"/>
  <p:notesSz cx="6858000" cy="9737725"/>
  <p:defaultTextStyle>
    <a:defPPr>
      <a:defRPr lang="en-US"/>
    </a:defPPr>
    <a:lvl1pPr algn="l" rtl="0" fontAlgn="base">
      <a:spcBef>
        <a:spcPct val="0"/>
      </a:spcBef>
      <a:spcAft>
        <a:spcPct val="0"/>
      </a:spcAft>
      <a:defRPr sz="3600" kern="1200">
        <a:solidFill>
          <a:schemeClr val="tx1"/>
        </a:solidFill>
        <a:latin typeface="Times New Roman" pitchFamily="18" charset="0"/>
        <a:ea typeface="+mn-ea"/>
        <a:cs typeface="Arial" charset="0"/>
      </a:defRPr>
    </a:lvl1pPr>
    <a:lvl2pPr marL="457200" algn="l" rtl="0" fontAlgn="base">
      <a:spcBef>
        <a:spcPct val="0"/>
      </a:spcBef>
      <a:spcAft>
        <a:spcPct val="0"/>
      </a:spcAft>
      <a:defRPr sz="3600" kern="1200">
        <a:solidFill>
          <a:schemeClr val="tx1"/>
        </a:solidFill>
        <a:latin typeface="Times New Roman" pitchFamily="18" charset="0"/>
        <a:ea typeface="+mn-ea"/>
        <a:cs typeface="Arial" charset="0"/>
      </a:defRPr>
    </a:lvl2pPr>
    <a:lvl3pPr marL="914400" algn="l" rtl="0" fontAlgn="base">
      <a:spcBef>
        <a:spcPct val="0"/>
      </a:spcBef>
      <a:spcAft>
        <a:spcPct val="0"/>
      </a:spcAft>
      <a:defRPr sz="36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36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3600" kern="1200">
        <a:solidFill>
          <a:schemeClr val="tx1"/>
        </a:solidFill>
        <a:latin typeface="Times New Roman" pitchFamily="18" charset="0"/>
        <a:ea typeface="+mn-ea"/>
        <a:cs typeface="Arial" charset="0"/>
      </a:defRPr>
    </a:lvl5pPr>
    <a:lvl6pPr marL="2286000" algn="l" defTabSz="914400" rtl="0" eaLnBrk="1" latinLnBrk="0" hangingPunct="1">
      <a:defRPr sz="3600" kern="1200">
        <a:solidFill>
          <a:schemeClr val="tx1"/>
        </a:solidFill>
        <a:latin typeface="Times New Roman" pitchFamily="18" charset="0"/>
        <a:ea typeface="+mn-ea"/>
        <a:cs typeface="Arial" charset="0"/>
      </a:defRPr>
    </a:lvl6pPr>
    <a:lvl7pPr marL="2743200" algn="l" defTabSz="914400" rtl="0" eaLnBrk="1" latinLnBrk="0" hangingPunct="1">
      <a:defRPr sz="3600" kern="1200">
        <a:solidFill>
          <a:schemeClr val="tx1"/>
        </a:solidFill>
        <a:latin typeface="Times New Roman" pitchFamily="18" charset="0"/>
        <a:ea typeface="+mn-ea"/>
        <a:cs typeface="Arial" charset="0"/>
      </a:defRPr>
    </a:lvl7pPr>
    <a:lvl8pPr marL="3200400" algn="l" defTabSz="914400" rtl="0" eaLnBrk="1" latinLnBrk="0" hangingPunct="1">
      <a:defRPr sz="3600" kern="1200">
        <a:solidFill>
          <a:schemeClr val="tx1"/>
        </a:solidFill>
        <a:latin typeface="Times New Roman" pitchFamily="18" charset="0"/>
        <a:ea typeface="+mn-ea"/>
        <a:cs typeface="Arial" charset="0"/>
      </a:defRPr>
    </a:lvl8pPr>
    <a:lvl9pPr marL="3657600" algn="l" defTabSz="914400" rtl="0" eaLnBrk="1" latinLnBrk="0" hangingPunct="1">
      <a:defRPr sz="36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p:scale>
          <a:sx n="80" d="100"/>
          <a:sy n="80" d="100"/>
        </p:scale>
        <p:origin x="-216" y="-84"/>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80" d="100"/>
        <a:sy n="80" d="100"/>
      </p:scale>
      <p:origin x="0" y="308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media/image2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8242" name="Rectangle 2"/>
          <p:cNvSpPr>
            <a:spLocks noGrp="1" noChangeArrowheads="1"/>
          </p:cNvSpPr>
          <p:nvPr>
            <p:ph type="hdr" sz="quarter"/>
          </p:nvPr>
        </p:nvSpPr>
        <p:spPr bwMode="auto">
          <a:xfrm>
            <a:off x="0" y="0"/>
            <a:ext cx="2971800"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s-ES"/>
          </a:p>
        </p:txBody>
      </p:sp>
      <p:sp>
        <p:nvSpPr>
          <p:cNvPr id="138243" name="Rectangle 3"/>
          <p:cNvSpPr>
            <a:spLocks noGrp="1" noChangeArrowheads="1"/>
          </p:cNvSpPr>
          <p:nvPr>
            <p:ph type="dt" sz="quarter" idx="1"/>
          </p:nvPr>
        </p:nvSpPr>
        <p:spPr bwMode="auto">
          <a:xfrm>
            <a:off x="3886200" y="0"/>
            <a:ext cx="2971800"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s-ES"/>
          </a:p>
        </p:txBody>
      </p:sp>
      <p:sp>
        <p:nvSpPr>
          <p:cNvPr id="138244" name="Rectangle 4"/>
          <p:cNvSpPr>
            <a:spLocks noGrp="1" noChangeArrowheads="1"/>
          </p:cNvSpPr>
          <p:nvPr>
            <p:ph type="ftr" sz="quarter" idx="2"/>
          </p:nvPr>
        </p:nvSpPr>
        <p:spPr bwMode="auto">
          <a:xfrm>
            <a:off x="0" y="9250363"/>
            <a:ext cx="2971800" cy="4873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s-ES"/>
          </a:p>
        </p:txBody>
      </p:sp>
      <p:sp>
        <p:nvSpPr>
          <p:cNvPr id="138245" name="Rectangle 5"/>
          <p:cNvSpPr>
            <a:spLocks noGrp="1" noChangeArrowheads="1"/>
          </p:cNvSpPr>
          <p:nvPr>
            <p:ph type="sldNum" sz="quarter" idx="3"/>
          </p:nvPr>
        </p:nvSpPr>
        <p:spPr bwMode="auto">
          <a:xfrm>
            <a:off x="3886200" y="9250363"/>
            <a:ext cx="2971800" cy="4873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0A1FECC0-4FD7-4214-ABF8-2DF292B4099C}" type="slidenum">
              <a:rPr lang="es-ES"/>
              <a:pPr>
                <a:defRPr/>
              </a:pPr>
              <a:t>‹#›</a:t>
            </a:fld>
            <a:endParaRPr lang="es-E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3 Triángulo isósceles"/>
          <p:cNvSpPr/>
          <p:nvPr/>
        </p:nvSpPr>
        <p:spPr>
          <a:xfrm rot="16200000">
            <a:off x="7553325" y="5254626"/>
            <a:ext cx="1893887"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7 Título"/>
          <p:cNvSpPr>
            <a:spLocks noGrp="1"/>
          </p:cNvSpPr>
          <p:nvPr>
            <p:ph type="ctrTitle"/>
          </p:nvPr>
        </p:nvSpPr>
        <p:spPr>
          <a:xfrm>
            <a:off x="540544" y="776288"/>
            <a:ext cx="8062912" cy="1470025"/>
          </a:xfrm>
        </p:spPr>
        <p:txBody>
          <a:bodyPr anchor="b"/>
          <a:lstStyle>
            <a:lvl1pPr algn="r">
              <a:defRPr sz="4400"/>
            </a:lvl1pPr>
          </a:lstStyle>
          <a:p>
            <a:r>
              <a:rPr lang="es-ES" smtClean="0"/>
              <a:t>Haga clic para modificar el estilo de título del patrón</a:t>
            </a:r>
            <a:endParaRPr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5" name="27 Marcador de fecha"/>
          <p:cNvSpPr>
            <a:spLocks noGrp="1"/>
          </p:cNvSpPr>
          <p:nvPr>
            <p:ph type="dt" sz="half" idx="10"/>
          </p:nvPr>
        </p:nvSpPr>
        <p:spPr>
          <a:xfrm>
            <a:off x="1371600" y="6011863"/>
            <a:ext cx="5791200" cy="365125"/>
          </a:xfrm>
        </p:spPr>
        <p:txBody>
          <a:bodyPr tIns="0" bIns="0" anchor="t"/>
          <a:lstStyle>
            <a:lvl1pPr algn="r">
              <a:defRPr sz="1000"/>
            </a:lvl1pPr>
          </a:lstStyle>
          <a:p>
            <a:pPr>
              <a:defRPr/>
            </a:pPr>
            <a:endParaRPr lang="es-ES"/>
          </a:p>
        </p:txBody>
      </p:sp>
      <p:sp>
        <p:nvSpPr>
          <p:cNvPr id="6" name="16 Marcador de pie de página"/>
          <p:cNvSpPr>
            <a:spLocks noGrp="1"/>
          </p:cNvSpPr>
          <p:nvPr>
            <p:ph type="ftr" sz="quarter" idx="11"/>
          </p:nvPr>
        </p:nvSpPr>
        <p:spPr>
          <a:xfrm>
            <a:off x="1371600" y="5649913"/>
            <a:ext cx="5791200" cy="365125"/>
          </a:xfrm>
        </p:spPr>
        <p:txBody>
          <a:bodyPr tIns="0" bIns="0"/>
          <a:lstStyle>
            <a:lvl1pPr algn="r">
              <a:defRPr sz="1100"/>
            </a:lvl1pPr>
          </a:lstStyle>
          <a:p>
            <a:pPr>
              <a:defRPr/>
            </a:pPr>
            <a:endParaRPr lang="es-ES"/>
          </a:p>
        </p:txBody>
      </p:sp>
      <p:sp>
        <p:nvSpPr>
          <p:cNvPr id="7" name="28 Marcador de número de diapositiva"/>
          <p:cNvSpPr>
            <a:spLocks noGrp="1"/>
          </p:cNvSpPr>
          <p:nvPr>
            <p:ph type="sldNum" sz="quarter" idx="12"/>
          </p:nvPr>
        </p:nvSpPr>
        <p:spPr>
          <a:xfrm>
            <a:off x="8391525" y="5753100"/>
            <a:ext cx="503238" cy="365125"/>
          </a:xfrm>
        </p:spPr>
        <p:txBody>
          <a:bodyPr anchor="ctr"/>
          <a:lstStyle>
            <a:lvl1pPr algn="ctr">
              <a:defRPr sz="1300">
                <a:solidFill>
                  <a:srgbClr val="FFFFFF"/>
                </a:solidFill>
              </a:defRPr>
            </a:lvl1pPr>
          </a:lstStyle>
          <a:p>
            <a:pPr>
              <a:defRPr/>
            </a:pPr>
            <a:fld id="{BEDE3D03-46AD-42ED-8F9F-5A98B518B812}" type="slidenum">
              <a:rPr lang="es-ES"/>
              <a:pPr>
                <a:defRPr/>
              </a:pPr>
              <a:t>‹#›</a:t>
            </a:fld>
            <a:endParaRPr lang="es-ES"/>
          </a:p>
        </p:txBody>
      </p:sp>
    </p:spTree>
  </p:cSld>
  <p:clrMapOvr>
    <a:masterClrMapping/>
  </p:clrMapOvr>
  <p:transition>
    <p:wheel spokes="8"/>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A8DF4022-6E3E-42EA-BD3B-5E0A99702486}" type="slidenum">
              <a:rPr lang="es-ES"/>
              <a:pPr>
                <a:defRPr/>
              </a:pPr>
              <a:t>‹#›</a:t>
            </a:fld>
            <a:endParaRPr lang="es-ES"/>
          </a:p>
        </p:txBody>
      </p:sp>
    </p:spTree>
  </p:cSld>
  <p:clrMapOvr>
    <a:masterClrMapping/>
  </p:clrMapOvr>
  <p:transition>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3DB0907B-DE66-4CEF-B91F-ABE8C7C54472}" type="slidenum">
              <a:rPr lang="es-ES"/>
              <a:pPr>
                <a:defRPr/>
              </a:pPr>
              <a:t>‹#›</a:t>
            </a:fld>
            <a:endParaRPr lang="es-ES"/>
          </a:p>
        </p:txBody>
      </p:sp>
    </p:spTree>
  </p:cSld>
  <p:clrMapOvr>
    <a:masterClrMapping/>
  </p:clrMapOvr>
  <p:transition>
    <p:wheel spokes="8"/>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ES"/>
          </a:p>
        </p:txBody>
      </p:sp>
      <p:sp>
        <p:nvSpPr>
          <p:cNvPr id="3" name="2 Marcador de imágenes prediseñadas"/>
          <p:cNvSpPr>
            <a:spLocks noGrp="1"/>
          </p:cNvSpPr>
          <p:nvPr>
            <p:ph type="clipArt" sz="half" idx="1"/>
          </p:nvPr>
        </p:nvSpPr>
        <p:spPr>
          <a:xfrm>
            <a:off x="685800" y="1981200"/>
            <a:ext cx="3810000" cy="4114800"/>
          </a:xfrm>
        </p:spPr>
        <p:txBody>
          <a:bodyPr>
            <a:normAutofit/>
          </a:bodyPr>
          <a:lstStyle/>
          <a:p>
            <a:pPr lvl="0"/>
            <a:endParaRPr lang="es-ES" noProof="0"/>
          </a:p>
        </p:txBody>
      </p:sp>
      <p:sp>
        <p:nvSpPr>
          <p:cNvPr id="4" name="3 Marcador de texto"/>
          <p:cNvSpPr>
            <a:spLocks noGrp="1"/>
          </p:cNvSpPr>
          <p:nvPr>
            <p:ph type="body" sz="half" idx="2"/>
          </p:nvPr>
        </p:nvSpPr>
        <p:spPr>
          <a:xfrm>
            <a:off x="4648200" y="19812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685800" y="6248400"/>
            <a:ext cx="1905000" cy="457200"/>
          </a:xfrm>
        </p:spPr>
        <p:txBody>
          <a:bodyPr/>
          <a:lstStyle>
            <a:lvl1pPr>
              <a:defRPr/>
            </a:lvl1pPr>
          </a:lstStyle>
          <a:p>
            <a:pPr>
              <a:defRPr/>
            </a:pPr>
            <a:endParaRPr lang="es-E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pPr>
              <a:defRPr/>
            </a:pPr>
            <a:endParaRPr lang="es-ES"/>
          </a:p>
        </p:txBody>
      </p:sp>
      <p:sp>
        <p:nvSpPr>
          <p:cNvPr id="7" name="6 Marcador de número de diapositiva"/>
          <p:cNvSpPr>
            <a:spLocks noGrp="1"/>
          </p:cNvSpPr>
          <p:nvPr>
            <p:ph type="sldNum" sz="quarter" idx="12"/>
          </p:nvPr>
        </p:nvSpPr>
        <p:spPr>
          <a:xfrm>
            <a:off x="6553200" y="6248400"/>
            <a:ext cx="1905000" cy="457200"/>
          </a:xfrm>
        </p:spPr>
        <p:txBody>
          <a:bodyPr/>
          <a:lstStyle>
            <a:lvl1pPr>
              <a:defRPr/>
            </a:lvl1pPr>
          </a:lstStyle>
          <a:p>
            <a:pPr>
              <a:defRPr/>
            </a:pPr>
            <a:fld id="{055D8F01-4831-43E1-9511-4C56ED635E90}" type="slidenum">
              <a:rPr lang="es-ES"/>
              <a:pPr>
                <a:defRPr/>
              </a:pPr>
              <a:t>‹#›</a:t>
            </a:fld>
            <a:endParaRPr lang="es-ES"/>
          </a:p>
        </p:txBody>
      </p:sp>
    </p:spTree>
  </p:cSld>
  <p:clrMapOvr>
    <a:masterClrMapping/>
  </p:clrMapOvr>
  <p:transition>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a:xfrm>
            <a:off x="457200" y="1882808"/>
            <a:ext cx="82296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a:xfrm>
            <a:off x="4791075" y="6480175"/>
            <a:ext cx="2133600" cy="301625"/>
          </a:xfrm>
        </p:spPr>
        <p:txBody>
          <a:bodyPr/>
          <a:lstStyle>
            <a:lvl1pPr>
              <a:defRPr/>
            </a:lvl1pPr>
          </a:lstStyle>
          <a:p>
            <a:pPr>
              <a:defRPr/>
            </a:pPr>
            <a:endParaRPr lang="es-ES"/>
          </a:p>
        </p:txBody>
      </p:sp>
      <p:sp>
        <p:nvSpPr>
          <p:cNvPr id="5" name="4 Marcador de pie de página"/>
          <p:cNvSpPr>
            <a:spLocks noGrp="1"/>
          </p:cNvSpPr>
          <p:nvPr>
            <p:ph type="ftr" sz="quarter" idx="11"/>
          </p:nvPr>
        </p:nvSpPr>
        <p:spPr>
          <a:xfrm>
            <a:off x="457200" y="6481763"/>
            <a:ext cx="4259263" cy="300037"/>
          </a:xfrm>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B88D9BD5-5FBB-4836-AA63-3B1674229432}" type="slidenum">
              <a:rPr lang="es-ES"/>
              <a:pPr>
                <a:defRPr/>
              </a:pPr>
              <a:t>‹#›</a:t>
            </a:fld>
            <a:endParaRPr lang="es-ES"/>
          </a:p>
        </p:txBody>
      </p:sp>
    </p:spTree>
  </p:cSld>
  <p:clrMapOvr>
    <a:masterClrMapping/>
  </p:clrMapOvr>
  <p:transition>
    <p:wheel spokes="8"/>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4" name="3 Triángulo rectángulo"/>
          <p:cNvSpPr/>
          <p:nvPr/>
        </p:nvSpPr>
        <p:spPr>
          <a:xfrm flipV="1">
            <a:off x="6350" y="6350"/>
            <a:ext cx="9131300" cy="6837363"/>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5" name="4 Triángulo isósceles"/>
          <p:cNvSpPr/>
          <p:nvPr/>
        </p:nvSpPr>
        <p:spPr>
          <a:xfrm rot="5400000" flipV="1">
            <a:off x="7553325" y="309563"/>
            <a:ext cx="1893888"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cxnSp>
        <p:nvCxnSpPr>
          <p:cNvPr id="6" name="5 Conector recto"/>
          <p:cNvCxnSpPr/>
          <p:nvPr/>
        </p:nvCxnSpPr>
        <p:spPr>
          <a:xfrm rot="10800000">
            <a:off x="6469063" y="9525"/>
            <a:ext cx="2673350" cy="1900238"/>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 name="6 Conector recto"/>
          <p:cNvCxnSpPr/>
          <p:nvPr/>
        </p:nvCxnSpPr>
        <p:spPr>
          <a:xfrm flipV="1">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lstStyle>
            <a:lvl1pPr marL="0" algn="l">
              <a:buNone/>
              <a:defRPr sz="3600" b="1" cap="none" baseline="0"/>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381000" y="1633536"/>
            <a:ext cx="3886200" cy="2286000"/>
          </a:xfrm>
        </p:spPr>
        <p:txBody>
          <a:bodyPr/>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8" name="3 Marcador de fecha"/>
          <p:cNvSpPr>
            <a:spLocks noGrp="1"/>
          </p:cNvSpPr>
          <p:nvPr>
            <p:ph type="dt" sz="half" idx="10"/>
          </p:nvPr>
        </p:nvSpPr>
        <p:spPr>
          <a:xfrm>
            <a:off x="6956425" y="6477000"/>
            <a:ext cx="2133600" cy="304800"/>
          </a:xfrm>
        </p:spPr>
        <p:txBody>
          <a:bodyPr/>
          <a:lstStyle>
            <a:lvl1pPr>
              <a:defRPr/>
            </a:lvl1pPr>
          </a:lstStyle>
          <a:p>
            <a:pPr>
              <a:defRPr/>
            </a:pPr>
            <a:endParaRPr lang="es-ES"/>
          </a:p>
        </p:txBody>
      </p:sp>
      <p:sp>
        <p:nvSpPr>
          <p:cNvPr id="9" name="4 Marcador de pie de página"/>
          <p:cNvSpPr>
            <a:spLocks noGrp="1"/>
          </p:cNvSpPr>
          <p:nvPr>
            <p:ph type="ftr" sz="quarter" idx="11"/>
          </p:nvPr>
        </p:nvSpPr>
        <p:spPr>
          <a:xfrm>
            <a:off x="2619375" y="6481763"/>
            <a:ext cx="4260850" cy="300037"/>
          </a:xfrm>
        </p:spPr>
        <p:txBody>
          <a:bodyPr/>
          <a:lstStyle>
            <a:lvl1pPr>
              <a:defRPr/>
            </a:lvl1pPr>
          </a:lstStyle>
          <a:p>
            <a:pPr>
              <a:defRPr/>
            </a:pPr>
            <a:endParaRPr lang="es-ES"/>
          </a:p>
        </p:txBody>
      </p:sp>
      <p:sp>
        <p:nvSpPr>
          <p:cNvPr id="10" name="5 Marcador de número de diapositiva"/>
          <p:cNvSpPr>
            <a:spLocks noGrp="1"/>
          </p:cNvSpPr>
          <p:nvPr>
            <p:ph type="sldNum" sz="quarter" idx="12"/>
          </p:nvPr>
        </p:nvSpPr>
        <p:spPr>
          <a:xfrm>
            <a:off x="8450263" y="809625"/>
            <a:ext cx="503237" cy="300038"/>
          </a:xfrm>
        </p:spPr>
        <p:txBody>
          <a:bodyPr/>
          <a:lstStyle>
            <a:lvl1pPr>
              <a:defRPr/>
            </a:lvl1pPr>
          </a:lstStyle>
          <a:p>
            <a:pPr>
              <a:defRPr/>
            </a:pPr>
            <a:fld id="{7BE71BDB-F742-4214-8A30-17C45602CC5B}" type="slidenum">
              <a:rPr lang="es-ES"/>
              <a:pPr>
                <a:defRPr/>
              </a:pPr>
              <a:t>‹#›</a:t>
            </a:fld>
            <a:endParaRPr lang="es-ES"/>
          </a:p>
        </p:txBody>
      </p:sp>
    </p:spTree>
  </p:cSld>
  <p:clrMapOvr>
    <a:overrideClrMapping bg1="dk1" tx1="lt1" bg2="dk2" tx2="lt2" accent1="accent1" accent2="accent2" accent3="accent3" accent4="accent4" accent5="accent5" accent6="accent6" hlink="hlink" folHlink="folHlink"/>
  </p:clrMapOvr>
  <p:transition>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endParaRPr lang="es-ES"/>
          </a:p>
        </p:txBody>
      </p:sp>
      <p:sp>
        <p:nvSpPr>
          <p:cNvPr id="6" name="2 Marcador de pie de página"/>
          <p:cNvSpPr>
            <a:spLocks noGrp="1"/>
          </p:cNvSpPr>
          <p:nvPr>
            <p:ph type="ftr" sz="quarter" idx="11"/>
          </p:nvPr>
        </p:nvSpPr>
        <p:spPr/>
        <p:txBody>
          <a:bodyPr/>
          <a:lstStyle>
            <a:lvl1pPr>
              <a:defRPr/>
            </a:lvl1pPr>
          </a:lstStyle>
          <a:p>
            <a:pPr>
              <a:defRPr/>
            </a:pPr>
            <a:endParaRPr lang="es-ES"/>
          </a:p>
        </p:txBody>
      </p:sp>
      <p:sp>
        <p:nvSpPr>
          <p:cNvPr id="7" name="22 Marcador de número de diapositiva"/>
          <p:cNvSpPr>
            <a:spLocks noGrp="1"/>
          </p:cNvSpPr>
          <p:nvPr>
            <p:ph type="sldNum" sz="quarter" idx="12"/>
          </p:nvPr>
        </p:nvSpPr>
        <p:spPr/>
        <p:txBody>
          <a:bodyPr/>
          <a:lstStyle>
            <a:lvl1pPr>
              <a:defRPr/>
            </a:lvl1pPr>
          </a:lstStyle>
          <a:p>
            <a:pPr>
              <a:defRPr/>
            </a:pPr>
            <a:fld id="{42B89CDA-E047-4820-8CD2-B11F115751EF}" type="slidenum">
              <a:rPr lang="es-ES"/>
              <a:pPr>
                <a:defRPr/>
              </a:pPr>
              <a:t>‹#›</a:t>
            </a:fld>
            <a:endParaRPr lang="es-ES"/>
          </a:p>
        </p:txBody>
      </p:sp>
    </p:spTree>
  </p:cSld>
  <p:clrMapOvr>
    <a:masterClrMapping/>
  </p:clrMapOvr>
  <p:transition>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a:xfrm>
            <a:off x="4791075" y="6481763"/>
            <a:ext cx="2130425" cy="301625"/>
          </a:xfrm>
        </p:spPr>
        <p:txBody>
          <a:bodyPr/>
          <a:lstStyle>
            <a:lvl1pPr>
              <a:defRPr/>
            </a:lvl1pPr>
          </a:lstStyle>
          <a:p>
            <a:pPr>
              <a:defRPr/>
            </a:pPr>
            <a:endParaRPr lang="es-ES"/>
          </a:p>
        </p:txBody>
      </p:sp>
      <p:sp>
        <p:nvSpPr>
          <p:cNvPr id="8" name="7 Marcador de pie de página"/>
          <p:cNvSpPr>
            <a:spLocks noGrp="1"/>
          </p:cNvSpPr>
          <p:nvPr>
            <p:ph type="ftr" sz="quarter" idx="11"/>
          </p:nvPr>
        </p:nvSpPr>
        <p:spPr>
          <a:xfrm>
            <a:off x="457200" y="6481763"/>
            <a:ext cx="4260850" cy="301625"/>
          </a:xfrm>
        </p:spPr>
        <p:txBody>
          <a:bodyPr/>
          <a:lstStyle>
            <a:lvl1pPr>
              <a:defRPr/>
            </a:lvl1pPr>
          </a:lstStyle>
          <a:p>
            <a:pPr>
              <a:defRPr/>
            </a:pPr>
            <a:endParaRPr lang="es-ES"/>
          </a:p>
        </p:txBody>
      </p:sp>
      <p:sp>
        <p:nvSpPr>
          <p:cNvPr id="9" name="8 Marcador de número de diapositiva"/>
          <p:cNvSpPr>
            <a:spLocks noGrp="1"/>
          </p:cNvSpPr>
          <p:nvPr>
            <p:ph type="sldNum" sz="quarter" idx="12"/>
          </p:nvPr>
        </p:nvSpPr>
        <p:spPr>
          <a:xfrm>
            <a:off x="7589838" y="6483350"/>
            <a:ext cx="503237" cy="301625"/>
          </a:xfrm>
        </p:spPr>
        <p:txBody>
          <a:bodyPr/>
          <a:lstStyle>
            <a:lvl1pPr algn="ctr">
              <a:defRPr/>
            </a:lvl1pPr>
          </a:lstStyle>
          <a:p>
            <a:pPr>
              <a:defRPr/>
            </a:pPr>
            <a:fld id="{CB0B331A-D928-46A5-A551-FFEBA1ED278D}" type="slidenum">
              <a:rPr lang="es-ES"/>
              <a:pPr>
                <a:defRPr/>
              </a:pPr>
              <a:t>‹#›</a:t>
            </a:fld>
            <a:endParaRPr lang="es-ES"/>
          </a:p>
        </p:txBody>
      </p:sp>
    </p:spTree>
  </p:cSld>
  <p:clrMapOvr>
    <a:overrideClrMapping bg1="dk1" tx1="lt1" bg2="dk2" tx2="lt2" accent1="accent1" accent2="accent2" accent3="accent3" accent4="accent4" accent5="accent5" accent6="accent6" hlink="hlink" folHlink="folHlink"/>
  </p:clrMapOvr>
  <p:transition>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lang="es-ES" smtClean="0"/>
              <a:t>Haga clic para modificar el estilo de título del patrón</a:t>
            </a:r>
            <a:endParaRPr lang="en-US"/>
          </a:p>
        </p:txBody>
      </p:sp>
      <p:sp>
        <p:nvSpPr>
          <p:cNvPr id="3" name="13 Marcador de fecha"/>
          <p:cNvSpPr>
            <a:spLocks noGrp="1"/>
          </p:cNvSpPr>
          <p:nvPr>
            <p:ph type="dt" sz="half" idx="10"/>
          </p:nvPr>
        </p:nvSpPr>
        <p:spPr/>
        <p:txBody>
          <a:bodyPr/>
          <a:lstStyle>
            <a:lvl1pPr>
              <a:defRPr/>
            </a:lvl1pPr>
          </a:lstStyle>
          <a:p>
            <a:pPr>
              <a:defRPr/>
            </a:pPr>
            <a:endParaRPr lang="es-ES"/>
          </a:p>
        </p:txBody>
      </p:sp>
      <p:sp>
        <p:nvSpPr>
          <p:cNvPr id="4" name="2 Marcador de pie de página"/>
          <p:cNvSpPr>
            <a:spLocks noGrp="1"/>
          </p:cNvSpPr>
          <p:nvPr>
            <p:ph type="ftr" sz="quarter" idx="11"/>
          </p:nvPr>
        </p:nvSpPr>
        <p:spPr/>
        <p:txBody>
          <a:bodyPr/>
          <a:lstStyle>
            <a:lvl1pPr>
              <a:defRPr/>
            </a:lvl1pPr>
          </a:lstStyle>
          <a:p>
            <a:pPr>
              <a:defRPr/>
            </a:pPr>
            <a:endParaRPr lang="es-ES"/>
          </a:p>
        </p:txBody>
      </p:sp>
      <p:sp>
        <p:nvSpPr>
          <p:cNvPr id="5" name="22 Marcador de número de diapositiva"/>
          <p:cNvSpPr>
            <a:spLocks noGrp="1"/>
          </p:cNvSpPr>
          <p:nvPr>
            <p:ph type="sldNum" sz="quarter" idx="12"/>
          </p:nvPr>
        </p:nvSpPr>
        <p:spPr/>
        <p:txBody>
          <a:bodyPr/>
          <a:lstStyle>
            <a:lvl1pPr>
              <a:defRPr/>
            </a:lvl1pPr>
          </a:lstStyle>
          <a:p>
            <a:pPr>
              <a:defRPr/>
            </a:pPr>
            <a:fld id="{3A41C447-7FE3-41D8-8D11-A9F4F72D3EE9}" type="slidenum">
              <a:rPr lang="es-ES"/>
              <a:pPr>
                <a:defRPr/>
              </a:pPr>
              <a:t>‹#›</a:t>
            </a:fld>
            <a:endParaRPr lang="es-ES"/>
          </a:p>
        </p:txBody>
      </p:sp>
    </p:spTree>
  </p:cSld>
  <p:clrMapOvr>
    <a:masterClrMapping/>
  </p:clrMapOvr>
  <p:transition>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3 Marcador de fecha"/>
          <p:cNvSpPr>
            <a:spLocks noGrp="1"/>
          </p:cNvSpPr>
          <p:nvPr>
            <p:ph type="dt" sz="half" idx="10"/>
          </p:nvPr>
        </p:nvSpPr>
        <p:spPr/>
        <p:txBody>
          <a:bodyPr/>
          <a:lstStyle>
            <a:lvl1pPr>
              <a:defRPr/>
            </a:lvl1pPr>
          </a:lstStyle>
          <a:p>
            <a:pPr>
              <a:defRPr/>
            </a:pPr>
            <a:endParaRPr lang="es-ES"/>
          </a:p>
        </p:txBody>
      </p:sp>
      <p:sp>
        <p:nvSpPr>
          <p:cNvPr id="3" name="2 Marcador de pie de página"/>
          <p:cNvSpPr>
            <a:spLocks noGrp="1"/>
          </p:cNvSpPr>
          <p:nvPr>
            <p:ph type="ftr" sz="quarter" idx="11"/>
          </p:nvPr>
        </p:nvSpPr>
        <p:spPr/>
        <p:txBody>
          <a:bodyPr/>
          <a:lstStyle>
            <a:lvl1pPr>
              <a:defRPr/>
            </a:lvl1pPr>
          </a:lstStyle>
          <a:p>
            <a:pPr>
              <a:defRPr/>
            </a:pPr>
            <a:endParaRPr lang="es-ES"/>
          </a:p>
        </p:txBody>
      </p:sp>
      <p:sp>
        <p:nvSpPr>
          <p:cNvPr id="4" name="22 Marcador de número de diapositiva"/>
          <p:cNvSpPr>
            <a:spLocks noGrp="1"/>
          </p:cNvSpPr>
          <p:nvPr>
            <p:ph type="sldNum" sz="quarter" idx="12"/>
          </p:nvPr>
        </p:nvSpPr>
        <p:spPr/>
        <p:txBody>
          <a:bodyPr/>
          <a:lstStyle>
            <a:lvl1pPr>
              <a:defRPr/>
            </a:lvl1pPr>
          </a:lstStyle>
          <a:p>
            <a:pPr>
              <a:defRPr/>
            </a:pPr>
            <a:fld id="{E1FEECF3-52EF-4FCF-9DA6-FA921CEB5D22}" type="slidenum">
              <a:rPr lang="es-ES"/>
              <a:pPr>
                <a:defRPr/>
              </a:pPr>
              <a:t>‹#›</a:t>
            </a:fld>
            <a:endParaRPr lang="es-ES"/>
          </a:p>
        </p:txBody>
      </p:sp>
    </p:spTree>
  </p:cSld>
  <p:clrMapOvr>
    <a:masterClrMapping/>
  </p:clrMapOvr>
  <p:transition>
    <p:wheel spokes="8"/>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1135856" y="367664"/>
            <a:ext cx="2438400" cy="5943600"/>
          </a:xfrm>
        </p:spPr>
        <p:txBody>
          <a:bodyPr/>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a:xfrm>
            <a:off x="6278563" y="6556375"/>
            <a:ext cx="2133600" cy="301625"/>
          </a:xfrm>
        </p:spPr>
        <p:txBody>
          <a:bodyPr/>
          <a:lstStyle>
            <a:lvl1pPr>
              <a:defRPr sz="900"/>
            </a:lvl1pPr>
          </a:lstStyle>
          <a:p>
            <a:pPr>
              <a:defRPr/>
            </a:pPr>
            <a:endParaRPr lang="es-ES"/>
          </a:p>
        </p:txBody>
      </p:sp>
      <p:sp>
        <p:nvSpPr>
          <p:cNvPr id="6" name="5 Marcador de pie de página"/>
          <p:cNvSpPr>
            <a:spLocks noGrp="1"/>
          </p:cNvSpPr>
          <p:nvPr>
            <p:ph type="ftr" sz="quarter" idx="11"/>
          </p:nvPr>
        </p:nvSpPr>
        <p:spPr>
          <a:xfrm>
            <a:off x="1135063" y="6556375"/>
            <a:ext cx="5143500" cy="301625"/>
          </a:xfrm>
        </p:spPr>
        <p:txBody>
          <a:bodyPr/>
          <a:lstStyle>
            <a:lvl1pPr>
              <a:defRPr sz="900"/>
            </a:lvl1pPr>
          </a:lstStyle>
          <a:p>
            <a:pPr>
              <a:defRPr/>
            </a:pPr>
            <a:endParaRPr lang="es-ES"/>
          </a:p>
        </p:txBody>
      </p:sp>
      <p:sp>
        <p:nvSpPr>
          <p:cNvPr id="7" name="6 Marcador de número de diapositiva"/>
          <p:cNvSpPr>
            <a:spLocks noGrp="1"/>
          </p:cNvSpPr>
          <p:nvPr>
            <p:ph type="sldNum" sz="quarter" idx="12"/>
          </p:nvPr>
        </p:nvSpPr>
        <p:spPr>
          <a:xfrm>
            <a:off x="8410575" y="6556375"/>
            <a:ext cx="503238" cy="301625"/>
          </a:xfrm>
        </p:spPr>
        <p:txBody>
          <a:bodyPr/>
          <a:lstStyle>
            <a:lvl1pPr>
              <a:defRPr sz="900"/>
            </a:lvl1pPr>
          </a:lstStyle>
          <a:p>
            <a:pPr>
              <a:defRPr/>
            </a:pPr>
            <a:fld id="{3CB37D3A-944D-4FD1-BB6B-A2F262B1FE32}" type="slidenum">
              <a:rPr lang="es-ES"/>
              <a:pPr>
                <a:defRPr/>
              </a:pPr>
              <a:t>‹#›</a:t>
            </a:fld>
            <a:endParaRPr lang="es-ES"/>
          </a:p>
        </p:txBody>
      </p:sp>
    </p:spTree>
  </p:cSld>
  <p:clrMapOvr>
    <a:overrideClrMapping bg1="dk1" tx1="lt1" bg2="dk2" tx2="lt2" accent1="accent1" accent2="accent2" accent3="accent3" accent4="accent4" accent5="accent5" accent6="accent6" hlink="hlink" folHlink="folHlink"/>
  </p:clrMapOvr>
  <p:transition>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5" name="4 Marcador de fecha"/>
          <p:cNvSpPr>
            <a:spLocks noGrp="1"/>
          </p:cNvSpPr>
          <p:nvPr>
            <p:ph type="dt" sz="half" idx="10"/>
          </p:nvPr>
        </p:nvSpPr>
        <p:spPr>
          <a:xfrm>
            <a:off x="6108700" y="6556375"/>
            <a:ext cx="2101850" cy="301625"/>
          </a:xfrm>
        </p:spPr>
        <p:txBody>
          <a:bodyPr/>
          <a:lstStyle>
            <a:lvl1pPr>
              <a:defRPr sz="900"/>
            </a:lvl1pPr>
          </a:lstStyle>
          <a:p>
            <a:pPr>
              <a:defRPr/>
            </a:pPr>
            <a:endParaRPr lang="es-ES"/>
          </a:p>
        </p:txBody>
      </p:sp>
      <p:sp>
        <p:nvSpPr>
          <p:cNvPr id="6" name="5 Marcador de pie de página"/>
          <p:cNvSpPr>
            <a:spLocks noGrp="1"/>
          </p:cNvSpPr>
          <p:nvPr>
            <p:ph type="ftr" sz="quarter" idx="11"/>
          </p:nvPr>
        </p:nvSpPr>
        <p:spPr>
          <a:xfrm>
            <a:off x="1169988" y="6557963"/>
            <a:ext cx="4948237" cy="301625"/>
          </a:xfrm>
        </p:spPr>
        <p:txBody>
          <a:bodyPr/>
          <a:lstStyle>
            <a:lvl1pPr>
              <a:defRPr sz="900"/>
            </a:lvl1pPr>
          </a:lstStyle>
          <a:p>
            <a:pPr>
              <a:defRPr/>
            </a:pPr>
            <a:endParaRPr lang="es-ES"/>
          </a:p>
        </p:txBody>
      </p:sp>
      <p:sp>
        <p:nvSpPr>
          <p:cNvPr id="7" name="6 Marcador de número de diapositiva"/>
          <p:cNvSpPr>
            <a:spLocks noGrp="1"/>
          </p:cNvSpPr>
          <p:nvPr>
            <p:ph type="sldNum" sz="quarter" idx="12"/>
          </p:nvPr>
        </p:nvSpPr>
        <p:spPr>
          <a:xfrm>
            <a:off x="8216900" y="6556375"/>
            <a:ext cx="366713" cy="301625"/>
          </a:xfrm>
        </p:spPr>
        <p:txBody>
          <a:bodyPr/>
          <a:lstStyle>
            <a:lvl1pPr algn="ctr">
              <a:defRPr sz="900"/>
            </a:lvl1pPr>
          </a:lstStyle>
          <a:p>
            <a:pPr>
              <a:defRPr/>
            </a:pPr>
            <a:fld id="{9D5C6CFC-2BCC-492C-8D19-1D96E4CE109D}" type="slidenum">
              <a:rPr lang="es-ES"/>
              <a:pPr>
                <a:defRPr/>
              </a:pPr>
              <a:t>‹#›</a:t>
            </a:fld>
            <a:endParaRPr lang="es-ES"/>
          </a:p>
        </p:txBody>
      </p:sp>
    </p:spTree>
  </p:cSld>
  <p:clrMapOvr>
    <a:overrideClrMapping bg1="dk1" tx1="lt1" bg2="dk2" tx2="lt2" accent1="accent1" accent2="accent2" accent3="accent3" accent4="accent4" accent5="accent5" accent6="accent6" hlink="hlink" folHlink="folHlink"/>
  </p:clrMapOvr>
  <p:transition>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6350" y="14288"/>
            <a:ext cx="9131300" cy="6837362"/>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cxnSp>
        <p:nvCxnSpPr>
          <p:cNvPr id="8" name="7 Conector recto"/>
          <p:cNvCxnSpPr/>
          <p:nvPr/>
        </p:nvCxnSpPr>
        <p:spPr>
          <a:xfrm>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9063" y="4948238"/>
            <a:ext cx="2673350" cy="190023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8288"/>
            <a:ext cx="8229600" cy="1398587"/>
          </a:xfrm>
          <a:prstGeom prst="rect">
            <a:avLst/>
          </a:prstGeom>
        </p:spPr>
        <p:txBody>
          <a:bodyPr vert="horz" anchor="ctr">
            <a:normAutofit/>
          </a:bodyPr>
          <a:lstStyle/>
          <a:p>
            <a:r>
              <a:rPr lang="es-ES" smtClean="0"/>
              <a:t>Haga clic para modificar el estilo de título del patrón</a:t>
            </a:r>
            <a:endParaRPr lang="en-US"/>
          </a:p>
        </p:txBody>
      </p:sp>
      <p:sp>
        <p:nvSpPr>
          <p:cNvPr id="1030" name="12 Marcador de texto"/>
          <p:cNvSpPr>
            <a:spLocks noGrp="1"/>
          </p:cNvSpPr>
          <p:nvPr>
            <p:ph type="body" idx="1"/>
          </p:nvPr>
        </p:nvSpPr>
        <p:spPr bwMode="auto">
          <a:xfrm>
            <a:off x="457200" y="1882775"/>
            <a:ext cx="82296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4791075" y="6481763"/>
            <a:ext cx="2133600" cy="301625"/>
          </a:xfrm>
          <a:prstGeom prst="rect">
            <a:avLst/>
          </a:prstGeom>
        </p:spPr>
        <p:txBody>
          <a:bodyPr vert="horz" anchor="b"/>
          <a:lstStyle>
            <a:lvl1pPr algn="l" eaLnBrk="1" latinLnBrk="0" hangingPunct="1">
              <a:defRPr kumimoji="0" sz="1000" b="0">
                <a:solidFill>
                  <a:schemeClr val="tx1"/>
                </a:solidFill>
                <a:cs typeface="Arial" pitchFamily="34" charset="0"/>
              </a:defRPr>
            </a:lvl1pPr>
          </a:lstStyle>
          <a:p>
            <a:pPr>
              <a:defRPr/>
            </a:pPr>
            <a:endParaRPr lang="es-ES"/>
          </a:p>
        </p:txBody>
      </p:sp>
      <p:sp>
        <p:nvSpPr>
          <p:cNvPr id="3" name="2 Marcador de pie de página"/>
          <p:cNvSpPr>
            <a:spLocks noGrp="1"/>
          </p:cNvSpPr>
          <p:nvPr>
            <p:ph type="ftr" sz="quarter" idx="3"/>
          </p:nvPr>
        </p:nvSpPr>
        <p:spPr>
          <a:xfrm>
            <a:off x="457200" y="6481763"/>
            <a:ext cx="4259263" cy="301625"/>
          </a:xfrm>
          <a:prstGeom prst="rect">
            <a:avLst/>
          </a:prstGeom>
        </p:spPr>
        <p:txBody>
          <a:bodyPr vert="horz" anchor="b"/>
          <a:lstStyle>
            <a:lvl1pPr algn="r" eaLnBrk="1" latinLnBrk="0" hangingPunct="1">
              <a:defRPr kumimoji="0" sz="1000">
                <a:solidFill>
                  <a:schemeClr val="tx1"/>
                </a:solidFill>
                <a:cs typeface="Arial" pitchFamily="34" charset="0"/>
              </a:defRPr>
            </a:lvl1pPr>
          </a:lstStyle>
          <a:p>
            <a:pPr>
              <a:defRPr/>
            </a:pPr>
            <a:endParaRPr lang="es-ES"/>
          </a:p>
        </p:txBody>
      </p:sp>
      <p:sp>
        <p:nvSpPr>
          <p:cNvPr id="23" name="22 Marcador de número de diapositiva"/>
          <p:cNvSpPr>
            <a:spLocks noGrp="1"/>
          </p:cNvSpPr>
          <p:nvPr>
            <p:ph type="sldNum" sz="quarter" idx="4"/>
          </p:nvPr>
        </p:nvSpPr>
        <p:spPr>
          <a:xfrm>
            <a:off x="7589838" y="6481763"/>
            <a:ext cx="503237" cy="301625"/>
          </a:xfrm>
          <a:prstGeom prst="rect">
            <a:avLst/>
          </a:prstGeom>
        </p:spPr>
        <p:txBody>
          <a:bodyPr vert="horz" anchor="b"/>
          <a:lstStyle>
            <a:lvl1pPr algn="ctr" eaLnBrk="1" latinLnBrk="0" hangingPunct="1">
              <a:defRPr kumimoji="0" sz="1200">
                <a:solidFill>
                  <a:schemeClr val="tx1"/>
                </a:solidFill>
                <a:cs typeface="Arial" pitchFamily="34" charset="0"/>
              </a:defRPr>
            </a:lvl1pPr>
          </a:lstStyle>
          <a:p>
            <a:pPr>
              <a:defRPr/>
            </a:pPr>
            <a:fld id="{E305AC75-956A-4AAB-BC96-184E7B5B28C9}" type="slidenum">
              <a:rPr lang="es-ES"/>
              <a:pPr>
                <a:defRPr/>
              </a:pPr>
              <a:t>‹#›</a:t>
            </a:fld>
            <a:endParaRPr lang="es-ES"/>
          </a:p>
        </p:txBody>
      </p:sp>
    </p:spTree>
  </p:cSld>
  <p:clrMap bg1="dk1" tx1="lt1" bg2="dk2" tx2="lt2" accent1="accent1" accent2="accent2" accent3="accent3" accent4="accent4" accent5="accent5" accent6="accent6" hlink="hlink" folHlink="folHlink"/>
  <p:sldLayoutIdLst>
    <p:sldLayoutId id="2147483839" r:id="rId1"/>
    <p:sldLayoutId id="2147483840" r:id="rId2"/>
    <p:sldLayoutId id="2147483841" r:id="rId3"/>
    <p:sldLayoutId id="2147483838" r:id="rId4"/>
    <p:sldLayoutId id="2147483842" r:id="rId5"/>
    <p:sldLayoutId id="2147483837" r:id="rId6"/>
    <p:sldLayoutId id="2147483836" r:id="rId7"/>
    <p:sldLayoutId id="2147483843" r:id="rId8"/>
    <p:sldLayoutId id="2147483844" r:id="rId9"/>
    <p:sldLayoutId id="2147483835" r:id="rId10"/>
    <p:sldLayoutId id="2147483834" r:id="rId11"/>
    <p:sldLayoutId id="2147483845" r:id="rId12"/>
  </p:sldLayoutIdLst>
  <p:transition>
    <p:wheel spokes="8"/>
  </p:transition>
  <p:timing>
    <p:tnLst>
      <p:par>
        <p:cTn id="1" dur="indefinite" restart="never" nodeType="tmRoot"/>
      </p:par>
    </p:tnLst>
  </p:timing>
  <p:txStyles>
    <p:titleStyle>
      <a:lvl1pPr marL="484188" indent="-484188" algn="l" rtl="0" eaLnBrk="0" fontAlgn="base" hangingPunct="0">
        <a:spcBef>
          <a:spcPct val="0"/>
        </a:spcBef>
        <a:spcAft>
          <a:spcPct val="0"/>
        </a:spcAft>
        <a:defRPr sz="4200" kern="1200">
          <a:ln w="6350">
            <a:solidFill>
              <a:schemeClr val="accent1">
                <a:shade val="43000"/>
              </a:schemeClr>
            </a:solidFill>
          </a:ln>
          <a:solidFill>
            <a:srgbClr val="FF5C9C"/>
          </a:solidFill>
          <a:effectLst>
            <a:outerShdw blurRad="26000" dist="26000" dir="14500000" algn="tl" rotWithShape="0">
              <a:srgbClr val="000000">
                <a:alpha val="40000"/>
              </a:srgbClr>
            </a:outerShdw>
          </a:effectLst>
          <a:latin typeface="+mj-lt"/>
          <a:ea typeface="+mj-ea"/>
          <a:cs typeface="+mj-cs"/>
        </a:defRPr>
      </a:lvl1pPr>
      <a:lvl2pPr marL="484188" indent="-484188" algn="l" rtl="0" eaLnBrk="0" fontAlgn="base" hangingPunct="0">
        <a:spcBef>
          <a:spcPct val="0"/>
        </a:spcBef>
        <a:spcAft>
          <a:spcPct val="0"/>
        </a:spcAft>
        <a:defRPr sz="4200">
          <a:solidFill>
            <a:srgbClr val="FF5C9C"/>
          </a:solidFill>
          <a:latin typeface="Century Gothic" pitchFamily="34" charset="0"/>
        </a:defRPr>
      </a:lvl2pPr>
      <a:lvl3pPr marL="484188" indent="-484188" algn="l" rtl="0" eaLnBrk="0" fontAlgn="base" hangingPunct="0">
        <a:spcBef>
          <a:spcPct val="0"/>
        </a:spcBef>
        <a:spcAft>
          <a:spcPct val="0"/>
        </a:spcAft>
        <a:defRPr sz="4200">
          <a:solidFill>
            <a:srgbClr val="FF5C9C"/>
          </a:solidFill>
          <a:latin typeface="Century Gothic" pitchFamily="34" charset="0"/>
        </a:defRPr>
      </a:lvl3pPr>
      <a:lvl4pPr marL="484188" indent="-484188" algn="l" rtl="0" eaLnBrk="0" fontAlgn="base" hangingPunct="0">
        <a:spcBef>
          <a:spcPct val="0"/>
        </a:spcBef>
        <a:spcAft>
          <a:spcPct val="0"/>
        </a:spcAft>
        <a:defRPr sz="4200">
          <a:solidFill>
            <a:srgbClr val="FF5C9C"/>
          </a:solidFill>
          <a:latin typeface="Century Gothic" pitchFamily="34" charset="0"/>
        </a:defRPr>
      </a:lvl4pPr>
      <a:lvl5pPr marL="484188" indent="-484188" algn="l" rtl="0" eaLnBrk="0" fontAlgn="base" hangingPunct="0">
        <a:spcBef>
          <a:spcPct val="0"/>
        </a:spcBef>
        <a:spcAft>
          <a:spcPct val="0"/>
        </a:spcAft>
        <a:defRPr sz="4200">
          <a:solidFill>
            <a:srgbClr val="FF5C9C"/>
          </a:solidFill>
          <a:latin typeface="Century Gothic" pitchFamily="34" charset="0"/>
        </a:defRPr>
      </a:lvl5pPr>
      <a:lvl6pPr marL="941388" algn="l" rtl="0" fontAlgn="base">
        <a:spcBef>
          <a:spcPct val="0"/>
        </a:spcBef>
        <a:spcAft>
          <a:spcPct val="0"/>
        </a:spcAft>
        <a:defRPr sz="4200">
          <a:solidFill>
            <a:srgbClr val="FF5C9C"/>
          </a:solidFill>
          <a:latin typeface="Century Gothic" pitchFamily="34" charset="0"/>
        </a:defRPr>
      </a:lvl6pPr>
      <a:lvl7pPr marL="1398588" algn="l" rtl="0" fontAlgn="base">
        <a:spcBef>
          <a:spcPct val="0"/>
        </a:spcBef>
        <a:spcAft>
          <a:spcPct val="0"/>
        </a:spcAft>
        <a:defRPr sz="4200">
          <a:solidFill>
            <a:srgbClr val="FF5C9C"/>
          </a:solidFill>
          <a:latin typeface="Century Gothic" pitchFamily="34" charset="0"/>
        </a:defRPr>
      </a:lvl7pPr>
      <a:lvl8pPr marL="1855788" algn="l" rtl="0" fontAlgn="base">
        <a:spcBef>
          <a:spcPct val="0"/>
        </a:spcBef>
        <a:spcAft>
          <a:spcPct val="0"/>
        </a:spcAft>
        <a:defRPr sz="4200">
          <a:solidFill>
            <a:srgbClr val="FF5C9C"/>
          </a:solidFill>
          <a:latin typeface="Century Gothic" pitchFamily="34" charset="0"/>
        </a:defRPr>
      </a:lvl8pPr>
      <a:lvl9pPr marL="2312988" algn="l" rtl="0" fontAlgn="base">
        <a:spcBef>
          <a:spcPct val="0"/>
        </a:spcBef>
        <a:spcAft>
          <a:spcPct val="0"/>
        </a:spcAft>
        <a:defRPr sz="4200">
          <a:solidFill>
            <a:srgbClr val="FF5C9C"/>
          </a:solidFill>
          <a:latin typeface="Century Gothic" pitchFamily="34" charset="0"/>
        </a:defRPr>
      </a:lvl9pPr>
    </p:titleStyle>
    <p:bodyStyle>
      <a:lvl1pPr marL="447675" indent="-382588" algn="l" rtl="0" eaLnBrk="0" fontAlgn="base" hangingPunct="0">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822325" indent="-285750" algn="l" rtl="0" eaLnBrk="0" fontAlgn="base" hangingPunct="0">
        <a:spcBef>
          <a:spcPct val="20000"/>
        </a:spcBef>
        <a:spcAft>
          <a:spcPct val="0"/>
        </a:spcAft>
        <a:buClr>
          <a:schemeClr val="accent1"/>
        </a:buClr>
        <a:buSzPct val="95000"/>
        <a:buFont typeface="Verdana" pitchFamily="34" charset="0"/>
        <a:buChar char="›"/>
        <a:defRPr sz="2600" kern="1200">
          <a:solidFill>
            <a:schemeClr val="tx1"/>
          </a:solidFill>
          <a:latin typeface="+mn-lt"/>
          <a:ea typeface="+mn-ea"/>
          <a:cs typeface="+mn-cs"/>
        </a:defRPr>
      </a:lvl2pPr>
      <a:lvl3pPr marL="1104900" indent="-228600" algn="l" rtl="0" eaLnBrk="0" fontAlgn="base" hangingPunct="0">
        <a:spcBef>
          <a:spcPct val="20000"/>
        </a:spcBef>
        <a:spcAft>
          <a:spcPct val="0"/>
        </a:spcAft>
        <a:buClr>
          <a:schemeClr val="accent1"/>
        </a:buClr>
        <a:buFont typeface="Wingdings 2" pitchFamily="18" charset="2"/>
        <a:buChar char=""/>
        <a:defRPr sz="2400" kern="1200">
          <a:solidFill>
            <a:schemeClr val="tx1"/>
          </a:solidFill>
          <a:latin typeface="+mn-lt"/>
          <a:ea typeface="+mn-ea"/>
          <a:cs typeface="+mn-cs"/>
        </a:defRPr>
      </a:lvl3pPr>
      <a:lvl4pPr marL="1371600" indent="-209550" algn="l" rtl="0" eaLnBrk="0" fontAlgn="base" hangingPunct="0">
        <a:spcBef>
          <a:spcPct val="20000"/>
        </a:spcBef>
        <a:spcAft>
          <a:spcPct val="0"/>
        </a:spcAft>
        <a:buClr>
          <a:schemeClr val="accent1"/>
        </a:buClr>
        <a:buFont typeface="Wingdings 2" pitchFamily="18" charset="2"/>
        <a:buChar char=""/>
        <a:defRPr sz="2000" kern="1200">
          <a:solidFill>
            <a:schemeClr val="tx1"/>
          </a:solidFill>
          <a:latin typeface="+mn-lt"/>
          <a:ea typeface="+mn-ea"/>
          <a:cs typeface="+mn-cs"/>
        </a:defRPr>
      </a:lvl4pPr>
      <a:lvl5pPr marL="1600200" indent="-209550" algn="l" rtl="0" eaLnBrk="0" fontAlgn="base" hangingPunct="0">
        <a:spcBef>
          <a:spcPct val="20000"/>
        </a:spcBef>
        <a:spcAft>
          <a:spcPct val="0"/>
        </a:spcAft>
        <a:buClr>
          <a:srgbClr val="FF90B2"/>
        </a:buClr>
        <a:buFont typeface="Wingdings 2" pitchFamily="18" charset="2"/>
        <a:buChar char=""/>
        <a:defRPr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Layout" Target="../slideLayouts/slideLayout7.xml"/><Relationship Id="rId4" Type="http://schemas.openxmlformats.org/officeDocument/2006/relationships/image" Target="../media/image4.wmf"/></Relationships>
</file>

<file path=ppt/slides/_rels/slide10.x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slideLayout" Target="../slideLayouts/slideLayout7.xml"/><Relationship Id="rId4" Type="http://schemas.openxmlformats.org/officeDocument/2006/relationships/image" Target="../media/image35.jpeg"/></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jpeg"/><Relationship Id="rId1" Type="http://schemas.openxmlformats.org/officeDocument/2006/relationships/slideLayout" Target="../slideLayouts/slideLayout7.xml"/><Relationship Id="rId4" Type="http://schemas.openxmlformats.org/officeDocument/2006/relationships/image" Target="../media/image39.w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11.wmf"/><Relationship Id="rId13" Type="http://schemas.openxmlformats.org/officeDocument/2006/relationships/image" Target="../media/image16.png"/><Relationship Id="rId18" Type="http://schemas.openxmlformats.org/officeDocument/2006/relationships/image" Target="../media/image21.wmf"/><Relationship Id="rId3" Type="http://schemas.openxmlformats.org/officeDocument/2006/relationships/image" Target="../media/image6.wmf"/><Relationship Id="rId21" Type="http://schemas.openxmlformats.org/officeDocument/2006/relationships/image" Target="../media/image24.wmf"/><Relationship Id="rId7" Type="http://schemas.openxmlformats.org/officeDocument/2006/relationships/image" Target="../media/image10.jpeg"/><Relationship Id="rId12" Type="http://schemas.openxmlformats.org/officeDocument/2006/relationships/image" Target="../media/image15.jpeg"/><Relationship Id="rId17" Type="http://schemas.openxmlformats.org/officeDocument/2006/relationships/image" Target="../media/image20.wmf"/><Relationship Id="rId2" Type="http://schemas.openxmlformats.org/officeDocument/2006/relationships/image" Target="../media/image5.wmf"/><Relationship Id="rId16" Type="http://schemas.openxmlformats.org/officeDocument/2006/relationships/image" Target="../media/image19.wmf"/><Relationship Id="rId20" Type="http://schemas.openxmlformats.org/officeDocument/2006/relationships/image" Target="../media/image23.wmf"/><Relationship Id="rId1" Type="http://schemas.openxmlformats.org/officeDocument/2006/relationships/slideLayout" Target="../slideLayouts/slideLayout7.xml"/><Relationship Id="rId6" Type="http://schemas.openxmlformats.org/officeDocument/2006/relationships/image" Target="../media/image9.wmf"/><Relationship Id="rId11" Type="http://schemas.openxmlformats.org/officeDocument/2006/relationships/image" Target="../media/image14.wmf"/><Relationship Id="rId5" Type="http://schemas.openxmlformats.org/officeDocument/2006/relationships/image" Target="../media/image8.wmf"/><Relationship Id="rId15" Type="http://schemas.openxmlformats.org/officeDocument/2006/relationships/image" Target="../media/image18.wmf"/><Relationship Id="rId10" Type="http://schemas.openxmlformats.org/officeDocument/2006/relationships/image" Target="../media/image13.wmf"/><Relationship Id="rId19" Type="http://schemas.openxmlformats.org/officeDocument/2006/relationships/image" Target="../media/image22.wmf"/><Relationship Id="rId4" Type="http://schemas.openxmlformats.org/officeDocument/2006/relationships/image" Target="../media/image7.png"/><Relationship Id="rId9" Type="http://schemas.openxmlformats.org/officeDocument/2006/relationships/image" Target="../media/image12.wmf"/><Relationship Id="rId14" Type="http://schemas.openxmlformats.org/officeDocument/2006/relationships/image" Target="../media/image17.jpeg"/><Relationship Id="rId22" Type="http://schemas.openxmlformats.org/officeDocument/2006/relationships/image" Target="../media/image25.wmf"/></Relationships>
</file>

<file path=ppt/slides/_rels/slide30.xml.rels><?xml version="1.0" encoding="UTF-8" standalone="yes"?>
<Relationships xmlns="http://schemas.openxmlformats.org/package/2006/relationships"><Relationship Id="rId8" Type="http://schemas.openxmlformats.org/officeDocument/2006/relationships/image" Target="../media/image51.wmf"/><Relationship Id="rId3" Type="http://schemas.openxmlformats.org/officeDocument/2006/relationships/image" Target="../media/image47.wmf"/><Relationship Id="rId7" Type="http://schemas.openxmlformats.org/officeDocument/2006/relationships/image" Target="../media/image50.wmf"/><Relationship Id="rId2" Type="http://schemas.openxmlformats.org/officeDocument/2006/relationships/image" Target="../media/image46.wmf"/><Relationship Id="rId1" Type="http://schemas.openxmlformats.org/officeDocument/2006/relationships/slideLayout" Target="../slideLayouts/slideLayout7.xml"/><Relationship Id="rId6" Type="http://schemas.openxmlformats.org/officeDocument/2006/relationships/image" Target="../media/image49.wmf"/><Relationship Id="rId5" Type="http://schemas.openxmlformats.org/officeDocument/2006/relationships/image" Target="../media/image26.wmf"/><Relationship Id="rId4" Type="http://schemas.openxmlformats.org/officeDocument/2006/relationships/image" Target="../media/image48.wmf"/></Relationships>
</file>

<file path=ppt/slides/_rels/slide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6.wmf"/><Relationship Id="rId1" Type="http://schemas.openxmlformats.org/officeDocument/2006/relationships/slideLayout" Target="../slideLayouts/slideLayout7.xml"/><Relationship Id="rId6" Type="http://schemas.openxmlformats.org/officeDocument/2006/relationships/image" Target="../media/image12.wmf"/><Relationship Id="rId5" Type="http://schemas.openxmlformats.org/officeDocument/2006/relationships/image" Target="../media/image28.wmf"/><Relationship Id="rId4" Type="http://schemas.openxmlformats.org/officeDocument/2006/relationships/image" Target="../media/image27.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13.xml"/><Relationship Id="rId1" Type="http://schemas.openxmlformats.org/officeDocument/2006/relationships/slideLayout" Target="../slideLayouts/slideLayout7.xml"/><Relationship Id="rId6" Type="http://schemas.openxmlformats.org/officeDocument/2006/relationships/slide" Target="slide26.xml"/><Relationship Id="rId5" Type="http://schemas.openxmlformats.org/officeDocument/2006/relationships/slide" Target="slide6.xml"/><Relationship Id="rId4" Type="http://schemas.openxmlformats.org/officeDocument/2006/relationships/slide" Target="slide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457200" y="268288"/>
            <a:ext cx="8229600" cy="1398587"/>
          </a:xfrm>
          <a:prstGeom prst="rect">
            <a:avLst/>
          </a:prstGeom>
        </p:spPr>
        <p:txBody>
          <a:bodyPr/>
          <a:lstStyle/>
          <a:p>
            <a:pPr marL="484632" algn="ctr" fontAlgn="auto">
              <a:spcAft>
                <a:spcPts val="0"/>
              </a:spcAft>
              <a:defRPr/>
            </a:pPr>
            <a:r>
              <a:rPr lang="es-AR" sz="3200" kern="0" dirty="0">
                <a:solidFill>
                  <a:schemeClr val="accent1">
                    <a:tint val="83000"/>
                    <a:satMod val="150000"/>
                  </a:schemeClr>
                </a:solidFill>
                <a:latin typeface="+mj-lt"/>
                <a:ea typeface="+mj-ea"/>
                <a:cs typeface="+mj-cs"/>
              </a:rPr>
              <a:t>PREVENCION DE LAVADO DE ACTIVOS</a:t>
            </a:r>
          </a:p>
        </p:txBody>
      </p:sp>
      <p:pic>
        <p:nvPicPr>
          <p:cNvPr id="15362" name="Picture 2" descr="C:\Program Files (x86)\Microsoft Office\MEDIA\CAGCAT10\j0252349.wmf"/>
          <p:cNvPicPr>
            <a:picLocks noChangeAspect="1" noChangeArrowheads="1"/>
          </p:cNvPicPr>
          <p:nvPr/>
        </p:nvPicPr>
        <p:blipFill>
          <a:blip r:embed="rId2"/>
          <a:srcRect/>
          <a:stretch>
            <a:fillRect/>
          </a:stretch>
        </p:blipFill>
        <p:spPr bwMode="auto">
          <a:xfrm>
            <a:off x="2428875" y="2143125"/>
            <a:ext cx="1827213" cy="1111250"/>
          </a:xfrm>
          <a:prstGeom prst="rect">
            <a:avLst/>
          </a:prstGeom>
          <a:noFill/>
          <a:ln w="9525">
            <a:noFill/>
            <a:miter lim="800000"/>
            <a:headEnd/>
            <a:tailEnd/>
          </a:ln>
        </p:spPr>
      </p:pic>
      <p:pic>
        <p:nvPicPr>
          <p:cNvPr id="15363" name="Picture 4" descr="C:\Users\ALICIA LOPEZ\AppData\Local\Microsoft\Windows\Temporary Internet Files\Content.IE5\OULWLI0Q\MC900279514[1].wmf"/>
          <p:cNvPicPr>
            <a:picLocks noChangeAspect="1" noChangeArrowheads="1"/>
          </p:cNvPicPr>
          <p:nvPr/>
        </p:nvPicPr>
        <p:blipFill>
          <a:blip r:embed="rId3"/>
          <a:srcRect/>
          <a:stretch>
            <a:fillRect/>
          </a:stretch>
        </p:blipFill>
        <p:spPr bwMode="auto">
          <a:xfrm>
            <a:off x="857250" y="2214563"/>
            <a:ext cx="1825625" cy="1801812"/>
          </a:xfrm>
          <a:prstGeom prst="rect">
            <a:avLst/>
          </a:prstGeom>
          <a:noFill/>
          <a:ln w="9525">
            <a:noFill/>
            <a:miter lim="800000"/>
            <a:headEnd/>
            <a:tailEnd/>
          </a:ln>
        </p:spPr>
      </p:pic>
      <p:pic>
        <p:nvPicPr>
          <p:cNvPr id="15364" name="Picture 5" descr="C:\Users\ALICIA LOPEZ\AppData\Local\Microsoft\Windows\Temporary Internet Files\Content.IE5\7RF7IK9A\MC900241803[1].wmf"/>
          <p:cNvPicPr>
            <a:picLocks noChangeAspect="1" noChangeArrowheads="1"/>
          </p:cNvPicPr>
          <p:nvPr/>
        </p:nvPicPr>
        <p:blipFill>
          <a:blip r:embed="rId4"/>
          <a:srcRect/>
          <a:stretch>
            <a:fillRect/>
          </a:stretch>
        </p:blipFill>
        <p:spPr bwMode="auto">
          <a:xfrm>
            <a:off x="2357438" y="3429000"/>
            <a:ext cx="1817687" cy="1157288"/>
          </a:xfrm>
          <a:prstGeom prst="rect">
            <a:avLst/>
          </a:prstGeom>
          <a:noFill/>
          <a:ln w="9525">
            <a:noFill/>
            <a:miter lim="800000"/>
            <a:headEnd/>
            <a:tailEnd/>
          </a:ln>
        </p:spPr>
      </p:pic>
      <p:sp>
        <p:nvSpPr>
          <p:cNvPr id="6" name="5 CuadroTexto"/>
          <p:cNvSpPr txBox="1"/>
          <p:nvPr/>
        </p:nvSpPr>
        <p:spPr>
          <a:xfrm>
            <a:off x="5000625" y="2357438"/>
            <a:ext cx="3741738" cy="3046412"/>
          </a:xfrm>
          <a:prstGeom prst="rect">
            <a:avLst/>
          </a:prstGeom>
          <a:noFill/>
        </p:spPr>
        <p:txBody>
          <a:bodyPr wrap="none">
            <a:spAutoFit/>
          </a:bodyPr>
          <a:lstStyle/>
          <a:p>
            <a:pPr fontAlgn="auto">
              <a:spcBef>
                <a:spcPts val="0"/>
              </a:spcBef>
              <a:spcAft>
                <a:spcPts val="0"/>
              </a:spcAft>
              <a:defRPr/>
            </a:pPr>
            <a:r>
              <a:rPr lang="es-AR" sz="2000" dirty="0">
                <a:solidFill>
                  <a:schemeClr val="accent1">
                    <a:lumMod val="75000"/>
                  </a:schemeClr>
                </a:solidFill>
                <a:latin typeface="+mn-lt"/>
                <a:cs typeface="+mn-cs"/>
              </a:rPr>
              <a:t>LA IMPORTANCIA </a:t>
            </a:r>
          </a:p>
          <a:p>
            <a:pPr fontAlgn="auto">
              <a:spcBef>
                <a:spcPts val="0"/>
              </a:spcBef>
              <a:spcAft>
                <a:spcPts val="0"/>
              </a:spcAft>
              <a:defRPr/>
            </a:pPr>
            <a:r>
              <a:rPr lang="es-AR" sz="2000" dirty="0">
                <a:solidFill>
                  <a:schemeClr val="accent1">
                    <a:lumMod val="75000"/>
                  </a:schemeClr>
                </a:solidFill>
                <a:latin typeface="+mn-lt"/>
                <a:cs typeface="+mn-cs"/>
              </a:rPr>
              <a:t>DE LA POLITICA </a:t>
            </a:r>
          </a:p>
          <a:p>
            <a:pPr fontAlgn="auto">
              <a:spcBef>
                <a:spcPts val="0"/>
              </a:spcBef>
              <a:spcAft>
                <a:spcPts val="0"/>
              </a:spcAft>
              <a:defRPr/>
            </a:pPr>
            <a:r>
              <a:rPr lang="es-AR" sz="2000" dirty="0">
                <a:solidFill>
                  <a:schemeClr val="accent1">
                    <a:lumMod val="75000"/>
                  </a:schemeClr>
                </a:solidFill>
                <a:latin typeface="+mn-lt"/>
                <a:cs typeface="+mn-cs"/>
              </a:rPr>
              <a:t>DE CONOZCA A </a:t>
            </a:r>
          </a:p>
          <a:p>
            <a:pPr fontAlgn="auto">
              <a:spcBef>
                <a:spcPts val="0"/>
              </a:spcBef>
              <a:spcAft>
                <a:spcPts val="0"/>
              </a:spcAft>
              <a:defRPr/>
            </a:pPr>
            <a:r>
              <a:rPr lang="es-AR" sz="2000" dirty="0">
                <a:solidFill>
                  <a:schemeClr val="accent1">
                    <a:lumMod val="75000"/>
                  </a:schemeClr>
                </a:solidFill>
                <a:latin typeface="+mn-lt"/>
                <a:cs typeface="+mn-cs"/>
              </a:rPr>
              <a:t>SU CLIENTE Y BUENAS </a:t>
            </a:r>
          </a:p>
          <a:p>
            <a:pPr fontAlgn="auto">
              <a:spcBef>
                <a:spcPts val="0"/>
              </a:spcBef>
              <a:spcAft>
                <a:spcPts val="0"/>
              </a:spcAft>
              <a:defRPr/>
            </a:pPr>
            <a:r>
              <a:rPr lang="es-AR" sz="2000" dirty="0">
                <a:solidFill>
                  <a:schemeClr val="accent1">
                    <a:lumMod val="75000"/>
                  </a:schemeClr>
                </a:solidFill>
                <a:latin typeface="+mn-lt"/>
                <a:cs typeface="+mn-cs"/>
              </a:rPr>
              <a:t>HERRAMIENTAS PARA</a:t>
            </a:r>
          </a:p>
          <a:p>
            <a:pPr fontAlgn="auto">
              <a:spcBef>
                <a:spcPts val="0"/>
              </a:spcBef>
              <a:spcAft>
                <a:spcPts val="0"/>
              </a:spcAft>
              <a:defRPr/>
            </a:pPr>
            <a:r>
              <a:rPr lang="es-AR" sz="2000" dirty="0">
                <a:solidFill>
                  <a:schemeClr val="accent1">
                    <a:lumMod val="75000"/>
                  </a:schemeClr>
                </a:solidFill>
                <a:latin typeface="+mn-lt"/>
                <a:cs typeface="+mn-cs"/>
              </a:rPr>
              <a:t>APLICAR DEBIDA DILIGENCIA</a:t>
            </a:r>
          </a:p>
          <a:p>
            <a:pPr fontAlgn="auto">
              <a:spcBef>
                <a:spcPts val="0"/>
              </a:spcBef>
              <a:spcAft>
                <a:spcPts val="0"/>
              </a:spcAft>
              <a:defRPr/>
            </a:pPr>
            <a:endParaRPr lang="es-AR" dirty="0">
              <a:solidFill>
                <a:schemeClr val="accent1">
                  <a:lumMod val="75000"/>
                </a:schemeClr>
              </a:solidFill>
              <a:latin typeface="+mn-lt"/>
              <a:cs typeface="+mn-cs"/>
            </a:endParaRPr>
          </a:p>
          <a:p>
            <a:pPr fontAlgn="auto">
              <a:spcBef>
                <a:spcPts val="0"/>
              </a:spcBef>
              <a:spcAft>
                <a:spcPts val="0"/>
              </a:spcAft>
              <a:defRPr/>
            </a:pPr>
            <a:endParaRPr lang="es-AR" dirty="0">
              <a:solidFill>
                <a:schemeClr val="accent1">
                  <a:lumMod val="75000"/>
                </a:schemeClr>
              </a:solidFill>
              <a:latin typeface="+mn-lt"/>
              <a:cs typeface="+mn-cs"/>
            </a:endParaRPr>
          </a:p>
        </p:txBody>
      </p:sp>
      <p:sp>
        <p:nvSpPr>
          <p:cNvPr id="7" name="6 CuadroTexto"/>
          <p:cNvSpPr txBox="1"/>
          <p:nvPr/>
        </p:nvSpPr>
        <p:spPr>
          <a:xfrm>
            <a:off x="5214938" y="4643438"/>
            <a:ext cx="3600450" cy="523875"/>
          </a:xfrm>
          <a:prstGeom prst="rect">
            <a:avLst/>
          </a:prstGeom>
          <a:noFill/>
        </p:spPr>
        <p:txBody>
          <a:bodyPr wrap="none">
            <a:spAutoFit/>
          </a:bodyPr>
          <a:lstStyle/>
          <a:p>
            <a:pPr fontAlgn="auto">
              <a:spcBef>
                <a:spcPts val="0"/>
              </a:spcBef>
              <a:spcAft>
                <a:spcPts val="0"/>
              </a:spcAft>
              <a:defRPr/>
            </a:pPr>
            <a:r>
              <a:rPr lang="es-AR" sz="2800" i="1" dirty="0" err="1">
                <a:solidFill>
                  <a:schemeClr val="accent1">
                    <a:lumMod val="75000"/>
                  </a:schemeClr>
                </a:solidFill>
                <a:latin typeface="+mn-lt"/>
                <a:cs typeface="+mn-cs"/>
              </a:rPr>
              <a:t>Cdora</a:t>
            </a:r>
            <a:r>
              <a:rPr lang="es-AR" sz="2800" i="1" dirty="0">
                <a:solidFill>
                  <a:schemeClr val="accent1">
                    <a:lumMod val="75000"/>
                  </a:schemeClr>
                </a:solidFill>
                <a:latin typeface="+mn-lt"/>
                <a:cs typeface="+mn-cs"/>
              </a:rPr>
              <a:t>. Alicia López</a:t>
            </a:r>
            <a:endParaRPr lang="es-AR" i="1" dirty="0">
              <a:solidFill>
                <a:schemeClr val="accent1">
                  <a:lumMod val="75000"/>
                </a:schemeClr>
              </a:solidFill>
              <a:latin typeface="+mn-lt"/>
              <a:cs typeface="+mn-cs"/>
            </a:endParaRPr>
          </a:p>
        </p:txBody>
      </p:sp>
      <p:sp>
        <p:nvSpPr>
          <p:cNvPr id="8" name="7 CuadroTexto"/>
          <p:cNvSpPr txBox="1"/>
          <p:nvPr/>
        </p:nvSpPr>
        <p:spPr>
          <a:xfrm>
            <a:off x="714375" y="5857875"/>
            <a:ext cx="5461000" cy="461963"/>
          </a:xfrm>
          <a:prstGeom prst="rect">
            <a:avLst/>
          </a:prstGeom>
          <a:noFill/>
        </p:spPr>
        <p:txBody>
          <a:bodyPr wrap="none">
            <a:spAutoFit/>
          </a:bodyPr>
          <a:lstStyle/>
          <a:p>
            <a:pPr fontAlgn="auto">
              <a:spcBef>
                <a:spcPts val="0"/>
              </a:spcBef>
              <a:spcAft>
                <a:spcPts val="0"/>
              </a:spcAft>
              <a:defRPr/>
            </a:pPr>
            <a:r>
              <a:rPr lang="es-AR" sz="2400" i="1" dirty="0">
                <a:solidFill>
                  <a:schemeClr val="accent1">
                    <a:lumMod val="75000"/>
                  </a:schemeClr>
                </a:solidFill>
                <a:latin typeface="+mn-lt"/>
                <a:cs typeface="+mn-cs"/>
              </a:rPr>
              <a:t>Buenos Aires,   5 de Agosto de 2011</a:t>
            </a:r>
            <a:endParaRPr lang="es-AR" i="1" dirty="0">
              <a:solidFill>
                <a:schemeClr val="accent1">
                  <a:lumMod val="75000"/>
                </a:schemeClr>
              </a:solidFill>
              <a:latin typeface="+mn-lt"/>
              <a:cs typeface="+mn-cs"/>
            </a:endParaRPr>
          </a:p>
        </p:txBody>
      </p:sp>
    </p:spTree>
  </p:cSld>
  <p:clrMapOvr>
    <a:masterClrMapping/>
  </p:clrMapOvr>
  <p:transition>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ChangeArrowheads="1"/>
          </p:cNvSpPr>
          <p:nvPr/>
        </p:nvSpPr>
        <p:spPr bwMode="auto">
          <a:xfrm>
            <a:off x="1371600" y="457200"/>
            <a:ext cx="7772400" cy="1143000"/>
          </a:xfrm>
          <a:prstGeom prst="rect">
            <a:avLst/>
          </a:prstGeom>
          <a:noFill/>
          <a:ln w="9525">
            <a:noFill/>
            <a:miter lim="800000"/>
            <a:headEnd/>
            <a:tailEnd/>
          </a:ln>
          <a:effectLst>
            <a:outerShdw dist="35921" dir="2700000" algn="ctr" rotWithShape="0">
              <a:schemeClr val="bg2"/>
            </a:outerShdw>
          </a:effectLst>
        </p:spPr>
        <p:txBody>
          <a:bodyPr anchor="ctr"/>
          <a:lstStyle/>
          <a:p>
            <a:pPr algn="ctr" defTabSz="1089025">
              <a:defRPr/>
            </a:pPr>
            <a:r>
              <a:rPr lang="es-ES" sz="2800">
                <a:solidFill>
                  <a:schemeClr val="tx2"/>
                </a:solidFill>
                <a:effectLst>
                  <a:outerShdw blurRad="38100" dist="38100" dir="2700000" algn="tl">
                    <a:srgbClr val="000000"/>
                  </a:outerShdw>
                </a:effectLst>
                <a:latin typeface="Arial" charset="0"/>
                <a:cs typeface="+mn-cs"/>
              </a:rPr>
              <a:t>PREVENCIÓN EN MATERIA DE LAVADO DE ACTIVOS EN EL SECTOR PRIVADO</a:t>
            </a:r>
          </a:p>
        </p:txBody>
      </p:sp>
      <p:sp>
        <p:nvSpPr>
          <p:cNvPr id="152579" name="Rectangle 3"/>
          <p:cNvSpPr>
            <a:spLocks noChangeArrowheads="1"/>
          </p:cNvSpPr>
          <p:nvPr/>
        </p:nvSpPr>
        <p:spPr bwMode="auto">
          <a:xfrm>
            <a:off x="5105400" y="1828800"/>
            <a:ext cx="3810000" cy="4114800"/>
          </a:xfrm>
          <a:prstGeom prst="rect">
            <a:avLst/>
          </a:prstGeom>
          <a:noFill/>
          <a:ln w="9525">
            <a:noFill/>
            <a:miter lim="800000"/>
            <a:headEnd/>
            <a:tailEnd/>
          </a:ln>
          <a:effectLst/>
        </p:spPr>
        <p:txBody>
          <a:bodyPr/>
          <a:lstStyle/>
          <a:p>
            <a:pPr marL="231775" indent="-231775">
              <a:lnSpc>
                <a:spcPct val="90000"/>
              </a:lnSpc>
              <a:spcBef>
                <a:spcPct val="20000"/>
              </a:spcBef>
              <a:buClr>
                <a:schemeClr val="hlink"/>
              </a:buClr>
              <a:buFont typeface="Wingdings" pitchFamily="2" charset="2"/>
              <a:buChar char="§"/>
              <a:defRPr/>
            </a:pPr>
            <a:r>
              <a:rPr lang="es-ES" sz="2500">
                <a:effectLst>
                  <a:outerShdw blurRad="38100" dist="38100" dir="2700000" algn="tl">
                    <a:srgbClr val="000000"/>
                  </a:outerShdw>
                </a:effectLst>
                <a:latin typeface="Arial" charset="0"/>
                <a:cs typeface="+mn-cs"/>
              </a:rPr>
              <a:t>Políticas  (Diagnóstico)</a:t>
            </a:r>
          </a:p>
          <a:p>
            <a:pPr marL="231775" indent="-231775">
              <a:lnSpc>
                <a:spcPct val="90000"/>
              </a:lnSpc>
              <a:spcBef>
                <a:spcPct val="20000"/>
              </a:spcBef>
              <a:buClr>
                <a:schemeClr val="hlink"/>
              </a:buClr>
              <a:buFont typeface="Wingdings" pitchFamily="2" charset="2"/>
              <a:buChar char="§"/>
              <a:defRPr/>
            </a:pPr>
            <a:r>
              <a:rPr lang="es-ES" sz="2500">
                <a:effectLst>
                  <a:outerShdw blurRad="38100" dist="38100" dir="2700000" algn="tl">
                    <a:srgbClr val="000000"/>
                  </a:outerShdw>
                </a:effectLst>
                <a:latin typeface="Arial" charset="0"/>
                <a:cs typeface="+mn-cs"/>
              </a:rPr>
              <a:t>Organización estructural (dimensión, recursos, especialización, capacitación)</a:t>
            </a:r>
          </a:p>
          <a:p>
            <a:pPr marL="231775" indent="-231775">
              <a:lnSpc>
                <a:spcPct val="90000"/>
              </a:lnSpc>
              <a:spcBef>
                <a:spcPct val="20000"/>
              </a:spcBef>
              <a:buClr>
                <a:schemeClr val="hlink"/>
              </a:buClr>
              <a:buFont typeface="Wingdings" pitchFamily="2" charset="2"/>
              <a:buChar char="§"/>
              <a:defRPr/>
            </a:pPr>
            <a:r>
              <a:rPr lang="es-ES" sz="2500">
                <a:effectLst>
                  <a:outerShdw blurRad="38100" dist="38100" dir="2700000" algn="tl">
                    <a:srgbClr val="000000"/>
                  </a:outerShdw>
                </a:effectLst>
                <a:latin typeface="Arial" charset="0"/>
                <a:cs typeface="+mn-cs"/>
              </a:rPr>
              <a:t>Controles </a:t>
            </a:r>
          </a:p>
          <a:p>
            <a:pPr marL="231775" indent="-231775">
              <a:lnSpc>
                <a:spcPct val="90000"/>
              </a:lnSpc>
              <a:spcBef>
                <a:spcPct val="20000"/>
              </a:spcBef>
              <a:buClr>
                <a:schemeClr val="hlink"/>
              </a:buClr>
              <a:buFont typeface="Wingdings" pitchFamily="2" charset="2"/>
              <a:buChar char="§"/>
              <a:defRPr/>
            </a:pPr>
            <a:r>
              <a:rPr lang="es-ES" sz="2500">
                <a:effectLst>
                  <a:outerShdw blurRad="38100" dist="38100" dir="2700000" algn="tl">
                    <a:srgbClr val="000000"/>
                  </a:outerShdw>
                </a:effectLst>
                <a:latin typeface="Arial" charset="0"/>
                <a:cs typeface="+mn-cs"/>
              </a:rPr>
              <a:t>Procedimientos</a:t>
            </a:r>
          </a:p>
          <a:p>
            <a:pPr marL="231775" indent="-231775">
              <a:lnSpc>
                <a:spcPct val="90000"/>
              </a:lnSpc>
              <a:spcBef>
                <a:spcPct val="20000"/>
              </a:spcBef>
              <a:buClr>
                <a:schemeClr val="hlink"/>
              </a:buClr>
              <a:buFont typeface="Wingdings" pitchFamily="2" charset="2"/>
              <a:buChar char="§"/>
              <a:defRPr/>
            </a:pPr>
            <a:r>
              <a:rPr lang="es-ES" sz="2500">
                <a:effectLst>
                  <a:outerShdw blurRad="38100" dist="38100" dir="2700000" algn="tl">
                    <a:srgbClr val="000000"/>
                  </a:outerShdw>
                </a:effectLst>
                <a:latin typeface="Arial" charset="0"/>
                <a:cs typeface="+mn-cs"/>
              </a:rPr>
              <a:t>Coordinación</a:t>
            </a:r>
            <a:r>
              <a:rPr lang="es-ES" sz="2900">
                <a:effectLst>
                  <a:outerShdw blurRad="38100" dist="38100" dir="2700000" algn="tl">
                    <a:srgbClr val="000000"/>
                  </a:outerShdw>
                </a:effectLst>
                <a:latin typeface="Arial" charset="0"/>
                <a:cs typeface="+mn-cs"/>
              </a:rPr>
              <a:t> </a:t>
            </a:r>
          </a:p>
          <a:p>
            <a:pPr marL="231775" indent="-231775">
              <a:lnSpc>
                <a:spcPct val="90000"/>
              </a:lnSpc>
              <a:spcBef>
                <a:spcPct val="20000"/>
              </a:spcBef>
              <a:buClr>
                <a:schemeClr val="hlink"/>
              </a:buClr>
              <a:buFont typeface="Wingdings" pitchFamily="2" charset="2"/>
              <a:buChar char="§"/>
              <a:defRPr/>
            </a:pPr>
            <a:r>
              <a:rPr lang="es-ES" sz="2500">
                <a:effectLst>
                  <a:outerShdw blurRad="38100" dist="38100" dir="2700000" algn="tl">
                    <a:srgbClr val="000000"/>
                  </a:outerShdw>
                </a:effectLst>
                <a:latin typeface="Arial" charset="0"/>
                <a:cs typeface="+mn-cs"/>
              </a:rPr>
              <a:t>Efectividad</a:t>
            </a:r>
          </a:p>
          <a:p>
            <a:pPr marL="231775" indent="-231775">
              <a:lnSpc>
                <a:spcPct val="90000"/>
              </a:lnSpc>
              <a:spcBef>
                <a:spcPct val="20000"/>
              </a:spcBef>
              <a:buClr>
                <a:schemeClr val="hlink"/>
              </a:buClr>
              <a:buFont typeface="Wingdings" pitchFamily="2" charset="2"/>
              <a:buChar char="§"/>
              <a:defRPr/>
            </a:pPr>
            <a:endParaRPr lang="es-ES" sz="2500">
              <a:effectLst>
                <a:outerShdw blurRad="38100" dist="38100" dir="2700000" algn="tl">
                  <a:srgbClr val="000000"/>
                </a:outerShdw>
              </a:effectLst>
              <a:latin typeface="Arial" charset="0"/>
              <a:cs typeface="+mn-cs"/>
            </a:endParaRPr>
          </a:p>
        </p:txBody>
      </p:sp>
      <p:pic>
        <p:nvPicPr>
          <p:cNvPr id="152580" name="Picture 4" descr="BD06446_"/>
          <p:cNvPicPr>
            <a:picLocks noChangeAspect="1" noChangeArrowheads="1"/>
          </p:cNvPicPr>
          <p:nvPr/>
        </p:nvPicPr>
        <p:blipFill>
          <a:blip r:embed="rId2"/>
          <a:srcRect/>
          <a:stretch>
            <a:fillRect/>
          </a:stretch>
        </p:blipFill>
        <p:spPr bwMode="auto">
          <a:xfrm>
            <a:off x="838200" y="2590800"/>
            <a:ext cx="2895600" cy="2344738"/>
          </a:xfrm>
          <a:prstGeom prst="rect">
            <a:avLst/>
          </a:prstGeom>
          <a:noFill/>
          <a:ln w="9525">
            <a:noFill/>
            <a:miter lim="800000"/>
            <a:headEnd/>
            <a:tailEnd/>
          </a:ln>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499"/>
                                          </p:stCondLst>
                                        </p:cTn>
                                        <p:tgtEl>
                                          <p:spTgt spid="152578"/>
                                        </p:tgtEl>
                                        <p:attrNameLst>
                                          <p:attrName>style.visibility</p:attrName>
                                        </p:attrNameLst>
                                      </p:cBhvr>
                                      <p:to>
                                        <p:strVal val="visible"/>
                                      </p:to>
                                    </p:set>
                                    <p:anim to="" calcmode="lin" valueType="num">
                                      <p:cBhvr>
                                        <p:cTn id="7" dur="1" fill="hold"/>
                                        <p:tgtEl>
                                          <p:spTgt spid="152578"/>
                                        </p:tgtEl>
                                        <p:attrNameLst>
                                          <p:attrName/>
                                        </p:attrNameLst>
                                      </p:cBhvr>
                                    </p:anim>
                                  </p:childTnLst>
                                </p:cTn>
                              </p:par>
                            </p:childTnLst>
                          </p:cTn>
                        </p:par>
                        <p:par>
                          <p:cTn id="8" fill="hold">
                            <p:stCondLst>
                              <p:cond delay="500"/>
                            </p:stCondLst>
                            <p:childTnLst>
                              <p:par>
                                <p:cTn id="9" presetID="24" presetClass="entr" presetSubtype="0" fill="hold" grpId="0" nodeType="afterEffect">
                                  <p:stCondLst>
                                    <p:cond delay="0"/>
                                  </p:stCondLst>
                                  <p:childTnLst>
                                    <p:set>
                                      <p:cBhvr>
                                        <p:cTn id="10" dur="1" fill="hold">
                                          <p:stCondLst>
                                            <p:cond delay="499"/>
                                          </p:stCondLst>
                                        </p:cTn>
                                        <p:tgtEl>
                                          <p:spTgt spid="152579">
                                            <p:txEl>
                                              <p:pRg st="0" end="0"/>
                                            </p:txEl>
                                          </p:spTgt>
                                        </p:tgtEl>
                                        <p:attrNameLst>
                                          <p:attrName>style.visibility</p:attrName>
                                        </p:attrNameLst>
                                      </p:cBhvr>
                                      <p:to>
                                        <p:strVal val="visible"/>
                                      </p:to>
                                    </p:set>
                                    <p:anim to="" calcmode="lin" valueType="num">
                                      <p:cBhvr>
                                        <p:cTn id="11" dur="1" fill="hold"/>
                                        <p:tgtEl>
                                          <p:spTgt spid="152579">
                                            <p:txEl>
                                              <p:pRg st="0" end="0"/>
                                            </p:txEl>
                                          </p:spTgt>
                                        </p:tgtEl>
                                        <p:attrNameLst>
                                          <p:attrName/>
                                        </p:attrNameLst>
                                      </p:cBhvr>
                                    </p:anim>
                                  </p:childTnLst>
                                </p:cTn>
                              </p:par>
                            </p:childTnLst>
                          </p:cTn>
                        </p:par>
                        <p:par>
                          <p:cTn id="12" fill="hold">
                            <p:stCondLst>
                              <p:cond delay="1000"/>
                            </p:stCondLst>
                            <p:childTnLst>
                              <p:par>
                                <p:cTn id="13" presetID="24" presetClass="entr" presetSubtype="0" fill="hold" grpId="0" nodeType="afterEffect">
                                  <p:stCondLst>
                                    <p:cond delay="0"/>
                                  </p:stCondLst>
                                  <p:childTnLst>
                                    <p:set>
                                      <p:cBhvr>
                                        <p:cTn id="14" dur="1" fill="hold">
                                          <p:stCondLst>
                                            <p:cond delay="499"/>
                                          </p:stCondLst>
                                        </p:cTn>
                                        <p:tgtEl>
                                          <p:spTgt spid="152579">
                                            <p:txEl>
                                              <p:pRg st="1" end="1"/>
                                            </p:txEl>
                                          </p:spTgt>
                                        </p:tgtEl>
                                        <p:attrNameLst>
                                          <p:attrName>style.visibility</p:attrName>
                                        </p:attrNameLst>
                                      </p:cBhvr>
                                      <p:to>
                                        <p:strVal val="visible"/>
                                      </p:to>
                                    </p:set>
                                    <p:anim to="" calcmode="lin" valueType="num">
                                      <p:cBhvr>
                                        <p:cTn id="15" dur="1" fill="hold"/>
                                        <p:tgtEl>
                                          <p:spTgt spid="152579">
                                            <p:txEl>
                                              <p:pRg st="1" end="1"/>
                                            </p:txEl>
                                          </p:spTgt>
                                        </p:tgtEl>
                                        <p:attrNameLst>
                                          <p:attrName/>
                                        </p:attrNameLst>
                                      </p:cBhvr>
                                    </p:anim>
                                  </p:childTnLst>
                                </p:cTn>
                              </p:par>
                            </p:childTnLst>
                          </p:cTn>
                        </p:par>
                        <p:par>
                          <p:cTn id="16" fill="hold">
                            <p:stCondLst>
                              <p:cond delay="1500"/>
                            </p:stCondLst>
                            <p:childTnLst>
                              <p:par>
                                <p:cTn id="17" presetID="24" presetClass="entr" presetSubtype="0" fill="hold" grpId="0" nodeType="afterEffect">
                                  <p:stCondLst>
                                    <p:cond delay="0"/>
                                  </p:stCondLst>
                                  <p:childTnLst>
                                    <p:set>
                                      <p:cBhvr>
                                        <p:cTn id="18" dur="1" fill="hold">
                                          <p:stCondLst>
                                            <p:cond delay="499"/>
                                          </p:stCondLst>
                                        </p:cTn>
                                        <p:tgtEl>
                                          <p:spTgt spid="152579">
                                            <p:txEl>
                                              <p:pRg st="2" end="2"/>
                                            </p:txEl>
                                          </p:spTgt>
                                        </p:tgtEl>
                                        <p:attrNameLst>
                                          <p:attrName>style.visibility</p:attrName>
                                        </p:attrNameLst>
                                      </p:cBhvr>
                                      <p:to>
                                        <p:strVal val="visible"/>
                                      </p:to>
                                    </p:set>
                                    <p:anim to="" calcmode="lin" valueType="num">
                                      <p:cBhvr>
                                        <p:cTn id="19" dur="1" fill="hold"/>
                                        <p:tgtEl>
                                          <p:spTgt spid="152579">
                                            <p:txEl>
                                              <p:pRg st="2" end="2"/>
                                            </p:txEl>
                                          </p:spTgt>
                                        </p:tgtEl>
                                        <p:attrNameLst>
                                          <p:attrName/>
                                        </p:attrNameLst>
                                      </p:cBhvr>
                                    </p:anim>
                                  </p:childTnLst>
                                </p:cTn>
                              </p:par>
                            </p:childTnLst>
                          </p:cTn>
                        </p:par>
                        <p:par>
                          <p:cTn id="20" fill="hold">
                            <p:stCondLst>
                              <p:cond delay="2000"/>
                            </p:stCondLst>
                            <p:childTnLst>
                              <p:par>
                                <p:cTn id="21" presetID="24" presetClass="entr" presetSubtype="0" fill="hold" grpId="0" nodeType="afterEffect">
                                  <p:stCondLst>
                                    <p:cond delay="0"/>
                                  </p:stCondLst>
                                  <p:childTnLst>
                                    <p:set>
                                      <p:cBhvr>
                                        <p:cTn id="22" dur="1" fill="hold">
                                          <p:stCondLst>
                                            <p:cond delay="499"/>
                                          </p:stCondLst>
                                        </p:cTn>
                                        <p:tgtEl>
                                          <p:spTgt spid="152579">
                                            <p:txEl>
                                              <p:pRg st="3" end="3"/>
                                            </p:txEl>
                                          </p:spTgt>
                                        </p:tgtEl>
                                        <p:attrNameLst>
                                          <p:attrName>style.visibility</p:attrName>
                                        </p:attrNameLst>
                                      </p:cBhvr>
                                      <p:to>
                                        <p:strVal val="visible"/>
                                      </p:to>
                                    </p:set>
                                    <p:anim to="" calcmode="lin" valueType="num">
                                      <p:cBhvr>
                                        <p:cTn id="23" dur="1" fill="hold"/>
                                        <p:tgtEl>
                                          <p:spTgt spid="152579">
                                            <p:txEl>
                                              <p:pRg st="3" end="3"/>
                                            </p:txEl>
                                          </p:spTgt>
                                        </p:tgtEl>
                                        <p:attrNameLst>
                                          <p:attrName/>
                                        </p:attrNameLst>
                                      </p:cBhvr>
                                    </p:anim>
                                  </p:childTnLst>
                                </p:cTn>
                              </p:par>
                            </p:childTnLst>
                          </p:cTn>
                        </p:par>
                        <p:par>
                          <p:cTn id="24" fill="hold">
                            <p:stCondLst>
                              <p:cond delay="2500"/>
                            </p:stCondLst>
                            <p:childTnLst>
                              <p:par>
                                <p:cTn id="25" presetID="24" presetClass="entr" presetSubtype="0" fill="hold" grpId="0" nodeType="afterEffect">
                                  <p:stCondLst>
                                    <p:cond delay="0"/>
                                  </p:stCondLst>
                                  <p:childTnLst>
                                    <p:set>
                                      <p:cBhvr>
                                        <p:cTn id="26" dur="1" fill="hold">
                                          <p:stCondLst>
                                            <p:cond delay="499"/>
                                          </p:stCondLst>
                                        </p:cTn>
                                        <p:tgtEl>
                                          <p:spTgt spid="152579">
                                            <p:txEl>
                                              <p:pRg st="4" end="4"/>
                                            </p:txEl>
                                          </p:spTgt>
                                        </p:tgtEl>
                                        <p:attrNameLst>
                                          <p:attrName>style.visibility</p:attrName>
                                        </p:attrNameLst>
                                      </p:cBhvr>
                                      <p:to>
                                        <p:strVal val="visible"/>
                                      </p:to>
                                    </p:set>
                                    <p:anim to="" calcmode="lin" valueType="num">
                                      <p:cBhvr>
                                        <p:cTn id="27" dur="1" fill="hold"/>
                                        <p:tgtEl>
                                          <p:spTgt spid="152579">
                                            <p:txEl>
                                              <p:pRg st="4" end="4"/>
                                            </p:txEl>
                                          </p:spTgt>
                                        </p:tgtEl>
                                        <p:attrNameLst>
                                          <p:attrName/>
                                        </p:attrNameLst>
                                      </p:cBhvr>
                                    </p:anim>
                                  </p:childTnLst>
                                </p:cTn>
                              </p:par>
                            </p:childTnLst>
                          </p:cTn>
                        </p:par>
                        <p:par>
                          <p:cTn id="28" fill="hold">
                            <p:stCondLst>
                              <p:cond delay="3000"/>
                            </p:stCondLst>
                            <p:childTnLst>
                              <p:par>
                                <p:cTn id="29" presetID="24" presetClass="entr" presetSubtype="0" fill="hold" grpId="0" nodeType="afterEffect">
                                  <p:stCondLst>
                                    <p:cond delay="0"/>
                                  </p:stCondLst>
                                  <p:childTnLst>
                                    <p:set>
                                      <p:cBhvr>
                                        <p:cTn id="30" dur="1" fill="hold">
                                          <p:stCondLst>
                                            <p:cond delay="499"/>
                                          </p:stCondLst>
                                        </p:cTn>
                                        <p:tgtEl>
                                          <p:spTgt spid="152579">
                                            <p:txEl>
                                              <p:pRg st="5" end="5"/>
                                            </p:txEl>
                                          </p:spTgt>
                                        </p:tgtEl>
                                        <p:attrNameLst>
                                          <p:attrName>style.visibility</p:attrName>
                                        </p:attrNameLst>
                                      </p:cBhvr>
                                      <p:to>
                                        <p:strVal val="visible"/>
                                      </p:to>
                                    </p:set>
                                    <p:anim to="" calcmode="lin" valueType="num">
                                      <p:cBhvr>
                                        <p:cTn id="31" dur="1" fill="hold"/>
                                        <p:tgtEl>
                                          <p:spTgt spid="152579">
                                            <p:txEl>
                                              <p:pRg st="5" end="5"/>
                                            </p:txEl>
                                          </p:spTgt>
                                        </p:tgtEl>
                                        <p:attrNameLst>
                                          <p:attrName/>
                                        </p:attrNameLst>
                                      </p:cBhvr>
                                    </p:anim>
                                  </p:childTnLst>
                                </p:cTn>
                              </p:par>
                            </p:childTnLst>
                          </p:cTn>
                        </p:par>
                        <p:par>
                          <p:cTn id="32" fill="hold">
                            <p:stCondLst>
                              <p:cond delay="3500"/>
                            </p:stCondLst>
                            <p:childTnLst>
                              <p:par>
                                <p:cTn id="33" presetID="24" presetClass="entr" presetSubtype="0" fill="hold" nodeType="afterEffect">
                                  <p:stCondLst>
                                    <p:cond delay="0"/>
                                  </p:stCondLst>
                                  <p:childTnLst>
                                    <p:set>
                                      <p:cBhvr>
                                        <p:cTn id="34" dur="1" fill="hold">
                                          <p:stCondLst>
                                            <p:cond delay="499"/>
                                          </p:stCondLst>
                                        </p:cTn>
                                        <p:tgtEl>
                                          <p:spTgt spid="152580"/>
                                        </p:tgtEl>
                                        <p:attrNameLst>
                                          <p:attrName>style.visibility</p:attrName>
                                        </p:attrNameLst>
                                      </p:cBhvr>
                                      <p:to>
                                        <p:strVal val="visible"/>
                                      </p:to>
                                    </p:set>
                                    <p:anim to="" calcmode="lin" valueType="num">
                                      <p:cBhvr>
                                        <p:cTn id="35" dur="1" fill="hold"/>
                                        <p:tgtEl>
                                          <p:spTgt spid="15258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8" grpId="0" autoUpdateAnimBg="0"/>
      <p:bldP spid="152579" grpId="0" build="p" autoUpdateAnimBg="0"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p:cNvSpPr>
          <p:nvPr/>
        </p:nvSpPr>
        <p:spPr bwMode="auto">
          <a:xfrm>
            <a:off x="0" y="338138"/>
            <a:ext cx="8553450" cy="1270000"/>
          </a:xfrm>
          <a:prstGeom prst="rect">
            <a:avLst/>
          </a:prstGeom>
          <a:noFill/>
          <a:ln w="9525">
            <a:noFill/>
            <a:miter lim="800000"/>
            <a:headEnd/>
            <a:tailEnd/>
          </a:ln>
        </p:spPr>
        <p:txBody>
          <a:bodyPr lIns="108850" tIns="54425" rIns="108850" bIns="54425" anchor="b"/>
          <a:lstStyle/>
          <a:p>
            <a:pPr algn="ctr"/>
            <a:r>
              <a:rPr lang="es-ES_tradnl" sz="4400">
                <a:solidFill>
                  <a:schemeClr val="tx2"/>
                </a:solidFill>
              </a:rPr>
              <a:t>             MEDIDAS A ADOPTAR</a:t>
            </a:r>
          </a:p>
        </p:txBody>
      </p:sp>
      <p:sp>
        <p:nvSpPr>
          <p:cNvPr id="52227" name="Rectangle 3" descr="Rectangle: Click to edit Master text styles&#10;Second level&#10;Third level&#10;Fourth level&#10;Fifth level"/>
          <p:cNvSpPr>
            <a:spLocks noChangeArrowheads="1"/>
          </p:cNvSpPr>
          <p:nvPr/>
        </p:nvSpPr>
        <p:spPr bwMode="auto">
          <a:xfrm>
            <a:off x="285750" y="2116138"/>
            <a:ext cx="8553450" cy="4572000"/>
          </a:xfrm>
          <a:prstGeom prst="rect">
            <a:avLst/>
          </a:prstGeom>
          <a:noFill/>
          <a:ln w="9525">
            <a:noFill/>
            <a:miter lim="800000"/>
            <a:headEnd/>
            <a:tailEnd/>
          </a:ln>
        </p:spPr>
        <p:txBody>
          <a:bodyPr lIns="108850" tIns="54425" rIns="108850" bIns="54425"/>
          <a:lstStyle/>
          <a:p>
            <a:pPr marL="342900" indent="-342900">
              <a:spcBef>
                <a:spcPct val="20000"/>
              </a:spcBef>
              <a:buFontTx/>
              <a:buChar char="•"/>
            </a:pPr>
            <a:r>
              <a:rPr lang="es-ES_tradnl" sz="2300">
                <a:solidFill>
                  <a:schemeClr val="tx2"/>
                </a:solidFill>
              </a:rPr>
              <a:t>DEFINICIÓN DE PARÁMETROS ADECUADOS PARA CONOCER A SUS CLIENTES.</a:t>
            </a:r>
          </a:p>
          <a:p>
            <a:pPr marL="342900" indent="-342900">
              <a:spcBef>
                <a:spcPct val="20000"/>
              </a:spcBef>
              <a:buFontTx/>
              <a:buChar char="•"/>
            </a:pPr>
            <a:r>
              <a:rPr lang="es-ES_tradnl" sz="2300">
                <a:solidFill>
                  <a:schemeClr val="tx2"/>
                </a:solidFill>
              </a:rPr>
              <a:t>IMPLEMENTACIÓN DE PROGRAMAS QUE REUNAN LAS CARACTERÍTICAS NECESARIAS PARA DETECTAR OPERACIONES SOSPECHOSAS O INUSUALES.</a:t>
            </a:r>
          </a:p>
          <a:p>
            <a:pPr marL="342900" indent="-342900">
              <a:spcBef>
                <a:spcPct val="20000"/>
              </a:spcBef>
              <a:buFontTx/>
              <a:buChar char="•"/>
            </a:pPr>
            <a:r>
              <a:rPr lang="es-ES_tradnl" sz="2300">
                <a:solidFill>
                  <a:schemeClr val="tx2"/>
                </a:solidFill>
              </a:rPr>
              <a:t>FUNDAMENTAL: MONITOREO DE LAS OPERACIONES PARA DETECTAR DESVÍOS EN LA HABITUALIDAD DEL CLIENTE.</a:t>
            </a:r>
          </a:p>
        </p:txBody>
      </p:sp>
      <p:pic>
        <p:nvPicPr>
          <p:cNvPr id="52228" name="Picture 4" descr="BD06210_"/>
          <p:cNvPicPr>
            <a:picLocks noChangeAspect="1" noChangeArrowheads="1"/>
          </p:cNvPicPr>
          <p:nvPr/>
        </p:nvPicPr>
        <p:blipFill>
          <a:blip r:embed="rId2"/>
          <a:srcRect/>
          <a:stretch>
            <a:fillRect/>
          </a:stretch>
        </p:blipFill>
        <p:spPr bwMode="auto">
          <a:xfrm>
            <a:off x="1524000" y="5257800"/>
            <a:ext cx="1839913" cy="1387475"/>
          </a:xfrm>
          <a:prstGeom prst="rect">
            <a:avLst/>
          </a:prstGeom>
          <a:noFill/>
          <a:ln w="9525">
            <a:noFill/>
            <a:miter lim="800000"/>
            <a:headEnd/>
            <a:tailEnd/>
          </a:ln>
        </p:spPr>
      </p:pic>
      <p:pic>
        <p:nvPicPr>
          <p:cNvPr id="52229" name="Picture 5" descr="BD06375_"/>
          <p:cNvPicPr>
            <a:picLocks noChangeAspect="1" noChangeArrowheads="1"/>
          </p:cNvPicPr>
          <p:nvPr/>
        </p:nvPicPr>
        <p:blipFill>
          <a:blip r:embed="rId3"/>
          <a:srcRect/>
          <a:stretch>
            <a:fillRect/>
          </a:stretch>
        </p:blipFill>
        <p:spPr bwMode="auto">
          <a:xfrm>
            <a:off x="3886200" y="4876800"/>
            <a:ext cx="1295400" cy="1754188"/>
          </a:xfrm>
          <a:prstGeom prst="rect">
            <a:avLst/>
          </a:prstGeom>
          <a:noFill/>
          <a:ln w="9525">
            <a:noFill/>
            <a:miter lim="800000"/>
            <a:headEnd/>
            <a:tailEnd/>
          </a:ln>
        </p:spPr>
      </p:pic>
      <p:pic>
        <p:nvPicPr>
          <p:cNvPr id="52230" name="Picture 6" descr="j0145598"/>
          <p:cNvPicPr>
            <a:picLocks noChangeAspect="1" noChangeArrowheads="1"/>
          </p:cNvPicPr>
          <p:nvPr/>
        </p:nvPicPr>
        <p:blipFill>
          <a:blip r:embed="rId4"/>
          <a:srcRect/>
          <a:stretch>
            <a:fillRect/>
          </a:stretch>
        </p:blipFill>
        <p:spPr bwMode="auto">
          <a:xfrm>
            <a:off x="5791200" y="4953000"/>
            <a:ext cx="2590800" cy="1709738"/>
          </a:xfrm>
          <a:prstGeom prst="rect">
            <a:avLst/>
          </a:prstGeom>
          <a:noFill/>
          <a:ln w="9525">
            <a:noFill/>
            <a:miter lim="800000"/>
            <a:headEnd/>
            <a:tailEnd/>
          </a:ln>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1000"/>
                                  </p:stCondLst>
                                  <p:childTnLst>
                                    <p:set>
                                      <p:cBhvr>
                                        <p:cTn id="6" dur="1" fill="hold">
                                          <p:stCondLst>
                                            <p:cond delay="499"/>
                                          </p:stCondLst>
                                        </p:cTn>
                                        <p:tgtEl>
                                          <p:spTgt spid="52226"/>
                                        </p:tgtEl>
                                        <p:attrNameLst>
                                          <p:attrName>style.visibility</p:attrName>
                                        </p:attrNameLst>
                                      </p:cBhvr>
                                      <p:to>
                                        <p:strVal val="visible"/>
                                      </p:to>
                                    </p:set>
                                    <p:anim to="" calcmode="lin" valueType="num">
                                      <p:cBhvr>
                                        <p:cTn id="7" dur="1" fill="hold"/>
                                        <p:tgtEl>
                                          <p:spTgt spid="52226"/>
                                        </p:tgtEl>
                                        <p:attrNameLst>
                                          <p:attrName/>
                                        </p:attrNameLst>
                                      </p:cBhvr>
                                    </p:anim>
                                  </p:childTnLst>
                                </p:cTn>
                              </p:par>
                            </p:childTnLst>
                          </p:cTn>
                        </p:par>
                        <p:par>
                          <p:cTn id="8" fill="hold">
                            <p:stCondLst>
                              <p:cond delay="1500"/>
                            </p:stCondLst>
                            <p:childTnLst>
                              <p:par>
                                <p:cTn id="9" presetID="24" presetClass="entr" presetSubtype="0" fill="hold" grpId="0" nodeType="afterEffect">
                                  <p:stCondLst>
                                    <p:cond delay="1000"/>
                                  </p:stCondLst>
                                  <p:childTnLst>
                                    <p:set>
                                      <p:cBhvr>
                                        <p:cTn id="10" dur="1" fill="hold">
                                          <p:stCondLst>
                                            <p:cond delay="499"/>
                                          </p:stCondLst>
                                        </p:cTn>
                                        <p:tgtEl>
                                          <p:spTgt spid="52227"/>
                                        </p:tgtEl>
                                        <p:attrNameLst>
                                          <p:attrName>style.visibility</p:attrName>
                                        </p:attrNameLst>
                                      </p:cBhvr>
                                      <p:to>
                                        <p:strVal val="visible"/>
                                      </p:to>
                                    </p:set>
                                    <p:anim to="" calcmode="lin" valueType="num">
                                      <p:cBhvr>
                                        <p:cTn id="11" dur="1" fill="hold"/>
                                        <p:tgtEl>
                                          <p:spTgt spid="52227"/>
                                        </p:tgtEl>
                                        <p:attrNameLst>
                                          <p:attrName/>
                                        </p:attrNameLst>
                                      </p:cBhvr>
                                    </p:anim>
                                  </p:childTnLst>
                                </p:cTn>
                              </p:par>
                            </p:childTnLst>
                          </p:cTn>
                        </p:par>
                        <p:par>
                          <p:cTn id="12" fill="hold">
                            <p:stCondLst>
                              <p:cond delay="3000"/>
                            </p:stCondLst>
                            <p:childTnLst>
                              <p:par>
                                <p:cTn id="13" presetID="24" presetClass="entr" presetSubtype="0" fill="hold" nodeType="afterEffect">
                                  <p:stCondLst>
                                    <p:cond delay="1000"/>
                                  </p:stCondLst>
                                  <p:childTnLst>
                                    <p:set>
                                      <p:cBhvr>
                                        <p:cTn id="14" dur="1" fill="hold">
                                          <p:stCondLst>
                                            <p:cond delay="499"/>
                                          </p:stCondLst>
                                        </p:cTn>
                                        <p:tgtEl>
                                          <p:spTgt spid="52228"/>
                                        </p:tgtEl>
                                        <p:attrNameLst>
                                          <p:attrName>style.visibility</p:attrName>
                                        </p:attrNameLst>
                                      </p:cBhvr>
                                      <p:to>
                                        <p:strVal val="visible"/>
                                      </p:to>
                                    </p:set>
                                    <p:anim to="" calcmode="lin" valueType="num">
                                      <p:cBhvr>
                                        <p:cTn id="15" dur="1" fill="hold"/>
                                        <p:tgtEl>
                                          <p:spTgt spid="52228"/>
                                        </p:tgtEl>
                                        <p:attrNameLst>
                                          <p:attrName/>
                                        </p:attrNameLst>
                                      </p:cBhvr>
                                    </p:anim>
                                  </p:childTnLst>
                                </p:cTn>
                              </p:par>
                            </p:childTnLst>
                          </p:cTn>
                        </p:par>
                        <p:par>
                          <p:cTn id="16" fill="hold">
                            <p:stCondLst>
                              <p:cond delay="4500"/>
                            </p:stCondLst>
                            <p:childTnLst>
                              <p:par>
                                <p:cTn id="17" presetID="24" presetClass="entr" presetSubtype="0" fill="hold" nodeType="afterEffect">
                                  <p:stCondLst>
                                    <p:cond delay="1000"/>
                                  </p:stCondLst>
                                  <p:childTnLst>
                                    <p:set>
                                      <p:cBhvr>
                                        <p:cTn id="18" dur="1" fill="hold">
                                          <p:stCondLst>
                                            <p:cond delay="499"/>
                                          </p:stCondLst>
                                        </p:cTn>
                                        <p:tgtEl>
                                          <p:spTgt spid="52229"/>
                                        </p:tgtEl>
                                        <p:attrNameLst>
                                          <p:attrName>style.visibility</p:attrName>
                                        </p:attrNameLst>
                                      </p:cBhvr>
                                      <p:to>
                                        <p:strVal val="visible"/>
                                      </p:to>
                                    </p:set>
                                    <p:anim to="" calcmode="lin" valueType="num">
                                      <p:cBhvr>
                                        <p:cTn id="19" dur="1" fill="hold"/>
                                        <p:tgtEl>
                                          <p:spTgt spid="52229"/>
                                        </p:tgtEl>
                                        <p:attrNameLst>
                                          <p:attrName/>
                                        </p:attrNameLst>
                                      </p:cBhvr>
                                    </p:anim>
                                  </p:childTnLst>
                                </p:cTn>
                              </p:par>
                            </p:childTnLst>
                          </p:cTn>
                        </p:par>
                        <p:par>
                          <p:cTn id="20" fill="hold">
                            <p:stCondLst>
                              <p:cond delay="6000"/>
                            </p:stCondLst>
                            <p:childTnLst>
                              <p:par>
                                <p:cTn id="21" presetID="24" presetClass="entr" presetSubtype="0" fill="hold" nodeType="afterEffect">
                                  <p:stCondLst>
                                    <p:cond delay="1000"/>
                                  </p:stCondLst>
                                  <p:childTnLst>
                                    <p:set>
                                      <p:cBhvr>
                                        <p:cTn id="22" dur="1" fill="hold">
                                          <p:stCondLst>
                                            <p:cond delay="499"/>
                                          </p:stCondLst>
                                        </p:cTn>
                                        <p:tgtEl>
                                          <p:spTgt spid="52230"/>
                                        </p:tgtEl>
                                        <p:attrNameLst>
                                          <p:attrName>style.visibility</p:attrName>
                                        </p:attrNameLst>
                                      </p:cBhvr>
                                      <p:to>
                                        <p:strVal val="visible"/>
                                      </p:to>
                                    </p:set>
                                    <p:anim to="" calcmode="lin" valueType="num">
                                      <p:cBhvr>
                                        <p:cTn id="23" dur="1" fill="hold"/>
                                        <p:tgtEl>
                                          <p:spTgt spid="5223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autoUpdateAnimBg="0"/>
      <p:bldP spid="52227"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324544" y="508000"/>
            <a:ext cx="9145016" cy="1270000"/>
          </a:xfrm>
          <a:prstGeom prst="rect">
            <a:avLst/>
          </a:prstGeom>
        </p:spPr>
        <p:txBody>
          <a:bodyPr/>
          <a:lstStyle/>
          <a:p>
            <a:pPr marL="484188">
              <a:defRPr/>
            </a:pPr>
            <a:r>
              <a:rPr lang="es-ES_tradnl">
                <a:ln w="6350">
                  <a:solidFill>
                    <a:schemeClr val="accent1">
                      <a:shade val="43000"/>
                    </a:schemeClr>
                  </a:solidFill>
                </a:ln>
                <a:solidFill>
                  <a:srgbClr val="FF5C9C"/>
                </a:solidFill>
                <a:effectLst>
                  <a:outerShdw blurRad="26000" dist="26000" dir="14500000" algn="tl" rotWithShape="0">
                    <a:srgbClr val="000000">
                      <a:alpha val="40000"/>
                    </a:srgbClr>
                  </a:outerShdw>
                </a:effectLst>
                <a:latin typeface="+mj-lt"/>
                <a:ea typeface="+mj-ea"/>
                <a:cs typeface="+mj-cs"/>
              </a:rPr>
              <a:t>              MEDIDAS A ADOPTAR </a:t>
            </a:r>
          </a:p>
        </p:txBody>
      </p:sp>
      <p:sp>
        <p:nvSpPr>
          <p:cNvPr id="3" name="Rectangle 3" descr="Rectangle: Click to edit Master text styles&#10;Second level&#10;Third level&#10;Fourth level&#10;Fifth level"/>
          <p:cNvSpPr txBox="1">
            <a:spLocks noChangeArrowheads="1"/>
          </p:cNvSpPr>
          <p:nvPr/>
        </p:nvSpPr>
        <p:spPr>
          <a:xfrm>
            <a:off x="-1588" y="1773238"/>
            <a:ext cx="9145588" cy="4572000"/>
          </a:xfrm>
          <a:prstGeom prst="rect">
            <a:avLst/>
          </a:prstGeom>
        </p:spPr>
        <p:txBody>
          <a:bodyPr/>
          <a:lstStyle/>
          <a:p>
            <a:pPr marL="447675" indent="-382588">
              <a:lnSpc>
                <a:spcPct val="90000"/>
              </a:lnSpc>
              <a:spcBef>
                <a:spcPct val="20000"/>
              </a:spcBef>
              <a:buClr>
                <a:schemeClr val="accent1"/>
              </a:buClr>
              <a:buSzPct val="80000"/>
              <a:buFont typeface="Wingdings 2" pitchFamily="18" charset="2"/>
              <a:buChar char=""/>
              <a:defRPr/>
            </a:pPr>
            <a:r>
              <a:rPr lang="es-ES_tradnl" sz="2000">
                <a:latin typeface="+mn-lt"/>
                <a:cs typeface="+mn-cs"/>
              </a:rPr>
              <a:t>DECISIÓN POLÍTICA DE LA MÁXIMA AUTORIDAD</a:t>
            </a:r>
          </a:p>
          <a:p>
            <a:pPr marL="447675" indent="-382588">
              <a:lnSpc>
                <a:spcPct val="90000"/>
              </a:lnSpc>
              <a:spcBef>
                <a:spcPct val="20000"/>
              </a:spcBef>
              <a:buClr>
                <a:schemeClr val="accent1"/>
              </a:buClr>
              <a:buSzPct val="80000"/>
              <a:buFont typeface="Wingdings 2" pitchFamily="18" charset="2"/>
              <a:buChar char=""/>
              <a:defRPr/>
            </a:pPr>
            <a:r>
              <a:rPr lang="es-ES_tradnl" sz="2000">
                <a:latin typeface="+mn-lt"/>
                <a:cs typeface="+mn-cs"/>
              </a:rPr>
              <a:t>UTILIZACIÓN DE TODOS LOS RECURSOS TÉCNICOS Y HUMANOS PARA IMPLEMENTAR MECANISMOS QUE PERMITAN PREVENIR EL LAVADO DE ACTIVOS.</a:t>
            </a:r>
          </a:p>
          <a:p>
            <a:pPr marL="447675" indent="-382588">
              <a:lnSpc>
                <a:spcPct val="90000"/>
              </a:lnSpc>
              <a:spcBef>
                <a:spcPct val="20000"/>
              </a:spcBef>
              <a:buClr>
                <a:schemeClr val="accent1"/>
              </a:buClr>
              <a:buSzPct val="80000"/>
              <a:buFont typeface="Wingdings 2" pitchFamily="18" charset="2"/>
              <a:buChar char=""/>
              <a:defRPr/>
            </a:pPr>
            <a:r>
              <a:rPr lang="es-ES_tradnl" sz="2000">
                <a:latin typeface="+mn-lt"/>
                <a:cs typeface="+mn-cs"/>
              </a:rPr>
              <a:t>PROGRAMAS DE CAPACITACIÓN QUE RESULTEN EFECTIVOS PARA LOGRAR MAXIMIZAR LOS CONOCIMIENTOS DE AQUELLOS QUE TENDRAN QUE DETECTAR LAS METODOLOGÍAS DE LAVADO.</a:t>
            </a:r>
          </a:p>
          <a:p>
            <a:pPr marL="447675" indent="-382588">
              <a:lnSpc>
                <a:spcPct val="90000"/>
              </a:lnSpc>
              <a:spcBef>
                <a:spcPct val="20000"/>
              </a:spcBef>
              <a:buClr>
                <a:schemeClr val="accent1"/>
              </a:buClr>
              <a:buSzPct val="80000"/>
              <a:buFont typeface="Wingdings 2" pitchFamily="18" charset="2"/>
              <a:buChar char=""/>
              <a:defRPr/>
            </a:pPr>
            <a:r>
              <a:rPr lang="es-ES_tradnl" sz="2000">
                <a:latin typeface="+mn-lt"/>
                <a:cs typeface="+mn-cs"/>
              </a:rPr>
              <a:t>DESIGNAR AL RESPONSABLE DEL ANTILAVADO DE DINERO Y DOTARLO DE TODOS LOS ELEMENTOS NECESARIOS PARA LLEVAR A CABO SU FUNCIÓN.</a:t>
            </a:r>
            <a:endParaRPr lang="es-ES_tradnl" sz="2400">
              <a:latin typeface="+mn-lt"/>
              <a:cs typeface="+mn-cs"/>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LATIGO.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LATIGO.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LATIGO.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LATIGO.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2 Rectángulo"/>
          <p:cNvSpPr>
            <a:spLocks noChangeArrowheads="1"/>
          </p:cNvSpPr>
          <p:nvPr/>
        </p:nvSpPr>
        <p:spPr bwMode="auto">
          <a:xfrm>
            <a:off x="500063" y="357188"/>
            <a:ext cx="8143875" cy="1200150"/>
          </a:xfrm>
          <a:prstGeom prst="rect">
            <a:avLst/>
          </a:prstGeom>
          <a:noFill/>
          <a:ln w="9525">
            <a:noFill/>
            <a:miter lim="800000"/>
            <a:headEnd/>
            <a:tailEnd/>
          </a:ln>
        </p:spPr>
        <p:txBody>
          <a:bodyPr>
            <a:spAutoFit/>
          </a:bodyPr>
          <a:lstStyle/>
          <a:p>
            <a:r>
              <a:rPr lang="es-ES" b="1"/>
              <a:t>DESARROLLO DE UN SISTEMA DE</a:t>
            </a:r>
          </a:p>
          <a:p>
            <a:r>
              <a:rPr lang="es-ES" b="1"/>
              <a:t>PREVENCIÓN DE AML</a:t>
            </a:r>
            <a:endParaRPr lang="es-ES"/>
          </a:p>
        </p:txBody>
      </p:sp>
      <p:sp>
        <p:nvSpPr>
          <p:cNvPr id="28674" name="3 Rectángulo"/>
          <p:cNvSpPr>
            <a:spLocks noChangeArrowheads="1"/>
          </p:cNvSpPr>
          <p:nvPr/>
        </p:nvSpPr>
        <p:spPr bwMode="auto">
          <a:xfrm>
            <a:off x="714375" y="2214563"/>
            <a:ext cx="6072188" cy="646112"/>
          </a:xfrm>
          <a:prstGeom prst="rect">
            <a:avLst/>
          </a:prstGeom>
          <a:noFill/>
          <a:ln w="9525">
            <a:noFill/>
            <a:miter lim="800000"/>
            <a:headEnd/>
            <a:tailEnd/>
          </a:ln>
        </p:spPr>
        <p:txBody>
          <a:bodyPr>
            <a:spAutoFit/>
          </a:bodyPr>
          <a:lstStyle/>
          <a:p>
            <a:r>
              <a:rPr lang="es-ES"/>
              <a:t>• </a:t>
            </a:r>
            <a:r>
              <a:rPr lang="es-ES" b="1"/>
              <a:t>Estructura de Prevención</a:t>
            </a:r>
            <a:endParaRPr lang="es-ES"/>
          </a:p>
        </p:txBody>
      </p:sp>
      <p:sp>
        <p:nvSpPr>
          <p:cNvPr id="28675" name="4 Rectángulo"/>
          <p:cNvSpPr>
            <a:spLocks noChangeArrowheads="1"/>
          </p:cNvSpPr>
          <p:nvPr/>
        </p:nvSpPr>
        <p:spPr bwMode="auto">
          <a:xfrm>
            <a:off x="1000125" y="3143250"/>
            <a:ext cx="7500938" cy="1754188"/>
          </a:xfrm>
          <a:prstGeom prst="rect">
            <a:avLst/>
          </a:prstGeom>
          <a:noFill/>
          <a:ln w="9525">
            <a:noFill/>
            <a:miter lim="800000"/>
            <a:headEnd/>
            <a:tailEnd/>
          </a:ln>
        </p:spPr>
        <p:txBody>
          <a:bodyPr>
            <a:spAutoFit/>
          </a:bodyPr>
          <a:lstStyle/>
          <a:p>
            <a:r>
              <a:rPr lang="es-ES" b="1"/>
              <a:t>Manual sobre políticas y procedimientos AML claramente definidos</a:t>
            </a:r>
            <a:endParaRPr lang="es-ES"/>
          </a:p>
        </p:txBody>
      </p:sp>
    </p:spTree>
  </p:cSld>
  <p:clrMapOvr>
    <a:masterClrMapping/>
  </p:clrMapOvr>
  <p:transition>
    <p:wheel spokes="8"/>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marL="484632" indent="0" eaLnBrk="1" fontAlgn="auto" hangingPunct="1">
              <a:spcAft>
                <a:spcPts val="0"/>
              </a:spcAft>
              <a:defRPr/>
            </a:pPr>
            <a:r>
              <a:rPr lang="es-AR" sz="3600" dirty="0" smtClean="0">
                <a:solidFill>
                  <a:schemeClr val="accent1">
                    <a:tint val="83000"/>
                    <a:satMod val="150000"/>
                  </a:schemeClr>
                </a:solidFill>
              </a:rPr>
              <a:t>DESARROLLO DE UN SISTEMA DE PREVENCION DE AML</a:t>
            </a:r>
            <a:endParaRPr lang="es-AR" sz="3600" dirty="0">
              <a:solidFill>
                <a:schemeClr val="accent1">
                  <a:tint val="83000"/>
                  <a:satMod val="150000"/>
                </a:schemeClr>
              </a:solidFill>
            </a:endParaRPr>
          </a:p>
        </p:txBody>
      </p:sp>
      <p:pic>
        <p:nvPicPr>
          <p:cNvPr id="29698" name="Picture 2"/>
          <p:cNvPicPr>
            <a:picLocks noGrp="1" noChangeAspect="1" noChangeArrowheads="1"/>
          </p:cNvPicPr>
          <p:nvPr>
            <p:ph type="clipArt" sz="half" idx="1"/>
          </p:nvPr>
        </p:nvPicPr>
        <p:blipFill>
          <a:blip r:embed="rId2"/>
          <a:srcRect/>
          <a:stretch>
            <a:fillRect/>
          </a:stretch>
        </p:blipFill>
        <p:spPr>
          <a:xfrm>
            <a:off x="685800" y="2768600"/>
            <a:ext cx="3810000" cy="2540000"/>
          </a:xfrm>
        </p:spPr>
      </p:pic>
      <p:sp>
        <p:nvSpPr>
          <p:cNvPr id="4" name="3 Marcador de texto"/>
          <p:cNvSpPr>
            <a:spLocks noGrp="1"/>
          </p:cNvSpPr>
          <p:nvPr>
            <p:ph type="body" sz="half" idx="2"/>
          </p:nvPr>
        </p:nvSpPr>
        <p:spPr/>
        <p:txBody>
          <a:bodyPr>
            <a:normAutofit fontScale="92500" lnSpcReduction="10000"/>
          </a:bodyPr>
          <a:lstStyle/>
          <a:p>
            <a:pPr marL="448056" indent="-384048" eaLnBrk="1" fontAlgn="auto" hangingPunct="1">
              <a:spcAft>
                <a:spcPts val="0"/>
              </a:spcAft>
              <a:buFont typeface="Wingdings 2"/>
              <a:buChar char=""/>
              <a:defRPr/>
            </a:pPr>
            <a:r>
              <a:rPr lang="es-AR" sz="1800" dirty="0" smtClean="0"/>
              <a:t>Políticas y procedimientos AML claramente definidos</a:t>
            </a:r>
          </a:p>
          <a:p>
            <a:pPr marL="448056" indent="-384048" eaLnBrk="1" fontAlgn="auto" hangingPunct="1">
              <a:spcAft>
                <a:spcPts val="0"/>
              </a:spcAft>
              <a:buFont typeface="Wingdings 2"/>
              <a:buChar char=""/>
              <a:defRPr/>
            </a:pPr>
            <a:r>
              <a:rPr lang="es-AR" sz="1800" dirty="0" smtClean="0"/>
              <a:t>Políticas de Aceptación de clientes DDC y DDA</a:t>
            </a:r>
          </a:p>
          <a:p>
            <a:pPr marL="448056" indent="-384048" eaLnBrk="1" fontAlgn="auto" hangingPunct="1">
              <a:spcAft>
                <a:spcPts val="0"/>
              </a:spcAft>
              <a:buFont typeface="Wingdings 2"/>
              <a:buChar char=""/>
              <a:defRPr/>
            </a:pPr>
            <a:r>
              <a:rPr lang="es-AR" sz="1800" dirty="0" smtClean="0"/>
              <a:t>Monitoreo ( detección y definición de alertas, sistemas de información adecuados, matriz de riesgo )</a:t>
            </a:r>
          </a:p>
          <a:p>
            <a:pPr marL="448056" indent="-384048" eaLnBrk="1" fontAlgn="auto" hangingPunct="1">
              <a:spcAft>
                <a:spcPts val="0"/>
              </a:spcAft>
              <a:buFont typeface="Wingdings 2"/>
              <a:buChar char=""/>
              <a:defRPr/>
            </a:pPr>
            <a:r>
              <a:rPr lang="es-AR" sz="1800" dirty="0" smtClean="0"/>
              <a:t>Política de Recursos Humanos ( personal idóneo, capacitación periódica y permanente )</a:t>
            </a:r>
          </a:p>
          <a:p>
            <a:pPr marL="448056" indent="-384048" eaLnBrk="1" fontAlgn="auto" hangingPunct="1">
              <a:spcAft>
                <a:spcPts val="0"/>
              </a:spcAft>
              <a:buFont typeface="Wingdings 2"/>
              <a:buChar char=""/>
              <a:defRPr/>
            </a:pPr>
            <a:r>
              <a:rPr lang="es-AR" sz="1800" dirty="0" smtClean="0"/>
              <a:t>Auditorías del sistema de prevención AML, interna y eterna. Verificación de efectividad</a:t>
            </a:r>
            <a:endParaRPr lang="es-AR" sz="1800" dirty="0"/>
          </a:p>
        </p:txBody>
      </p:sp>
    </p:spTree>
  </p:cSld>
  <p:clrMapOvr>
    <a:masterClrMapping/>
  </p:clrMapOvr>
  <p:transition>
    <p:wheel spokes="8"/>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649288" y="342900"/>
            <a:ext cx="7772400" cy="1143000"/>
          </a:xfrm>
          <a:prstGeom prst="rect">
            <a:avLst/>
          </a:prstGeom>
          <a:noFill/>
          <a:ln w="9525">
            <a:noFill/>
            <a:miter lim="800000"/>
            <a:headEnd/>
            <a:tailEnd/>
          </a:ln>
          <a:effectLst/>
        </p:spPr>
        <p:txBody>
          <a:bodyPr anchor="ctr"/>
          <a:lstStyle/>
          <a:p>
            <a:pPr algn="ctr" defTabSz="1089025" fontAlgn="auto">
              <a:spcBef>
                <a:spcPts val="0"/>
              </a:spcBef>
              <a:spcAft>
                <a:spcPts val="0"/>
              </a:spcAft>
              <a:defRPr/>
            </a:pPr>
            <a:r>
              <a:rPr lang="es-ES" dirty="0">
                <a:solidFill>
                  <a:schemeClr val="tx2"/>
                </a:solidFill>
                <a:effectLst>
                  <a:outerShdw blurRad="38100" dist="38100" dir="2700000" algn="tl">
                    <a:srgbClr val="000000"/>
                  </a:outerShdw>
                </a:effectLst>
                <a:latin typeface="Arial" charset="0"/>
                <a:cs typeface="+mn-cs"/>
              </a:rPr>
              <a:t>CLIENTES. DIFERENTES TIPOS</a:t>
            </a:r>
          </a:p>
        </p:txBody>
      </p:sp>
      <p:sp>
        <p:nvSpPr>
          <p:cNvPr id="3" name="Rectangle 5"/>
          <p:cNvSpPr>
            <a:spLocks noChangeArrowheads="1"/>
          </p:cNvSpPr>
          <p:nvPr/>
        </p:nvSpPr>
        <p:spPr bwMode="auto">
          <a:xfrm>
            <a:off x="285750" y="1500188"/>
            <a:ext cx="7772400" cy="4114800"/>
          </a:xfrm>
          <a:prstGeom prst="rect">
            <a:avLst/>
          </a:prstGeom>
          <a:noFill/>
          <a:ln w="9525">
            <a:noFill/>
            <a:miter lim="800000"/>
            <a:headEnd/>
            <a:tailEnd/>
          </a:ln>
          <a:effectLst/>
        </p:spPr>
        <p:txBody>
          <a:bodyPr/>
          <a:lstStyle/>
          <a:p>
            <a:pPr marL="407988" indent="-407988" defTabSz="1089025" fontAlgn="auto">
              <a:spcBef>
                <a:spcPct val="20000"/>
              </a:spcBef>
              <a:spcAft>
                <a:spcPts val="0"/>
              </a:spcAft>
              <a:buClr>
                <a:schemeClr val="hlink"/>
              </a:buClr>
              <a:buSzPct val="70000"/>
              <a:buFont typeface="Wingdings" pitchFamily="2" charset="2"/>
              <a:buChar char="u"/>
              <a:defRPr/>
            </a:pPr>
            <a:r>
              <a:rPr lang="es-ES" sz="2800" dirty="0">
                <a:solidFill>
                  <a:schemeClr val="tx2"/>
                </a:solidFill>
                <a:effectLst>
                  <a:outerShdw blurRad="38100" dist="38100" dir="2700000" algn="tl">
                    <a:srgbClr val="000000"/>
                  </a:outerShdw>
                </a:effectLst>
                <a:latin typeface="+mn-lt"/>
                <a:cs typeface="+mn-cs"/>
              </a:rPr>
              <a:t>CLIENTE</a:t>
            </a:r>
          </a:p>
          <a:p>
            <a:pPr marL="407988" indent="-407988" defTabSz="1089025" fontAlgn="auto">
              <a:spcBef>
                <a:spcPct val="20000"/>
              </a:spcBef>
              <a:spcAft>
                <a:spcPts val="0"/>
              </a:spcAft>
              <a:buClr>
                <a:schemeClr val="hlink"/>
              </a:buClr>
              <a:buSzPct val="70000"/>
              <a:buFont typeface="Wingdings" pitchFamily="2" charset="2"/>
              <a:buChar char="u"/>
              <a:defRPr/>
            </a:pPr>
            <a:r>
              <a:rPr lang="es-ES" sz="2800" dirty="0">
                <a:solidFill>
                  <a:schemeClr val="tx2"/>
                </a:solidFill>
                <a:effectLst>
                  <a:outerShdw blurRad="38100" dist="38100" dir="2700000" algn="tl">
                    <a:srgbClr val="000000"/>
                  </a:outerShdw>
                </a:effectLst>
                <a:latin typeface="+mn-lt"/>
                <a:cs typeface="+mn-cs"/>
              </a:rPr>
              <a:t>PRESUNTA ACTUACION POR CUENTA AJENA</a:t>
            </a:r>
          </a:p>
        </p:txBody>
      </p:sp>
      <p:pic>
        <p:nvPicPr>
          <p:cNvPr id="4" name="Picture 6" descr="PH01628J"/>
          <p:cNvPicPr>
            <a:picLocks noChangeAspect="1" noChangeArrowheads="1"/>
          </p:cNvPicPr>
          <p:nvPr/>
        </p:nvPicPr>
        <p:blipFill>
          <a:blip r:embed="rId2"/>
          <a:srcRect/>
          <a:stretch>
            <a:fillRect/>
          </a:stretch>
        </p:blipFill>
        <p:spPr bwMode="auto">
          <a:xfrm>
            <a:off x="539750" y="3357563"/>
            <a:ext cx="2438400" cy="1614487"/>
          </a:xfrm>
          <a:prstGeom prst="rect">
            <a:avLst/>
          </a:prstGeom>
          <a:noFill/>
          <a:ln w="9525">
            <a:noFill/>
            <a:miter lim="800000"/>
            <a:headEnd/>
            <a:tailEnd/>
          </a:ln>
        </p:spPr>
      </p:pic>
      <p:pic>
        <p:nvPicPr>
          <p:cNvPr id="5" name="Picture 7" descr="BD04962_"/>
          <p:cNvPicPr>
            <a:picLocks noChangeAspect="1" noChangeArrowheads="1"/>
          </p:cNvPicPr>
          <p:nvPr/>
        </p:nvPicPr>
        <p:blipFill>
          <a:blip r:embed="rId3"/>
          <a:srcRect/>
          <a:stretch>
            <a:fillRect/>
          </a:stretch>
        </p:blipFill>
        <p:spPr bwMode="auto">
          <a:xfrm>
            <a:off x="3851275" y="3068638"/>
            <a:ext cx="1566863" cy="2276475"/>
          </a:xfrm>
          <a:prstGeom prst="rect">
            <a:avLst/>
          </a:prstGeom>
          <a:noFill/>
          <a:ln w="9525">
            <a:noFill/>
            <a:miter lim="800000"/>
            <a:headEnd/>
            <a:tailEnd/>
          </a:ln>
        </p:spPr>
      </p:pic>
      <p:pic>
        <p:nvPicPr>
          <p:cNvPr id="6" name="Picture 8" descr="BD04936_"/>
          <p:cNvPicPr>
            <a:picLocks noChangeAspect="1" noChangeArrowheads="1"/>
          </p:cNvPicPr>
          <p:nvPr/>
        </p:nvPicPr>
        <p:blipFill>
          <a:blip r:embed="rId4"/>
          <a:srcRect/>
          <a:stretch>
            <a:fillRect/>
          </a:stretch>
        </p:blipFill>
        <p:spPr bwMode="auto">
          <a:xfrm>
            <a:off x="6084888" y="3213100"/>
            <a:ext cx="1974850" cy="1792288"/>
          </a:xfrm>
          <a:prstGeom prst="rect">
            <a:avLst/>
          </a:prstGeom>
          <a:noFill/>
          <a:ln w="9525">
            <a:noFill/>
            <a:miter lim="800000"/>
            <a:headEnd/>
            <a:tailEnd/>
          </a:ln>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1000"/>
                                  </p:stCondLst>
                                  <p:childTnLst>
                                    <p:set>
                                      <p:cBhvr>
                                        <p:cTn id="6" dur="1" fill="hold">
                                          <p:stCondLst>
                                            <p:cond delay="499"/>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par>
                          <p:cTn id="8" fill="hold">
                            <p:stCondLst>
                              <p:cond delay="1500"/>
                            </p:stCondLst>
                            <p:childTnLst>
                              <p:par>
                                <p:cTn id="9" presetID="24" presetClass="entr" presetSubtype="0" fill="hold" grpId="0" nodeType="afterEffect">
                                  <p:stCondLst>
                                    <p:cond delay="1000"/>
                                  </p:stCondLst>
                                  <p:childTnLst>
                                    <p:set>
                                      <p:cBhvr>
                                        <p:cTn id="10" dur="1" fill="hold">
                                          <p:stCondLst>
                                            <p:cond delay="499"/>
                                          </p:stCondLst>
                                        </p:cTn>
                                        <p:tgtEl>
                                          <p:spTgt spid="3">
                                            <p:txEl>
                                              <p:pRg st="0" end="0"/>
                                            </p:txEl>
                                          </p:spTgt>
                                        </p:tgtEl>
                                        <p:attrNameLst>
                                          <p:attrName>style.visibility</p:attrName>
                                        </p:attrNameLst>
                                      </p:cBhvr>
                                      <p:to>
                                        <p:strVal val="visible"/>
                                      </p:to>
                                    </p:set>
                                    <p:anim to="" calcmode="lin" valueType="num">
                                      <p:cBhvr>
                                        <p:cTn id="11" dur="1" fill="hold"/>
                                        <p:tgtEl>
                                          <p:spTgt spid="3">
                                            <p:txEl>
                                              <p:pRg st="0" end="0"/>
                                            </p:txEl>
                                          </p:spTgt>
                                        </p:tgtEl>
                                        <p:attrNameLst>
                                          <p:attrName/>
                                        </p:attrNameLst>
                                      </p:cBhvr>
                                    </p:anim>
                                  </p:childTnLst>
                                </p:cTn>
                              </p:par>
                            </p:childTnLst>
                          </p:cTn>
                        </p:par>
                        <p:par>
                          <p:cTn id="12" fill="hold">
                            <p:stCondLst>
                              <p:cond delay="3000"/>
                            </p:stCondLst>
                            <p:childTnLst>
                              <p:par>
                                <p:cTn id="13" presetID="24" presetClass="entr" presetSubtype="0" fill="hold" grpId="0" nodeType="afterEffect">
                                  <p:stCondLst>
                                    <p:cond delay="1000"/>
                                  </p:stCondLst>
                                  <p:childTnLst>
                                    <p:set>
                                      <p:cBhvr>
                                        <p:cTn id="14" dur="1" fill="hold">
                                          <p:stCondLst>
                                            <p:cond delay="499"/>
                                          </p:stCondLst>
                                        </p:cTn>
                                        <p:tgtEl>
                                          <p:spTgt spid="3">
                                            <p:txEl>
                                              <p:pRg st="1" end="1"/>
                                            </p:txEl>
                                          </p:spTgt>
                                        </p:tgtEl>
                                        <p:attrNameLst>
                                          <p:attrName>style.visibility</p:attrName>
                                        </p:attrNameLst>
                                      </p:cBhvr>
                                      <p:to>
                                        <p:strVal val="visible"/>
                                      </p:to>
                                    </p:set>
                                    <p:anim to="" calcmode="lin" valueType="num">
                                      <p:cBhvr>
                                        <p:cTn id="15" dur="1" fill="hold"/>
                                        <p:tgtEl>
                                          <p:spTgt spid="3">
                                            <p:txEl>
                                              <p:pRg st="1" end="1"/>
                                            </p:txEl>
                                          </p:spTgt>
                                        </p:tgtEl>
                                        <p:attrNameLst>
                                          <p:attrName/>
                                        </p:attrNameLst>
                                      </p:cBhvr>
                                    </p:anim>
                                  </p:childTnLst>
                                </p:cTn>
                              </p:par>
                            </p:childTnLst>
                          </p:cTn>
                        </p:par>
                        <p:par>
                          <p:cTn id="16" fill="hold">
                            <p:stCondLst>
                              <p:cond delay="4500"/>
                            </p:stCondLst>
                            <p:childTnLst>
                              <p:par>
                                <p:cTn id="17" presetID="24" presetClass="entr" presetSubtype="0" fill="hold" nodeType="afterEffect">
                                  <p:stCondLst>
                                    <p:cond delay="1000"/>
                                  </p:stCondLst>
                                  <p:childTnLst>
                                    <p:set>
                                      <p:cBhvr>
                                        <p:cTn id="18" dur="1" fill="hold">
                                          <p:stCondLst>
                                            <p:cond delay="499"/>
                                          </p:stCondLst>
                                        </p:cTn>
                                        <p:tgtEl>
                                          <p:spTgt spid="4"/>
                                        </p:tgtEl>
                                        <p:attrNameLst>
                                          <p:attrName>style.visibility</p:attrName>
                                        </p:attrNameLst>
                                      </p:cBhvr>
                                      <p:to>
                                        <p:strVal val="visible"/>
                                      </p:to>
                                    </p:set>
                                    <p:anim to="" calcmode="lin" valueType="num">
                                      <p:cBhvr>
                                        <p:cTn id="19" dur="1" fill="hold"/>
                                        <p:tgtEl>
                                          <p:spTgt spid="4"/>
                                        </p:tgtEl>
                                        <p:attrNameLst>
                                          <p:attrName/>
                                        </p:attrNameLst>
                                      </p:cBhvr>
                                    </p:anim>
                                  </p:childTnLst>
                                </p:cTn>
                              </p:par>
                            </p:childTnLst>
                          </p:cTn>
                        </p:par>
                        <p:par>
                          <p:cTn id="20" fill="hold">
                            <p:stCondLst>
                              <p:cond delay="6000"/>
                            </p:stCondLst>
                            <p:childTnLst>
                              <p:par>
                                <p:cTn id="21" presetID="24" presetClass="entr" presetSubtype="0" fill="hold" nodeType="afterEffect">
                                  <p:stCondLst>
                                    <p:cond delay="1000"/>
                                  </p:stCondLst>
                                  <p:childTnLst>
                                    <p:set>
                                      <p:cBhvr>
                                        <p:cTn id="22" dur="1" fill="hold">
                                          <p:stCondLst>
                                            <p:cond delay="499"/>
                                          </p:stCondLst>
                                        </p:cTn>
                                        <p:tgtEl>
                                          <p:spTgt spid="5"/>
                                        </p:tgtEl>
                                        <p:attrNameLst>
                                          <p:attrName>style.visibility</p:attrName>
                                        </p:attrNameLst>
                                      </p:cBhvr>
                                      <p:to>
                                        <p:strVal val="visible"/>
                                      </p:to>
                                    </p:set>
                                    <p:anim to="" calcmode="lin" valueType="num">
                                      <p:cBhvr>
                                        <p:cTn id="23" dur="1" fill="hold"/>
                                        <p:tgtEl>
                                          <p:spTgt spid="5"/>
                                        </p:tgtEl>
                                        <p:attrNameLst>
                                          <p:attrName/>
                                        </p:attrNameLst>
                                      </p:cBhvr>
                                    </p:anim>
                                  </p:childTnLst>
                                </p:cTn>
                              </p:par>
                            </p:childTnLst>
                          </p:cTn>
                        </p:par>
                        <p:par>
                          <p:cTn id="24" fill="hold">
                            <p:stCondLst>
                              <p:cond delay="7500"/>
                            </p:stCondLst>
                            <p:childTnLst>
                              <p:par>
                                <p:cTn id="25" presetID="24" presetClass="entr" presetSubtype="0" fill="hold" nodeType="afterEffect">
                                  <p:stCondLst>
                                    <p:cond delay="1000"/>
                                  </p:stCondLst>
                                  <p:childTnLst>
                                    <p:set>
                                      <p:cBhvr>
                                        <p:cTn id="26" dur="1" fill="hold">
                                          <p:stCondLst>
                                            <p:cond delay="499"/>
                                          </p:stCondLst>
                                        </p:cTn>
                                        <p:tgtEl>
                                          <p:spTgt spid="6"/>
                                        </p:tgtEl>
                                        <p:attrNameLst>
                                          <p:attrName>style.visibility</p:attrName>
                                        </p:attrNameLst>
                                      </p:cBhvr>
                                      <p:to>
                                        <p:strVal val="visible"/>
                                      </p:to>
                                    </p:set>
                                    <p:anim to="" calcmode="lin" valueType="num">
                                      <p:cBhvr>
                                        <p:cTn id="27" dur="1" fill="hold"/>
                                        <p:tgtEl>
                                          <p:spTgt spid="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build="p" autoUpdateAnimBg="0" advAuto="100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0" y="285750"/>
            <a:ext cx="8858250" cy="1260475"/>
          </a:xfrm>
          <a:prstGeom prst="rect">
            <a:avLst/>
          </a:prstGeom>
          <a:noFill/>
          <a:ln w="9525">
            <a:noFill/>
            <a:miter lim="800000"/>
            <a:headEnd/>
            <a:tailEnd/>
          </a:ln>
        </p:spPr>
        <p:txBody>
          <a:bodyPr lIns="108850" tIns="54425" rIns="108850" bIns="54425" anchor="b"/>
          <a:lstStyle/>
          <a:p>
            <a:pPr algn="ctr"/>
            <a:r>
              <a:rPr lang="es-ES_tradnl" sz="4400">
                <a:solidFill>
                  <a:schemeClr val="tx2"/>
                </a:solidFill>
              </a:rPr>
              <a:t>              CONOCE A TU CLIENTE</a:t>
            </a:r>
          </a:p>
        </p:txBody>
      </p:sp>
      <p:graphicFrame>
        <p:nvGraphicFramePr>
          <p:cNvPr id="3" name="Object 5"/>
          <p:cNvGraphicFramePr>
            <a:graphicFrameLocks noChangeAspect="1"/>
          </p:cNvGraphicFramePr>
          <p:nvPr/>
        </p:nvGraphicFramePr>
        <p:xfrm>
          <a:off x="3810000" y="1995488"/>
          <a:ext cx="1490663" cy="2192337"/>
        </p:xfrm>
        <a:graphic>
          <a:graphicData uri="http://schemas.openxmlformats.org/presentationml/2006/ole">
            <p:oleObj spid="_x0000_s3074" name="Imagen" r:id="rId3" imgW="2793960" imgH="4113360" progId="">
              <p:embed/>
            </p:oleObj>
          </a:graphicData>
        </a:graphic>
      </p:graphicFrame>
      <p:sp>
        <p:nvSpPr>
          <p:cNvPr id="4" name="Rectangle 6" descr="Rectangle: Click to edit Master text styles&#10;Second level&#10;Third level&#10;Fourth level&#10;Fifth level"/>
          <p:cNvSpPr>
            <a:spLocks noChangeArrowheads="1"/>
          </p:cNvSpPr>
          <p:nvPr/>
        </p:nvSpPr>
        <p:spPr bwMode="auto">
          <a:xfrm>
            <a:off x="285750" y="4357688"/>
            <a:ext cx="8858250" cy="2192337"/>
          </a:xfrm>
          <a:prstGeom prst="rect">
            <a:avLst/>
          </a:prstGeom>
          <a:noFill/>
          <a:ln w="9525">
            <a:noFill/>
            <a:miter lim="800000"/>
            <a:headEnd/>
            <a:tailEnd/>
          </a:ln>
        </p:spPr>
        <p:txBody>
          <a:bodyPr lIns="108850" tIns="54425" rIns="108850" bIns="54425"/>
          <a:lstStyle/>
          <a:p>
            <a:pPr marL="407988" indent="-407988" defTabSz="1089025">
              <a:spcBef>
                <a:spcPct val="20000"/>
              </a:spcBef>
              <a:buFontTx/>
              <a:buChar char="•"/>
            </a:pPr>
            <a:r>
              <a:rPr lang="es-ES_tradnl" sz="1900">
                <a:solidFill>
                  <a:schemeClr val="tx2"/>
                </a:solidFill>
              </a:rPr>
              <a:t>IDENTIFICACION INTEGRANTES</a:t>
            </a:r>
          </a:p>
          <a:p>
            <a:pPr marL="407988" indent="-407988" defTabSz="1089025">
              <a:spcBef>
                <a:spcPct val="20000"/>
              </a:spcBef>
              <a:buFontTx/>
              <a:buChar char="•"/>
            </a:pPr>
            <a:r>
              <a:rPr lang="es-ES_tradnl" sz="1900">
                <a:solidFill>
                  <a:schemeClr val="tx2"/>
                </a:solidFill>
              </a:rPr>
              <a:t>TRAYECTORIA DEL NEGOCIO</a:t>
            </a:r>
          </a:p>
          <a:p>
            <a:pPr marL="407988" indent="-407988" defTabSz="1089025">
              <a:spcBef>
                <a:spcPct val="20000"/>
              </a:spcBef>
              <a:buFontTx/>
              <a:buChar char="•"/>
            </a:pPr>
            <a:r>
              <a:rPr lang="es-ES_tradnl" sz="1900">
                <a:solidFill>
                  <a:schemeClr val="tx2"/>
                </a:solidFill>
              </a:rPr>
              <a:t>TIPO DE NEGOCIO. ANALISIS DE SU EVOLUCIÓN ECONÓMICA, PATRIMONIAL Y FINANCIERA</a:t>
            </a:r>
          </a:p>
          <a:p>
            <a:pPr marL="407988" indent="-407988" defTabSz="1089025">
              <a:spcBef>
                <a:spcPct val="20000"/>
              </a:spcBef>
              <a:buFontTx/>
              <a:buChar char="•"/>
            </a:pPr>
            <a:r>
              <a:rPr lang="es-ES_tradnl" sz="1900">
                <a:solidFill>
                  <a:schemeClr val="tx2"/>
                </a:solidFill>
              </a:rPr>
              <a:t>CONTRATOS, PODERES Y AUTORIZACIONES.</a:t>
            </a:r>
            <a:endParaRPr lang="es-ES_tradnl" sz="2800">
              <a:solidFill>
                <a:schemeClr val="tx2"/>
              </a:solidFill>
            </a:endParaRPr>
          </a:p>
        </p:txBody>
      </p:sp>
      <p:sp>
        <p:nvSpPr>
          <p:cNvPr id="5" name="Text Box 7"/>
          <p:cNvSpPr txBox="1">
            <a:spLocks noChangeArrowheads="1"/>
          </p:cNvSpPr>
          <p:nvPr/>
        </p:nvSpPr>
        <p:spPr bwMode="auto">
          <a:xfrm>
            <a:off x="6248400" y="1919288"/>
            <a:ext cx="2543175" cy="2528887"/>
          </a:xfrm>
          <a:prstGeom prst="rect">
            <a:avLst/>
          </a:prstGeom>
          <a:noFill/>
          <a:ln w="9525">
            <a:noFill/>
            <a:miter lim="800000"/>
            <a:headEnd/>
            <a:tailEnd/>
          </a:ln>
        </p:spPr>
        <p:txBody>
          <a:bodyPr wrap="none">
            <a:spAutoFit/>
          </a:bodyPr>
          <a:lstStyle/>
          <a:p>
            <a:pPr eaLnBrk="0" hangingPunct="0"/>
            <a:r>
              <a:rPr lang="es-ES_tradnl" sz="3200">
                <a:solidFill>
                  <a:schemeClr val="tx2"/>
                </a:solidFill>
              </a:rPr>
              <a:t>PERSONAS</a:t>
            </a:r>
          </a:p>
          <a:p>
            <a:pPr eaLnBrk="0" hangingPunct="0"/>
            <a:r>
              <a:rPr lang="es-ES_tradnl" sz="3200">
                <a:solidFill>
                  <a:schemeClr val="tx2"/>
                </a:solidFill>
              </a:rPr>
              <a:t>JURÍDICAS </a:t>
            </a:r>
          </a:p>
          <a:p>
            <a:pPr eaLnBrk="0" hangingPunct="0"/>
            <a:r>
              <a:rPr lang="es-ES_tradnl" sz="3200">
                <a:solidFill>
                  <a:schemeClr val="tx2"/>
                </a:solidFill>
              </a:rPr>
              <a:t>         Y</a:t>
            </a:r>
          </a:p>
          <a:p>
            <a:pPr eaLnBrk="0" hangingPunct="0"/>
            <a:r>
              <a:rPr lang="es-ES_tradnl" sz="3200">
                <a:solidFill>
                  <a:schemeClr val="tx2"/>
                </a:solidFill>
              </a:rPr>
              <a:t>¿PERSONAS </a:t>
            </a:r>
          </a:p>
          <a:p>
            <a:pPr eaLnBrk="0" hangingPunct="0"/>
            <a:r>
              <a:rPr lang="es-ES_tradnl" sz="3200">
                <a:solidFill>
                  <a:schemeClr val="tx2"/>
                </a:solidFill>
              </a:rPr>
              <a:t>JURÍDICAS?</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1000"/>
                                  </p:stCondLst>
                                  <p:childTnLst>
                                    <p:set>
                                      <p:cBhvr>
                                        <p:cTn id="6" dur="1" fill="hold">
                                          <p:stCondLst>
                                            <p:cond delay="499"/>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par>
                          <p:cTn id="8" fill="hold">
                            <p:stCondLst>
                              <p:cond delay="1500"/>
                            </p:stCondLst>
                            <p:childTnLst>
                              <p:par>
                                <p:cTn id="9" presetID="24" presetClass="entr" presetSubtype="0" fill="hold" nodeType="afterEffect">
                                  <p:stCondLst>
                                    <p:cond delay="1000"/>
                                  </p:stCondLst>
                                  <p:childTnLst>
                                    <p:set>
                                      <p:cBhvr>
                                        <p:cTn id="10" dur="1" fill="hold">
                                          <p:stCondLst>
                                            <p:cond delay="499"/>
                                          </p:stCondLst>
                                        </p:cTn>
                                        <p:tgtEl>
                                          <p:spTgt spid="3"/>
                                        </p:tgtEl>
                                        <p:attrNameLst>
                                          <p:attrName>style.visibility</p:attrName>
                                        </p:attrNameLst>
                                      </p:cBhvr>
                                      <p:to>
                                        <p:strVal val="visible"/>
                                      </p:to>
                                    </p:set>
                                    <p:anim to="" calcmode="lin" valueType="num">
                                      <p:cBhvr>
                                        <p:cTn id="11" dur="1" fill="hold"/>
                                        <p:tgtEl>
                                          <p:spTgt spid="3"/>
                                        </p:tgtEl>
                                        <p:attrNameLst>
                                          <p:attrName/>
                                        </p:attrNameLst>
                                      </p:cBhvr>
                                    </p:anim>
                                  </p:childTnLst>
                                </p:cTn>
                              </p:par>
                            </p:childTnLst>
                          </p:cTn>
                        </p:par>
                        <p:par>
                          <p:cTn id="12" fill="hold">
                            <p:stCondLst>
                              <p:cond delay="3000"/>
                            </p:stCondLst>
                            <p:childTnLst>
                              <p:par>
                                <p:cTn id="13" presetID="24" presetClass="entr" presetSubtype="0" fill="hold" grpId="0" nodeType="afterEffect">
                                  <p:stCondLst>
                                    <p:cond delay="1000"/>
                                  </p:stCondLst>
                                  <p:childTnLst>
                                    <p:set>
                                      <p:cBhvr>
                                        <p:cTn id="14" dur="1" fill="hold">
                                          <p:stCondLst>
                                            <p:cond delay="499"/>
                                          </p:stCondLst>
                                        </p:cTn>
                                        <p:tgtEl>
                                          <p:spTgt spid="5"/>
                                        </p:tgtEl>
                                        <p:attrNameLst>
                                          <p:attrName>style.visibility</p:attrName>
                                        </p:attrNameLst>
                                      </p:cBhvr>
                                      <p:to>
                                        <p:strVal val="visible"/>
                                      </p:to>
                                    </p:set>
                                    <p:anim to="" calcmode="lin" valueType="num">
                                      <p:cBhvr>
                                        <p:cTn id="15" dur="1" fill="hold"/>
                                        <p:tgtEl>
                                          <p:spTgt spid="5"/>
                                        </p:tgtEl>
                                        <p:attrNameLst>
                                          <p:attrName/>
                                        </p:attrNameLst>
                                      </p:cBhvr>
                                    </p:anim>
                                  </p:childTnLst>
                                </p:cTn>
                              </p:par>
                            </p:childTnLst>
                          </p:cTn>
                        </p:par>
                        <p:par>
                          <p:cTn id="16" fill="hold">
                            <p:stCondLst>
                              <p:cond delay="4500"/>
                            </p:stCondLst>
                            <p:childTnLst>
                              <p:par>
                                <p:cTn id="17" presetID="24" presetClass="entr" presetSubtype="0" fill="hold" grpId="0" nodeType="afterEffect">
                                  <p:stCondLst>
                                    <p:cond delay="1000"/>
                                  </p:stCondLst>
                                  <p:childTnLst>
                                    <p:set>
                                      <p:cBhvr>
                                        <p:cTn id="18" dur="1" fill="hold">
                                          <p:stCondLst>
                                            <p:cond delay="499"/>
                                          </p:stCondLst>
                                        </p:cTn>
                                        <p:tgtEl>
                                          <p:spTgt spid="4"/>
                                        </p:tgtEl>
                                        <p:attrNameLst>
                                          <p:attrName>style.visibility</p:attrName>
                                        </p:attrNameLst>
                                      </p:cBhvr>
                                      <p:to>
                                        <p:strVal val="visible"/>
                                      </p:to>
                                    </p:set>
                                    <p:anim to="" calcmode="lin" valueType="num">
                                      <p:cBhvr>
                                        <p:cTn id="19"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4" grpId="0" autoUpdateAnimBg="0"/>
      <p:bldP spid="5"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1547813" y="692150"/>
            <a:ext cx="6494462" cy="1754188"/>
          </a:xfrm>
          <a:prstGeom prst="rect">
            <a:avLst/>
          </a:prstGeom>
          <a:noFill/>
          <a:ln w="9525">
            <a:noFill/>
            <a:miter lim="800000"/>
            <a:headEnd/>
            <a:tailEnd/>
          </a:ln>
        </p:spPr>
        <p:txBody>
          <a:bodyPr wrap="none">
            <a:spAutoFit/>
          </a:bodyPr>
          <a:lstStyle/>
          <a:p>
            <a:r>
              <a:rPr lang="es-MX" sz="5400" b="1" i="1">
                <a:solidFill>
                  <a:schemeClr val="tx2"/>
                </a:solidFill>
              </a:rPr>
              <a:t>LEY  NRO. 25.246, </a:t>
            </a:r>
          </a:p>
          <a:p>
            <a:r>
              <a:rPr lang="es-MX" sz="5400" b="1" i="1">
                <a:solidFill>
                  <a:schemeClr val="tx2"/>
                </a:solidFill>
              </a:rPr>
              <a:t>Modificada por 26683</a:t>
            </a:r>
            <a:endParaRPr lang="es-ES" sz="5400" b="1" i="1">
              <a:solidFill>
                <a:schemeClr val="tx2"/>
              </a:solidFill>
            </a:endParaRPr>
          </a:p>
        </p:txBody>
      </p:sp>
      <p:sp>
        <p:nvSpPr>
          <p:cNvPr id="3" name="Text Box 3"/>
          <p:cNvSpPr txBox="1">
            <a:spLocks noChangeArrowheads="1"/>
          </p:cNvSpPr>
          <p:nvPr/>
        </p:nvSpPr>
        <p:spPr bwMode="auto">
          <a:xfrm>
            <a:off x="1547813" y="2420938"/>
            <a:ext cx="6453187" cy="1323975"/>
          </a:xfrm>
          <a:prstGeom prst="rect">
            <a:avLst/>
          </a:prstGeom>
          <a:noFill/>
          <a:ln w="9525">
            <a:noFill/>
            <a:miter lim="800000"/>
            <a:headEnd/>
            <a:tailEnd/>
          </a:ln>
        </p:spPr>
        <p:txBody>
          <a:bodyPr wrap="none">
            <a:spAutoFit/>
          </a:bodyPr>
          <a:lstStyle/>
          <a:p>
            <a:endParaRPr lang="es-MX" sz="4000" b="1" i="1">
              <a:solidFill>
                <a:schemeClr val="tx2"/>
              </a:solidFill>
            </a:endParaRPr>
          </a:p>
          <a:p>
            <a:r>
              <a:rPr lang="es-MX" sz="4000" b="1" i="1">
                <a:solidFill>
                  <a:schemeClr val="tx2"/>
                </a:solidFill>
              </a:rPr>
              <a:t>      LAVADO DE ACTIVOS </a:t>
            </a:r>
            <a:endParaRPr lang="es-ES" sz="4000" b="1" i="1">
              <a:solidFill>
                <a:schemeClr val="tx2"/>
              </a:solidFill>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1500"/>
                            </p:stCondLst>
                            <p:childTnLst>
                              <p:par>
                                <p:cTn id="9" presetID="3" presetClass="entr" presetSubtype="10" fill="hold" grpId="0" nodeType="afterEffect">
                                  <p:stCondLst>
                                    <p:cond delay="1000"/>
                                  </p:stCondLst>
                                  <p:childTnLst>
                                    <p:set>
                                      <p:cBhvr>
                                        <p:cTn id="10" dur="1" fill="hold">
                                          <p:stCondLst>
                                            <p:cond delay="0"/>
                                          </p:stCondLst>
                                        </p:cTn>
                                        <p:tgtEl>
                                          <p:spTgt spid="3"/>
                                        </p:tgtEl>
                                        <p:attrNameLst>
                                          <p:attrName>style.visibility</p:attrName>
                                        </p:attrNameLst>
                                      </p:cBhvr>
                                      <p:to>
                                        <p:strVal val="visible"/>
                                      </p:to>
                                    </p:set>
                                    <p:animEffect transition="in" filter="blinds(horizontal)">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indent="0">
              <a:defRPr/>
            </a:pPr>
            <a:r>
              <a:rPr lang="es-AR" dirty="0" smtClean="0"/>
              <a:t>LEY 26683. Art. 15</a:t>
            </a:r>
            <a:endParaRPr lang="es-AR" dirty="0"/>
          </a:p>
        </p:txBody>
      </p:sp>
      <p:sp>
        <p:nvSpPr>
          <p:cNvPr id="34818" name="3 Marcador de texto"/>
          <p:cNvSpPr>
            <a:spLocks noGrp="1"/>
          </p:cNvSpPr>
          <p:nvPr>
            <p:ph type="body" sz="half" idx="2"/>
          </p:nvPr>
        </p:nvSpPr>
        <p:spPr>
          <a:xfrm>
            <a:off x="4643438" y="2205038"/>
            <a:ext cx="3810000" cy="4114800"/>
          </a:xfrm>
        </p:spPr>
        <p:txBody>
          <a:bodyPr/>
          <a:lstStyle/>
          <a:p>
            <a:r>
              <a:rPr lang="es-AR" sz="2400" smtClean="0"/>
              <a:t>Inc) 17 Los profesionales matriculados cuyas actividades estén reguladas por los consejos Profesionales de Ciencias Económicas</a:t>
            </a:r>
          </a:p>
        </p:txBody>
      </p:sp>
      <p:pic>
        <p:nvPicPr>
          <p:cNvPr id="34819" name="Picture 2"/>
          <p:cNvPicPr>
            <a:picLocks noGrp="1" noChangeAspect="1" noChangeArrowheads="1"/>
          </p:cNvPicPr>
          <p:nvPr>
            <p:ph type="clipArt" sz="half" idx="1"/>
          </p:nvPr>
        </p:nvPicPr>
        <p:blipFill>
          <a:blip r:embed="rId2"/>
          <a:srcRect/>
          <a:stretch>
            <a:fillRect/>
          </a:stretch>
        </p:blipFill>
        <p:spPr>
          <a:xfrm>
            <a:off x="762000" y="2636838"/>
            <a:ext cx="3657600" cy="2879725"/>
          </a:xfrm>
        </p:spPr>
      </p:pic>
    </p:spTree>
  </p:cSld>
  <p:clrMapOvr>
    <a:masterClrMapping/>
  </p:clrMapOvr>
  <p:transition>
    <p:wheel spokes="8"/>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indent="0">
              <a:defRPr/>
            </a:pPr>
            <a:r>
              <a:rPr lang="es-AR" dirty="0" smtClean="0"/>
              <a:t>LEY 26683. Art. 279</a:t>
            </a:r>
            <a:endParaRPr lang="es-AR" dirty="0"/>
          </a:p>
        </p:txBody>
      </p:sp>
      <p:sp>
        <p:nvSpPr>
          <p:cNvPr id="35842" name="3 Marcador de texto"/>
          <p:cNvSpPr>
            <a:spLocks noGrp="1"/>
          </p:cNvSpPr>
          <p:nvPr>
            <p:ph type="body" sz="half" idx="2"/>
          </p:nvPr>
        </p:nvSpPr>
        <p:spPr/>
        <p:txBody>
          <a:bodyPr/>
          <a:lstStyle/>
          <a:p>
            <a:r>
              <a:rPr lang="es-AR" sz="2000" smtClean="0"/>
              <a:t>Inc) 4 Las disposiciones de este capítulo regirán aun cuando el delito precedente hubiera sido cometido fuera del ámbito espacial de este código, en tanto el hecho que  lo tipificara también hubiera estado sancionado con pena en el lugar de su comisión</a:t>
            </a:r>
          </a:p>
        </p:txBody>
      </p:sp>
      <p:pic>
        <p:nvPicPr>
          <p:cNvPr id="35843" name="Picture 2"/>
          <p:cNvPicPr>
            <a:picLocks noGrp="1" noChangeAspect="1" noChangeArrowheads="1"/>
          </p:cNvPicPr>
          <p:nvPr>
            <p:ph type="clipArt" sz="half" idx="1"/>
          </p:nvPr>
        </p:nvPicPr>
        <p:blipFill>
          <a:blip r:embed="rId2"/>
          <a:srcRect/>
          <a:stretch>
            <a:fillRect/>
          </a:stretch>
        </p:blipFill>
        <p:spPr>
          <a:xfrm>
            <a:off x="685800" y="2565400"/>
            <a:ext cx="3810000" cy="2951163"/>
          </a:xfrm>
        </p:spPr>
      </p:pic>
    </p:spTree>
  </p:cSld>
  <p:clrMapOvr>
    <a:masterClrMapping/>
  </p:clrMapOvr>
  <p:transition>
    <p:wheel spokes="8"/>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ChangeArrowheads="1"/>
          </p:cNvSpPr>
          <p:nvPr/>
        </p:nvSpPr>
        <p:spPr bwMode="auto">
          <a:xfrm>
            <a:off x="914400" y="381000"/>
            <a:ext cx="8229600" cy="1143000"/>
          </a:xfrm>
          <a:prstGeom prst="rect">
            <a:avLst/>
          </a:prstGeom>
          <a:noFill/>
          <a:ln w="9525">
            <a:noFill/>
            <a:miter lim="800000"/>
            <a:headEnd/>
            <a:tailEnd/>
          </a:ln>
          <a:effectLst/>
        </p:spPr>
        <p:txBody>
          <a:bodyPr anchor="ctr"/>
          <a:lstStyle/>
          <a:p>
            <a:pPr algn="ctr" defTabSz="1089025">
              <a:defRPr/>
            </a:pPr>
            <a:r>
              <a:rPr lang="es-ES" sz="5200">
                <a:solidFill>
                  <a:schemeClr val="tx2"/>
                </a:solidFill>
                <a:effectLst>
                  <a:outerShdw blurRad="38100" dist="38100" dir="2700000" algn="tl">
                    <a:srgbClr val="000000"/>
                  </a:outerShdw>
                </a:effectLst>
                <a:latin typeface="Arial" charset="0"/>
                <a:cs typeface="+mn-cs"/>
              </a:rPr>
              <a:t>Medidas preventivas</a:t>
            </a:r>
          </a:p>
        </p:txBody>
      </p:sp>
      <p:sp>
        <p:nvSpPr>
          <p:cNvPr id="142339" name="Rectangle 3"/>
          <p:cNvSpPr>
            <a:spLocks noChangeArrowheads="1"/>
          </p:cNvSpPr>
          <p:nvPr/>
        </p:nvSpPr>
        <p:spPr bwMode="auto">
          <a:xfrm>
            <a:off x="838200" y="1600200"/>
            <a:ext cx="8229600" cy="4533900"/>
          </a:xfrm>
          <a:prstGeom prst="rect">
            <a:avLst/>
          </a:prstGeom>
          <a:noFill/>
          <a:ln w="9525">
            <a:noFill/>
            <a:miter lim="800000"/>
            <a:headEnd/>
            <a:tailEnd/>
          </a:ln>
          <a:effectLst/>
        </p:spPr>
        <p:txBody>
          <a:bodyPr/>
          <a:lstStyle/>
          <a:p>
            <a:pPr marL="342900" indent="-342900">
              <a:lnSpc>
                <a:spcPct val="90000"/>
              </a:lnSpc>
              <a:spcBef>
                <a:spcPct val="20000"/>
              </a:spcBef>
              <a:buClr>
                <a:schemeClr val="hlink"/>
              </a:buClr>
              <a:buFont typeface="Wingdings" pitchFamily="2" charset="2"/>
              <a:buChar char="§"/>
              <a:defRPr/>
            </a:pPr>
            <a:r>
              <a:rPr lang="es-ES" sz="3000">
                <a:effectLst>
                  <a:outerShdw blurRad="38100" dist="38100" dir="2700000" algn="tl">
                    <a:srgbClr val="000000"/>
                  </a:outerShdw>
                </a:effectLst>
                <a:latin typeface="Arial" charset="0"/>
                <a:cs typeface="+mn-cs"/>
              </a:rPr>
              <a:t>Marco jurídico y normas administrativas adecuadas y suficientes</a:t>
            </a:r>
          </a:p>
          <a:p>
            <a:pPr marL="342900" indent="-342900">
              <a:lnSpc>
                <a:spcPct val="90000"/>
              </a:lnSpc>
              <a:spcBef>
                <a:spcPct val="20000"/>
              </a:spcBef>
              <a:buClr>
                <a:schemeClr val="hlink"/>
              </a:buClr>
              <a:buFont typeface="Wingdings" pitchFamily="2" charset="2"/>
              <a:buChar char="§"/>
              <a:defRPr/>
            </a:pPr>
            <a:r>
              <a:rPr lang="es-ES" sz="3000">
                <a:effectLst>
                  <a:outerShdw blurRad="38100" dist="38100" dir="2700000" algn="tl">
                    <a:srgbClr val="000000"/>
                  </a:outerShdw>
                </a:effectLst>
                <a:latin typeface="Arial" charset="0"/>
                <a:cs typeface="+mn-cs"/>
              </a:rPr>
              <a:t>Obligación de reportar operaciones sospechosas</a:t>
            </a:r>
          </a:p>
          <a:p>
            <a:pPr marL="342900" indent="-342900">
              <a:lnSpc>
                <a:spcPct val="90000"/>
              </a:lnSpc>
              <a:spcBef>
                <a:spcPct val="20000"/>
              </a:spcBef>
              <a:buClr>
                <a:schemeClr val="hlink"/>
              </a:buClr>
              <a:buFont typeface="Wingdings" pitchFamily="2" charset="2"/>
              <a:buChar char="§"/>
              <a:defRPr/>
            </a:pPr>
            <a:r>
              <a:rPr lang="es-ES" sz="3000">
                <a:effectLst>
                  <a:outerShdw blurRad="38100" dist="38100" dir="2700000" algn="tl">
                    <a:srgbClr val="000000"/>
                  </a:outerShdw>
                </a:effectLst>
                <a:latin typeface="Arial" charset="0"/>
                <a:cs typeface="+mn-cs"/>
              </a:rPr>
              <a:t>Sujetos obligados a reportarlas</a:t>
            </a:r>
          </a:p>
          <a:p>
            <a:pPr marL="342900" indent="-342900">
              <a:lnSpc>
                <a:spcPct val="90000"/>
              </a:lnSpc>
              <a:spcBef>
                <a:spcPct val="20000"/>
              </a:spcBef>
              <a:buClr>
                <a:schemeClr val="hlink"/>
              </a:buClr>
              <a:buFont typeface="Wingdings" pitchFamily="2" charset="2"/>
              <a:buChar char="§"/>
              <a:defRPr/>
            </a:pPr>
            <a:r>
              <a:rPr lang="es-ES" sz="3000">
                <a:effectLst>
                  <a:outerShdw blurRad="38100" dist="38100" dir="2700000" algn="tl">
                    <a:srgbClr val="000000"/>
                  </a:outerShdw>
                </a:effectLst>
                <a:latin typeface="Arial" charset="0"/>
                <a:cs typeface="+mn-cs"/>
              </a:rPr>
              <a:t>Unidades de Inteligencia financiera</a:t>
            </a:r>
          </a:p>
          <a:p>
            <a:pPr marL="342900" indent="-342900">
              <a:lnSpc>
                <a:spcPct val="90000"/>
              </a:lnSpc>
              <a:spcBef>
                <a:spcPct val="20000"/>
              </a:spcBef>
              <a:buClr>
                <a:schemeClr val="hlink"/>
              </a:buClr>
              <a:buFont typeface="Wingdings" pitchFamily="2" charset="2"/>
              <a:buChar char="§"/>
              <a:defRPr/>
            </a:pPr>
            <a:r>
              <a:rPr lang="es-ES" sz="3000">
                <a:effectLst>
                  <a:outerShdw blurRad="38100" dist="38100" dir="2700000" algn="tl">
                    <a:srgbClr val="000000"/>
                  </a:outerShdw>
                </a:effectLst>
                <a:latin typeface="Arial" charset="0"/>
                <a:cs typeface="+mn-cs"/>
              </a:rPr>
              <a:t>Organismos de supervisión y control</a:t>
            </a:r>
          </a:p>
          <a:p>
            <a:pPr marL="342900" indent="-342900">
              <a:lnSpc>
                <a:spcPct val="90000"/>
              </a:lnSpc>
              <a:spcBef>
                <a:spcPct val="20000"/>
              </a:spcBef>
              <a:buClr>
                <a:schemeClr val="hlink"/>
              </a:buClr>
              <a:buFont typeface="Wingdings" pitchFamily="2" charset="2"/>
              <a:buChar char="§"/>
              <a:defRPr/>
            </a:pPr>
            <a:r>
              <a:rPr lang="es-ES" sz="3000">
                <a:effectLst>
                  <a:outerShdw blurRad="38100" dist="38100" dir="2700000" algn="tl">
                    <a:srgbClr val="000000"/>
                  </a:outerShdw>
                </a:effectLst>
                <a:latin typeface="Arial" charset="0"/>
                <a:cs typeface="+mn-cs"/>
              </a:rPr>
              <a:t>Procedimientos para verificar grado de cumplimiento</a:t>
            </a:r>
          </a:p>
          <a:p>
            <a:pPr marL="342900" indent="-342900">
              <a:lnSpc>
                <a:spcPct val="90000"/>
              </a:lnSpc>
              <a:spcBef>
                <a:spcPct val="20000"/>
              </a:spcBef>
              <a:buClr>
                <a:schemeClr val="hlink"/>
              </a:buClr>
              <a:buFont typeface="Wingdings" pitchFamily="2" charset="2"/>
              <a:buChar char="§"/>
              <a:defRPr/>
            </a:pPr>
            <a:r>
              <a:rPr lang="es-ES" sz="3000">
                <a:effectLst>
                  <a:outerShdw blurRad="38100" dist="38100" dir="2700000" algn="tl">
                    <a:srgbClr val="000000"/>
                  </a:outerShdw>
                </a:effectLst>
                <a:latin typeface="Arial" charset="0"/>
                <a:cs typeface="+mn-cs"/>
              </a:rPr>
              <a:t>Aplicación de sanciones y/o multas</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499"/>
                                          </p:stCondLst>
                                        </p:cTn>
                                        <p:tgtEl>
                                          <p:spTgt spid="142338"/>
                                        </p:tgtEl>
                                        <p:attrNameLst>
                                          <p:attrName>style.visibility</p:attrName>
                                        </p:attrNameLst>
                                      </p:cBhvr>
                                      <p:to>
                                        <p:strVal val="visible"/>
                                      </p:to>
                                    </p:set>
                                    <p:anim to="" calcmode="lin" valueType="num">
                                      <p:cBhvr>
                                        <p:cTn id="7" dur="1" fill="hold"/>
                                        <p:tgtEl>
                                          <p:spTgt spid="142338"/>
                                        </p:tgtEl>
                                        <p:attrNameLst>
                                          <p:attrName/>
                                        </p:attrNameLst>
                                      </p:cBhvr>
                                    </p:anim>
                                  </p:childTnLst>
                                </p:cTn>
                              </p:par>
                            </p:childTnLst>
                          </p:cTn>
                        </p:par>
                        <p:par>
                          <p:cTn id="8" fill="hold">
                            <p:stCondLst>
                              <p:cond delay="500"/>
                            </p:stCondLst>
                            <p:childTnLst>
                              <p:par>
                                <p:cTn id="9" presetID="24" presetClass="entr" presetSubtype="0" fill="hold" grpId="0" nodeType="afterEffect">
                                  <p:stCondLst>
                                    <p:cond delay="0"/>
                                  </p:stCondLst>
                                  <p:childTnLst>
                                    <p:set>
                                      <p:cBhvr>
                                        <p:cTn id="10" dur="1" fill="hold">
                                          <p:stCondLst>
                                            <p:cond delay="499"/>
                                          </p:stCondLst>
                                        </p:cTn>
                                        <p:tgtEl>
                                          <p:spTgt spid="142339">
                                            <p:txEl>
                                              <p:pRg st="0" end="0"/>
                                            </p:txEl>
                                          </p:spTgt>
                                        </p:tgtEl>
                                        <p:attrNameLst>
                                          <p:attrName>style.visibility</p:attrName>
                                        </p:attrNameLst>
                                      </p:cBhvr>
                                      <p:to>
                                        <p:strVal val="visible"/>
                                      </p:to>
                                    </p:set>
                                    <p:anim to="" calcmode="lin" valueType="num">
                                      <p:cBhvr>
                                        <p:cTn id="11" dur="1" fill="hold"/>
                                        <p:tgtEl>
                                          <p:spTgt spid="142339">
                                            <p:txEl>
                                              <p:pRg st="0" end="0"/>
                                            </p:txEl>
                                          </p:spTgt>
                                        </p:tgtEl>
                                        <p:attrNameLst>
                                          <p:attrName/>
                                        </p:attrNameLst>
                                      </p:cBhvr>
                                    </p:anim>
                                  </p:childTnLst>
                                </p:cTn>
                              </p:par>
                            </p:childTnLst>
                          </p:cTn>
                        </p:par>
                        <p:par>
                          <p:cTn id="12" fill="hold">
                            <p:stCondLst>
                              <p:cond delay="1000"/>
                            </p:stCondLst>
                            <p:childTnLst>
                              <p:par>
                                <p:cTn id="13" presetID="24" presetClass="entr" presetSubtype="0" fill="hold" grpId="0" nodeType="afterEffect">
                                  <p:stCondLst>
                                    <p:cond delay="0"/>
                                  </p:stCondLst>
                                  <p:childTnLst>
                                    <p:set>
                                      <p:cBhvr>
                                        <p:cTn id="14" dur="1" fill="hold">
                                          <p:stCondLst>
                                            <p:cond delay="499"/>
                                          </p:stCondLst>
                                        </p:cTn>
                                        <p:tgtEl>
                                          <p:spTgt spid="142339">
                                            <p:txEl>
                                              <p:pRg st="1" end="1"/>
                                            </p:txEl>
                                          </p:spTgt>
                                        </p:tgtEl>
                                        <p:attrNameLst>
                                          <p:attrName>style.visibility</p:attrName>
                                        </p:attrNameLst>
                                      </p:cBhvr>
                                      <p:to>
                                        <p:strVal val="visible"/>
                                      </p:to>
                                    </p:set>
                                    <p:anim to="" calcmode="lin" valueType="num">
                                      <p:cBhvr>
                                        <p:cTn id="15" dur="1" fill="hold"/>
                                        <p:tgtEl>
                                          <p:spTgt spid="142339">
                                            <p:txEl>
                                              <p:pRg st="1" end="1"/>
                                            </p:txEl>
                                          </p:spTgt>
                                        </p:tgtEl>
                                        <p:attrNameLst>
                                          <p:attrName/>
                                        </p:attrNameLst>
                                      </p:cBhvr>
                                    </p:anim>
                                  </p:childTnLst>
                                </p:cTn>
                              </p:par>
                            </p:childTnLst>
                          </p:cTn>
                        </p:par>
                        <p:par>
                          <p:cTn id="16" fill="hold">
                            <p:stCondLst>
                              <p:cond delay="1500"/>
                            </p:stCondLst>
                            <p:childTnLst>
                              <p:par>
                                <p:cTn id="17" presetID="24" presetClass="entr" presetSubtype="0" fill="hold" grpId="0" nodeType="afterEffect">
                                  <p:stCondLst>
                                    <p:cond delay="0"/>
                                  </p:stCondLst>
                                  <p:childTnLst>
                                    <p:set>
                                      <p:cBhvr>
                                        <p:cTn id="18" dur="1" fill="hold">
                                          <p:stCondLst>
                                            <p:cond delay="499"/>
                                          </p:stCondLst>
                                        </p:cTn>
                                        <p:tgtEl>
                                          <p:spTgt spid="142339">
                                            <p:txEl>
                                              <p:pRg st="2" end="2"/>
                                            </p:txEl>
                                          </p:spTgt>
                                        </p:tgtEl>
                                        <p:attrNameLst>
                                          <p:attrName>style.visibility</p:attrName>
                                        </p:attrNameLst>
                                      </p:cBhvr>
                                      <p:to>
                                        <p:strVal val="visible"/>
                                      </p:to>
                                    </p:set>
                                    <p:anim to="" calcmode="lin" valueType="num">
                                      <p:cBhvr>
                                        <p:cTn id="19" dur="1" fill="hold"/>
                                        <p:tgtEl>
                                          <p:spTgt spid="142339">
                                            <p:txEl>
                                              <p:pRg st="2" end="2"/>
                                            </p:txEl>
                                          </p:spTgt>
                                        </p:tgtEl>
                                        <p:attrNameLst>
                                          <p:attrName/>
                                        </p:attrNameLst>
                                      </p:cBhvr>
                                    </p:anim>
                                  </p:childTnLst>
                                </p:cTn>
                              </p:par>
                            </p:childTnLst>
                          </p:cTn>
                        </p:par>
                        <p:par>
                          <p:cTn id="20" fill="hold">
                            <p:stCondLst>
                              <p:cond delay="2000"/>
                            </p:stCondLst>
                            <p:childTnLst>
                              <p:par>
                                <p:cTn id="21" presetID="24" presetClass="entr" presetSubtype="0" fill="hold" grpId="0" nodeType="afterEffect">
                                  <p:stCondLst>
                                    <p:cond delay="0"/>
                                  </p:stCondLst>
                                  <p:childTnLst>
                                    <p:set>
                                      <p:cBhvr>
                                        <p:cTn id="22" dur="1" fill="hold">
                                          <p:stCondLst>
                                            <p:cond delay="499"/>
                                          </p:stCondLst>
                                        </p:cTn>
                                        <p:tgtEl>
                                          <p:spTgt spid="142339">
                                            <p:txEl>
                                              <p:pRg st="3" end="3"/>
                                            </p:txEl>
                                          </p:spTgt>
                                        </p:tgtEl>
                                        <p:attrNameLst>
                                          <p:attrName>style.visibility</p:attrName>
                                        </p:attrNameLst>
                                      </p:cBhvr>
                                      <p:to>
                                        <p:strVal val="visible"/>
                                      </p:to>
                                    </p:set>
                                    <p:anim to="" calcmode="lin" valueType="num">
                                      <p:cBhvr>
                                        <p:cTn id="23" dur="1" fill="hold"/>
                                        <p:tgtEl>
                                          <p:spTgt spid="142339">
                                            <p:txEl>
                                              <p:pRg st="3" end="3"/>
                                            </p:txEl>
                                          </p:spTgt>
                                        </p:tgtEl>
                                        <p:attrNameLst>
                                          <p:attrName/>
                                        </p:attrNameLst>
                                      </p:cBhvr>
                                    </p:anim>
                                  </p:childTnLst>
                                </p:cTn>
                              </p:par>
                            </p:childTnLst>
                          </p:cTn>
                        </p:par>
                        <p:par>
                          <p:cTn id="24" fill="hold">
                            <p:stCondLst>
                              <p:cond delay="2500"/>
                            </p:stCondLst>
                            <p:childTnLst>
                              <p:par>
                                <p:cTn id="25" presetID="24" presetClass="entr" presetSubtype="0" fill="hold" grpId="0" nodeType="afterEffect">
                                  <p:stCondLst>
                                    <p:cond delay="0"/>
                                  </p:stCondLst>
                                  <p:childTnLst>
                                    <p:set>
                                      <p:cBhvr>
                                        <p:cTn id="26" dur="1" fill="hold">
                                          <p:stCondLst>
                                            <p:cond delay="499"/>
                                          </p:stCondLst>
                                        </p:cTn>
                                        <p:tgtEl>
                                          <p:spTgt spid="142339">
                                            <p:txEl>
                                              <p:pRg st="4" end="4"/>
                                            </p:txEl>
                                          </p:spTgt>
                                        </p:tgtEl>
                                        <p:attrNameLst>
                                          <p:attrName>style.visibility</p:attrName>
                                        </p:attrNameLst>
                                      </p:cBhvr>
                                      <p:to>
                                        <p:strVal val="visible"/>
                                      </p:to>
                                    </p:set>
                                    <p:anim to="" calcmode="lin" valueType="num">
                                      <p:cBhvr>
                                        <p:cTn id="27" dur="1" fill="hold"/>
                                        <p:tgtEl>
                                          <p:spTgt spid="142339">
                                            <p:txEl>
                                              <p:pRg st="4" end="4"/>
                                            </p:txEl>
                                          </p:spTgt>
                                        </p:tgtEl>
                                        <p:attrNameLst>
                                          <p:attrName/>
                                        </p:attrNameLst>
                                      </p:cBhvr>
                                    </p:anim>
                                  </p:childTnLst>
                                </p:cTn>
                              </p:par>
                            </p:childTnLst>
                          </p:cTn>
                        </p:par>
                        <p:par>
                          <p:cTn id="28" fill="hold">
                            <p:stCondLst>
                              <p:cond delay="3000"/>
                            </p:stCondLst>
                            <p:childTnLst>
                              <p:par>
                                <p:cTn id="29" presetID="24" presetClass="entr" presetSubtype="0" fill="hold" grpId="0" nodeType="afterEffect">
                                  <p:stCondLst>
                                    <p:cond delay="0"/>
                                  </p:stCondLst>
                                  <p:childTnLst>
                                    <p:set>
                                      <p:cBhvr>
                                        <p:cTn id="30" dur="1" fill="hold">
                                          <p:stCondLst>
                                            <p:cond delay="499"/>
                                          </p:stCondLst>
                                        </p:cTn>
                                        <p:tgtEl>
                                          <p:spTgt spid="142339">
                                            <p:txEl>
                                              <p:pRg st="5" end="5"/>
                                            </p:txEl>
                                          </p:spTgt>
                                        </p:tgtEl>
                                        <p:attrNameLst>
                                          <p:attrName>style.visibility</p:attrName>
                                        </p:attrNameLst>
                                      </p:cBhvr>
                                      <p:to>
                                        <p:strVal val="visible"/>
                                      </p:to>
                                    </p:set>
                                    <p:anim to="" calcmode="lin" valueType="num">
                                      <p:cBhvr>
                                        <p:cTn id="31" dur="1" fill="hold"/>
                                        <p:tgtEl>
                                          <p:spTgt spid="142339">
                                            <p:txEl>
                                              <p:pRg st="5" end="5"/>
                                            </p:txEl>
                                          </p:spTgt>
                                        </p:tgtEl>
                                        <p:attrNameLst>
                                          <p:attrName/>
                                        </p:attrNameLst>
                                      </p:cBhvr>
                                    </p:anim>
                                  </p:childTnLst>
                                </p:cTn>
                              </p:par>
                            </p:childTnLst>
                          </p:cTn>
                        </p:par>
                        <p:par>
                          <p:cTn id="32" fill="hold">
                            <p:stCondLst>
                              <p:cond delay="3500"/>
                            </p:stCondLst>
                            <p:childTnLst>
                              <p:par>
                                <p:cTn id="33" presetID="24" presetClass="entr" presetSubtype="0" fill="hold" grpId="0" nodeType="afterEffect">
                                  <p:stCondLst>
                                    <p:cond delay="0"/>
                                  </p:stCondLst>
                                  <p:childTnLst>
                                    <p:set>
                                      <p:cBhvr>
                                        <p:cTn id="34" dur="1" fill="hold">
                                          <p:stCondLst>
                                            <p:cond delay="499"/>
                                          </p:stCondLst>
                                        </p:cTn>
                                        <p:tgtEl>
                                          <p:spTgt spid="142339">
                                            <p:txEl>
                                              <p:pRg st="6" end="6"/>
                                            </p:txEl>
                                          </p:spTgt>
                                        </p:tgtEl>
                                        <p:attrNameLst>
                                          <p:attrName>style.visibility</p:attrName>
                                        </p:attrNameLst>
                                      </p:cBhvr>
                                      <p:to>
                                        <p:strVal val="visible"/>
                                      </p:to>
                                    </p:set>
                                    <p:anim to="" calcmode="lin" valueType="num">
                                      <p:cBhvr>
                                        <p:cTn id="35" dur="1" fill="hold"/>
                                        <p:tgtEl>
                                          <p:spTgt spid="142339">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38" grpId="0" autoUpdateAnimBg="0"/>
      <p:bldP spid="142339" grpId="0" build="p" autoUpdateAnimBg="0" advAuto="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890588" y="0"/>
            <a:ext cx="8116887" cy="1143000"/>
          </a:xfrm>
          <a:prstGeom prst="rect">
            <a:avLst/>
          </a:prstGeom>
          <a:noFill/>
          <a:ln w="9525">
            <a:noFill/>
            <a:miter lim="800000"/>
            <a:headEnd/>
            <a:tailEnd/>
          </a:ln>
          <a:effectLst/>
        </p:spPr>
        <p:txBody>
          <a:bodyPr anchor="ctr"/>
          <a:lstStyle/>
          <a:p>
            <a:pPr algn="ctr" defTabSz="1089025">
              <a:defRPr/>
            </a:pPr>
            <a:r>
              <a:rPr lang="es-ES_tradnl" sz="4400" i="1" dirty="0">
                <a:solidFill>
                  <a:schemeClr val="hlink"/>
                </a:solidFill>
                <a:effectLst>
                  <a:outerShdw blurRad="38100" dist="38100" dir="2700000" algn="tl">
                    <a:srgbClr val="000000"/>
                  </a:outerShdw>
                </a:effectLst>
                <a:cs typeface="Arial" pitchFamily="34" charset="0"/>
              </a:rPr>
              <a:t>LAVADO DE ACTIVOS.</a:t>
            </a:r>
          </a:p>
          <a:p>
            <a:pPr algn="ctr" defTabSz="1089025">
              <a:defRPr/>
            </a:pPr>
            <a:r>
              <a:rPr lang="es-ES_tradnl" sz="4400" i="1" dirty="0">
                <a:solidFill>
                  <a:schemeClr val="hlink"/>
                </a:solidFill>
                <a:effectLst>
                  <a:outerShdw blurRad="38100" dist="38100" dir="2700000" algn="tl">
                    <a:srgbClr val="000000"/>
                  </a:outerShdw>
                </a:effectLst>
                <a:cs typeface="Arial" pitchFamily="34" charset="0"/>
              </a:rPr>
              <a:t>LEY 26683</a:t>
            </a:r>
            <a:endParaRPr lang="es-ES" sz="4400" i="1" dirty="0">
              <a:solidFill>
                <a:schemeClr val="hlink"/>
              </a:solidFill>
              <a:effectLst>
                <a:outerShdw blurRad="38100" dist="38100" dir="2700000" algn="tl">
                  <a:srgbClr val="000000"/>
                </a:outerShdw>
              </a:effectLst>
              <a:cs typeface="Arial" pitchFamily="34" charset="0"/>
            </a:endParaRPr>
          </a:p>
        </p:txBody>
      </p:sp>
      <p:sp>
        <p:nvSpPr>
          <p:cNvPr id="5" name="4 CuadroTexto"/>
          <p:cNvSpPr txBox="1"/>
          <p:nvPr/>
        </p:nvSpPr>
        <p:spPr>
          <a:xfrm>
            <a:off x="684213" y="2133600"/>
            <a:ext cx="7788275" cy="3662363"/>
          </a:xfrm>
          <a:prstGeom prst="rect">
            <a:avLst/>
          </a:prstGeom>
          <a:noFill/>
        </p:spPr>
        <p:txBody>
          <a:bodyPr>
            <a:spAutoFit/>
          </a:bodyPr>
          <a:lstStyle/>
          <a:p>
            <a:pPr marL="742950" indent="-742950" algn="just">
              <a:buFontTx/>
              <a:buAutoNum type="arabicParenR"/>
              <a:defRPr/>
            </a:pPr>
            <a:r>
              <a:rPr lang="es-ES" sz="2000" dirty="0">
                <a:cs typeface="Arial" pitchFamily="34" charset="0"/>
              </a:rPr>
              <a:t>Será reprimido con prisión de tres (3) a diez (10) años y multa de dos (2) a diez (10) veces del monto de la operación, el que convirtiere, transfiriere, administrare, vendiere, gravare, disimulare o de cualquier otro modo pusiere en circulación en el mercado, bienes provenientes de un ilícito penal, con</a:t>
            </a:r>
            <a:r>
              <a:rPr lang="es-ES" dirty="0">
                <a:cs typeface="Arial" pitchFamily="34" charset="0"/>
              </a:rPr>
              <a:t> </a:t>
            </a:r>
            <a:r>
              <a:rPr lang="es-ES" sz="2000" dirty="0">
                <a:cs typeface="Arial" pitchFamily="34" charset="0"/>
              </a:rPr>
              <a:t>la consecuencia posible de que el origen de los bienes originarios o los subrogantes adquieran la apariencia de un origen lícito, y siempre que su valor supere la suma de pesos trescientos mil ($ 300.000), sea en un solo acto o por la reiteración de hechos diversos vinculados entre sí.</a:t>
            </a:r>
            <a:endParaRPr lang="es-AR" dirty="0">
              <a:cs typeface="Arial" pitchFamily="34" charset="0"/>
            </a:endParaRPr>
          </a:p>
          <a:p>
            <a:pPr>
              <a:defRPr/>
            </a:pPr>
            <a:endParaRPr lang="es-AR" dirty="0">
              <a:cs typeface="Arial" pitchFamily="34" charset="0"/>
            </a:endParaRPr>
          </a:p>
        </p:txBody>
      </p:sp>
      <p:sp>
        <p:nvSpPr>
          <p:cNvPr id="36867" name="5 CuadroTexto"/>
          <p:cNvSpPr txBox="1">
            <a:spLocks noChangeArrowheads="1"/>
          </p:cNvSpPr>
          <p:nvPr/>
        </p:nvSpPr>
        <p:spPr bwMode="auto">
          <a:xfrm>
            <a:off x="1835150" y="1341438"/>
            <a:ext cx="1608138" cy="646112"/>
          </a:xfrm>
          <a:prstGeom prst="rect">
            <a:avLst/>
          </a:prstGeom>
          <a:noFill/>
          <a:ln w="9525">
            <a:noFill/>
            <a:miter lim="800000"/>
            <a:headEnd/>
            <a:tailEnd/>
          </a:ln>
        </p:spPr>
        <p:txBody>
          <a:bodyPr wrap="none">
            <a:spAutoFit/>
          </a:bodyPr>
          <a:lstStyle/>
          <a:p>
            <a:r>
              <a:rPr lang="es-AR"/>
              <a:t>Art 303</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2 CuadroTexto"/>
          <p:cNvSpPr txBox="1">
            <a:spLocks noChangeArrowheads="1"/>
          </p:cNvSpPr>
          <p:nvPr/>
        </p:nvSpPr>
        <p:spPr bwMode="auto">
          <a:xfrm>
            <a:off x="900113" y="836613"/>
            <a:ext cx="7780337" cy="1292225"/>
          </a:xfrm>
          <a:prstGeom prst="rect">
            <a:avLst/>
          </a:prstGeom>
          <a:noFill/>
          <a:ln w="9525">
            <a:noFill/>
            <a:miter lim="800000"/>
            <a:headEnd/>
            <a:tailEnd/>
          </a:ln>
        </p:spPr>
        <p:txBody>
          <a:bodyPr wrap="none">
            <a:spAutoFit/>
          </a:bodyPr>
          <a:lstStyle/>
          <a:p>
            <a:r>
              <a:rPr lang="es-ES" sz="2400"/>
              <a:t>Artículo 304</a:t>
            </a:r>
            <a:r>
              <a:rPr lang="es-ES" sz="1800"/>
              <a:t>: Cuando los hechos delictivos previstos en el artículo precedente</a:t>
            </a:r>
          </a:p>
          <a:p>
            <a:r>
              <a:rPr lang="es-ES" sz="1800"/>
              <a:t> hubieren sido realizados en nombre, o con la intervención, o en beneficio de una</a:t>
            </a:r>
          </a:p>
          <a:p>
            <a:r>
              <a:rPr lang="es-ES" sz="1800"/>
              <a:t> persona de existencia ideal, se impondrán a la entidad las siguientes sanciones</a:t>
            </a:r>
          </a:p>
          <a:p>
            <a:r>
              <a:rPr lang="es-ES" sz="1800"/>
              <a:t> conjunta o alternativamente:</a:t>
            </a:r>
            <a:endParaRPr lang="es-AR"/>
          </a:p>
        </p:txBody>
      </p:sp>
      <p:sp>
        <p:nvSpPr>
          <p:cNvPr id="37890" name="3 CuadroTexto"/>
          <p:cNvSpPr txBox="1">
            <a:spLocks noChangeArrowheads="1"/>
          </p:cNvSpPr>
          <p:nvPr/>
        </p:nvSpPr>
        <p:spPr bwMode="auto">
          <a:xfrm>
            <a:off x="971550" y="2205038"/>
            <a:ext cx="7186613" cy="923925"/>
          </a:xfrm>
          <a:prstGeom prst="rect">
            <a:avLst/>
          </a:prstGeom>
          <a:noFill/>
          <a:ln w="9525">
            <a:noFill/>
            <a:miter lim="800000"/>
            <a:headEnd/>
            <a:tailEnd/>
          </a:ln>
        </p:spPr>
        <p:txBody>
          <a:bodyPr wrap="none">
            <a:spAutoFit/>
          </a:bodyPr>
          <a:lstStyle/>
          <a:p>
            <a:r>
              <a:rPr lang="es-ES" sz="1800"/>
              <a:t>1. Multa de dos (2) a diez (10) veces el valor de los bienes objeto del delito.</a:t>
            </a:r>
            <a:endParaRPr lang="es-AR" sz="1800"/>
          </a:p>
          <a:p>
            <a:endParaRPr lang="es-AR"/>
          </a:p>
        </p:txBody>
      </p:sp>
      <p:sp>
        <p:nvSpPr>
          <p:cNvPr id="37891" name="4 CuadroTexto"/>
          <p:cNvSpPr txBox="1">
            <a:spLocks noChangeArrowheads="1"/>
          </p:cNvSpPr>
          <p:nvPr/>
        </p:nvSpPr>
        <p:spPr bwMode="auto">
          <a:xfrm>
            <a:off x="971550" y="2565400"/>
            <a:ext cx="7475538" cy="1476375"/>
          </a:xfrm>
          <a:prstGeom prst="rect">
            <a:avLst/>
          </a:prstGeom>
          <a:noFill/>
          <a:ln w="9525">
            <a:noFill/>
            <a:miter lim="800000"/>
            <a:headEnd/>
            <a:tailEnd/>
          </a:ln>
        </p:spPr>
        <p:txBody>
          <a:bodyPr wrap="none">
            <a:spAutoFit/>
          </a:bodyPr>
          <a:lstStyle/>
          <a:p>
            <a:r>
              <a:rPr lang="es-ES" sz="1800"/>
              <a:t>2. Suspensión total o parcial de actividades, que en ningún caso podrá exceder </a:t>
            </a:r>
          </a:p>
          <a:p>
            <a:r>
              <a:rPr lang="es-ES" sz="1800"/>
              <a:t>de diez (10) años</a:t>
            </a:r>
            <a:r>
              <a:rPr lang="es-ES"/>
              <a:t>.</a:t>
            </a:r>
            <a:endParaRPr lang="es-AR"/>
          </a:p>
          <a:p>
            <a:endParaRPr lang="es-AR"/>
          </a:p>
        </p:txBody>
      </p:sp>
      <p:sp>
        <p:nvSpPr>
          <p:cNvPr id="37892" name="5 CuadroTexto"/>
          <p:cNvSpPr txBox="1">
            <a:spLocks noChangeArrowheads="1"/>
          </p:cNvSpPr>
          <p:nvPr/>
        </p:nvSpPr>
        <p:spPr bwMode="auto">
          <a:xfrm>
            <a:off x="971550" y="3573463"/>
            <a:ext cx="7077075" cy="1476375"/>
          </a:xfrm>
          <a:prstGeom prst="rect">
            <a:avLst/>
          </a:prstGeom>
          <a:noFill/>
          <a:ln w="9525">
            <a:noFill/>
            <a:miter lim="800000"/>
            <a:headEnd/>
            <a:tailEnd/>
          </a:ln>
        </p:spPr>
        <p:txBody>
          <a:bodyPr wrap="none">
            <a:spAutoFit/>
          </a:bodyPr>
          <a:lstStyle/>
          <a:p>
            <a:r>
              <a:rPr lang="es-ES" sz="1800"/>
              <a:t>3. Suspensión para participar en concursos o licitaciones estatales de obras</a:t>
            </a:r>
          </a:p>
          <a:p>
            <a:r>
              <a:rPr lang="es-ES" sz="1800"/>
              <a:t> o servicios públicos o en cualquier otra actividad vinculada con el Estado,</a:t>
            </a:r>
          </a:p>
          <a:p>
            <a:r>
              <a:rPr lang="es-ES" sz="1800"/>
              <a:t> que en ningún caso podrá exceder de diez (10) años.</a:t>
            </a:r>
            <a:endParaRPr lang="es-AR" sz="1800"/>
          </a:p>
          <a:p>
            <a:endParaRPr lang="es-AR"/>
          </a:p>
        </p:txBody>
      </p:sp>
      <p:sp>
        <p:nvSpPr>
          <p:cNvPr id="37893" name="6 CuadroTexto"/>
          <p:cNvSpPr txBox="1">
            <a:spLocks noChangeArrowheads="1"/>
          </p:cNvSpPr>
          <p:nvPr/>
        </p:nvSpPr>
        <p:spPr bwMode="auto">
          <a:xfrm>
            <a:off x="971550" y="4581525"/>
            <a:ext cx="7597775" cy="646113"/>
          </a:xfrm>
          <a:prstGeom prst="rect">
            <a:avLst/>
          </a:prstGeom>
          <a:noFill/>
          <a:ln w="9525">
            <a:noFill/>
            <a:miter lim="800000"/>
            <a:headEnd/>
            <a:tailEnd/>
          </a:ln>
        </p:spPr>
        <p:txBody>
          <a:bodyPr wrap="none">
            <a:spAutoFit/>
          </a:bodyPr>
          <a:lstStyle/>
          <a:p>
            <a:r>
              <a:rPr lang="es-ES" sz="1800"/>
              <a:t>4. Cancelación de la personería cuando hubiese sido creada al solo efecto de la</a:t>
            </a:r>
          </a:p>
          <a:p>
            <a:r>
              <a:rPr lang="es-ES" sz="1800"/>
              <a:t> comisión del delito, o esos actos constituyan la principal actividad de la entidad</a:t>
            </a:r>
            <a:endParaRPr lang="es-AR" sz="1800"/>
          </a:p>
        </p:txBody>
      </p:sp>
      <p:sp>
        <p:nvSpPr>
          <p:cNvPr id="37894" name="7 CuadroTexto"/>
          <p:cNvSpPr txBox="1">
            <a:spLocks noChangeArrowheads="1"/>
          </p:cNvSpPr>
          <p:nvPr/>
        </p:nvSpPr>
        <p:spPr bwMode="auto">
          <a:xfrm>
            <a:off x="1042988" y="5103813"/>
            <a:ext cx="6019800" cy="1754187"/>
          </a:xfrm>
          <a:prstGeom prst="rect">
            <a:avLst/>
          </a:prstGeom>
          <a:noFill/>
          <a:ln w="9525">
            <a:noFill/>
            <a:miter lim="800000"/>
            <a:headEnd/>
            <a:tailEnd/>
          </a:ln>
        </p:spPr>
        <p:txBody>
          <a:bodyPr wrap="none">
            <a:spAutoFit/>
          </a:bodyPr>
          <a:lstStyle/>
          <a:p>
            <a:r>
              <a:rPr lang="es-ES" sz="1800"/>
              <a:t>5. Pérdida o suspensión de los beneficios estatales que tuviere</a:t>
            </a:r>
            <a:r>
              <a:rPr lang="es-ES"/>
              <a:t>.</a:t>
            </a:r>
            <a:endParaRPr lang="es-AR"/>
          </a:p>
          <a:p>
            <a:r>
              <a:rPr lang="es-ES"/>
              <a:t> </a:t>
            </a:r>
            <a:endParaRPr lang="es-AR"/>
          </a:p>
          <a:p>
            <a:endParaRPr lang="es-AR"/>
          </a:p>
        </p:txBody>
      </p:sp>
      <p:sp>
        <p:nvSpPr>
          <p:cNvPr id="37895" name="8 CuadroTexto"/>
          <p:cNvSpPr txBox="1">
            <a:spLocks noChangeArrowheads="1"/>
          </p:cNvSpPr>
          <p:nvPr/>
        </p:nvSpPr>
        <p:spPr bwMode="auto">
          <a:xfrm>
            <a:off x="1042988" y="5657850"/>
            <a:ext cx="6789737" cy="1476375"/>
          </a:xfrm>
          <a:prstGeom prst="rect">
            <a:avLst/>
          </a:prstGeom>
          <a:noFill/>
          <a:ln w="9525">
            <a:noFill/>
            <a:miter lim="800000"/>
            <a:headEnd/>
            <a:tailEnd/>
          </a:ln>
        </p:spPr>
        <p:txBody>
          <a:bodyPr wrap="none">
            <a:spAutoFit/>
          </a:bodyPr>
          <a:lstStyle/>
          <a:p>
            <a:r>
              <a:rPr lang="es-ES" sz="1800"/>
              <a:t>6. Publicación de un extracto de la sentencia condenatoria a costa de la </a:t>
            </a:r>
          </a:p>
          <a:p>
            <a:r>
              <a:rPr lang="es-ES" sz="1800"/>
              <a:t>persona jurídica.</a:t>
            </a:r>
            <a:endParaRPr lang="es-AR" sz="1800"/>
          </a:p>
          <a:p>
            <a:r>
              <a:rPr lang="es-ES" sz="1800"/>
              <a:t> </a:t>
            </a:r>
            <a:endParaRPr lang="es-AR" sz="1800"/>
          </a:p>
          <a:p>
            <a:endParaRPr lang="es-AR"/>
          </a:p>
        </p:txBody>
      </p:sp>
    </p:spTree>
  </p:cSld>
  <p:clrMapOvr>
    <a:masterClrMapping/>
  </p:clrMapOvr>
  <p:transition>
    <p:wheel spokes="8"/>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1"/>
          <p:cNvSpPr>
            <a:spLocks noChangeArrowheads="1"/>
          </p:cNvSpPr>
          <p:nvPr/>
        </p:nvSpPr>
        <p:spPr bwMode="auto">
          <a:xfrm>
            <a:off x="-323850" y="1484313"/>
            <a:ext cx="9612313" cy="3602037"/>
          </a:xfrm>
          <a:prstGeom prst="rect">
            <a:avLst/>
          </a:prstGeom>
          <a:noFill/>
          <a:ln w="9525">
            <a:noFill/>
            <a:miter lim="800000"/>
            <a:headEnd/>
            <a:tailEnd/>
          </a:ln>
          <a:effectLst>
            <a:prstShdw prst="shdw17" dist="17961" dir="2700000">
              <a:schemeClr val="accent1">
                <a:gamma/>
                <a:shade val="60000"/>
                <a:invGamma/>
              </a:schemeClr>
            </a:prstShdw>
          </a:effectLst>
        </p:spPr>
        <p:txBody>
          <a:bodyPr anchor="ctr">
            <a:spAutoFit/>
          </a:bodyPr>
          <a:lstStyle/>
          <a:p>
            <a:pPr indent="180975" algn="ctr" eaLnBrk="0" hangingPunct="0">
              <a:defRPr/>
            </a:pPr>
            <a:r>
              <a:rPr lang="es-ES" sz="2400" dirty="0">
                <a:latin typeface="Arial" pitchFamily="34" charset="0"/>
                <a:ea typeface="Times New Roman" pitchFamily="18" charset="0"/>
                <a:cs typeface="Arial" pitchFamily="34" charset="0"/>
              </a:rPr>
              <a:t>ARTICULO 16</a:t>
            </a:r>
            <a:r>
              <a:rPr lang="es-ES" sz="1400" dirty="0">
                <a:latin typeface="Arial" pitchFamily="34" charset="0"/>
                <a:ea typeface="Times New Roman" pitchFamily="18" charset="0"/>
                <a:cs typeface="Arial" pitchFamily="34" charset="0"/>
              </a:rPr>
              <a:t>. </a:t>
            </a:r>
            <a:r>
              <a:rPr lang="es-ES" sz="1600" dirty="0">
                <a:latin typeface="Times New Roman"/>
                <a:ea typeface="Times New Roman" pitchFamily="18" charset="0"/>
                <a:cs typeface="Arial" pitchFamily="34" charset="0"/>
              </a:rPr>
              <a:t>—</a:t>
            </a:r>
            <a:r>
              <a:rPr lang="es-ES" sz="1600" dirty="0">
                <a:latin typeface="Arial" pitchFamily="34" charset="0"/>
                <a:ea typeface="Times New Roman" pitchFamily="18" charset="0"/>
                <a:cs typeface="Arial" pitchFamily="34" charset="0"/>
              </a:rPr>
              <a:t> Incorp</a:t>
            </a:r>
            <a:r>
              <a:rPr lang="es-ES" sz="1600" dirty="0">
                <a:latin typeface="Times New Roman"/>
                <a:ea typeface="Times New Roman" pitchFamily="18" charset="0"/>
                <a:cs typeface="Arial" pitchFamily="34" charset="0"/>
              </a:rPr>
              <a:t>ó</a:t>
            </a:r>
            <a:r>
              <a:rPr lang="es-ES" sz="1600" dirty="0">
                <a:latin typeface="Arial" pitchFamily="34" charset="0"/>
                <a:ea typeface="Times New Roman" pitchFamily="18" charset="0"/>
                <a:cs typeface="Arial" pitchFamily="34" charset="0"/>
              </a:rPr>
              <a:t>rese como art</a:t>
            </a:r>
            <a:r>
              <a:rPr lang="es-ES" sz="1600" dirty="0">
                <a:latin typeface="Times New Roman"/>
                <a:ea typeface="Times New Roman" pitchFamily="18" charset="0"/>
                <a:cs typeface="Arial" pitchFamily="34" charset="0"/>
              </a:rPr>
              <a:t>í</a:t>
            </a:r>
            <a:r>
              <a:rPr lang="es-ES" sz="1600" dirty="0">
                <a:latin typeface="Arial" pitchFamily="34" charset="0"/>
                <a:ea typeface="Times New Roman" pitchFamily="18" charset="0"/>
                <a:cs typeface="Arial" pitchFamily="34" charset="0"/>
              </a:rPr>
              <a:t>culo 20 bis de la ley 25.246 y sus modificatorias,</a:t>
            </a:r>
          </a:p>
          <a:p>
            <a:pPr indent="180975" algn="ctr" eaLnBrk="0" hangingPunct="0">
              <a:defRPr/>
            </a:pPr>
            <a:r>
              <a:rPr lang="es-ES" sz="1600" dirty="0">
                <a:latin typeface="Arial" pitchFamily="34" charset="0"/>
                <a:ea typeface="Times New Roman" pitchFamily="18" charset="0"/>
                <a:cs typeface="Arial" pitchFamily="34" charset="0"/>
              </a:rPr>
              <a:t> el siguiente:</a:t>
            </a:r>
          </a:p>
          <a:p>
            <a:pPr indent="180975" algn="ctr" eaLnBrk="0" hangingPunct="0">
              <a:defRPr/>
            </a:pPr>
            <a:r>
              <a:rPr lang="es-ES" sz="1600" dirty="0">
                <a:latin typeface="Arial" pitchFamily="34" charset="0"/>
                <a:ea typeface="Times New Roman" pitchFamily="18" charset="0"/>
                <a:cs typeface="Arial" pitchFamily="34" charset="0"/>
              </a:rPr>
              <a:t> Art</a:t>
            </a:r>
            <a:r>
              <a:rPr lang="es-ES" sz="1600" dirty="0">
                <a:latin typeface="Times New Roman"/>
                <a:ea typeface="Times New Roman" pitchFamily="18" charset="0"/>
                <a:cs typeface="Arial" pitchFamily="34" charset="0"/>
              </a:rPr>
              <a:t>í</a:t>
            </a:r>
            <a:r>
              <a:rPr lang="es-ES" sz="1600" dirty="0">
                <a:latin typeface="Arial" pitchFamily="34" charset="0"/>
                <a:ea typeface="Times New Roman" pitchFamily="18" charset="0"/>
                <a:cs typeface="Arial" pitchFamily="34" charset="0"/>
              </a:rPr>
              <a:t>culo 20 bis:</a:t>
            </a:r>
          </a:p>
          <a:p>
            <a:pPr indent="180975" algn="ctr" eaLnBrk="0" hangingPunct="0">
              <a:defRPr/>
            </a:pPr>
            <a:r>
              <a:rPr lang="es-ES" sz="1600" dirty="0">
                <a:latin typeface="Arial" pitchFamily="34" charset="0"/>
                <a:ea typeface="Times New Roman" pitchFamily="18" charset="0"/>
                <a:cs typeface="Arial" pitchFamily="34" charset="0"/>
              </a:rPr>
              <a:t> El deber de informar es la obligaci</a:t>
            </a:r>
            <a:r>
              <a:rPr lang="es-ES" sz="1600" dirty="0">
                <a:latin typeface="Times New Roman"/>
                <a:ea typeface="Times New Roman" pitchFamily="18" charset="0"/>
                <a:cs typeface="Arial" pitchFamily="34" charset="0"/>
              </a:rPr>
              <a:t>ó</a:t>
            </a:r>
            <a:r>
              <a:rPr lang="es-ES" sz="1600" dirty="0">
                <a:latin typeface="Arial" pitchFamily="34" charset="0"/>
                <a:ea typeface="Times New Roman" pitchFamily="18" charset="0"/>
                <a:cs typeface="Arial" pitchFamily="34" charset="0"/>
              </a:rPr>
              <a:t>n legal que tienen los sujetos enumerados</a:t>
            </a:r>
          </a:p>
          <a:p>
            <a:pPr indent="180975" algn="ctr" eaLnBrk="0" hangingPunct="0">
              <a:defRPr/>
            </a:pPr>
            <a:r>
              <a:rPr lang="es-ES" sz="1600" dirty="0">
                <a:latin typeface="Arial" pitchFamily="34" charset="0"/>
                <a:ea typeface="Times New Roman" pitchFamily="18" charset="0"/>
                <a:cs typeface="Arial" pitchFamily="34" charset="0"/>
              </a:rPr>
              <a:t> en el art</a:t>
            </a:r>
            <a:r>
              <a:rPr lang="es-ES" sz="1600" dirty="0">
                <a:latin typeface="Times New Roman"/>
                <a:ea typeface="Times New Roman" pitchFamily="18" charset="0"/>
                <a:cs typeface="Arial" pitchFamily="34" charset="0"/>
              </a:rPr>
              <a:t>í</a:t>
            </a:r>
            <a:r>
              <a:rPr lang="es-ES" sz="1600" dirty="0">
                <a:latin typeface="Arial" pitchFamily="34" charset="0"/>
                <a:ea typeface="Times New Roman" pitchFamily="18" charset="0"/>
                <a:cs typeface="Arial" pitchFamily="34" charset="0"/>
              </a:rPr>
              <a:t>culo 20, en su </a:t>
            </a:r>
            <a:r>
              <a:rPr lang="es-ES" sz="1600" dirty="0">
                <a:latin typeface="Times New Roman"/>
                <a:ea typeface="Times New Roman" pitchFamily="18" charset="0"/>
                <a:cs typeface="Arial" pitchFamily="34" charset="0"/>
              </a:rPr>
              <a:t>á</a:t>
            </a:r>
            <a:r>
              <a:rPr lang="es-ES" sz="1600" dirty="0">
                <a:latin typeface="Arial" pitchFamily="34" charset="0"/>
                <a:ea typeface="Times New Roman" pitchFamily="18" charset="0"/>
                <a:cs typeface="Arial" pitchFamily="34" charset="0"/>
              </a:rPr>
              <a:t>mbito de actuaci</a:t>
            </a:r>
            <a:r>
              <a:rPr lang="es-ES" sz="1600" dirty="0">
                <a:latin typeface="Times New Roman"/>
                <a:ea typeface="Times New Roman" pitchFamily="18" charset="0"/>
                <a:cs typeface="Arial" pitchFamily="34" charset="0"/>
              </a:rPr>
              <a:t>ó</a:t>
            </a:r>
            <a:r>
              <a:rPr lang="es-ES" sz="1600" dirty="0">
                <a:latin typeface="Arial" pitchFamily="34" charset="0"/>
                <a:ea typeface="Times New Roman" pitchFamily="18" charset="0"/>
                <a:cs typeface="Arial" pitchFamily="34" charset="0"/>
              </a:rPr>
              <a:t>n, de poner a disposici</a:t>
            </a:r>
            <a:r>
              <a:rPr lang="es-ES" sz="1600" dirty="0">
                <a:latin typeface="Times New Roman"/>
                <a:ea typeface="Times New Roman" pitchFamily="18" charset="0"/>
                <a:cs typeface="Arial" pitchFamily="34" charset="0"/>
              </a:rPr>
              <a:t>ó</a:t>
            </a:r>
            <a:r>
              <a:rPr lang="es-ES" sz="1600" dirty="0">
                <a:latin typeface="Arial" pitchFamily="34" charset="0"/>
                <a:ea typeface="Times New Roman" pitchFamily="18" charset="0"/>
                <a:cs typeface="Arial" pitchFamily="34" charset="0"/>
              </a:rPr>
              <a:t>n de la</a:t>
            </a:r>
          </a:p>
          <a:p>
            <a:pPr indent="180975" algn="ctr" eaLnBrk="0" hangingPunct="0">
              <a:defRPr/>
            </a:pPr>
            <a:r>
              <a:rPr lang="es-ES" sz="1600" dirty="0">
                <a:latin typeface="Arial" pitchFamily="34" charset="0"/>
                <a:ea typeface="Times New Roman" pitchFamily="18" charset="0"/>
                <a:cs typeface="Arial" pitchFamily="34" charset="0"/>
              </a:rPr>
              <a:t> Unidad de Informaci</a:t>
            </a:r>
            <a:r>
              <a:rPr lang="es-ES" sz="1600" dirty="0">
                <a:latin typeface="Times New Roman"/>
                <a:ea typeface="Times New Roman" pitchFamily="18" charset="0"/>
                <a:cs typeface="Arial" pitchFamily="34" charset="0"/>
              </a:rPr>
              <a:t>ó</a:t>
            </a:r>
            <a:r>
              <a:rPr lang="es-ES" sz="1600" dirty="0">
                <a:latin typeface="Arial" pitchFamily="34" charset="0"/>
                <a:ea typeface="Times New Roman" pitchFamily="18" charset="0"/>
                <a:cs typeface="Arial" pitchFamily="34" charset="0"/>
              </a:rPr>
              <a:t>n Financiera (UIF) la documentaci</a:t>
            </a:r>
            <a:r>
              <a:rPr lang="es-ES" sz="1600" dirty="0">
                <a:latin typeface="Times New Roman"/>
                <a:ea typeface="Times New Roman" pitchFamily="18" charset="0"/>
                <a:cs typeface="Arial" pitchFamily="34" charset="0"/>
              </a:rPr>
              <a:t>ó</a:t>
            </a:r>
            <a:r>
              <a:rPr lang="es-ES" sz="1600" dirty="0">
                <a:latin typeface="Arial" pitchFamily="34" charset="0"/>
                <a:ea typeface="Times New Roman" pitchFamily="18" charset="0"/>
                <a:cs typeface="Arial" pitchFamily="34" charset="0"/>
              </a:rPr>
              <a:t>n recabada de sus clientes </a:t>
            </a:r>
          </a:p>
          <a:p>
            <a:pPr indent="180975" algn="ctr" eaLnBrk="0" hangingPunct="0">
              <a:defRPr/>
            </a:pPr>
            <a:r>
              <a:rPr lang="es-ES" sz="1600" dirty="0">
                <a:latin typeface="Arial" pitchFamily="34" charset="0"/>
                <a:ea typeface="Times New Roman" pitchFamily="18" charset="0"/>
                <a:cs typeface="Arial" pitchFamily="34" charset="0"/>
              </a:rPr>
              <a:t>en cumplimiento de lo establecido en el art</a:t>
            </a:r>
            <a:r>
              <a:rPr lang="es-ES" sz="1600" dirty="0">
                <a:latin typeface="Times New Roman"/>
                <a:ea typeface="Times New Roman" pitchFamily="18" charset="0"/>
                <a:cs typeface="Arial" pitchFamily="34" charset="0"/>
              </a:rPr>
              <a:t>í</a:t>
            </a:r>
            <a:r>
              <a:rPr lang="es-ES" sz="1600" dirty="0">
                <a:latin typeface="Arial" pitchFamily="34" charset="0"/>
                <a:ea typeface="Times New Roman" pitchFamily="18" charset="0"/>
                <a:cs typeface="Arial" pitchFamily="34" charset="0"/>
              </a:rPr>
              <a:t>culo 21 inciso a) y de llevar a conocimiento </a:t>
            </a:r>
          </a:p>
          <a:p>
            <a:pPr indent="180975" algn="ctr" eaLnBrk="0" hangingPunct="0">
              <a:defRPr/>
            </a:pPr>
            <a:r>
              <a:rPr lang="es-ES" sz="1600" dirty="0">
                <a:latin typeface="Arial" pitchFamily="34" charset="0"/>
                <a:ea typeface="Times New Roman" pitchFamily="18" charset="0"/>
                <a:cs typeface="Arial" pitchFamily="34" charset="0"/>
              </a:rPr>
              <a:t>de la Unidad de Informaci</a:t>
            </a:r>
            <a:r>
              <a:rPr lang="es-ES" sz="1600" dirty="0">
                <a:latin typeface="Times New Roman"/>
                <a:ea typeface="Times New Roman" pitchFamily="18" charset="0"/>
                <a:cs typeface="Arial" pitchFamily="34" charset="0"/>
              </a:rPr>
              <a:t>ó</a:t>
            </a:r>
            <a:r>
              <a:rPr lang="es-ES" sz="1600" dirty="0">
                <a:latin typeface="Arial" pitchFamily="34" charset="0"/>
                <a:ea typeface="Times New Roman" pitchFamily="18" charset="0"/>
                <a:cs typeface="Arial" pitchFamily="34" charset="0"/>
              </a:rPr>
              <a:t>n Financiera (UIF), las conductas o actividades de las</a:t>
            </a:r>
          </a:p>
          <a:p>
            <a:pPr indent="180975" algn="ctr" eaLnBrk="0" hangingPunct="0">
              <a:defRPr/>
            </a:pPr>
            <a:r>
              <a:rPr lang="es-ES" sz="1600" dirty="0">
                <a:latin typeface="Arial" pitchFamily="34" charset="0"/>
                <a:ea typeface="Times New Roman" pitchFamily="18" charset="0"/>
                <a:cs typeface="Arial" pitchFamily="34" charset="0"/>
              </a:rPr>
              <a:t> personas f</a:t>
            </a:r>
            <a:r>
              <a:rPr lang="es-ES" sz="1600" dirty="0">
                <a:latin typeface="Times New Roman"/>
                <a:ea typeface="Times New Roman" pitchFamily="18" charset="0"/>
                <a:cs typeface="Arial" pitchFamily="34" charset="0"/>
              </a:rPr>
              <a:t>í</a:t>
            </a:r>
            <a:r>
              <a:rPr lang="es-ES" sz="1600" dirty="0">
                <a:latin typeface="Arial" pitchFamily="34" charset="0"/>
                <a:ea typeface="Times New Roman" pitchFamily="18" charset="0"/>
                <a:cs typeface="Arial" pitchFamily="34" charset="0"/>
              </a:rPr>
              <a:t>sicas o jur</a:t>
            </a:r>
            <a:r>
              <a:rPr lang="es-ES" sz="1600" dirty="0">
                <a:latin typeface="Times New Roman"/>
                <a:ea typeface="Times New Roman" pitchFamily="18" charset="0"/>
                <a:cs typeface="Arial" pitchFamily="34" charset="0"/>
              </a:rPr>
              <a:t>í</a:t>
            </a:r>
            <a:r>
              <a:rPr lang="es-ES" sz="1600" dirty="0">
                <a:latin typeface="Arial" pitchFamily="34" charset="0"/>
                <a:ea typeface="Times New Roman" pitchFamily="18" charset="0"/>
                <a:cs typeface="Arial" pitchFamily="34" charset="0"/>
              </a:rPr>
              <a:t>dicas, a trav</a:t>
            </a:r>
            <a:r>
              <a:rPr lang="es-ES" sz="1600" dirty="0">
                <a:latin typeface="Times New Roman"/>
                <a:ea typeface="Times New Roman" pitchFamily="18" charset="0"/>
                <a:cs typeface="Arial" pitchFamily="34" charset="0"/>
              </a:rPr>
              <a:t>é</a:t>
            </a:r>
            <a:r>
              <a:rPr lang="es-ES" sz="1600" dirty="0">
                <a:latin typeface="Arial" pitchFamily="34" charset="0"/>
                <a:ea typeface="Times New Roman" pitchFamily="18" charset="0"/>
                <a:cs typeface="Arial" pitchFamily="34" charset="0"/>
              </a:rPr>
              <a:t>s de las cuales pudiere inferirse la existencia de una situaci</a:t>
            </a:r>
            <a:r>
              <a:rPr lang="es-ES" sz="1600" dirty="0">
                <a:latin typeface="Times New Roman"/>
                <a:ea typeface="Times New Roman" pitchFamily="18" charset="0"/>
                <a:cs typeface="Arial" pitchFamily="34" charset="0"/>
              </a:rPr>
              <a:t>ó</a:t>
            </a:r>
            <a:r>
              <a:rPr lang="es-ES" sz="1600" dirty="0">
                <a:latin typeface="Arial" pitchFamily="34" charset="0"/>
                <a:ea typeface="Times New Roman" pitchFamily="18" charset="0"/>
                <a:cs typeface="Arial" pitchFamily="34" charset="0"/>
              </a:rPr>
              <a:t>n at</a:t>
            </a:r>
            <a:r>
              <a:rPr lang="es-ES" sz="1600" dirty="0">
                <a:latin typeface="Times New Roman"/>
                <a:ea typeface="Times New Roman" pitchFamily="18" charset="0"/>
                <a:cs typeface="Arial" pitchFamily="34" charset="0"/>
              </a:rPr>
              <a:t>í</a:t>
            </a:r>
            <a:r>
              <a:rPr lang="es-ES" sz="1600" dirty="0">
                <a:latin typeface="Arial" pitchFamily="34" charset="0"/>
                <a:ea typeface="Times New Roman" pitchFamily="18" charset="0"/>
                <a:cs typeface="Arial" pitchFamily="34" charset="0"/>
              </a:rPr>
              <a:t>pica que fuera susceptible de configurar un hecho u operaci</a:t>
            </a:r>
            <a:r>
              <a:rPr lang="es-ES" sz="1600" dirty="0">
                <a:latin typeface="Times New Roman"/>
                <a:ea typeface="Times New Roman" pitchFamily="18" charset="0"/>
                <a:cs typeface="Arial" pitchFamily="34" charset="0"/>
              </a:rPr>
              <a:t>ó</a:t>
            </a:r>
            <a:r>
              <a:rPr lang="es-ES" sz="1600" dirty="0">
                <a:latin typeface="Arial" pitchFamily="34" charset="0"/>
                <a:ea typeface="Times New Roman" pitchFamily="18" charset="0"/>
                <a:cs typeface="Arial" pitchFamily="34" charset="0"/>
              </a:rPr>
              <a:t>n sospechosa,</a:t>
            </a:r>
          </a:p>
          <a:p>
            <a:pPr indent="180975" algn="ctr" eaLnBrk="0" hangingPunct="0">
              <a:defRPr/>
            </a:pPr>
            <a:r>
              <a:rPr lang="es-ES" sz="1600" dirty="0">
                <a:latin typeface="Arial" pitchFamily="34" charset="0"/>
                <a:ea typeface="Times New Roman" pitchFamily="18" charset="0"/>
                <a:cs typeface="Arial" pitchFamily="34" charset="0"/>
              </a:rPr>
              <a:t> de lavado de activos o financiaci</a:t>
            </a:r>
            <a:r>
              <a:rPr lang="es-ES" sz="1600" dirty="0">
                <a:latin typeface="Times New Roman"/>
                <a:ea typeface="Times New Roman" pitchFamily="18" charset="0"/>
                <a:cs typeface="Arial" pitchFamily="34" charset="0"/>
              </a:rPr>
              <a:t>ó</a:t>
            </a:r>
            <a:r>
              <a:rPr lang="es-ES" sz="1600" dirty="0">
                <a:latin typeface="Arial" pitchFamily="34" charset="0"/>
                <a:ea typeface="Times New Roman" pitchFamily="18" charset="0"/>
                <a:cs typeface="Arial" pitchFamily="34" charset="0"/>
              </a:rPr>
              <a:t>n de terrorismo.</a:t>
            </a:r>
            <a:endParaRPr lang="es-AR" sz="1100" dirty="0">
              <a:cs typeface="Arial" pitchFamily="34" charset="0"/>
            </a:endParaRPr>
          </a:p>
          <a:p>
            <a:pPr indent="180975" eaLnBrk="0" hangingPunct="0">
              <a:defRPr/>
            </a:pPr>
            <a:endParaRPr lang="es-AR" sz="4400" dirty="0">
              <a:cs typeface="Arial" pitchFamily="34" charset="0"/>
            </a:endParaRPr>
          </a:p>
        </p:txBody>
      </p:sp>
    </p:spTree>
  </p:cSld>
  <p:clrMapOvr>
    <a:masterClrMapping/>
  </p:clrMapOvr>
  <p:transition>
    <p:wheel spokes="8"/>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1"/>
          <p:cNvSpPr>
            <a:spLocks noChangeArrowheads="1"/>
          </p:cNvSpPr>
          <p:nvPr/>
        </p:nvSpPr>
        <p:spPr bwMode="auto">
          <a:xfrm>
            <a:off x="755650" y="765175"/>
            <a:ext cx="8137525" cy="1138238"/>
          </a:xfrm>
          <a:prstGeom prst="rect">
            <a:avLst/>
          </a:prstGeom>
          <a:noFill/>
          <a:ln w="9525">
            <a:noFill/>
            <a:miter lim="800000"/>
            <a:headEnd/>
            <a:tailEnd/>
          </a:ln>
          <a:effectLst>
            <a:prstShdw prst="shdw17" dist="17961" dir="2700000">
              <a:schemeClr val="accent1">
                <a:gamma/>
                <a:shade val="60000"/>
                <a:invGamma/>
              </a:schemeClr>
            </a:prstShdw>
          </a:effectLst>
        </p:spPr>
        <p:txBody>
          <a:bodyPr anchor="ctr">
            <a:spAutoFit/>
          </a:bodyPr>
          <a:lstStyle/>
          <a:p>
            <a:pPr indent="180975" algn="just" eaLnBrk="0" hangingPunct="0">
              <a:defRPr/>
            </a:pPr>
            <a:r>
              <a:rPr lang="es-ES" sz="1600" dirty="0">
                <a:latin typeface="Arial" pitchFamily="34" charset="0"/>
                <a:ea typeface="Times New Roman" pitchFamily="18" charset="0"/>
                <a:cs typeface="Arial" pitchFamily="34" charset="0"/>
              </a:rPr>
              <a:t>El conocimiento de cualquier hecho u operaci</a:t>
            </a:r>
            <a:r>
              <a:rPr lang="es-ES" sz="1600" dirty="0">
                <a:latin typeface="Times New Roman"/>
                <a:ea typeface="Times New Roman" pitchFamily="18" charset="0"/>
                <a:cs typeface="Arial" pitchFamily="34" charset="0"/>
              </a:rPr>
              <a:t>ó</a:t>
            </a:r>
            <a:r>
              <a:rPr lang="es-ES" sz="1600" dirty="0">
                <a:latin typeface="Arial" pitchFamily="34" charset="0"/>
                <a:ea typeface="Times New Roman" pitchFamily="18" charset="0"/>
                <a:cs typeface="Arial" pitchFamily="34" charset="0"/>
              </a:rPr>
              <a:t>n sospechosa, impondr</a:t>
            </a:r>
            <a:r>
              <a:rPr lang="es-ES" sz="1600" dirty="0">
                <a:latin typeface="Times New Roman"/>
                <a:ea typeface="Times New Roman" pitchFamily="18" charset="0"/>
                <a:cs typeface="Arial" pitchFamily="34" charset="0"/>
              </a:rPr>
              <a:t>á</a:t>
            </a:r>
            <a:r>
              <a:rPr lang="es-ES" sz="1600" dirty="0">
                <a:latin typeface="Arial" pitchFamily="34" charset="0"/>
                <a:ea typeface="Times New Roman" pitchFamily="18" charset="0"/>
                <a:cs typeface="Arial" pitchFamily="34" charset="0"/>
              </a:rPr>
              <a:t> a tales </a:t>
            </a:r>
          </a:p>
          <a:p>
            <a:pPr indent="180975" algn="just" eaLnBrk="0" hangingPunct="0">
              <a:defRPr/>
            </a:pPr>
            <a:r>
              <a:rPr lang="es-ES" sz="1600" dirty="0">
                <a:latin typeface="Arial" pitchFamily="34" charset="0"/>
                <a:ea typeface="Times New Roman" pitchFamily="18" charset="0"/>
                <a:cs typeface="Arial" pitchFamily="34" charset="0"/>
              </a:rPr>
              <a:t>sujetos la obligatoriedad del ejercicio de la actividad descripta precedentemente</a:t>
            </a:r>
            <a:r>
              <a:rPr lang="es-ES" sz="1600" dirty="0">
                <a:solidFill>
                  <a:srgbClr val="000000"/>
                </a:solidFill>
                <a:latin typeface="Arial" pitchFamily="34" charset="0"/>
                <a:ea typeface="Times New Roman" pitchFamily="18" charset="0"/>
                <a:cs typeface="Arial" pitchFamily="34" charset="0"/>
              </a:rPr>
              <a:t>.</a:t>
            </a:r>
            <a:endParaRPr lang="es-AR" sz="1100" dirty="0">
              <a:cs typeface="Arial" pitchFamily="34" charset="0"/>
            </a:endParaRPr>
          </a:p>
          <a:p>
            <a:pPr indent="180975" algn="just" eaLnBrk="0" hangingPunct="0">
              <a:defRPr/>
            </a:pPr>
            <a:endParaRPr lang="es-AR" dirty="0">
              <a:cs typeface="Arial" pitchFamily="34" charset="0"/>
            </a:endParaRPr>
          </a:p>
        </p:txBody>
      </p:sp>
      <p:sp>
        <p:nvSpPr>
          <p:cNvPr id="39938" name="2 CuadroTexto"/>
          <p:cNvSpPr txBox="1">
            <a:spLocks noChangeArrowheads="1"/>
          </p:cNvSpPr>
          <p:nvPr/>
        </p:nvSpPr>
        <p:spPr bwMode="auto">
          <a:xfrm>
            <a:off x="900113" y="1557338"/>
            <a:ext cx="7378700" cy="1476375"/>
          </a:xfrm>
          <a:prstGeom prst="rect">
            <a:avLst/>
          </a:prstGeom>
          <a:noFill/>
          <a:ln w="9525">
            <a:noFill/>
            <a:miter lim="800000"/>
            <a:headEnd/>
            <a:tailEnd/>
          </a:ln>
        </p:spPr>
        <p:txBody>
          <a:bodyPr wrap="none">
            <a:spAutoFit/>
          </a:bodyPr>
          <a:lstStyle/>
          <a:p>
            <a:pPr algn="just"/>
            <a:r>
              <a:rPr lang="es-ES" sz="1800"/>
              <a:t>La Unidad de Información Financiera (UIF) determinará el procedimiento</a:t>
            </a:r>
          </a:p>
          <a:p>
            <a:pPr algn="just"/>
            <a:r>
              <a:rPr lang="es-ES" sz="1800"/>
              <a:t> y la oportunidad a partir de la cual los obligados cumplirán ante ella el deber </a:t>
            </a:r>
          </a:p>
          <a:p>
            <a:pPr algn="just"/>
            <a:r>
              <a:rPr lang="es-ES" sz="1800"/>
              <a:t>de informar que establece el artículo 20.</a:t>
            </a:r>
            <a:endParaRPr lang="es-AR" sz="1800"/>
          </a:p>
          <a:p>
            <a:pPr algn="just"/>
            <a:endParaRPr lang="es-AR"/>
          </a:p>
        </p:txBody>
      </p:sp>
      <p:sp>
        <p:nvSpPr>
          <p:cNvPr id="39939" name="3 CuadroTexto"/>
          <p:cNvSpPr txBox="1">
            <a:spLocks noChangeArrowheads="1"/>
          </p:cNvSpPr>
          <p:nvPr/>
        </p:nvSpPr>
        <p:spPr bwMode="auto">
          <a:xfrm>
            <a:off x="827088" y="2636838"/>
            <a:ext cx="7777162" cy="3754437"/>
          </a:xfrm>
          <a:prstGeom prst="rect">
            <a:avLst/>
          </a:prstGeom>
          <a:noFill/>
          <a:ln w="9525">
            <a:noFill/>
            <a:miter lim="800000"/>
            <a:headEnd/>
            <a:tailEnd/>
          </a:ln>
        </p:spPr>
        <p:txBody>
          <a:bodyPr>
            <a:spAutoFit/>
          </a:bodyPr>
          <a:lstStyle/>
          <a:p>
            <a:pPr algn="just"/>
            <a:r>
              <a:rPr lang="es-ES" sz="1800"/>
              <a:t>En el supuesto de que el sujeto obligado se trate de una persona jurídica regularmente constituida, deberá designarse un oficial de cumplimiento por el órgano de administración, en los supuestos que lo establezca la reglamentación. </a:t>
            </a:r>
          </a:p>
          <a:p>
            <a:pPr algn="just"/>
            <a:r>
              <a:rPr lang="es-ES" sz="1800"/>
              <a:t>Su función será formalizar las presentaciones que deban efectuarse en el marco de las obligaciones establecidas por la ley y las directivas e instrucciones emitidas en consecuencia. </a:t>
            </a:r>
          </a:p>
          <a:p>
            <a:pPr algn="just"/>
            <a:r>
              <a:rPr lang="es-ES" sz="1800"/>
              <a:t>No obstante ello, la responsabilidad del deber de informar conforme el artículo 21 es solidaria e ilimitada para la totalidad de los integrantes del órgano de administración.</a:t>
            </a:r>
            <a:endParaRPr lang="es-AR" sz="1800"/>
          </a:p>
          <a:p>
            <a:pPr algn="just"/>
            <a:r>
              <a:rPr lang="es-ES" sz="4000"/>
              <a:t> </a:t>
            </a:r>
            <a:endParaRPr lang="es-AR" sz="4000"/>
          </a:p>
          <a:p>
            <a:pPr algn="just"/>
            <a:endParaRPr lang="es-AR"/>
          </a:p>
        </p:txBody>
      </p:sp>
      <p:sp>
        <p:nvSpPr>
          <p:cNvPr id="39940" name="4 CuadroTexto"/>
          <p:cNvSpPr txBox="1">
            <a:spLocks noChangeArrowheads="1"/>
          </p:cNvSpPr>
          <p:nvPr/>
        </p:nvSpPr>
        <p:spPr bwMode="auto">
          <a:xfrm>
            <a:off x="900113" y="5300663"/>
            <a:ext cx="7077075" cy="677862"/>
          </a:xfrm>
          <a:prstGeom prst="rect">
            <a:avLst/>
          </a:prstGeom>
          <a:noFill/>
          <a:ln w="9525">
            <a:noFill/>
            <a:miter lim="800000"/>
            <a:headEnd/>
            <a:tailEnd/>
          </a:ln>
        </p:spPr>
        <p:txBody>
          <a:bodyPr wrap="none">
            <a:spAutoFit/>
          </a:bodyPr>
          <a:lstStyle/>
          <a:p>
            <a:r>
              <a:rPr lang="es-ES" sz="1800"/>
              <a:t>En el supuesto de que el sujeto obligado se trate de una sociedad irregular,</a:t>
            </a:r>
          </a:p>
          <a:p>
            <a:r>
              <a:rPr lang="es-ES" sz="1800"/>
              <a:t> la obligación de informar recaerá en cualquiera de los socios de la misma</a:t>
            </a:r>
            <a:r>
              <a:rPr lang="es-ES" sz="2000"/>
              <a:t>.</a:t>
            </a:r>
            <a:endParaRPr lang="es-AR" sz="2000"/>
          </a:p>
        </p:txBody>
      </p:sp>
    </p:spTree>
  </p:cSld>
  <p:clrMapOvr>
    <a:masterClrMapping/>
  </p:clrMapOvr>
  <p:transition>
    <p:wheel spokes="8"/>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1 CuadroTexto"/>
          <p:cNvSpPr txBox="1">
            <a:spLocks noChangeArrowheads="1"/>
          </p:cNvSpPr>
          <p:nvPr/>
        </p:nvSpPr>
        <p:spPr bwMode="auto">
          <a:xfrm>
            <a:off x="250825" y="692150"/>
            <a:ext cx="8062913" cy="1385888"/>
          </a:xfrm>
          <a:prstGeom prst="rect">
            <a:avLst/>
          </a:prstGeom>
          <a:noFill/>
          <a:ln w="9525">
            <a:noFill/>
            <a:miter lim="800000"/>
            <a:headEnd/>
            <a:tailEnd/>
          </a:ln>
        </p:spPr>
        <p:txBody>
          <a:bodyPr wrap="none">
            <a:spAutoFit/>
          </a:bodyPr>
          <a:lstStyle/>
          <a:p>
            <a:r>
              <a:rPr lang="es-ES" sz="2800"/>
              <a:t>ARTICULO 17. </a:t>
            </a:r>
            <a:r>
              <a:rPr lang="es-ES" sz="2000"/>
              <a:t>— Incorpórese como artículo 21 bis de la ley 25.246 </a:t>
            </a:r>
          </a:p>
          <a:p>
            <a:r>
              <a:rPr lang="es-ES" sz="2000"/>
              <a:t>y sus modificatorias, el siguiente:</a:t>
            </a:r>
            <a:endParaRPr lang="es-AR" sz="2000"/>
          </a:p>
          <a:p>
            <a:endParaRPr lang="es-AR"/>
          </a:p>
        </p:txBody>
      </p:sp>
      <p:sp>
        <p:nvSpPr>
          <p:cNvPr id="40962" name="2 CuadroTexto"/>
          <p:cNvSpPr txBox="1">
            <a:spLocks noChangeArrowheads="1"/>
          </p:cNvSpPr>
          <p:nvPr/>
        </p:nvSpPr>
        <p:spPr bwMode="auto">
          <a:xfrm>
            <a:off x="179388" y="2133600"/>
            <a:ext cx="9085262" cy="2122488"/>
          </a:xfrm>
          <a:prstGeom prst="rect">
            <a:avLst/>
          </a:prstGeom>
          <a:noFill/>
          <a:ln w="9525">
            <a:noFill/>
            <a:miter lim="800000"/>
            <a:headEnd/>
            <a:tailEnd/>
          </a:ln>
        </p:spPr>
        <p:txBody>
          <a:bodyPr wrap="none">
            <a:spAutoFit/>
          </a:bodyPr>
          <a:lstStyle/>
          <a:p>
            <a:pPr algn="just"/>
            <a:r>
              <a:rPr lang="es-ES" sz="2400"/>
              <a:t>Artículo 21 bis</a:t>
            </a:r>
            <a:r>
              <a:rPr lang="es-ES" sz="1800"/>
              <a:t>: A los fines del inciso a) del artículo 21, se toma como definición de cliente</a:t>
            </a:r>
          </a:p>
          <a:p>
            <a:pPr algn="just"/>
            <a:r>
              <a:rPr lang="es-ES" sz="1800"/>
              <a:t> la adoptada y sugerida por la Comisión Interamericana para el Control del Abuso de Drogas </a:t>
            </a:r>
          </a:p>
          <a:p>
            <a:pPr algn="just"/>
            <a:r>
              <a:rPr lang="es-ES" sz="1800"/>
              <a:t>de la Organización de Estados Americanos (CICAD-OEA). En consecuencia, se definen como </a:t>
            </a:r>
          </a:p>
          <a:p>
            <a:pPr algn="just"/>
            <a:r>
              <a:rPr lang="es-ES" sz="1800"/>
              <a:t>clientes todas aquellas personas físicas o jurídicas con las que se establece, de manera </a:t>
            </a:r>
          </a:p>
          <a:p>
            <a:pPr algn="just"/>
            <a:r>
              <a:rPr lang="es-ES" sz="1800"/>
              <a:t>ocasional o permanente, una relación contractual de carácter financiero, económico o comercial.</a:t>
            </a:r>
            <a:endParaRPr lang="es-AR" sz="1800"/>
          </a:p>
          <a:p>
            <a:pPr algn="just"/>
            <a:endParaRPr lang="es-AR"/>
          </a:p>
        </p:txBody>
      </p:sp>
      <p:sp>
        <p:nvSpPr>
          <p:cNvPr id="40963" name="3 CuadroTexto"/>
          <p:cNvSpPr txBox="1">
            <a:spLocks noChangeArrowheads="1"/>
          </p:cNvSpPr>
          <p:nvPr/>
        </p:nvSpPr>
        <p:spPr bwMode="auto">
          <a:xfrm>
            <a:off x="179388" y="3860800"/>
            <a:ext cx="8391525" cy="1754188"/>
          </a:xfrm>
          <a:prstGeom prst="rect">
            <a:avLst/>
          </a:prstGeom>
          <a:noFill/>
          <a:ln w="9525">
            <a:noFill/>
            <a:miter lim="800000"/>
            <a:headEnd/>
            <a:tailEnd/>
          </a:ln>
        </p:spPr>
        <p:txBody>
          <a:bodyPr wrap="none">
            <a:spAutoFit/>
          </a:bodyPr>
          <a:lstStyle/>
          <a:p>
            <a:r>
              <a:rPr lang="es-ES" sz="1800"/>
              <a:t>En ese sentido es cliente el que desarrolla una vez, ocasionalmente o de manera habitual,</a:t>
            </a:r>
          </a:p>
          <a:p>
            <a:r>
              <a:rPr lang="es-ES" sz="1800"/>
              <a:t> operaciones con los sujetos obligados.</a:t>
            </a:r>
            <a:endParaRPr lang="es-AR" sz="1800"/>
          </a:p>
          <a:p>
            <a:r>
              <a:rPr lang="es-ES"/>
              <a:t> </a:t>
            </a:r>
            <a:endParaRPr lang="es-AR"/>
          </a:p>
          <a:p>
            <a:endParaRPr lang="es-AR"/>
          </a:p>
        </p:txBody>
      </p:sp>
      <p:sp>
        <p:nvSpPr>
          <p:cNvPr id="40964" name="4 CuadroTexto"/>
          <p:cNvSpPr txBox="1">
            <a:spLocks noChangeArrowheads="1"/>
          </p:cNvSpPr>
          <p:nvPr/>
        </p:nvSpPr>
        <p:spPr bwMode="auto">
          <a:xfrm>
            <a:off x="323850" y="5084763"/>
            <a:ext cx="8407400" cy="1139825"/>
          </a:xfrm>
          <a:prstGeom prst="rect">
            <a:avLst/>
          </a:prstGeom>
          <a:noFill/>
          <a:ln w="9525">
            <a:noFill/>
            <a:miter lim="800000"/>
            <a:headEnd/>
            <a:tailEnd/>
          </a:ln>
        </p:spPr>
        <p:txBody>
          <a:bodyPr wrap="none">
            <a:spAutoFit/>
          </a:bodyPr>
          <a:lstStyle/>
          <a:p>
            <a:r>
              <a:rPr lang="es-ES" sz="2800"/>
              <a:t>La información mínima a requerir a los clientes abarcará:</a:t>
            </a:r>
            <a:endParaRPr lang="es-AR" sz="2800"/>
          </a:p>
          <a:p>
            <a:endParaRPr lang="es-AR" sz="4000"/>
          </a:p>
        </p:txBody>
      </p:sp>
    </p:spTree>
  </p:cSld>
  <p:clrMapOvr>
    <a:masterClrMapping/>
  </p:clrMapOvr>
  <p:transition>
    <p:wheel spokes="8"/>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1 CuadroTexto"/>
          <p:cNvSpPr txBox="1">
            <a:spLocks noChangeArrowheads="1"/>
          </p:cNvSpPr>
          <p:nvPr/>
        </p:nvSpPr>
        <p:spPr bwMode="auto">
          <a:xfrm>
            <a:off x="755650" y="1268413"/>
            <a:ext cx="7707313" cy="1446212"/>
          </a:xfrm>
          <a:prstGeom prst="rect">
            <a:avLst/>
          </a:prstGeom>
          <a:noFill/>
          <a:ln w="9525">
            <a:noFill/>
            <a:miter lim="800000"/>
            <a:headEnd/>
            <a:tailEnd/>
          </a:ln>
        </p:spPr>
        <p:txBody>
          <a:bodyPr wrap="none">
            <a:spAutoFit/>
          </a:bodyPr>
          <a:lstStyle/>
          <a:p>
            <a:pPr algn="just"/>
            <a:r>
              <a:rPr lang="es-ES" sz="2000"/>
              <a:t>La información recabada deberá conservarse como mínimo durante cinco</a:t>
            </a:r>
          </a:p>
          <a:p>
            <a:pPr algn="just"/>
            <a:r>
              <a:rPr lang="es-ES" sz="2000"/>
              <a:t> (5) años, debiendo registrarse de manera suficiente para que se pueda</a:t>
            </a:r>
          </a:p>
          <a:p>
            <a:pPr algn="just"/>
            <a:r>
              <a:rPr lang="es-ES" sz="2000"/>
              <a:t> reconstruir.</a:t>
            </a:r>
            <a:endParaRPr lang="es-AR" sz="1600"/>
          </a:p>
          <a:p>
            <a:pPr algn="just"/>
            <a:endParaRPr lang="es-AR" sz="2800"/>
          </a:p>
        </p:txBody>
      </p:sp>
      <p:sp>
        <p:nvSpPr>
          <p:cNvPr id="41986" name="2 CuadroTexto"/>
          <p:cNvSpPr txBox="1">
            <a:spLocks noChangeArrowheads="1"/>
          </p:cNvSpPr>
          <p:nvPr/>
        </p:nvSpPr>
        <p:spPr bwMode="auto">
          <a:xfrm>
            <a:off x="755650" y="2492375"/>
            <a:ext cx="7642225" cy="2124075"/>
          </a:xfrm>
          <a:prstGeom prst="rect">
            <a:avLst/>
          </a:prstGeom>
          <a:noFill/>
          <a:ln w="9525">
            <a:noFill/>
            <a:miter lim="800000"/>
            <a:headEnd/>
            <a:tailEnd/>
          </a:ln>
        </p:spPr>
        <p:txBody>
          <a:bodyPr wrap="none">
            <a:spAutoFit/>
          </a:bodyPr>
          <a:lstStyle/>
          <a:p>
            <a:r>
              <a:rPr lang="es-ES" sz="2000"/>
              <a:t>El plazo máximo para reportar </a:t>
            </a:r>
            <a:r>
              <a:rPr lang="es-ES" sz="2000" i="1"/>
              <a:t>“hechos” </a:t>
            </a:r>
            <a:r>
              <a:rPr lang="es-ES" sz="2000"/>
              <a:t>u </a:t>
            </a:r>
            <a:r>
              <a:rPr lang="es-ES" sz="2000" i="1"/>
              <a:t>“operaciones sospechosas” </a:t>
            </a:r>
          </a:p>
          <a:p>
            <a:r>
              <a:rPr lang="es-ES" sz="2000"/>
              <a:t>de lavado de activos será de ciento cincuenta (150) días corridos, a partir</a:t>
            </a:r>
          </a:p>
          <a:p>
            <a:r>
              <a:rPr lang="es-ES" sz="2000"/>
              <a:t> de la operación realizada o tentada.</a:t>
            </a:r>
            <a:endParaRPr lang="es-AR" sz="2000"/>
          </a:p>
          <a:p>
            <a:r>
              <a:rPr lang="es-ES"/>
              <a:t> </a:t>
            </a:r>
            <a:endParaRPr lang="es-AR"/>
          </a:p>
          <a:p>
            <a:endParaRPr lang="es-AR"/>
          </a:p>
        </p:txBody>
      </p:sp>
      <p:sp>
        <p:nvSpPr>
          <p:cNvPr id="41987" name="3 CuadroTexto"/>
          <p:cNvSpPr txBox="1">
            <a:spLocks noChangeArrowheads="1"/>
          </p:cNvSpPr>
          <p:nvPr/>
        </p:nvSpPr>
        <p:spPr bwMode="auto">
          <a:xfrm>
            <a:off x="827088" y="3789363"/>
            <a:ext cx="7627937" cy="2430462"/>
          </a:xfrm>
          <a:prstGeom prst="rect">
            <a:avLst/>
          </a:prstGeom>
          <a:noFill/>
          <a:ln w="9525">
            <a:noFill/>
            <a:miter lim="800000"/>
            <a:headEnd/>
            <a:tailEnd/>
          </a:ln>
        </p:spPr>
        <p:txBody>
          <a:bodyPr wrap="none">
            <a:spAutoFit/>
          </a:bodyPr>
          <a:lstStyle/>
          <a:p>
            <a:pPr algn="just"/>
            <a:r>
              <a:rPr lang="es-ES" sz="2000"/>
              <a:t>El plazo máximo para reportar </a:t>
            </a:r>
            <a:r>
              <a:rPr lang="es-ES" sz="2000" i="1"/>
              <a:t>“hechos” </a:t>
            </a:r>
            <a:r>
              <a:rPr lang="es-ES" sz="2000"/>
              <a:t>u </a:t>
            </a:r>
            <a:r>
              <a:rPr lang="es-ES" sz="2000" i="1"/>
              <a:t>“operaciones sospechosas” </a:t>
            </a:r>
          </a:p>
          <a:p>
            <a:pPr algn="just"/>
            <a:r>
              <a:rPr lang="es-ES" sz="2000"/>
              <a:t>de financiación de terrorismo será de cuarenta y ocho (48) horas, a partir</a:t>
            </a:r>
          </a:p>
          <a:p>
            <a:pPr algn="just"/>
            <a:r>
              <a:rPr lang="es-ES" sz="2000"/>
              <a:t> de la operación realizada o tentada, habilitándose días y horas inhábiles</a:t>
            </a:r>
          </a:p>
          <a:p>
            <a:pPr algn="just"/>
            <a:r>
              <a:rPr lang="es-ES" sz="2000"/>
              <a:t> al efecto.</a:t>
            </a:r>
            <a:endParaRPr lang="es-AR" sz="2000"/>
          </a:p>
          <a:p>
            <a:pPr algn="just"/>
            <a:r>
              <a:rPr lang="es-ES"/>
              <a:t> </a:t>
            </a:r>
            <a:endParaRPr lang="es-AR"/>
          </a:p>
          <a:p>
            <a:pPr algn="just"/>
            <a:endParaRPr lang="es-AR"/>
          </a:p>
        </p:txBody>
      </p:sp>
    </p:spTree>
  </p:cSld>
  <p:clrMapOvr>
    <a:masterClrMapping/>
  </p:clrMapOvr>
  <p:transition>
    <p:wheel spokes="8"/>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1 CuadroTexto"/>
          <p:cNvSpPr txBox="1">
            <a:spLocks noChangeArrowheads="1"/>
          </p:cNvSpPr>
          <p:nvPr/>
        </p:nvSpPr>
        <p:spPr bwMode="auto">
          <a:xfrm>
            <a:off x="468313" y="333375"/>
            <a:ext cx="7515225" cy="2184400"/>
          </a:xfrm>
          <a:prstGeom prst="rect">
            <a:avLst/>
          </a:prstGeom>
          <a:noFill/>
          <a:ln w="9525">
            <a:noFill/>
            <a:miter lim="800000"/>
            <a:headEnd/>
            <a:tailEnd/>
          </a:ln>
        </p:spPr>
        <p:txBody>
          <a:bodyPr wrap="none">
            <a:spAutoFit/>
          </a:bodyPr>
          <a:lstStyle/>
          <a:p>
            <a:r>
              <a:rPr lang="es-ES" sz="2800"/>
              <a:t>ARTICULO 18</a:t>
            </a:r>
            <a:r>
              <a:rPr lang="es-ES"/>
              <a:t>. — </a:t>
            </a:r>
            <a:r>
              <a:rPr lang="es-ES" sz="2000"/>
              <a:t>Sustitúyese el artículo 23 de la ley 25.246</a:t>
            </a:r>
          </a:p>
          <a:p>
            <a:r>
              <a:rPr lang="es-ES" sz="2000"/>
              <a:t> y sus modificatorias, por el siguiente:</a:t>
            </a:r>
            <a:endParaRPr lang="es-AR" sz="2000"/>
          </a:p>
          <a:p>
            <a:r>
              <a:rPr lang="es-ES" sz="2000"/>
              <a:t> </a:t>
            </a:r>
            <a:endParaRPr lang="es-AR" sz="2000"/>
          </a:p>
          <a:p>
            <a:r>
              <a:rPr lang="es-ES" sz="2400"/>
              <a:t>Artículo 23:...</a:t>
            </a:r>
            <a:endParaRPr lang="es-AR" sz="4000"/>
          </a:p>
          <a:p>
            <a:endParaRPr lang="es-AR"/>
          </a:p>
        </p:txBody>
      </p:sp>
      <p:sp>
        <p:nvSpPr>
          <p:cNvPr id="43010" name="2 CuadroTexto"/>
          <p:cNvSpPr txBox="1">
            <a:spLocks noChangeArrowheads="1"/>
          </p:cNvSpPr>
          <p:nvPr/>
        </p:nvSpPr>
        <p:spPr bwMode="auto">
          <a:xfrm>
            <a:off x="25400" y="2133600"/>
            <a:ext cx="9118600" cy="2492375"/>
          </a:xfrm>
          <a:prstGeom prst="rect">
            <a:avLst/>
          </a:prstGeom>
          <a:noFill/>
          <a:ln w="9525">
            <a:noFill/>
            <a:miter lim="800000"/>
            <a:headEnd/>
            <a:tailEnd/>
          </a:ln>
        </p:spPr>
        <p:txBody>
          <a:bodyPr wrap="none">
            <a:spAutoFit/>
          </a:bodyPr>
          <a:lstStyle/>
          <a:p>
            <a:pPr marL="457200" indent="-457200" algn="just">
              <a:buFontTx/>
              <a:buAutoNum type="arabicPeriod"/>
            </a:pPr>
            <a:r>
              <a:rPr lang="es-ES" sz="2000"/>
              <a:t>Será sancionado con multa de cinco (5) a veinte (20) veces del valor de los bienes</a:t>
            </a:r>
          </a:p>
          <a:p>
            <a:pPr marL="457200" indent="-457200" algn="just"/>
            <a:r>
              <a:rPr lang="es-ES" sz="2000"/>
              <a:t> objeto del delito, la persona jurídica cuyo órgano ejecutor hubiera recolectado o</a:t>
            </a:r>
          </a:p>
          <a:p>
            <a:pPr marL="457200" indent="-457200" algn="just"/>
            <a:r>
              <a:rPr lang="es-ES" sz="2000"/>
              <a:t> provisto bienes o dinero, cualquiera sea su valor, con conocimiento de que serán </a:t>
            </a:r>
          </a:p>
          <a:p>
            <a:pPr marL="457200" indent="-457200" algn="just"/>
            <a:r>
              <a:rPr lang="es-ES" sz="2000"/>
              <a:t>utilizados por algún miembro de una asociación ilícita terrorista, en el sentido</a:t>
            </a:r>
          </a:p>
          <a:p>
            <a:pPr marL="457200" indent="-457200" algn="just"/>
            <a:r>
              <a:rPr lang="es-ES" sz="2000"/>
              <a:t> del artículo 213 quáter del Código Penal.</a:t>
            </a:r>
            <a:endParaRPr lang="es-AR" sz="2000"/>
          </a:p>
          <a:p>
            <a:pPr marL="457200" indent="-457200" algn="just"/>
            <a:r>
              <a:rPr lang="es-ES" sz="2000"/>
              <a:t> </a:t>
            </a:r>
            <a:endParaRPr lang="es-AR" sz="2000"/>
          </a:p>
          <a:p>
            <a:pPr marL="457200" indent="-457200" algn="just"/>
            <a:endParaRPr lang="es-AR"/>
          </a:p>
        </p:txBody>
      </p:sp>
      <p:sp>
        <p:nvSpPr>
          <p:cNvPr id="43011" name="3 CuadroTexto"/>
          <p:cNvSpPr txBox="1">
            <a:spLocks noChangeArrowheads="1"/>
          </p:cNvSpPr>
          <p:nvPr/>
        </p:nvSpPr>
        <p:spPr bwMode="auto">
          <a:xfrm>
            <a:off x="179388" y="3789363"/>
            <a:ext cx="8509000" cy="2800350"/>
          </a:xfrm>
          <a:prstGeom prst="rect">
            <a:avLst/>
          </a:prstGeom>
          <a:noFill/>
          <a:ln w="9525">
            <a:noFill/>
            <a:miter lim="800000"/>
            <a:headEnd/>
            <a:tailEnd/>
          </a:ln>
        </p:spPr>
        <p:txBody>
          <a:bodyPr wrap="none">
            <a:spAutoFit/>
          </a:bodyPr>
          <a:lstStyle/>
          <a:p>
            <a:pPr algn="just"/>
            <a:r>
              <a:rPr lang="es-ES" sz="2000"/>
              <a:t>Cuando el hecho hubiera sido cometido por temeridad o imprudencia grave</a:t>
            </a:r>
          </a:p>
          <a:p>
            <a:pPr algn="just"/>
            <a:r>
              <a:rPr lang="es-ES" sz="2000"/>
              <a:t> del órgano o ejecutor de una persona jurídica o por varios órganos o ejecutores</a:t>
            </a:r>
          </a:p>
          <a:p>
            <a:pPr algn="just"/>
            <a:r>
              <a:rPr lang="es-ES" sz="2000"/>
              <a:t> suyos, la multa a la persona jurídica será del veinte por ciento (20%) al sesenta</a:t>
            </a:r>
          </a:p>
          <a:p>
            <a:pPr algn="just"/>
            <a:r>
              <a:rPr lang="es-ES" sz="2000"/>
              <a:t> por ciento (60%) del valor de los bienes objeto del delito. 2. Cuando el órgano o</a:t>
            </a:r>
          </a:p>
          <a:p>
            <a:pPr algn="just"/>
            <a:r>
              <a:rPr lang="es-ES" sz="2000"/>
              <a:t> ejecutor de una persona jurídica hubiera cometido en ese carácter el delito a que </a:t>
            </a:r>
          </a:p>
          <a:p>
            <a:pPr algn="just"/>
            <a:r>
              <a:rPr lang="es-ES" sz="2000"/>
              <a:t>se refiere el artículo 22 de esta ley, la persona jurídica será pasible de multa de</a:t>
            </a:r>
          </a:p>
          <a:p>
            <a:pPr algn="just"/>
            <a:r>
              <a:rPr lang="es-ES" sz="2000"/>
              <a:t> cincuenta mil pesos ($ 50.000) a quinientos mil pesos ($ 500.000).</a:t>
            </a:r>
            <a:endParaRPr lang="es-AR" sz="2400"/>
          </a:p>
          <a:p>
            <a:pPr algn="just"/>
            <a:endParaRPr lang="es-AR"/>
          </a:p>
        </p:txBody>
      </p:sp>
    </p:spTree>
  </p:cSld>
  <p:clrMapOvr>
    <a:masterClrMapping/>
  </p:clrMapOvr>
  <p:transition>
    <p:wheel spokes="8"/>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1 CuadroTexto"/>
          <p:cNvSpPr txBox="1">
            <a:spLocks noChangeArrowheads="1"/>
          </p:cNvSpPr>
          <p:nvPr/>
        </p:nvSpPr>
        <p:spPr bwMode="auto">
          <a:xfrm>
            <a:off x="323850" y="260350"/>
            <a:ext cx="7400925" cy="2862263"/>
          </a:xfrm>
          <a:prstGeom prst="rect">
            <a:avLst/>
          </a:prstGeom>
          <a:noFill/>
          <a:ln w="9525">
            <a:noFill/>
            <a:miter lim="800000"/>
            <a:headEnd/>
            <a:tailEnd/>
          </a:ln>
        </p:spPr>
        <p:txBody>
          <a:bodyPr wrap="none">
            <a:spAutoFit/>
          </a:bodyPr>
          <a:lstStyle/>
          <a:p>
            <a:r>
              <a:rPr lang="es-ES" sz="2800"/>
              <a:t>ARTICULO 19. </a:t>
            </a:r>
            <a:r>
              <a:rPr lang="es-ES"/>
              <a:t>— </a:t>
            </a:r>
            <a:r>
              <a:rPr lang="es-ES" sz="2400"/>
              <a:t>Sustitúyese el artículo 24 de la ley</a:t>
            </a:r>
          </a:p>
          <a:p>
            <a:r>
              <a:rPr lang="es-ES" sz="2400"/>
              <a:t> 25.246 y sus modificatorias, por el siguiente:</a:t>
            </a:r>
            <a:endParaRPr lang="es-AR" sz="2400"/>
          </a:p>
          <a:p>
            <a:r>
              <a:rPr lang="es-ES" sz="2400"/>
              <a:t> </a:t>
            </a:r>
            <a:endParaRPr lang="es-AR" sz="2400"/>
          </a:p>
          <a:p>
            <a:r>
              <a:rPr lang="es-ES" sz="2400"/>
              <a:t>Artículo 24:...</a:t>
            </a:r>
            <a:endParaRPr lang="es-AR"/>
          </a:p>
          <a:p>
            <a:r>
              <a:rPr lang="es-ES"/>
              <a:t> </a:t>
            </a:r>
            <a:endParaRPr lang="es-AR"/>
          </a:p>
          <a:p>
            <a:endParaRPr lang="es-AR"/>
          </a:p>
        </p:txBody>
      </p:sp>
      <p:sp>
        <p:nvSpPr>
          <p:cNvPr id="3" name="2 CuadroTexto"/>
          <p:cNvSpPr txBox="1"/>
          <p:nvPr/>
        </p:nvSpPr>
        <p:spPr>
          <a:xfrm>
            <a:off x="323850" y="2060575"/>
            <a:ext cx="8485188" cy="2493963"/>
          </a:xfrm>
          <a:prstGeom prst="rect">
            <a:avLst/>
          </a:prstGeom>
          <a:noFill/>
        </p:spPr>
        <p:txBody>
          <a:bodyPr wrap="none">
            <a:spAutoFit/>
          </a:bodyPr>
          <a:lstStyle/>
          <a:p>
            <a:pPr marL="742950" indent="-742950">
              <a:buFontTx/>
              <a:buAutoNum type="arabicPeriod"/>
              <a:defRPr/>
            </a:pPr>
            <a:r>
              <a:rPr lang="es-ES" sz="2000" dirty="0">
                <a:cs typeface="Arial" pitchFamily="34" charset="0"/>
              </a:rPr>
              <a:t>La persona que actuando como órgano o ejecutor de una persona jurídica </a:t>
            </a:r>
          </a:p>
          <a:p>
            <a:pPr marL="742950" indent="-742950">
              <a:defRPr/>
            </a:pPr>
            <a:r>
              <a:rPr lang="es-ES" sz="2000" dirty="0">
                <a:cs typeface="Arial" pitchFamily="34" charset="0"/>
              </a:rPr>
              <a:t>o la persona de existencia visible que incumpla alguna de las obligaciones</a:t>
            </a:r>
          </a:p>
          <a:p>
            <a:pPr marL="742950" indent="-742950">
              <a:defRPr/>
            </a:pPr>
            <a:r>
              <a:rPr lang="es-ES" sz="2000" dirty="0">
                <a:cs typeface="Arial" pitchFamily="34" charset="0"/>
              </a:rPr>
              <a:t> ante la Unidad de Información Financiera (UIF) creada por esta ley, será</a:t>
            </a:r>
          </a:p>
          <a:p>
            <a:pPr marL="742950" indent="-742950">
              <a:defRPr/>
            </a:pPr>
            <a:r>
              <a:rPr lang="es-ES" sz="2000" dirty="0">
                <a:cs typeface="Arial" pitchFamily="34" charset="0"/>
              </a:rPr>
              <a:t> sancionada con pena de multa de una (1) a diez (10) veces del valor total de</a:t>
            </a:r>
          </a:p>
          <a:p>
            <a:pPr marL="742950" indent="-742950">
              <a:defRPr/>
            </a:pPr>
            <a:r>
              <a:rPr lang="es-ES" sz="2000" dirty="0">
                <a:cs typeface="Arial" pitchFamily="34" charset="0"/>
              </a:rPr>
              <a:t> los bienes u operación a los que se refiera la infracción, siempre y cuando el </a:t>
            </a:r>
          </a:p>
          <a:p>
            <a:pPr marL="742950" indent="-742950">
              <a:defRPr/>
            </a:pPr>
            <a:r>
              <a:rPr lang="es-ES" sz="2000" dirty="0">
                <a:cs typeface="Arial" pitchFamily="34" charset="0"/>
              </a:rPr>
              <a:t>hecho no constituya un delito más grave.</a:t>
            </a:r>
            <a:endParaRPr lang="es-AR" sz="2000" dirty="0">
              <a:cs typeface="Arial" pitchFamily="34" charset="0"/>
            </a:endParaRPr>
          </a:p>
          <a:p>
            <a:pPr>
              <a:defRPr/>
            </a:pPr>
            <a:endParaRPr lang="es-AR" dirty="0">
              <a:cs typeface="Arial" pitchFamily="34" charset="0"/>
            </a:endParaRPr>
          </a:p>
        </p:txBody>
      </p:sp>
      <p:sp>
        <p:nvSpPr>
          <p:cNvPr id="44035" name="3 CuadroTexto"/>
          <p:cNvSpPr txBox="1">
            <a:spLocks noChangeArrowheads="1"/>
          </p:cNvSpPr>
          <p:nvPr/>
        </p:nvSpPr>
        <p:spPr bwMode="auto">
          <a:xfrm>
            <a:off x="395288" y="4076700"/>
            <a:ext cx="8137525" cy="1262063"/>
          </a:xfrm>
          <a:prstGeom prst="rect">
            <a:avLst/>
          </a:prstGeom>
          <a:noFill/>
          <a:ln w="9525">
            <a:noFill/>
            <a:miter lim="800000"/>
            <a:headEnd/>
            <a:tailEnd/>
          </a:ln>
        </p:spPr>
        <p:txBody>
          <a:bodyPr>
            <a:spAutoFit/>
          </a:bodyPr>
          <a:lstStyle/>
          <a:p>
            <a:r>
              <a:rPr lang="es-ES" sz="2000"/>
              <a:t>2. La misma sanción será aplicable a la persona jurídica en cuyo organismo se desempeñare el sujeto infractor.</a:t>
            </a:r>
            <a:endParaRPr lang="es-AR" sz="3200"/>
          </a:p>
          <a:p>
            <a:endParaRPr lang="es-AR"/>
          </a:p>
        </p:txBody>
      </p:sp>
      <p:sp>
        <p:nvSpPr>
          <p:cNvPr id="44036" name="4 CuadroTexto"/>
          <p:cNvSpPr txBox="1">
            <a:spLocks noChangeArrowheads="1"/>
          </p:cNvSpPr>
          <p:nvPr/>
        </p:nvSpPr>
        <p:spPr bwMode="auto">
          <a:xfrm>
            <a:off x="395288" y="4868863"/>
            <a:ext cx="8504237" cy="1262062"/>
          </a:xfrm>
          <a:prstGeom prst="rect">
            <a:avLst/>
          </a:prstGeom>
          <a:noFill/>
          <a:ln w="9525">
            <a:noFill/>
            <a:miter lim="800000"/>
            <a:headEnd/>
            <a:tailEnd/>
          </a:ln>
        </p:spPr>
        <p:txBody>
          <a:bodyPr wrap="none">
            <a:spAutoFit/>
          </a:bodyPr>
          <a:lstStyle/>
          <a:p>
            <a:r>
              <a:rPr lang="es-ES" sz="2000"/>
              <a:t>3. Cuando no se pueda establecer el valor real de los bienes, la multa será de diez</a:t>
            </a:r>
          </a:p>
          <a:p>
            <a:r>
              <a:rPr lang="es-ES" sz="2000"/>
              <a:t> mil pesos ($ 10.000) a cien mil pesos ($ 100.000).</a:t>
            </a:r>
            <a:endParaRPr lang="es-AR" sz="2000"/>
          </a:p>
          <a:p>
            <a:endParaRPr lang="es-AR"/>
          </a:p>
        </p:txBody>
      </p:sp>
    </p:spTree>
  </p:cSld>
  <p:clrMapOvr>
    <a:masterClrMapping/>
  </p:clrMapOvr>
  <p:transition>
    <p:wheel spokes="8"/>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260648"/>
            <a:ext cx="7772400" cy="1143000"/>
          </a:xfrm>
        </p:spPr>
        <p:txBody>
          <a:bodyPr>
            <a:noAutofit/>
          </a:bodyPr>
          <a:lstStyle/>
          <a:p>
            <a:pPr indent="0">
              <a:defRPr/>
            </a:pPr>
            <a:r>
              <a:rPr lang="es-AR" sz="3200" dirty="0" smtClean="0"/>
              <a:t>RESOLUCION UIF 65/2011. Consideraciones especiales</a:t>
            </a:r>
            <a:endParaRPr lang="es-AR" sz="3200" dirty="0"/>
          </a:p>
        </p:txBody>
      </p:sp>
      <p:sp>
        <p:nvSpPr>
          <p:cNvPr id="45058" name="3 Marcador de texto"/>
          <p:cNvSpPr>
            <a:spLocks noGrp="1"/>
          </p:cNvSpPr>
          <p:nvPr>
            <p:ph type="body" sz="half" idx="2"/>
          </p:nvPr>
        </p:nvSpPr>
        <p:spPr/>
        <p:txBody>
          <a:bodyPr/>
          <a:lstStyle/>
          <a:p>
            <a:r>
              <a:rPr lang="es-AR" sz="1400" smtClean="0"/>
              <a:t>Limitación por norma</a:t>
            </a:r>
            <a:r>
              <a:rPr lang="es-AR" sz="2400" smtClean="0"/>
              <a:t> </a:t>
            </a:r>
            <a:r>
              <a:rPr lang="es-AR" sz="1400" smtClean="0"/>
              <a:t>administrativa y no por ley a auditores y síndicos</a:t>
            </a:r>
          </a:p>
          <a:p>
            <a:r>
              <a:rPr lang="es-AR" sz="1400" smtClean="0"/>
              <a:t>Relación auditor- cliente-dictamen</a:t>
            </a:r>
          </a:p>
          <a:p>
            <a:r>
              <a:rPr lang="es-AR" sz="1400" smtClean="0"/>
              <a:t>Operación inusual- operación sospechosa</a:t>
            </a:r>
          </a:p>
          <a:p>
            <a:r>
              <a:rPr lang="es-AR" sz="1400" smtClean="0"/>
              <a:t>Propietario/beneficiario: que pasa cuando  el 20% o más de una persona jurídica auditada ( reportar???)</a:t>
            </a:r>
          </a:p>
          <a:p>
            <a:r>
              <a:rPr lang="es-AR" sz="1400" smtClean="0"/>
              <a:t>Ley 25246. Art. 21 inc)c: abstenerse de revelar al cliente o a terceros las actuaciones que se estén realizando …..</a:t>
            </a:r>
          </a:p>
          <a:p>
            <a:r>
              <a:rPr lang="es-AR" sz="1400" smtClean="0"/>
              <a:t>Ley 25246. Art. 22:….El mismo deber de guardar secreto rige para las personas y entidades obligadas por esta  ley a suministrar datos a la UIF</a:t>
            </a:r>
            <a:endParaRPr lang="es-AR" sz="2400" smtClean="0"/>
          </a:p>
        </p:txBody>
      </p:sp>
      <p:pic>
        <p:nvPicPr>
          <p:cNvPr id="45059" name="Picture 2"/>
          <p:cNvPicPr>
            <a:picLocks noGrp="1" noChangeAspect="1" noChangeArrowheads="1"/>
          </p:cNvPicPr>
          <p:nvPr>
            <p:ph type="clipArt" sz="half" idx="1"/>
          </p:nvPr>
        </p:nvPicPr>
        <p:blipFill>
          <a:blip r:embed="rId2"/>
          <a:srcRect/>
          <a:stretch>
            <a:fillRect/>
          </a:stretch>
        </p:blipFill>
        <p:spPr>
          <a:xfrm>
            <a:off x="1077913" y="2852738"/>
            <a:ext cx="1117600" cy="1046162"/>
          </a:xfrm>
        </p:spPr>
      </p:pic>
      <p:pic>
        <p:nvPicPr>
          <p:cNvPr id="45060" name="Picture 3"/>
          <p:cNvPicPr>
            <a:picLocks noChangeAspect="1" noChangeArrowheads="1"/>
          </p:cNvPicPr>
          <p:nvPr/>
        </p:nvPicPr>
        <p:blipFill>
          <a:blip r:embed="rId3"/>
          <a:srcRect/>
          <a:stretch>
            <a:fillRect/>
          </a:stretch>
        </p:blipFill>
        <p:spPr bwMode="auto">
          <a:xfrm>
            <a:off x="2339975" y="2708275"/>
            <a:ext cx="2051050" cy="1350963"/>
          </a:xfrm>
          <a:prstGeom prst="rect">
            <a:avLst/>
          </a:prstGeom>
          <a:noFill/>
          <a:ln w="9525">
            <a:noFill/>
            <a:miter lim="800000"/>
            <a:headEnd/>
            <a:tailEnd/>
          </a:ln>
        </p:spPr>
      </p:pic>
    </p:spTree>
  </p:cSld>
  <p:clrMapOvr>
    <a:masterClrMapping/>
  </p:clrMapOvr>
  <p:transition>
    <p:wheel spokes="8"/>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457200" y="273050"/>
            <a:ext cx="7715200" cy="1162050"/>
          </a:xfrm>
          <a:prstGeom prst="rect">
            <a:avLst/>
          </a:prstGeom>
        </p:spPr>
        <p:txBody>
          <a:bodyPr/>
          <a:lstStyle/>
          <a:p>
            <a:pPr marL="484632" fontAlgn="auto">
              <a:spcAft>
                <a:spcPts val="0"/>
              </a:spcAft>
              <a:defRPr/>
            </a:pPr>
            <a:r>
              <a:rPr lang="es-AR" sz="2800"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rPr>
              <a:t>CONSIDERACIONES DE GAFI SOBRE ARGENTINA</a:t>
            </a:r>
          </a:p>
        </p:txBody>
      </p:sp>
      <p:pic>
        <p:nvPicPr>
          <p:cNvPr id="46082" name="4 Marcador de contenido" descr="00410177.jpg"/>
          <p:cNvPicPr>
            <a:picLocks noChangeAspect="1"/>
          </p:cNvPicPr>
          <p:nvPr/>
        </p:nvPicPr>
        <p:blipFill>
          <a:blip r:embed="rId2"/>
          <a:srcRect/>
          <a:stretch>
            <a:fillRect/>
          </a:stretch>
        </p:blipFill>
        <p:spPr bwMode="auto">
          <a:xfrm>
            <a:off x="3575050" y="1365250"/>
            <a:ext cx="5111750" cy="3668713"/>
          </a:xfrm>
          <a:prstGeom prst="rect">
            <a:avLst/>
          </a:prstGeom>
          <a:noFill/>
          <a:ln w="9525">
            <a:noFill/>
            <a:miter lim="800000"/>
            <a:headEnd/>
            <a:tailEnd/>
          </a:ln>
        </p:spPr>
      </p:pic>
      <p:sp>
        <p:nvSpPr>
          <p:cNvPr id="4" name="3 Marcador de texto"/>
          <p:cNvSpPr txBox="1">
            <a:spLocks/>
          </p:cNvSpPr>
          <p:nvPr/>
        </p:nvSpPr>
        <p:spPr>
          <a:xfrm>
            <a:off x="457200" y="1435100"/>
            <a:ext cx="3008313" cy="4691063"/>
          </a:xfrm>
          <a:prstGeom prst="rect">
            <a:avLst/>
          </a:prstGeom>
        </p:spPr>
        <p:txBody>
          <a:bodyPr/>
          <a:lstStyle/>
          <a:p>
            <a:pPr marL="342900" indent="-342900" fontAlgn="auto">
              <a:spcBef>
                <a:spcPct val="20000"/>
              </a:spcBef>
              <a:spcAft>
                <a:spcPts val="0"/>
              </a:spcAft>
              <a:buClr>
                <a:schemeClr val="accent1"/>
              </a:buClr>
              <a:buSzPct val="80000"/>
              <a:buFontTx/>
              <a:buAutoNum type="arabicPeriod"/>
              <a:defRPr/>
            </a:pPr>
            <a:r>
              <a:rPr lang="es-AR" sz="1400" dirty="0">
                <a:latin typeface="+mn-lt"/>
                <a:cs typeface="+mn-cs"/>
              </a:rPr>
              <a:t>TIPIFICAR  AUTOLAVADO</a:t>
            </a:r>
          </a:p>
          <a:p>
            <a:pPr marL="342900" indent="-342900" fontAlgn="auto">
              <a:spcBef>
                <a:spcPct val="20000"/>
              </a:spcBef>
              <a:spcAft>
                <a:spcPts val="0"/>
              </a:spcAft>
              <a:buClr>
                <a:schemeClr val="accent1"/>
              </a:buClr>
              <a:buSzPct val="80000"/>
              <a:buFont typeface="Wingdings 2"/>
              <a:buChar char=""/>
              <a:defRPr/>
            </a:pPr>
            <a:endParaRPr lang="es-AR" sz="1400" dirty="0">
              <a:latin typeface="+mn-lt"/>
              <a:cs typeface="+mn-cs"/>
            </a:endParaRPr>
          </a:p>
          <a:p>
            <a:pPr marL="342900" indent="-342900" fontAlgn="auto">
              <a:spcBef>
                <a:spcPct val="20000"/>
              </a:spcBef>
              <a:spcAft>
                <a:spcPts val="0"/>
              </a:spcAft>
              <a:buClr>
                <a:schemeClr val="accent1"/>
              </a:buClr>
              <a:buSzPct val="80000"/>
              <a:buFont typeface="Wingdings 2"/>
              <a:buChar char=""/>
              <a:defRPr/>
            </a:pPr>
            <a:endParaRPr lang="es-AR" sz="1400" dirty="0">
              <a:latin typeface="+mn-lt"/>
              <a:cs typeface="+mn-cs"/>
            </a:endParaRPr>
          </a:p>
          <a:p>
            <a:pPr marL="342900" indent="-342900" fontAlgn="auto">
              <a:spcBef>
                <a:spcPct val="20000"/>
              </a:spcBef>
              <a:spcAft>
                <a:spcPts val="0"/>
              </a:spcAft>
              <a:buClr>
                <a:schemeClr val="accent1"/>
              </a:buClr>
              <a:buSzPct val="80000"/>
              <a:buFont typeface="Wingdings 2"/>
              <a:buChar char=""/>
              <a:defRPr/>
            </a:pPr>
            <a:r>
              <a:rPr lang="es-AR" sz="1400" dirty="0">
                <a:latin typeface="+mn-lt"/>
                <a:cs typeface="+mn-cs"/>
              </a:rPr>
              <a:t>2. AMPLIAR SUJETOS OBLIGADOS</a:t>
            </a:r>
          </a:p>
          <a:p>
            <a:pPr marL="342900" indent="-342900" fontAlgn="auto">
              <a:spcBef>
                <a:spcPct val="20000"/>
              </a:spcBef>
              <a:spcAft>
                <a:spcPts val="0"/>
              </a:spcAft>
              <a:buClr>
                <a:schemeClr val="accent1"/>
              </a:buClr>
              <a:buSzPct val="80000"/>
              <a:buFont typeface="Wingdings 2"/>
              <a:buChar char=""/>
              <a:defRPr/>
            </a:pPr>
            <a:endParaRPr lang="es-AR" sz="1400" dirty="0">
              <a:latin typeface="+mn-lt"/>
              <a:cs typeface="+mn-cs"/>
            </a:endParaRPr>
          </a:p>
          <a:p>
            <a:pPr marL="342900" indent="-342900" fontAlgn="auto">
              <a:spcBef>
                <a:spcPct val="20000"/>
              </a:spcBef>
              <a:spcAft>
                <a:spcPts val="0"/>
              </a:spcAft>
              <a:buClr>
                <a:schemeClr val="accent1"/>
              </a:buClr>
              <a:buSzPct val="80000"/>
              <a:buFont typeface="Wingdings 2"/>
              <a:buChar char=""/>
              <a:defRPr/>
            </a:pPr>
            <a:endParaRPr lang="es-AR" sz="1400" dirty="0">
              <a:latin typeface="+mn-lt"/>
              <a:cs typeface="+mn-cs"/>
            </a:endParaRPr>
          </a:p>
          <a:p>
            <a:pPr marL="342900" indent="-342900" fontAlgn="auto">
              <a:spcBef>
                <a:spcPct val="20000"/>
              </a:spcBef>
              <a:spcAft>
                <a:spcPts val="0"/>
              </a:spcAft>
              <a:buClr>
                <a:schemeClr val="accent1"/>
              </a:buClr>
              <a:buSzPct val="80000"/>
              <a:buFont typeface="Wingdings 2"/>
              <a:buChar char=""/>
              <a:defRPr/>
            </a:pPr>
            <a:r>
              <a:rPr lang="es-AR" sz="1400" dirty="0">
                <a:latin typeface="+mn-lt"/>
                <a:cs typeface="+mn-cs"/>
              </a:rPr>
              <a:t>3. APLICAR SANCIONES</a:t>
            </a:r>
          </a:p>
          <a:p>
            <a:pPr marL="342900" indent="-342900" fontAlgn="auto">
              <a:spcBef>
                <a:spcPct val="20000"/>
              </a:spcBef>
              <a:spcAft>
                <a:spcPts val="0"/>
              </a:spcAft>
              <a:buClr>
                <a:schemeClr val="accent1"/>
              </a:buClr>
              <a:buSzPct val="80000"/>
              <a:buFont typeface="Wingdings 2"/>
              <a:buChar char=""/>
              <a:defRPr/>
            </a:pPr>
            <a:endParaRPr lang="es-AR" sz="1400" dirty="0">
              <a:latin typeface="+mn-lt"/>
              <a:cs typeface="+mn-cs"/>
            </a:endParaRPr>
          </a:p>
          <a:p>
            <a:pPr marL="342900" indent="-342900" fontAlgn="auto">
              <a:spcBef>
                <a:spcPct val="20000"/>
              </a:spcBef>
              <a:spcAft>
                <a:spcPts val="0"/>
              </a:spcAft>
              <a:buClr>
                <a:schemeClr val="accent1"/>
              </a:buClr>
              <a:buSzPct val="80000"/>
              <a:buFont typeface="Wingdings 2"/>
              <a:buChar char=""/>
              <a:defRPr/>
            </a:pPr>
            <a:endParaRPr lang="es-AR" sz="1400" dirty="0">
              <a:latin typeface="+mn-lt"/>
              <a:cs typeface="+mn-cs"/>
            </a:endParaRPr>
          </a:p>
          <a:p>
            <a:pPr marL="342900" indent="-342900" fontAlgn="auto">
              <a:spcBef>
                <a:spcPct val="20000"/>
              </a:spcBef>
              <a:spcAft>
                <a:spcPts val="0"/>
              </a:spcAft>
              <a:buClr>
                <a:schemeClr val="accent1"/>
              </a:buClr>
              <a:buSzPct val="80000"/>
              <a:buFont typeface="Wingdings 2"/>
              <a:buChar char=""/>
              <a:defRPr/>
            </a:pPr>
            <a:r>
              <a:rPr lang="es-AR" sz="1400" dirty="0">
                <a:latin typeface="+mn-lt"/>
                <a:cs typeface="+mn-cs"/>
              </a:rPr>
              <a:t>4. TENER CONDENAS</a:t>
            </a:r>
          </a:p>
          <a:p>
            <a:pPr marL="342900" indent="-342900" fontAlgn="auto">
              <a:spcBef>
                <a:spcPct val="20000"/>
              </a:spcBef>
              <a:spcAft>
                <a:spcPts val="0"/>
              </a:spcAft>
              <a:buClr>
                <a:schemeClr val="accent1"/>
              </a:buClr>
              <a:buSzPct val="80000"/>
              <a:buFont typeface="Wingdings 2"/>
              <a:buChar char=""/>
              <a:defRPr/>
            </a:pPr>
            <a:endParaRPr lang="es-AR" sz="1400" dirty="0">
              <a:latin typeface="+mn-lt"/>
              <a:cs typeface="+mn-cs"/>
            </a:endParaRPr>
          </a:p>
          <a:p>
            <a:pPr marL="342900" indent="-342900" fontAlgn="auto">
              <a:spcBef>
                <a:spcPct val="20000"/>
              </a:spcBef>
              <a:spcAft>
                <a:spcPts val="0"/>
              </a:spcAft>
              <a:buClr>
                <a:schemeClr val="accent1"/>
              </a:buClr>
              <a:buSzPct val="80000"/>
              <a:buFont typeface="Wingdings 2"/>
              <a:buChar char=""/>
              <a:defRPr/>
            </a:pPr>
            <a:endParaRPr lang="es-AR" sz="1400" dirty="0">
              <a:latin typeface="+mn-lt"/>
              <a:cs typeface="+mn-cs"/>
            </a:endParaRPr>
          </a:p>
          <a:p>
            <a:pPr marL="342900" indent="-342900" fontAlgn="auto">
              <a:spcBef>
                <a:spcPct val="20000"/>
              </a:spcBef>
              <a:spcAft>
                <a:spcPts val="0"/>
              </a:spcAft>
              <a:buClr>
                <a:schemeClr val="accent1"/>
              </a:buClr>
              <a:buSzPct val="80000"/>
              <a:buFont typeface="Wingdings 2"/>
              <a:buChar char=""/>
              <a:defRPr/>
            </a:pPr>
            <a:r>
              <a:rPr lang="es-AR" sz="1400" dirty="0">
                <a:latin typeface="+mn-lt"/>
                <a:cs typeface="+mn-cs"/>
              </a:rPr>
              <a:t>5. RESTRUCTURAR LA UIF</a:t>
            </a:r>
          </a:p>
          <a:p>
            <a:pPr marL="342900" indent="-342900" fontAlgn="auto">
              <a:spcBef>
                <a:spcPct val="20000"/>
              </a:spcBef>
              <a:spcAft>
                <a:spcPts val="0"/>
              </a:spcAft>
              <a:buClr>
                <a:schemeClr val="accent1"/>
              </a:buClr>
              <a:buSzPct val="80000"/>
              <a:buFont typeface="Wingdings 2"/>
              <a:buChar char=""/>
              <a:defRPr/>
            </a:pPr>
            <a:endParaRPr lang="es-AR" sz="1400" dirty="0">
              <a:latin typeface="+mn-lt"/>
              <a:cs typeface="+mn-cs"/>
            </a:endParaRPr>
          </a:p>
          <a:p>
            <a:pPr marL="342900" indent="-342900" fontAlgn="auto">
              <a:spcBef>
                <a:spcPct val="20000"/>
              </a:spcBef>
              <a:spcAft>
                <a:spcPts val="0"/>
              </a:spcAft>
              <a:buClr>
                <a:schemeClr val="accent1"/>
              </a:buClr>
              <a:buSzPct val="80000"/>
              <a:buFont typeface="Wingdings 2"/>
              <a:buChar char=""/>
              <a:defRPr/>
            </a:pPr>
            <a:endParaRPr lang="es-AR" sz="1400" dirty="0">
              <a:latin typeface="+mn-lt"/>
              <a:cs typeface="+mn-cs"/>
            </a:endParaRPr>
          </a:p>
          <a:p>
            <a:pPr marL="342900" indent="-342900" fontAlgn="auto">
              <a:spcBef>
                <a:spcPct val="20000"/>
              </a:spcBef>
              <a:spcAft>
                <a:spcPts val="0"/>
              </a:spcAft>
              <a:buClr>
                <a:schemeClr val="accent1"/>
              </a:buClr>
              <a:buSzPct val="80000"/>
              <a:buFont typeface="Wingdings 2"/>
              <a:buChar char=""/>
              <a:defRPr/>
            </a:pPr>
            <a:r>
              <a:rPr lang="es-AR" sz="1400" dirty="0">
                <a:latin typeface="+mn-lt"/>
                <a:cs typeface="+mn-cs"/>
              </a:rPr>
              <a:t>6. APLICAR PROCEDIMIENTOS DE SUPERVISION Y CONTROL</a:t>
            </a:r>
          </a:p>
          <a:p>
            <a:pPr marL="342900" indent="-342900" fontAlgn="auto">
              <a:spcBef>
                <a:spcPct val="20000"/>
              </a:spcBef>
              <a:spcAft>
                <a:spcPts val="0"/>
              </a:spcAft>
              <a:buClr>
                <a:schemeClr val="accent1"/>
              </a:buClr>
              <a:buSzPct val="80000"/>
              <a:buFont typeface="Wingdings 2"/>
              <a:buChar char=""/>
              <a:defRPr/>
            </a:pPr>
            <a:endParaRPr lang="es-AR" sz="1400" dirty="0">
              <a:latin typeface="+mn-lt"/>
              <a:cs typeface="+mn-cs"/>
            </a:endParaRPr>
          </a:p>
          <a:p>
            <a:pPr marL="342900" indent="-342900" fontAlgn="auto">
              <a:spcBef>
                <a:spcPct val="20000"/>
              </a:spcBef>
              <a:spcAft>
                <a:spcPts val="0"/>
              </a:spcAft>
              <a:buClr>
                <a:schemeClr val="accent1"/>
              </a:buClr>
              <a:buSzPct val="80000"/>
              <a:buFont typeface="Wingdings 2"/>
              <a:buChar char=""/>
              <a:defRPr/>
            </a:pPr>
            <a:endParaRPr lang="es-AR" sz="1400" dirty="0">
              <a:latin typeface="+mn-lt"/>
              <a:cs typeface="+mn-cs"/>
            </a:endParaRPr>
          </a:p>
        </p:txBody>
      </p:sp>
    </p:spTree>
  </p:cSld>
  <p:clrMapOvr>
    <a:masterClrMapping/>
  </p:clrMapOvr>
  <p:transition>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304800" y="-242888"/>
            <a:ext cx="8839200" cy="1270001"/>
          </a:xfrm>
          <a:prstGeom prst="rect">
            <a:avLst/>
          </a:prstGeom>
          <a:noFill/>
          <a:ln w="9525">
            <a:noFill/>
            <a:miter lim="800000"/>
            <a:headEnd/>
            <a:tailEnd/>
          </a:ln>
        </p:spPr>
        <p:txBody>
          <a:bodyPr lIns="109606" tIns="54804" rIns="109606" bIns="54804" anchor="b"/>
          <a:lstStyle/>
          <a:p>
            <a:pPr algn="ctr"/>
            <a:r>
              <a:rPr lang="es-ES_tradnl" sz="2000">
                <a:solidFill>
                  <a:schemeClr val="hlink"/>
                </a:solidFill>
              </a:rPr>
              <a:t>CARACTERISTICAS GENERALES. GRADO DE EXPOSICION DE LOS PAISES.</a:t>
            </a:r>
          </a:p>
        </p:txBody>
      </p:sp>
      <p:sp>
        <p:nvSpPr>
          <p:cNvPr id="3" name="Rectangle 5"/>
          <p:cNvSpPr>
            <a:spLocks noChangeArrowheads="1"/>
          </p:cNvSpPr>
          <p:nvPr/>
        </p:nvSpPr>
        <p:spPr bwMode="auto">
          <a:xfrm>
            <a:off x="0" y="1128713"/>
            <a:ext cx="8839200" cy="4572000"/>
          </a:xfrm>
          <a:prstGeom prst="rect">
            <a:avLst/>
          </a:prstGeom>
          <a:noFill/>
          <a:ln w="9525">
            <a:noFill/>
            <a:miter lim="800000"/>
            <a:headEnd/>
            <a:tailEnd/>
          </a:ln>
        </p:spPr>
        <p:txBody>
          <a:bodyPr lIns="109606" tIns="54804" rIns="109606" bIns="54804"/>
          <a:lstStyle/>
          <a:p>
            <a:pPr marL="407988" indent="-407988" defTabSz="1089025">
              <a:spcBef>
                <a:spcPct val="20000"/>
              </a:spcBef>
              <a:buFontTx/>
              <a:buChar char="•"/>
            </a:pPr>
            <a:r>
              <a:rPr lang="es-ES_tradnl" sz="1600" u="sng">
                <a:solidFill>
                  <a:schemeClr val="hlink"/>
                </a:solidFill>
              </a:rPr>
              <a:t>PAISES COLOCADORES</a:t>
            </a:r>
            <a:r>
              <a:rPr lang="es-ES_tradnl" sz="1600">
                <a:solidFill>
                  <a:schemeClr val="hlink"/>
                </a:solidFill>
              </a:rPr>
              <a:t>: CONTROLES PRACTICAMENTE INEXISTENTES. SECRETO BANCARIO, SOCIETARIO Y FISCAL MUY RIGIDO. ANONIMATO. NO EXISTE INTENCION DE INVESTIGAR.</a:t>
            </a:r>
          </a:p>
          <a:p>
            <a:pPr marL="407988" indent="-407988" defTabSz="1089025">
              <a:spcBef>
                <a:spcPct val="20000"/>
              </a:spcBef>
              <a:buFontTx/>
              <a:buChar char="•"/>
            </a:pPr>
            <a:endParaRPr lang="es-ES_tradnl" sz="1600">
              <a:solidFill>
                <a:schemeClr val="hlink"/>
              </a:solidFill>
            </a:endParaRPr>
          </a:p>
          <a:p>
            <a:pPr marL="407988" indent="-407988" defTabSz="1089025">
              <a:spcBef>
                <a:spcPct val="20000"/>
              </a:spcBef>
              <a:buFontTx/>
              <a:buChar char="•"/>
            </a:pPr>
            <a:endParaRPr lang="es-ES_tradnl" sz="1600">
              <a:solidFill>
                <a:schemeClr val="hlink"/>
              </a:solidFill>
            </a:endParaRPr>
          </a:p>
          <a:p>
            <a:pPr marL="407988" indent="-407988" defTabSz="1089025">
              <a:spcBef>
                <a:spcPct val="20000"/>
              </a:spcBef>
              <a:buFontTx/>
              <a:buChar char="•"/>
            </a:pPr>
            <a:endParaRPr lang="es-ES_tradnl" sz="1600">
              <a:solidFill>
                <a:schemeClr val="hlink"/>
              </a:solidFill>
            </a:endParaRPr>
          </a:p>
          <a:p>
            <a:pPr marL="407988" indent="-407988" defTabSz="1089025">
              <a:spcBef>
                <a:spcPct val="20000"/>
              </a:spcBef>
              <a:buFontTx/>
              <a:buChar char="•"/>
            </a:pPr>
            <a:r>
              <a:rPr lang="es-ES_tradnl" sz="1600" u="sng">
                <a:solidFill>
                  <a:schemeClr val="hlink"/>
                </a:solidFill>
              </a:rPr>
              <a:t>PAISES ESTRATIFICADORES</a:t>
            </a:r>
            <a:r>
              <a:rPr lang="es-ES_tradnl" sz="1600">
                <a:solidFill>
                  <a:schemeClr val="hlink"/>
                </a:solidFill>
              </a:rPr>
              <a:t>: PRINCIPALMENTE LOS CENTROS FINANCIEROS DADO QUE BRINDAN LA POSIBILIDAD DE REALIZAR INNUMERABLES TRANSACCIONES EN EL MENOR TIEMPO POSIBLE.</a:t>
            </a:r>
          </a:p>
          <a:p>
            <a:pPr marL="407988" indent="-407988" defTabSz="1089025">
              <a:spcBef>
                <a:spcPct val="20000"/>
              </a:spcBef>
              <a:buFontTx/>
              <a:buChar char="•"/>
            </a:pPr>
            <a:endParaRPr lang="es-ES_tradnl" sz="1600">
              <a:solidFill>
                <a:schemeClr val="hlink"/>
              </a:solidFill>
            </a:endParaRPr>
          </a:p>
          <a:p>
            <a:pPr marL="407988" indent="-407988" defTabSz="1089025">
              <a:spcBef>
                <a:spcPct val="20000"/>
              </a:spcBef>
              <a:buFontTx/>
              <a:buChar char="•"/>
            </a:pPr>
            <a:endParaRPr lang="es-ES_tradnl" sz="1600">
              <a:solidFill>
                <a:schemeClr val="hlink"/>
              </a:solidFill>
            </a:endParaRPr>
          </a:p>
          <a:p>
            <a:pPr marL="407988" indent="-407988" defTabSz="1089025">
              <a:spcBef>
                <a:spcPct val="20000"/>
              </a:spcBef>
              <a:buFontTx/>
              <a:buChar char="•"/>
            </a:pPr>
            <a:endParaRPr lang="es-ES_tradnl" sz="1600">
              <a:solidFill>
                <a:schemeClr val="hlink"/>
              </a:solidFill>
            </a:endParaRPr>
          </a:p>
          <a:p>
            <a:pPr marL="407988" indent="-407988" defTabSz="1089025">
              <a:spcBef>
                <a:spcPct val="20000"/>
              </a:spcBef>
              <a:buFontTx/>
              <a:buChar char="•"/>
            </a:pPr>
            <a:r>
              <a:rPr lang="es-ES_tradnl" sz="1600" u="sng">
                <a:solidFill>
                  <a:schemeClr val="hlink"/>
                </a:solidFill>
              </a:rPr>
              <a:t>PAISES INTEGRADORES</a:t>
            </a:r>
            <a:r>
              <a:rPr lang="es-ES_tradnl" sz="1600">
                <a:solidFill>
                  <a:schemeClr val="hlink"/>
                </a:solidFill>
              </a:rPr>
              <a:t>: POTENCIALMENTE ATRACTIVOS. ABIERTOS Y NECESITADOS DE LA INVERSION EXTERNAS</a:t>
            </a:r>
            <a:endParaRPr lang="es-ES_tradnl" sz="1800">
              <a:solidFill>
                <a:schemeClr val="hlink"/>
              </a:solidFill>
            </a:endParaRPr>
          </a:p>
        </p:txBody>
      </p:sp>
      <p:pic>
        <p:nvPicPr>
          <p:cNvPr id="4" name="Picture 6" descr="BD06444_"/>
          <p:cNvPicPr>
            <a:picLocks noChangeAspect="1" noChangeArrowheads="1"/>
          </p:cNvPicPr>
          <p:nvPr/>
        </p:nvPicPr>
        <p:blipFill>
          <a:blip r:embed="rId2"/>
          <a:srcRect/>
          <a:stretch>
            <a:fillRect/>
          </a:stretch>
        </p:blipFill>
        <p:spPr bwMode="auto">
          <a:xfrm>
            <a:off x="1042988" y="2060575"/>
            <a:ext cx="874712" cy="627063"/>
          </a:xfrm>
          <a:prstGeom prst="rect">
            <a:avLst/>
          </a:prstGeom>
          <a:noFill/>
          <a:ln w="9525">
            <a:noFill/>
            <a:miter lim="800000"/>
            <a:headEnd/>
            <a:tailEnd/>
          </a:ln>
        </p:spPr>
      </p:pic>
      <p:pic>
        <p:nvPicPr>
          <p:cNvPr id="5" name="Picture 7" descr="BD07174_"/>
          <p:cNvPicPr>
            <a:picLocks noChangeAspect="1" noChangeArrowheads="1"/>
          </p:cNvPicPr>
          <p:nvPr/>
        </p:nvPicPr>
        <p:blipFill>
          <a:blip r:embed="rId3"/>
          <a:srcRect/>
          <a:stretch>
            <a:fillRect/>
          </a:stretch>
        </p:blipFill>
        <p:spPr bwMode="auto">
          <a:xfrm>
            <a:off x="2411413" y="1989138"/>
            <a:ext cx="1050925" cy="885825"/>
          </a:xfrm>
          <a:prstGeom prst="rect">
            <a:avLst/>
          </a:prstGeom>
          <a:noFill/>
          <a:ln w="9525">
            <a:noFill/>
            <a:miter lim="800000"/>
            <a:headEnd/>
            <a:tailEnd/>
          </a:ln>
        </p:spPr>
      </p:pic>
      <p:pic>
        <p:nvPicPr>
          <p:cNvPr id="6" name="Picture 8" descr="BD10242_"/>
          <p:cNvPicPr>
            <a:picLocks noChangeAspect="1" noChangeArrowheads="1"/>
          </p:cNvPicPr>
          <p:nvPr/>
        </p:nvPicPr>
        <p:blipFill>
          <a:blip r:embed="rId4"/>
          <a:srcRect/>
          <a:stretch>
            <a:fillRect/>
          </a:stretch>
        </p:blipFill>
        <p:spPr bwMode="auto">
          <a:xfrm>
            <a:off x="3635375" y="1916113"/>
            <a:ext cx="931863" cy="944562"/>
          </a:xfrm>
          <a:prstGeom prst="rect">
            <a:avLst/>
          </a:prstGeom>
          <a:noFill/>
          <a:ln w="9525">
            <a:noFill/>
            <a:miter lim="800000"/>
            <a:headEnd/>
            <a:tailEnd/>
          </a:ln>
        </p:spPr>
      </p:pic>
      <p:pic>
        <p:nvPicPr>
          <p:cNvPr id="7" name="Picture 9" descr="BS00641_"/>
          <p:cNvPicPr>
            <a:picLocks noChangeAspect="1" noChangeArrowheads="1"/>
          </p:cNvPicPr>
          <p:nvPr/>
        </p:nvPicPr>
        <p:blipFill>
          <a:blip r:embed="rId5"/>
          <a:srcRect/>
          <a:stretch>
            <a:fillRect/>
          </a:stretch>
        </p:blipFill>
        <p:spPr bwMode="auto">
          <a:xfrm>
            <a:off x="4787900" y="1916113"/>
            <a:ext cx="827088" cy="823912"/>
          </a:xfrm>
          <a:prstGeom prst="rect">
            <a:avLst/>
          </a:prstGeom>
          <a:noFill/>
          <a:ln w="9525">
            <a:noFill/>
            <a:miter lim="800000"/>
            <a:headEnd/>
            <a:tailEnd/>
          </a:ln>
        </p:spPr>
      </p:pic>
      <p:pic>
        <p:nvPicPr>
          <p:cNvPr id="8" name="Picture 10" descr="HM00116_"/>
          <p:cNvPicPr>
            <a:picLocks noChangeAspect="1" noChangeArrowheads="1"/>
          </p:cNvPicPr>
          <p:nvPr/>
        </p:nvPicPr>
        <p:blipFill>
          <a:blip r:embed="rId6"/>
          <a:srcRect/>
          <a:stretch>
            <a:fillRect/>
          </a:stretch>
        </p:blipFill>
        <p:spPr bwMode="auto">
          <a:xfrm>
            <a:off x="5940425" y="1916113"/>
            <a:ext cx="1023938" cy="927100"/>
          </a:xfrm>
          <a:prstGeom prst="rect">
            <a:avLst/>
          </a:prstGeom>
          <a:noFill/>
          <a:ln w="9525">
            <a:noFill/>
            <a:miter lim="800000"/>
            <a:headEnd/>
            <a:tailEnd/>
          </a:ln>
        </p:spPr>
      </p:pic>
      <p:pic>
        <p:nvPicPr>
          <p:cNvPr id="9" name="Picture 11" descr="j0145782"/>
          <p:cNvPicPr>
            <a:picLocks noChangeAspect="1" noChangeArrowheads="1"/>
          </p:cNvPicPr>
          <p:nvPr/>
        </p:nvPicPr>
        <p:blipFill>
          <a:blip r:embed="rId7"/>
          <a:srcRect/>
          <a:stretch>
            <a:fillRect/>
          </a:stretch>
        </p:blipFill>
        <p:spPr bwMode="auto">
          <a:xfrm>
            <a:off x="7451725" y="1844675"/>
            <a:ext cx="638175" cy="990600"/>
          </a:xfrm>
          <a:prstGeom prst="rect">
            <a:avLst/>
          </a:prstGeom>
          <a:noFill/>
          <a:ln w="9525">
            <a:noFill/>
            <a:miter lim="800000"/>
            <a:headEnd/>
            <a:tailEnd/>
          </a:ln>
        </p:spPr>
      </p:pic>
      <p:pic>
        <p:nvPicPr>
          <p:cNvPr id="10" name="Picture 12" descr="BD07026_"/>
          <p:cNvPicPr>
            <a:picLocks noChangeAspect="1" noChangeArrowheads="1"/>
          </p:cNvPicPr>
          <p:nvPr/>
        </p:nvPicPr>
        <p:blipFill>
          <a:blip r:embed="rId8"/>
          <a:srcRect/>
          <a:stretch>
            <a:fillRect/>
          </a:stretch>
        </p:blipFill>
        <p:spPr bwMode="auto">
          <a:xfrm>
            <a:off x="755650" y="3644900"/>
            <a:ext cx="539750" cy="604838"/>
          </a:xfrm>
          <a:prstGeom prst="rect">
            <a:avLst/>
          </a:prstGeom>
          <a:noFill/>
          <a:ln w="9525">
            <a:noFill/>
            <a:miter lim="800000"/>
            <a:headEnd/>
            <a:tailEnd/>
          </a:ln>
        </p:spPr>
      </p:pic>
      <p:pic>
        <p:nvPicPr>
          <p:cNvPr id="11" name="Picture 13" descr="BD07246_"/>
          <p:cNvPicPr>
            <a:picLocks noChangeAspect="1" noChangeArrowheads="1"/>
          </p:cNvPicPr>
          <p:nvPr/>
        </p:nvPicPr>
        <p:blipFill>
          <a:blip r:embed="rId9"/>
          <a:srcRect/>
          <a:stretch>
            <a:fillRect/>
          </a:stretch>
        </p:blipFill>
        <p:spPr bwMode="auto">
          <a:xfrm>
            <a:off x="1476375" y="3716338"/>
            <a:ext cx="676275" cy="484187"/>
          </a:xfrm>
          <a:prstGeom prst="rect">
            <a:avLst/>
          </a:prstGeom>
          <a:noFill/>
          <a:ln w="9525">
            <a:noFill/>
            <a:miter lim="800000"/>
            <a:headEnd/>
            <a:tailEnd/>
          </a:ln>
        </p:spPr>
      </p:pic>
      <p:pic>
        <p:nvPicPr>
          <p:cNvPr id="12" name="Picture 14" descr="BS00811_"/>
          <p:cNvPicPr>
            <a:picLocks noChangeAspect="1" noChangeArrowheads="1"/>
          </p:cNvPicPr>
          <p:nvPr/>
        </p:nvPicPr>
        <p:blipFill>
          <a:blip r:embed="rId10"/>
          <a:srcRect/>
          <a:stretch>
            <a:fillRect/>
          </a:stretch>
        </p:blipFill>
        <p:spPr bwMode="auto">
          <a:xfrm>
            <a:off x="2555875" y="3789363"/>
            <a:ext cx="730250" cy="560387"/>
          </a:xfrm>
          <a:prstGeom prst="rect">
            <a:avLst/>
          </a:prstGeom>
          <a:noFill/>
          <a:ln w="9525">
            <a:noFill/>
            <a:miter lim="800000"/>
            <a:headEnd/>
            <a:tailEnd/>
          </a:ln>
        </p:spPr>
      </p:pic>
      <p:pic>
        <p:nvPicPr>
          <p:cNvPr id="13" name="Picture 15" descr="PE01683_"/>
          <p:cNvPicPr>
            <a:picLocks noChangeAspect="1" noChangeArrowheads="1"/>
          </p:cNvPicPr>
          <p:nvPr/>
        </p:nvPicPr>
        <p:blipFill>
          <a:blip r:embed="rId11"/>
          <a:srcRect/>
          <a:stretch>
            <a:fillRect/>
          </a:stretch>
        </p:blipFill>
        <p:spPr bwMode="auto">
          <a:xfrm>
            <a:off x="6011863" y="3500438"/>
            <a:ext cx="831850" cy="895350"/>
          </a:xfrm>
          <a:prstGeom prst="rect">
            <a:avLst/>
          </a:prstGeom>
          <a:noFill/>
          <a:ln w="9525">
            <a:noFill/>
            <a:miter lim="800000"/>
            <a:headEnd/>
            <a:tailEnd/>
          </a:ln>
        </p:spPr>
      </p:pic>
      <p:pic>
        <p:nvPicPr>
          <p:cNvPr id="14" name="Picture 16" descr="PH02053J"/>
          <p:cNvPicPr>
            <a:picLocks noChangeAspect="1" noChangeArrowheads="1"/>
          </p:cNvPicPr>
          <p:nvPr/>
        </p:nvPicPr>
        <p:blipFill>
          <a:blip r:embed="rId12"/>
          <a:srcRect/>
          <a:stretch>
            <a:fillRect/>
          </a:stretch>
        </p:blipFill>
        <p:spPr bwMode="auto">
          <a:xfrm>
            <a:off x="4716463" y="3716338"/>
            <a:ext cx="914400" cy="609600"/>
          </a:xfrm>
          <a:prstGeom prst="rect">
            <a:avLst/>
          </a:prstGeom>
          <a:noFill/>
          <a:ln w="9525">
            <a:noFill/>
            <a:miter lim="800000"/>
            <a:headEnd/>
            <a:tailEnd/>
          </a:ln>
        </p:spPr>
      </p:pic>
      <p:pic>
        <p:nvPicPr>
          <p:cNvPr id="15" name="Picture 17" descr="PH02058U"/>
          <p:cNvPicPr>
            <a:picLocks noChangeAspect="1" noChangeArrowheads="1"/>
          </p:cNvPicPr>
          <p:nvPr/>
        </p:nvPicPr>
        <p:blipFill>
          <a:blip r:embed="rId13"/>
          <a:srcRect/>
          <a:stretch>
            <a:fillRect/>
          </a:stretch>
        </p:blipFill>
        <p:spPr bwMode="auto">
          <a:xfrm>
            <a:off x="3635375" y="3716338"/>
            <a:ext cx="838200" cy="533400"/>
          </a:xfrm>
          <a:prstGeom prst="rect">
            <a:avLst/>
          </a:prstGeom>
          <a:noFill/>
          <a:ln w="9525">
            <a:noFill/>
            <a:miter lim="800000"/>
            <a:headEnd/>
            <a:tailEnd/>
          </a:ln>
        </p:spPr>
      </p:pic>
      <p:pic>
        <p:nvPicPr>
          <p:cNvPr id="16" name="Picture 18" descr="PH02240J"/>
          <p:cNvPicPr>
            <a:picLocks noChangeAspect="1" noChangeArrowheads="1"/>
          </p:cNvPicPr>
          <p:nvPr/>
        </p:nvPicPr>
        <p:blipFill>
          <a:blip r:embed="rId14"/>
          <a:srcRect/>
          <a:stretch>
            <a:fillRect/>
          </a:stretch>
        </p:blipFill>
        <p:spPr bwMode="auto">
          <a:xfrm>
            <a:off x="7092950" y="3357563"/>
            <a:ext cx="655638" cy="990600"/>
          </a:xfrm>
          <a:prstGeom prst="rect">
            <a:avLst/>
          </a:prstGeom>
          <a:noFill/>
          <a:ln w="9525">
            <a:noFill/>
            <a:miter lim="800000"/>
            <a:headEnd/>
            <a:tailEnd/>
          </a:ln>
        </p:spPr>
      </p:pic>
      <p:pic>
        <p:nvPicPr>
          <p:cNvPr id="17" name="Picture 19" descr="TR00032_"/>
          <p:cNvPicPr>
            <a:picLocks noChangeAspect="1" noChangeArrowheads="1"/>
          </p:cNvPicPr>
          <p:nvPr/>
        </p:nvPicPr>
        <p:blipFill>
          <a:blip r:embed="rId15"/>
          <a:srcRect/>
          <a:stretch>
            <a:fillRect/>
          </a:stretch>
        </p:blipFill>
        <p:spPr bwMode="auto">
          <a:xfrm>
            <a:off x="8027988" y="3500438"/>
            <a:ext cx="849312" cy="895350"/>
          </a:xfrm>
          <a:prstGeom prst="rect">
            <a:avLst/>
          </a:prstGeom>
          <a:noFill/>
          <a:ln w="9525">
            <a:noFill/>
            <a:miter lim="800000"/>
            <a:headEnd/>
            <a:tailEnd/>
          </a:ln>
        </p:spPr>
      </p:pic>
      <p:pic>
        <p:nvPicPr>
          <p:cNvPr id="18" name="Picture 20" descr="BD05183_"/>
          <p:cNvPicPr>
            <a:picLocks noChangeAspect="1" noChangeArrowheads="1"/>
          </p:cNvPicPr>
          <p:nvPr/>
        </p:nvPicPr>
        <p:blipFill>
          <a:blip r:embed="rId16"/>
          <a:srcRect/>
          <a:stretch>
            <a:fillRect/>
          </a:stretch>
        </p:blipFill>
        <p:spPr bwMode="auto">
          <a:xfrm>
            <a:off x="827088" y="5300663"/>
            <a:ext cx="887412" cy="595312"/>
          </a:xfrm>
          <a:prstGeom prst="rect">
            <a:avLst/>
          </a:prstGeom>
          <a:noFill/>
          <a:ln w="9525">
            <a:noFill/>
            <a:miter lim="800000"/>
            <a:headEnd/>
            <a:tailEnd/>
          </a:ln>
        </p:spPr>
      </p:pic>
      <p:pic>
        <p:nvPicPr>
          <p:cNvPr id="19" name="Picture 21" descr="BD05189_"/>
          <p:cNvPicPr>
            <a:picLocks noChangeAspect="1" noChangeArrowheads="1"/>
          </p:cNvPicPr>
          <p:nvPr/>
        </p:nvPicPr>
        <p:blipFill>
          <a:blip r:embed="rId17"/>
          <a:srcRect/>
          <a:stretch>
            <a:fillRect/>
          </a:stretch>
        </p:blipFill>
        <p:spPr bwMode="auto">
          <a:xfrm>
            <a:off x="5724525" y="5229225"/>
            <a:ext cx="930275" cy="727075"/>
          </a:xfrm>
          <a:prstGeom prst="rect">
            <a:avLst/>
          </a:prstGeom>
          <a:noFill/>
          <a:ln w="9525">
            <a:noFill/>
            <a:miter lim="800000"/>
            <a:headEnd/>
            <a:tailEnd/>
          </a:ln>
        </p:spPr>
      </p:pic>
      <p:pic>
        <p:nvPicPr>
          <p:cNvPr id="20" name="Picture 22" descr="BD05877_"/>
          <p:cNvPicPr>
            <a:picLocks noChangeAspect="1" noChangeArrowheads="1"/>
          </p:cNvPicPr>
          <p:nvPr/>
        </p:nvPicPr>
        <p:blipFill>
          <a:blip r:embed="rId18"/>
          <a:srcRect/>
          <a:stretch>
            <a:fillRect/>
          </a:stretch>
        </p:blipFill>
        <p:spPr bwMode="auto">
          <a:xfrm>
            <a:off x="4500563" y="5157788"/>
            <a:ext cx="860425" cy="828675"/>
          </a:xfrm>
          <a:prstGeom prst="rect">
            <a:avLst/>
          </a:prstGeom>
          <a:noFill/>
          <a:ln w="9525">
            <a:noFill/>
            <a:miter lim="800000"/>
            <a:headEnd/>
            <a:tailEnd/>
          </a:ln>
        </p:spPr>
      </p:pic>
      <p:pic>
        <p:nvPicPr>
          <p:cNvPr id="21" name="Picture 23" descr="BD06494_"/>
          <p:cNvPicPr>
            <a:picLocks noChangeAspect="1" noChangeArrowheads="1"/>
          </p:cNvPicPr>
          <p:nvPr/>
        </p:nvPicPr>
        <p:blipFill>
          <a:blip r:embed="rId19"/>
          <a:srcRect/>
          <a:stretch>
            <a:fillRect/>
          </a:stretch>
        </p:blipFill>
        <p:spPr bwMode="auto">
          <a:xfrm>
            <a:off x="3492500" y="5300663"/>
            <a:ext cx="947738" cy="731837"/>
          </a:xfrm>
          <a:prstGeom prst="rect">
            <a:avLst/>
          </a:prstGeom>
          <a:noFill/>
          <a:ln w="9525">
            <a:noFill/>
            <a:miter lim="800000"/>
            <a:headEnd/>
            <a:tailEnd/>
          </a:ln>
        </p:spPr>
      </p:pic>
      <p:pic>
        <p:nvPicPr>
          <p:cNvPr id="22" name="Picture 24" descr="BD10421_"/>
          <p:cNvPicPr>
            <a:picLocks noChangeAspect="1" noChangeArrowheads="1"/>
          </p:cNvPicPr>
          <p:nvPr/>
        </p:nvPicPr>
        <p:blipFill>
          <a:blip r:embed="rId20"/>
          <a:srcRect/>
          <a:stretch>
            <a:fillRect/>
          </a:stretch>
        </p:blipFill>
        <p:spPr bwMode="auto">
          <a:xfrm>
            <a:off x="2268538" y="5300663"/>
            <a:ext cx="844550" cy="781050"/>
          </a:xfrm>
          <a:prstGeom prst="rect">
            <a:avLst/>
          </a:prstGeom>
          <a:noFill/>
          <a:ln w="9525">
            <a:noFill/>
            <a:miter lim="800000"/>
            <a:headEnd/>
            <a:tailEnd/>
          </a:ln>
        </p:spPr>
      </p:pic>
      <p:pic>
        <p:nvPicPr>
          <p:cNvPr id="23" name="Picture 25" descr="BD07250_"/>
          <p:cNvPicPr>
            <a:picLocks noChangeAspect="1" noChangeArrowheads="1"/>
          </p:cNvPicPr>
          <p:nvPr/>
        </p:nvPicPr>
        <p:blipFill>
          <a:blip r:embed="rId21"/>
          <a:srcRect/>
          <a:stretch>
            <a:fillRect/>
          </a:stretch>
        </p:blipFill>
        <p:spPr bwMode="auto">
          <a:xfrm>
            <a:off x="7956550" y="5157788"/>
            <a:ext cx="715963" cy="830262"/>
          </a:xfrm>
          <a:prstGeom prst="rect">
            <a:avLst/>
          </a:prstGeom>
          <a:noFill/>
          <a:ln w="9525">
            <a:noFill/>
            <a:miter lim="800000"/>
            <a:headEnd/>
            <a:tailEnd/>
          </a:ln>
        </p:spPr>
      </p:pic>
      <p:pic>
        <p:nvPicPr>
          <p:cNvPr id="24" name="Picture 26" descr="BD20013_"/>
          <p:cNvPicPr>
            <a:picLocks noChangeAspect="1" noChangeArrowheads="1"/>
          </p:cNvPicPr>
          <p:nvPr/>
        </p:nvPicPr>
        <p:blipFill>
          <a:blip r:embed="rId22"/>
          <a:srcRect/>
          <a:stretch>
            <a:fillRect/>
          </a:stretch>
        </p:blipFill>
        <p:spPr bwMode="auto">
          <a:xfrm>
            <a:off x="6948488" y="5229225"/>
            <a:ext cx="801687" cy="930275"/>
          </a:xfrm>
          <a:prstGeom prst="rect">
            <a:avLst/>
          </a:prstGeom>
          <a:noFill/>
          <a:ln w="9525">
            <a:noFill/>
            <a:miter lim="800000"/>
            <a:headEnd/>
            <a:tailEnd/>
          </a:ln>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500"/>
                                        <p:tgtEl>
                                          <p:spTgt spid="2"/>
                                        </p:tgtEl>
                                      </p:cBhvr>
                                    </p:animEffect>
                                  </p:childTnLst>
                                </p:cTn>
                              </p:par>
                            </p:childTnLst>
                          </p:cTn>
                        </p:par>
                        <p:par>
                          <p:cTn id="8" fill="hold">
                            <p:stCondLst>
                              <p:cond delay="500"/>
                            </p:stCondLst>
                            <p:childTnLst>
                              <p:par>
                                <p:cTn id="9" presetID="8"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amond(in)">
                                      <p:cBhvr>
                                        <p:cTn id="11" dur="500"/>
                                        <p:tgtEl>
                                          <p:spTgt spid="3"/>
                                        </p:tgtEl>
                                      </p:cBhvr>
                                    </p:animEffect>
                                  </p:childTnLst>
                                </p:cTn>
                              </p:par>
                            </p:childTnLst>
                          </p:cTn>
                        </p:par>
                        <p:par>
                          <p:cTn id="12" fill="hold">
                            <p:stCondLst>
                              <p:cond delay="1000"/>
                            </p:stCondLst>
                            <p:childTnLst>
                              <p:par>
                                <p:cTn id="13" presetID="8" presetClass="entr" presetSubtype="1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amond(in)">
                                      <p:cBhvr>
                                        <p:cTn id="15" dur="500"/>
                                        <p:tgtEl>
                                          <p:spTgt spid="4"/>
                                        </p:tgtEl>
                                      </p:cBhvr>
                                    </p:animEffect>
                                  </p:childTnLst>
                                </p:cTn>
                              </p:par>
                            </p:childTnLst>
                          </p:cTn>
                        </p:par>
                        <p:par>
                          <p:cTn id="16" fill="hold">
                            <p:stCondLst>
                              <p:cond delay="1500"/>
                            </p:stCondLst>
                            <p:childTnLst>
                              <p:par>
                                <p:cTn id="17" presetID="8"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diamond(in)">
                                      <p:cBhvr>
                                        <p:cTn id="19" dur="500"/>
                                        <p:tgtEl>
                                          <p:spTgt spid="5"/>
                                        </p:tgtEl>
                                      </p:cBhvr>
                                    </p:animEffect>
                                  </p:childTnLst>
                                </p:cTn>
                              </p:par>
                            </p:childTnLst>
                          </p:cTn>
                        </p:par>
                        <p:par>
                          <p:cTn id="20" fill="hold">
                            <p:stCondLst>
                              <p:cond delay="2000"/>
                            </p:stCondLst>
                            <p:childTnLst>
                              <p:par>
                                <p:cTn id="21" presetID="8" presetClass="entr" presetSubtype="16"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diamond(in)">
                                      <p:cBhvr>
                                        <p:cTn id="23" dur="500"/>
                                        <p:tgtEl>
                                          <p:spTgt spid="6"/>
                                        </p:tgtEl>
                                      </p:cBhvr>
                                    </p:animEffect>
                                  </p:childTnLst>
                                </p:cTn>
                              </p:par>
                            </p:childTnLst>
                          </p:cTn>
                        </p:par>
                        <p:par>
                          <p:cTn id="24" fill="hold">
                            <p:stCondLst>
                              <p:cond delay="2500"/>
                            </p:stCondLst>
                            <p:childTnLst>
                              <p:par>
                                <p:cTn id="25" presetID="8" presetClass="entr" presetSubtype="16"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diamond(in)">
                                      <p:cBhvr>
                                        <p:cTn id="27" dur="500"/>
                                        <p:tgtEl>
                                          <p:spTgt spid="7"/>
                                        </p:tgtEl>
                                      </p:cBhvr>
                                    </p:animEffect>
                                  </p:childTnLst>
                                </p:cTn>
                              </p:par>
                            </p:childTnLst>
                          </p:cTn>
                        </p:par>
                        <p:par>
                          <p:cTn id="28" fill="hold">
                            <p:stCondLst>
                              <p:cond delay="3000"/>
                            </p:stCondLst>
                            <p:childTnLst>
                              <p:par>
                                <p:cTn id="29" presetID="8" presetClass="entr" presetSubtype="16"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diamond(in)">
                                      <p:cBhvr>
                                        <p:cTn id="31" dur="500"/>
                                        <p:tgtEl>
                                          <p:spTgt spid="8"/>
                                        </p:tgtEl>
                                      </p:cBhvr>
                                    </p:animEffect>
                                  </p:childTnLst>
                                </p:cTn>
                              </p:par>
                            </p:childTnLst>
                          </p:cTn>
                        </p:par>
                        <p:par>
                          <p:cTn id="32" fill="hold">
                            <p:stCondLst>
                              <p:cond delay="3500"/>
                            </p:stCondLst>
                            <p:childTnLst>
                              <p:par>
                                <p:cTn id="33" presetID="8" presetClass="entr" presetSubtype="16"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diamond(in)">
                                      <p:cBhvr>
                                        <p:cTn id="35" dur="500"/>
                                        <p:tgtEl>
                                          <p:spTgt spid="9"/>
                                        </p:tgtEl>
                                      </p:cBhvr>
                                    </p:animEffect>
                                  </p:childTnLst>
                                </p:cTn>
                              </p:par>
                            </p:childTnLst>
                          </p:cTn>
                        </p:par>
                        <p:par>
                          <p:cTn id="36" fill="hold">
                            <p:stCondLst>
                              <p:cond delay="4000"/>
                            </p:stCondLst>
                            <p:childTnLst>
                              <p:par>
                                <p:cTn id="37" presetID="8" presetClass="entr" presetSubtype="16"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diamond(in)">
                                      <p:cBhvr>
                                        <p:cTn id="39" dur="500"/>
                                        <p:tgtEl>
                                          <p:spTgt spid="10"/>
                                        </p:tgtEl>
                                      </p:cBhvr>
                                    </p:animEffect>
                                  </p:childTnLst>
                                </p:cTn>
                              </p:par>
                            </p:childTnLst>
                          </p:cTn>
                        </p:par>
                        <p:par>
                          <p:cTn id="40" fill="hold">
                            <p:stCondLst>
                              <p:cond delay="4500"/>
                            </p:stCondLst>
                            <p:childTnLst>
                              <p:par>
                                <p:cTn id="41" presetID="8" presetClass="entr" presetSubtype="16"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diamond(in)">
                                      <p:cBhvr>
                                        <p:cTn id="43" dur="500"/>
                                        <p:tgtEl>
                                          <p:spTgt spid="11"/>
                                        </p:tgtEl>
                                      </p:cBhvr>
                                    </p:animEffect>
                                  </p:childTnLst>
                                </p:cTn>
                              </p:par>
                            </p:childTnLst>
                          </p:cTn>
                        </p:par>
                        <p:par>
                          <p:cTn id="44" fill="hold">
                            <p:stCondLst>
                              <p:cond delay="5000"/>
                            </p:stCondLst>
                            <p:childTnLst>
                              <p:par>
                                <p:cTn id="45" presetID="8" presetClass="entr" presetSubtype="16"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diamond(in)">
                                      <p:cBhvr>
                                        <p:cTn id="47" dur="500"/>
                                        <p:tgtEl>
                                          <p:spTgt spid="12"/>
                                        </p:tgtEl>
                                      </p:cBhvr>
                                    </p:animEffect>
                                  </p:childTnLst>
                                </p:cTn>
                              </p:par>
                            </p:childTnLst>
                          </p:cTn>
                        </p:par>
                        <p:par>
                          <p:cTn id="48" fill="hold">
                            <p:stCondLst>
                              <p:cond delay="5500"/>
                            </p:stCondLst>
                            <p:childTnLst>
                              <p:par>
                                <p:cTn id="49" presetID="8" presetClass="entr" presetSubtype="16"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diamond(in)">
                                      <p:cBhvr>
                                        <p:cTn id="51" dur="500"/>
                                        <p:tgtEl>
                                          <p:spTgt spid="13"/>
                                        </p:tgtEl>
                                      </p:cBhvr>
                                    </p:animEffect>
                                  </p:childTnLst>
                                </p:cTn>
                              </p:par>
                            </p:childTnLst>
                          </p:cTn>
                        </p:par>
                        <p:par>
                          <p:cTn id="52" fill="hold">
                            <p:stCondLst>
                              <p:cond delay="6000"/>
                            </p:stCondLst>
                            <p:childTnLst>
                              <p:par>
                                <p:cTn id="53" presetID="8" presetClass="entr" presetSubtype="16"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diamond(in)">
                                      <p:cBhvr>
                                        <p:cTn id="55" dur="500"/>
                                        <p:tgtEl>
                                          <p:spTgt spid="14"/>
                                        </p:tgtEl>
                                      </p:cBhvr>
                                    </p:animEffect>
                                  </p:childTnLst>
                                </p:cTn>
                              </p:par>
                            </p:childTnLst>
                          </p:cTn>
                        </p:par>
                        <p:par>
                          <p:cTn id="56" fill="hold">
                            <p:stCondLst>
                              <p:cond delay="6500"/>
                            </p:stCondLst>
                            <p:childTnLst>
                              <p:par>
                                <p:cTn id="57" presetID="8" presetClass="entr" presetSubtype="16" fill="hold"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diamond(in)">
                                      <p:cBhvr>
                                        <p:cTn id="59" dur="500"/>
                                        <p:tgtEl>
                                          <p:spTgt spid="15"/>
                                        </p:tgtEl>
                                      </p:cBhvr>
                                    </p:animEffect>
                                  </p:childTnLst>
                                </p:cTn>
                              </p:par>
                            </p:childTnLst>
                          </p:cTn>
                        </p:par>
                        <p:par>
                          <p:cTn id="60" fill="hold">
                            <p:stCondLst>
                              <p:cond delay="7000"/>
                            </p:stCondLst>
                            <p:childTnLst>
                              <p:par>
                                <p:cTn id="61" presetID="8" presetClass="entr" presetSubtype="16"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diamond(in)">
                                      <p:cBhvr>
                                        <p:cTn id="63" dur="500"/>
                                        <p:tgtEl>
                                          <p:spTgt spid="16"/>
                                        </p:tgtEl>
                                      </p:cBhvr>
                                    </p:animEffect>
                                  </p:childTnLst>
                                </p:cTn>
                              </p:par>
                            </p:childTnLst>
                          </p:cTn>
                        </p:par>
                        <p:par>
                          <p:cTn id="64" fill="hold">
                            <p:stCondLst>
                              <p:cond delay="7500"/>
                            </p:stCondLst>
                            <p:childTnLst>
                              <p:par>
                                <p:cTn id="65" presetID="8" presetClass="entr" presetSubtype="16" fill="hold"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diamond(in)">
                                      <p:cBhvr>
                                        <p:cTn id="67" dur="500"/>
                                        <p:tgtEl>
                                          <p:spTgt spid="17"/>
                                        </p:tgtEl>
                                      </p:cBhvr>
                                    </p:animEffect>
                                  </p:childTnLst>
                                </p:cTn>
                              </p:par>
                            </p:childTnLst>
                          </p:cTn>
                        </p:par>
                        <p:par>
                          <p:cTn id="68" fill="hold">
                            <p:stCondLst>
                              <p:cond delay="8000"/>
                            </p:stCondLst>
                            <p:childTnLst>
                              <p:par>
                                <p:cTn id="69" presetID="8" presetClass="entr" presetSubtype="16" fill="hold" nodeType="after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diamond(in)">
                                      <p:cBhvr>
                                        <p:cTn id="71" dur="500"/>
                                        <p:tgtEl>
                                          <p:spTgt spid="18"/>
                                        </p:tgtEl>
                                      </p:cBhvr>
                                    </p:animEffect>
                                  </p:childTnLst>
                                </p:cTn>
                              </p:par>
                            </p:childTnLst>
                          </p:cTn>
                        </p:par>
                        <p:par>
                          <p:cTn id="72" fill="hold">
                            <p:stCondLst>
                              <p:cond delay="8500"/>
                            </p:stCondLst>
                            <p:childTnLst>
                              <p:par>
                                <p:cTn id="73" presetID="8" presetClass="entr" presetSubtype="16" fill="hold"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diamond(in)">
                                      <p:cBhvr>
                                        <p:cTn id="75" dur="500"/>
                                        <p:tgtEl>
                                          <p:spTgt spid="19"/>
                                        </p:tgtEl>
                                      </p:cBhvr>
                                    </p:animEffect>
                                  </p:childTnLst>
                                </p:cTn>
                              </p:par>
                            </p:childTnLst>
                          </p:cTn>
                        </p:par>
                        <p:par>
                          <p:cTn id="76" fill="hold">
                            <p:stCondLst>
                              <p:cond delay="9000"/>
                            </p:stCondLst>
                            <p:childTnLst>
                              <p:par>
                                <p:cTn id="77" presetID="8" presetClass="entr" presetSubtype="16" fill="hold"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diamond(in)">
                                      <p:cBhvr>
                                        <p:cTn id="79" dur="500"/>
                                        <p:tgtEl>
                                          <p:spTgt spid="20"/>
                                        </p:tgtEl>
                                      </p:cBhvr>
                                    </p:animEffect>
                                  </p:childTnLst>
                                </p:cTn>
                              </p:par>
                            </p:childTnLst>
                          </p:cTn>
                        </p:par>
                        <p:par>
                          <p:cTn id="80" fill="hold">
                            <p:stCondLst>
                              <p:cond delay="9500"/>
                            </p:stCondLst>
                            <p:childTnLst>
                              <p:par>
                                <p:cTn id="81" presetID="8" presetClass="entr" presetSubtype="16" fill="hold" nodeType="after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diamond(in)">
                                      <p:cBhvr>
                                        <p:cTn id="83" dur="500"/>
                                        <p:tgtEl>
                                          <p:spTgt spid="21"/>
                                        </p:tgtEl>
                                      </p:cBhvr>
                                    </p:animEffect>
                                  </p:childTnLst>
                                </p:cTn>
                              </p:par>
                            </p:childTnLst>
                          </p:cTn>
                        </p:par>
                        <p:par>
                          <p:cTn id="84" fill="hold">
                            <p:stCondLst>
                              <p:cond delay="10000"/>
                            </p:stCondLst>
                            <p:childTnLst>
                              <p:par>
                                <p:cTn id="85" presetID="8" presetClass="entr" presetSubtype="16" fill="hold" nodeType="afterEffect">
                                  <p:stCondLst>
                                    <p:cond delay="0"/>
                                  </p:stCondLst>
                                  <p:childTnLst>
                                    <p:set>
                                      <p:cBhvr>
                                        <p:cTn id="86" dur="1" fill="hold">
                                          <p:stCondLst>
                                            <p:cond delay="0"/>
                                          </p:stCondLst>
                                        </p:cTn>
                                        <p:tgtEl>
                                          <p:spTgt spid="22"/>
                                        </p:tgtEl>
                                        <p:attrNameLst>
                                          <p:attrName>style.visibility</p:attrName>
                                        </p:attrNameLst>
                                      </p:cBhvr>
                                      <p:to>
                                        <p:strVal val="visible"/>
                                      </p:to>
                                    </p:set>
                                    <p:animEffect transition="in" filter="diamond(in)">
                                      <p:cBhvr>
                                        <p:cTn id="87" dur="500"/>
                                        <p:tgtEl>
                                          <p:spTgt spid="22"/>
                                        </p:tgtEl>
                                      </p:cBhvr>
                                    </p:animEffect>
                                  </p:childTnLst>
                                </p:cTn>
                              </p:par>
                            </p:childTnLst>
                          </p:cTn>
                        </p:par>
                        <p:par>
                          <p:cTn id="88" fill="hold">
                            <p:stCondLst>
                              <p:cond delay="10500"/>
                            </p:stCondLst>
                            <p:childTnLst>
                              <p:par>
                                <p:cTn id="89" presetID="8" presetClass="entr" presetSubtype="16" fill="hold" nodeType="afterEffect">
                                  <p:stCondLst>
                                    <p:cond delay="0"/>
                                  </p:stCondLst>
                                  <p:childTnLst>
                                    <p:set>
                                      <p:cBhvr>
                                        <p:cTn id="90" dur="1" fill="hold">
                                          <p:stCondLst>
                                            <p:cond delay="0"/>
                                          </p:stCondLst>
                                        </p:cTn>
                                        <p:tgtEl>
                                          <p:spTgt spid="23"/>
                                        </p:tgtEl>
                                        <p:attrNameLst>
                                          <p:attrName>style.visibility</p:attrName>
                                        </p:attrNameLst>
                                      </p:cBhvr>
                                      <p:to>
                                        <p:strVal val="visible"/>
                                      </p:to>
                                    </p:set>
                                    <p:animEffect transition="in" filter="diamond(in)">
                                      <p:cBhvr>
                                        <p:cTn id="91" dur="500"/>
                                        <p:tgtEl>
                                          <p:spTgt spid="23"/>
                                        </p:tgtEl>
                                      </p:cBhvr>
                                    </p:animEffect>
                                  </p:childTnLst>
                                </p:cTn>
                              </p:par>
                            </p:childTnLst>
                          </p:cTn>
                        </p:par>
                        <p:par>
                          <p:cTn id="92" fill="hold">
                            <p:stCondLst>
                              <p:cond delay="11000"/>
                            </p:stCondLst>
                            <p:childTnLst>
                              <p:par>
                                <p:cTn id="93" presetID="8" presetClass="entr" presetSubtype="16" fill="hold"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diamond(in)">
                                      <p:cBhvr>
                                        <p:cTn id="9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ext Box 2"/>
          <p:cNvSpPr txBox="1">
            <a:spLocks noChangeArrowheads="1"/>
          </p:cNvSpPr>
          <p:nvPr/>
        </p:nvSpPr>
        <p:spPr bwMode="auto">
          <a:xfrm>
            <a:off x="1812925" y="577850"/>
            <a:ext cx="6076950" cy="641350"/>
          </a:xfrm>
          <a:prstGeom prst="rect">
            <a:avLst/>
          </a:prstGeom>
          <a:noFill/>
          <a:ln w="9525">
            <a:noFill/>
            <a:miter lim="800000"/>
            <a:headEnd/>
            <a:tailEnd/>
          </a:ln>
        </p:spPr>
        <p:txBody>
          <a:bodyPr wrap="none">
            <a:spAutoFit/>
          </a:bodyPr>
          <a:lstStyle/>
          <a:p>
            <a:r>
              <a:rPr lang="es-MX" b="1" i="1" u="sng"/>
              <a:t>OPERACIÓN MIEL BLANCA</a:t>
            </a:r>
            <a:endParaRPr lang="es-ES" b="1" i="1" u="sng"/>
          </a:p>
        </p:txBody>
      </p:sp>
      <p:pic>
        <p:nvPicPr>
          <p:cNvPr id="47106" name="Picture 3" descr="PE01846_"/>
          <p:cNvPicPr>
            <a:picLocks noChangeAspect="1" noChangeArrowheads="1"/>
          </p:cNvPicPr>
          <p:nvPr/>
        </p:nvPicPr>
        <p:blipFill>
          <a:blip r:embed="rId2"/>
          <a:srcRect/>
          <a:stretch>
            <a:fillRect/>
          </a:stretch>
        </p:blipFill>
        <p:spPr bwMode="auto">
          <a:xfrm>
            <a:off x="228600" y="1828800"/>
            <a:ext cx="2900363" cy="1273175"/>
          </a:xfrm>
          <a:prstGeom prst="rect">
            <a:avLst/>
          </a:prstGeom>
          <a:noFill/>
          <a:ln w="9525">
            <a:noFill/>
            <a:miter lim="800000"/>
            <a:headEnd/>
            <a:tailEnd/>
          </a:ln>
        </p:spPr>
      </p:pic>
      <p:sp>
        <p:nvSpPr>
          <p:cNvPr id="47107" name="Text Box 4"/>
          <p:cNvSpPr txBox="1">
            <a:spLocks noChangeArrowheads="1"/>
          </p:cNvSpPr>
          <p:nvPr/>
        </p:nvSpPr>
        <p:spPr bwMode="auto">
          <a:xfrm>
            <a:off x="365125" y="3162300"/>
            <a:ext cx="1809750" cy="641350"/>
          </a:xfrm>
          <a:prstGeom prst="rect">
            <a:avLst/>
          </a:prstGeom>
          <a:noFill/>
          <a:ln w="9525">
            <a:noFill/>
            <a:miter lim="800000"/>
            <a:headEnd/>
            <a:tailEnd/>
          </a:ln>
        </p:spPr>
        <p:txBody>
          <a:bodyPr wrap="none">
            <a:spAutoFit/>
          </a:bodyPr>
          <a:lstStyle/>
          <a:p>
            <a:r>
              <a:rPr lang="es-MX" sz="1800"/>
              <a:t>GUILLERMO Y </a:t>
            </a:r>
          </a:p>
          <a:p>
            <a:r>
              <a:rPr lang="es-MX" sz="1800"/>
              <a:t>OTROS</a:t>
            </a:r>
            <a:endParaRPr lang="es-ES" sz="1800"/>
          </a:p>
        </p:txBody>
      </p:sp>
      <p:sp>
        <p:nvSpPr>
          <p:cNvPr id="47108" name="Line 5"/>
          <p:cNvSpPr>
            <a:spLocks noChangeShapeType="1"/>
          </p:cNvSpPr>
          <p:nvPr/>
        </p:nvSpPr>
        <p:spPr bwMode="auto">
          <a:xfrm>
            <a:off x="3200400" y="2590800"/>
            <a:ext cx="2362200" cy="0"/>
          </a:xfrm>
          <a:prstGeom prst="line">
            <a:avLst/>
          </a:prstGeom>
          <a:noFill/>
          <a:ln w="9525">
            <a:solidFill>
              <a:schemeClr val="tx1"/>
            </a:solidFill>
            <a:round/>
            <a:headEnd/>
            <a:tailEnd type="triangle" w="med" len="med"/>
          </a:ln>
        </p:spPr>
        <p:txBody>
          <a:bodyPr wrap="none"/>
          <a:lstStyle/>
          <a:p>
            <a:endParaRPr lang="es-AR"/>
          </a:p>
        </p:txBody>
      </p:sp>
      <p:sp>
        <p:nvSpPr>
          <p:cNvPr id="47109" name="Text Box 6"/>
          <p:cNvSpPr txBox="1">
            <a:spLocks noChangeArrowheads="1"/>
          </p:cNvSpPr>
          <p:nvPr/>
        </p:nvSpPr>
        <p:spPr bwMode="auto">
          <a:xfrm>
            <a:off x="3108325" y="1585913"/>
            <a:ext cx="2654300" cy="581025"/>
          </a:xfrm>
          <a:prstGeom prst="rect">
            <a:avLst/>
          </a:prstGeom>
          <a:noFill/>
          <a:ln w="9525">
            <a:noFill/>
            <a:miter lim="800000"/>
            <a:headEnd/>
            <a:tailEnd/>
          </a:ln>
        </p:spPr>
        <p:txBody>
          <a:bodyPr wrap="none">
            <a:spAutoFit/>
          </a:bodyPr>
          <a:lstStyle/>
          <a:p>
            <a:r>
              <a:rPr lang="es-MX" sz="1600"/>
              <a:t>ENVIÁN DROGA A ITALIA</a:t>
            </a:r>
          </a:p>
          <a:p>
            <a:r>
              <a:rPr lang="es-MX" sz="1600"/>
              <a:t>EN TAMBORES DE MIEL</a:t>
            </a:r>
            <a:endParaRPr lang="es-ES" sz="1600"/>
          </a:p>
        </p:txBody>
      </p:sp>
      <p:pic>
        <p:nvPicPr>
          <p:cNvPr id="47110" name="Picture 7" descr="BD05680_"/>
          <p:cNvPicPr>
            <a:picLocks noChangeAspect="1" noChangeArrowheads="1"/>
          </p:cNvPicPr>
          <p:nvPr/>
        </p:nvPicPr>
        <p:blipFill>
          <a:blip r:embed="rId3"/>
          <a:srcRect/>
          <a:stretch>
            <a:fillRect/>
          </a:stretch>
        </p:blipFill>
        <p:spPr bwMode="auto">
          <a:xfrm>
            <a:off x="5867400" y="1143000"/>
            <a:ext cx="1223963" cy="969963"/>
          </a:xfrm>
          <a:prstGeom prst="rect">
            <a:avLst/>
          </a:prstGeom>
          <a:noFill/>
          <a:ln w="9525">
            <a:noFill/>
            <a:miter lim="800000"/>
            <a:headEnd/>
            <a:tailEnd/>
          </a:ln>
        </p:spPr>
      </p:pic>
      <p:sp>
        <p:nvSpPr>
          <p:cNvPr id="47111" name="Line 8"/>
          <p:cNvSpPr>
            <a:spLocks noChangeShapeType="1"/>
          </p:cNvSpPr>
          <p:nvPr/>
        </p:nvSpPr>
        <p:spPr bwMode="auto">
          <a:xfrm flipH="1">
            <a:off x="304800" y="3048000"/>
            <a:ext cx="533400" cy="1752600"/>
          </a:xfrm>
          <a:prstGeom prst="line">
            <a:avLst/>
          </a:prstGeom>
          <a:noFill/>
          <a:ln w="9525">
            <a:solidFill>
              <a:schemeClr val="tx1"/>
            </a:solidFill>
            <a:round/>
            <a:headEnd/>
            <a:tailEnd type="triangle" w="med" len="med"/>
          </a:ln>
        </p:spPr>
        <p:txBody>
          <a:bodyPr wrap="none"/>
          <a:lstStyle/>
          <a:p>
            <a:endParaRPr lang="es-AR"/>
          </a:p>
        </p:txBody>
      </p:sp>
      <p:pic>
        <p:nvPicPr>
          <p:cNvPr id="47112" name="Picture 9" descr="BD07014_"/>
          <p:cNvPicPr>
            <a:picLocks noChangeAspect="1" noChangeArrowheads="1"/>
          </p:cNvPicPr>
          <p:nvPr/>
        </p:nvPicPr>
        <p:blipFill>
          <a:blip r:embed="rId4"/>
          <a:srcRect/>
          <a:stretch>
            <a:fillRect/>
          </a:stretch>
        </p:blipFill>
        <p:spPr bwMode="auto">
          <a:xfrm>
            <a:off x="381000" y="4724400"/>
            <a:ext cx="1225550" cy="1825625"/>
          </a:xfrm>
          <a:prstGeom prst="rect">
            <a:avLst/>
          </a:prstGeom>
          <a:noFill/>
          <a:ln w="9525">
            <a:noFill/>
            <a:miter lim="800000"/>
            <a:headEnd/>
            <a:tailEnd/>
          </a:ln>
        </p:spPr>
      </p:pic>
      <p:sp>
        <p:nvSpPr>
          <p:cNvPr id="47113" name="Text Box 10"/>
          <p:cNvSpPr txBox="1">
            <a:spLocks noChangeArrowheads="1"/>
          </p:cNvSpPr>
          <p:nvPr/>
        </p:nvSpPr>
        <p:spPr bwMode="auto">
          <a:xfrm>
            <a:off x="1219200" y="4343400"/>
            <a:ext cx="1236663" cy="581025"/>
          </a:xfrm>
          <a:prstGeom prst="rect">
            <a:avLst/>
          </a:prstGeom>
          <a:noFill/>
          <a:ln w="9525">
            <a:noFill/>
            <a:miter lim="800000"/>
            <a:headEnd/>
            <a:tailEnd/>
          </a:ln>
        </p:spPr>
        <p:txBody>
          <a:bodyPr wrap="none">
            <a:spAutoFit/>
          </a:bodyPr>
          <a:lstStyle/>
          <a:p>
            <a:endParaRPr lang="es-MX" sz="1600"/>
          </a:p>
          <a:p>
            <a:r>
              <a:rPr lang="es-MX" sz="1600"/>
              <a:t>CASA TOTI</a:t>
            </a:r>
            <a:endParaRPr lang="es-ES" sz="1600"/>
          </a:p>
        </p:txBody>
      </p:sp>
      <p:pic>
        <p:nvPicPr>
          <p:cNvPr id="47114" name="Picture 11" descr="BD04934_"/>
          <p:cNvPicPr>
            <a:picLocks noChangeAspect="1" noChangeArrowheads="1"/>
          </p:cNvPicPr>
          <p:nvPr/>
        </p:nvPicPr>
        <p:blipFill>
          <a:blip r:embed="rId5"/>
          <a:srcRect/>
          <a:stretch>
            <a:fillRect/>
          </a:stretch>
        </p:blipFill>
        <p:spPr bwMode="auto">
          <a:xfrm>
            <a:off x="5334000" y="5181600"/>
            <a:ext cx="1377950" cy="1249363"/>
          </a:xfrm>
          <a:prstGeom prst="rect">
            <a:avLst/>
          </a:prstGeom>
          <a:noFill/>
          <a:ln w="9525">
            <a:noFill/>
            <a:miter lim="800000"/>
            <a:headEnd/>
            <a:tailEnd/>
          </a:ln>
        </p:spPr>
      </p:pic>
      <p:sp>
        <p:nvSpPr>
          <p:cNvPr id="47115" name="Text Box 12"/>
          <p:cNvSpPr txBox="1">
            <a:spLocks noChangeArrowheads="1"/>
          </p:cNvSpPr>
          <p:nvPr/>
        </p:nvSpPr>
        <p:spPr bwMode="auto">
          <a:xfrm>
            <a:off x="6918325" y="5014913"/>
            <a:ext cx="1179513" cy="1069975"/>
          </a:xfrm>
          <a:prstGeom prst="rect">
            <a:avLst/>
          </a:prstGeom>
          <a:noFill/>
          <a:ln w="9525">
            <a:noFill/>
            <a:miter lim="800000"/>
            <a:headEnd/>
            <a:tailEnd/>
          </a:ln>
        </p:spPr>
        <p:txBody>
          <a:bodyPr wrap="none">
            <a:spAutoFit/>
          </a:bodyPr>
          <a:lstStyle/>
          <a:p>
            <a:r>
              <a:rPr lang="es-MX" sz="1600"/>
              <a:t>LORENZO </a:t>
            </a:r>
          </a:p>
          <a:p>
            <a:endParaRPr lang="es-MX" sz="1600"/>
          </a:p>
          <a:p>
            <a:r>
              <a:rPr lang="es-MX" sz="1600"/>
              <a:t>CAMBIOS</a:t>
            </a:r>
          </a:p>
          <a:p>
            <a:r>
              <a:rPr lang="es-MX" sz="1600"/>
              <a:t>ALICIA</a:t>
            </a:r>
            <a:endParaRPr lang="es-ES" sz="1600"/>
          </a:p>
        </p:txBody>
      </p:sp>
      <p:pic>
        <p:nvPicPr>
          <p:cNvPr id="47116" name="Picture 13" descr="BD05517_"/>
          <p:cNvPicPr>
            <a:picLocks noChangeAspect="1" noChangeArrowheads="1"/>
          </p:cNvPicPr>
          <p:nvPr/>
        </p:nvPicPr>
        <p:blipFill>
          <a:blip r:embed="rId6"/>
          <a:srcRect/>
          <a:stretch>
            <a:fillRect/>
          </a:stretch>
        </p:blipFill>
        <p:spPr bwMode="auto">
          <a:xfrm>
            <a:off x="5461000" y="2895600"/>
            <a:ext cx="866775" cy="971550"/>
          </a:xfrm>
          <a:prstGeom prst="rect">
            <a:avLst/>
          </a:prstGeom>
          <a:noFill/>
          <a:ln w="9525">
            <a:noFill/>
            <a:miter lim="800000"/>
            <a:headEnd/>
            <a:tailEnd/>
          </a:ln>
        </p:spPr>
      </p:pic>
      <p:sp>
        <p:nvSpPr>
          <p:cNvPr id="47117" name="Text Box 14"/>
          <p:cNvSpPr txBox="1">
            <a:spLocks noChangeArrowheads="1"/>
          </p:cNvSpPr>
          <p:nvPr/>
        </p:nvSpPr>
        <p:spPr bwMode="auto">
          <a:xfrm>
            <a:off x="4038600" y="3200400"/>
            <a:ext cx="2017713" cy="581025"/>
          </a:xfrm>
          <a:prstGeom prst="rect">
            <a:avLst/>
          </a:prstGeom>
          <a:noFill/>
          <a:ln w="9525">
            <a:noFill/>
            <a:miter lim="800000"/>
            <a:headEnd/>
            <a:tailEnd/>
          </a:ln>
        </p:spPr>
        <p:txBody>
          <a:bodyPr>
            <a:spAutoFit/>
          </a:bodyPr>
          <a:lstStyle/>
          <a:p>
            <a:r>
              <a:rPr lang="es-MX" sz="1600"/>
              <a:t>ENVIADO DE GUILLERMO</a:t>
            </a:r>
            <a:endParaRPr lang="es-ES" sz="1600"/>
          </a:p>
        </p:txBody>
      </p:sp>
      <p:pic>
        <p:nvPicPr>
          <p:cNvPr id="47118" name="Picture 15" descr="BD07052_"/>
          <p:cNvPicPr>
            <a:picLocks noChangeAspect="1" noChangeArrowheads="1"/>
          </p:cNvPicPr>
          <p:nvPr/>
        </p:nvPicPr>
        <p:blipFill>
          <a:blip r:embed="rId7"/>
          <a:srcRect/>
          <a:stretch>
            <a:fillRect/>
          </a:stretch>
        </p:blipFill>
        <p:spPr bwMode="auto">
          <a:xfrm>
            <a:off x="7620000" y="2209800"/>
            <a:ext cx="982663" cy="1058863"/>
          </a:xfrm>
          <a:prstGeom prst="rect">
            <a:avLst/>
          </a:prstGeom>
          <a:noFill/>
          <a:ln w="9525">
            <a:noFill/>
            <a:miter lim="800000"/>
            <a:headEnd/>
            <a:tailEnd/>
          </a:ln>
        </p:spPr>
      </p:pic>
      <p:sp>
        <p:nvSpPr>
          <p:cNvPr id="47119" name="Text Box 16"/>
          <p:cNvSpPr txBox="1">
            <a:spLocks noChangeArrowheads="1"/>
          </p:cNvSpPr>
          <p:nvPr/>
        </p:nvSpPr>
        <p:spPr bwMode="auto">
          <a:xfrm>
            <a:off x="7604125" y="1306513"/>
            <a:ext cx="1103313" cy="942975"/>
          </a:xfrm>
          <a:prstGeom prst="rect">
            <a:avLst/>
          </a:prstGeom>
          <a:noFill/>
          <a:ln w="9525">
            <a:noFill/>
            <a:miter lim="800000"/>
            <a:headEnd/>
            <a:tailEnd/>
          </a:ln>
        </p:spPr>
        <p:txBody>
          <a:bodyPr wrap="none">
            <a:spAutoFit/>
          </a:bodyPr>
          <a:lstStyle/>
          <a:p>
            <a:r>
              <a:rPr lang="es-MX" sz="1400"/>
              <a:t>CAMBISTA</a:t>
            </a:r>
          </a:p>
          <a:p>
            <a:r>
              <a:rPr lang="es-MX" sz="1400"/>
              <a:t>ITALIANO</a:t>
            </a:r>
          </a:p>
          <a:p>
            <a:r>
              <a:rPr lang="es-MX" sz="1400"/>
              <a:t>AMIGO DE</a:t>
            </a:r>
          </a:p>
          <a:p>
            <a:r>
              <a:rPr lang="es-MX" sz="1400"/>
              <a:t>LORENZO</a:t>
            </a:r>
            <a:endParaRPr lang="es-ES" sz="1400"/>
          </a:p>
        </p:txBody>
      </p:sp>
      <p:sp>
        <p:nvSpPr>
          <p:cNvPr id="47120" name="Line 17"/>
          <p:cNvSpPr>
            <a:spLocks noChangeShapeType="1"/>
          </p:cNvSpPr>
          <p:nvPr/>
        </p:nvSpPr>
        <p:spPr bwMode="auto">
          <a:xfrm flipV="1">
            <a:off x="6324600" y="2971800"/>
            <a:ext cx="1219200" cy="457200"/>
          </a:xfrm>
          <a:prstGeom prst="line">
            <a:avLst/>
          </a:prstGeom>
          <a:noFill/>
          <a:ln w="9525">
            <a:solidFill>
              <a:schemeClr val="tx1"/>
            </a:solidFill>
            <a:round/>
            <a:headEnd/>
            <a:tailEnd type="triangle" w="med" len="med"/>
          </a:ln>
        </p:spPr>
        <p:txBody>
          <a:bodyPr wrap="none"/>
          <a:lstStyle/>
          <a:p>
            <a:endParaRPr lang="es-AR"/>
          </a:p>
        </p:txBody>
      </p:sp>
      <p:sp>
        <p:nvSpPr>
          <p:cNvPr id="47121" name="Text Box 18"/>
          <p:cNvSpPr txBox="1">
            <a:spLocks noChangeArrowheads="1"/>
          </p:cNvSpPr>
          <p:nvPr/>
        </p:nvSpPr>
        <p:spPr bwMode="auto">
          <a:xfrm>
            <a:off x="6019800" y="2514600"/>
            <a:ext cx="1570038" cy="517525"/>
          </a:xfrm>
          <a:prstGeom prst="rect">
            <a:avLst/>
          </a:prstGeom>
          <a:noFill/>
          <a:ln w="9525">
            <a:noFill/>
            <a:miter lim="800000"/>
            <a:headEnd/>
            <a:tailEnd/>
          </a:ln>
        </p:spPr>
        <p:txBody>
          <a:bodyPr wrap="none">
            <a:spAutoFit/>
          </a:bodyPr>
          <a:lstStyle/>
          <a:p>
            <a:r>
              <a:rPr lang="es-MX" sz="1400"/>
              <a:t>ENTREGA LIRAS</a:t>
            </a:r>
          </a:p>
          <a:p>
            <a:r>
              <a:rPr lang="es-MX" sz="1400"/>
              <a:t>VENTA DROGA</a:t>
            </a:r>
            <a:endParaRPr lang="es-ES" sz="1400"/>
          </a:p>
        </p:txBody>
      </p:sp>
      <p:sp>
        <p:nvSpPr>
          <p:cNvPr id="47122" name="Line 19"/>
          <p:cNvSpPr>
            <a:spLocks noChangeShapeType="1"/>
          </p:cNvSpPr>
          <p:nvPr/>
        </p:nvSpPr>
        <p:spPr bwMode="auto">
          <a:xfrm flipH="1">
            <a:off x="6324600" y="3124200"/>
            <a:ext cx="1676400" cy="1905000"/>
          </a:xfrm>
          <a:prstGeom prst="line">
            <a:avLst/>
          </a:prstGeom>
          <a:noFill/>
          <a:ln w="9525">
            <a:solidFill>
              <a:schemeClr val="tx1"/>
            </a:solidFill>
            <a:round/>
            <a:headEnd/>
            <a:tailEnd type="triangle" w="med" len="med"/>
          </a:ln>
        </p:spPr>
        <p:txBody>
          <a:bodyPr wrap="none"/>
          <a:lstStyle/>
          <a:p>
            <a:endParaRPr lang="es-AR"/>
          </a:p>
        </p:txBody>
      </p:sp>
      <p:sp>
        <p:nvSpPr>
          <p:cNvPr id="47123" name="Text Box 20"/>
          <p:cNvSpPr txBox="1">
            <a:spLocks noChangeArrowheads="1"/>
          </p:cNvSpPr>
          <p:nvPr/>
        </p:nvSpPr>
        <p:spPr bwMode="auto">
          <a:xfrm>
            <a:off x="5105400" y="4191000"/>
            <a:ext cx="1012825" cy="517525"/>
          </a:xfrm>
          <a:prstGeom prst="rect">
            <a:avLst/>
          </a:prstGeom>
          <a:noFill/>
          <a:ln w="9525">
            <a:noFill/>
            <a:miter lim="800000"/>
            <a:headEnd/>
            <a:tailEnd/>
          </a:ln>
        </p:spPr>
        <p:txBody>
          <a:bodyPr wrap="none">
            <a:spAutoFit/>
          </a:bodyPr>
          <a:lstStyle/>
          <a:p>
            <a:r>
              <a:rPr lang="es-MX" sz="1400"/>
              <a:t>AVISA A </a:t>
            </a:r>
          </a:p>
          <a:p>
            <a:r>
              <a:rPr lang="es-MX" sz="1400"/>
              <a:t>LORENZO</a:t>
            </a:r>
            <a:endParaRPr lang="es-ES" sz="1400"/>
          </a:p>
        </p:txBody>
      </p:sp>
      <p:pic>
        <p:nvPicPr>
          <p:cNvPr id="47124" name="Picture 21" descr="BD07179_"/>
          <p:cNvPicPr>
            <a:picLocks noChangeAspect="1" noChangeArrowheads="1"/>
          </p:cNvPicPr>
          <p:nvPr/>
        </p:nvPicPr>
        <p:blipFill>
          <a:blip r:embed="rId8"/>
          <a:srcRect/>
          <a:stretch>
            <a:fillRect/>
          </a:stretch>
        </p:blipFill>
        <p:spPr bwMode="auto">
          <a:xfrm>
            <a:off x="3429000" y="5934075"/>
            <a:ext cx="1285875" cy="923925"/>
          </a:xfrm>
          <a:prstGeom prst="rect">
            <a:avLst/>
          </a:prstGeom>
          <a:noFill/>
          <a:ln w="9525">
            <a:noFill/>
            <a:miter lim="800000"/>
            <a:headEnd/>
            <a:tailEnd/>
          </a:ln>
        </p:spPr>
      </p:pic>
      <p:sp>
        <p:nvSpPr>
          <p:cNvPr id="47125" name="Text Box 22"/>
          <p:cNvSpPr txBox="1">
            <a:spLocks noChangeArrowheads="1"/>
          </p:cNvSpPr>
          <p:nvPr/>
        </p:nvSpPr>
        <p:spPr bwMode="auto">
          <a:xfrm>
            <a:off x="3124200" y="5562600"/>
            <a:ext cx="2460625" cy="517525"/>
          </a:xfrm>
          <a:prstGeom prst="rect">
            <a:avLst/>
          </a:prstGeom>
          <a:noFill/>
          <a:ln w="9525">
            <a:noFill/>
            <a:miter lim="800000"/>
            <a:headEnd/>
            <a:tailEnd/>
          </a:ln>
        </p:spPr>
        <p:txBody>
          <a:bodyPr wrap="none">
            <a:spAutoFit/>
          </a:bodyPr>
          <a:lstStyle/>
          <a:p>
            <a:r>
              <a:rPr lang="es-MX" sz="1400"/>
              <a:t>CLIENTES QUE NECESITAN</a:t>
            </a:r>
          </a:p>
          <a:p>
            <a:r>
              <a:rPr lang="es-MX" sz="1400"/>
              <a:t>TANSFERIR LIRAS</a:t>
            </a:r>
            <a:endParaRPr lang="es-ES" sz="1400"/>
          </a:p>
        </p:txBody>
      </p:sp>
      <p:sp>
        <p:nvSpPr>
          <p:cNvPr id="47126" name="Line 23"/>
          <p:cNvSpPr>
            <a:spLocks noChangeShapeType="1"/>
          </p:cNvSpPr>
          <p:nvPr/>
        </p:nvSpPr>
        <p:spPr bwMode="auto">
          <a:xfrm flipH="1">
            <a:off x="1828800" y="5410200"/>
            <a:ext cx="3505200" cy="0"/>
          </a:xfrm>
          <a:prstGeom prst="line">
            <a:avLst/>
          </a:prstGeom>
          <a:noFill/>
          <a:ln w="9525">
            <a:solidFill>
              <a:schemeClr val="tx1"/>
            </a:solidFill>
            <a:round/>
            <a:headEnd/>
            <a:tailEnd type="triangle" w="med" len="med"/>
          </a:ln>
        </p:spPr>
        <p:txBody>
          <a:bodyPr wrap="none"/>
          <a:lstStyle/>
          <a:p>
            <a:endParaRPr lang="es-AR"/>
          </a:p>
        </p:txBody>
      </p:sp>
      <p:sp>
        <p:nvSpPr>
          <p:cNvPr id="47127" name="Text Box 24"/>
          <p:cNvSpPr txBox="1">
            <a:spLocks noChangeArrowheads="1"/>
          </p:cNvSpPr>
          <p:nvPr/>
        </p:nvSpPr>
        <p:spPr bwMode="auto">
          <a:xfrm>
            <a:off x="2727325" y="5091113"/>
            <a:ext cx="1117600" cy="336550"/>
          </a:xfrm>
          <a:prstGeom prst="rect">
            <a:avLst/>
          </a:prstGeom>
          <a:noFill/>
          <a:ln w="9525">
            <a:noFill/>
            <a:miter lim="800000"/>
            <a:headEnd/>
            <a:tailEnd/>
          </a:ln>
        </p:spPr>
        <p:txBody>
          <a:bodyPr wrap="none">
            <a:spAutoFit/>
          </a:bodyPr>
          <a:lstStyle/>
          <a:p>
            <a:r>
              <a:rPr lang="es-MX" sz="1600"/>
              <a:t>DOLARES</a:t>
            </a:r>
            <a:endParaRPr lang="es-ES" sz="1600"/>
          </a:p>
        </p:txBody>
      </p:sp>
      <p:sp>
        <p:nvSpPr>
          <p:cNvPr id="47128" name="Line 25"/>
          <p:cNvSpPr>
            <a:spLocks noChangeShapeType="1"/>
          </p:cNvSpPr>
          <p:nvPr/>
        </p:nvSpPr>
        <p:spPr bwMode="auto">
          <a:xfrm flipV="1">
            <a:off x="6705600" y="3352800"/>
            <a:ext cx="1447800" cy="1828800"/>
          </a:xfrm>
          <a:prstGeom prst="line">
            <a:avLst/>
          </a:prstGeom>
          <a:noFill/>
          <a:ln w="9525">
            <a:solidFill>
              <a:schemeClr val="tx1"/>
            </a:solidFill>
            <a:round/>
            <a:headEnd/>
            <a:tailEnd type="triangle" w="med" len="med"/>
          </a:ln>
        </p:spPr>
        <p:txBody>
          <a:bodyPr wrap="none"/>
          <a:lstStyle/>
          <a:p>
            <a:endParaRPr lang="es-AR"/>
          </a:p>
        </p:txBody>
      </p:sp>
      <p:sp>
        <p:nvSpPr>
          <p:cNvPr id="47129" name="Text Box 26"/>
          <p:cNvSpPr txBox="1">
            <a:spLocks noChangeArrowheads="1"/>
          </p:cNvSpPr>
          <p:nvPr/>
        </p:nvSpPr>
        <p:spPr bwMode="auto">
          <a:xfrm>
            <a:off x="8035925" y="3505200"/>
            <a:ext cx="1108075" cy="1581150"/>
          </a:xfrm>
          <a:prstGeom prst="rect">
            <a:avLst/>
          </a:prstGeom>
          <a:noFill/>
          <a:ln w="9525">
            <a:noFill/>
            <a:miter lim="800000"/>
            <a:headEnd/>
            <a:tailEnd/>
          </a:ln>
        </p:spPr>
        <p:txBody>
          <a:bodyPr wrap="none">
            <a:spAutoFit/>
          </a:bodyPr>
          <a:lstStyle/>
          <a:p>
            <a:r>
              <a:rPr lang="es-MX" sz="1400"/>
              <a:t>COLOCAR</a:t>
            </a:r>
          </a:p>
          <a:p>
            <a:r>
              <a:rPr lang="es-MX" sz="1400"/>
              <a:t>LAS LIRAS</a:t>
            </a:r>
          </a:p>
          <a:p>
            <a:r>
              <a:rPr lang="es-MX" sz="1400"/>
              <a:t>DE </a:t>
            </a:r>
          </a:p>
          <a:p>
            <a:r>
              <a:rPr lang="es-MX" sz="1400"/>
              <a:t>ACUERDO</a:t>
            </a:r>
          </a:p>
          <a:p>
            <a:r>
              <a:rPr lang="es-MX" sz="1400"/>
              <a:t>CON</a:t>
            </a:r>
          </a:p>
          <a:p>
            <a:r>
              <a:rPr lang="es-MX" sz="1400"/>
              <a:t>INSTRUCC.</a:t>
            </a:r>
          </a:p>
          <a:p>
            <a:r>
              <a:rPr lang="es-MX" sz="1400"/>
              <a:t>CLIENTES</a:t>
            </a:r>
            <a:endParaRPr lang="es-ES" sz="1400"/>
          </a:p>
        </p:txBody>
      </p:sp>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0" y="1484313"/>
            <a:ext cx="9144000" cy="4572000"/>
          </a:xfrm>
          <a:prstGeom prst="rect">
            <a:avLst/>
          </a:prstGeom>
          <a:noFill/>
          <a:ln w="9525">
            <a:noFill/>
            <a:miter lim="800000"/>
            <a:headEnd/>
            <a:tailEnd/>
          </a:ln>
        </p:spPr>
        <p:txBody>
          <a:bodyPr lIns="109606" tIns="54804" rIns="109606" bIns="54804"/>
          <a:lstStyle/>
          <a:p>
            <a:pPr marL="342900" indent="-342900">
              <a:spcBef>
                <a:spcPct val="20000"/>
              </a:spcBef>
              <a:buFontTx/>
              <a:buChar char="•"/>
            </a:pPr>
            <a:r>
              <a:rPr lang="es-ES_tradnl" sz="2400">
                <a:solidFill>
                  <a:schemeClr val="hlink"/>
                </a:solidFill>
              </a:rPr>
              <a:t>Países receptores de fondos de origen supuestamente desconocido con alta probabilidad de origen ilícito.</a:t>
            </a:r>
          </a:p>
          <a:p>
            <a:pPr marL="342900" indent="-342900">
              <a:spcBef>
                <a:spcPct val="20000"/>
              </a:spcBef>
              <a:buFontTx/>
              <a:buChar char="•"/>
            </a:pPr>
            <a:r>
              <a:rPr lang="es-ES_tradnl" sz="2400">
                <a:solidFill>
                  <a:schemeClr val="hlink"/>
                </a:solidFill>
              </a:rPr>
              <a:t>Realizan act. Offshore dado las facilidades que brindan su marco jurídico-regulatorio.</a:t>
            </a:r>
          </a:p>
          <a:p>
            <a:pPr marL="342900" indent="-342900">
              <a:spcBef>
                <a:spcPct val="20000"/>
              </a:spcBef>
              <a:buFontTx/>
              <a:buChar char="•"/>
            </a:pPr>
            <a:r>
              <a:rPr lang="es-ES_tradnl" sz="2400">
                <a:solidFill>
                  <a:schemeClr val="hlink"/>
                </a:solidFill>
              </a:rPr>
              <a:t>Posibilitan la apertura de ctas. numeradas.</a:t>
            </a:r>
          </a:p>
          <a:p>
            <a:pPr marL="342900" indent="-342900">
              <a:spcBef>
                <a:spcPct val="20000"/>
              </a:spcBef>
              <a:buFontTx/>
              <a:buChar char="•"/>
            </a:pPr>
            <a:r>
              <a:rPr lang="es-ES_tradnl" sz="2400">
                <a:solidFill>
                  <a:schemeClr val="hlink"/>
                </a:solidFill>
              </a:rPr>
              <a:t>Se utilizan los servicios de agentes regentes</a:t>
            </a:r>
            <a:endParaRPr lang="es-ES" sz="2400">
              <a:solidFill>
                <a:schemeClr val="hlink"/>
              </a:solidFill>
            </a:endParaRPr>
          </a:p>
        </p:txBody>
      </p:sp>
      <p:pic>
        <p:nvPicPr>
          <p:cNvPr id="3" name="Picture 5" descr="BD04934_"/>
          <p:cNvPicPr>
            <a:picLocks noChangeAspect="1" noChangeArrowheads="1"/>
          </p:cNvPicPr>
          <p:nvPr/>
        </p:nvPicPr>
        <p:blipFill>
          <a:blip r:embed="rId2"/>
          <a:srcRect/>
          <a:stretch>
            <a:fillRect/>
          </a:stretch>
        </p:blipFill>
        <p:spPr bwMode="auto">
          <a:xfrm>
            <a:off x="990600" y="4608513"/>
            <a:ext cx="1377950" cy="1249362"/>
          </a:xfrm>
          <a:prstGeom prst="rect">
            <a:avLst/>
          </a:prstGeom>
          <a:noFill/>
          <a:ln w="9525">
            <a:noFill/>
            <a:miter lim="800000"/>
            <a:headEnd/>
            <a:tailEnd/>
          </a:ln>
        </p:spPr>
      </p:pic>
      <p:pic>
        <p:nvPicPr>
          <p:cNvPr id="4" name="Picture 6" descr="BD06444_"/>
          <p:cNvPicPr>
            <a:picLocks noChangeAspect="1" noChangeArrowheads="1"/>
          </p:cNvPicPr>
          <p:nvPr/>
        </p:nvPicPr>
        <p:blipFill>
          <a:blip r:embed="rId3"/>
          <a:srcRect/>
          <a:stretch>
            <a:fillRect/>
          </a:stretch>
        </p:blipFill>
        <p:spPr bwMode="auto">
          <a:xfrm>
            <a:off x="2895600" y="4608513"/>
            <a:ext cx="1749425" cy="1254125"/>
          </a:xfrm>
          <a:prstGeom prst="rect">
            <a:avLst/>
          </a:prstGeom>
          <a:noFill/>
          <a:ln w="9525">
            <a:noFill/>
            <a:miter lim="800000"/>
            <a:headEnd/>
            <a:tailEnd/>
          </a:ln>
        </p:spPr>
      </p:pic>
      <p:pic>
        <p:nvPicPr>
          <p:cNvPr id="5" name="Picture 7" descr="BD06496_"/>
          <p:cNvPicPr>
            <a:picLocks noChangeAspect="1" noChangeArrowheads="1"/>
          </p:cNvPicPr>
          <p:nvPr/>
        </p:nvPicPr>
        <p:blipFill>
          <a:blip r:embed="rId4"/>
          <a:srcRect/>
          <a:stretch>
            <a:fillRect/>
          </a:stretch>
        </p:blipFill>
        <p:spPr bwMode="auto">
          <a:xfrm>
            <a:off x="4876800" y="4760913"/>
            <a:ext cx="1014413" cy="1066800"/>
          </a:xfrm>
          <a:prstGeom prst="rect">
            <a:avLst/>
          </a:prstGeom>
          <a:noFill/>
          <a:ln w="9525">
            <a:noFill/>
            <a:miter lim="800000"/>
            <a:headEnd/>
            <a:tailEnd/>
          </a:ln>
        </p:spPr>
      </p:pic>
      <p:pic>
        <p:nvPicPr>
          <p:cNvPr id="6" name="Picture 8" descr="BD07180_"/>
          <p:cNvPicPr>
            <a:picLocks noChangeAspect="1" noChangeArrowheads="1"/>
          </p:cNvPicPr>
          <p:nvPr/>
        </p:nvPicPr>
        <p:blipFill>
          <a:blip r:embed="rId5"/>
          <a:srcRect/>
          <a:stretch>
            <a:fillRect/>
          </a:stretch>
        </p:blipFill>
        <p:spPr bwMode="auto">
          <a:xfrm>
            <a:off x="6172200" y="4837113"/>
            <a:ext cx="1177925" cy="965200"/>
          </a:xfrm>
          <a:prstGeom prst="rect">
            <a:avLst/>
          </a:prstGeom>
          <a:noFill/>
          <a:ln w="9525">
            <a:noFill/>
            <a:miter lim="800000"/>
            <a:headEnd/>
            <a:tailEnd/>
          </a:ln>
        </p:spPr>
      </p:pic>
      <p:pic>
        <p:nvPicPr>
          <p:cNvPr id="7" name="Picture 9" descr="BD07246_"/>
          <p:cNvPicPr>
            <a:picLocks noChangeAspect="1" noChangeArrowheads="1"/>
          </p:cNvPicPr>
          <p:nvPr/>
        </p:nvPicPr>
        <p:blipFill>
          <a:blip r:embed="rId6"/>
          <a:srcRect/>
          <a:stretch>
            <a:fillRect/>
          </a:stretch>
        </p:blipFill>
        <p:spPr bwMode="auto">
          <a:xfrm>
            <a:off x="7620000" y="4892675"/>
            <a:ext cx="1209675" cy="865188"/>
          </a:xfrm>
          <a:prstGeom prst="rect">
            <a:avLst/>
          </a:prstGeom>
          <a:noFill/>
          <a:ln w="9525">
            <a:noFill/>
            <a:miter lim="800000"/>
            <a:headEnd/>
            <a:tailEnd/>
          </a:ln>
        </p:spPr>
      </p:pic>
      <p:sp>
        <p:nvSpPr>
          <p:cNvPr id="8" name="Rectangle 10"/>
          <p:cNvSpPr>
            <a:spLocks noChangeArrowheads="1"/>
          </p:cNvSpPr>
          <p:nvPr/>
        </p:nvSpPr>
        <p:spPr bwMode="auto">
          <a:xfrm>
            <a:off x="0" y="0"/>
            <a:ext cx="9715500" cy="1270000"/>
          </a:xfrm>
          <a:prstGeom prst="rect">
            <a:avLst/>
          </a:prstGeom>
          <a:noFill/>
          <a:ln w="9525">
            <a:noFill/>
            <a:miter lim="800000"/>
            <a:headEnd/>
            <a:tailEnd/>
          </a:ln>
        </p:spPr>
        <p:txBody>
          <a:bodyPr lIns="109606" tIns="54804" rIns="109606" bIns="54804" anchor="b"/>
          <a:lstStyle/>
          <a:p>
            <a:pPr algn="ctr"/>
            <a:r>
              <a:rPr lang="es-ES_tradnl" sz="3200">
                <a:solidFill>
                  <a:schemeClr val="hlink"/>
                </a:solidFill>
              </a:rPr>
              <a:t>PARAISOS FISCALES. CARACTERISTICA</a:t>
            </a:r>
            <a:endParaRPr lang="es-ES" sz="3200">
              <a:solidFill>
                <a:schemeClr val="hlink"/>
              </a:solidFill>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500"/>
                                        <p:tgtEl>
                                          <p:spTgt spid="2"/>
                                        </p:tgtEl>
                                      </p:cBhvr>
                                    </p:animEffect>
                                  </p:childTnLst>
                                </p:cTn>
                              </p:par>
                            </p:childTnLst>
                          </p:cTn>
                        </p:par>
                        <p:par>
                          <p:cTn id="8" fill="hold">
                            <p:stCondLst>
                              <p:cond delay="500"/>
                            </p:stCondLst>
                            <p:childTnLst>
                              <p:par>
                                <p:cTn id="9" presetID="8"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amond(in)">
                                      <p:cBhvr>
                                        <p:cTn id="11" dur="500"/>
                                        <p:tgtEl>
                                          <p:spTgt spid="3"/>
                                        </p:tgtEl>
                                      </p:cBhvr>
                                    </p:animEffect>
                                  </p:childTnLst>
                                </p:cTn>
                              </p:par>
                            </p:childTnLst>
                          </p:cTn>
                        </p:par>
                        <p:par>
                          <p:cTn id="12" fill="hold">
                            <p:stCondLst>
                              <p:cond delay="1000"/>
                            </p:stCondLst>
                            <p:childTnLst>
                              <p:par>
                                <p:cTn id="13" presetID="8" presetClass="entr" presetSubtype="1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amond(in)">
                                      <p:cBhvr>
                                        <p:cTn id="15" dur="500"/>
                                        <p:tgtEl>
                                          <p:spTgt spid="4"/>
                                        </p:tgtEl>
                                      </p:cBhvr>
                                    </p:animEffect>
                                  </p:childTnLst>
                                </p:cTn>
                              </p:par>
                            </p:childTnLst>
                          </p:cTn>
                        </p:par>
                        <p:par>
                          <p:cTn id="16" fill="hold">
                            <p:stCondLst>
                              <p:cond delay="1500"/>
                            </p:stCondLst>
                            <p:childTnLst>
                              <p:par>
                                <p:cTn id="17" presetID="8"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diamond(in)">
                                      <p:cBhvr>
                                        <p:cTn id="19" dur="500"/>
                                        <p:tgtEl>
                                          <p:spTgt spid="5"/>
                                        </p:tgtEl>
                                      </p:cBhvr>
                                    </p:animEffect>
                                  </p:childTnLst>
                                </p:cTn>
                              </p:par>
                            </p:childTnLst>
                          </p:cTn>
                        </p:par>
                        <p:par>
                          <p:cTn id="20" fill="hold">
                            <p:stCondLst>
                              <p:cond delay="2000"/>
                            </p:stCondLst>
                            <p:childTnLst>
                              <p:par>
                                <p:cTn id="21" presetID="8" presetClass="entr" presetSubtype="16"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diamond(in)">
                                      <p:cBhvr>
                                        <p:cTn id="23" dur="500"/>
                                        <p:tgtEl>
                                          <p:spTgt spid="6"/>
                                        </p:tgtEl>
                                      </p:cBhvr>
                                    </p:animEffect>
                                  </p:childTnLst>
                                </p:cTn>
                              </p:par>
                            </p:childTnLst>
                          </p:cTn>
                        </p:par>
                        <p:par>
                          <p:cTn id="24" fill="hold">
                            <p:stCondLst>
                              <p:cond delay="2500"/>
                            </p:stCondLst>
                            <p:childTnLst>
                              <p:par>
                                <p:cTn id="25" presetID="8" presetClass="entr" presetSubtype="16"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diamond(in)">
                                      <p:cBhvr>
                                        <p:cTn id="27" dur="500"/>
                                        <p:tgtEl>
                                          <p:spTgt spid="7"/>
                                        </p:tgtEl>
                                      </p:cBhvr>
                                    </p:animEffect>
                                  </p:childTnLst>
                                </p:cTn>
                              </p:par>
                            </p:childTnLst>
                          </p:cTn>
                        </p:par>
                        <p:par>
                          <p:cTn id="28" fill="hold">
                            <p:stCondLst>
                              <p:cond delay="3000"/>
                            </p:stCondLst>
                            <p:childTnLst>
                              <p:par>
                                <p:cTn id="29" presetID="8" presetClass="entr" presetSubtype="16"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diamond(in)">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descr="White marble"/>
          <p:cNvSpPr>
            <a:spLocks noChangeArrowheads="1"/>
          </p:cNvSpPr>
          <p:nvPr/>
        </p:nvSpPr>
        <p:spPr bwMode="auto">
          <a:xfrm>
            <a:off x="1527175" y="727075"/>
            <a:ext cx="7924800" cy="1143000"/>
          </a:xfrm>
          <a:prstGeom prst="rect">
            <a:avLst/>
          </a:prstGeom>
          <a:noFill/>
          <a:ln w="12700">
            <a:noFill/>
            <a:miter lim="800000"/>
            <a:headEnd/>
            <a:tailEnd/>
          </a:ln>
        </p:spPr>
        <p:txBody>
          <a:bodyPr wrap="none" anchor="ctr"/>
          <a:lstStyle/>
          <a:p>
            <a:endParaRPr lang="es-AR" sz="2000"/>
          </a:p>
        </p:txBody>
      </p:sp>
      <p:sp>
        <p:nvSpPr>
          <p:cNvPr id="3" name="Rectangle 5"/>
          <p:cNvSpPr>
            <a:spLocks noChangeArrowheads="1"/>
          </p:cNvSpPr>
          <p:nvPr/>
        </p:nvSpPr>
        <p:spPr bwMode="auto">
          <a:xfrm>
            <a:off x="1403350" y="333375"/>
            <a:ext cx="6019800" cy="400050"/>
          </a:xfrm>
          <a:prstGeom prst="rect">
            <a:avLst/>
          </a:prstGeom>
          <a:noFill/>
          <a:ln w="9525">
            <a:noFill/>
            <a:miter lim="800000"/>
            <a:headEnd/>
            <a:tailEnd/>
          </a:ln>
        </p:spPr>
        <p:txBody>
          <a:bodyPr lIns="92075" tIns="46038" rIns="92075" bIns="46038">
            <a:spAutoFit/>
          </a:bodyPr>
          <a:lstStyle/>
          <a:p>
            <a:pPr algn="ctr" eaLnBrk="0" hangingPunct="0"/>
            <a:r>
              <a:rPr lang="es-ES_tradnl" sz="2000" b="1">
                <a:solidFill>
                  <a:srgbClr val="EAEAEA"/>
                </a:solidFill>
                <a:latin typeface="Bookman Old Style" pitchFamily="18" charset="0"/>
              </a:rPr>
              <a:t>NORMAS PRUDENCIALES</a:t>
            </a:r>
            <a:endParaRPr lang="es-ES_tradnl" sz="1800" b="1">
              <a:solidFill>
                <a:srgbClr val="EAEAEA"/>
              </a:solidFill>
              <a:latin typeface="Bookman Old Style" pitchFamily="18" charset="0"/>
            </a:endParaRPr>
          </a:p>
        </p:txBody>
      </p:sp>
      <p:sp>
        <p:nvSpPr>
          <p:cNvPr id="4" name="Text Box 6"/>
          <p:cNvSpPr txBox="1">
            <a:spLocks noChangeArrowheads="1"/>
          </p:cNvSpPr>
          <p:nvPr/>
        </p:nvSpPr>
        <p:spPr bwMode="auto">
          <a:xfrm>
            <a:off x="1042988" y="3716338"/>
            <a:ext cx="3429000" cy="523875"/>
          </a:xfrm>
          <a:prstGeom prst="rect">
            <a:avLst/>
          </a:prstGeom>
          <a:noFill/>
          <a:ln w="12700">
            <a:noFill/>
            <a:miter lim="800000"/>
            <a:headEnd type="none" w="sm" len="sm"/>
            <a:tailEnd type="none" w="sm" len="sm"/>
          </a:ln>
        </p:spPr>
        <p:txBody>
          <a:bodyPr>
            <a:spAutoFit/>
          </a:bodyPr>
          <a:lstStyle/>
          <a:p>
            <a:pPr algn="ctr" eaLnBrk="0" hangingPunct="0"/>
            <a:r>
              <a:rPr lang="es-ES_tradnl" sz="1400" b="1">
                <a:solidFill>
                  <a:srgbClr val="F8F8F8"/>
                </a:solidFill>
                <a:latin typeface="Arial Narrow" pitchFamily="34" charset="0"/>
              </a:rPr>
              <a:t>DETECTAR </a:t>
            </a:r>
          </a:p>
          <a:p>
            <a:pPr algn="ctr" eaLnBrk="0" hangingPunct="0"/>
            <a:r>
              <a:rPr lang="es-ES_tradnl" sz="1400" b="1">
                <a:solidFill>
                  <a:srgbClr val="F8F8F8"/>
                </a:solidFill>
                <a:latin typeface="Arial Narrow" pitchFamily="34" charset="0"/>
              </a:rPr>
              <a:t>TRANSACCIONES INUSUALES</a:t>
            </a:r>
          </a:p>
        </p:txBody>
      </p:sp>
      <p:sp>
        <p:nvSpPr>
          <p:cNvPr id="5" name="Text Box 7"/>
          <p:cNvSpPr txBox="1">
            <a:spLocks noChangeArrowheads="1"/>
          </p:cNvSpPr>
          <p:nvPr/>
        </p:nvSpPr>
        <p:spPr bwMode="auto">
          <a:xfrm>
            <a:off x="4500563" y="3789363"/>
            <a:ext cx="3962400" cy="522287"/>
          </a:xfrm>
          <a:prstGeom prst="rect">
            <a:avLst/>
          </a:prstGeom>
          <a:noFill/>
          <a:ln w="12700">
            <a:noFill/>
            <a:miter lim="800000"/>
            <a:headEnd type="none" w="sm" len="sm"/>
            <a:tailEnd type="none" w="sm" len="sm"/>
          </a:ln>
        </p:spPr>
        <p:txBody>
          <a:bodyPr>
            <a:spAutoFit/>
          </a:bodyPr>
          <a:lstStyle/>
          <a:p>
            <a:pPr algn="ctr"/>
            <a:r>
              <a:rPr lang="es-ES_tradnl" sz="1400" b="1">
                <a:solidFill>
                  <a:srgbClr val="F8F8F8"/>
                </a:solidFill>
                <a:latin typeface="Arial Narrow" pitchFamily="34" charset="0"/>
              </a:rPr>
              <a:t>DETECTAR Y COMUNICAR </a:t>
            </a:r>
          </a:p>
          <a:p>
            <a:pPr algn="ctr"/>
            <a:r>
              <a:rPr lang="es-ES_tradnl" sz="1400" b="1">
                <a:solidFill>
                  <a:srgbClr val="F8F8F8"/>
                </a:solidFill>
                <a:latin typeface="Arial Narrow" pitchFamily="34" charset="0"/>
              </a:rPr>
              <a:t>TRANSACCIONES SOSPECHOSAS</a:t>
            </a:r>
          </a:p>
        </p:txBody>
      </p:sp>
      <p:sp>
        <p:nvSpPr>
          <p:cNvPr id="6" name="Text Box 8"/>
          <p:cNvSpPr txBox="1">
            <a:spLocks noChangeArrowheads="1"/>
          </p:cNvSpPr>
          <p:nvPr/>
        </p:nvSpPr>
        <p:spPr bwMode="auto">
          <a:xfrm>
            <a:off x="5321300" y="5137150"/>
            <a:ext cx="184150" cy="338138"/>
          </a:xfrm>
          <a:prstGeom prst="rect">
            <a:avLst/>
          </a:prstGeom>
          <a:noFill/>
          <a:ln w="12700">
            <a:noFill/>
            <a:miter lim="800000"/>
            <a:headEnd type="none" w="sm" len="sm"/>
            <a:tailEnd type="none" w="sm" len="sm"/>
          </a:ln>
        </p:spPr>
        <p:txBody>
          <a:bodyPr wrap="none">
            <a:spAutoFit/>
          </a:bodyPr>
          <a:lstStyle/>
          <a:p>
            <a:endParaRPr lang="es-ES" sz="1600">
              <a:solidFill>
                <a:srgbClr val="F8F8F8"/>
              </a:solidFill>
            </a:endParaRPr>
          </a:p>
        </p:txBody>
      </p:sp>
      <p:sp>
        <p:nvSpPr>
          <p:cNvPr id="7" name="Line 9"/>
          <p:cNvSpPr>
            <a:spLocks noChangeShapeType="1"/>
          </p:cNvSpPr>
          <p:nvPr/>
        </p:nvSpPr>
        <p:spPr bwMode="auto">
          <a:xfrm>
            <a:off x="5870575" y="3698875"/>
            <a:ext cx="457200" cy="457200"/>
          </a:xfrm>
          <a:prstGeom prst="line">
            <a:avLst/>
          </a:prstGeom>
          <a:noFill/>
          <a:ln w="12700">
            <a:noFill/>
            <a:round/>
            <a:headEnd type="none" w="sm" len="sm"/>
            <a:tailEnd type="triangle" w="sm" len="sm"/>
          </a:ln>
        </p:spPr>
        <p:txBody>
          <a:bodyPr wrap="none" anchor="ctr"/>
          <a:lstStyle/>
          <a:p>
            <a:endParaRPr lang="es-AR"/>
          </a:p>
        </p:txBody>
      </p:sp>
      <p:sp>
        <p:nvSpPr>
          <p:cNvPr id="8" name="Text Box 10"/>
          <p:cNvSpPr txBox="1">
            <a:spLocks noChangeArrowheads="1"/>
          </p:cNvSpPr>
          <p:nvPr/>
        </p:nvSpPr>
        <p:spPr bwMode="auto">
          <a:xfrm>
            <a:off x="3348038" y="2349500"/>
            <a:ext cx="1828800" cy="338138"/>
          </a:xfrm>
          <a:prstGeom prst="rect">
            <a:avLst/>
          </a:prstGeom>
          <a:noFill/>
          <a:ln w="12700">
            <a:noFill/>
            <a:miter lim="800000"/>
            <a:headEnd type="none" w="sm" len="sm"/>
            <a:tailEnd type="none" w="sm" len="sm"/>
          </a:ln>
        </p:spPr>
        <p:txBody>
          <a:bodyPr>
            <a:spAutoFit/>
          </a:bodyPr>
          <a:lstStyle/>
          <a:p>
            <a:pPr algn="ctr"/>
            <a:r>
              <a:rPr lang="es-ES_tradnl" sz="1600" b="1">
                <a:solidFill>
                  <a:srgbClr val="FF3399"/>
                </a:solidFill>
                <a:latin typeface="Arial Narrow" pitchFamily="34" charset="0"/>
              </a:rPr>
              <a:t>OBJETIVOS</a:t>
            </a:r>
          </a:p>
        </p:txBody>
      </p:sp>
      <p:graphicFrame>
        <p:nvGraphicFramePr>
          <p:cNvPr id="9" name="Object 2"/>
          <p:cNvGraphicFramePr>
            <a:graphicFrameLocks noChangeAspect="1"/>
          </p:cNvGraphicFramePr>
          <p:nvPr/>
        </p:nvGraphicFramePr>
        <p:xfrm>
          <a:off x="5651500" y="4365625"/>
          <a:ext cx="1693863" cy="1981200"/>
        </p:xfrm>
        <a:graphic>
          <a:graphicData uri="http://schemas.openxmlformats.org/presentationml/2006/ole">
            <p:oleObj spid="_x0000_s2050" name="Imagen" r:id="rId3" imgW="5157360" imgH="5624280" progId="">
              <p:embed/>
            </p:oleObj>
          </a:graphicData>
        </a:graphic>
      </p:graphicFrame>
      <p:graphicFrame>
        <p:nvGraphicFramePr>
          <p:cNvPr id="10" name="Object 3"/>
          <p:cNvGraphicFramePr>
            <a:graphicFrameLocks noChangeAspect="1"/>
          </p:cNvGraphicFramePr>
          <p:nvPr/>
        </p:nvGraphicFramePr>
        <p:xfrm>
          <a:off x="1692275" y="4365625"/>
          <a:ext cx="1314450" cy="1371600"/>
        </p:xfrm>
        <a:graphic>
          <a:graphicData uri="http://schemas.openxmlformats.org/presentationml/2006/ole">
            <p:oleObj spid="_x0000_s2051" name="Imagen" r:id="rId4" imgW="3717360" imgH="3352320" progId="">
              <p:embed/>
            </p:oleObj>
          </a:graphicData>
        </a:graphic>
      </p:graphicFrame>
      <p:sp>
        <p:nvSpPr>
          <p:cNvPr id="11" name="AutoShape 13"/>
          <p:cNvSpPr>
            <a:spLocks noChangeArrowheads="1"/>
          </p:cNvSpPr>
          <p:nvPr/>
        </p:nvSpPr>
        <p:spPr bwMode="auto">
          <a:xfrm>
            <a:off x="4067175" y="1773238"/>
            <a:ext cx="381000" cy="533400"/>
          </a:xfrm>
          <a:prstGeom prst="downArrow">
            <a:avLst>
              <a:gd name="adj1" fmla="val 50000"/>
              <a:gd name="adj2" fmla="val 35000"/>
            </a:avLst>
          </a:prstGeom>
          <a:solidFill>
            <a:srgbClr val="EAEAEA"/>
          </a:solidFill>
          <a:ln w="12700">
            <a:solidFill>
              <a:schemeClr val="tx1"/>
            </a:solidFill>
            <a:miter lim="800000"/>
            <a:headEnd type="none" w="sm" len="sm"/>
            <a:tailEnd type="none" w="sm" len="sm"/>
          </a:ln>
        </p:spPr>
        <p:txBody>
          <a:bodyPr wrap="none" anchor="ctr"/>
          <a:lstStyle/>
          <a:p>
            <a:endParaRPr lang="es-AR" sz="2000"/>
          </a:p>
        </p:txBody>
      </p:sp>
      <p:sp>
        <p:nvSpPr>
          <p:cNvPr id="12" name="Text Box 14"/>
          <p:cNvSpPr txBox="1">
            <a:spLocks noChangeArrowheads="1"/>
          </p:cNvSpPr>
          <p:nvPr/>
        </p:nvSpPr>
        <p:spPr bwMode="auto">
          <a:xfrm>
            <a:off x="684213" y="1196975"/>
            <a:ext cx="7467600" cy="369888"/>
          </a:xfrm>
          <a:prstGeom prst="rect">
            <a:avLst/>
          </a:prstGeom>
          <a:solidFill>
            <a:srgbClr val="99CCFF"/>
          </a:solidFill>
          <a:ln w="12700">
            <a:noFill/>
            <a:miter lim="800000"/>
            <a:headEnd type="none" w="sm" len="sm"/>
            <a:tailEnd type="none" w="sm" len="sm"/>
          </a:ln>
        </p:spPr>
        <p:txBody>
          <a:bodyPr>
            <a:spAutoFit/>
          </a:bodyPr>
          <a:lstStyle/>
          <a:p>
            <a:pPr algn="ctr">
              <a:spcBef>
                <a:spcPct val="50000"/>
              </a:spcBef>
            </a:pPr>
            <a:r>
              <a:rPr lang="es-ES_tradnl" sz="1800" b="1">
                <a:solidFill>
                  <a:srgbClr val="333399"/>
                </a:solidFill>
              </a:rPr>
              <a:t>SISTEMA DE PREVENCION DE LAVADO DE DINERO</a:t>
            </a:r>
          </a:p>
        </p:txBody>
      </p:sp>
      <p:sp>
        <p:nvSpPr>
          <p:cNvPr id="13" name="Line 15"/>
          <p:cNvSpPr>
            <a:spLocks noChangeShapeType="1"/>
          </p:cNvSpPr>
          <p:nvPr/>
        </p:nvSpPr>
        <p:spPr bwMode="auto">
          <a:xfrm>
            <a:off x="2411413" y="3068638"/>
            <a:ext cx="0" cy="609600"/>
          </a:xfrm>
          <a:prstGeom prst="line">
            <a:avLst/>
          </a:prstGeom>
          <a:noFill/>
          <a:ln w="12700">
            <a:solidFill>
              <a:srgbClr val="EAEAEA"/>
            </a:solidFill>
            <a:round/>
            <a:headEnd type="none" w="sm" len="sm"/>
            <a:tailEnd type="triangle" w="lg" len="lg"/>
          </a:ln>
        </p:spPr>
        <p:txBody>
          <a:bodyPr wrap="none" anchor="ctr"/>
          <a:lstStyle/>
          <a:p>
            <a:endParaRPr lang="es-AR"/>
          </a:p>
        </p:txBody>
      </p:sp>
      <p:sp>
        <p:nvSpPr>
          <p:cNvPr id="14" name="Line 16"/>
          <p:cNvSpPr>
            <a:spLocks noChangeShapeType="1"/>
          </p:cNvSpPr>
          <p:nvPr/>
        </p:nvSpPr>
        <p:spPr bwMode="auto">
          <a:xfrm>
            <a:off x="6372225" y="3068638"/>
            <a:ext cx="0" cy="685800"/>
          </a:xfrm>
          <a:prstGeom prst="line">
            <a:avLst/>
          </a:prstGeom>
          <a:noFill/>
          <a:ln w="12700">
            <a:solidFill>
              <a:srgbClr val="EAEAEA"/>
            </a:solidFill>
            <a:round/>
            <a:headEnd type="none" w="sm" len="sm"/>
            <a:tailEnd type="triangle" w="lg" len="lg"/>
          </a:ln>
        </p:spPr>
        <p:txBody>
          <a:bodyPr wrap="none" anchor="ctr"/>
          <a:lstStyle/>
          <a:p>
            <a:endParaRPr lang="es-AR"/>
          </a:p>
        </p:txBody>
      </p:sp>
      <p:sp>
        <p:nvSpPr>
          <p:cNvPr id="15" name="Line 17"/>
          <p:cNvSpPr>
            <a:spLocks noChangeShapeType="1"/>
          </p:cNvSpPr>
          <p:nvPr/>
        </p:nvSpPr>
        <p:spPr bwMode="auto">
          <a:xfrm>
            <a:off x="2411413" y="3068638"/>
            <a:ext cx="3962400" cy="0"/>
          </a:xfrm>
          <a:prstGeom prst="line">
            <a:avLst/>
          </a:prstGeom>
          <a:noFill/>
          <a:ln w="12700">
            <a:solidFill>
              <a:srgbClr val="EAEAEA"/>
            </a:solidFill>
            <a:round/>
            <a:headEnd type="none" w="sm" len="sm"/>
            <a:tailEnd type="none" w="sm" len="sm"/>
          </a:ln>
        </p:spPr>
        <p:txBody>
          <a:bodyPr wrap="none" anchor="ctr"/>
          <a:lstStyle/>
          <a:p>
            <a:endParaRPr lang="es-AR"/>
          </a:p>
        </p:txBody>
      </p:sp>
      <p:sp>
        <p:nvSpPr>
          <p:cNvPr id="16" name="Line 18"/>
          <p:cNvSpPr>
            <a:spLocks noChangeShapeType="1"/>
          </p:cNvSpPr>
          <p:nvPr/>
        </p:nvSpPr>
        <p:spPr bwMode="auto">
          <a:xfrm>
            <a:off x="5260975" y="3851275"/>
            <a:ext cx="0" cy="0"/>
          </a:xfrm>
          <a:prstGeom prst="line">
            <a:avLst/>
          </a:prstGeom>
          <a:noFill/>
          <a:ln w="12700">
            <a:solidFill>
              <a:srgbClr val="EAEAEA"/>
            </a:solidFill>
            <a:round/>
            <a:headEnd type="none" w="sm" len="sm"/>
            <a:tailEnd type="none" w="sm" len="sm"/>
          </a:ln>
        </p:spPr>
        <p:txBody>
          <a:bodyPr wrap="none" anchor="ctr"/>
          <a:lstStyle/>
          <a:p>
            <a:endParaRPr lang="es-AR"/>
          </a:p>
        </p:txBody>
      </p:sp>
      <p:sp>
        <p:nvSpPr>
          <p:cNvPr id="17" name="Line 19"/>
          <p:cNvSpPr>
            <a:spLocks noChangeShapeType="1"/>
          </p:cNvSpPr>
          <p:nvPr/>
        </p:nvSpPr>
        <p:spPr bwMode="auto">
          <a:xfrm>
            <a:off x="4284663" y="2708275"/>
            <a:ext cx="0" cy="304800"/>
          </a:xfrm>
          <a:prstGeom prst="line">
            <a:avLst/>
          </a:prstGeom>
          <a:noFill/>
          <a:ln w="12700">
            <a:solidFill>
              <a:srgbClr val="EAEAEA"/>
            </a:solidFill>
            <a:round/>
            <a:headEnd type="none" w="sm" len="sm"/>
            <a:tailEnd type="none" w="sm" len="sm"/>
          </a:ln>
        </p:spPr>
        <p:txBody>
          <a:bodyPr wrap="none" anchor="ctr"/>
          <a:lstStyle/>
          <a:p>
            <a:endParaRPr lang="es-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grpId="0" nodeType="afterEffect" nodePh="1">
                                  <p:stCondLst>
                                    <p:cond delay="0"/>
                                  </p:stCondLst>
                                  <p:endCondLst>
                                    <p:cond evt="begin" delay="0">
                                      <p:tn val="25"/>
                                    </p:cond>
                                  </p:end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grpId="0" nodeType="afterEffect" nodePh="1">
                                  <p:stCondLst>
                                    <p:cond delay="0"/>
                                  </p:stCondLst>
                                  <p:endCondLst>
                                    <p:cond evt="begin" delay="0">
                                      <p:tn val="30"/>
                                    </p:cond>
                                  </p:end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3" presetClass="entr" presetSubtype="16"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23" presetClass="entr" presetSubtype="16"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childTnLst>
                                </p:cTn>
                              </p:par>
                            </p:childTnLst>
                          </p:cTn>
                        </p:par>
                        <p:par>
                          <p:cTn id="49" fill="hold">
                            <p:stCondLst>
                              <p:cond delay="4500"/>
                            </p:stCondLst>
                            <p:childTnLst>
                              <p:par>
                                <p:cTn id="50" presetID="23" presetClass="entr" presetSubtype="16"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500" fill="hold"/>
                                        <p:tgtEl>
                                          <p:spTgt spid="11"/>
                                        </p:tgtEl>
                                        <p:attrNameLst>
                                          <p:attrName>ppt_w</p:attrName>
                                        </p:attrNameLst>
                                      </p:cBhvr>
                                      <p:tavLst>
                                        <p:tav tm="0">
                                          <p:val>
                                            <p:fltVal val="0"/>
                                          </p:val>
                                        </p:tav>
                                        <p:tav tm="100000">
                                          <p:val>
                                            <p:strVal val="#ppt_w"/>
                                          </p:val>
                                        </p:tav>
                                      </p:tavLst>
                                    </p:anim>
                                    <p:anim calcmode="lin" valueType="num">
                                      <p:cBhvr>
                                        <p:cTn id="53" dur="500" fill="hold"/>
                                        <p:tgtEl>
                                          <p:spTgt spid="11"/>
                                        </p:tgtEl>
                                        <p:attrNameLst>
                                          <p:attrName>ppt_h</p:attrName>
                                        </p:attrNameLst>
                                      </p:cBhvr>
                                      <p:tavLst>
                                        <p:tav tm="0">
                                          <p:val>
                                            <p:fltVal val="0"/>
                                          </p:val>
                                        </p:tav>
                                        <p:tav tm="100000">
                                          <p:val>
                                            <p:strVal val="#ppt_h"/>
                                          </p:val>
                                        </p:tav>
                                      </p:tavLst>
                                    </p:anim>
                                  </p:childTnLst>
                                </p:cTn>
                              </p:par>
                            </p:childTnLst>
                          </p:cTn>
                        </p:par>
                        <p:par>
                          <p:cTn id="54" fill="hold">
                            <p:stCondLst>
                              <p:cond delay="5000"/>
                            </p:stCondLst>
                            <p:childTnLst>
                              <p:par>
                                <p:cTn id="55" presetID="23" presetClass="entr" presetSubtype="16"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ppt_w</p:attrName>
                                        </p:attrNameLst>
                                      </p:cBhvr>
                                      <p:tavLst>
                                        <p:tav tm="0">
                                          <p:val>
                                            <p:fltVal val="0"/>
                                          </p:val>
                                        </p:tav>
                                        <p:tav tm="100000">
                                          <p:val>
                                            <p:strVal val="#ppt_w"/>
                                          </p:val>
                                        </p:tav>
                                      </p:tavLst>
                                    </p:anim>
                                    <p:anim calcmode="lin" valueType="num">
                                      <p:cBhvr>
                                        <p:cTn id="58" dur="500" fill="hold"/>
                                        <p:tgtEl>
                                          <p:spTgt spid="12"/>
                                        </p:tgtEl>
                                        <p:attrNameLst>
                                          <p:attrName>ppt_h</p:attrName>
                                        </p:attrNameLst>
                                      </p:cBhvr>
                                      <p:tavLst>
                                        <p:tav tm="0">
                                          <p:val>
                                            <p:fltVal val="0"/>
                                          </p:val>
                                        </p:tav>
                                        <p:tav tm="100000">
                                          <p:val>
                                            <p:strVal val="#ppt_h"/>
                                          </p:val>
                                        </p:tav>
                                      </p:tavLst>
                                    </p:anim>
                                  </p:childTnLst>
                                </p:cTn>
                              </p:par>
                            </p:childTnLst>
                          </p:cTn>
                        </p:par>
                        <p:par>
                          <p:cTn id="59" fill="hold">
                            <p:stCondLst>
                              <p:cond delay="5500"/>
                            </p:stCondLst>
                            <p:childTnLst>
                              <p:par>
                                <p:cTn id="60" presetID="23" presetClass="entr" presetSubtype="16"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p:cTn id="62" dur="500" fill="hold"/>
                                        <p:tgtEl>
                                          <p:spTgt spid="13"/>
                                        </p:tgtEl>
                                        <p:attrNameLst>
                                          <p:attrName>ppt_w</p:attrName>
                                        </p:attrNameLst>
                                      </p:cBhvr>
                                      <p:tavLst>
                                        <p:tav tm="0">
                                          <p:val>
                                            <p:fltVal val="0"/>
                                          </p:val>
                                        </p:tav>
                                        <p:tav tm="100000">
                                          <p:val>
                                            <p:strVal val="#ppt_w"/>
                                          </p:val>
                                        </p:tav>
                                      </p:tavLst>
                                    </p:anim>
                                    <p:anim calcmode="lin" valueType="num">
                                      <p:cBhvr>
                                        <p:cTn id="63" dur="500" fill="hold"/>
                                        <p:tgtEl>
                                          <p:spTgt spid="13"/>
                                        </p:tgtEl>
                                        <p:attrNameLst>
                                          <p:attrName>ppt_h</p:attrName>
                                        </p:attrNameLst>
                                      </p:cBhvr>
                                      <p:tavLst>
                                        <p:tav tm="0">
                                          <p:val>
                                            <p:fltVal val="0"/>
                                          </p:val>
                                        </p:tav>
                                        <p:tav tm="100000">
                                          <p:val>
                                            <p:strVal val="#ppt_h"/>
                                          </p:val>
                                        </p:tav>
                                      </p:tavLst>
                                    </p:anim>
                                  </p:childTnLst>
                                </p:cTn>
                              </p:par>
                            </p:childTnLst>
                          </p:cTn>
                        </p:par>
                        <p:par>
                          <p:cTn id="64" fill="hold">
                            <p:stCondLst>
                              <p:cond delay="6000"/>
                            </p:stCondLst>
                            <p:childTnLst>
                              <p:par>
                                <p:cTn id="65" presetID="23" presetClass="entr" presetSubtype="16"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500" fill="hold"/>
                                        <p:tgtEl>
                                          <p:spTgt spid="14"/>
                                        </p:tgtEl>
                                        <p:attrNameLst>
                                          <p:attrName>ppt_w</p:attrName>
                                        </p:attrNameLst>
                                      </p:cBhvr>
                                      <p:tavLst>
                                        <p:tav tm="0">
                                          <p:val>
                                            <p:fltVal val="0"/>
                                          </p:val>
                                        </p:tav>
                                        <p:tav tm="100000">
                                          <p:val>
                                            <p:strVal val="#ppt_w"/>
                                          </p:val>
                                        </p:tav>
                                      </p:tavLst>
                                    </p:anim>
                                    <p:anim calcmode="lin" valueType="num">
                                      <p:cBhvr>
                                        <p:cTn id="68" dur="500" fill="hold"/>
                                        <p:tgtEl>
                                          <p:spTgt spid="14"/>
                                        </p:tgtEl>
                                        <p:attrNameLst>
                                          <p:attrName>ppt_h</p:attrName>
                                        </p:attrNameLst>
                                      </p:cBhvr>
                                      <p:tavLst>
                                        <p:tav tm="0">
                                          <p:val>
                                            <p:fltVal val="0"/>
                                          </p:val>
                                        </p:tav>
                                        <p:tav tm="100000">
                                          <p:val>
                                            <p:strVal val="#ppt_h"/>
                                          </p:val>
                                        </p:tav>
                                      </p:tavLst>
                                    </p:anim>
                                  </p:childTnLst>
                                </p:cTn>
                              </p:par>
                            </p:childTnLst>
                          </p:cTn>
                        </p:par>
                        <p:par>
                          <p:cTn id="69" fill="hold">
                            <p:stCondLst>
                              <p:cond delay="6500"/>
                            </p:stCondLst>
                            <p:childTnLst>
                              <p:par>
                                <p:cTn id="70" presetID="23" presetClass="entr" presetSubtype="16" fill="hold" grpId="0" nodeType="after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p:cTn id="72" dur="500" fill="hold"/>
                                        <p:tgtEl>
                                          <p:spTgt spid="15"/>
                                        </p:tgtEl>
                                        <p:attrNameLst>
                                          <p:attrName>ppt_w</p:attrName>
                                        </p:attrNameLst>
                                      </p:cBhvr>
                                      <p:tavLst>
                                        <p:tav tm="0">
                                          <p:val>
                                            <p:fltVal val="0"/>
                                          </p:val>
                                        </p:tav>
                                        <p:tav tm="100000">
                                          <p:val>
                                            <p:strVal val="#ppt_w"/>
                                          </p:val>
                                        </p:tav>
                                      </p:tavLst>
                                    </p:anim>
                                    <p:anim calcmode="lin" valueType="num">
                                      <p:cBhvr>
                                        <p:cTn id="73" dur="500" fill="hold"/>
                                        <p:tgtEl>
                                          <p:spTgt spid="15"/>
                                        </p:tgtEl>
                                        <p:attrNameLst>
                                          <p:attrName>ppt_h</p:attrName>
                                        </p:attrNameLst>
                                      </p:cBhvr>
                                      <p:tavLst>
                                        <p:tav tm="0">
                                          <p:val>
                                            <p:fltVal val="0"/>
                                          </p:val>
                                        </p:tav>
                                        <p:tav tm="100000">
                                          <p:val>
                                            <p:strVal val="#ppt_h"/>
                                          </p:val>
                                        </p:tav>
                                      </p:tavLst>
                                    </p:anim>
                                  </p:childTnLst>
                                </p:cTn>
                              </p:par>
                            </p:childTnLst>
                          </p:cTn>
                        </p:par>
                        <p:par>
                          <p:cTn id="74" fill="hold">
                            <p:stCondLst>
                              <p:cond delay="7000"/>
                            </p:stCondLst>
                            <p:childTnLst>
                              <p:par>
                                <p:cTn id="75" presetID="23" presetClass="entr" presetSubtype="16" fill="hold" grpId="0" nodeType="after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p:cTn id="77" dur="500" fill="hold"/>
                                        <p:tgtEl>
                                          <p:spTgt spid="16"/>
                                        </p:tgtEl>
                                        <p:attrNameLst>
                                          <p:attrName>ppt_w</p:attrName>
                                        </p:attrNameLst>
                                      </p:cBhvr>
                                      <p:tavLst>
                                        <p:tav tm="0">
                                          <p:val>
                                            <p:fltVal val="0"/>
                                          </p:val>
                                        </p:tav>
                                        <p:tav tm="100000">
                                          <p:val>
                                            <p:strVal val="#ppt_w"/>
                                          </p:val>
                                        </p:tav>
                                      </p:tavLst>
                                    </p:anim>
                                    <p:anim calcmode="lin" valueType="num">
                                      <p:cBhvr>
                                        <p:cTn id="78" dur="500" fill="hold"/>
                                        <p:tgtEl>
                                          <p:spTgt spid="16"/>
                                        </p:tgtEl>
                                        <p:attrNameLst>
                                          <p:attrName>ppt_h</p:attrName>
                                        </p:attrNameLst>
                                      </p:cBhvr>
                                      <p:tavLst>
                                        <p:tav tm="0">
                                          <p:val>
                                            <p:fltVal val="0"/>
                                          </p:val>
                                        </p:tav>
                                        <p:tav tm="100000">
                                          <p:val>
                                            <p:strVal val="#ppt_h"/>
                                          </p:val>
                                        </p:tav>
                                      </p:tavLst>
                                    </p:anim>
                                  </p:childTnLst>
                                </p:cTn>
                              </p:par>
                            </p:childTnLst>
                          </p:cTn>
                        </p:par>
                        <p:par>
                          <p:cTn id="79" fill="hold">
                            <p:stCondLst>
                              <p:cond delay="7500"/>
                            </p:stCondLst>
                            <p:childTnLst>
                              <p:par>
                                <p:cTn id="80" presetID="23" presetClass="entr" presetSubtype="16" fill="hold" grpId="0" nodeType="after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p:cTn id="82" dur="500" fill="hold"/>
                                        <p:tgtEl>
                                          <p:spTgt spid="17"/>
                                        </p:tgtEl>
                                        <p:attrNameLst>
                                          <p:attrName>ppt_w</p:attrName>
                                        </p:attrNameLst>
                                      </p:cBhvr>
                                      <p:tavLst>
                                        <p:tav tm="0">
                                          <p:val>
                                            <p:fltVal val="0"/>
                                          </p:val>
                                        </p:tav>
                                        <p:tav tm="100000">
                                          <p:val>
                                            <p:strVal val="#ppt_w"/>
                                          </p:val>
                                        </p:tav>
                                      </p:tavLst>
                                    </p:anim>
                                    <p:anim calcmode="lin" valueType="num">
                                      <p:cBhvr>
                                        <p:cTn id="83" dur="500" fill="hold"/>
                                        <p:tgtEl>
                                          <p:spTgt spid="1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animBg="1"/>
      <p:bldP spid="8" grpId="0"/>
      <p:bldP spid="11" grpId="0" animBg="1"/>
      <p:bldP spid="12" grpId="0" animBg="1"/>
      <p:bldP spid="13" grpId="0" animBg="1"/>
      <p:bldP spid="14" grpId="0" animBg="1"/>
      <p:bldP spid="15" grpId="0" animBg="1"/>
      <p:bldP spid="16" grpId="0" animBg="1"/>
      <p:bldP spid="1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95250" y="1733550"/>
            <a:ext cx="3200400" cy="1905000"/>
          </a:xfrm>
          <a:prstGeom prst="ellipse">
            <a:avLst/>
          </a:prstGeom>
          <a:solidFill>
            <a:srgbClr val="FFFFFF"/>
          </a:solidFill>
          <a:ln w="38100">
            <a:solidFill>
              <a:srgbClr val="FF9900"/>
            </a:solidFill>
            <a:round/>
            <a:headEnd/>
            <a:tailEnd/>
          </a:ln>
        </p:spPr>
        <p:txBody>
          <a:bodyPr wrap="none" anchor="ctr"/>
          <a:lstStyle/>
          <a:p>
            <a:pPr algn="ctr"/>
            <a:endParaRPr lang="es-ES">
              <a:solidFill>
                <a:schemeClr val="hlink"/>
              </a:solidFill>
            </a:endParaRPr>
          </a:p>
        </p:txBody>
      </p:sp>
      <p:sp>
        <p:nvSpPr>
          <p:cNvPr id="3" name="Rectangle 3"/>
          <p:cNvSpPr>
            <a:spLocks noChangeArrowheads="1"/>
          </p:cNvSpPr>
          <p:nvPr/>
        </p:nvSpPr>
        <p:spPr bwMode="auto">
          <a:xfrm>
            <a:off x="533400" y="646113"/>
            <a:ext cx="7772400" cy="762000"/>
          </a:xfrm>
          <a:prstGeom prst="rect">
            <a:avLst/>
          </a:prstGeom>
          <a:noFill/>
          <a:ln w="9525">
            <a:noFill/>
            <a:miter lim="800000"/>
            <a:headEnd/>
            <a:tailEnd/>
          </a:ln>
          <a:effectLst/>
        </p:spPr>
        <p:txBody>
          <a:bodyPr anchor="ctr"/>
          <a:lstStyle/>
          <a:p>
            <a:pPr algn="ctr" defTabSz="1089025" eaLnBrk="0" hangingPunct="0">
              <a:defRPr/>
            </a:pPr>
            <a:r>
              <a:rPr lang="es-ES_tradnl" sz="4800">
                <a:solidFill>
                  <a:schemeClr val="hlink"/>
                </a:solidFill>
                <a:effectLst>
                  <a:outerShdw blurRad="38100" dist="38100" dir="2700000" algn="tl">
                    <a:srgbClr val="000000"/>
                  </a:outerShdw>
                </a:effectLst>
                <a:cs typeface="Arial" pitchFamily="34" charset="0"/>
              </a:rPr>
              <a:t>Ecuación fundamental UIF</a:t>
            </a:r>
          </a:p>
        </p:txBody>
      </p:sp>
      <p:sp>
        <p:nvSpPr>
          <p:cNvPr id="4" name="Text Box 4">
            <a:hlinkClick r:id="rId2" action="ppaction://hlinksldjump"/>
          </p:cNvPr>
          <p:cNvSpPr txBox="1">
            <a:spLocks noChangeArrowheads="1"/>
          </p:cNvSpPr>
          <p:nvPr/>
        </p:nvSpPr>
        <p:spPr bwMode="auto">
          <a:xfrm>
            <a:off x="311150" y="2309813"/>
            <a:ext cx="844550" cy="457200"/>
          </a:xfrm>
          <a:prstGeom prst="rect">
            <a:avLst/>
          </a:prstGeom>
          <a:noFill/>
          <a:ln w="9525">
            <a:noFill/>
            <a:miter lim="800000"/>
            <a:headEnd/>
            <a:tailEnd/>
          </a:ln>
        </p:spPr>
        <p:txBody>
          <a:bodyPr wrap="none">
            <a:spAutoFit/>
          </a:bodyPr>
          <a:lstStyle/>
          <a:p>
            <a:pPr algn="ctr" eaLnBrk="0" hangingPunct="0"/>
            <a:r>
              <a:rPr lang="es-ES_tradnl" sz="2400" i="1">
                <a:solidFill>
                  <a:schemeClr val="hlink"/>
                </a:solidFill>
                <a:latin typeface="Univers Condensed"/>
              </a:rPr>
              <a:t>ROS</a:t>
            </a:r>
          </a:p>
        </p:txBody>
      </p:sp>
      <p:sp>
        <p:nvSpPr>
          <p:cNvPr id="5" name="Text Box 5">
            <a:hlinkClick r:id="rId3" action="ppaction://hlinksldjump"/>
          </p:cNvPr>
          <p:cNvSpPr txBox="1">
            <a:spLocks noChangeArrowheads="1"/>
          </p:cNvSpPr>
          <p:nvPr/>
        </p:nvSpPr>
        <p:spPr bwMode="auto">
          <a:xfrm>
            <a:off x="3479800" y="2309813"/>
            <a:ext cx="1751013" cy="396875"/>
          </a:xfrm>
          <a:prstGeom prst="rect">
            <a:avLst/>
          </a:prstGeom>
          <a:noFill/>
          <a:ln w="9525">
            <a:noFill/>
            <a:miter lim="800000"/>
            <a:headEnd/>
            <a:tailEnd/>
          </a:ln>
        </p:spPr>
        <p:txBody>
          <a:bodyPr wrap="none">
            <a:spAutoFit/>
          </a:bodyPr>
          <a:lstStyle/>
          <a:p>
            <a:pPr algn="ctr" eaLnBrk="0" hangingPunct="0"/>
            <a:r>
              <a:rPr lang="es-ES_tradnl" sz="2000" b="1" i="1">
                <a:solidFill>
                  <a:schemeClr val="hlink"/>
                </a:solidFill>
                <a:latin typeface="Univers Condensed"/>
              </a:rPr>
              <a:t>3ras Fuentes</a:t>
            </a:r>
          </a:p>
        </p:txBody>
      </p:sp>
      <p:sp>
        <p:nvSpPr>
          <p:cNvPr id="6" name="Text Box 6"/>
          <p:cNvSpPr txBox="1">
            <a:spLocks noChangeArrowheads="1"/>
          </p:cNvSpPr>
          <p:nvPr/>
        </p:nvSpPr>
        <p:spPr bwMode="auto">
          <a:xfrm>
            <a:off x="1390650" y="2309813"/>
            <a:ext cx="1752600" cy="517525"/>
          </a:xfrm>
          <a:prstGeom prst="rect">
            <a:avLst/>
          </a:prstGeom>
          <a:noFill/>
          <a:ln w="9525">
            <a:noFill/>
            <a:miter lim="800000"/>
            <a:headEnd/>
            <a:tailEnd/>
          </a:ln>
        </p:spPr>
        <p:txBody>
          <a:bodyPr>
            <a:spAutoFit/>
          </a:bodyPr>
          <a:lstStyle/>
          <a:p>
            <a:pPr algn="ctr" eaLnBrk="0" hangingPunct="0">
              <a:lnSpc>
                <a:spcPct val="70000"/>
              </a:lnSpc>
            </a:pPr>
            <a:r>
              <a:rPr lang="es-ES_tradnl" sz="2000" b="1" i="1">
                <a:solidFill>
                  <a:schemeClr val="hlink"/>
                </a:solidFill>
                <a:latin typeface="Univers Condensed"/>
              </a:rPr>
              <a:t>Información</a:t>
            </a:r>
          </a:p>
          <a:p>
            <a:pPr algn="ctr" eaLnBrk="0" hangingPunct="0">
              <a:lnSpc>
                <a:spcPct val="70000"/>
              </a:lnSpc>
            </a:pPr>
            <a:r>
              <a:rPr lang="es-ES_tradnl" sz="2000" b="1" i="1">
                <a:solidFill>
                  <a:schemeClr val="hlink"/>
                </a:solidFill>
                <a:latin typeface="Univers Condensed"/>
              </a:rPr>
              <a:t>requerida</a:t>
            </a:r>
          </a:p>
        </p:txBody>
      </p:sp>
      <p:sp>
        <p:nvSpPr>
          <p:cNvPr id="7" name="Text Box 7">
            <a:hlinkClick r:id="rId4" action="ppaction://hlinksldjump"/>
          </p:cNvPr>
          <p:cNvSpPr txBox="1">
            <a:spLocks noChangeArrowheads="1"/>
          </p:cNvSpPr>
          <p:nvPr/>
        </p:nvSpPr>
        <p:spPr bwMode="auto">
          <a:xfrm>
            <a:off x="5495925" y="2165350"/>
            <a:ext cx="1182688" cy="730250"/>
          </a:xfrm>
          <a:prstGeom prst="rect">
            <a:avLst/>
          </a:prstGeom>
          <a:noFill/>
          <a:ln w="9525">
            <a:noFill/>
            <a:miter lim="800000"/>
            <a:headEnd/>
            <a:tailEnd/>
          </a:ln>
        </p:spPr>
        <p:txBody>
          <a:bodyPr>
            <a:spAutoFit/>
          </a:bodyPr>
          <a:lstStyle/>
          <a:p>
            <a:pPr algn="ctr" eaLnBrk="0" hangingPunct="0">
              <a:lnSpc>
                <a:spcPct val="70000"/>
              </a:lnSpc>
            </a:pPr>
            <a:r>
              <a:rPr lang="es-ES_tradnl" sz="2000" b="1" i="1">
                <a:solidFill>
                  <a:schemeClr val="hlink"/>
                </a:solidFill>
                <a:latin typeface="Univers Condensed"/>
              </a:rPr>
              <a:t>Análisis del  caso</a:t>
            </a:r>
          </a:p>
        </p:txBody>
      </p:sp>
      <p:sp>
        <p:nvSpPr>
          <p:cNvPr id="8" name="Text Box 8">
            <a:hlinkClick r:id="rId5" action="ppaction://hlinksldjump"/>
          </p:cNvPr>
          <p:cNvSpPr txBox="1">
            <a:spLocks noChangeArrowheads="1"/>
          </p:cNvSpPr>
          <p:nvPr/>
        </p:nvSpPr>
        <p:spPr bwMode="auto">
          <a:xfrm>
            <a:off x="6883400" y="2200275"/>
            <a:ext cx="1520825" cy="603250"/>
          </a:xfrm>
          <a:prstGeom prst="rect">
            <a:avLst/>
          </a:prstGeom>
          <a:noFill/>
          <a:ln w="9525">
            <a:noFill/>
            <a:miter lim="800000"/>
            <a:headEnd/>
            <a:tailEnd/>
          </a:ln>
        </p:spPr>
        <p:txBody>
          <a:bodyPr wrap="none">
            <a:spAutoFit/>
          </a:bodyPr>
          <a:lstStyle/>
          <a:p>
            <a:pPr algn="ctr" eaLnBrk="0" hangingPunct="0">
              <a:lnSpc>
                <a:spcPct val="70000"/>
              </a:lnSpc>
            </a:pPr>
            <a:r>
              <a:rPr lang="es-ES_tradnl" sz="2400" b="1" i="1">
                <a:solidFill>
                  <a:schemeClr val="hlink"/>
                </a:solidFill>
                <a:latin typeface="Univers Condensed"/>
              </a:rPr>
              <a:t>Producto</a:t>
            </a:r>
          </a:p>
          <a:p>
            <a:pPr algn="ctr" eaLnBrk="0" hangingPunct="0">
              <a:lnSpc>
                <a:spcPct val="70000"/>
              </a:lnSpc>
            </a:pPr>
            <a:r>
              <a:rPr lang="es-ES_tradnl" sz="2400" b="1" i="1">
                <a:solidFill>
                  <a:schemeClr val="hlink"/>
                </a:solidFill>
                <a:latin typeface="Univers Condensed"/>
              </a:rPr>
              <a:t>Final</a:t>
            </a:r>
            <a:r>
              <a:rPr lang="es-ES_tradnl" sz="2400" i="1">
                <a:solidFill>
                  <a:schemeClr val="hlink"/>
                </a:solidFill>
                <a:latin typeface="Univers Condensed"/>
              </a:rPr>
              <a:t> </a:t>
            </a:r>
          </a:p>
        </p:txBody>
      </p:sp>
      <p:sp>
        <p:nvSpPr>
          <p:cNvPr id="9" name="Text Box 9"/>
          <p:cNvSpPr txBox="1">
            <a:spLocks noChangeArrowheads="1"/>
          </p:cNvSpPr>
          <p:nvPr/>
        </p:nvSpPr>
        <p:spPr bwMode="auto">
          <a:xfrm>
            <a:off x="1030288" y="2165350"/>
            <a:ext cx="473075" cy="701675"/>
          </a:xfrm>
          <a:prstGeom prst="rect">
            <a:avLst/>
          </a:prstGeom>
          <a:noFill/>
          <a:ln w="9525">
            <a:noFill/>
            <a:miter lim="800000"/>
            <a:headEnd/>
            <a:tailEnd/>
          </a:ln>
        </p:spPr>
        <p:txBody>
          <a:bodyPr wrap="none">
            <a:spAutoFit/>
          </a:bodyPr>
          <a:lstStyle/>
          <a:p>
            <a:pPr eaLnBrk="0" hangingPunct="0"/>
            <a:r>
              <a:rPr lang="es-ES_tradnl" sz="4000" b="1">
                <a:solidFill>
                  <a:schemeClr val="hlink"/>
                </a:solidFill>
              </a:rPr>
              <a:t>+</a:t>
            </a:r>
          </a:p>
        </p:txBody>
      </p:sp>
      <p:sp>
        <p:nvSpPr>
          <p:cNvPr id="10" name="Text Box 10"/>
          <p:cNvSpPr txBox="1">
            <a:spLocks noChangeArrowheads="1"/>
          </p:cNvSpPr>
          <p:nvPr/>
        </p:nvSpPr>
        <p:spPr bwMode="auto">
          <a:xfrm>
            <a:off x="3119438" y="2165350"/>
            <a:ext cx="473075" cy="701675"/>
          </a:xfrm>
          <a:prstGeom prst="rect">
            <a:avLst/>
          </a:prstGeom>
          <a:noFill/>
          <a:ln w="9525">
            <a:noFill/>
            <a:miter lim="800000"/>
            <a:headEnd/>
            <a:tailEnd/>
          </a:ln>
        </p:spPr>
        <p:txBody>
          <a:bodyPr wrap="none">
            <a:spAutoFit/>
          </a:bodyPr>
          <a:lstStyle/>
          <a:p>
            <a:pPr eaLnBrk="0" hangingPunct="0"/>
            <a:r>
              <a:rPr lang="es-ES_tradnl" sz="4000" b="1">
                <a:solidFill>
                  <a:schemeClr val="hlink"/>
                </a:solidFill>
              </a:rPr>
              <a:t>+</a:t>
            </a:r>
          </a:p>
        </p:txBody>
      </p:sp>
      <p:sp>
        <p:nvSpPr>
          <p:cNvPr id="11" name="Text Box 11"/>
          <p:cNvSpPr txBox="1">
            <a:spLocks noChangeArrowheads="1"/>
          </p:cNvSpPr>
          <p:nvPr/>
        </p:nvSpPr>
        <p:spPr bwMode="auto">
          <a:xfrm>
            <a:off x="5135563" y="2093913"/>
            <a:ext cx="473075" cy="701675"/>
          </a:xfrm>
          <a:prstGeom prst="rect">
            <a:avLst/>
          </a:prstGeom>
          <a:noFill/>
          <a:ln w="9525">
            <a:noFill/>
            <a:miter lim="800000"/>
            <a:headEnd/>
            <a:tailEnd/>
          </a:ln>
        </p:spPr>
        <p:txBody>
          <a:bodyPr wrap="none">
            <a:spAutoFit/>
          </a:bodyPr>
          <a:lstStyle/>
          <a:p>
            <a:pPr eaLnBrk="0" hangingPunct="0"/>
            <a:r>
              <a:rPr lang="es-ES_tradnl" sz="4000" b="1">
                <a:solidFill>
                  <a:schemeClr val="hlink"/>
                </a:solidFill>
              </a:rPr>
              <a:t>+</a:t>
            </a:r>
          </a:p>
        </p:txBody>
      </p:sp>
      <p:sp>
        <p:nvSpPr>
          <p:cNvPr id="12" name="Text Box 12"/>
          <p:cNvSpPr txBox="1">
            <a:spLocks noChangeArrowheads="1"/>
          </p:cNvSpPr>
          <p:nvPr/>
        </p:nvSpPr>
        <p:spPr bwMode="auto">
          <a:xfrm>
            <a:off x="6553200" y="2093913"/>
            <a:ext cx="473075" cy="701675"/>
          </a:xfrm>
          <a:prstGeom prst="rect">
            <a:avLst/>
          </a:prstGeom>
          <a:noFill/>
          <a:ln w="9525">
            <a:noFill/>
            <a:miter lim="800000"/>
            <a:headEnd/>
            <a:tailEnd/>
          </a:ln>
        </p:spPr>
        <p:txBody>
          <a:bodyPr wrap="none">
            <a:spAutoFit/>
          </a:bodyPr>
          <a:lstStyle/>
          <a:p>
            <a:pPr eaLnBrk="0" hangingPunct="0"/>
            <a:r>
              <a:rPr lang="es-ES_tradnl" sz="4000" b="1">
                <a:solidFill>
                  <a:schemeClr val="hlink"/>
                </a:solidFill>
              </a:rPr>
              <a:t>=</a:t>
            </a:r>
          </a:p>
        </p:txBody>
      </p:sp>
      <p:sp>
        <p:nvSpPr>
          <p:cNvPr id="13" name="Freeform 13"/>
          <p:cNvSpPr>
            <a:spLocks/>
          </p:cNvSpPr>
          <p:nvPr/>
        </p:nvSpPr>
        <p:spPr bwMode="auto">
          <a:xfrm>
            <a:off x="838200" y="3541713"/>
            <a:ext cx="2590800" cy="990600"/>
          </a:xfrm>
          <a:custGeom>
            <a:avLst/>
            <a:gdLst>
              <a:gd name="T0" fmla="*/ 2147483647 w 1696"/>
              <a:gd name="T1" fmla="*/ 0 h 912"/>
              <a:gd name="T2" fmla="*/ 2147483647 w 1696"/>
              <a:gd name="T3" fmla="*/ 2147483647 h 912"/>
              <a:gd name="T4" fmla="*/ 2147483647 w 1696"/>
              <a:gd name="T5" fmla="*/ 2147483647 h 912"/>
              <a:gd name="T6" fmla="*/ 0 60000 65536"/>
              <a:gd name="T7" fmla="*/ 0 60000 65536"/>
              <a:gd name="T8" fmla="*/ 0 60000 65536"/>
              <a:gd name="T9" fmla="*/ 0 w 1696"/>
              <a:gd name="T10" fmla="*/ 0 h 912"/>
              <a:gd name="T11" fmla="*/ 1696 w 1696"/>
              <a:gd name="T12" fmla="*/ 912 h 912"/>
            </a:gdLst>
            <a:ahLst/>
            <a:cxnLst>
              <a:cxn ang="T6">
                <a:pos x="T0" y="T1"/>
              </a:cxn>
              <a:cxn ang="T7">
                <a:pos x="T2" y="T3"/>
              </a:cxn>
              <a:cxn ang="T8">
                <a:pos x="T4" y="T5"/>
              </a:cxn>
            </a:cxnLst>
            <a:rect l="T9" t="T10" r="T11" b="T12"/>
            <a:pathLst>
              <a:path w="1696" h="912">
                <a:moveTo>
                  <a:pt x="160" y="0"/>
                </a:moveTo>
                <a:cubicBezTo>
                  <a:pt x="80" y="164"/>
                  <a:pt x="0" y="328"/>
                  <a:pt x="256" y="480"/>
                </a:cubicBezTo>
                <a:cubicBezTo>
                  <a:pt x="512" y="632"/>
                  <a:pt x="1104" y="772"/>
                  <a:pt x="1696" y="912"/>
                </a:cubicBezTo>
              </a:path>
            </a:pathLst>
          </a:custGeom>
          <a:noFill/>
          <a:ln w="38100">
            <a:solidFill>
              <a:srgbClr val="FF9900"/>
            </a:solidFill>
            <a:round/>
            <a:headEnd/>
            <a:tailEnd type="triangle" w="med" len="lg"/>
          </a:ln>
        </p:spPr>
        <p:txBody>
          <a:bodyPr wrap="none" anchor="ctr"/>
          <a:lstStyle/>
          <a:p>
            <a:endParaRPr lang="es-AR"/>
          </a:p>
        </p:txBody>
      </p:sp>
      <p:sp>
        <p:nvSpPr>
          <p:cNvPr id="14" name="Text Box 14">
            <a:hlinkClick r:id="rId6" action="ppaction://hlinksldjump"/>
          </p:cNvPr>
          <p:cNvSpPr txBox="1">
            <a:spLocks noChangeArrowheads="1"/>
          </p:cNvSpPr>
          <p:nvPr/>
        </p:nvSpPr>
        <p:spPr bwMode="auto">
          <a:xfrm>
            <a:off x="3541713" y="4148138"/>
            <a:ext cx="2125662" cy="688975"/>
          </a:xfrm>
          <a:prstGeom prst="rect">
            <a:avLst/>
          </a:prstGeom>
          <a:noFill/>
          <a:ln w="9525">
            <a:noFill/>
            <a:miter lim="800000"/>
            <a:headEnd/>
            <a:tailEnd/>
          </a:ln>
        </p:spPr>
        <p:txBody>
          <a:bodyPr wrap="none">
            <a:spAutoFit/>
          </a:bodyPr>
          <a:lstStyle/>
          <a:p>
            <a:pPr algn="ctr" eaLnBrk="0" hangingPunct="0">
              <a:lnSpc>
                <a:spcPct val="70000"/>
              </a:lnSpc>
            </a:pPr>
            <a:r>
              <a:rPr lang="es-ES_tradnl" sz="2800" i="1">
                <a:solidFill>
                  <a:schemeClr val="hlink"/>
                </a:solidFill>
                <a:latin typeface="Univers Condensed"/>
              </a:rPr>
              <a:t>Entidades</a:t>
            </a:r>
          </a:p>
          <a:p>
            <a:pPr algn="ctr" eaLnBrk="0" hangingPunct="0">
              <a:lnSpc>
                <a:spcPct val="70000"/>
              </a:lnSpc>
            </a:pPr>
            <a:r>
              <a:rPr lang="es-ES_tradnl" sz="2800" i="1">
                <a:solidFill>
                  <a:schemeClr val="hlink"/>
                </a:solidFill>
                <a:latin typeface="Univers Condensed"/>
              </a:rPr>
              <a:t>Reportantes</a:t>
            </a:r>
          </a:p>
        </p:txBody>
      </p:sp>
      <p:sp>
        <p:nvSpPr>
          <p:cNvPr id="15" name="AutoShape 15"/>
          <p:cNvSpPr>
            <a:spLocks noChangeArrowheads="1"/>
          </p:cNvSpPr>
          <p:nvPr/>
        </p:nvSpPr>
        <p:spPr bwMode="auto">
          <a:xfrm>
            <a:off x="7391400" y="2855913"/>
            <a:ext cx="533400" cy="685800"/>
          </a:xfrm>
          <a:prstGeom prst="downArrow">
            <a:avLst>
              <a:gd name="adj1" fmla="val 50000"/>
              <a:gd name="adj2" fmla="val 32143"/>
            </a:avLst>
          </a:prstGeom>
          <a:solidFill>
            <a:srgbClr val="BA9C30"/>
          </a:solidFill>
          <a:ln w="22225">
            <a:solidFill>
              <a:srgbClr val="FF9900"/>
            </a:solidFill>
            <a:miter lim="800000"/>
            <a:headEnd/>
            <a:tailEnd/>
          </a:ln>
        </p:spPr>
        <p:txBody>
          <a:bodyPr wrap="none" anchor="ctr"/>
          <a:lstStyle/>
          <a:p>
            <a:endParaRPr lang="es-AR"/>
          </a:p>
        </p:txBody>
      </p:sp>
      <p:sp>
        <p:nvSpPr>
          <p:cNvPr id="16" name="Text Box 16"/>
          <p:cNvSpPr txBox="1">
            <a:spLocks noChangeArrowheads="1"/>
          </p:cNvSpPr>
          <p:nvPr/>
        </p:nvSpPr>
        <p:spPr bwMode="auto">
          <a:xfrm>
            <a:off x="6172200" y="3767138"/>
            <a:ext cx="2514600" cy="688975"/>
          </a:xfrm>
          <a:prstGeom prst="rect">
            <a:avLst/>
          </a:prstGeom>
          <a:noFill/>
          <a:ln w="9525">
            <a:noFill/>
            <a:miter lim="800000"/>
            <a:headEnd/>
            <a:tailEnd/>
          </a:ln>
        </p:spPr>
        <p:txBody>
          <a:bodyPr>
            <a:spAutoFit/>
          </a:bodyPr>
          <a:lstStyle/>
          <a:p>
            <a:pPr algn="ctr" eaLnBrk="0" hangingPunct="0">
              <a:lnSpc>
                <a:spcPct val="70000"/>
              </a:lnSpc>
            </a:pPr>
            <a:r>
              <a:rPr lang="es-ES_tradnl" sz="2800" i="1">
                <a:solidFill>
                  <a:schemeClr val="hlink"/>
                </a:solidFill>
                <a:latin typeface="Univers Condensed"/>
              </a:rPr>
              <a:t>Autoridades</a:t>
            </a:r>
          </a:p>
          <a:p>
            <a:pPr algn="ctr" eaLnBrk="0" hangingPunct="0">
              <a:lnSpc>
                <a:spcPct val="70000"/>
              </a:lnSpc>
            </a:pPr>
            <a:r>
              <a:rPr lang="es-ES_tradnl" sz="2800" i="1">
                <a:solidFill>
                  <a:schemeClr val="hlink"/>
                </a:solidFill>
                <a:latin typeface="Univers Condensed"/>
              </a:rPr>
              <a:t>Competentes</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3" presetClass="entr" presetSubtype="52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 calcmode="lin" valueType="num">
                                      <p:cBhvr>
                                        <p:cTn id="16" dur="500" fill="hold"/>
                                        <p:tgtEl>
                                          <p:spTgt spid="3"/>
                                        </p:tgtEl>
                                        <p:attrNameLst>
                                          <p:attrName>ppt_x</p:attrName>
                                        </p:attrNameLst>
                                      </p:cBhvr>
                                      <p:tavLst>
                                        <p:tav tm="0">
                                          <p:val>
                                            <p:fltVal val="0.5"/>
                                          </p:val>
                                        </p:tav>
                                        <p:tav tm="100000">
                                          <p:val>
                                            <p:strVal val="#ppt_x"/>
                                          </p:val>
                                        </p:tav>
                                      </p:tavLst>
                                    </p:anim>
                                    <p:anim calcmode="lin" valueType="num">
                                      <p:cBhvr>
                                        <p:cTn id="17" dur="500" fill="hold"/>
                                        <p:tgtEl>
                                          <p:spTgt spid="3"/>
                                        </p:tgtEl>
                                        <p:attrNameLst>
                                          <p:attrName>ppt_y</p:attrName>
                                        </p:attrNameLst>
                                      </p:cBhvr>
                                      <p:tavLst>
                                        <p:tav tm="0">
                                          <p:val>
                                            <p:fltVal val="0.5"/>
                                          </p:val>
                                        </p:tav>
                                        <p:tav tm="100000">
                                          <p:val>
                                            <p:strVal val="#ppt_y"/>
                                          </p:val>
                                        </p:tav>
                                      </p:tavLst>
                                    </p:anim>
                                  </p:childTnLst>
                                </p:cTn>
                              </p:par>
                            </p:childTnLst>
                          </p:cTn>
                        </p:par>
                        <p:par>
                          <p:cTn id="18" fill="hold">
                            <p:stCondLst>
                              <p:cond delay="1000"/>
                            </p:stCondLst>
                            <p:childTnLst>
                              <p:par>
                                <p:cTn id="19" presetID="23" presetClass="entr" presetSubtype="52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 calcmode="lin" valueType="num">
                                      <p:cBhvr>
                                        <p:cTn id="23" dur="500" fill="hold"/>
                                        <p:tgtEl>
                                          <p:spTgt spid="4"/>
                                        </p:tgtEl>
                                        <p:attrNameLst>
                                          <p:attrName>ppt_x</p:attrName>
                                        </p:attrNameLst>
                                      </p:cBhvr>
                                      <p:tavLst>
                                        <p:tav tm="0">
                                          <p:val>
                                            <p:fltVal val="0.5"/>
                                          </p:val>
                                        </p:tav>
                                        <p:tav tm="100000">
                                          <p:val>
                                            <p:strVal val="#ppt_x"/>
                                          </p:val>
                                        </p:tav>
                                      </p:tavLst>
                                    </p:anim>
                                    <p:anim calcmode="lin" valueType="num">
                                      <p:cBhvr>
                                        <p:cTn id="24" dur="500" fill="hold"/>
                                        <p:tgtEl>
                                          <p:spTgt spid="4"/>
                                        </p:tgtEl>
                                        <p:attrNameLst>
                                          <p:attrName>ppt_y</p:attrName>
                                        </p:attrNameLst>
                                      </p:cBhvr>
                                      <p:tavLst>
                                        <p:tav tm="0">
                                          <p:val>
                                            <p:fltVal val="0.5"/>
                                          </p:val>
                                        </p:tav>
                                        <p:tav tm="100000">
                                          <p:val>
                                            <p:strVal val="#ppt_y"/>
                                          </p:val>
                                        </p:tav>
                                      </p:tavLst>
                                    </p:anim>
                                  </p:childTnLst>
                                </p:cTn>
                              </p:par>
                            </p:childTnLst>
                          </p:cTn>
                        </p:par>
                        <p:par>
                          <p:cTn id="25" fill="hold">
                            <p:stCondLst>
                              <p:cond delay="1500"/>
                            </p:stCondLst>
                            <p:childTnLst>
                              <p:par>
                                <p:cTn id="26" presetID="23" presetClass="entr" presetSubtype="528"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 calcmode="lin" valueType="num">
                                      <p:cBhvr>
                                        <p:cTn id="30" dur="500" fill="hold"/>
                                        <p:tgtEl>
                                          <p:spTgt spid="5"/>
                                        </p:tgtEl>
                                        <p:attrNameLst>
                                          <p:attrName>ppt_x</p:attrName>
                                        </p:attrNameLst>
                                      </p:cBhvr>
                                      <p:tavLst>
                                        <p:tav tm="0">
                                          <p:val>
                                            <p:fltVal val="0.5"/>
                                          </p:val>
                                        </p:tav>
                                        <p:tav tm="100000">
                                          <p:val>
                                            <p:strVal val="#ppt_x"/>
                                          </p:val>
                                        </p:tav>
                                      </p:tavLst>
                                    </p:anim>
                                    <p:anim calcmode="lin" valueType="num">
                                      <p:cBhvr>
                                        <p:cTn id="31" dur="500" fill="hold"/>
                                        <p:tgtEl>
                                          <p:spTgt spid="5"/>
                                        </p:tgtEl>
                                        <p:attrNameLst>
                                          <p:attrName>ppt_y</p:attrName>
                                        </p:attrNameLst>
                                      </p:cBhvr>
                                      <p:tavLst>
                                        <p:tav tm="0">
                                          <p:val>
                                            <p:fltVal val="0.5"/>
                                          </p:val>
                                        </p:tav>
                                        <p:tav tm="100000">
                                          <p:val>
                                            <p:strVal val="#ppt_y"/>
                                          </p:val>
                                        </p:tav>
                                      </p:tavLst>
                                    </p:anim>
                                  </p:childTnLst>
                                </p:cTn>
                              </p:par>
                            </p:childTnLst>
                          </p:cTn>
                        </p:par>
                        <p:par>
                          <p:cTn id="32" fill="hold">
                            <p:stCondLst>
                              <p:cond delay="2000"/>
                            </p:stCondLst>
                            <p:childTnLst>
                              <p:par>
                                <p:cTn id="33" presetID="23" presetClass="entr" presetSubtype="528"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 calcmode="lin" valueType="num">
                                      <p:cBhvr>
                                        <p:cTn id="37" dur="500" fill="hold"/>
                                        <p:tgtEl>
                                          <p:spTgt spid="6"/>
                                        </p:tgtEl>
                                        <p:attrNameLst>
                                          <p:attrName>ppt_x</p:attrName>
                                        </p:attrNameLst>
                                      </p:cBhvr>
                                      <p:tavLst>
                                        <p:tav tm="0">
                                          <p:val>
                                            <p:fltVal val="0.5"/>
                                          </p:val>
                                        </p:tav>
                                        <p:tav tm="100000">
                                          <p:val>
                                            <p:strVal val="#ppt_x"/>
                                          </p:val>
                                        </p:tav>
                                      </p:tavLst>
                                    </p:anim>
                                    <p:anim calcmode="lin" valueType="num">
                                      <p:cBhvr>
                                        <p:cTn id="38" dur="500" fill="hold"/>
                                        <p:tgtEl>
                                          <p:spTgt spid="6"/>
                                        </p:tgtEl>
                                        <p:attrNameLst>
                                          <p:attrName>ppt_y</p:attrName>
                                        </p:attrNameLst>
                                      </p:cBhvr>
                                      <p:tavLst>
                                        <p:tav tm="0">
                                          <p:val>
                                            <p:fltVal val="0.5"/>
                                          </p:val>
                                        </p:tav>
                                        <p:tav tm="100000">
                                          <p:val>
                                            <p:strVal val="#ppt_y"/>
                                          </p:val>
                                        </p:tav>
                                      </p:tavLst>
                                    </p:anim>
                                  </p:childTnLst>
                                </p:cTn>
                              </p:par>
                            </p:childTnLst>
                          </p:cTn>
                        </p:par>
                        <p:par>
                          <p:cTn id="39" fill="hold">
                            <p:stCondLst>
                              <p:cond delay="2500"/>
                            </p:stCondLst>
                            <p:childTnLst>
                              <p:par>
                                <p:cTn id="40" presetID="23" presetClass="entr" presetSubtype="528" fill="hold" grpId="0" nodeType="after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p:cTn id="42" dur="500" fill="hold"/>
                                        <p:tgtEl>
                                          <p:spTgt spid="7"/>
                                        </p:tgtEl>
                                        <p:attrNameLst>
                                          <p:attrName>ppt_w</p:attrName>
                                        </p:attrNameLst>
                                      </p:cBhvr>
                                      <p:tavLst>
                                        <p:tav tm="0">
                                          <p:val>
                                            <p:fltVal val="0"/>
                                          </p:val>
                                        </p:tav>
                                        <p:tav tm="100000">
                                          <p:val>
                                            <p:strVal val="#ppt_w"/>
                                          </p:val>
                                        </p:tav>
                                      </p:tavLst>
                                    </p:anim>
                                    <p:anim calcmode="lin" valueType="num">
                                      <p:cBhvr>
                                        <p:cTn id="43" dur="500" fill="hold"/>
                                        <p:tgtEl>
                                          <p:spTgt spid="7"/>
                                        </p:tgtEl>
                                        <p:attrNameLst>
                                          <p:attrName>ppt_h</p:attrName>
                                        </p:attrNameLst>
                                      </p:cBhvr>
                                      <p:tavLst>
                                        <p:tav tm="0">
                                          <p:val>
                                            <p:fltVal val="0"/>
                                          </p:val>
                                        </p:tav>
                                        <p:tav tm="100000">
                                          <p:val>
                                            <p:strVal val="#ppt_h"/>
                                          </p:val>
                                        </p:tav>
                                      </p:tavLst>
                                    </p:anim>
                                    <p:anim calcmode="lin" valueType="num">
                                      <p:cBhvr>
                                        <p:cTn id="44" dur="500" fill="hold"/>
                                        <p:tgtEl>
                                          <p:spTgt spid="7"/>
                                        </p:tgtEl>
                                        <p:attrNameLst>
                                          <p:attrName>ppt_x</p:attrName>
                                        </p:attrNameLst>
                                      </p:cBhvr>
                                      <p:tavLst>
                                        <p:tav tm="0">
                                          <p:val>
                                            <p:fltVal val="0.5"/>
                                          </p:val>
                                        </p:tav>
                                        <p:tav tm="100000">
                                          <p:val>
                                            <p:strVal val="#ppt_x"/>
                                          </p:val>
                                        </p:tav>
                                      </p:tavLst>
                                    </p:anim>
                                    <p:anim calcmode="lin" valueType="num">
                                      <p:cBhvr>
                                        <p:cTn id="45" dur="500" fill="hold"/>
                                        <p:tgtEl>
                                          <p:spTgt spid="7"/>
                                        </p:tgtEl>
                                        <p:attrNameLst>
                                          <p:attrName>ppt_y</p:attrName>
                                        </p:attrNameLst>
                                      </p:cBhvr>
                                      <p:tavLst>
                                        <p:tav tm="0">
                                          <p:val>
                                            <p:fltVal val="0.5"/>
                                          </p:val>
                                        </p:tav>
                                        <p:tav tm="100000">
                                          <p:val>
                                            <p:strVal val="#ppt_y"/>
                                          </p:val>
                                        </p:tav>
                                      </p:tavLst>
                                    </p:anim>
                                  </p:childTnLst>
                                </p:cTn>
                              </p:par>
                            </p:childTnLst>
                          </p:cTn>
                        </p:par>
                        <p:par>
                          <p:cTn id="46" fill="hold">
                            <p:stCondLst>
                              <p:cond delay="3000"/>
                            </p:stCondLst>
                            <p:childTnLst>
                              <p:par>
                                <p:cTn id="47" presetID="23" presetClass="entr" presetSubtype="528"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p:cTn id="49" dur="500" fill="hold"/>
                                        <p:tgtEl>
                                          <p:spTgt spid="8"/>
                                        </p:tgtEl>
                                        <p:attrNameLst>
                                          <p:attrName>ppt_w</p:attrName>
                                        </p:attrNameLst>
                                      </p:cBhvr>
                                      <p:tavLst>
                                        <p:tav tm="0">
                                          <p:val>
                                            <p:fltVal val="0"/>
                                          </p:val>
                                        </p:tav>
                                        <p:tav tm="100000">
                                          <p:val>
                                            <p:strVal val="#ppt_w"/>
                                          </p:val>
                                        </p:tav>
                                      </p:tavLst>
                                    </p:anim>
                                    <p:anim calcmode="lin" valueType="num">
                                      <p:cBhvr>
                                        <p:cTn id="50" dur="500" fill="hold"/>
                                        <p:tgtEl>
                                          <p:spTgt spid="8"/>
                                        </p:tgtEl>
                                        <p:attrNameLst>
                                          <p:attrName>ppt_h</p:attrName>
                                        </p:attrNameLst>
                                      </p:cBhvr>
                                      <p:tavLst>
                                        <p:tav tm="0">
                                          <p:val>
                                            <p:fltVal val="0"/>
                                          </p:val>
                                        </p:tav>
                                        <p:tav tm="100000">
                                          <p:val>
                                            <p:strVal val="#ppt_h"/>
                                          </p:val>
                                        </p:tav>
                                      </p:tavLst>
                                    </p:anim>
                                    <p:anim calcmode="lin" valueType="num">
                                      <p:cBhvr>
                                        <p:cTn id="51" dur="500" fill="hold"/>
                                        <p:tgtEl>
                                          <p:spTgt spid="8"/>
                                        </p:tgtEl>
                                        <p:attrNameLst>
                                          <p:attrName>ppt_x</p:attrName>
                                        </p:attrNameLst>
                                      </p:cBhvr>
                                      <p:tavLst>
                                        <p:tav tm="0">
                                          <p:val>
                                            <p:fltVal val="0.5"/>
                                          </p:val>
                                        </p:tav>
                                        <p:tav tm="100000">
                                          <p:val>
                                            <p:strVal val="#ppt_x"/>
                                          </p:val>
                                        </p:tav>
                                      </p:tavLst>
                                    </p:anim>
                                    <p:anim calcmode="lin" valueType="num">
                                      <p:cBhvr>
                                        <p:cTn id="52" dur="500" fill="hold"/>
                                        <p:tgtEl>
                                          <p:spTgt spid="8"/>
                                        </p:tgtEl>
                                        <p:attrNameLst>
                                          <p:attrName>ppt_y</p:attrName>
                                        </p:attrNameLst>
                                      </p:cBhvr>
                                      <p:tavLst>
                                        <p:tav tm="0">
                                          <p:val>
                                            <p:fltVal val="0.5"/>
                                          </p:val>
                                        </p:tav>
                                        <p:tav tm="100000">
                                          <p:val>
                                            <p:strVal val="#ppt_y"/>
                                          </p:val>
                                        </p:tav>
                                      </p:tavLst>
                                    </p:anim>
                                  </p:childTnLst>
                                </p:cTn>
                              </p:par>
                            </p:childTnLst>
                          </p:cTn>
                        </p:par>
                        <p:par>
                          <p:cTn id="53" fill="hold">
                            <p:stCondLst>
                              <p:cond delay="3500"/>
                            </p:stCondLst>
                            <p:childTnLst>
                              <p:par>
                                <p:cTn id="54" presetID="23" presetClass="entr" presetSubtype="528"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p:cTn id="56" dur="500" fill="hold"/>
                                        <p:tgtEl>
                                          <p:spTgt spid="9"/>
                                        </p:tgtEl>
                                        <p:attrNameLst>
                                          <p:attrName>ppt_w</p:attrName>
                                        </p:attrNameLst>
                                      </p:cBhvr>
                                      <p:tavLst>
                                        <p:tav tm="0">
                                          <p:val>
                                            <p:fltVal val="0"/>
                                          </p:val>
                                        </p:tav>
                                        <p:tav tm="100000">
                                          <p:val>
                                            <p:strVal val="#ppt_w"/>
                                          </p:val>
                                        </p:tav>
                                      </p:tavLst>
                                    </p:anim>
                                    <p:anim calcmode="lin" valueType="num">
                                      <p:cBhvr>
                                        <p:cTn id="57" dur="500" fill="hold"/>
                                        <p:tgtEl>
                                          <p:spTgt spid="9"/>
                                        </p:tgtEl>
                                        <p:attrNameLst>
                                          <p:attrName>ppt_h</p:attrName>
                                        </p:attrNameLst>
                                      </p:cBhvr>
                                      <p:tavLst>
                                        <p:tav tm="0">
                                          <p:val>
                                            <p:fltVal val="0"/>
                                          </p:val>
                                        </p:tav>
                                        <p:tav tm="100000">
                                          <p:val>
                                            <p:strVal val="#ppt_h"/>
                                          </p:val>
                                        </p:tav>
                                      </p:tavLst>
                                    </p:anim>
                                    <p:anim calcmode="lin" valueType="num">
                                      <p:cBhvr>
                                        <p:cTn id="58" dur="500" fill="hold"/>
                                        <p:tgtEl>
                                          <p:spTgt spid="9"/>
                                        </p:tgtEl>
                                        <p:attrNameLst>
                                          <p:attrName>ppt_x</p:attrName>
                                        </p:attrNameLst>
                                      </p:cBhvr>
                                      <p:tavLst>
                                        <p:tav tm="0">
                                          <p:val>
                                            <p:fltVal val="0.5"/>
                                          </p:val>
                                        </p:tav>
                                        <p:tav tm="100000">
                                          <p:val>
                                            <p:strVal val="#ppt_x"/>
                                          </p:val>
                                        </p:tav>
                                      </p:tavLst>
                                    </p:anim>
                                    <p:anim calcmode="lin" valueType="num">
                                      <p:cBhvr>
                                        <p:cTn id="59" dur="500" fill="hold"/>
                                        <p:tgtEl>
                                          <p:spTgt spid="9"/>
                                        </p:tgtEl>
                                        <p:attrNameLst>
                                          <p:attrName>ppt_y</p:attrName>
                                        </p:attrNameLst>
                                      </p:cBhvr>
                                      <p:tavLst>
                                        <p:tav tm="0">
                                          <p:val>
                                            <p:fltVal val="0.5"/>
                                          </p:val>
                                        </p:tav>
                                        <p:tav tm="100000">
                                          <p:val>
                                            <p:strVal val="#ppt_y"/>
                                          </p:val>
                                        </p:tav>
                                      </p:tavLst>
                                    </p:anim>
                                  </p:childTnLst>
                                </p:cTn>
                              </p:par>
                            </p:childTnLst>
                          </p:cTn>
                        </p:par>
                        <p:par>
                          <p:cTn id="60" fill="hold">
                            <p:stCondLst>
                              <p:cond delay="4000"/>
                            </p:stCondLst>
                            <p:childTnLst>
                              <p:par>
                                <p:cTn id="61" presetID="23" presetClass="entr" presetSubtype="528" fill="hold" grpId="0" nodeType="afterEffect">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cBhvr>
                                        <p:cTn id="63" dur="500" fill="hold"/>
                                        <p:tgtEl>
                                          <p:spTgt spid="10"/>
                                        </p:tgtEl>
                                        <p:attrNameLst>
                                          <p:attrName>ppt_w</p:attrName>
                                        </p:attrNameLst>
                                      </p:cBhvr>
                                      <p:tavLst>
                                        <p:tav tm="0">
                                          <p:val>
                                            <p:fltVal val="0"/>
                                          </p:val>
                                        </p:tav>
                                        <p:tav tm="100000">
                                          <p:val>
                                            <p:strVal val="#ppt_w"/>
                                          </p:val>
                                        </p:tav>
                                      </p:tavLst>
                                    </p:anim>
                                    <p:anim calcmode="lin" valueType="num">
                                      <p:cBhvr>
                                        <p:cTn id="64" dur="500" fill="hold"/>
                                        <p:tgtEl>
                                          <p:spTgt spid="10"/>
                                        </p:tgtEl>
                                        <p:attrNameLst>
                                          <p:attrName>ppt_h</p:attrName>
                                        </p:attrNameLst>
                                      </p:cBhvr>
                                      <p:tavLst>
                                        <p:tav tm="0">
                                          <p:val>
                                            <p:fltVal val="0"/>
                                          </p:val>
                                        </p:tav>
                                        <p:tav tm="100000">
                                          <p:val>
                                            <p:strVal val="#ppt_h"/>
                                          </p:val>
                                        </p:tav>
                                      </p:tavLst>
                                    </p:anim>
                                    <p:anim calcmode="lin" valueType="num">
                                      <p:cBhvr>
                                        <p:cTn id="65" dur="500" fill="hold"/>
                                        <p:tgtEl>
                                          <p:spTgt spid="10"/>
                                        </p:tgtEl>
                                        <p:attrNameLst>
                                          <p:attrName>ppt_x</p:attrName>
                                        </p:attrNameLst>
                                      </p:cBhvr>
                                      <p:tavLst>
                                        <p:tav tm="0">
                                          <p:val>
                                            <p:fltVal val="0.5"/>
                                          </p:val>
                                        </p:tav>
                                        <p:tav tm="100000">
                                          <p:val>
                                            <p:strVal val="#ppt_x"/>
                                          </p:val>
                                        </p:tav>
                                      </p:tavLst>
                                    </p:anim>
                                    <p:anim calcmode="lin" valueType="num">
                                      <p:cBhvr>
                                        <p:cTn id="66" dur="500" fill="hold"/>
                                        <p:tgtEl>
                                          <p:spTgt spid="10"/>
                                        </p:tgtEl>
                                        <p:attrNameLst>
                                          <p:attrName>ppt_y</p:attrName>
                                        </p:attrNameLst>
                                      </p:cBhvr>
                                      <p:tavLst>
                                        <p:tav tm="0">
                                          <p:val>
                                            <p:fltVal val="0.5"/>
                                          </p:val>
                                        </p:tav>
                                        <p:tav tm="100000">
                                          <p:val>
                                            <p:strVal val="#ppt_y"/>
                                          </p:val>
                                        </p:tav>
                                      </p:tavLst>
                                    </p:anim>
                                  </p:childTnLst>
                                </p:cTn>
                              </p:par>
                            </p:childTnLst>
                          </p:cTn>
                        </p:par>
                        <p:par>
                          <p:cTn id="67" fill="hold">
                            <p:stCondLst>
                              <p:cond delay="4500"/>
                            </p:stCondLst>
                            <p:childTnLst>
                              <p:par>
                                <p:cTn id="68" presetID="23" presetClass="entr" presetSubtype="528" fill="hold" grpId="0" nodeType="afterEffect">
                                  <p:stCondLst>
                                    <p:cond delay="0"/>
                                  </p:stCondLst>
                                  <p:childTnLst>
                                    <p:set>
                                      <p:cBhvr>
                                        <p:cTn id="69" dur="1" fill="hold">
                                          <p:stCondLst>
                                            <p:cond delay="0"/>
                                          </p:stCondLst>
                                        </p:cTn>
                                        <p:tgtEl>
                                          <p:spTgt spid="11"/>
                                        </p:tgtEl>
                                        <p:attrNameLst>
                                          <p:attrName>style.visibility</p:attrName>
                                        </p:attrNameLst>
                                      </p:cBhvr>
                                      <p:to>
                                        <p:strVal val="visible"/>
                                      </p:to>
                                    </p:set>
                                    <p:anim calcmode="lin" valueType="num">
                                      <p:cBhvr>
                                        <p:cTn id="70" dur="500" fill="hold"/>
                                        <p:tgtEl>
                                          <p:spTgt spid="11"/>
                                        </p:tgtEl>
                                        <p:attrNameLst>
                                          <p:attrName>ppt_w</p:attrName>
                                        </p:attrNameLst>
                                      </p:cBhvr>
                                      <p:tavLst>
                                        <p:tav tm="0">
                                          <p:val>
                                            <p:fltVal val="0"/>
                                          </p:val>
                                        </p:tav>
                                        <p:tav tm="100000">
                                          <p:val>
                                            <p:strVal val="#ppt_w"/>
                                          </p:val>
                                        </p:tav>
                                      </p:tavLst>
                                    </p:anim>
                                    <p:anim calcmode="lin" valueType="num">
                                      <p:cBhvr>
                                        <p:cTn id="71" dur="500" fill="hold"/>
                                        <p:tgtEl>
                                          <p:spTgt spid="11"/>
                                        </p:tgtEl>
                                        <p:attrNameLst>
                                          <p:attrName>ppt_h</p:attrName>
                                        </p:attrNameLst>
                                      </p:cBhvr>
                                      <p:tavLst>
                                        <p:tav tm="0">
                                          <p:val>
                                            <p:fltVal val="0"/>
                                          </p:val>
                                        </p:tav>
                                        <p:tav tm="100000">
                                          <p:val>
                                            <p:strVal val="#ppt_h"/>
                                          </p:val>
                                        </p:tav>
                                      </p:tavLst>
                                    </p:anim>
                                    <p:anim calcmode="lin" valueType="num">
                                      <p:cBhvr>
                                        <p:cTn id="72" dur="500" fill="hold"/>
                                        <p:tgtEl>
                                          <p:spTgt spid="11"/>
                                        </p:tgtEl>
                                        <p:attrNameLst>
                                          <p:attrName>ppt_x</p:attrName>
                                        </p:attrNameLst>
                                      </p:cBhvr>
                                      <p:tavLst>
                                        <p:tav tm="0">
                                          <p:val>
                                            <p:fltVal val="0.5"/>
                                          </p:val>
                                        </p:tav>
                                        <p:tav tm="100000">
                                          <p:val>
                                            <p:strVal val="#ppt_x"/>
                                          </p:val>
                                        </p:tav>
                                      </p:tavLst>
                                    </p:anim>
                                    <p:anim calcmode="lin" valueType="num">
                                      <p:cBhvr>
                                        <p:cTn id="73" dur="500" fill="hold"/>
                                        <p:tgtEl>
                                          <p:spTgt spid="11"/>
                                        </p:tgtEl>
                                        <p:attrNameLst>
                                          <p:attrName>ppt_y</p:attrName>
                                        </p:attrNameLst>
                                      </p:cBhvr>
                                      <p:tavLst>
                                        <p:tav tm="0">
                                          <p:val>
                                            <p:fltVal val="0.5"/>
                                          </p:val>
                                        </p:tav>
                                        <p:tav tm="100000">
                                          <p:val>
                                            <p:strVal val="#ppt_y"/>
                                          </p:val>
                                        </p:tav>
                                      </p:tavLst>
                                    </p:anim>
                                  </p:childTnLst>
                                </p:cTn>
                              </p:par>
                            </p:childTnLst>
                          </p:cTn>
                        </p:par>
                        <p:par>
                          <p:cTn id="74" fill="hold">
                            <p:stCondLst>
                              <p:cond delay="5000"/>
                            </p:stCondLst>
                            <p:childTnLst>
                              <p:par>
                                <p:cTn id="75" presetID="23" presetClass="entr" presetSubtype="528" fill="hold" grpId="0" nodeType="afterEffect">
                                  <p:stCondLst>
                                    <p:cond delay="0"/>
                                  </p:stCondLst>
                                  <p:childTnLst>
                                    <p:set>
                                      <p:cBhvr>
                                        <p:cTn id="76" dur="1" fill="hold">
                                          <p:stCondLst>
                                            <p:cond delay="0"/>
                                          </p:stCondLst>
                                        </p:cTn>
                                        <p:tgtEl>
                                          <p:spTgt spid="12"/>
                                        </p:tgtEl>
                                        <p:attrNameLst>
                                          <p:attrName>style.visibility</p:attrName>
                                        </p:attrNameLst>
                                      </p:cBhvr>
                                      <p:to>
                                        <p:strVal val="visible"/>
                                      </p:to>
                                    </p:set>
                                    <p:anim calcmode="lin" valueType="num">
                                      <p:cBhvr>
                                        <p:cTn id="77" dur="500" fill="hold"/>
                                        <p:tgtEl>
                                          <p:spTgt spid="12"/>
                                        </p:tgtEl>
                                        <p:attrNameLst>
                                          <p:attrName>ppt_w</p:attrName>
                                        </p:attrNameLst>
                                      </p:cBhvr>
                                      <p:tavLst>
                                        <p:tav tm="0">
                                          <p:val>
                                            <p:fltVal val="0"/>
                                          </p:val>
                                        </p:tav>
                                        <p:tav tm="100000">
                                          <p:val>
                                            <p:strVal val="#ppt_w"/>
                                          </p:val>
                                        </p:tav>
                                      </p:tavLst>
                                    </p:anim>
                                    <p:anim calcmode="lin" valueType="num">
                                      <p:cBhvr>
                                        <p:cTn id="78" dur="500" fill="hold"/>
                                        <p:tgtEl>
                                          <p:spTgt spid="12"/>
                                        </p:tgtEl>
                                        <p:attrNameLst>
                                          <p:attrName>ppt_h</p:attrName>
                                        </p:attrNameLst>
                                      </p:cBhvr>
                                      <p:tavLst>
                                        <p:tav tm="0">
                                          <p:val>
                                            <p:fltVal val="0"/>
                                          </p:val>
                                        </p:tav>
                                        <p:tav tm="100000">
                                          <p:val>
                                            <p:strVal val="#ppt_h"/>
                                          </p:val>
                                        </p:tav>
                                      </p:tavLst>
                                    </p:anim>
                                    <p:anim calcmode="lin" valueType="num">
                                      <p:cBhvr>
                                        <p:cTn id="79" dur="500" fill="hold"/>
                                        <p:tgtEl>
                                          <p:spTgt spid="12"/>
                                        </p:tgtEl>
                                        <p:attrNameLst>
                                          <p:attrName>ppt_x</p:attrName>
                                        </p:attrNameLst>
                                      </p:cBhvr>
                                      <p:tavLst>
                                        <p:tav tm="0">
                                          <p:val>
                                            <p:fltVal val="0.5"/>
                                          </p:val>
                                        </p:tav>
                                        <p:tav tm="100000">
                                          <p:val>
                                            <p:strVal val="#ppt_x"/>
                                          </p:val>
                                        </p:tav>
                                      </p:tavLst>
                                    </p:anim>
                                    <p:anim calcmode="lin" valueType="num">
                                      <p:cBhvr>
                                        <p:cTn id="80" dur="500" fill="hold"/>
                                        <p:tgtEl>
                                          <p:spTgt spid="12"/>
                                        </p:tgtEl>
                                        <p:attrNameLst>
                                          <p:attrName>ppt_y</p:attrName>
                                        </p:attrNameLst>
                                      </p:cBhvr>
                                      <p:tavLst>
                                        <p:tav tm="0">
                                          <p:val>
                                            <p:fltVal val="0.5"/>
                                          </p:val>
                                        </p:tav>
                                        <p:tav tm="100000">
                                          <p:val>
                                            <p:strVal val="#ppt_y"/>
                                          </p:val>
                                        </p:tav>
                                      </p:tavLst>
                                    </p:anim>
                                  </p:childTnLst>
                                </p:cTn>
                              </p:par>
                            </p:childTnLst>
                          </p:cTn>
                        </p:par>
                        <p:par>
                          <p:cTn id="81" fill="hold">
                            <p:stCondLst>
                              <p:cond delay="5500"/>
                            </p:stCondLst>
                            <p:childTnLst>
                              <p:par>
                                <p:cTn id="82" presetID="23" presetClass="entr" presetSubtype="528" fill="hold" grpId="0" nodeType="afterEffect">
                                  <p:stCondLst>
                                    <p:cond delay="0"/>
                                  </p:stCondLst>
                                  <p:childTnLst>
                                    <p:set>
                                      <p:cBhvr>
                                        <p:cTn id="83" dur="1" fill="hold">
                                          <p:stCondLst>
                                            <p:cond delay="0"/>
                                          </p:stCondLst>
                                        </p:cTn>
                                        <p:tgtEl>
                                          <p:spTgt spid="13"/>
                                        </p:tgtEl>
                                        <p:attrNameLst>
                                          <p:attrName>style.visibility</p:attrName>
                                        </p:attrNameLst>
                                      </p:cBhvr>
                                      <p:to>
                                        <p:strVal val="visible"/>
                                      </p:to>
                                    </p:set>
                                    <p:anim calcmode="lin" valueType="num">
                                      <p:cBhvr>
                                        <p:cTn id="84" dur="500" fill="hold"/>
                                        <p:tgtEl>
                                          <p:spTgt spid="13"/>
                                        </p:tgtEl>
                                        <p:attrNameLst>
                                          <p:attrName>ppt_w</p:attrName>
                                        </p:attrNameLst>
                                      </p:cBhvr>
                                      <p:tavLst>
                                        <p:tav tm="0">
                                          <p:val>
                                            <p:fltVal val="0"/>
                                          </p:val>
                                        </p:tav>
                                        <p:tav tm="100000">
                                          <p:val>
                                            <p:strVal val="#ppt_w"/>
                                          </p:val>
                                        </p:tav>
                                      </p:tavLst>
                                    </p:anim>
                                    <p:anim calcmode="lin" valueType="num">
                                      <p:cBhvr>
                                        <p:cTn id="85" dur="500" fill="hold"/>
                                        <p:tgtEl>
                                          <p:spTgt spid="13"/>
                                        </p:tgtEl>
                                        <p:attrNameLst>
                                          <p:attrName>ppt_h</p:attrName>
                                        </p:attrNameLst>
                                      </p:cBhvr>
                                      <p:tavLst>
                                        <p:tav tm="0">
                                          <p:val>
                                            <p:fltVal val="0"/>
                                          </p:val>
                                        </p:tav>
                                        <p:tav tm="100000">
                                          <p:val>
                                            <p:strVal val="#ppt_h"/>
                                          </p:val>
                                        </p:tav>
                                      </p:tavLst>
                                    </p:anim>
                                    <p:anim calcmode="lin" valueType="num">
                                      <p:cBhvr>
                                        <p:cTn id="86" dur="500" fill="hold"/>
                                        <p:tgtEl>
                                          <p:spTgt spid="13"/>
                                        </p:tgtEl>
                                        <p:attrNameLst>
                                          <p:attrName>ppt_x</p:attrName>
                                        </p:attrNameLst>
                                      </p:cBhvr>
                                      <p:tavLst>
                                        <p:tav tm="0">
                                          <p:val>
                                            <p:fltVal val="0.5"/>
                                          </p:val>
                                        </p:tav>
                                        <p:tav tm="100000">
                                          <p:val>
                                            <p:strVal val="#ppt_x"/>
                                          </p:val>
                                        </p:tav>
                                      </p:tavLst>
                                    </p:anim>
                                    <p:anim calcmode="lin" valueType="num">
                                      <p:cBhvr>
                                        <p:cTn id="87" dur="500" fill="hold"/>
                                        <p:tgtEl>
                                          <p:spTgt spid="13"/>
                                        </p:tgtEl>
                                        <p:attrNameLst>
                                          <p:attrName>ppt_y</p:attrName>
                                        </p:attrNameLst>
                                      </p:cBhvr>
                                      <p:tavLst>
                                        <p:tav tm="0">
                                          <p:val>
                                            <p:fltVal val="0.5"/>
                                          </p:val>
                                        </p:tav>
                                        <p:tav tm="100000">
                                          <p:val>
                                            <p:strVal val="#ppt_y"/>
                                          </p:val>
                                        </p:tav>
                                      </p:tavLst>
                                    </p:anim>
                                  </p:childTnLst>
                                </p:cTn>
                              </p:par>
                            </p:childTnLst>
                          </p:cTn>
                        </p:par>
                        <p:par>
                          <p:cTn id="88" fill="hold">
                            <p:stCondLst>
                              <p:cond delay="6000"/>
                            </p:stCondLst>
                            <p:childTnLst>
                              <p:par>
                                <p:cTn id="89" presetID="23" presetClass="entr" presetSubtype="528" fill="hold" grpId="0" nodeType="afterEffect">
                                  <p:stCondLst>
                                    <p:cond delay="0"/>
                                  </p:stCondLst>
                                  <p:childTnLst>
                                    <p:set>
                                      <p:cBhvr>
                                        <p:cTn id="90" dur="1" fill="hold">
                                          <p:stCondLst>
                                            <p:cond delay="0"/>
                                          </p:stCondLst>
                                        </p:cTn>
                                        <p:tgtEl>
                                          <p:spTgt spid="14"/>
                                        </p:tgtEl>
                                        <p:attrNameLst>
                                          <p:attrName>style.visibility</p:attrName>
                                        </p:attrNameLst>
                                      </p:cBhvr>
                                      <p:to>
                                        <p:strVal val="visible"/>
                                      </p:to>
                                    </p:set>
                                    <p:anim calcmode="lin" valueType="num">
                                      <p:cBhvr>
                                        <p:cTn id="91" dur="500" fill="hold"/>
                                        <p:tgtEl>
                                          <p:spTgt spid="14"/>
                                        </p:tgtEl>
                                        <p:attrNameLst>
                                          <p:attrName>ppt_w</p:attrName>
                                        </p:attrNameLst>
                                      </p:cBhvr>
                                      <p:tavLst>
                                        <p:tav tm="0">
                                          <p:val>
                                            <p:fltVal val="0"/>
                                          </p:val>
                                        </p:tav>
                                        <p:tav tm="100000">
                                          <p:val>
                                            <p:strVal val="#ppt_w"/>
                                          </p:val>
                                        </p:tav>
                                      </p:tavLst>
                                    </p:anim>
                                    <p:anim calcmode="lin" valueType="num">
                                      <p:cBhvr>
                                        <p:cTn id="92" dur="500" fill="hold"/>
                                        <p:tgtEl>
                                          <p:spTgt spid="14"/>
                                        </p:tgtEl>
                                        <p:attrNameLst>
                                          <p:attrName>ppt_h</p:attrName>
                                        </p:attrNameLst>
                                      </p:cBhvr>
                                      <p:tavLst>
                                        <p:tav tm="0">
                                          <p:val>
                                            <p:fltVal val="0"/>
                                          </p:val>
                                        </p:tav>
                                        <p:tav tm="100000">
                                          <p:val>
                                            <p:strVal val="#ppt_h"/>
                                          </p:val>
                                        </p:tav>
                                      </p:tavLst>
                                    </p:anim>
                                    <p:anim calcmode="lin" valueType="num">
                                      <p:cBhvr>
                                        <p:cTn id="93" dur="500" fill="hold"/>
                                        <p:tgtEl>
                                          <p:spTgt spid="14"/>
                                        </p:tgtEl>
                                        <p:attrNameLst>
                                          <p:attrName>ppt_x</p:attrName>
                                        </p:attrNameLst>
                                      </p:cBhvr>
                                      <p:tavLst>
                                        <p:tav tm="0">
                                          <p:val>
                                            <p:fltVal val="0.5"/>
                                          </p:val>
                                        </p:tav>
                                        <p:tav tm="100000">
                                          <p:val>
                                            <p:strVal val="#ppt_x"/>
                                          </p:val>
                                        </p:tav>
                                      </p:tavLst>
                                    </p:anim>
                                    <p:anim calcmode="lin" valueType="num">
                                      <p:cBhvr>
                                        <p:cTn id="94" dur="500" fill="hold"/>
                                        <p:tgtEl>
                                          <p:spTgt spid="14"/>
                                        </p:tgtEl>
                                        <p:attrNameLst>
                                          <p:attrName>ppt_y</p:attrName>
                                        </p:attrNameLst>
                                      </p:cBhvr>
                                      <p:tavLst>
                                        <p:tav tm="0">
                                          <p:val>
                                            <p:fltVal val="0.5"/>
                                          </p:val>
                                        </p:tav>
                                        <p:tav tm="100000">
                                          <p:val>
                                            <p:strVal val="#ppt_y"/>
                                          </p:val>
                                        </p:tav>
                                      </p:tavLst>
                                    </p:anim>
                                  </p:childTnLst>
                                </p:cTn>
                              </p:par>
                            </p:childTnLst>
                          </p:cTn>
                        </p:par>
                        <p:par>
                          <p:cTn id="95" fill="hold">
                            <p:stCondLst>
                              <p:cond delay="6500"/>
                            </p:stCondLst>
                            <p:childTnLst>
                              <p:par>
                                <p:cTn id="96" presetID="23" presetClass="entr" presetSubtype="528" fill="hold" grpId="0" nodeType="afterEffect">
                                  <p:stCondLst>
                                    <p:cond delay="0"/>
                                  </p:stCondLst>
                                  <p:childTnLst>
                                    <p:set>
                                      <p:cBhvr>
                                        <p:cTn id="97" dur="1" fill="hold">
                                          <p:stCondLst>
                                            <p:cond delay="0"/>
                                          </p:stCondLst>
                                        </p:cTn>
                                        <p:tgtEl>
                                          <p:spTgt spid="15"/>
                                        </p:tgtEl>
                                        <p:attrNameLst>
                                          <p:attrName>style.visibility</p:attrName>
                                        </p:attrNameLst>
                                      </p:cBhvr>
                                      <p:to>
                                        <p:strVal val="visible"/>
                                      </p:to>
                                    </p:set>
                                    <p:anim calcmode="lin" valueType="num">
                                      <p:cBhvr>
                                        <p:cTn id="98" dur="500" fill="hold"/>
                                        <p:tgtEl>
                                          <p:spTgt spid="15"/>
                                        </p:tgtEl>
                                        <p:attrNameLst>
                                          <p:attrName>ppt_w</p:attrName>
                                        </p:attrNameLst>
                                      </p:cBhvr>
                                      <p:tavLst>
                                        <p:tav tm="0">
                                          <p:val>
                                            <p:fltVal val="0"/>
                                          </p:val>
                                        </p:tav>
                                        <p:tav tm="100000">
                                          <p:val>
                                            <p:strVal val="#ppt_w"/>
                                          </p:val>
                                        </p:tav>
                                      </p:tavLst>
                                    </p:anim>
                                    <p:anim calcmode="lin" valueType="num">
                                      <p:cBhvr>
                                        <p:cTn id="99" dur="500" fill="hold"/>
                                        <p:tgtEl>
                                          <p:spTgt spid="15"/>
                                        </p:tgtEl>
                                        <p:attrNameLst>
                                          <p:attrName>ppt_h</p:attrName>
                                        </p:attrNameLst>
                                      </p:cBhvr>
                                      <p:tavLst>
                                        <p:tav tm="0">
                                          <p:val>
                                            <p:fltVal val="0"/>
                                          </p:val>
                                        </p:tav>
                                        <p:tav tm="100000">
                                          <p:val>
                                            <p:strVal val="#ppt_h"/>
                                          </p:val>
                                        </p:tav>
                                      </p:tavLst>
                                    </p:anim>
                                    <p:anim calcmode="lin" valueType="num">
                                      <p:cBhvr>
                                        <p:cTn id="100" dur="500" fill="hold"/>
                                        <p:tgtEl>
                                          <p:spTgt spid="15"/>
                                        </p:tgtEl>
                                        <p:attrNameLst>
                                          <p:attrName>ppt_x</p:attrName>
                                        </p:attrNameLst>
                                      </p:cBhvr>
                                      <p:tavLst>
                                        <p:tav tm="0">
                                          <p:val>
                                            <p:fltVal val="0.5"/>
                                          </p:val>
                                        </p:tav>
                                        <p:tav tm="100000">
                                          <p:val>
                                            <p:strVal val="#ppt_x"/>
                                          </p:val>
                                        </p:tav>
                                      </p:tavLst>
                                    </p:anim>
                                    <p:anim calcmode="lin" valueType="num">
                                      <p:cBhvr>
                                        <p:cTn id="101" dur="500" fill="hold"/>
                                        <p:tgtEl>
                                          <p:spTgt spid="15"/>
                                        </p:tgtEl>
                                        <p:attrNameLst>
                                          <p:attrName>ppt_y</p:attrName>
                                        </p:attrNameLst>
                                      </p:cBhvr>
                                      <p:tavLst>
                                        <p:tav tm="0">
                                          <p:val>
                                            <p:fltVal val="0.5"/>
                                          </p:val>
                                        </p:tav>
                                        <p:tav tm="100000">
                                          <p:val>
                                            <p:strVal val="#ppt_y"/>
                                          </p:val>
                                        </p:tav>
                                      </p:tavLst>
                                    </p:anim>
                                  </p:childTnLst>
                                </p:cTn>
                              </p:par>
                            </p:childTnLst>
                          </p:cTn>
                        </p:par>
                        <p:par>
                          <p:cTn id="102" fill="hold">
                            <p:stCondLst>
                              <p:cond delay="7000"/>
                            </p:stCondLst>
                            <p:childTnLst>
                              <p:par>
                                <p:cTn id="103" presetID="23" presetClass="entr" presetSubtype="528" fill="hold" grpId="0" nodeType="afterEffect">
                                  <p:stCondLst>
                                    <p:cond delay="0"/>
                                  </p:stCondLst>
                                  <p:childTnLst>
                                    <p:set>
                                      <p:cBhvr>
                                        <p:cTn id="104" dur="1" fill="hold">
                                          <p:stCondLst>
                                            <p:cond delay="0"/>
                                          </p:stCondLst>
                                        </p:cTn>
                                        <p:tgtEl>
                                          <p:spTgt spid="16"/>
                                        </p:tgtEl>
                                        <p:attrNameLst>
                                          <p:attrName>style.visibility</p:attrName>
                                        </p:attrNameLst>
                                      </p:cBhvr>
                                      <p:to>
                                        <p:strVal val="visible"/>
                                      </p:to>
                                    </p:set>
                                    <p:anim calcmode="lin" valueType="num">
                                      <p:cBhvr>
                                        <p:cTn id="105" dur="500" fill="hold"/>
                                        <p:tgtEl>
                                          <p:spTgt spid="16"/>
                                        </p:tgtEl>
                                        <p:attrNameLst>
                                          <p:attrName>ppt_w</p:attrName>
                                        </p:attrNameLst>
                                      </p:cBhvr>
                                      <p:tavLst>
                                        <p:tav tm="0">
                                          <p:val>
                                            <p:fltVal val="0"/>
                                          </p:val>
                                        </p:tav>
                                        <p:tav tm="100000">
                                          <p:val>
                                            <p:strVal val="#ppt_w"/>
                                          </p:val>
                                        </p:tav>
                                      </p:tavLst>
                                    </p:anim>
                                    <p:anim calcmode="lin" valueType="num">
                                      <p:cBhvr>
                                        <p:cTn id="106" dur="500" fill="hold"/>
                                        <p:tgtEl>
                                          <p:spTgt spid="16"/>
                                        </p:tgtEl>
                                        <p:attrNameLst>
                                          <p:attrName>ppt_h</p:attrName>
                                        </p:attrNameLst>
                                      </p:cBhvr>
                                      <p:tavLst>
                                        <p:tav tm="0">
                                          <p:val>
                                            <p:fltVal val="0"/>
                                          </p:val>
                                        </p:tav>
                                        <p:tav tm="100000">
                                          <p:val>
                                            <p:strVal val="#ppt_h"/>
                                          </p:val>
                                        </p:tav>
                                      </p:tavLst>
                                    </p:anim>
                                    <p:anim calcmode="lin" valueType="num">
                                      <p:cBhvr>
                                        <p:cTn id="107" dur="500" fill="hold"/>
                                        <p:tgtEl>
                                          <p:spTgt spid="16"/>
                                        </p:tgtEl>
                                        <p:attrNameLst>
                                          <p:attrName>ppt_x</p:attrName>
                                        </p:attrNameLst>
                                      </p:cBhvr>
                                      <p:tavLst>
                                        <p:tav tm="0">
                                          <p:val>
                                            <p:fltVal val="0.5"/>
                                          </p:val>
                                        </p:tav>
                                        <p:tav tm="100000">
                                          <p:val>
                                            <p:strVal val="#ppt_x"/>
                                          </p:val>
                                        </p:tav>
                                      </p:tavLst>
                                    </p:anim>
                                    <p:anim calcmode="lin" valueType="num">
                                      <p:cBhvr>
                                        <p:cTn id="108" dur="500" fill="hold"/>
                                        <p:tgtEl>
                                          <p:spTgt spid="1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8" grpId="0"/>
      <p:bldP spid="9" grpId="0"/>
      <p:bldP spid="10" grpId="0"/>
      <p:bldP spid="11" grpId="0"/>
      <p:bldP spid="12" grpId="0"/>
      <p:bldP spid="13" grpId="0" animBg="1"/>
      <p:bldP spid="14" grpId="0"/>
      <p:bldP spid="15" grpId="0" animBg="1"/>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684213" y="404813"/>
            <a:ext cx="8001000" cy="6453187"/>
          </a:xfrm>
          <a:prstGeom prst="rect">
            <a:avLst/>
          </a:prstGeom>
          <a:noFill/>
          <a:ln w="76200" cmpd="tri">
            <a:solidFill>
              <a:schemeClr val="accent2"/>
            </a:solidFill>
            <a:miter lim="800000"/>
            <a:headEnd/>
            <a:tailEnd/>
          </a:ln>
        </p:spPr>
        <p:txBody>
          <a:bodyPr wrap="none" anchor="ctr"/>
          <a:lstStyle/>
          <a:p>
            <a:endParaRPr lang="es-AR"/>
          </a:p>
        </p:txBody>
      </p:sp>
      <p:sp>
        <p:nvSpPr>
          <p:cNvPr id="3" name="Text Box 5"/>
          <p:cNvSpPr txBox="1">
            <a:spLocks noChangeArrowheads="1"/>
          </p:cNvSpPr>
          <p:nvPr/>
        </p:nvSpPr>
        <p:spPr bwMode="auto">
          <a:xfrm>
            <a:off x="685800" y="533400"/>
            <a:ext cx="8153400" cy="366713"/>
          </a:xfrm>
          <a:prstGeom prst="rect">
            <a:avLst/>
          </a:prstGeom>
          <a:noFill/>
          <a:ln w="9525">
            <a:noFill/>
            <a:miter lim="800000"/>
            <a:headEnd/>
            <a:tailEnd/>
          </a:ln>
        </p:spPr>
        <p:txBody>
          <a:bodyPr>
            <a:spAutoFit/>
          </a:bodyPr>
          <a:lstStyle/>
          <a:p>
            <a:r>
              <a:rPr lang="en-US"/>
              <a:t>CADENA DE ACTORES DE LA LUCHA CONTRA EL LAVADO DE ACTIVOS</a:t>
            </a:r>
            <a:endParaRPr lang="es-CO"/>
          </a:p>
        </p:txBody>
      </p:sp>
      <p:sp>
        <p:nvSpPr>
          <p:cNvPr id="4" name="Oval 6"/>
          <p:cNvSpPr>
            <a:spLocks noChangeArrowheads="1"/>
          </p:cNvSpPr>
          <p:nvPr/>
        </p:nvSpPr>
        <p:spPr bwMode="auto">
          <a:xfrm>
            <a:off x="3492500" y="3357563"/>
            <a:ext cx="1600200" cy="1127125"/>
          </a:xfrm>
          <a:prstGeom prst="ellipse">
            <a:avLst/>
          </a:prstGeom>
          <a:solidFill>
            <a:srgbClr val="FFCCFF"/>
          </a:solidFill>
          <a:ln w="9525">
            <a:solidFill>
              <a:schemeClr val="tx1"/>
            </a:solidFill>
            <a:round/>
            <a:headEnd/>
            <a:tailEnd/>
          </a:ln>
        </p:spPr>
        <p:txBody>
          <a:bodyPr wrap="none" anchor="ctr"/>
          <a:lstStyle/>
          <a:p>
            <a:pPr algn="ctr"/>
            <a:r>
              <a:rPr lang="es-ES">
                <a:solidFill>
                  <a:schemeClr val="bg2"/>
                </a:solidFill>
              </a:rPr>
              <a:t>UIF</a:t>
            </a:r>
            <a:endParaRPr lang="es-CO">
              <a:solidFill>
                <a:schemeClr val="bg2"/>
              </a:solidFill>
            </a:endParaRPr>
          </a:p>
        </p:txBody>
      </p:sp>
      <p:sp>
        <p:nvSpPr>
          <p:cNvPr id="5" name="Oval 7"/>
          <p:cNvSpPr>
            <a:spLocks noChangeArrowheads="1"/>
          </p:cNvSpPr>
          <p:nvPr/>
        </p:nvSpPr>
        <p:spPr bwMode="auto">
          <a:xfrm>
            <a:off x="7092950" y="1700213"/>
            <a:ext cx="1509713" cy="1365250"/>
          </a:xfrm>
          <a:prstGeom prst="ellipse">
            <a:avLst/>
          </a:prstGeom>
          <a:solidFill>
            <a:srgbClr val="FFFF99"/>
          </a:solidFill>
          <a:ln w="9525">
            <a:solidFill>
              <a:schemeClr val="tx1"/>
            </a:solidFill>
            <a:round/>
            <a:headEnd/>
            <a:tailEnd/>
          </a:ln>
        </p:spPr>
        <p:txBody>
          <a:bodyPr wrap="none" anchor="ctr"/>
          <a:lstStyle/>
          <a:p>
            <a:pPr algn="ctr"/>
            <a:r>
              <a:rPr lang="es-MX" sz="1400">
                <a:solidFill>
                  <a:schemeClr val="bg2"/>
                </a:solidFill>
              </a:rPr>
              <a:t>MINISTERIO</a:t>
            </a:r>
          </a:p>
          <a:p>
            <a:pPr algn="ctr"/>
            <a:r>
              <a:rPr lang="es-MX" sz="1400">
                <a:solidFill>
                  <a:schemeClr val="bg2"/>
                </a:solidFill>
              </a:rPr>
              <a:t>PUBLICO</a:t>
            </a:r>
            <a:endParaRPr lang="es-CO" sz="1400">
              <a:solidFill>
                <a:schemeClr val="bg2"/>
              </a:solidFill>
            </a:endParaRPr>
          </a:p>
        </p:txBody>
      </p:sp>
      <p:sp>
        <p:nvSpPr>
          <p:cNvPr id="6" name="Oval 8"/>
          <p:cNvSpPr>
            <a:spLocks noChangeArrowheads="1"/>
          </p:cNvSpPr>
          <p:nvPr/>
        </p:nvSpPr>
        <p:spPr bwMode="auto">
          <a:xfrm>
            <a:off x="1042988" y="1700213"/>
            <a:ext cx="1752600" cy="1127125"/>
          </a:xfrm>
          <a:prstGeom prst="ellipse">
            <a:avLst/>
          </a:prstGeom>
          <a:solidFill>
            <a:srgbClr val="FFCC00"/>
          </a:solidFill>
          <a:ln w="9525">
            <a:solidFill>
              <a:schemeClr val="tx1"/>
            </a:solidFill>
            <a:round/>
            <a:headEnd/>
            <a:tailEnd/>
          </a:ln>
        </p:spPr>
        <p:txBody>
          <a:bodyPr wrap="none" anchor="ctr"/>
          <a:lstStyle/>
          <a:p>
            <a:pPr algn="ctr"/>
            <a:r>
              <a:rPr lang="es-ES" sz="1200" b="1">
                <a:solidFill>
                  <a:schemeClr val="bg2"/>
                </a:solidFill>
              </a:rPr>
              <a:t>Entidades Reportantes</a:t>
            </a:r>
          </a:p>
          <a:p>
            <a:pPr algn="ctr"/>
            <a:r>
              <a:rPr lang="es-ES" sz="1200" b="1">
                <a:solidFill>
                  <a:schemeClr val="bg2"/>
                </a:solidFill>
              </a:rPr>
              <a:t>O sujetos Obligados</a:t>
            </a:r>
            <a:endParaRPr lang="es-CO" sz="1200" b="1">
              <a:solidFill>
                <a:schemeClr val="bg2"/>
              </a:solidFill>
            </a:endParaRPr>
          </a:p>
        </p:txBody>
      </p:sp>
      <p:sp>
        <p:nvSpPr>
          <p:cNvPr id="7" name="Oval 9"/>
          <p:cNvSpPr>
            <a:spLocks noChangeArrowheads="1"/>
          </p:cNvSpPr>
          <p:nvPr/>
        </p:nvSpPr>
        <p:spPr bwMode="auto">
          <a:xfrm>
            <a:off x="3779838" y="5445125"/>
            <a:ext cx="1676400" cy="1279525"/>
          </a:xfrm>
          <a:prstGeom prst="ellipse">
            <a:avLst/>
          </a:prstGeom>
          <a:solidFill>
            <a:srgbClr val="CCFF99"/>
          </a:solidFill>
          <a:ln w="9525">
            <a:solidFill>
              <a:schemeClr val="tx1"/>
            </a:solidFill>
            <a:round/>
            <a:headEnd/>
            <a:tailEnd/>
          </a:ln>
        </p:spPr>
        <p:txBody>
          <a:bodyPr wrap="none" anchor="ctr"/>
          <a:lstStyle/>
          <a:p>
            <a:pPr algn="ctr"/>
            <a:r>
              <a:rPr lang="es-MX" sz="1400">
                <a:solidFill>
                  <a:schemeClr val="bg2"/>
                </a:solidFill>
              </a:rPr>
              <a:t>FUERZAS DE </a:t>
            </a:r>
          </a:p>
          <a:p>
            <a:pPr algn="ctr"/>
            <a:r>
              <a:rPr lang="es-MX" sz="1400">
                <a:solidFill>
                  <a:schemeClr val="bg2"/>
                </a:solidFill>
              </a:rPr>
              <a:t>SEGURIDAD Y</a:t>
            </a:r>
          </a:p>
          <a:p>
            <a:pPr algn="ctr"/>
            <a:r>
              <a:rPr lang="es-MX" sz="1400">
                <a:solidFill>
                  <a:schemeClr val="bg2"/>
                </a:solidFill>
              </a:rPr>
              <a:t>POLICIALES</a:t>
            </a:r>
            <a:endParaRPr lang="es-CO" sz="1400">
              <a:solidFill>
                <a:schemeClr val="bg2"/>
              </a:solidFill>
            </a:endParaRPr>
          </a:p>
        </p:txBody>
      </p:sp>
      <p:sp>
        <p:nvSpPr>
          <p:cNvPr id="8" name="Oval 10"/>
          <p:cNvSpPr>
            <a:spLocks noChangeArrowheads="1"/>
          </p:cNvSpPr>
          <p:nvPr/>
        </p:nvSpPr>
        <p:spPr bwMode="auto">
          <a:xfrm>
            <a:off x="7019925" y="4221163"/>
            <a:ext cx="1600200" cy="1203325"/>
          </a:xfrm>
          <a:prstGeom prst="ellipse">
            <a:avLst/>
          </a:prstGeom>
          <a:solidFill>
            <a:srgbClr val="C0C0C0"/>
          </a:solidFill>
          <a:ln w="12700">
            <a:solidFill>
              <a:schemeClr val="tx1"/>
            </a:solidFill>
            <a:prstDash val="dash"/>
            <a:round/>
            <a:headEnd/>
            <a:tailEnd/>
          </a:ln>
        </p:spPr>
        <p:txBody>
          <a:bodyPr wrap="none" anchor="ctr"/>
          <a:lstStyle/>
          <a:p>
            <a:pPr algn="ctr"/>
            <a:r>
              <a:rPr lang="es-ES">
                <a:solidFill>
                  <a:schemeClr val="bg2"/>
                </a:solidFill>
              </a:rPr>
              <a:t>JUECES</a:t>
            </a:r>
            <a:endParaRPr lang="es-CO">
              <a:solidFill>
                <a:schemeClr val="bg2"/>
              </a:solidFill>
            </a:endParaRPr>
          </a:p>
        </p:txBody>
      </p:sp>
      <p:sp>
        <p:nvSpPr>
          <p:cNvPr id="9" name="AutoShape 11"/>
          <p:cNvSpPr>
            <a:spLocks noChangeArrowheads="1"/>
          </p:cNvSpPr>
          <p:nvPr/>
        </p:nvSpPr>
        <p:spPr bwMode="auto">
          <a:xfrm rot="5400000">
            <a:off x="6885781" y="3131344"/>
            <a:ext cx="728663" cy="314325"/>
          </a:xfrm>
          <a:prstGeom prst="leftArrow">
            <a:avLst>
              <a:gd name="adj1" fmla="val 50000"/>
              <a:gd name="adj2" fmla="val 57955"/>
            </a:avLst>
          </a:prstGeom>
          <a:solidFill>
            <a:schemeClr val="tx1"/>
          </a:solidFill>
          <a:ln w="9525">
            <a:solidFill>
              <a:schemeClr val="tx1"/>
            </a:solidFill>
            <a:miter lim="800000"/>
            <a:headEnd/>
            <a:tailEnd/>
          </a:ln>
        </p:spPr>
        <p:txBody>
          <a:bodyPr wrap="none" anchor="ctr"/>
          <a:lstStyle/>
          <a:p>
            <a:endParaRPr lang="es-AR"/>
          </a:p>
        </p:txBody>
      </p:sp>
      <p:sp>
        <p:nvSpPr>
          <p:cNvPr id="10" name="Text Box 12"/>
          <p:cNvSpPr txBox="1">
            <a:spLocks noChangeArrowheads="1"/>
          </p:cNvSpPr>
          <p:nvPr/>
        </p:nvSpPr>
        <p:spPr bwMode="auto">
          <a:xfrm>
            <a:off x="4572000" y="2060575"/>
            <a:ext cx="2362200" cy="1004888"/>
          </a:xfrm>
          <a:prstGeom prst="rect">
            <a:avLst/>
          </a:prstGeom>
          <a:noFill/>
          <a:ln w="9525">
            <a:noFill/>
            <a:miter lim="800000"/>
            <a:headEnd/>
            <a:tailEnd/>
          </a:ln>
        </p:spPr>
        <p:txBody>
          <a:bodyPr>
            <a:spAutoFit/>
          </a:bodyPr>
          <a:lstStyle/>
          <a:p>
            <a:pPr algn="ctr">
              <a:spcBef>
                <a:spcPct val="50000"/>
              </a:spcBef>
            </a:pPr>
            <a:r>
              <a:rPr lang="es-ES" sz="1200"/>
              <a:t>Vigilancia de Envío de Reportes, envio de sus propios reportes y supervisión del cumplimiento de las reglamentación</a:t>
            </a:r>
            <a:endParaRPr lang="es-CO" sz="1200"/>
          </a:p>
        </p:txBody>
      </p:sp>
      <p:sp>
        <p:nvSpPr>
          <p:cNvPr id="11" name="Text Box 13"/>
          <p:cNvSpPr txBox="1">
            <a:spLocks noChangeArrowheads="1"/>
          </p:cNvSpPr>
          <p:nvPr/>
        </p:nvSpPr>
        <p:spPr bwMode="auto">
          <a:xfrm>
            <a:off x="5029200" y="4191000"/>
            <a:ext cx="1438275" cy="1004888"/>
          </a:xfrm>
          <a:prstGeom prst="rect">
            <a:avLst/>
          </a:prstGeom>
          <a:noFill/>
          <a:ln w="9525">
            <a:noFill/>
            <a:miter lim="800000"/>
            <a:headEnd/>
            <a:tailEnd/>
          </a:ln>
        </p:spPr>
        <p:txBody>
          <a:bodyPr>
            <a:spAutoFit/>
          </a:bodyPr>
          <a:lstStyle/>
          <a:p>
            <a:pPr algn="ctr">
              <a:spcBef>
                <a:spcPct val="50000"/>
              </a:spcBef>
            </a:pPr>
            <a:r>
              <a:rPr lang="es-ES" sz="1200"/>
              <a:t>Conciliación de información de inteligencia financiera y de campo</a:t>
            </a:r>
            <a:endParaRPr lang="es-CO" sz="1200"/>
          </a:p>
        </p:txBody>
      </p:sp>
      <p:sp>
        <p:nvSpPr>
          <p:cNvPr id="12" name="Text Box 14"/>
          <p:cNvSpPr txBox="1">
            <a:spLocks noChangeArrowheads="1"/>
          </p:cNvSpPr>
          <p:nvPr/>
        </p:nvSpPr>
        <p:spPr bwMode="auto">
          <a:xfrm>
            <a:off x="5148263" y="3500438"/>
            <a:ext cx="1655762" cy="457200"/>
          </a:xfrm>
          <a:prstGeom prst="rect">
            <a:avLst/>
          </a:prstGeom>
          <a:noFill/>
          <a:ln w="9525">
            <a:noFill/>
            <a:miter lim="800000"/>
            <a:headEnd/>
            <a:tailEnd/>
          </a:ln>
        </p:spPr>
        <p:txBody>
          <a:bodyPr>
            <a:spAutoFit/>
          </a:bodyPr>
          <a:lstStyle/>
          <a:p>
            <a:pPr algn="ctr">
              <a:spcBef>
                <a:spcPct val="50000"/>
              </a:spcBef>
            </a:pPr>
            <a:r>
              <a:rPr lang="es-ES" sz="1200"/>
              <a:t>Envío de informes de inteligencia financiera</a:t>
            </a:r>
            <a:endParaRPr lang="es-CO" sz="1200"/>
          </a:p>
        </p:txBody>
      </p:sp>
      <p:sp>
        <p:nvSpPr>
          <p:cNvPr id="13" name="Text Box 15"/>
          <p:cNvSpPr txBox="1">
            <a:spLocks noChangeArrowheads="1"/>
          </p:cNvSpPr>
          <p:nvPr/>
        </p:nvSpPr>
        <p:spPr bwMode="auto">
          <a:xfrm>
            <a:off x="684213" y="2924175"/>
            <a:ext cx="2016125" cy="1370013"/>
          </a:xfrm>
          <a:prstGeom prst="rect">
            <a:avLst/>
          </a:prstGeom>
          <a:noFill/>
          <a:ln w="9525">
            <a:noFill/>
            <a:miter lim="800000"/>
            <a:headEnd/>
            <a:tailEnd/>
          </a:ln>
        </p:spPr>
        <p:txBody>
          <a:bodyPr>
            <a:spAutoFit/>
          </a:bodyPr>
          <a:lstStyle/>
          <a:p>
            <a:pPr algn="ctr">
              <a:spcBef>
                <a:spcPct val="50000"/>
              </a:spcBef>
            </a:pPr>
            <a:r>
              <a:rPr lang="es-ES" sz="1200"/>
              <a:t>Envío de reportes de transacciones sospechosas o inusuales y confirmación de estos con soportes de transacciones financieras y no financieras</a:t>
            </a:r>
            <a:endParaRPr lang="es-CO" sz="1200"/>
          </a:p>
        </p:txBody>
      </p:sp>
      <p:sp>
        <p:nvSpPr>
          <p:cNvPr id="14" name="Oval 16"/>
          <p:cNvSpPr>
            <a:spLocks noChangeArrowheads="1"/>
          </p:cNvSpPr>
          <p:nvPr/>
        </p:nvSpPr>
        <p:spPr bwMode="auto">
          <a:xfrm>
            <a:off x="914400" y="5105400"/>
            <a:ext cx="1295400" cy="762000"/>
          </a:xfrm>
          <a:prstGeom prst="ellipse">
            <a:avLst/>
          </a:prstGeom>
          <a:solidFill>
            <a:srgbClr val="CCFFFF"/>
          </a:solidFill>
          <a:ln w="9525">
            <a:solidFill>
              <a:schemeClr val="tx1"/>
            </a:solidFill>
            <a:round/>
            <a:headEnd/>
            <a:tailEnd/>
          </a:ln>
        </p:spPr>
        <p:txBody>
          <a:bodyPr wrap="none" anchor="ctr"/>
          <a:lstStyle/>
          <a:p>
            <a:pPr algn="ctr"/>
            <a:r>
              <a:rPr lang="es-ES" sz="1400">
                <a:solidFill>
                  <a:schemeClr val="bg2"/>
                </a:solidFill>
              </a:rPr>
              <a:t>Grupo Egmont</a:t>
            </a:r>
            <a:endParaRPr lang="es-CO" sz="1400">
              <a:solidFill>
                <a:schemeClr val="bg2"/>
              </a:solidFill>
            </a:endParaRPr>
          </a:p>
        </p:txBody>
      </p:sp>
      <p:sp>
        <p:nvSpPr>
          <p:cNvPr id="15" name="Text Box 17"/>
          <p:cNvSpPr txBox="1">
            <a:spLocks noChangeArrowheads="1"/>
          </p:cNvSpPr>
          <p:nvPr/>
        </p:nvSpPr>
        <p:spPr bwMode="auto">
          <a:xfrm rot="-2479571">
            <a:off x="1828800" y="4191000"/>
            <a:ext cx="1655763" cy="639763"/>
          </a:xfrm>
          <a:prstGeom prst="rect">
            <a:avLst/>
          </a:prstGeom>
          <a:noFill/>
          <a:ln w="9525">
            <a:noFill/>
            <a:miter lim="800000"/>
            <a:headEnd/>
            <a:tailEnd/>
          </a:ln>
        </p:spPr>
        <p:txBody>
          <a:bodyPr>
            <a:spAutoFit/>
          </a:bodyPr>
          <a:lstStyle/>
          <a:p>
            <a:pPr algn="ctr">
              <a:spcBef>
                <a:spcPct val="50000"/>
              </a:spcBef>
            </a:pPr>
            <a:r>
              <a:rPr lang="es-ES" sz="1200" i="1"/>
              <a:t>Intercambio de Información</a:t>
            </a:r>
            <a:r>
              <a:rPr lang="es-ES" sz="1200"/>
              <a:t> de inteligencia financiera</a:t>
            </a:r>
            <a:endParaRPr lang="es-CO" sz="1200"/>
          </a:p>
        </p:txBody>
      </p:sp>
      <p:sp>
        <p:nvSpPr>
          <p:cNvPr id="16" name="Oval 18"/>
          <p:cNvSpPr>
            <a:spLocks noChangeArrowheads="1"/>
          </p:cNvSpPr>
          <p:nvPr/>
        </p:nvSpPr>
        <p:spPr bwMode="auto">
          <a:xfrm>
            <a:off x="3059113" y="1557338"/>
            <a:ext cx="1676400" cy="1279525"/>
          </a:xfrm>
          <a:prstGeom prst="ellipse">
            <a:avLst/>
          </a:prstGeom>
          <a:solidFill>
            <a:srgbClr val="CCFF99"/>
          </a:solidFill>
          <a:ln w="9525">
            <a:solidFill>
              <a:schemeClr val="tx1"/>
            </a:solidFill>
            <a:round/>
            <a:headEnd/>
            <a:tailEnd/>
          </a:ln>
        </p:spPr>
        <p:txBody>
          <a:bodyPr wrap="none" anchor="ctr"/>
          <a:lstStyle/>
          <a:p>
            <a:pPr algn="ctr"/>
            <a:r>
              <a:rPr lang="es-MX" sz="1200">
                <a:solidFill>
                  <a:schemeClr val="bg2"/>
                </a:solidFill>
              </a:rPr>
              <a:t>ENTIDADES </a:t>
            </a:r>
          </a:p>
          <a:p>
            <a:pPr algn="ctr"/>
            <a:r>
              <a:rPr lang="es-MX" sz="1200">
                <a:solidFill>
                  <a:schemeClr val="bg2"/>
                </a:solidFill>
              </a:rPr>
              <a:t>DE</a:t>
            </a:r>
          </a:p>
          <a:p>
            <a:pPr algn="ctr"/>
            <a:r>
              <a:rPr lang="es-MX" sz="1200">
                <a:solidFill>
                  <a:schemeClr val="bg2"/>
                </a:solidFill>
              </a:rPr>
              <a:t> Control, Supervisión</a:t>
            </a:r>
          </a:p>
          <a:p>
            <a:pPr algn="ctr"/>
            <a:r>
              <a:rPr lang="es-MX" sz="1200">
                <a:solidFill>
                  <a:schemeClr val="bg2"/>
                </a:solidFill>
              </a:rPr>
              <a:t>Y</a:t>
            </a:r>
          </a:p>
          <a:p>
            <a:pPr algn="ctr"/>
            <a:r>
              <a:rPr lang="es-MX" sz="1200">
                <a:solidFill>
                  <a:schemeClr val="bg2"/>
                </a:solidFill>
              </a:rPr>
              <a:t>Superintendencia</a:t>
            </a:r>
          </a:p>
          <a:p>
            <a:pPr algn="ctr"/>
            <a:endParaRPr lang="es-CO" sz="1200">
              <a:solidFill>
                <a:schemeClr val="bg2"/>
              </a:solidFill>
            </a:endParaRPr>
          </a:p>
        </p:txBody>
      </p:sp>
      <p:sp>
        <p:nvSpPr>
          <p:cNvPr id="17" name="Line 19"/>
          <p:cNvSpPr>
            <a:spLocks noChangeShapeType="1"/>
          </p:cNvSpPr>
          <p:nvPr/>
        </p:nvSpPr>
        <p:spPr bwMode="auto">
          <a:xfrm flipV="1">
            <a:off x="5724525" y="4652963"/>
            <a:ext cx="1219200" cy="838200"/>
          </a:xfrm>
          <a:prstGeom prst="line">
            <a:avLst/>
          </a:prstGeom>
          <a:noFill/>
          <a:ln w="76200">
            <a:solidFill>
              <a:schemeClr val="tx1"/>
            </a:solidFill>
            <a:round/>
            <a:headEnd type="triangle" w="med" len="med"/>
            <a:tailEnd type="triangle" w="med" len="med"/>
          </a:ln>
        </p:spPr>
        <p:txBody>
          <a:bodyPr/>
          <a:lstStyle/>
          <a:p>
            <a:endParaRPr lang="es-AR"/>
          </a:p>
        </p:txBody>
      </p:sp>
      <p:sp>
        <p:nvSpPr>
          <p:cNvPr id="18" name="Line 20"/>
          <p:cNvSpPr>
            <a:spLocks noChangeShapeType="1"/>
          </p:cNvSpPr>
          <p:nvPr/>
        </p:nvSpPr>
        <p:spPr bwMode="auto">
          <a:xfrm flipV="1">
            <a:off x="2438400" y="4343400"/>
            <a:ext cx="1066800" cy="1066800"/>
          </a:xfrm>
          <a:prstGeom prst="line">
            <a:avLst/>
          </a:prstGeom>
          <a:noFill/>
          <a:ln w="76200">
            <a:solidFill>
              <a:schemeClr val="tx1"/>
            </a:solidFill>
            <a:round/>
            <a:headEnd type="triangle" w="med" len="med"/>
            <a:tailEnd type="triangle" w="med" len="med"/>
          </a:ln>
        </p:spPr>
        <p:txBody>
          <a:bodyPr/>
          <a:lstStyle/>
          <a:p>
            <a:endParaRPr lang="es-AR"/>
          </a:p>
        </p:txBody>
      </p:sp>
      <p:sp>
        <p:nvSpPr>
          <p:cNvPr id="19" name="Line 21"/>
          <p:cNvSpPr>
            <a:spLocks noChangeShapeType="1"/>
          </p:cNvSpPr>
          <p:nvPr/>
        </p:nvSpPr>
        <p:spPr bwMode="auto">
          <a:xfrm rot="-1176014">
            <a:off x="5003800" y="3213100"/>
            <a:ext cx="1828800" cy="0"/>
          </a:xfrm>
          <a:prstGeom prst="line">
            <a:avLst/>
          </a:prstGeom>
          <a:noFill/>
          <a:ln w="76200">
            <a:solidFill>
              <a:schemeClr val="tx1"/>
            </a:solidFill>
            <a:round/>
            <a:headEnd/>
            <a:tailEnd type="triangle" w="med" len="med"/>
          </a:ln>
        </p:spPr>
        <p:txBody>
          <a:bodyPr/>
          <a:lstStyle/>
          <a:p>
            <a:endParaRPr lang="es-AR"/>
          </a:p>
        </p:txBody>
      </p:sp>
      <p:sp>
        <p:nvSpPr>
          <p:cNvPr id="20" name="Line 22"/>
          <p:cNvSpPr>
            <a:spLocks noChangeShapeType="1"/>
          </p:cNvSpPr>
          <p:nvPr/>
        </p:nvSpPr>
        <p:spPr bwMode="auto">
          <a:xfrm flipH="1" flipV="1">
            <a:off x="4500563" y="4868863"/>
            <a:ext cx="228600" cy="533400"/>
          </a:xfrm>
          <a:prstGeom prst="line">
            <a:avLst/>
          </a:prstGeom>
          <a:noFill/>
          <a:ln w="38100">
            <a:solidFill>
              <a:schemeClr val="tx1"/>
            </a:solidFill>
            <a:round/>
            <a:headEnd type="triangle" w="med" len="med"/>
            <a:tailEnd type="triangle" w="med" len="med"/>
          </a:ln>
        </p:spPr>
        <p:txBody>
          <a:bodyPr/>
          <a:lstStyle/>
          <a:p>
            <a:endParaRPr lang="es-AR"/>
          </a:p>
        </p:txBody>
      </p:sp>
      <p:sp>
        <p:nvSpPr>
          <p:cNvPr id="21" name="Line 24"/>
          <p:cNvSpPr>
            <a:spLocks noChangeShapeType="1"/>
          </p:cNvSpPr>
          <p:nvPr/>
        </p:nvSpPr>
        <p:spPr bwMode="auto">
          <a:xfrm>
            <a:off x="2667000" y="2514600"/>
            <a:ext cx="533400" cy="609600"/>
          </a:xfrm>
          <a:prstGeom prst="line">
            <a:avLst/>
          </a:prstGeom>
          <a:noFill/>
          <a:ln w="57150">
            <a:solidFill>
              <a:schemeClr val="tx1"/>
            </a:solidFill>
            <a:round/>
            <a:headEnd type="triangle" w="med" len="med"/>
            <a:tailEnd type="triangle" w="med" len="med"/>
          </a:ln>
        </p:spPr>
        <p:txBody>
          <a:bodyPr/>
          <a:lstStyle/>
          <a:p>
            <a:endParaRPr lang="es-AR"/>
          </a:p>
        </p:txBody>
      </p:sp>
      <p:sp>
        <p:nvSpPr>
          <p:cNvPr id="22" name="Line 25"/>
          <p:cNvSpPr>
            <a:spLocks noChangeShapeType="1"/>
          </p:cNvSpPr>
          <p:nvPr/>
        </p:nvSpPr>
        <p:spPr bwMode="auto">
          <a:xfrm flipH="1">
            <a:off x="3779838" y="2781300"/>
            <a:ext cx="152400" cy="762000"/>
          </a:xfrm>
          <a:prstGeom prst="line">
            <a:avLst/>
          </a:prstGeom>
          <a:noFill/>
          <a:ln w="38100">
            <a:solidFill>
              <a:schemeClr val="tx1"/>
            </a:solidFill>
            <a:round/>
            <a:headEnd type="triangle" w="med" len="med"/>
            <a:tailEnd type="triangle" w="med" len="med"/>
          </a:ln>
        </p:spPr>
        <p:txBody>
          <a:bodyPr/>
          <a:lstStyle/>
          <a:p>
            <a:endParaRPr lang="es-AR"/>
          </a:p>
        </p:txBody>
      </p:sp>
      <p:sp>
        <p:nvSpPr>
          <p:cNvPr id="23" name="AutoShape 26"/>
          <p:cNvSpPr>
            <a:spLocks noChangeArrowheads="1"/>
          </p:cNvSpPr>
          <p:nvPr/>
        </p:nvSpPr>
        <p:spPr bwMode="auto">
          <a:xfrm>
            <a:off x="7812088" y="3213100"/>
            <a:ext cx="288925" cy="1079500"/>
          </a:xfrm>
          <a:prstGeom prst="downArrow">
            <a:avLst>
              <a:gd name="adj1" fmla="val 50000"/>
              <a:gd name="adj2" fmla="val 93407"/>
            </a:avLst>
          </a:prstGeom>
          <a:solidFill>
            <a:schemeClr val="accent1"/>
          </a:solidFill>
          <a:ln w="9525">
            <a:solidFill>
              <a:schemeClr val="tx1"/>
            </a:solidFill>
            <a:miter lim="800000"/>
            <a:headEnd/>
            <a:tailEnd/>
          </a:ln>
        </p:spPr>
        <p:txBody>
          <a:bodyPr wrap="none" anchor="ctr"/>
          <a:lstStyle/>
          <a:p>
            <a:endParaRPr lang="es-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fill="hold"/>
                                        <p:tgtEl>
                                          <p:spTgt spid="21"/>
                                        </p:tgtEl>
                                        <p:attrNameLst>
                                          <p:attrName>ppt_x</p:attrName>
                                        </p:attrNameLst>
                                      </p:cBhvr>
                                      <p:tavLst>
                                        <p:tav tm="0">
                                          <p:val>
                                            <p:strVal val="0-#ppt_w/2"/>
                                          </p:val>
                                        </p:tav>
                                        <p:tav tm="100000">
                                          <p:val>
                                            <p:strVal val="#ppt_x"/>
                                          </p:val>
                                        </p:tav>
                                      </p:tavLst>
                                    </p:anim>
                                    <p:anim calcmode="lin" valueType="num">
                                      <p:cBhvr additive="base">
                                        <p:cTn id="18" dur="500" fill="hold"/>
                                        <p:tgtEl>
                                          <p:spTgt spid="2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0-#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0-#ppt_w/2"/>
                                          </p:val>
                                        </p:tav>
                                        <p:tav tm="100000">
                                          <p:val>
                                            <p:strVal val="#ppt_x"/>
                                          </p:val>
                                        </p:tav>
                                      </p:tavLst>
                                    </p:anim>
                                    <p:anim calcmode="lin" valueType="num">
                                      <p:cBhvr additive="base">
                                        <p:cTn id="28" dur="500" fill="hold"/>
                                        <p:tgtEl>
                                          <p:spTgt spid="16"/>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0-#ppt_w/2"/>
                                          </p:val>
                                        </p:tav>
                                        <p:tav tm="100000">
                                          <p:val>
                                            <p:strVal val="#ppt_x"/>
                                          </p:val>
                                        </p:tav>
                                      </p:tavLst>
                                    </p:anim>
                                    <p:anim calcmode="lin" valueType="num">
                                      <p:cBhvr additive="base">
                                        <p:cTn id="33" dur="500" fill="hold"/>
                                        <p:tgtEl>
                                          <p:spTgt spid="22"/>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0-#ppt_w/2"/>
                                          </p:val>
                                        </p:tav>
                                        <p:tav tm="100000">
                                          <p:val>
                                            <p:strVal val="#ppt_x"/>
                                          </p:val>
                                        </p:tav>
                                      </p:tavLst>
                                    </p:anim>
                                    <p:anim calcmode="lin" valueType="num">
                                      <p:cBhvr additive="base">
                                        <p:cTn id="38" dur="500" fill="hold"/>
                                        <p:tgtEl>
                                          <p:spTgt spid="10"/>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500" fill="hold"/>
                                        <p:tgtEl>
                                          <p:spTgt spid="14"/>
                                        </p:tgtEl>
                                        <p:attrNameLst>
                                          <p:attrName>ppt_x</p:attrName>
                                        </p:attrNameLst>
                                      </p:cBhvr>
                                      <p:tavLst>
                                        <p:tav tm="0">
                                          <p:val>
                                            <p:strVal val="0-#ppt_w/2"/>
                                          </p:val>
                                        </p:tav>
                                        <p:tav tm="100000">
                                          <p:val>
                                            <p:strVal val="#ppt_x"/>
                                          </p:val>
                                        </p:tav>
                                      </p:tavLst>
                                    </p:anim>
                                    <p:anim calcmode="lin" valueType="num">
                                      <p:cBhvr additive="base">
                                        <p:cTn id="43" dur="500" fill="hold"/>
                                        <p:tgtEl>
                                          <p:spTgt spid="14"/>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0-#ppt_w/2"/>
                                          </p:val>
                                        </p:tav>
                                        <p:tav tm="100000">
                                          <p:val>
                                            <p:strVal val="#ppt_x"/>
                                          </p:val>
                                        </p:tav>
                                      </p:tavLst>
                                    </p:anim>
                                    <p:anim calcmode="lin" valueType="num">
                                      <p:cBhvr additive="base">
                                        <p:cTn id="48" dur="500" fill="hold"/>
                                        <p:tgtEl>
                                          <p:spTgt spid="18"/>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fill="hold"/>
                                        <p:tgtEl>
                                          <p:spTgt spid="15"/>
                                        </p:tgtEl>
                                        <p:attrNameLst>
                                          <p:attrName>ppt_x</p:attrName>
                                        </p:attrNameLst>
                                      </p:cBhvr>
                                      <p:tavLst>
                                        <p:tav tm="0">
                                          <p:val>
                                            <p:strVal val="0-#ppt_w/2"/>
                                          </p:val>
                                        </p:tav>
                                        <p:tav tm="100000">
                                          <p:val>
                                            <p:strVal val="#ppt_x"/>
                                          </p:val>
                                        </p:tav>
                                      </p:tavLst>
                                    </p:anim>
                                    <p:anim calcmode="lin" valueType="num">
                                      <p:cBhvr additive="base">
                                        <p:cTn id="53" dur="500" fill="hold"/>
                                        <p:tgtEl>
                                          <p:spTgt spid="15"/>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8" fill="hold" grpId="0" nodeType="afterEffect">
                                  <p:stCondLst>
                                    <p:cond delay="0"/>
                                  </p:stCondLst>
                                  <p:childTnLst>
                                    <p:set>
                                      <p:cBhvr>
                                        <p:cTn id="56" dur="1" fill="hold">
                                          <p:stCondLst>
                                            <p:cond delay="0"/>
                                          </p:stCondLst>
                                        </p:cTn>
                                        <p:tgtEl>
                                          <p:spTgt spid="7"/>
                                        </p:tgtEl>
                                        <p:attrNameLst>
                                          <p:attrName>style.visibility</p:attrName>
                                        </p:attrNameLst>
                                      </p:cBhvr>
                                      <p:to>
                                        <p:strVal val="visible"/>
                                      </p:to>
                                    </p:set>
                                    <p:anim calcmode="lin" valueType="num">
                                      <p:cBhvr additive="base">
                                        <p:cTn id="57" dur="500" fill="hold"/>
                                        <p:tgtEl>
                                          <p:spTgt spid="7"/>
                                        </p:tgtEl>
                                        <p:attrNameLst>
                                          <p:attrName>ppt_x</p:attrName>
                                        </p:attrNameLst>
                                      </p:cBhvr>
                                      <p:tavLst>
                                        <p:tav tm="0">
                                          <p:val>
                                            <p:strVal val="0-#ppt_w/2"/>
                                          </p:val>
                                        </p:tav>
                                        <p:tav tm="100000">
                                          <p:val>
                                            <p:strVal val="#ppt_x"/>
                                          </p:val>
                                        </p:tav>
                                      </p:tavLst>
                                    </p:anim>
                                    <p:anim calcmode="lin" valueType="num">
                                      <p:cBhvr additive="base">
                                        <p:cTn id="58" dur="500" fill="hold"/>
                                        <p:tgtEl>
                                          <p:spTgt spid="7"/>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8"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0-#ppt_w/2"/>
                                          </p:val>
                                        </p:tav>
                                        <p:tav tm="100000">
                                          <p:val>
                                            <p:strVal val="#ppt_x"/>
                                          </p:val>
                                        </p:tav>
                                      </p:tavLst>
                                    </p:anim>
                                    <p:anim calcmode="lin" valueType="num">
                                      <p:cBhvr additive="base">
                                        <p:cTn id="63" dur="500" fill="hold"/>
                                        <p:tgtEl>
                                          <p:spTgt spid="20"/>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2" presetClass="entr" presetSubtype="8"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additive="base">
                                        <p:cTn id="67" dur="500" fill="hold"/>
                                        <p:tgtEl>
                                          <p:spTgt spid="11"/>
                                        </p:tgtEl>
                                        <p:attrNameLst>
                                          <p:attrName>ppt_x</p:attrName>
                                        </p:attrNameLst>
                                      </p:cBhvr>
                                      <p:tavLst>
                                        <p:tav tm="0">
                                          <p:val>
                                            <p:strVal val="0-#ppt_w/2"/>
                                          </p:val>
                                        </p:tav>
                                        <p:tav tm="100000">
                                          <p:val>
                                            <p:strVal val="#ppt_x"/>
                                          </p:val>
                                        </p:tav>
                                      </p:tavLst>
                                    </p:anim>
                                    <p:anim calcmode="lin" valueType="num">
                                      <p:cBhvr additive="base">
                                        <p:cTn id="68" dur="500" fill="hold"/>
                                        <p:tgtEl>
                                          <p:spTgt spid="11"/>
                                        </p:tgtEl>
                                        <p:attrNameLst>
                                          <p:attrName>ppt_y</p:attrName>
                                        </p:attrNameLst>
                                      </p:cBhvr>
                                      <p:tavLst>
                                        <p:tav tm="0">
                                          <p:val>
                                            <p:strVal val="#ppt_y"/>
                                          </p:val>
                                        </p:tav>
                                        <p:tav tm="100000">
                                          <p:val>
                                            <p:strVal val="#ppt_y"/>
                                          </p:val>
                                        </p:tav>
                                      </p:tavLst>
                                    </p:anim>
                                  </p:childTnLst>
                                </p:cTn>
                              </p:par>
                            </p:childTnLst>
                          </p:cTn>
                        </p:par>
                        <p:par>
                          <p:cTn id="69" fill="hold">
                            <p:stCondLst>
                              <p:cond delay="6500"/>
                            </p:stCondLst>
                            <p:childTnLst>
                              <p:par>
                                <p:cTn id="70" presetID="2" presetClass="entr" presetSubtype="8" fill="hold" grpId="0" nodeType="afterEffect">
                                  <p:stCondLst>
                                    <p:cond delay="0"/>
                                  </p:stCondLst>
                                  <p:childTnLst>
                                    <p:set>
                                      <p:cBhvr>
                                        <p:cTn id="71" dur="1" fill="hold">
                                          <p:stCondLst>
                                            <p:cond delay="0"/>
                                          </p:stCondLst>
                                        </p:cTn>
                                        <p:tgtEl>
                                          <p:spTgt spid="5"/>
                                        </p:tgtEl>
                                        <p:attrNameLst>
                                          <p:attrName>style.visibility</p:attrName>
                                        </p:attrNameLst>
                                      </p:cBhvr>
                                      <p:to>
                                        <p:strVal val="visible"/>
                                      </p:to>
                                    </p:set>
                                    <p:anim calcmode="lin" valueType="num">
                                      <p:cBhvr additive="base">
                                        <p:cTn id="72" dur="500" fill="hold"/>
                                        <p:tgtEl>
                                          <p:spTgt spid="5"/>
                                        </p:tgtEl>
                                        <p:attrNameLst>
                                          <p:attrName>ppt_x</p:attrName>
                                        </p:attrNameLst>
                                      </p:cBhvr>
                                      <p:tavLst>
                                        <p:tav tm="0">
                                          <p:val>
                                            <p:strVal val="0-#ppt_w/2"/>
                                          </p:val>
                                        </p:tav>
                                        <p:tav tm="100000">
                                          <p:val>
                                            <p:strVal val="#ppt_x"/>
                                          </p:val>
                                        </p:tav>
                                      </p:tavLst>
                                    </p:anim>
                                    <p:anim calcmode="lin" valueType="num">
                                      <p:cBhvr additive="base">
                                        <p:cTn id="73" dur="500" fill="hold"/>
                                        <p:tgtEl>
                                          <p:spTgt spid="5"/>
                                        </p:tgtEl>
                                        <p:attrNameLst>
                                          <p:attrName>ppt_y</p:attrName>
                                        </p:attrNameLst>
                                      </p:cBhvr>
                                      <p:tavLst>
                                        <p:tav tm="0">
                                          <p:val>
                                            <p:strVal val="#ppt_y"/>
                                          </p:val>
                                        </p:tav>
                                        <p:tav tm="100000">
                                          <p:val>
                                            <p:strVal val="#ppt_y"/>
                                          </p:val>
                                        </p:tav>
                                      </p:tavLst>
                                    </p:anim>
                                  </p:childTnLst>
                                </p:cTn>
                              </p:par>
                            </p:childTnLst>
                          </p:cTn>
                        </p:par>
                        <p:par>
                          <p:cTn id="74" fill="hold">
                            <p:stCondLst>
                              <p:cond delay="7000"/>
                            </p:stCondLst>
                            <p:childTnLst>
                              <p:par>
                                <p:cTn id="75" presetID="2" presetClass="entr" presetSubtype="8" fill="hold" grpId="0" nodeType="afterEffect">
                                  <p:stCondLst>
                                    <p:cond delay="0"/>
                                  </p:stCondLst>
                                  <p:childTnLst>
                                    <p:set>
                                      <p:cBhvr>
                                        <p:cTn id="76" dur="1" fill="hold">
                                          <p:stCondLst>
                                            <p:cond delay="0"/>
                                          </p:stCondLst>
                                        </p:cTn>
                                        <p:tgtEl>
                                          <p:spTgt spid="19"/>
                                        </p:tgtEl>
                                        <p:attrNameLst>
                                          <p:attrName>style.visibility</p:attrName>
                                        </p:attrNameLst>
                                      </p:cBhvr>
                                      <p:to>
                                        <p:strVal val="visible"/>
                                      </p:to>
                                    </p:set>
                                    <p:anim calcmode="lin" valueType="num">
                                      <p:cBhvr additive="base">
                                        <p:cTn id="77" dur="500" fill="hold"/>
                                        <p:tgtEl>
                                          <p:spTgt spid="19"/>
                                        </p:tgtEl>
                                        <p:attrNameLst>
                                          <p:attrName>ppt_x</p:attrName>
                                        </p:attrNameLst>
                                      </p:cBhvr>
                                      <p:tavLst>
                                        <p:tav tm="0">
                                          <p:val>
                                            <p:strVal val="0-#ppt_w/2"/>
                                          </p:val>
                                        </p:tav>
                                        <p:tav tm="100000">
                                          <p:val>
                                            <p:strVal val="#ppt_x"/>
                                          </p:val>
                                        </p:tav>
                                      </p:tavLst>
                                    </p:anim>
                                    <p:anim calcmode="lin" valueType="num">
                                      <p:cBhvr additive="base">
                                        <p:cTn id="78" dur="500" fill="hold"/>
                                        <p:tgtEl>
                                          <p:spTgt spid="19"/>
                                        </p:tgtEl>
                                        <p:attrNameLst>
                                          <p:attrName>ppt_y</p:attrName>
                                        </p:attrNameLst>
                                      </p:cBhvr>
                                      <p:tavLst>
                                        <p:tav tm="0">
                                          <p:val>
                                            <p:strVal val="#ppt_y"/>
                                          </p:val>
                                        </p:tav>
                                        <p:tav tm="100000">
                                          <p:val>
                                            <p:strVal val="#ppt_y"/>
                                          </p:val>
                                        </p:tav>
                                      </p:tavLst>
                                    </p:anim>
                                  </p:childTnLst>
                                </p:cTn>
                              </p:par>
                            </p:childTnLst>
                          </p:cTn>
                        </p:par>
                        <p:par>
                          <p:cTn id="79" fill="hold">
                            <p:stCondLst>
                              <p:cond delay="7500"/>
                            </p:stCondLst>
                            <p:childTnLst>
                              <p:par>
                                <p:cTn id="80" presetID="2" presetClass="entr" presetSubtype="8" fill="hold" grpId="0" nodeType="after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additive="base">
                                        <p:cTn id="82" dur="500" fill="hold"/>
                                        <p:tgtEl>
                                          <p:spTgt spid="17"/>
                                        </p:tgtEl>
                                        <p:attrNameLst>
                                          <p:attrName>ppt_x</p:attrName>
                                        </p:attrNameLst>
                                      </p:cBhvr>
                                      <p:tavLst>
                                        <p:tav tm="0">
                                          <p:val>
                                            <p:strVal val="0-#ppt_w/2"/>
                                          </p:val>
                                        </p:tav>
                                        <p:tav tm="100000">
                                          <p:val>
                                            <p:strVal val="#ppt_x"/>
                                          </p:val>
                                        </p:tav>
                                      </p:tavLst>
                                    </p:anim>
                                    <p:anim calcmode="lin" valueType="num">
                                      <p:cBhvr additive="base">
                                        <p:cTn id="83" dur="500" fill="hold"/>
                                        <p:tgtEl>
                                          <p:spTgt spid="17"/>
                                        </p:tgtEl>
                                        <p:attrNameLst>
                                          <p:attrName>ppt_y</p:attrName>
                                        </p:attrNameLst>
                                      </p:cBhvr>
                                      <p:tavLst>
                                        <p:tav tm="0">
                                          <p:val>
                                            <p:strVal val="#ppt_y"/>
                                          </p:val>
                                        </p:tav>
                                        <p:tav tm="100000">
                                          <p:val>
                                            <p:strVal val="#ppt_y"/>
                                          </p:val>
                                        </p:tav>
                                      </p:tavLst>
                                    </p:anim>
                                  </p:childTnLst>
                                </p:cTn>
                              </p:par>
                            </p:childTnLst>
                          </p:cTn>
                        </p:par>
                        <p:par>
                          <p:cTn id="84" fill="hold">
                            <p:stCondLst>
                              <p:cond delay="8000"/>
                            </p:stCondLst>
                            <p:childTnLst>
                              <p:par>
                                <p:cTn id="85" presetID="2" presetClass="entr" presetSubtype="8" fill="hold" grpId="0" nodeType="afterEffect">
                                  <p:stCondLst>
                                    <p:cond delay="0"/>
                                  </p:stCondLst>
                                  <p:childTnLst>
                                    <p:set>
                                      <p:cBhvr>
                                        <p:cTn id="86" dur="1" fill="hold">
                                          <p:stCondLst>
                                            <p:cond delay="0"/>
                                          </p:stCondLst>
                                        </p:cTn>
                                        <p:tgtEl>
                                          <p:spTgt spid="12"/>
                                        </p:tgtEl>
                                        <p:attrNameLst>
                                          <p:attrName>style.visibility</p:attrName>
                                        </p:attrNameLst>
                                      </p:cBhvr>
                                      <p:to>
                                        <p:strVal val="visible"/>
                                      </p:to>
                                    </p:set>
                                    <p:anim calcmode="lin" valueType="num">
                                      <p:cBhvr additive="base">
                                        <p:cTn id="87" dur="500" fill="hold"/>
                                        <p:tgtEl>
                                          <p:spTgt spid="12"/>
                                        </p:tgtEl>
                                        <p:attrNameLst>
                                          <p:attrName>ppt_x</p:attrName>
                                        </p:attrNameLst>
                                      </p:cBhvr>
                                      <p:tavLst>
                                        <p:tav tm="0">
                                          <p:val>
                                            <p:strVal val="0-#ppt_w/2"/>
                                          </p:val>
                                        </p:tav>
                                        <p:tav tm="100000">
                                          <p:val>
                                            <p:strVal val="#ppt_x"/>
                                          </p:val>
                                        </p:tav>
                                      </p:tavLst>
                                    </p:anim>
                                    <p:anim calcmode="lin" valueType="num">
                                      <p:cBhvr additive="base">
                                        <p:cTn id="88" dur="500" fill="hold"/>
                                        <p:tgtEl>
                                          <p:spTgt spid="12"/>
                                        </p:tgtEl>
                                        <p:attrNameLst>
                                          <p:attrName>ppt_y</p:attrName>
                                        </p:attrNameLst>
                                      </p:cBhvr>
                                      <p:tavLst>
                                        <p:tav tm="0">
                                          <p:val>
                                            <p:strVal val="#ppt_y"/>
                                          </p:val>
                                        </p:tav>
                                        <p:tav tm="100000">
                                          <p:val>
                                            <p:strVal val="#ppt_y"/>
                                          </p:val>
                                        </p:tav>
                                      </p:tavLst>
                                    </p:anim>
                                  </p:childTnLst>
                                </p:cTn>
                              </p:par>
                            </p:childTnLst>
                          </p:cTn>
                        </p:par>
                        <p:par>
                          <p:cTn id="89" fill="hold">
                            <p:stCondLst>
                              <p:cond delay="8500"/>
                            </p:stCondLst>
                            <p:childTnLst>
                              <p:par>
                                <p:cTn id="90" presetID="2" presetClass="entr" presetSubtype="8" fill="hold" grpId="0" nodeType="afterEffect">
                                  <p:stCondLst>
                                    <p:cond delay="0"/>
                                  </p:stCondLst>
                                  <p:childTnLst>
                                    <p:set>
                                      <p:cBhvr>
                                        <p:cTn id="91" dur="1" fill="hold">
                                          <p:stCondLst>
                                            <p:cond delay="0"/>
                                          </p:stCondLst>
                                        </p:cTn>
                                        <p:tgtEl>
                                          <p:spTgt spid="8"/>
                                        </p:tgtEl>
                                        <p:attrNameLst>
                                          <p:attrName>style.visibility</p:attrName>
                                        </p:attrNameLst>
                                      </p:cBhvr>
                                      <p:to>
                                        <p:strVal val="visible"/>
                                      </p:to>
                                    </p:set>
                                    <p:anim calcmode="lin" valueType="num">
                                      <p:cBhvr additive="base">
                                        <p:cTn id="92" dur="500" fill="hold"/>
                                        <p:tgtEl>
                                          <p:spTgt spid="8"/>
                                        </p:tgtEl>
                                        <p:attrNameLst>
                                          <p:attrName>ppt_x</p:attrName>
                                        </p:attrNameLst>
                                      </p:cBhvr>
                                      <p:tavLst>
                                        <p:tav tm="0">
                                          <p:val>
                                            <p:strVal val="0-#ppt_w/2"/>
                                          </p:val>
                                        </p:tav>
                                        <p:tav tm="100000">
                                          <p:val>
                                            <p:strVal val="#ppt_x"/>
                                          </p:val>
                                        </p:tav>
                                      </p:tavLst>
                                    </p:anim>
                                    <p:anim calcmode="lin" valueType="num">
                                      <p:cBhvr additive="base">
                                        <p:cTn id="93" dur="500" fill="hold"/>
                                        <p:tgtEl>
                                          <p:spTgt spid="8"/>
                                        </p:tgtEl>
                                        <p:attrNameLst>
                                          <p:attrName>ppt_y</p:attrName>
                                        </p:attrNameLst>
                                      </p:cBhvr>
                                      <p:tavLst>
                                        <p:tav tm="0">
                                          <p:val>
                                            <p:strVal val="#ppt_y"/>
                                          </p:val>
                                        </p:tav>
                                        <p:tav tm="100000">
                                          <p:val>
                                            <p:strVal val="#ppt_y"/>
                                          </p:val>
                                        </p:tav>
                                      </p:tavLst>
                                    </p:anim>
                                  </p:childTnLst>
                                </p:cTn>
                              </p:par>
                            </p:childTnLst>
                          </p:cTn>
                        </p:par>
                        <p:par>
                          <p:cTn id="94" fill="hold">
                            <p:stCondLst>
                              <p:cond delay="9000"/>
                            </p:stCondLst>
                            <p:childTnLst>
                              <p:par>
                                <p:cTn id="95" presetID="2" presetClass="entr" presetSubtype="8" fill="hold" grpId="0" nodeType="afterEffect">
                                  <p:stCondLst>
                                    <p:cond delay="0"/>
                                  </p:stCondLst>
                                  <p:childTnLst>
                                    <p:set>
                                      <p:cBhvr>
                                        <p:cTn id="96" dur="1" fill="hold">
                                          <p:stCondLst>
                                            <p:cond delay="0"/>
                                          </p:stCondLst>
                                        </p:cTn>
                                        <p:tgtEl>
                                          <p:spTgt spid="9"/>
                                        </p:tgtEl>
                                        <p:attrNameLst>
                                          <p:attrName>style.visibility</p:attrName>
                                        </p:attrNameLst>
                                      </p:cBhvr>
                                      <p:to>
                                        <p:strVal val="visible"/>
                                      </p:to>
                                    </p:set>
                                    <p:anim calcmode="lin" valueType="num">
                                      <p:cBhvr additive="base">
                                        <p:cTn id="97" dur="500" fill="hold"/>
                                        <p:tgtEl>
                                          <p:spTgt spid="9"/>
                                        </p:tgtEl>
                                        <p:attrNameLst>
                                          <p:attrName>ppt_x</p:attrName>
                                        </p:attrNameLst>
                                      </p:cBhvr>
                                      <p:tavLst>
                                        <p:tav tm="0">
                                          <p:val>
                                            <p:strVal val="0-#ppt_w/2"/>
                                          </p:val>
                                        </p:tav>
                                        <p:tav tm="100000">
                                          <p:val>
                                            <p:strVal val="#ppt_x"/>
                                          </p:val>
                                        </p:tav>
                                      </p:tavLst>
                                    </p:anim>
                                    <p:anim calcmode="lin" valueType="num">
                                      <p:cBhvr additive="base">
                                        <p:cTn id="98" dur="500" fill="hold"/>
                                        <p:tgtEl>
                                          <p:spTgt spid="9"/>
                                        </p:tgtEl>
                                        <p:attrNameLst>
                                          <p:attrName>ppt_y</p:attrName>
                                        </p:attrNameLst>
                                      </p:cBhvr>
                                      <p:tavLst>
                                        <p:tav tm="0">
                                          <p:val>
                                            <p:strVal val="#ppt_y"/>
                                          </p:val>
                                        </p:tav>
                                        <p:tav tm="100000">
                                          <p:val>
                                            <p:strVal val="#ppt_y"/>
                                          </p:val>
                                        </p:tav>
                                      </p:tavLst>
                                    </p:anim>
                                  </p:childTnLst>
                                </p:cTn>
                              </p:par>
                            </p:childTnLst>
                          </p:cTn>
                        </p:par>
                        <p:par>
                          <p:cTn id="99" fill="hold">
                            <p:stCondLst>
                              <p:cond delay="9500"/>
                            </p:stCondLst>
                            <p:childTnLst>
                              <p:par>
                                <p:cTn id="100" presetID="24" presetClass="entr" presetSubtype="0" fill="hold" grpId="0" nodeType="afterEffect">
                                  <p:stCondLst>
                                    <p:cond delay="0"/>
                                  </p:stCondLst>
                                  <p:childTnLst>
                                    <p:set>
                                      <p:cBhvr>
                                        <p:cTn id="101" dur="1" fill="hold">
                                          <p:stCondLst>
                                            <p:cond delay="0"/>
                                          </p:stCondLst>
                                        </p:cTn>
                                        <p:tgtEl>
                                          <p:spTgt spid="2"/>
                                        </p:tgtEl>
                                        <p:attrNameLst>
                                          <p:attrName>style.visibility</p:attrName>
                                        </p:attrNameLst>
                                      </p:cBhvr>
                                      <p:to>
                                        <p:strVal val="visible"/>
                                      </p:to>
                                    </p:set>
                                    <p:anim to="" calcmode="lin" valueType="num">
                                      <p:cBhvr>
                                        <p:cTn id="102" dur="1" fill="hold"/>
                                        <p:tgtEl>
                                          <p:spTgt spid="2"/>
                                        </p:tgtEl>
                                        <p:attrNameLst>
                                          <p:attrName/>
                                        </p:attrNameLst>
                                      </p:cBhvr>
                                    </p:anim>
                                  </p:childTnLst>
                                </p:cTn>
                              </p:par>
                            </p:childTnLst>
                          </p:cTn>
                        </p:par>
                        <p:par>
                          <p:cTn id="103" fill="hold">
                            <p:stCondLst>
                              <p:cond delay="9500"/>
                            </p:stCondLst>
                            <p:childTnLst>
                              <p:par>
                                <p:cTn id="104" presetID="24" presetClass="entr" presetSubtype="0" fill="hold" grpId="0" nodeType="afterEffect">
                                  <p:stCondLst>
                                    <p:cond delay="0"/>
                                  </p:stCondLst>
                                  <p:childTnLst>
                                    <p:set>
                                      <p:cBhvr>
                                        <p:cTn id="105" dur="1" fill="hold">
                                          <p:stCondLst>
                                            <p:cond delay="0"/>
                                          </p:stCondLst>
                                        </p:cTn>
                                        <p:tgtEl>
                                          <p:spTgt spid="3"/>
                                        </p:tgtEl>
                                        <p:attrNameLst>
                                          <p:attrName>style.visibility</p:attrName>
                                        </p:attrNameLst>
                                      </p:cBhvr>
                                      <p:to>
                                        <p:strVal val="visible"/>
                                      </p:to>
                                    </p:set>
                                    <p:anim to="" calcmode="lin" valueType="num">
                                      <p:cBhvr>
                                        <p:cTn id="106" dur="1" fill="hold"/>
                                        <p:tgtEl>
                                          <p:spTgt spid="3"/>
                                        </p:tgtEl>
                                        <p:attrNameLst>
                                          <p:attrName/>
                                        </p:attrNameLst>
                                      </p:cBhvr>
                                    </p:anim>
                                  </p:childTnLst>
                                </p:cTn>
                              </p:par>
                            </p:childTnLst>
                          </p:cTn>
                        </p:par>
                        <p:par>
                          <p:cTn id="107" fill="hold">
                            <p:stCondLst>
                              <p:cond delay="9500"/>
                            </p:stCondLst>
                            <p:childTnLst>
                              <p:par>
                                <p:cTn id="108" presetID="24" presetClass="entr" presetSubtype="0" fill="hold" grpId="1" nodeType="afterEffect">
                                  <p:stCondLst>
                                    <p:cond delay="0"/>
                                  </p:stCondLst>
                                  <p:childTnLst>
                                    <p:set>
                                      <p:cBhvr>
                                        <p:cTn id="109" dur="1" fill="hold">
                                          <p:stCondLst>
                                            <p:cond delay="0"/>
                                          </p:stCondLst>
                                        </p:cTn>
                                        <p:tgtEl>
                                          <p:spTgt spid="4"/>
                                        </p:tgtEl>
                                        <p:attrNameLst>
                                          <p:attrName>style.visibility</p:attrName>
                                        </p:attrNameLst>
                                      </p:cBhvr>
                                      <p:to>
                                        <p:strVal val="visible"/>
                                      </p:to>
                                    </p:set>
                                    <p:anim to="" calcmode="lin" valueType="num">
                                      <p:cBhvr>
                                        <p:cTn id="110" dur="1" fill="hold"/>
                                        <p:tgtEl>
                                          <p:spTgt spid="4"/>
                                        </p:tgtEl>
                                        <p:attrNameLst>
                                          <p:attrName/>
                                        </p:attrNameLst>
                                      </p:cBhvr>
                                    </p:anim>
                                  </p:childTnLst>
                                </p:cTn>
                              </p:par>
                            </p:childTnLst>
                          </p:cTn>
                        </p:par>
                        <p:par>
                          <p:cTn id="111" fill="hold">
                            <p:stCondLst>
                              <p:cond delay="9500"/>
                            </p:stCondLst>
                            <p:childTnLst>
                              <p:par>
                                <p:cTn id="112" presetID="24" presetClass="entr" presetSubtype="0" fill="hold" grpId="1" nodeType="afterEffect">
                                  <p:stCondLst>
                                    <p:cond delay="0"/>
                                  </p:stCondLst>
                                  <p:childTnLst>
                                    <p:set>
                                      <p:cBhvr>
                                        <p:cTn id="113" dur="1" fill="hold">
                                          <p:stCondLst>
                                            <p:cond delay="0"/>
                                          </p:stCondLst>
                                        </p:cTn>
                                        <p:tgtEl>
                                          <p:spTgt spid="5"/>
                                        </p:tgtEl>
                                        <p:attrNameLst>
                                          <p:attrName>style.visibility</p:attrName>
                                        </p:attrNameLst>
                                      </p:cBhvr>
                                      <p:to>
                                        <p:strVal val="visible"/>
                                      </p:to>
                                    </p:set>
                                    <p:anim to="" calcmode="lin" valueType="num">
                                      <p:cBhvr>
                                        <p:cTn id="114" dur="1" fill="hold"/>
                                        <p:tgtEl>
                                          <p:spTgt spid="5"/>
                                        </p:tgtEl>
                                        <p:attrNameLst>
                                          <p:attrName/>
                                        </p:attrNameLst>
                                      </p:cBhvr>
                                    </p:anim>
                                  </p:childTnLst>
                                </p:cTn>
                              </p:par>
                            </p:childTnLst>
                          </p:cTn>
                        </p:par>
                        <p:par>
                          <p:cTn id="115" fill="hold">
                            <p:stCondLst>
                              <p:cond delay="9500"/>
                            </p:stCondLst>
                            <p:childTnLst>
                              <p:par>
                                <p:cTn id="116" presetID="24" presetClass="entr" presetSubtype="0" fill="hold" grpId="1" nodeType="afterEffect">
                                  <p:stCondLst>
                                    <p:cond delay="0"/>
                                  </p:stCondLst>
                                  <p:childTnLst>
                                    <p:set>
                                      <p:cBhvr>
                                        <p:cTn id="117" dur="1" fill="hold">
                                          <p:stCondLst>
                                            <p:cond delay="0"/>
                                          </p:stCondLst>
                                        </p:cTn>
                                        <p:tgtEl>
                                          <p:spTgt spid="6"/>
                                        </p:tgtEl>
                                        <p:attrNameLst>
                                          <p:attrName>style.visibility</p:attrName>
                                        </p:attrNameLst>
                                      </p:cBhvr>
                                      <p:to>
                                        <p:strVal val="visible"/>
                                      </p:to>
                                    </p:set>
                                    <p:anim to="" calcmode="lin" valueType="num">
                                      <p:cBhvr>
                                        <p:cTn id="118" dur="1" fill="hold"/>
                                        <p:tgtEl>
                                          <p:spTgt spid="6"/>
                                        </p:tgtEl>
                                        <p:attrNameLst>
                                          <p:attrName/>
                                        </p:attrNameLst>
                                      </p:cBhvr>
                                    </p:anim>
                                  </p:childTnLst>
                                </p:cTn>
                              </p:par>
                            </p:childTnLst>
                          </p:cTn>
                        </p:par>
                        <p:par>
                          <p:cTn id="119" fill="hold">
                            <p:stCondLst>
                              <p:cond delay="9500"/>
                            </p:stCondLst>
                            <p:childTnLst>
                              <p:par>
                                <p:cTn id="120" presetID="24" presetClass="entr" presetSubtype="0" fill="hold" grpId="1" nodeType="afterEffect">
                                  <p:stCondLst>
                                    <p:cond delay="0"/>
                                  </p:stCondLst>
                                  <p:childTnLst>
                                    <p:set>
                                      <p:cBhvr>
                                        <p:cTn id="121" dur="1" fill="hold">
                                          <p:stCondLst>
                                            <p:cond delay="0"/>
                                          </p:stCondLst>
                                        </p:cTn>
                                        <p:tgtEl>
                                          <p:spTgt spid="7"/>
                                        </p:tgtEl>
                                        <p:attrNameLst>
                                          <p:attrName>style.visibility</p:attrName>
                                        </p:attrNameLst>
                                      </p:cBhvr>
                                      <p:to>
                                        <p:strVal val="visible"/>
                                      </p:to>
                                    </p:set>
                                    <p:anim to="" calcmode="lin" valueType="num">
                                      <p:cBhvr>
                                        <p:cTn id="122" dur="1" fill="hold"/>
                                        <p:tgtEl>
                                          <p:spTgt spid="7"/>
                                        </p:tgtEl>
                                        <p:attrNameLst>
                                          <p:attrName/>
                                        </p:attrNameLst>
                                      </p:cBhvr>
                                    </p:anim>
                                  </p:childTnLst>
                                </p:cTn>
                              </p:par>
                            </p:childTnLst>
                          </p:cTn>
                        </p:par>
                        <p:par>
                          <p:cTn id="123" fill="hold">
                            <p:stCondLst>
                              <p:cond delay="9500"/>
                            </p:stCondLst>
                            <p:childTnLst>
                              <p:par>
                                <p:cTn id="124" presetID="24" presetClass="entr" presetSubtype="0" fill="hold" grpId="1" nodeType="afterEffect">
                                  <p:stCondLst>
                                    <p:cond delay="0"/>
                                  </p:stCondLst>
                                  <p:childTnLst>
                                    <p:set>
                                      <p:cBhvr>
                                        <p:cTn id="125" dur="1" fill="hold">
                                          <p:stCondLst>
                                            <p:cond delay="0"/>
                                          </p:stCondLst>
                                        </p:cTn>
                                        <p:tgtEl>
                                          <p:spTgt spid="8"/>
                                        </p:tgtEl>
                                        <p:attrNameLst>
                                          <p:attrName>style.visibility</p:attrName>
                                        </p:attrNameLst>
                                      </p:cBhvr>
                                      <p:to>
                                        <p:strVal val="visible"/>
                                      </p:to>
                                    </p:set>
                                    <p:anim to="" calcmode="lin" valueType="num">
                                      <p:cBhvr>
                                        <p:cTn id="126" dur="1" fill="hold"/>
                                        <p:tgtEl>
                                          <p:spTgt spid="8"/>
                                        </p:tgtEl>
                                        <p:attrNameLst>
                                          <p:attrName/>
                                        </p:attrNameLst>
                                      </p:cBhvr>
                                    </p:anim>
                                  </p:childTnLst>
                                </p:cTn>
                              </p:par>
                            </p:childTnLst>
                          </p:cTn>
                        </p:par>
                        <p:par>
                          <p:cTn id="127" fill="hold">
                            <p:stCondLst>
                              <p:cond delay="9500"/>
                            </p:stCondLst>
                            <p:childTnLst>
                              <p:par>
                                <p:cTn id="128" presetID="24" presetClass="entr" presetSubtype="0" fill="hold" grpId="1" nodeType="afterEffect">
                                  <p:stCondLst>
                                    <p:cond delay="0"/>
                                  </p:stCondLst>
                                  <p:childTnLst>
                                    <p:set>
                                      <p:cBhvr>
                                        <p:cTn id="129" dur="1" fill="hold">
                                          <p:stCondLst>
                                            <p:cond delay="0"/>
                                          </p:stCondLst>
                                        </p:cTn>
                                        <p:tgtEl>
                                          <p:spTgt spid="9"/>
                                        </p:tgtEl>
                                        <p:attrNameLst>
                                          <p:attrName>style.visibility</p:attrName>
                                        </p:attrNameLst>
                                      </p:cBhvr>
                                      <p:to>
                                        <p:strVal val="visible"/>
                                      </p:to>
                                    </p:set>
                                    <p:anim to="" calcmode="lin" valueType="num">
                                      <p:cBhvr>
                                        <p:cTn id="130" dur="1" fill="hold"/>
                                        <p:tgtEl>
                                          <p:spTgt spid="9"/>
                                        </p:tgtEl>
                                        <p:attrNameLst>
                                          <p:attrName/>
                                        </p:attrNameLst>
                                      </p:cBhvr>
                                    </p:anim>
                                  </p:childTnLst>
                                </p:cTn>
                              </p:par>
                            </p:childTnLst>
                          </p:cTn>
                        </p:par>
                        <p:par>
                          <p:cTn id="131" fill="hold">
                            <p:stCondLst>
                              <p:cond delay="9500"/>
                            </p:stCondLst>
                            <p:childTnLst>
                              <p:par>
                                <p:cTn id="132" presetID="24" presetClass="entr" presetSubtype="0" fill="hold" grpId="1" nodeType="afterEffect">
                                  <p:stCondLst>
                                    <p:cond delay="0"/>
                                  </p:stCondLst>
                                  <p:childTnLst>
                                    <p:set>
                                      <p:cBhvr>
                                        <p:cTn id="133" dur="1" fill="hold">
                                          <p:stCondLst>
                                            <p:cond delay="0"/>
                                          </p:stCondLst>
                                        </p:cTn>
                                        <p:tgtEl>
                                          <p:spTgt spid="10"/>
                                        </p:tgtEl>
                                        <p:attrNameLst>
                                          <p:attrName>style.visibility</p:attrName>
                                        </p:attrNameLst>
                                      </p:cBhvr>
                                      <p:to>
                                        <p:strVal val="visible"/>
                                      </p:to>
                                    </p:set>
                                    <p:anim to="" calcmode="lin" valueType="num">
                                      <p:cBhvr>
                                        <p:cTn id="134" dur="1" fill="hold"/>
                                        <p:tgtEl>
                                          <p:spTgt spid="10"/>
                                        </p:tgtEl>
                                        <p:attrNameLst>
                                          <p:attrName/>
                                        </p:attrNameLst>
                                      </p:cBhvr>
                                    </p:anim>
                                  </p:childTnLst>
                                </p:cTn>
                              </p:par>
                            </p:childTnLst>
                          </p:cTn>
                        </p:par>
                        <p:par>
                          <p:cTn id="135" fill="hold">
                            <p:stCondLst>
                              <p:cond delay="9500"/>
                            </p:stCondLst>
                            <p:childTnLst>
                              <p:par>
                                <p:cTn id="136" presetID="24" presetClass="entr" presetSubtype="0" fill="hold" grpId="1" nodeType="afterEffect">
                                  <p:stCondLst>
                                    <p:cond delay="0"/>
                                  </p:stCondLst>
                                  <p:childTnLst>
                                    <p:set>
                                      <p:cBhvr>
                                        <p:cTn id="137" dur="1" fill="hold">
                                          <p:stCondLst>
                                            <p:cond delay="0"/>
                                          </p:stCondLst>
                                        </p:cTn>
                                        <p:tgtEl>
                                          <p:spTgt spid="11"/>
                                        </p:tgtEl>
                                        <p:attrNameLst>
                                          <p:attrName>style.visibility</p:attrName>
                                        </p:attrNameLst>
                                      </p:cBhvr>
                                      <p:to>
                                        <p:strVal val="visible"/>
                                      </p:to>
                                    </p:set>
                                    <p:anim to="" calcmode="lin" valueType="num">
                                      <p:cBhvr>
                                        <p:cTn id="138" dur="1" fill="hold"/>
                                        <p:tgtEl>
                                          <p:spTgt spid="11"/>
                                        </p:tgtEl>
                                        <p:attrNameLst>
                                          <p:attrName/>
                                        </p:attrNameLst>
                                      </p:cBhvr>
                                    </p:anim>
                                  </p:childTnLst>
                                </p:cTn>
                              </p:par>
                            </p:childTnLst>
                          </p:cTn>
                        </p:par>
                        <p:par>
                          <p:cTn id="139" fill="hold">
                            <p:stCondLst>
                              <p:cond delay="9500"/>
                            </p:stCondLst>
                            <p:childTnLst>
                              <p:par>
                                <p:cTn id="140" presetID="24" presetClass="entr" presetSubtype="0" fill="hold" grpId="1" nodeType="afterEffect">
                                  <p:stCondLst>
                                    <p:cond delay="0"/>
                                  </p:stCondLst>
                                  <p:childTnLst>
                                    <p:set>
                                      <p:cBhvr>
                                        <p:cTn id="141" dur="1" fill="hold">
                                          <p:stCondLst>
                                            <p:cond delay="0"/>
                                          </p:stCondLst>
                                        </p:cTn>
                                        <p:tgtEl>
                                          <p:spTgt spid="12"/>
                                        </p:tgtEl>
                                        <p:attrNameLst>
                                          <p:attrName>style.visibility</p:attrName>
                                        </p:attrNameLst>
                                      </p:cBhvr>
                                      <p:to>
                                        <p:strVal val="visible"/>
                                      </p:to>
                                    </p:set>
                                    <p:anim to="" calcmode="lin" valueType="num">
                                      <p:cBhvr>
                                        <p:cTn id="142" dur="1" fill="hold"/>
                                        <p:tgtEl>
                                          <p:spTgt spid="12"/>
                                        </p:tgtEl>
                                        <p:attrNameLst>
                                          <p:attrName/>
                                        </p:attrNameLst>
                                      </p:cBhvr>
                                    </p:anim>
                                  </p:childTnLst>
                                </p:cTn>
                              </p:par>
                            </p:childTnLst>
                          </p:cTn>
                        </p:par>
                        <p:par>
                          <p:cTn id="143" fill="hold">
                            <p:stCondLst>
                              <p:cond delay="9500"/>
                            </p:stCondLst>
                            <p:childTnLst>
                              <p:par>
                                <p:cTn id="144" presetID="24" presetClass="entr" presetSubtype="0" fill="hold" grpId="1" nodeType="afterEffect">
                                  <p:stCondLst>
                                    <p:cond delay="0"/>
                                  </p:stCondLst>
                                  <p:childTnLst>
                                    <p:set>
                                      <p:cBhvr>
                                        <p:cTn id="145" dur="1" fill="hold">
                                          <p:stCondLst>
                                            <p:cond delay="0"/>
                                          </p:stCondLst>
                                        </p:cTn>
                                        <p:tgtEl>
                                          <p:spTgt spid="13"/>
                                        </p:tgtEl>
                                        <p:attrNameLst>
                                          <p:attrName>style.visibility</p:attrName>
                                        </p:attrNameLst>
                                      </p:cBhvr>
                                      <p:to>
                                        <p:strVal val="visible"/>
                                      </p:to>
                                    </p:set>
                                    <p:anim to="" calcmode="lin" valueType="num">
                                      <p:cBhvr>
                                        <p:cTn id="146" dur="1" fill="hold"/>
                                        <p:tgtEl>
                                          <p:spTgt spid="13"/>
                                        </p:tgtEl>
                                        <p:attrNameLst>
                                          <p:attrName/>
                                        </p:attrNameLst>
                                      </p:cBhvr>
                                    </p:anim>
                                  </p:childTnLst>
                                </p:cTn>
                              </p:par>
                            </p:childTnLst>
                          </p:cTn>
                        </p:par>
                        <p:par>
                          <p:cTn id="147" fill="hold">
                            <p:stCondLst>
                              <p:cond delay="9500"/>
                            </p:stCondLst>
                            <p:childTnLst>
                              <p:par>
                                <p:cTn id="148" presetID="24" presetClass="entr" presetSubtype="0" fill="hold" grpId="1" nodeType="afterEffect">
                                  <p:stCondLst>
                                    <p:cond delay="0"/>
                                  </p:stCondLst>
                                  <p:childTnLst>
                                    <p:set>
                                      <p:cBhvr>
                                        <p:cTn id="149" dur="1" fill="hold">
                                          <p:stCondLst>
                                            <p:cond delay="0"/>
                                          </p:stCondLst>
                                        </p:cTn>
                                        <p:tgtEl>
                                          <p:spTgt spid="14"/>
                                        </p:tgtEl>
                                        <p:attrNameLst>
                                          <p:attrName>style.visibility</p:attrName>
                                        </p:attrNameLst>
                                      </p:cBhvr>
                                      <p:to>
                                        <p:strVal val="visible"/>
                                      </p:to>
                                    </p:set>
                                    <p:anim to="" calcmode="lin" valueType="num">
                                      <p:cBhvr>
                                        <p:cTn id="150" dur="1" fill="hold"/>
                                        <p:tgtEl>
                                          <p:spTgt spid="14"/>
                                        </p:tgtEl>
                                        <p:attrNameLst>
                                          <p:attrName/>
                                        </p:attrNameLst>
                                      </p:cBhvr>
                                    </p:anim>
                                  </p:childTnLst>
                                </p:cTn>
                              </p:par>
                            </p:childTnLst>
                          </p:cTn>
                        </p:par>
                        <p:par>
                          <p:cTn id="151" fill="hold">
                            <p:stCondLst>
                              <p:cond delay="9500"/>
                            </p:stCondLst>
                            <p:childTnLst>
                              <p:par>
                                <p:cTn id="152" presetID="24" presetClass="entr" presetSubtype="0" fill="hold" grpId="1" nodeType="afterEffect">
                                  <p:stCondLst>
                                    <p:cond delay="0"/>
                                  </p:stCondLst>
                                  <p:childTnLst>
                                    <p:set>
                                      <p:cBhvr>
                                        <p:cTn id="153" dur="1" fill="hold">
                                          <p:stCondLst>
                                            <p:cond delay="0"/>
                                          </p:stCondLst>
                                        </p:cTn>
                                        <p:tgtEl>
                                          <p:spTgt spid="15"/>
                                        </p:tgtEl>
                                        <p:attrNameLst>
                                          <p:attrName>style.visibility</p:attrName>
                                        </p:attrNameLst>
                                      </p:cBhvr>
                                      <p:to>
                                        <p:strVal val="visible"/>
                                      </p:to>
                                    </p:set>
                                    <p:anim to="" calcmode="lin" valueType="num">
                                      <p:cBhvr>
                                        <p:cTn id="154" dur="1" fill="hold"/>
                                        <p:tgtEl>
                                          <p:spTgt spid="15"/>
                                        </p:tgtEl>
                                        <p:attrNameLst>
                                          <p:attrName/>
                                        </p:attrNameLst>
                                      </p:cBhvr>
                                    </p:anim>
                                  </p:childTnLst>
                                </p:cTn>
                              </p:par>
                            </p:childTnLst>
                          </p:cTn>
                        </p:par>
                        <p:par>
                          <p:cTn id="155" fill="hold">
                            <p:stCondLst>
                              <p:cond delay="9500"/>
                            </p:stCondLst>
                            <p:childTnLst>
                              <p:par>
                                <p:cTn id="156" presetID="24" presetClass="entr" presetSubtype="0" fill="hold" grpId="1" nodeType="afterEffect">
                                  <p:stCondLst>
                                    <p:cond delay="0"/>
                                  </p:stCondLst>
                                  <p:childTnLst>
                                    <p:set>
                                      <p:cBhvr>
                                        <p:cTn id="157" dur="1" fill="hold">
                                          <p:stCondLst>
                                            <p:cond delay="0"/>
                                          </p:stCondLst>
                                        </p:cTn>
                                        <p:tgtEl>
                                          <p:spTgt spid="16"/>
                                        </p:tgtEl>
                                        <p:attrNameLst>
                                          <p:attrName>style.visibility</p:attrName>
                                        </p:attrNameLst>
                                      </p:cBhvr>
                                      <p:to>
                                        <p:strVal val="visible"/>
                                      </p:to>
                                    </p:set>
                                    <p:anim to="" calcmode="lin" valueType="num">
                                      <p:cBhvr>
                                        <p:cTn id="158" dur="1" fill="hold"/>
                                        <p:tgtEl>
                                          <p:spTgt spid="16"/>
                                        </p:tgtEl>
                                        <p:attrNameLst>
                                          <p:attrName/>
                                        </p:attrNameLst>
                                      </p:cBhvr>
                                    </p:anim>
                                  </p:childTnLst>
                                </p:cTn>
                              </p:par>
                            </p:childTnLst>
                          </p:cTn>
                        </p:par>
                        <p:par>
                          <p:cTn id="159" fill="hold">
                            <p:stCondLst>
                              <p:cond delay="9500"/>
                            </p:stCondLst>
                            <p:childTnLst>
                              <p:par>
                                <p:cTn id="160" presetID="24" presetClass="entr" presetSubtype="0" fill="hold" grpId="1" nodeType="afterEffect">
                                  <p:stCondLst>
                                    <p:cond delay="0"/>
                                  </p:stCondLst>
                                  <p:childTnLst>
                                    <p:set>
                                      <p:cBhvr>
                                        <p:cTn id="161" dur="1" fill="hold">
                                          <p:stCondLst>
                                            <p:cond delay="0"/>
                                          </p:stCondLst>
                                        </p:cTn>
                                        <p:tgtEl>
                                          <p:spTgt spid="17"/>
                                        </p:tgtEl>
                                        <p:attrNameLst>
                                          <p:attrName>style.visibility</p:attrName>
                                        </p:attrNameLst>
                                      </p:cBhvr>
                                      <p:to>
                                        <p:strVal val="visible"/>
                                      </p:to>
                                    </p:set>
                                    <p:anim to="" calcmode="lin" valueType="num">
                                      <p:cBhvr>
                                        <p:cTn id="162" dur="1" fill="hold"/>
                                        <p:tgtEl>
                                          <p:spTgt spid="17"/>
                                        </p:tgtEl>
                                        <p:attrNameLst>
                                          <p:attrName/>
                                        </p:attrNameLst>
                                      </p:cBhvr>
                                    </p:anim>
                                  </p:childTnLst>
                                </p:cTn>
                              </p:par>
                            </p:childTnLst>
                          </p:cTn>
                        </p:par>
                        <p:par>
                          <p:cTn id="163" fill="hold">
                            <p:stCondLst>
                              <p:cond delay="9500"/>
                            </p:stCondLst>
                            <p:childTnLst>
                              <p:par>
                                <p:cTn id="164" presetID="24" presetClass="entr" presetSubtype="0" fill="hold" grpId="1" nodeType="afterEffect">
                                  <p:stCondLst>
                                    <p:cond delay="0"/>
                                  </p:stCondLst>
                                  <p:childTnLst>
                                    <p:set>
                                      <p:cBhvr>
                                        <p:cTn id="165" dur="1" fill="hold">
                                          <p:stCondLst>
                                            <p:cond delay="0"/>
                                          </p:stCondLst>
                                        </p:cTn>
                                        <p:tgtEl>
                                          <p:spTgt spid="18"/>
                                        </p:tgtEl>
                                        <p:attrNameLst>
                                          <p:attrName>style.visibility</p:attrName>
                                        </p:attrNameLst>
                                      </p:cBhvr>
                                      <p:to>
                                        <p:strVal val="visible"/>
                                      </p:to>
                                    </p:set>
                                    <p:anim to="" calcmode="lin" valueType="num">
                                      <p:cBhvr>
                                        <p:cTn id="166" dur="1" fill="hold"/>
                                        <p:tgtEl>
                                          <p:spTgt spid="18"/>
                                        </p:tgtEl>
                                        <p:attrNameLst>
                                          <p:attrName/>
                                        </p:attrNameLst>
                                      </p:cBhvr>
                                    </p:anim>
                                  </p:childTnLst>
                                </p:cTn>
                              </p:par>
                            </p:childTnLst>
                          </p:cTn>
                        </p:par>
                        <p:par>
                          <p:cTn id="167" fill="hold">
                            <p:stCondLst>
                              <p:cond delay="9500"/>
                            </p:stCondLst>
                            <p:childTnLst>
                              <p:par>
                                <p:cTn id="168" presetID="24" presetClass="entr" presetSubtype="0" fill="hold" grpId="1" nodeType="afterEffect">
                                  <p:stCondLst>
                                    <p:cond delay="0"/>
                                  </p:stCondLst>
                                  <p:childTnLst>
                                    <p:set>
                                      <p:cBhvr>
                                        <p:cTn id="169" dur="1" fill="hold">
                                          <p:stCondLst>
                                            <p:cond delay="0"/>
                                          </p:stCondLst>
                                        </p:cTn>
                                        <p:tgtEl>
                                          <p:spTgt spid="19"/>
                                        </p:tgtEl>
                                        <p:attrNameLst>
                                          <p:attrName>style.visibility</p:attrName>
                                        </p:attrNameLst>
                                      </p:cBhvr>
                                      <p:to>
                                        <p:strVal val="visible"/>
                                      </p:to>
                                    </p:set>
                                    <p:anim to="" calcmode="lin" valueType="num">
                                      <p:cBhvr>
                                        <p:cTn id="170" dur="1" fill="hold"/>
                                        <p:tgtEl>
                                          <p:spTgt spid="19"/>
                                        </p:tgtEl>
                                        <p:attrNameLst>
                                          <p:attrName/>
                                        </p:attrNameLst>
                                      </p:cBhvr>
                                    </p:anim>
                                  </p:childTnLst>
                                </p:cTn>
                              </p:par>
                            </p:childTnLst>
                          </p:cTn>
                        </p:par>
                        <p:par>
                          <p:cTn id="171" fill="hold">
                            <p:stCondLst>
                              <p:cond delay="9500"/>
                            </p:stCondLst>
                            <p:childTnLst>
                              <p:par>
                                <p:cTn id="172" presetID="24" presetClass="entr" presetSubtype="0" fill="hold" grpId="1" nodeType="afterEffect">
                                  <p:stCondLst>
                                    <p:cond delay="0"/>
                                  </p:stCondLst>
                                  <p:childTnLst>
                                    <p:set>
                                      <p:cBhvr>
                                        <p:cTn id="173" dur="1" fill="hold">
                                          <p:stCondLst>
                                            <p:cond delay="0"/>
                                          </p:stCondLst>
                                        </p:cTn>
                                        <p:tgtEl>
                                          <p:spTgt spid="20"/>
                                        </p:tgtEl>
                                        <p:attrNameLst>
                                          <p:attrName>style.visibility</p:attrName>
                                        </p:attrNameLst>
                                      </p:cBhvr>
                                      <p:to>
                                        <p:strVal val="visible"/>
                                      </p:to>
                                    </p:set>
                                    <p:anim to="" calcmode="lin" valueType="num">
                                      <p:cBhvr>
                                        <p:cTn id="174" dur="1" fill="hold"/>
                                        <p:tgtEl>
                                          <p:spTgt spid="20"/>
                                        </p:tgtEl>
                                        <p:attrNameLst>
                                          <p:attrName/>
                                        </p:attrNameLst>
                                      </p:cBhvr>
                                    </p:anim>
                                  </p:childTnLst>
                                </p:cTn>
                              </p:par>
                            </p:childTnLst>
                          </p:cTn>
                        </p:par>
                        <p:par>
                          <p:cTn id="175" fill="hold">
                            <p:stCondLst>
                              <p:cond delay="9500"/>
                            </p:stCondLst>
                            <p:childTnLst>
                              <p:par>
                                <p:cTn id="176" presetID="24" presetClass="entr" presetSubtype="0" fill="hold" grpId="1" nodeType="afterEffect">
                                  <p:stCondLst>
                                    <p:cond delay="0"/>
                                  </p:stCondLst>
                                  <p:childTnLst>
                                    <p:set>
                                      <p:cBhvr>
                                        <p:cTn id="177" dur="1" fill="hold">
                                          <p:stCondLst>
                                            <p:cond delay="0"/>
                                          </p:stCondLst>
                                        </p:cTn>
                                        <p:tgtEl>
                                          <p:spTgt spid="21"/>
                                        </p:tgtEl>
                                        <p:attrNameLst>
                                          <p:attrName>style.visibility</p:attrName>
                                        </p:attrNameLst>
                                      </p:cBhvr>
                                      <p:to>
                                        <p:strVal val="visible"/>
                                      </p:to>
                                    </p:set>
                                    <p:anim to="" calcmode="lin" valueType="num">
                                      <p:cBhvr>
                                        <p:cTn id="178" dur="1" fill="hold"/>
                                        <p:tgtEl>
                                          <p:spTgt spid="21"/>
                                        </p:tgtEl>
                                        <p:attrNameLst>
                                          <p:attrName/>
                                        </p:attrNameLst>
                                      </p:cBhvr>
                                    </p:anim>
                                  </p:childTnLst>
                                </p:cTn>
                              </p:par>
                            </p:childTnLst>
                          </p:cTn>
                        </p:par>
                        <p:par>
                          <p:cTn id="179" fill="hold">
                            <p:stCondLst>
                              <p:cond delay="9500"/>
                            </p:stCondLst>
                            <p:childTnLst>
                              <p:par>
                                <p:cTn id="180" presetID="24" presetClass="entr" presetSubtype="0" fill="hold" grpId="1" nodeType="afterEffect">
                                  <p:stCondLst>
                                    <p:cond delay="0"/>
                                  </p:stCondLst>
                                  <p:childTnLst>
                                    <p:set>
                                      <p:cBhvr>
                                        <p:cTn id="181" dur="1" fill="hold">
                                          <p:stCondLst>
                                            <p:cond delay="0"/>
                                          </p:stCondLst>
                                        </p:cTn>
                                        <p:tgtEl>
                                          <p:spTgt spid="22"/>
                                        </p:tgtEl>
                                        <p:attrNameLst>
                                          <p:attrName>style.visibility</p:attrName>
                                        </p:attrNameLst>
                                      </p:cBhvr>
                                      <p:to>
                                        <p:strVal val="visible"/>
                                      </p:to>
                                    </p:set>
                                    <p:anim to="" calcmode="lin" valueType="num">
                                      <p:cBhvr>
                                        <p:cTn id="182" dur="1" fill="hold"/>
                                        <p:tgtEl>
                                          <p:spTgt spid="22"/>
                                        </p:tgtEl>
                                        <p:attrNameLst>
                                          <p:attrName/>
                                        </p:attrNameLst>
                                      </p:cBhvr>
                                    </p:anim>
                                  </p:childTnLst>
                                </p:cTn>
                              </p:par>
                            </p:childTnLst>
                          </p:cTn>
                        </p:par>
                        <p:par>
                          <p:cTn id="183" fill="hold">
                            <p:stCondLst>
                              <p:cond delay="9500"/>
                            </p:stCondLst>
                            <p:childTnLst>
                              <p:par>
                                <p:cTn id="184" presetID="24" presetClass="entr" presetSubtype="0" fill="hold" grpId="0" nodeType="afterEffect">
                                  <p:stCondLst>
                                    <p:cond delay="0"/>
                                  </p:stCondLst>
                                  <p:childTnLst>
                                    <p:set>
                                      <p:cBhvr>
                                        <p:cTn id="185" dur="1" fill="hold">
                                          <p:stCondLst>
                                            <p:cond delay="0"/>
                                          </p:stCondLst>
                                        </p:cTn>
                                        <p:tgtEl>
                                          <p:spTgt spid="23"/>
                                        </p:tgtEl>
                                        <p:attrNameLst>
                                          <p:attrName>style.visibility</p:attrName>
                                        </p:attrNameLst>
                                      </p:cBhvr>
                                      <p:to>
                                        <p:strVal val="visible"/>
                                      </p:to>
                                    </p:set>
                                    <p:anim to="" calcmode="lin" valueType="num">
                                      <p:cBhvr>
                                        <p:cTn id="186" dur="1" fill="hold"/>
                                        <p:tgtEl>
                                          <p:spTgt spid="2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autoUpdateAnimBg="0"/>
      <p:bldP spid="4" grpId="1" animBg="1"/>
      <p:bldP spid="5" grpId="0" animBg="1" autoUpdateAnimBg="0"/>
      <p:bldP spid="5" grpId="1" animBg="1"/>
      <p:bldP spid="6" grpId="0" animBg="1" autoUpdateAnimBg="0"/>
      <p:bldP spid="6" grpId="1" animBg="1"/>
      <p:bldP spid="7" grpId="0" animBg="1" autoUpdateAnimBg="0"/>
      <p:bldP spid="7" grpId="1" animBg="1"/>
      <p:bldP spid="8" grpId="0" animBg="1" autoUpdateAnimBg="0"/>
      <p:bldP spid="8" grpId="1" animBg="1"/>
      <p:bldP spid="9" grpId="0" animBg="1"/>
      <p:bldP spid="9" grpId="1" animBg="1"/>
      <p:bldP spid="10" grpId="0" autoUpdateAnimBg="0"/>
      <p:bldP spid="10" grpId="1"/>
      <p:bldP spid="11" grpId="0" autoUpdateAnimBg="0"/>
      <p:bldP spid="11" grpId="1"/>
      <p:bldP spid="12" grpId="0" autoUpdateAnimBg="0"/>
      <p:bldP spid="12" grpId="1"/>
      <p:bldP spid="13" grpId="0" autoUpdateAnimBg="0"/>
      <p:bldP spid="13" grpId="1"/>
      <p:bldP spid="14" grpId="0" animBg="1" autoUpdateAnimBg="0"/>
      <p:bldP spid="14" grpId="1" animBg="1"/>
      <p:bldP spid="15" grpId="0" autoUpdateAnimBg="0"/>
      <p:bldP spid="15" grpId="1"/>
      <p:bldP spid="16" grpId="0" animBg="1" autoUpdateAnimBg="0"/>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000125" y="428625"/>
            <a:ext cx="7772400" cy="1143000"/>
          </a:xfrm>
          <a:prstGeom prst="rect">
            <a:avLst/>
          </a:prstGeom>
          <a:noFill/>
          <a:ln w="9525">
            <a:noFill/>
            <a:miter lim="800000"/>
            <a:headEnd/>
            <a:tailEnd/>
          </a:ln>
          <a:effectLst>
            <a:outerShdw dist="35921" dir="2700000" algn="ctr" rotWithShape="0">
              <a:schemeClr val="bg2"/>
            </a:outerShdw>
          </a:effectLst>
        </p:spPr>
        <p:txBody>
          <a:bodyPr anchor="ctr"/>
          <a:lstStyle/>
          <a:p>
            <a:pPr algn="ctr" defTabSz="1089025" fontAlgn="auto">
              <a:spcBef>
                <a:spcPts val="0"/>
              </a:spcBef>
              <a:spcAft>
                <a:spcPts val="0"/>
              </a:spcAft>
              <a:defRPr/>
            </a:pPr>
            <a:r>
              <a:rPr lang="es-ES" sz="2800" dirty="0">
                <a:solidFill>
                  <a:schemeClr val="tx2"/>
                </a:solidFill>
                <a:effectLst>
                  <a:outerShdw blurRad="38100" dist="38100" dir="2700000" algn="tl">
                    <a:srgbClr val="000000"/>
                  </a:outerShdw>
                </a:effectLst>
                <a:latin typeface="Arial" charset="0"/>
                <a:cs typeface="+mn-cs"/>
              </a:rPr>
              <a:t>PREVENCIÓN EN MATERIA DE LAVADO DE ACTIVOS. </a:t>
            </a:r>
            <a:r>
              <a:rPr lang="es-ES" sz="2800" i="1" u="sng" dirty="0">
                <a:solidFill>
                  <a:schemeClr val="tx2"/>
                </a:solidFill>
                <a:effectLst>
                  <a:outerShdw blurRad="38100" dist="38100" dir="2700000" algn="tl">
                    <a:srgbClr val="000000"/>
                  </a:outerShdw>
                </a:effectLst>
                <a:latin typeface="Arial" charset="0"/>
                <a:cs typeface="+mn-cs"/>
              </a:rPr>
              <a:t>UIF ORGANISMO TECNICO NO POLITICO</a:t>
            </a:r>
          </a:p>
        </p:txBody>
      </p:sp>
      <p:pic>
        <p:nvPicPr>
          <p:cNvPr id="3" name="Picture 4" descr="BD06446_"/>
          <p:cNvPicPr>
            <a:picLocks noChangeAspect="1" noChangeArrowheads="1"/>
          </p:cNvPicPr>
          <p:nvPr/>
        </p:nvPicPr>
        <p:blipFill>
          <a:blip r:embed="rId2"/>
          <a:srcRect/>
          <a:stretch>
            <a:fillRect/>
          </a:stretch>
        </p:blipFill>
        <p:spPr bwMode="auto">
          <a:xfrm>
            <a:off x="466725" y="2562225"/>
            <a:ext cx="2895600" cy="2344738"/>
          </a:xfrm>
          <a:prstGeom prst="rect">
            <a:avLst/>
          </a:prstGeom>
          <a:noFill/>
          <a:ln w="9525">
            <a:noFill/>
            <a:miter lim="800000"/>
            <a:headEnd/>
            <a:tailEnd/>
          </a:ln>
        </p:spPr>
      </p:pic>
      <p:sp>
        <p:nvSpPr>
          <p:cNvPr id="4" name="3 Triángulo isósceles"/>
          <p:cNvSpPr/>
          <p:nvPr/>
        </p:nvSpPr>
        <p:spPr>
          <a:xfrm>
            <a:off x="4071938" y="2357438"/>
            <a:ext cx="4714875" cy="3914775"/>
          </a:xfrm>
          <a:prstGeom prst="triangle">
            <a:avLst>
              <a:gd name="adj" fmla="val 5386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cxnSp>
        <p:nvCxnSpPr>
          <p:cNvPr id="5" name="4 Conector recto"/>
          <p:cNvCxnSpPr/>
          <p:nvPr/>
        </p:nvCxnSpPr>
        <p:spPr>
          <a:xfrm>
            <a:off x="5715000" y="3143250"/>
            <a:ext cx="1928813" cy="1588"/>
          </a:xfrm>
          <a:prstGeom prst="line">
            <a:avLst/>
          </a:prstGeom>
        </p:spPr>
        <p:style>
          <a:lnRef idx="1">
            <a:schemeClr val="accent1"/>
          </a:lnRef>
          <a:fillRef idx="0">
            <a:schemeClr val="accent1"/>
          </a:fillRef>
          <a:effectRef idx="0">
            <a:schemeClr val="accent1"/>
          </a:effectRef>
          <a:fontRef idx="minor">
            <a:schemeClr val="tx1"/>
          </a:fontRef>
        </p:style>
      </p:cxnSp>
      <p:sp>
        <p:nvSpPr>
          <p:cNvPr id="23557" name="5 CuadroTexto"/>
          <p:cNvSpPr txBox="1">
            <a:spLocks noChangeArrowheads="1"/>
          </p:cNvSpPr>
          <p:nvPr/>
        </p:nvSpPr>
        <p:spPr bwMode="auto">
          <a:xfrm>
            <a:off x="6670675" y="1714500"/>
            <a:ext cx="2473325" cy="1230313"/>
          </a:xfrm>
          <a:prstGeom prst="rect">
            <a:avLst/>
          </a:prstGeom>
          <a:noFill/>
          <a:ln w="9525">
            <a:noFill/>
            <a:miter lim="800000"/>
            <a:headEnd/>
            <a:tailEnd/>
          </a:ln>
        </p:spPr>
        <p:txBody>
          <a:bodyPr wrap="none">
            <a:spAutoFit/>
          </a:bodyPr>
          <a:lstStyle/>
          <a:p>
            <a:r>
              <a:rPr lang="es-ES" sz="1200"/>
              <a:t>PRESIDENTE</a:t>
            </a:r>
            <a:r>
              <a:rPr lang="es-ES"/>
              <a:t>: </a:t>
            </a:r>
            <a:r>
              <a:rPr lang="es-ES" sz="1400"/>
              <a:t>con  amplios</a:t>
            </a:r>
          </a:p>
          <a:p>
            <a:r>
              <a:rPr lang="es-ES" sz="1400"/>
              <a:t>Conocimientos y experiencia</a:t>
            </a:r>
          </a:p>
          <a:p>
            <a:r>
              <a:rPr lang="es-ES" sz="1400"/>
              <a:t>Reconocida en la materia, </a:t>
            </a:r>
          </a:p>
          <a:p>
            <a:r>
              <a:rPr lang="es-ES" sz="1400"/>
              <a:t>Tanto académica como de </a:t>
            </a:r>
          </a:p>
          <a:p>
            <a:r>
              <a:rPr lang="es-ES" sz="1400"/>
              <a:t>Campo ( investigación )</a:t>
            </a:r>
            <a:endParaRPr lang="es-ES"/>
          </a:p>
        </p:txBody>
      </p:sp>
      <p:cxnSp>
        <p:nvCxnSpPr>
          <p:cNvPr id="7" name="6 Conector recto"/>
          <p:cNvCxnSpPr/>
          <p:nvPr/>
        </p:nvCxnSpPr>
        <p:spPr>
          <a:xfrm flipV="1">
            <a:off x="5357813" y="3500438"/>
            <a:ext cx="2286000" cy="71437"/>
          </a:xfrm>
          <a:prstGeom prst="line">
            <a:avLst/>
          </a:prstGeom>
        </p:spPr>
        <p:style>
          <a:lnRef idx="1">
            <a:schemeClr val="accent1"/>
          </a:lnRef>
          <a:fillRef idx="0">
            <a:schemeClr val="accent1"/>
          </a:fillRef>
          <a:effectRef idx="0">
            <a:schemeClr val="accent1"/>
          </a:effectRef>
          <a:fontRef idx="minor">
            <a:schemeClr val="tx1"/>
          </a:fontRef>
        </p:style>
      </p:cxnSp>
      <p:sp>
        <p:nvSpPr>
          <p:cNvPr id="23559" name="7 CuadroTexto"/>
          <p:cNvSpPr txBox="1">
            <a:spLocks noChangeArrowheads="1"/>
          </p:cNvSpPr>
          <p:nvPr/>
        </p:nvSpPr>
        <p:spPr bwMode="auto">
          <a:xfrm>
            <a:off x="7358063" y="3143250"/>
            <a:ext cx="1574800" cy="400050"/>
          </a:xfrm>
          <a:prstGeom prst="rect">
            <a:avLst/>
          </a:prstGeom>
          <a:noFill/>
          <a:ln w="9525">
            <a:noFill/>
            <a:miter lim="800000"/>
            <a:headEnd/>
            <a:tailEnd/>
          </a:ln>
        </p:spPr>
        <p:txBody>
          <a:bodyPr wrap="none">
            <a:spAutoFit/>
          </a:bodyPr>
          <a:lstStyle/>
          <a:p>
            <a:r>
              <a:rPr lang="es-ES" sz="2000"/>
              <a:t>VICE: IDEM</a:t>
            </a:r>
          </a:p>
        </p:txBody>
      </p:sp>
      <p:sp>
        <p:nvSpPr>
          <p:cNvPr id="9" name="8 Abrir llave"/>
          <p:cNvSpPr/>
          <p:nvPr/>
        </p:nvSpPr>
        <p:spPr>
          <a:xfrm rot="2215197">
            <a:off x="3687763" y="3228975"/>
            <a:ext cx="1697037" cy="2614613"/>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ES"/>
          </a:p>
        </p:txBody>
      </p:sp>
      <p:sp>
        <p:nvSpPr>
          <p:cNvPr id="23561" name="9 CuadroTexto"/>
          <p:cNvSpPr txBox="1">
            <a:spLocks noChangeArrowheads="1"/>
          </p:cNvSpPr>
          <p:nvPr/>
        </p:nvSpPr>
        <p:spPr bwMode="auto">
          <a:xfrm>
            <a:off x="4071938" y="4000500"/>
            <a:ext cx="4686300" cy="1200150"/>
          </a:xfrm>
          <a:prstGeom prst="rect">
            <a:avLst/>
          </a:prstGeom>
          <a:noFill/>
          <a:ln w="9525">
            <a:noFill/>
            <a:miter lim="800000"/>
            <a:headEnd/>
            <a:tailEnd/>
          </a:ln>
        </p:spPr>
        <p:txBody>
          <a:bodyPr wrap="none">
            <a:spAutoFit/>
          </a:bodyPr>
          <a:lstStyle/>
          <a:p>
            <a:r>
              <a:rPr lang="es-ES" sz="1800"/>
              <a:t>Personal  técnico capacitado que actúa en virtud </a:t>
            </a:r>
          </a:p>
          <a:p>
            <a:r>
              <a:rPr lang="es-ES" sz="1800"/>
              <a:t>de instrucciones y capacitación recibidas y </a:t>
            </a:r>
          </a:p>
          <a:p>
            <a:r>
              <a:rPr lang="es-ES" sz="1800"/>
              <a:t>ordenadas por la autoridad máxima ( Presidente</a:t>
            </a:r>
          </a:p>
          <a:p>
            <a:r>
              <a:rPr lang="es-ES" sz="1800"/>
              <a:t>o Vice )</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499"/>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par>
                          <p:cTn id="8" fill="hold">
                            <p:stCondLst>
                              <p:cond delay="500"/>
                            </p:stCondLst>
                            <p:childTnLst>
                              <p:par>
                                <p:cTn id="9" presetID="24" presetClass="entr" presetSubtype="0" fill="hold" nodeType="afterEffect">
                                  <p:stCondLst>
                                    <p:cond delay="0"/>
                                  </p:stCondLst>
                                  <p:childTnLst>
                                    <p:set>
                                      <p:cBhvr>
                                        <p:cTn id="10" dur="1" fill="hold">
                                          <p:stCondLst>
                                            <p:cond delay="499"/>
                                          </p:stCondLst>
                                        </p:cTn>
                                        <p:tgtEl>
                                          <p:spTgt spid="3"/>
                                        </p:tgtEl>
                                        <p:attrNameLst>
                                          <p:attrName>style.visibility</p:attrName>
                                        </p:attrNameLst>
                                      </p:cBhvr>
                                      <p:to>
                                        <p:strVal val="visible"/>
                                      </p:to>
                                    </p:set>
                                    <p:anim to="" calcmode="lin" valueType="num">
                                      <p:cBhvr>
                                        <p:cTn id="11" dur="1" fill="hold"/>
                                        <p:tgtEl>
                                          <p:spTgt spid="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468313" y="333375"/>
            <a:ext cx="10287001" cy="1266825"/>
          </a:xfrm>
          <a:prstGeom prst="rect">
            <a:avLst/>
          </a:prstGeom>
          <a:noFill/>
          <a:ln w="9525">
            <a:noFill/>
            <a:miter lim="800000"/>
            <a:headEnd/>
            <a:tailEnd/>
          </a:ln>
        </p:spPr>
        <p:txBody>
          <a:bodyPr lIns="108836" tIns="54418" rIns="108836" bIns="54418" anchor="ctr" anchorCtr="1"/>
          <a:lstStyle/>
          <a:p>
            <a:pPr algn="ctr"/>
            <a:r>
              <a:rPr lang="es-ES" sz="3300">
                <a:solidFill>
                  <a:schemeClr val="tx2"/>
                </a:solidFill>
              </a:rPr>
              <a:t>ECUACION BÁSICA EN MATERIA</a:t>
            </a:r>
            <a:br>
              <a:rPr lang="es-ES" sz="3300">
                <a:solidFill>
                  <a:schemeClr val="tx2"/>
                </a:solidFill>
              </a:rPr>
            </a:br>
            <a:r>
              <a:rPr lang="es-ES" sz="3300">
                <a:solidFill>
                  <a:schemeClr val="tx2"/>
                </a:solidFill>
              </a:rPr>
              <a:t> DE PREVENCION</a:t>
            </a:r>
          </a:p>
        </p:txBody>
      </p:sp>
      <p:sp>
        <p:nvSpPr>
          <p:cNvPr id="3" name="Rectangle 5"/>
          <p:cNvSpPr>
            <a:spLocks noChangeArrowheads="1"/>
          </p:cNvSpPr>
          <p:nvPr/>
        </p:nvSpPr>
        <p:spPr bwMode="auto">
          <a:xfrm>
            <a:off x="5435600" y="1824038"/>
            <a:ext cx="5070475" cy="5033962"/>
          </a:xfrm>
          <a:prstGeom prst="rect">
            <a:avLst/>
          </a:prstGeom>
          <a:noFill/>
          <a:ln w="9525">
            <a:noFill/>
            <a:miter lim="800000"/>
            <a:headEnd/>
            <a:tailEnd/>
          </a:ln>
        </p:spPr>
        <p:txBody>
          <a:bodyPr lIns="108836" tIns="54418" rIns="108836" bIns="54418"/>
          <a:lstStyle/>
          <a:p>
            <a:pPr marL="342900" indent="-342900">
              <a:spcBef>
                <a:spcPct val="20000"/>
              </a:spcBef>
              <a:buFontTx/>
              <a:buChar char="•"/>
            </a:pPr>
            <a:r>
              <a:rPr lang="es-ES" sz="2800">
                <a:solidFill>
                  <a:schemeClr val="tx2"/>
                </a:solidFill>
              </a:rPr>
              <a:t>Compromiso</a:t>
            </a:r>
          </a:p>
          <a:p>
            <a:pPr marL="342900" indent="-342900">
              <a:spcBef>
                <a:spcPct val="20000"/>
              </a:spcBef>
              <a:buFontTx/>
              <a:buChar char="•"/>
            </a:pPr>
            <a:r>
              <a:rPr lang="es-ES" sz="2800">
                <a:solidFill>
                  <a:schemeClr val="tx2"/>
                </a:solidFill>
              </a:rPr>
              <a:t>Conocimiento</a:t>
            </a:r>
          </a:p>
          <a:p>
            <a:pPr marL="342900" indent="-342900">
              <a:spcBef>
                <a:spcPct val="20000"/>
              </a:spcBef>
              <a:buFontTx/>
              <a:buChar char="•"/>
            </a:pPr>
            <a:r>
              <a:rPr lang="es-ES" sz="2800">
                <a:solidFill>
                  <a:schemeClr val="tx2"/>
                </a:solidFill>
              </a:rPr>
              <a:t>Capacitación</a:t>
            </a:r>
          </a:p>
          <a:p>
            <a:pPr marL="342900" indent="-342900">
              <a:spcBef>
                <a:spcPct val="20000"/>
              </a:spcBef>
              <a:buFontTx/>
              <a:buChar char="•"/>
            </a:pPr>
            <a:r>
              <a:rPr lang="es-ES" sz="2800">
                <a:solidFill>
                  <a:schemeClr val="tx2"/>
                </a:solidFill>
              </a:rPr>
              <a:t>Control</a:t>
            </a:r>
          </a:p>
          <a:p>
            <a:pPr marL="342900" indent="-342900">
              <a:spcBef>
                <a:spcPct val="20000"/>
              </a:spcBef>
              <a:buFontTx/>
              <a:buChar char="•"/>
            </a:pPr>
            <a:r>
              <a:rPr lang="es-ES" sz="2800">
                <a:solidFill>
                  <a:schemeClr val="tx2"/>
                </a:solidFill>
              </a:rPr>
              <a:t>Cintura política==</a:t>
            </a:r>
          </a:p>
          <a:p>
            <a:pPr marL="342900" indent="-342900">
              <a:spcBef>
                <a:spcPct val="20000"/>
              </a:spcBef>
              <a:buFontTx/>
              <a:buChar char="•"/>
            </a:pPr>
            <a:r>
              <a:rPr lang="es-ES" sz="2800">
                <a:solidFill>
                  <a:schemeClr val="tx2"/>
                </a:solidFill>
              </a:rPr>
              <a:t>Prevención</a:t>
            </a:r>
          </a:p>
          <a:p>
            <a:pPr marL="342900" indent="-342900">
              <a:spcBef>
                <a:spcPct val="20000"/>
              </a:spcBef>
            </a:pPr>
            <a:endParaRPr lang="es-ES" sz="2800">
              <a:solidFill>
                <a:schemeClr val="tx2"/>
              </a:solidFill>
            </a:endParaRPr>
          </a:p>
        </p:txBody>
      </p:sp>
      <p:pic>
        <p:nvPicPr>
          <p:cNvPr id="4" name="Picture 6" descr="MCj04155780000[1]"/>
          <p:cNvPicPr>
            <a:picLocks noChangeAspect="1" noChangeArrowheads="1"/>
          </p:cNvPicPr>
          <p:nvPr/>
        </p:nvPicPr>
        <p:blipFill>
          <a:blip r:embed="rId2"/>
          <a:srcRect/>
          <a:stretch>
            <a:fillRect/>
          </a:stretch>
        </p:blipFill>
        <p:spPr bwMode="auto">
          <a:xfrm>
            <a:off x="468313" y="2205038"/>
            <a:ext cx="4127500" cy="3548062"/>
          </a:xfrm>
          <a:prstGeom prst="rect">
            <a:avLst/>
          </a:prstGeom>
          <a:noFill/>
          <a:ln w="9525">
            <a:noFill/>
            <a:miter lim="800000"/>
            <a:headEnd/>
            <a:tailEnd/>
          </a:ln>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par>
                          <p:cTn id="8" fill="hold">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to="" calcmode="lin" valueType="num">
                                      <p:cBhvr>
                                        <p:cTn id="11" dur="1" fill="hold"/>
                                        <p:tgtEl>
                                          <p:spTgt spid="3">
                                            <p:txEl>
                                              <p:pRg st="0" end="0"/>
                                            </p:txEl>
                                          </p:spTgt>
                                        </p:tgtEl>
                                        <p:attrNameLst>
                                          <p:attrName/>
                                        </p:attrNameLst>
                                      </p:cBhvr>
                                    </p:anim>
                                  </p:childTnLst>
                                </p:cTn>
                              </p:par>
                            </p:childTnLst>
                          </p:cTn>
                        </p:par>
                        <p:par>
                          <p:cTn id="12" fill="hold">
                            <p:stCondLst>
                              <p:cond delay="0"/>
                            </p:stCondLst>
                            <p:childTnLst>
                              <p:par>
                                <p:cTn id="13" presetID="24"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to="" calcmode="lin" valueType="num">
                                      <p:cBhvr>
                                        <p:cTn id="15" dur="1" fill="hold"/>
                                        <p:tgtEl>
                                          <p:spTgt spid="3">
                                            <p:txEl>
                                              <p:pRg st="1" end="1"/>
                                            </p:txEl>
                                          </p:spTgt>
                                        </p:tgtEl>
                                        <p:attrNameLst>
                                          <p:attrName/>
                                        </p:attrNameLst>
                                      </p:cBhvr>
                                    </p:anim>
                                  </p:childTnLst>
                                </p:cTn>
                              </p:par>
                            </p:childTnLst>
                          </p:cTn>
                        </p:par>
                        <p:par>
                          <p:cTn id="16" fill="hold">
                            <p:stCondLst>
                              <p:cond delay="0"/>
                            </p:stCondLst>
                            <p:childTnLst>
                              <p:par>
                                <p:cTn id="17" presetID="24"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to="" calcmode="lin" valueType="num">
                                      <p:cBhvr>
                                        <p:cTn id="19" dur="1" fill="hold"/>
                                        <p:tgtEl>
                                          <p:spTgt spid="3">
                                            <p:txEl>
                                              <p:pRg st="2" end="2"/>
                                            </p:txEl>
                                          </p:spTgt>
                                        </p:tgtEl>
                                        <p:attrNameLst>
                                          <p:attrName/>
                                        </p:attrNameLst>
                                      </p:cBhvr>
                                    </p:anim>
                                  </p:childTnLst>
                                </p:cTn>
                              </p:par>
                            </p:childTnLst>
                          </p:cTn>
                        </p:par>
                        <p:par>
                          <p:cTn id="20" fill="hold">
                            <p:stCondLst>
                              <p:cond delay="0"/>
                            </p:stCondLst>
                            <p:childTnLst>
                              <p:par>
                                <p:cTn id="21" presetID="24" presetClass="entr" presetSubtype="0"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to="" calcmode="lin" valueType="num">
                                      <p:cBhvr>
                                        <p:cTn id="23" dur="1" fill="hold"/>
                                        <p:tgtEl>
                                          <p:spTgt spid="3">
                                            <p:txEl>
                                              <p:pRg st="3" end="3"/>
                                            </p:txEl>
                                          </p:spTgt>
                                        </p:tgtEl>
                                        <p:attrNameLst>
                                          <p:attrName/>
                                        </p:attrNameLst>
                                      </p:cBhvr>
                                    </p:anim>
                                  </p:childTnLst>
                                </p:cTn>
                              </p:par>
                            </p:childTnLst>
                          </p:cTn>
                        </p:par>
                        <p:par>
                          <p:cTn id="24" fill="hold">
                            <p:stCondLst>
                              <p:cond delay="0"/>
                            </p:stCondLst>
                            <p:childTnLst>
                              <p:par>
                                <p:cTn id="25" presetID="24" presetClass="entr" presetSubtype="0"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to="" calcmode="lin" valueType="num">
                                      <p:cBhvr>
                                        <p:cTn id="27" dur="1" fill="hold"/>
                                        <p:tgtEl>
                                          <p:spTgt spid="3">
                                            <p:txEl>
                                              <p:pRg st="4" end="4"/>
                                            </p:txEl>
                                          </p:spTgt>
                                        </p:tgtEl>
                                        <p:attrNameLst>
                                          <p:attrName/>
                                        </p:attrNameLst>
                                      </p:cBhvr>
                                    </p:anim>
                                  </p:childTnLst>
                                </p:cTn>
                              </p:par>
                            </p:childTnLst>
                          </p:cTn>
                        </p:par>
                        <p:par>
                          <p:cTn id="28" fill="hold">
                            <p:stCondLst>
                              <p:cond delay="0"/>
                            </p:stCondLst>
                            <p:childTnLst>
                              <p:par>
                                <p:cTn id="29" presetID="24" presetClass="entr" presetSubtype="0" fill="hold" grpId="0"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to="" calcmode="lin" valueType="num">
                                      <p:cBhvr>
                                        <p:cTn id="31" dur="1" fill="hold"/>
                                        <p:tgtEl>
                                          <p:spTgt spid="3">
                                            <p:txEl>
                                              <p:pRg st="5" end="5"/>
                                            </p:txEl>
                                          </p:spTgt>
                                        </p:tgtEl>
                                        <p:attrNameLst>
                                          <p:attrName/>
                                        </p:attrNameLst>
                                      </p:cBhvr>
                                    </p:anim>
                                  </p:childTnLst>
                                </p:cTn>
                              </p:par>
                            </p:childTnLst>
                          </p:cTn>
                        </p:par>
                        <p:par>
                          <p:cTn id="32" fill="hold">
                            <p:stCondLst>
                              <p:cond delay="0"/>
                            </p:stCondLst>
                            <p:childTnLst>
                              <p:par>
                                <p:cTn id="33" presetID="24" presetClass="entr" presetSubtype="0"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to="" calcmode="lin" valueType="num">
                                      <p:cBhvr>
                                        <p:cTn id="35"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1855</TotalTime>
  <Words>1872</Words>
  <Application>Microsoft Office PowerPoint</Application>
  <PresentationFormat>On-screen Show (4:3)</PresentationFormat>
  <Paragraphs>285</Paragraphs>
  <Slides>30</Slides>
  <Notes>0</Notes>
  <HiddenSlides>0</HiddenSlides>
  <MMClips>0</MMClips>
  <ScaleCrop>false</ScaleCrop>
  <HeadingPairs>
    <vt:vector size="8" baseType="variant">
      <vt:variant>
        <vt:lpstr>Fuentes usadas</vt:lpstr>
      </vt:variant>
      <vt:variant>
        <vt:i4>10</vt:i4>
      </vt:variant>
      <vt:variant>
        <vt:lpstr>Plantilla de diseño</vt:lpstr>
      </vt:variant>
      <vt:variant>
        <vt:i4>8</vt:i4>
      </vt:variant>
      <vt:variant>
        <vt:lpstr>Servidores OLE incrustados</vt:lpstr>
      </vt:variant>
      <vt:variant>
        <vt:i4>1</vt:i4>
      </vt:variant>
      <vt:variant>
        <vt:lpstr>Títulos de diapositiva</vt:lpstr>
      </vt:variant>
      <vt:variant>
        <vt:i4>30</vt:i4>
      </vt:variant>
    </vt:vector>
  </HeadingPairs>
  <TitlesOfParts>
    <vt:vector size="49" baseType="lpstr">
      <vt:lpstr>Times New Roman</vt:lpstr>
      <vt:lpstr>Arial</vt:lpstr>
      <vt:lpstr>Century Gothic</vt:lpstr>
      <vt:lpstr>Wingdings 2</vt:lpstr>
      <vt:lpstr>Verdana</vt:lpstr>
      <vt:lpstr>Calibri</vt:lpstr>
      <vt:lpstr>Wingdings</vt:lpstr>
      <vt:lpstr>Bookman Old Style</vt:lpstr>
      <vt:lpstr>Arial Narrow</vt:lpstr>
      <vt:lpstr>Univers Condensed</vt:lpstr>
      <vt:lpstr>Brío</vt:lpstr>
      <vt:lpstr>Brío</vt:lpstr>
      <vt:lpstr>Brío</vt:lpstr>
      <vt:lpstr>Brío</vt:lpstr>
      <vt:lpstr>Brío</vt:lpstr>
      <vt:lpstr>Brío</vt:lpstr>
      <vt:lpstr>Brío</vt:lpstr>
      <vt:lpstr>Brío</vt:lpstr>
      <vt:lpstr>Imagen</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vector>
  </TitlesOfParts>
  <Company>xxx</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TRANSACCIONES SOSPECHOSAS Y DESAFIOS IMPUESTOS POR UN MUNDO FINANCIERO EN EVOLUCION</dc:title>
  <dc:creator>Alicia Lopez</dc:creator>
  <cp:lastModifiedBy>hcastillejo</cp:lastModifiedBy>
  <cp:revision>100</cp:revision>
  <cp:lastPrinted>1601-01-01T00:00:00Z</cp:lastPrinted>
  <dcterms:created xsi:type="dcterms:W3CDTF">2003-05-18T14:19:16Z</dcterms:created>
  <dcterms:modified xsi:type="dcterms:W3CDTF">2011-08-05T22:24:05Z</dcterms:modified>
</cp:coreProperties>
</file>