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handoutMasterIdLst>
    <p:handoutMasterId r:id="rId19"/>
  </p:handoutMasterIdLst>
  <p:sldIdLst>
    <p:sldId id="256" r:id="rId2"/>
    <p:sldId id="257" r:id="rId3"/>
    <p:sldId id="258" r:id="rId4"/>
    <p:sldId id="259" r:id="rId5"/>
    <p:sldId id="260" r:id="rId6"/>
    <p:sldId id="261" r:id="rId7"/>
    <p:sldId id="262" r:id="rId8"/>
    <p:sldId id="264" r:id="rId9"/>
    <p:sldId id="265" r:id="rId10"/>
    <p:sldId id="266" r:id="rId11"/>
    <p:sldId id="267" r:id="rId12"/>
    <p:sldId id="268" r:id="rId13"/>
    <p:sldId id="269" r:id="rId14"/>
    <p:sldId id="270" r:id="rId15"/>
    <p:sldId id="271" r:id="rId16"/>
    <p:sldId id="263" r:id="rId17"/>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54" autoAdjust="0"/>
  </p:normalViewPr>
  <p:slideViewPr>
    <p:cSldViewPr>
      <p:cViewPr varScale="1">
        <p:scale>
          <a:sx n="64" d="100"/>
          <a:sy n="64" d="100"/>
        </p:scale>
        <p:origin x="-1344"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254F165-EB6F-470C-8DD0-F363DD5ADE9A}" type="datetimeFigureOut">
              <a:rPr lang="es-ES" smtClean="0"/>
              <a:pPr/>
              <a:t>01/08/2011</a:t>
            </a:fld>
            <a:endParaRPr lang="es-ES"/>
          </a:p>
        </p:txBody>
      </p:sp>
      <p:sp>
        <p:nvSpPr>
          <p:cNvPr id="4" name="3 Marcador de pie de página"/>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5" name="4 Marcador de número de diapositiva"/>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1336BA4-7842-4A99-88CB-D8CE49FA1930}" type="slidenum">
              <a:rPr lang="es-ES" smtClean="0"/>
              <a:pPr/>
              <a:t>‹Nº›</a:t>
            </a:fld>
            <a:endParaRPr lang="es-E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74E43C3-1A94-4B57-89DC-1CDAA61B5FE5}" type="datetimeFigureOut">
              <a:rPr lang="es-ES" smtClean="0"/>
              <a:pPr/>
              <a:t>01/08/2011</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EC930E4-4B80-4C42-9F64-A9FE58DF736E}" type="slidenum">
              <a:rPr lang="es-ES" smtClean="0"/>
              <a:pPr/>
              <a:t>‹Nº›</a:t>
            </a:fld>
            <a:endParaRPr lang="es-ES"/>
          </a:p>
        </p:txBody>
      </p:sp>
    </p:spTree>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5EC930E4-4B80-4C42-9F64-A9FE58DF736E}" type="slidenum">
              <a:rPr lang="es-ES" smtClean="0"/>
              <a:pPr/>
              <a:t>1</a:t>
            </a:fld>
            <a:endParaRPr lang="es-E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5EC930E4-4B80-4C42-9F64-A9FE58DF736E}" type="slidenum">
              <a:rPr lang="es-ES" smtClean="0"/>
              <a:pPr/>
              <a:t>12</a:t>
            </a:fld>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F68761A0-F1FF-42D2-A4B2-08719051FCD6}" type="datetime1">
              <a:rPr lang="es-ES" smtClean="0"/>
              <a:pPr/>
              <a:t>01/08/2011</a:t>
            </a:fld>
            <a:endParaRPr lang="es-ES"/>
          </a:p>
        </p:txBody>
      </p:sp>
      <p:sp>
        <p:nvSpPr>
          <p:cNvPr id="5" name="4 Marcador de pie de página"/>
          <p:cNvSpPr>
            <a:spLocks noGrp="1"/>
          </p:cNvSpPr>
          <p:nvPr>
            <p:ph type="ftr" sz="quarter" idx="11"/>
          </p:nvPr>
        </p:nvSpPr>
        <p:spPr/>
        <p:txBody>
          <a:bodyPr/>
          <a:lstStyle/>
          <a:p>
            <a:r>
              <a:rPr lang="es-ES" smtClean="0"/>
              <a:t>Expositor: CPN Dr. Horacio R. Della Rocca </a:t>
            </a:r>
            <a:endParaRPr lang="es-ES"/>
          </a:p>
        </p:txBody>
      </p:sp>
      <p:sp>
        <p:nvSpPr>
          <p:cNvPr id="6" name="5 Marcador de número de diapositiva"/>
          <p:cNvSpPr>
            <a:spLocks noGrp="1"/>
          </p:cNvSpPr>
          <p:nvPr>
            <p:ph type="sldNum" sz="quarter" idx="12"/>
          </p:nvPr>
        </p:nvSpPr>
        <p:spPr/>
        <p:txBody>
          <a:bodyPr/>
          <a:lstStyle/>
          <a:p>
            <a:fld id="{BADDD7CB-9112-432C-B727-850DB0F6F8E8}" type="slidenum">
              <a:rPr lang="es-ES" smtClean="0"/>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D90CEC42-7EC4-4C13-87D7-B27F2FE18281}" type="datetime1">
              <a:rPr lang="es-ES" smtClean="0"/>
              <a:pPr/>
              <a:t>01/08/2011</a:t>
            </a:fld>
            <a:endParaRPr lang="es-ES"/>
          </a:p>
        </p:txBody>
      </p:sp>
      <p:sp>
        <p:nvSpPr>
          <p:cNvPr id="5" name="4 Marcador de pie de página"/>
          <p:cNvSpPr>
            <a:spLocks noGrp="1"/>
          </p:cNvSpPr>
          <p:nvPr>
            <p:ph type="ftr" sz="quarter" idx="11"/>
          </p:nvPr>
        </p:nvSpPr>
        <p:spPr/>
        <p:txBody>
          <a:bodyPr/>
          <a:lstStyle/>
          <a:p>
            <a:r>
              <a:rPr lang="es-ES" smtClean="0"/>
              <a:t>Expositor: CPN Dr. Horacio R. Della Rocca </a:t>
            </a:r>
            <a:endParaRPr lang="es-ES"/>
          </a:p>
        </p:txBody>
      </p:sp>
      <p:sp>
        <p:nvSpPr>
          <p:cNvPr id="6" name="5 Marcador de número de diapositiva"/>
          <p:cNvSpPr>
            <a:spLocks noGrp="1"/>
          </p:cNvSpPr>
          <p:nvPr>
            <p:ph type="sldNum" sz="quarter" idx="12"/>
          </p:nvPr>
        </p:nvSpPr>
        <p:spPr/>
        <p:txBody>
          <a:bodyPr/>
          <a:lstStyle/>
          <a:p>
            <a:fld id="{BADDD7CB-9112-432C-B727-850DB0F6F8E8}"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267ECB62-A3B7-4826-ACE9-2BD003CAB231}" type="datetime1">
              <a:rPr lang="es-ES" smtClean="0"/>
              <a:pPr/>
              <a:t>01/08/2011</a:t>
            </a:fld>
            <a:endParaRPr lang="es-ES"/>
          </a:p>
        </p:txBody>
      </p:sp>
      <p:sp>
        <p:nvSpPr>
          <p:cNvPr id="5" name="4 Marcador de pie de página"/>
          <p:cNvSpPr>
            <a:spLocks noGrp="1"/>
          </p:cNvSpPr>
          <p:nvPr>
            <p:ph type="ftr" sz="quarter" idx="11"/>
          </p:nvPr>
        </p:nvSpPr>
        <p:spPr/>
        <p:txBody>
          <a:bodyPr/>
          <a:lstStyle/>
          <a:p>
            <a:r>
              <a:rPr lang="es-ES" smtClean="0"/>
              <a:t>Expositor: CPN Dr. Horacio R. Della Rocca </a:t>
            </a:r>
            <a:endParaRPr lang="es-ES"/>
          </a:p>
        </p:txBody>
      </p:sp>
      <p:sp>
        <p:nvSpPr>
          <p:cNvPr id="6" name="5 Marcador de número de diapositiva"/>
          <p:cNvSpPr>
            <a:spLocks noGrp="1"/>
          </p:cNvSpPr>
          <p:nvPr>
            <p:ph type="sldNum" sz="quarter" idx="12"/>
          </p:nvPr>
        </p:nvSpPr>
        <p:spPr/>
        <p:txBody>
          <a:bodyPr/>
          <a:lstStyle/>
          <a:p>
            <a:fld id="{BADDD7CB-9112-432C-B727-850DB0F6F8E8}"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863EECFE-52DC-4604-A2A1-181F241DBA3D}" type="datetime1">
              <a:rPr lang="es-ES" smtClean="0"/>
              <a:pPr/>
              <a:t>01/08/2011</a:t>
            </a:fld>
            <a:endParaRPr lang="es-ES"/>
          </a:p>
        </p:txBody>
      </p:sp>
      <p:sp>
        <p:nvSpPr>
          <p:cNvPr id="5" name="4 Marcador de pie de página"/>
          <p:cNvSpPr>
            <a:spLocks noGrp="1"/>
          </p:cNvSpPr>
          <p:nvPr>
            <p:ph type="ftr" sz="quarter" idx="11"/>
          </p:nvPr>
        </p:nvSpPr>
        <p:spPr/>
        <p:txBody>
          <a:bodyPr/>
          <a:lstStyle/>
          <a:p>
            <a:r>
              <a:rPr lang="es-ES" smtClean="0"/>
              <a:t>Expositor: CPN Dr. Horacio R. Della Rocca </a:t>
            </a:r>
            <a:endParaRPr lang="es-ES"/>
          </a:p>
        </p:txBody>
      </p:sp>
      <p:sp>
        <p:nvSpPr>
          <p:cNvPr id="6" name="5 Marcador de número de diapositiva"/>
          <p:cNvSpPr>
            <a:spLocks noGrp="1"/>
          </p:cNvSpPr>
          <p:nvPr>
            <p:ph type="sldNum" sz="quarter" idx="12"/>
          </p:nvPr>
        </p:nvSpPr>
        <p:spPr/>
        <p:txBody>
          <a:bodyPr/>
          <a:lstStyle/>
          <a:p>
            <a:fld id="{BADDD7CB-9112-432C-B727-850DB0F6F8E8}" type="slidenum">
              <a:rPr lang="es-ES" smtClean="0"/>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52CA19B7-CFE8-4DD4-9F92-293D670DDBAD}" type="datetime1">
              <a:rPr lang="es-ES" smtClean="0"/>
              <a:pPr/>
              <a:t>01/08/2011</a:t>
            </a:fld>
            <a:endParaRPr lang="es-ES"/>
          </a:p>
        </p:txBody>
      </p:sp>
      <p:sp>
        <p:nvSpPr>
          <p:cNvPr id="5" name="4 Marcador de pie de página"/>
          <p:cNvSpPr>
            <a:spLocks noGrp="1"/>
          </p:cNvSpPr>
          <p:nvPr>
            <p:ph type="ftr" sz="quarter" idx="11"/>
          </p:nvPr>
        </p:nvSpPr>
        <p:spPr/>
        <p:txBody>
          <a:bodyPr/>
          <a:lstStyle/>
          <a:p>
            <a:r>
              <a:rPr lang="es-ES" smtClean="0"/>
              <a:t>Expositor: CPN Dr. Horacio R. Della Rocca </a:t>
            </a:r>
            <a:endParaRPr lang="es-ES"/>
          </a:p>
        </p:txBody>
      </p:sp>
      <p:sp>
        <p:nvSpPr>
          <p:cNvPr id="6" name="5 Marcador de número de diapositiva"/>
          <p:cNvSpPr>
            <a:spLocks noGrp="1"/>
          </p:cNvSpPr>
          <p:nvPr>
            <p:ph type="sldNum" sz="quarter" idx="12"/>
          </p:nvPr>
        </p:nvSpPr>
        <p:spPr/>
        <p:txBody>
          <a:bodyPr/>
          <a:lstStyle/>
          <a:p>
            <a:fld id="{BADDD7CB-9112-432C-B727-850DB0F6F8E8}" type="slidenum">
              <a:rPr lang="es-ES" smtClean="0"/>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B7CB464F-DB79-480F-8BE9-A0542D70DF68}" type="datetime1">
              <a:rPr lang="es-ES" smtClean="0"/>
              <a:pPr/>
              <a:t>01/08/2011</a:t>
            </a:fld>
            <a:endParaRPr lang="es-ES"/>
          </a:p>
        </p:txBody>
      </p:sp>
      <p:sp>
        <p:nvSpPr>
          <p:cNvPr id="6" name="5 Marcador de pie de página"/>
          <p:cNvSpPr>
            <a:spLocks noGrp="1"/>
          </p:cNvSpPr>
          <p:nvPr>
            <p:ph type="ftr" sz="quarter" idx="11"/>
          </p:nvPr>
        </p:nvSpPr>
        <p:spPr/>
        <p:txBody>
          <a:bodyPr/>
          <a:lstStyle/>
          <a:p>
            <a:r>
              <a:rPr lang="es-ES" smtClean="0"/>
              <a:t>Expositor: CPN Dr. Horacio R. Della Rocca </a:t>
            </a:r>
            <a:endParaRPr lang="es-ES"/>
          </a:p>
        </p:txBody>
      </p:sp>
      <p:sp>
        <p:nvSpPr>
          <p:cNvPr id="7" name="6 Marcador de número de diapositiva"/>
          <p:cNvSpPr>
            <a:spLocks noGrp="1"/>
          </p:cNvSpPr>
          <p:nvPr>
            <p:ph type="sldNum" sz="quarter" idx="12"/>
          </p:nvPr>
        </p:nvSpPr>
        <p:spPr/>
        <p:txBody>
          <a:bodyPr/>
          <a:lstStyle/>
          <a:p>
            <a:fld id="{BADDD7CB-9112-432C-B727-850DB0F6F8E8}" type="slidenum">
              <a:rPr lang="es-ES" smtClean="0"/>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F0106B7E-2D1D-443A-8C7F-B89BD580C74D}" type="datetime1">
              <a:rPr lang="es-ES" smtClean="0"/>
              <a:pPr/>
              <a:t>01/08/2011</a:t>
            </a:fld>
            <a:endParaRPr lang="es-ES"/>
          </a:p>
        </p:txBody>
      </p:sp>
      <p:sp>
        <p:nvSpPr>
          <p:cNvPr id="8" name="7 Marcador de pie de página"/>
          <p:cNvSpPr>
            <a:spLocks noGrp="1"/>
          </p:cNvSpPr>
          <p:nvPr>
            <p:ph type="ftr" sz="quarter" idx="11"/>
          </p:nvPr>
        </p:nvSpPr>
        <p:spPr/>
        <p:txBody>
          <a:bodyPr/>
          <a:lstStyle/>
          <a:p>
            <a:r>
              <a:rPr lang="es-ES" smtClean="0"/>
              <a:t>Expositor: CPN Dr. Horacio R. Della Rocca </a:t>
            </a:r>
            <a:endParaRPr lang="es-ES"/>
          </a:p>
        </p:txBody>
      </p:sp>
      <p:sp>
        <p:nvSpPr>
          <p:cNvPr id="9" name="8 Marcador de número de diapositiva"/>
          <p:cNvSpPr>
            <a:spLocks noGrp="1"/>
          </p:cNvSpPr>
          <p:nvPr>
            <p:ph type="sldNum" sz="quarter" idx="12"/>
          </p:nvPr>
        </p:nvSpPr>
        <p:spPr/>
        <p:txBody>
          <a:bodyPr/>
          <a:lstStyle/>
          <a:p>
            <a:fld id="{BADDD7CB-9112-432C-B727-850DB0F6F8E8}" type="slidenum">
              <a:rPr lang="es-ES" smtClean="0"/>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9BC7F4B8-6CE1-4E36-9B67-43653EAA410F}" type="datetime1">
              <a:rPr lang="es-ES" smtClean="0"/>
              <a:pPr/>
              <a:t>01/08/2011</a:t>
            </a:fld>
            <a:endParaRPr lang="es-ES"/>
          </a:p>
        </p:txBody>
      </p:sp>
      <p:sp>
        <p:nvSpPr>
          <p:cNvPr id="4" name="3 Marcador de pie de página"/>
          <p:cNvSpPr>
            <a:spLocks noGrp="1"/>
          </p:cNvSpPr>
          <p:nvPr>
            <p:ph type="ftr" sz="quarter" idx="11"/>
          </p:nvPr>
        </p:nvSpPr>
        <p:spPr/>
        <p:txBody>
          <a:bodyPr/>
          <a:lstStyle/>
          <a:p>
            <a:r>
              <a:rPr lang="es-ES" smtClean="0"/>
              <a:t>Expositor: CPN Dr. Horacio R. Della Rocca </a:t>
            </a:r>
            <a:endParaRPr lang="es-ES"/>
          </a:p>
        </p:txBody>
      </p:sp>
      <p:sp>
        <p:nvSpPr>
          <p:cNvPr id="5" name="4 Marcador de número de diapositiva"/>
          <p:cNvSpPr>
            <a:spLocks noGrp="1"/>
          </p:cNvSpPr>
          <p:nvPr>
            <p:ph type="sldNum" sz="quarter" idx="12"/>
          </p:nvPr>
        </p:nvSpPr>
        <p:spPr/>
        <p:txBody>
          <a:bodyPr/>
          <a:lstStyle/>
          <a:p>
            <a:fld id="{BADDD7CB-9112-432C-B727-850DB0F6F8E8}" type="slidenum">
              <a:rPr lang="es-ES" smtClean="0"/>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30297C54-04F0-487B-8508-D16EB48569E7}" type="datetime1">
              <a:rPr lang="es-ES" smtClean="0"/>
              <a:pPr/>
              <a:t>01/08/2011</a:t>
            </a:fld>
            <a:endParaRPr lang="es-ES"/>
          </a:p>
        </p:txBody>
      </p:sp>
      <p:sp>
        <p:nvSpPr>
          <p:cNvPr id="3" name="2 Marcador de pie de página"/>
          <p:cNvSpPr>
            <a:spLocks noGrp="1"/>
          </p:cNvSpPr>
          <p:nvPr>
            <p:ph type="ftr" sz="quarter" idx="11"/>
          </p:nvPr>
        </p:nvSpPr>
        <p:spPr/>
        <p:txBody>
          <a:bodyPr/>
          <a:lstStyle/>
          <a:p>
            <a:r>
              <a:rPr lang="es-ES" smtClean="0"/>
              <a:t>Expositor: CPN Dr. Horacio R. Della Rocca </a:t>
            </a:r>
            <a:endParaRPr lang="es-ES"/>
          </a:p>
        </p:txBody>
      </p:sp>
      <p:sp>
        <p:nvSpPr>
          <p:cNvPr id="4" name="3 Marcador de número de diapositiva"/>
          <p:cNvSpPr>
            <a:spLocks noGrp="1"/>
          </p:cNvSpPr>
          <p:nvPr>
            <p:ph type="sldNum" sz="quarter" idx="12"/>
          </p:nvPr>
        </p:nvSpPr>
        <p:spPr/>
        <p:txBody>
          <a:bodyPr/>
          <a:lstStyle/>
          <a:p>
            <a:fld id="{BADDD7CB-9112-432C-B727-850DB0F6F8E8}"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3AFA41EB-9E57-47F8-85ED-052EE2E14258}" type="datetime1">
              <a:rPr lang="es-ES" smtClean="0"/>
              <a:pPr/>
              <a:t>01/08/2011</a:t>
            </a:fld>
            <a:endParaRPr lang="es-ES"/>
          </a:p>
        </p:txBody>
      </p:sp>
      <p:sp>
        <p:nvSpPr>
          <p:cNvPr id="6" name="5 Marcador de pie de página"/>
          <p:cNvSpPr>
            <a:spLocks noGrp="1"/>
          </p:cNvSpPr>
          <p:nvPr>
            <p:ph type="ftr" sz="quarter" idx="11"/>
          </p:nvPr>
        </p:nvSpPr>
        <p:spPr/>
        <p:txBody>
          <a:bodyPr/>
          <a:lstStyle/>
          <a:p>
            <a:r>
              <a:rPr lang="es-ES" smtClean="0"/>
              <a:t>Expositor: CPN Dr. Horacio R. Della Rocca </a:t>
            </a:r>
            <a:endParaRPr lang="es-ES"/>
          </a:p>
        </p:txBody>
      </p:sp>
      <p:sp>
        <p:nvSpPr>
          <p:cNvPr id="7" name="6 Marcador de número de diapositiva"/>
          <p:cNvSpPr>
            <a:spLocks noGrp="1"/>
          </p:cNvSpPr>
          <p:nvPr>
            <p:ph type="sldNum" sz="quarter" idx="12"/>
          </p:nvPr>
        </p:nvSpPr>
        <p:spPr/>
        <p:txBody>
          <a:bodyPr/>
          <a:lstStyle/>
          <a:p>
            <a:fld id="{BADDD7CB-9112-432C-B727-850DB0F6F8E8}" type="slidenum">
              <a:rPr lang="es-ES" smtClean="0"/>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583FC394-F96B-43B7-8AB1-3B26ACF6E154}" type="datetime1">
              <a:rPr lang="es-ES" smtClean="0"/>
              <a:pPr/>
              <a:t>01/08/2011</a:t>
            </a:fld>
            <a:endParaRPr lang="es-ES"/>
          </a:p>
        </p:txBody>
      </p:sp>
      <p:sp>
        <p:nvSpPr>
          <p:cNvPr id="6" name="5 Marcador de pie de página"/>
          <p:cNvSpPr>
            <a:spLocks noGrp="1"/>
          </p:cNvSpPr>
          <p:nvPr>
            <p:ph type="ftr" sz="quarter" idx="11"/>
          </p:nvPr>
        </p:nvSpPr>
        <p:spPr/>
        <p:txBody>
          <a:bodyPr/>
          <a:lstStyle/>
          <a:p>
            <a:r>
              <a:rPr lang="es-ES" smtClean="0"/>
              <a:t>Expositor: CPN Dr. Horacio R. Della Rocca </a:t>
            </a:r>
            <a:endParaRPr lang="es-ES"/>
          </a:p>
        </p:txBody>
      </p:sp>
      <p:sp>
        <p:nvSpPr>
          <p:cNvPr id="7" name="6 Marcador de número de diapositiva"/>
          <p:cNvSpPr>
            <a:spLocks noGrp="1"/>
          </p:cNvSpPr>
          <p:nvPr>
            <p:ph type="sldNum" sz="quarter" idx="12"/>
          </p:nvPr>
        </p:nvSpPr>
        <p:spPr/>
        <p:txBody>
          <a:bodyPr/>
          <a:lstStyle/>
          <a:p>
            <a:fld id="{BADDD7CB-9112-432C-B727-850DB0F6F8E8}" type="slidenum">
              <a:rPr lang="es-ES" smtClean="0"/>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32C117F-8C09-4D39-A511-D45B6D279C1D}" type="datetime1">
              <a:rPr lang="es-ES" smtClean="0"/>
              <a:pPr/>
              <a:t>01/08/2011</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s-ES" smtClean="0"/>
              <a:t>Expositor: CPN Dr. Horacio R. Della Rocca </a:t>
            </a:r>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ADDD7CB-9112-432C-B727-850DB0F6F8E8}" type="slidenum">
              <a:rPr lang="es-ES" smtClean="0"/>
              <a:pPr/>
              <a:t>‹Nº›</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themeOverride" Target="../theme/themeOverride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3568" y="764704"/>
            <a:ext cx="7772400" cy="1728192"/>
          </a:xfrm>
          <a:gradFill flip="none" rotWithShape="1">
            <a:gsLst>
              <a:gs pos="0">
                <a:srgbClr val="5E9EFF"/>
              </a:gs>
              <a:gs pos="39999">
                <a:srgbClr val="85C2FF"/>
              </a:gs>
              <a:gs pos="70000">
                <a:srgbClr val="C4D6EB"/>
              </a:gs>
              <a:gs pos="100000">
                <a:srgbClr val="FFEBFA"/>
              </a:gs>
              <a:gs pos="100000">
                <a:srgbClr val="FFEBFA"/>
              </a:gs>
            </a:gsLst>
            <a:lin ang="3600000" scaled="0"/>
            <a:tileRect/>
          </a:gradFill>
          <a:ln>
            <a:solidFill>
              <a:schemeClr val="tx2"/>
            </a:solidFill>
          </a:ln>
          <a:effectLst>
            <a:outerShdw blurRad="50800" dist="25400" dir="3000000" algn="ctr" rotWithShape="0">
              <a:schemeClr val="tx2"/>
            </a:outerShdw>
          </a:effectLst>
        </p:spPr>
        <p:txBody>
          <a:bodyPr>
            <a:normAutofit/>
          </a:bodyPr>
          <a:lstStyle/>
          <a:p>
            <a:r>
              <a:rPr lang="es-ES" sz="5300" dirty="0" smtClean="0"/>
              <a:t>13º</a:t>
            </a:r>
            <a:r>
              <a:rPr lang="es-ES" dirty="0" smtClean="0"/>
              <a:t> Simposio sobre Legislación Tributaria Argentina</a:t>
            </a:r>
            <a:endParaRPr lang="es-ES" dirty="0"/>
          </a:p>
        </p:txBody>
      </p:sp>
      <p:sp>
        <p:nvSpPr>
          <p:cNvPr id="3" name="2 Subtítulo"/>
          <p:cNvSpPr>
            <a:spLocks noGrp="1"/>
          </p:cNvSpPr>
          <p:nvPr>
            <p:ph type="subTitle" idx="1"/>
          </p:nvPr>
        </p:nvSpPr>
        <p:spPr>
          <a:xfrm>
            <a:off x="1331640" y="2924944"/>
            <a:ext cx="6400800" cy="1656184"/>
          </a:xfrm>
          <a:gradFill flip="none" rotWithShape="1">
            <a:gsLst>
              <a:gs pos="0">
                <a:srgbClr val="5E9EFF"/>
              </a:gs>
              <a:gs pos="39999">
                <a:srgbClr val="85C2FF"/>
              </a:gs>
              <a:gs pos="70000">
                <a:srgbClr val="C4D6EB"/>
              </a:gs>
              <a:gs pos="100000">
                <a:srgbClr val="FFEBFA"/>
              </a:gs>
              <a:gs pos="100000">
                <a:srgbClr val="FFEBFA"/>
              </a:gs>
            </a:gsLst>
            <a:lin ang="3600000" scaled="0"/>
            <a:tileRect/>
          </a:gradFill>
          <a:ln>
            <a:solidFill>
              <a:schemeClr val="tx2"/>
            </a:solidFill>
          </a:ln>
          <a:effectLst>
            <a:outerShdw dist="25400" dir="2400000" algn="ctr" rotWithShape="0">
              <a:schemeClr val="tx2"/>
            </a:outerShdw>
          </a:effectLst>
        </p:spPr>
        <p:txBody>
          <a:bodyPr vert="horz" lIns="91440" tIns="45720" rIns="91440" bIns="45720" rtlCol="0" anchor="ctr">
            <a:normAutofit fontScale="97500" lnSpcReduction="10000"/>
          </a:bodyPr>
          <a:lstStyle/>
          <a:p>
            <a:pPr>
              <a:spcBef>
                <a:spcPct val="0"/>
              </a:spcBef>
            </a:pPr>
            <a:r>
              <a:rPr lang="es-ES" sz="3600" dirty="0">
                <a:solidFill>
                  <a:schemeClr val="tx1"/>
                </a:solidFill>
                <a:latin typeface="+mj-lt"/>
                <a:ea typeface="+mj-ea"/>
                <a:cs typeface="+mj-cs"/>
              </a:rPr>
              <a:t>C.P.C.E.C.A.B.A.                      </a:t>
            </a:r>
          </a:p>
          <a:p>
            <a:pPr>
              <a:spcBef>
                <a:spcPct val="0"/>
              </a:spcBef>
            </a:pPr>
            <a:r>
              <a:rPr lang="es-ES" sz="3600" dirty="0">
                <a:solidFill>
                  <a:schemeClr val="tx1"/>
                </a:solidFill>
                <a:latin typeface="+mj-lt"/>
                <a:ea typeface="+mj-ea"/>
                <a:cs typeface="+mj-cs"/>
              </a:rPr>
              <a:t>Comisión Nº1 </a:t>
            </a:r>
          </a:p>
          <a:p>
            <a:pPr>
              <a:spcBef>
                <a:spcPct val="0"/>
              </a:spcBef>
            </a:pPr>
            <a:r>
              <a:rPr lang="es-ES" sz="3600" dirty="0">
                <a:solidFill>
                  <a:schemeClr val="tx1"/>
                </a:solidFill>
                <a:latin typeface="+mj-lt"/>
                <a:ea typeface="+mj-ea"/>
                <a:cs typeface="+mj-cs"/>
              </a:rPr>
              <a:t>Ley Penal Tributaria </a:t>
            </a:r>
          </a:p>
        </p:txBody>
      </p:sp>
      <p:pic>
        <p:nvPicPr>
          <p:cNvPr id="1026" name="Picture 2"/>
          <p:cNvPicPr>
            <a:picLocks noChangeAspect="1" noChangeArrowheads="1"/>
          </p:cNvPicPr>
          <p:nvPr/>
        </p:nvPicPr>
        <p:blipFill>
          <a:blip r:embed="rId3" cstate="print"/>
          <a:srcRect/>
          <a:stretch>
            <a:fillRect/>
          </a:stretch>
        </p:blipFill>
        <p:spPr bwMode="auto">
          <a:xfrm>
            <a:off x="683568" y="5517232"/>
            <a:ext cx="1247775" cy="1200150"/>
          </a:xfrm>
          <a:prstGeom prst="rect">
            <a:avLst/>
          </a:prstGeom>
          <a:noFill/>
          <a:ln w="9525">
            <a:noFill/>
            <a:miter lim="800000"/>
            <a:headEnd/>
            <a:tailEnd/>
          </a:ln>
        </p:spPr>
      </p:pic>
      <p:sp>
        <p:nvSpPr>
          <p:cNvPr id="8" name="7 Marcador de número de diapositiva"/>
          <p:cNvSpPr>
            <a:spLocks noGrp="1"/>
          </p:cNvSpPr>
          <p:nvPr>
            <p:ph type="sldNum" sz="quarter" idx="12"/>
          </p:nvPr>
        </p:nvSpPr>
        <p:spPr/>
        <p:txBody>
          <a:bodyPr/>
          <a:lstStyle/>
          <a:p>
            <a:fld id="{BADDD7CB-9112-432C-B727-850DB0F6F8E8}" type="slidenum">
              <a:rPr lang="es-ES" smtClean="0"/>
              <a:pPr/>
              <a:t>1</a:t>
            </a:fld>
            <a:endParaRPr lang="es-ES"/>
          </a:p>
        </p:txBody>
      </p:sp>
      <p:sp>
        <p:nvSpPr>
          <p:cNvPr id="10" name="9 Marcador de pie de página"/>
          <p:cNvSpPr>
            <a:spLocks noGrp="1"/>
          </p:cNvSpPr>
          <p:nvPr>
            <p:ph type="ftr" sz="quarter" idx="11"/>
          </p:nvPr>
        </p:nvSpPr>
        <p:spPr>
          <a:xfrm>
            <a:off x="2411760" y="6165304"/>
            <a:ext cx="4824536" cy="484163"/>
          </a:xfrm>
        </p:spPr>
        <p:txBody>
          <a:bodyPr/>
          <a:lstStyle/>
          <a:p>
            <a:r>
              <a:rPr lang="es-ES" sz="2000" b="1" i="1" dirty="0" smtClean="0">
                <a:solidFill>
                  <a:schemeClr val="tx1"/>
                </a:solidFill>
              </a:rPr>
              <a:t>Expositor: Dr. CP. Horacio R. Della Rocca </a:t>
            </a:r>
            <a:endParaRPr lang="es-ES" sz="2000" b="1" i="1" dirty="0">
              <a:solidFill>
                <a:schemeClr val="tx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1 Título"/>
          <p:cNvSpPr>
            <a:spLocks noGrp="1"/>
          </p:cNvSpPr>
          <p:nvPr>
            <p:ph type="title"/>
          </p:nvPr>
        </p:nvSpPr>
        <p:spPr>
          <a:gradFill flip="none" rotWithShape="1">
            <a:gsLst>
              <a:gs pos="0">
                <a:srgbClr val="5E9EFF"/>
              </a:gs>
              <a:gs pos="39999">
                <a:srgbClr val="85C2FF"/>
              </a:gs>
              <a:gs pos="70000">
                <a:srgbClr val="C4D6EB"/>
              </a:gs>
              <a:gs pos="100000">
                <a:srgbClr val="FFEBFA"/>
              </a:gs>
              <a:gs pos="100000">
                <a:srgbClr val="FFEBFA"/>
              </a:gs>
            </a:gsLst>
            <a:lin ang="3600000" scaled="0"/>
            <a:tileRect/>
          </a:gradFill>
          <a:ln>
            <a:solidFill>
              <a:schemeClr val="tx2"/>
            </a:solidFill>
          </a:ln>
          <a:effectLst>
            <a:outerShdw blurRad="50800" dist="25400" dir="3000000" algn="ctr" rotWithShape="0">
              <a:schemeClr val="tx2"/>
            </a:outerShdw>
          </a:effectLst>
        </p:spPr>
        <p:txBody>
          <a:bodyPr vert="horz" lIns="91440" tIns="45720" rIns="91440" bIns="45720" rtlCol="0" anchor="ctr">
            <a:normAutofit/>
          </a:bodyPr>
          <a:lstStyle/>
          <a:p>
            <a:r>
              <a:rPr lang="es-ES" sz="3500" dirty="0"/>
              <a:t>Presentación espontánea</a:t>
            </a:r>
          </a:p>
        </p:txBody>
      </p:sp>
      <p:sp>
        <p:nvSpPr>
          <p:cNvPr id="3" name="2 Marcador de contenido"/>
          <p:cNvSpPr>
            <a:spLocks noGrp="1"/>
          </p:cNvSpPr>
          <p:nvPr>
            <p:ph idx="1"/>
          </p:nvPr>
        </p:nvSpPr>
        <p:spPr>
          <a:xfrm>
            <a:off x="457200" y="1600201"/>
            <a:ext cx="8229600" cy="748679"/>
          </a:xfrm>
          <a:gradFill flip="none" rotWithShape="1">
            <a:gsLst>
              <a:gs pos="0">
                <a:srgbClr val="5E9EFF"/>
              </a:gs>
              <a:gs pos="39999">
                <a:srgbClr val="85C2FF"/>
              </a:gs>
              <a:gs pos="70000">
                <a:srgbClr val="C4D6EB"/>
              </a:gs>
              <a:gs pos="100000">
                <a:srgbClr val="FFEBFA"/>
              </a:gs>
              <a:gs pos="100000">
                <a:srgbClr val="FFEBFA"/>
              </a:gs>
            </a:gsLst>
            <a:path path="circle">
              <a:fillToRect l="100000" t="100000"/>
            </a:path>
            <a:tileRect r="-100000" b="-100000"/>
          </a:gradFill>
          <a:ln>
            <a:solidFill>
              <a:schemeClr val="tx2"/>
            </a:solidFill>
          </a:ln>
        </p:spPr>
        <p:txBody>
          <a:bodyPr vert="horz" lIns="91440" tIns="45720" rIns="91440" bIns="45720" rtlCol="0">
            <a:normAutofit/>
          </a:bodyPr>
          <a:lstStyle/>
          <a:p>
            <a:pPr algn="ctr">
              <a:buNone/>
            </a:pPr>
            <a:r>
              <a:rPr lang="es-ES" dirty="0"/>
              <a:t>Proyecto del P.E.N.</a:t>
            </a:r>
          </a:p>
        </p:txBody>
      </p:sp>
      <p:sp>
        <p:nvSpPr>
          <p:cNvPr id="5" name="2 Marcador de contenido"/>
          <p:cNvSpPr txBox="1">
            <a:spLocks/>
          </p:cNvSpPr>
          <p:nvPr/>
        </p:nvSpPr>
        <p:spPr>
          <a:xfrm>
            <a:off x="457200" y="2636911"/>
            <a:ext cx="8229600" cy="1512169"/>
          </a:xfrm>
          <a:prstGeom prst="rect">
            <a:avLst/>
          </a:prstGeom>
        </p:spPr>
        <p:txBody>
          <a:bodyPr vert="horz" lIns="91440" tIns="45720" rIns="91440" bIns="45720" rtlCol="0">
            <a:normAutofit/>
          </a:bodyPr>
          <a:lstStyle/>
          <a:p>
            <a:pPr marL="342900" marR="0" lvl="0" indent="-342900" algn="just" defTabSz="914400" rtl="0" eaLnBrk="1" fontAlgn="auto" latinLnBrk="0" hangingPunct="1">
              <a:lnSpc>
                <a:spcPct val="100000"/>
              </a:lnSpc>
              <a:spcBef>
                <a:spcPct val="20000"/>
              </a:spcBef>
              <a:spcAft>
                <a:spcPts val="0"/>
              </a:spcAft>
              <a:buClrTx/>
              <a:buSzTx/>
              <a:tabLst/>
              <a:defRPr/>
            </a:pPr>
            <a:r>
              <a:rPr kumimoji="0" lang="es-ES" sz="1400" b="0" i="0" u="none" strike="noStrike" kern="1200" cap="none" spc="0" normalizeH="0" baseline="0" noProof="0" dirty="0" smtClean="0">
                <a:ln>
                  <a:noFill/>
                </a:ln>
                <a:solidFill>
                  <a:schemeClr val="tx1"/>
                </a:solidFill>
                <a:effectLst/>
                <a:uLnTx/>
                <a:uFillTx/>
                <a:latin typeface="+mn-lt"/>
                <a:ea typeface="+mn-ea"/>
                <a:cs typeface="+mn-cs"/>
              </a:rPr>
              <a:t>	Mensaje:</a:t>
            </a:r>
            <a:r>
              <a:rPr kumimoji="0" lang="es-ES" sz="1400" b="0" i="0" u="none" strike="noStrike" kern="1200" cap="none" spc="0" normalizeH="0" noProof="0" dirty="0" smtClean="0">
                <a:ln>
                  <a:noFill/>
                </a:ln>
                <a:solidFill>
                  <a:schemeClr val="tx1"/>
                </a:solidFill>
                <a:effectLst/>
                <a:uLnTx/>
                <a:uFillTx/>
                <a:latin typeface="+mn-lt"/>
                <a:ea typeface="+mn-ea"/>
                <a:cs typeface="+mn-cs"/>
              </a:rPr>
              <a:t> “ A los fines de incentivar el cumplimiento espontáneo de los contribuyentes, se incorpora una causal absolutoria, dejando exento de responsabilidad penal al obligado que regularice espontáneamente su situación, siempre que su presentación no se produzca a raíz de una inspección iniciada, observación de parte de la repartición fiscalizadora o denuncia presentada, que se vincule directamente o indirectamente con él”. </a:t>
            </a:r>
            <a:endParaRPr kumimoji="0" lang="es-ES" sz="14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6" name="2 Marcador de contenido"/>
          <p:cNvSpPr txBox="1">
            <a:spLocks/>
          </p:cNvSpPr>
          <p:nvPr/>
        </p:nvSpPr>
        <p:spPr>
          <a:xfrm>
            <a:off x="467544" y="3933056"/>
            <a:ext cx="8229600" cy="936103"/>
          </a:xfrm>
          <a:prstGeom prst="rect">
            <a:avLst/>
          </a:prstGeom>
        </p:spPr>
        <p:txBody>
          <a:bodyPr vert="horz" lIns="91440" tIns="45720" rIns="91440" bIns="45720" rtlCol="0">
            <a:noAutofit/>
          </a:bodyPr>
          <a:lstStyle/>
          <a:p>
            <a:pPr marL="342900" marR="0" lvl="0" indent="-342900" algn="just" defTabSz="914400" rtl="0" eaLnBrk="1" fontAlgn="auto" latinLnBrk="0" hangingPunct="1">
              <a:lnSpc>
                <a:spcPct val="100000"/>
              </a:lnSpc>
              <a:spcBef>
                <a:spcPct val="20000"/>
              </a:spcBef>
              <a:spcAft>
                <a:spcPts val="0"/>
              </a:spcAft>
              <a:buClrTx/>
              <a:buSzTx/>
              <a:tabLst/>
              <a:defRPr/>
            </a:pPr>
            <a:r>
              <a:rPr kumimoji="0" lang="es-ES" sz="1600" b="0" i="0" u="none" strike="noStrike" kern="1200" cap="none" spc="0" normalizeH="0" baseline="0" noProof="0" dirty="0" smtClean="0">
                <a:ln>
                  <a:noFill/>
                </a:ln>
                <a:solidFill>
                  <a:schemeClr val="tx1"/>
                </a:solidFill>
                <a:effectLst/>
                <a:uLnTx/>
                <a:uFillTx/>
                <a:latin typeface="+mn-lt"/>
                <a:ea typeface="+mn-ea"/>
                <a:cs typeface="+mn-cs"/>
              </a:rPr>
              <a:t>	Art.</a:t>
            </a:r>
            <a:r>
              <a:rPr kumimoji="0" lang="es-ES" sz="1600" b="0" i="0" u="none" strike="noStrike" kern="1200" cap="none" spc="0" normalizeH="0" noProof="0" dirty="0" smtClean="0">
                <a:ln>
                  <a:noFill/>
                </a:ln>
                <a:solidFill>
                  <a:schemeClr val="tx1"/>
                </a:solidFill>
                <a:effectLst/>
                <a:uLnTx/>
                <a:uFillTx/>
                <a:latin typeface="+mn-lt"/>
                <a:ea typeface="+mn-ea"/>
                <a:cs typeface="+mn-cs"/>
              </a:rPr>
              <a:t> 16: “ El sujeto obligado que regularice espontáneamente su situación, dando cumplimiento a las obligaciones evadidas, quedará exento de responsabilidad penal siempre que su presentación no se produzca a raíz de una inspección iniciada, observación de parte de la repartición fiscalizadora o denuncia presentada, que se vincule directa o indirectamente con el”. </a:t>
            </a:r>
            <a:endParaRPr kumimoji="0" lang="es-ES" sz="16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8" name="7 Marcador de número de diapositiva"/>
          <p:cNvSpPr>
            <a:spLocks noGrp="1"/>
          </p:cNvSpPr>
          <p:nvPr>
            <p:ph type="sldNum" sz="quarter" idx="12"/>
          </p:nvPr>
        </p:nvSpPr>
        <p:spPr/>
        <p:txBody>
          <a:bodyPr/>
          <a:lstStyle/>
          <a:p>
            <a:fld id="{BADDD7CB-9112-432C-B727-850DB0F6F8E8}" type="slidenum">
              <a:rPr lang="es-ES" smtClean="0"/>
              <a:pPr/>
              <a:t>10</a:t>
            </a:fld>
            <a:endParaRPr lang="es-ES"/>
          </a:p>
        </p:txBody>
      </p:sp>
      <p:pic>
        <p:nvPicPr>
          <p:cNvPr id="10" name="Picture 2"/>
          <p:cNvPicPr>
            <a:picLocks noChangeAspect="1" noChangeArrowheads="1"/>
          </p:cNvPicPr>
          <p:nvPr/>
        </p:nvPicPr>
        <p:blipFill>
          <a:blip r:embed="rId3" cstate="print"/>
          <a:srcRect/>
          <a:stretch>
            <a:fillRect/>
          </a:stretch>
        </p:blipFill>
        <p:spPr bwMode="auto">
          <a:xfrm>
            <a:off x="611560" y="5445224"/>
            <a:ext cx="1247775" cy="1200150"/>
          </a:xfrm>
          <a:prstGeom prst="rect">
            <a:avLst/>
          </a:prstGeom>
          <a:noFill/>
          <a:ln w="9525">
            <a:noFill/>
            <a:miter lim="800000"/>
            <a:headEnd/>
            <a:tailEnd/>
          </a:ln>
        </p:spPr>
      </p:pic>
      <p:sp>
        <p:nvSpPr>
          <p:cNvPr id="9" name="9 Marcador de pie de página"/>
          <p:cNvSpPr>
            <a:spLocks noGrp="1"/>
          </p:cNvSpPr>
          <p:nvPr>
            <p:ph type="ftr" sz="quarter" idx="11"/>
          </p:nvPr>
        </p:nvSpPr>
        <p:spPr>
          <a:xfrm>
            <a:off x="2411760" y="6165304"/>
            <a:ext cx="4824536" cy="484163"/>
          </a:xfrm>
        </p:spPr>
        <p:txBody>
          <a:bodyPr/>
          <a:lstStyle/>
          <a:p>
            <a:r>
              <a:rPr lang="es-ES" sz="2000" b="1" i="1" dirty="0" smtClean="0">
                <a:solidFill>
                  <a:schemeClr val="tx1"/>
                </a:solidFill>
              </a:rPr>
              <a:t>Expositor: Dr. CP. Horacio R. Della Rocca </a:t>
            </a:r>
            <a:endParaRPr lang="es-ES" sz="2000" b="1" i="1" dirty="0">
              <a:solidFill>
                <a:schemeClr val="tx1"/>
              </a:solidFill>
            </a:endParaRPr>
          </a:p>
        </p:txBody>
      </p:sp>
    </p:spTree>
  </p:cSld>
  <p:clrMapOvr>
    <a:overrideClrMapping bg1="lt1" tx1="dk1" bg2="lt2" tx2="dk2" accent1="accent1" accent2="accent2" accent3="accent3" accent4="accent4" accent5="accent5" accent6="accent6" hlink="hlink" folHlink="folHlink"/>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600201"/>
            <a:ext cx="8229600" cy="820687"/>
          </a:xfrm>
          <a:gradFill flip="none" rotWithShape="1">
            <a:gsLst>
              <a:gs pos="0">
                <a:srgbClr val="5E9EFF"/>
              </a:gs>
              <a:gs pos="39999">
                <a:srgbClr val="85C2FF"/>
              </a:gs>
              <a:gs pos="70000">
                <a:srgbClr val="C4D6EB"/>
              </a:gs>
              <a:gs pos="100000">
                <a:srgbClr val="FFEBFA"/>
              </a:gs>
              <a:gs pos="100000">
                <a:srgbClr val="FFEBFA"/>
              </a:gs>
            </a:gsLst>
            <a:path path="circle">
              <a:fillToRect l="100000" t="100000"/>
            </a:path>
            <a:tileRect r="-100000" b="-100000"/>
          </a:gradFill>
          <a:ln>
            <a:solidFill>
              <a:schemeClr val="tx2"/>
            </a:solidFill>
          </a:ln>
        </p:spPr>
        <p:txBody>
          <a:bodyPr vert="horz" lIns="91440" tIns="45720" rIns="91440" bIns="45720" rtlCol="0">
            <a:normAutofit/>
          </a:bodyPr>
          <a:lstStyle/>
          <a:p>
            <a:pPr algn="ctr">
              <a:buNone/>
            </a:pPr>
            <a:r>
              <a:rPr lang="es-ES" dirty="0"/>
              <a:t>Cuestiones de Diseño Normativo</a:t>
            </a:r>
          </a:p>
          <a:p>
            <a:pPr algn="ctr">
              <a:buNone/>
            </a:pPr>
            <a:endParaRPr lang="es-ES" dirty="0"/>
          </a:p>
        </p:txBody>
      </p:sp>
      <p:sp>
        <p:nvSpPr>
          <p:cNvPr id="4" name="1 Título"/>
          <p:cNvSpPr>
            <a:spLocks noGrp="1"/>
          </p:cNvSpPr>
          <p:nvPr>
            <p:ph type="title"/>
          </p:nvPr>
        </p:nvSpPr>
        <p:spPr>
          <a:gradFill flip="none" rotWithShape="1">
            <a:gsLst>
              <a:gs pos="0">
                <a:srgbClr val="5E9EFF"/>
              </a:gs>
              <a:gs pos="39999">
                <a:srgbClr val="85C2FF"/>
              </a:gs>
              <a:gs pos="70000">
                <a:srgbClr val="C4D6EB"/>
              </a:gs>
              <a:gs pos="100000">
                <a:srgbClr val="FFEBFA"/>
              </a:gs>
              <a:gs pos="100000">
                <a:srgbClr val="FFEBFA"/>
              </a:gs>
            </a:gsLst>
            <a:lin ang="3600000" scaled="0"/>
            <a:tileRect/>
          </a:gradFill>
          <a:ln>
            <a:solidFill>
              <a:schemeClr val="tx2"/>
            </a:solidFill>
          </a:ln>
          <a:effectLst>
            <a:outerShdw blurRad="50800" dist="25400" dir="3000000" algn="ctr" rotWithShape="0">
              <a:schemeClr val="tx2"/>
            </a:outerShdw>
          </a:effectLst>
        </p:spPr>
        <p:txBody>
          <a:bodyPr vert="horz" lIns="91440" tIns="45720" rIns="91440" bIns="45720" rtlCol="0" anchor="ctr">
            <a:normAutofit/>
          </a:bodyPr>
          <a:lstStyle/>
          <a:p>
            <a:r>
              <a:rPr lang="es-ES" sz="3500" dirty="0"/>
              <a:t>Presentación espontánea</a:t>
            </a:r>
          </a:p>
        </p:txBody>
      </p:sp>
      <p:sp>
        <p:nvSpPr>
          <p:cNvPr id="5" name="2 Marcador de contenido"/>
          <p:cNvSpPr txBox="1">
            <a:spLocks/>
          </p:cNvSpPr>
          <p:nvPr/>
        </p:nvSpPr>
        <p:spPr>
          <a:xfrm>
            <a:off x="539552" y="2564905"/>
            <a:ext cx="8229600" cy="648072"/>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lang="es-ES" sz="3200" dirty="0" smtClean="0"/>
              <a:t>Problemas </a:t>
            </a:r>
            <a:endParaRPr kumimoji="0" lang="es-E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s-ES" sz="32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6" name="5 Flecha derecha"/>
          <p:cNvSpPr/>
          <p:nvPr/>
        </p:nvSpPr>
        <p:spPr>
          <a:xfrm>
            <a:off x="2411760" y="2780928"/>
            <a:ext cx="432048" cy="261743"/>
          </a:xfrm>
          <a:prstGeom prst="rightArrow">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chemeClr val="tx1"/>
              </a:solidFill>
            </a:endParaRPr>
          </a:p>
        </p:txBody>
      </p:sp>
      <p:sp>
        <p:nvSpPr>
          <p:cNvPr id="7" name="2 Marcador de contenido"/>
          <p:cNvSpPr txBox="1">
            <a:spLocks/>
          </p:cNvSpPr>
          <p:nvPr/>
        </p:nvSpPr>
        <p:spPr>
          <a:xfrm>
            <a:off x="1331640" y="3356992"/>
            <a:ext cx="7581528" cy="1296144"/>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s-ES" sz="1600" b="1" dirty="0" smtClean="0"/>
              <a:t>Determinación de la espontaneidad.</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s-ES" sz="1600" b="1" dirty="0" smtClean="0"/>
              <a:t>Pautas objetivas.</a:t>
            </a:r>
          </a:p>
          <a:p>
            <a:pPr marL="1257300" lvl="2" indent="-342900">
              <a:spcBef>
                <a:spcPct val="20000"/>
              </a:spcBef>
              <a:buFont typeface="Arial" pitchFamily="34" charset="0"/>
              <a:buChar char="•"/>
            </a:pPr>
            <a:r>
              <a:rPr lang="es-ES" sz="1600" b="1" dirty="0" smtClean="0"/>
              <a:t>Inspección iniciada                       formalmente notificada.</a:t>
            </a:r>
          </a:p>
          <a:p>
            <a:pPr marL="1257300" lvl="2" indent="-342900">
              <a:spcBef>
                <a:spcPct val="20000"/>
              </a:spcBef>
              <a:buFont typeface="Arial" pitchFamily="34" charset="0"/>
              <a:buChar char="•"/>
            </a:pPr>
            <a:r>
              <a:rPr kumimoji="0" lang="es-ES" sz="1600" b="1" i="0" u="none" strike="noStrike" kern="1200" cap="none" spc="0" normalizeH="0" baseline="0" noProof="0" dirty="0" smtClean="0">
                <a:ln>
                  <a:noFill/>
                </a:ln>
                <a:solidFill>
                  <a:schemeClr val="tx1"/>
                </a:solidFill>
                <a:effectLst/>
                <a:uLnTx/>
                <a:uFillTx/>
                <a:latin typeface="+mn-lt"/>
                <a:ea typeface="+mn-ea"/>
                <a:cs typeface="+mn-cs"/>
              </a:rPr>
              <a:t>Existencia de denuncia                interposición de</a:t>
            </a:r>
            <a:r>
              <a:rPr kumimoji="0" lang="es-ES" sz="1600" b="1" i="0" u="none" strike="noStrike" kern="1200" cap="none" spc="0" normalizeH="0" noProof="0" dirty="0" smtClean="0">
                <a:ln>
                  <a:noFill/>
                </a:ln>
                <a:solidFill>
                  <a:schemeClr val="tx1"/>
                </a:solidFill>
                <a:effectLst/>
                <a:uLnTx/>
                <a:uFillTx/>
                <a:latin typeface="+mn-lt"/>
                <a:ea typeface="+mn-ea"/>
                <a:cs typeface="+mn-cs"/>
              </a:rPr>
              <a:t> la querella o denuncia.</a:t>
            </a:r>
            <a:endParaRPr kumimoji="0" lang="es-ES" sz="1600" b="1"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s-ES" sz="1600" b="1" i="0" u="none" strike="noStrike" kern="1200" cap="none" spc="0" normalizeH="0" baseline="0" noProof="0" dirty="0" smtClean="0">
              <a:ln>
                <a:noFill/>
              </a:ln>
              <a:solidFill>
                <a:schemeClr val="tx1"/>
              </a:solidFill>
              <a:effectLst/>
              <a:uLnTx/>
              <a:uFillTx/>
              <a:latin typeface="+mn-lt"/>
              <a:ea typeface="+mn-ea"/>
              <a:cs typeface="+mn-cs"/>
            </a:endParaRPr>
          </a:p>
        </p:txBody>
      </p:sp>
      <p:cxnSp>
        <p:nvCxnSpPr>
          <p:cNvPr id="9" name="8 Conector recto de flecha"/>
          <p:cNvCxnSpPr/>
          <p:nvPr/>
        </p:nvCxnSpPr>
        <p:spPr>
          <a:xfrm>
            <a:off x="4716016" y="4149080"/>
            <a:ext cx="36004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3" name="2 Marcador de contenido"/>
          <p:cNvSpPr txBox="1">
            <a:spLocks/>
          </p:cNvSpPr>
          <p:nvPr/>
        </p:nvSpPr>
        <p:spPr>
          <a:xfrm>
            <a:off x="1331640" y="4725144"/>
            <a:ext cx="7653536" cy="936104"/>
          </a:xfrm>
          <a:prstGeom prst="rect">
            <a:avLst/>
          </a:prstGeom>
        </p:spPr>
        <p:txBody>
          <a:bodyPr vert="horz" lIns="91440" tIns="45720" rIns="91440" bIns="45720" rtlCol="0">
            <a:no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ES" sz="1600" b="1" i="0" u="none" strike="noStrike" kern="1200" cap="none" spc="0" normalizeH="0" baseline="0" noProof="0" dirty="0" smtClean="0">
                <a:ln>
                  <a:noFill/>
                </a:ln>
                <a:solidFill>
                  <a:schemeClr val="tx1"/>
                </a:solidFill>
                <a:effectLst/>
                <a:uLnTx/>
                <a:uFillTx/>
                <a:latin typeface="+mn-lt"/>
                <a:ea typeface="+mn-ea"/>
                <a:cs typeface="+mn-cs"/>
              </a:rPr>
              <a:t>Otras cuestiones</a:t>
            </a:r>
          </a:p>
          <a:p>
            <a:pPr marL="1257300" lvl="2" indent="-342900">
              <a:spcBef>
                <a:spcPct val="20000"/>
              </a:spcBef>
              <a:buFont typeface="Arial" pitchFamily="34" charset="0"/>
              <a:buChar char="•"/>
            </a:pPr>
            <a:r>
              <a:rPr lang="es-ES" sz="1600" b="1" dirty="0" smtClean="0"/>
              <a:t>Presentación espontánea sin ingreso</a:t>
            </a:r>
          </a:p>
          <a:p>
            <a:pPr marL="1257300" lvl="2" indent="-342900">
              <a:spcBef>
                <a:spcPct val="20000"/>
              </a:spcBef>
              <a:buFont typeface="Arial" pitchFamily="34" charset="0"/>
              <a:buChar char="•"/>
            </a:pPr>
            <a:r>
              <a:rPr kumimoji="0" lang="es-ES" sz="1600" b="1" i="0" u="none" strike="noStrike" kern="1200" cap="none" spc="0" normalizeH="0" baseline="0" noProof="0" dirty="0" smtClean="0">
                <a:ln>
                  <a:noFill/>
                </a:ln>
                <a:solidFill>
                  <a:schemeClr val="tx1"/>
                </a:solidFill>
                <a:effectLst/>
                <a:uLnTx/>
                <a:uFillTx/>
                <a:latin typeface="+mn-lt"/>
                <a:ea typeface="+mn-ea"/>
                <a:cs typeface="+mn-cs"/>
              </a:rPr>
              <a:t>Presentación</a:t>
            </a:r>
            <a:r>
              <a:rPr kumimoji="0" lang="es-ES" sz="1600" b="1" i="0" u="none" strike="noStrike" kern="1200" cap="none" spc="0" normalizeH="0" noProof="0" dirty="0" smtClean="0">
                <a:ln>
                  <a:noFill/>
                </a:ln>
                <a:solidFill>
                  <a:schemeClr val="tx1"/>
                </a:solidFill>
                <a:effectLst/>
                <a:uLnTx/>
                <a:uFillTx/>
                <a:latin typeface="+mn-lt"/>
                <a:ea typeface="+mn-ea"/>
                <a:cs typeface="+mn-cs"/>
              </a:rPr>
              <a:t> espontánea parcial</a:t>
            </a:r>
          </a:p>
          <a:p>
            <a:pPr marL="1257300" lvl="2" indent="-342900">
              <a:spcBef>
                <a:spcPct val="20000"/>
              </a:spcBef>
              <a:buFont typeface="Arial" pitchFamily="34" charset="0"/>
              <a:buChar char="•"/>
            </a:pPr>
            <a:r>
              <a:rPr lang="es-ES" sz="1600" b="1" baseline="0" dirty="0" smtClean="0"/>
              <a:t>Presentación</a:t>
            </a:r>
            <a:r>
              <a:rPr lang="es-ES" sz="1600" b="1" dirty="0" smtClean="0"/>
              <a:t> espontánea efectuada por un tercero.</a:t>
            </a:r>
            <a:endParaRPr kumimoji="0" lang="es-ES" sz="1600" b="1" i="0" u="none" strike="noStrike" kern="1200" cap="none" spc="0" normalizeH="0" baseline="0" noProof="0" dirty="0" smtClean="0">
              <a:ln>
                <a:noFill/>
              </a:ln>
              <a:solidFill>
                <a:schemeClr val="tx1"/>
              </a:solidFill>
              <a:effectLst/>
              <a:uLnTx/>
              <a:uFillTx/>
              <a:latin typeface="+mn-lt"/>
              <a:ea typeface="+mn-ea"/>
              <a:cs typeface="+mn-cs"/>
            </a:endParaRPr>
          </a:p>
        </p:txBody>
      </p:sp>
      <p:cxnSp>
        <p:nvCxnSpPr>
          <p:cNvPr id="15" name="14 Conector recto de flecha"/>
          <p:cNvCxnSpPr/>
          <p:nvPr/>
        </p:nvCxnSpPr>
        <p:spPr>
          <a:xfrm>
            <a:off x="4716016" y="4437112"/>
            <a:ext cx="36004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7" name="16 Marcador de número de diapositiva"/>
          <p:cNvSpPr>
            <a:spLocks noGrp="1"/>
          </p:cNvSpPr>
          <p:nvPr>
            <p:ph type="sldNum" sz="quarter" idx="12"/>
          </p:nvPr>
        </p:nvSpPr>
        <p:spPr/>
        <p:txBody>
          <a:bodyPr/>
          <a:lstStyle/>
          <a:p>
            <a:fld id="{BADDD7CB-9112-432C-B727-850DB0F6F8E8}" type="slidenum">
              <a:rPr lang="es-ES" smtClean="0"/>
              <a:pPr/>
              <a:t>11</a:t>
            </a:fld>
            <a:endParaRPr lang="es-ES"/>
          </a:p>
        </p:txBody>
      </p:sp>
      <p:pic>
        <p:nvPicPr>
          <p:cNvPr id="19" name="Picture 2"/>
          <p:cNvPicPr>
            <a:picLocks noChangeAspect="1" noChangeArrowheads="1"/>
          </p:cNvPicPr>
          <p:nvPr/>
        </p:nvPicPr>
        <p:blipFill>
          <a:blip r:embed="rId2" cstate="print"/>
          <a:srcRect/>
          <a:stretch>
            <a:fillRect/>
          </a:stretch>
        </p:blipFill>
        <p:spPr bwMode="auto">
          <a:xfrm>
            <a:off x="467544" y="5445224"/>
            <a:ext cx="1247775" cy="1200150"/>
          </a:xfrm>
          <a:prstGeom prst="rect">
            <a:avLst/>
          </a:prstGeom>
          <a:noFill/>
          <a:ln w="9525">
            <a:noFill/>
            <a:miter lim="800000"/>
            <a:headEnd/>
            <a:tailEnd/>
          </a:ln>
        </p:spPr>
      </p:pic>
      <p:sp>
        <p:nvSpPr>
          <p:cNvPr id="14" name="9 Marcador de pie de página"/>
          <p:cNvSpPr>
            <a:spLocks noGrp="1"/>
          </p:cNvSpPr>
          <p:nvPr>
            <p:ph type="ftr" sz="quarter" idx="11"/>
          </p:nvPr>
        </p:nvSpPr>
        <p:spPr>
          <a:xfrm>
            <a:off x="2411760" y="6165304"/>
            <a:ext cx="4824536" cy="484163"/>
          </a:xfrm>
        </p:spPr>
        <p:txBody>
          <a:bodyPr/>
          <a:lstStyle/>
          <a:p>
            <a:r>
              <a:rPr lang="es-ES" sz="2000" b="1" i="1" dirty="0" smtClean="0">
                <a:solidFill>
                  <a:schemeClr val="tx1"/>
                </a:solidFill>
              </a:rPr>
              <a:t>Expositor: Dr. CP. Horacio R. Della Rocca </a:t>
            </a:r>
            <a:endParaRPr lang="es-ES" sz="2000" b="1" i="1" dirty="0">
              <a:solidFill>
                <a:schemeClr val="tx1"/>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600201"/>
            <a:ext cx="8229600" cy="676671"/>
          </a:xfrm>
          <a:gradFill flip="none" rotWithShape="1">
            <a:gsLst>
              <a:gs pos="0">
                <a:srgbClr val="5E9EFF"/>
              </a:gs>
              <a:gs pos="39999">
                <a:srgbClr val="85C2FF"/>
              </a:gs>
              <a:gs pos="70000">
                <a:srgbClr val="C4D6EB"/>
              </a:gs>
              <a:gs pos="100000">
                <a:srgbClr val="FFEBFA"/>
              </a:gs>
              <a:gs pos="100000">
                <a:srgbClr val="FFEBFA"/>
              </a:gs>
            </a:gsLst>
            <a:path path="circle">
              <a:fillToRect l="100000" t="100000"/>
            </a:path>
            <a:tileRect r="-100000" b="-100000"/>
          </a:gradFill>
          <a:ln>
            <a:solidFill>
              <a:schemeClr val="tx2"/>
            </a:solidFill>
          </a:ln>
        </p:spPr>
        <p:txBody>
          <a:bodyPr vert="horz" lIns="91440" tIns="45720" rIns="91440" bIns="45720" rtlCol="0">
            <a:normAutofit/>
          </a:bodyPr>
          <a:lstStyle/>
          <a:p>
            <a:pPr algn="ctr">
              <a:buNone/>
            </a:pPr>
            <a:r>
              <a:rPr lang="es-ES" dirty="0"/>
              <a:t>Conclusión </a:t>
            </a:r>
          </a:p>
          <a:p>
            <a:pPr algn="ctr">
              <a:buNone/>
            </a:pPr>
            <a:endParaRPr lang="es-ES" dirty="0"/>
          </a:p>
        </p:txBody>
      </p:sp>
      <p:sp>
        <p:nvSpPr>
          <p:cNvPr id="4" name="1 Título"/>
          <p:cNvSpPr>
            <a:spLocks noGrp="1"/>
          </p:cNvSpPr>
          <p:nvPr>
            <p:ph type="title"/>
          </p:nvPr>
        </p:nvSpPr>
        <p:spPr>
          <a:gradFill flip="none" rotWithShape="1">
            <a:gsLst>
              <a:gs pos="0">
                <a:srgbClr val="5E9EFF"/>
              </a:gs>
              <a:gs pos="39999">
                <a:srgbClr val="85C2FF"/>
              </a:gs>
              <a:gs pos="70000">
                <a:srgbClr val="C4D6EB"/>
              </a:gs>
              <a:gs pos="100000">
                <a:srgbClr val="FFEBFA"/>
              </a:gs>
              <a:gs pos="100000">
                <a:srgbClr val="FFEBFA"/>
              </a:gs>
            </a:gsLst>
            <a:lin ang="3600000" scaled="0"/>
            <a:tileRect/>
          </a:gradFill>
          <a:ln>
            <a:solidFill>
              <a:schemeClr val="tx2"/>
            </a:solidFill>
          </a:ln>
          <a:effectLst>
            <a:outerShdw blurRad="50800" dist="25400" dir="3000000" algn="ctr" rotWithShape="0">
              <a:schemeClr val="tx2"/>
            </a:outerShdw>
          </a:effectLst>
        </p:spPr>
        <p:txBody>
          <a:bodyPr vert="horz" lIns="91440" tIns="45720" rIns="91440" bIns="45720" rtlCol="0" anchor="ctr">
            <a:normAutofit/>
          </a:bodyPr>
          <a:lstStyle/>
          <a:p>
            <a:r>
              <a:rPr lang="es-ES" sz="3500" dirty="0"/>
              <a:t>Presentación espontánea</a:t>
            </a:r>
          </a:p>
        </p:txBody>
      </p:sp>
      <p:sp>
        <p:nvSpPr>
          <p:cNvPr id="5" name="2 Marcador de contenido"/>
          <p:cNvSpPr txBox="1">
            <a:spLocks/>
          </p:cNvSpPr>
          <p:nvPr/>
        </p:nvSpPr>
        <p:spPr>
          <a:xfrm>
            <a:off x="611560" y="2492896"/>
            <a:ext cx="8229600" cy="676671"/>
          </a:xfrm>
          <a:prstGeom prst="rect">
            <a:avLst/>
          </a:prstGeom>
        </p:spPr>
        <p:txBody>
          <a:bodyPr vert="horz" lIns="91440" tIns="45720" rIns="91440" bIns="45720" rtlCol="0">
            <a:normAutofit/>
          </a:bodyPr>
          <a:lstStyle/>
          <a:p>
            <a:pPr marL="342900" marR="0" lvl="0" indent="-342900" algn="ctr" defTabSz="914400" rtl="0" eaLnBrk="1" fontAlgn="auto" latinLnBrk="0" hangingPunct="1">
              <a:lnSpc>
                <a:spcPct val="100000"/>
              </a:lnSpc>
              <a:spcBef>
                <a:spcPct val="20000"/>
              </a:spcBef>
              <a:spcAft>
                <a:spcPts val="0"/>
              </a:spcAft>
              <a:buClrTx/>
              <a:buSzTx/>
              <a:tabLst/>
              <a:defRPr/>
            </a:pPr>
            <a:r>
              <a:rPr kumimoji="0" lang="es-ES" sz="3200" b="0" i="0" u="none" strike="noStrike" kern="1200" cap="none" spc="0" normalizeH="0" baseline="0" noProof="0" dirty="0" smtClean="0">
                <a:ln>
                  <a:noFill/>
                </a:ln>
                <a:solidFill>
                  <a:schemeClr val="tx1"/>
                </a:solidFill>
                <a:effectLst/>
                <a:uLnTx/>
                <a:uFillTx/>
                <a:latin typeface="+mn-lt"/>
                <a:ea typeface="+mn-ea"/>
                <a:cs typeface="+mn-cs"/>
              </a:rPr>
              <a:t> </a:t>
            </a:r>
          </a:p>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s-ES" sz="32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6" name="2 Marcador de contenido"/>
          <p:cNvSpPr txBox="1">
            <a:spLocks/>
          </p:cNvSpPr>
          <p:nvPr/>
        </p:nvSpPr>
        <p:spPr>
          <a:xfrm>
            <a:off x="611560" y="2780928"/>
            <a:ext cx="8229600" cy="2160240"/>
          </a:xfrm>
          <a:prstGeom prst="rect">
            <a:avLst/>
          </a:prstGeom>
        </p:spPr>
        <p:txBody>
          <a:bodyPr vert="horz" lIns="91440" tIns="45720" rIns="91440" bIns="45720" rtlCol="0">
            <a:normAutofit fontScale="85000" lnSpcReduction="20000"/>
          </a:bodyPr>
          <a:lstStyle/>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Char char="•"/>
              <a:tabLst/>
              <a:defRPr/>
            </a:pPr>
            <a:r>
              <a:rPr lang="es-ES" sz="3200" dirty="0" smtClean="0"/>
              <a:t>Se trata de una propuesta positiva.</a:t>
            </a:r>
          </a:p>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ES" sz="3200" b="0" i="0" u="none" strike="noStrike" kern="1200" cap="none" spc="0" normalizeH="0" baseline="0" noProof="0" dirty="0" smtClean="0">
                <a:ln>
                  <a:noFill/>
                </a:ln>
                <a:solidFill>
                  <a:schemeClr val="tx1"/>
                </a:solidFill>
                <a:effectLst/>
                <a:uLnTx/>
                <a:uFillTx/>
                <a:latin typeface="+mn-lt"/>
                <a:ea typeface="+mn-ea"/>
                <a:cs typeface="+mn-cs"/>
              </a:rPr>
              <a:t>Deberá </a:t>
            </a:r>
            <a:r>
              <a:rPr kumimoji="0" lang="es-ES" sz="3200" b="0" i="0" u="none" strike="noStrike" kern="1200" cap="none" spc="0" normalizeH="0" baseline="0" noProof="0" dirty="0" smtClean="0">
                <a:ln>
                  <a:noFill/>
                </a:ln>
                <a:solidFill>
                  <a:schemeClr val="tx1"/>
                </a:solidFill>
                <a:effectLst/>
                <a:uLnTx/>
                <a:uFillTx/>
                <a:latin typeface="+mn-lt"/>
                <a:ea typeface="+mn-ea"/>
                <a:cs typeface="+mn-cs"/>
              </a:rPr>
              <a:t>ajustarse</a:t>
            </a:r>
            <a:r>
              <a:rPr kumimoji="0" lang="es-ES" sz="3200" b="0" i="0" u="none" strike="noStrike" kern="1200" cap="none" spc="0" normalizeH="0" noProof="0" dirty="0" smtClean="0">
                <a:ln>
                  <a:noFill/>
                </a:ln>
                <a:solidFill>
                  <a:schemeClr val="tx1"/>
                </a:solidFill>
                <a:effectLst/>
                <a:uLnTx/>
                <a:uFillTx/>
                <a:latin typeface="+mn-lt"/>
                <a:ea typeface="+mn-ea"/>
                <a:cs typeface="+mn-cs"/>
              </a:rPr>
              <a:t> su diseño normativo.</a:t>
            </a:r>
          </a:p>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Char char="•"/>
              <a:tabLst/>
              <a:defRPr/>
            </a:pPr>
            <a:r>
              <a:rPr lang="es-ES" sz="3200" baseline="0" dirty="0" smtClean="0"/>
              <a:t>Puede</a:t>
            </a:r>
            <a:r>
              <a:rPr lang="es-ES" sz="3200" dirty="0" smtClean="0"/>
              <a:t> convivir con el instituto de la extinción de la acción penal por pago.</a:t>
            </a:r>
          </a:p>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ES" sz="3200" b="0" i="0" u="none" strike="noStrike" kern="1200" cap="none" spc="0" normalizeH="0" baseline="0" noProof="0" dirty="0" smtClean="0">
                <a:ln>
                  <a:noFill/>
                </a:ln>
                <a:solidFill>
                  <a:schemeClr val="tx1"/>
                </a:solidFill>
                <a:effectLst/>
                <a:uLnTx/>
                <a:uFillTx/>
                <a:latin typeface="+mn-lt"/>
                <a:ea typeface="+mn-ea"/>
                <a:cs typeface="+mn-cs"/>
              </a:rPr>
              <a:t>No deberá tener plazo ni</a:t>
            </a:r>
            <a:r>
              <a:rPr kumimoji="0" lang="es-ES" sz="3200" b="0" i="0" u="none" strike="noStrike" kern="1200" cap="none" spc="0" normalizeH="0" noProof="0" dirty="0" smtClean="0">
                <a:ln>
                  <a:noFill/>
                </a:ln>
                <a:solidFill>
                  <a:schemeClr val="tx1"/>
                </a:solidFill>
                <a:effectLst/>
                <a:uLnTx/>
                <a:uFillTx/>
                <a:latin typeface="+mn-lt"/>
                <a:ea typeface="+mn-ea"/>
                <a:cs typeface="+mn-cs"/>
              </a:rPr>
              <a:t> límite cuantitativo</a:t>
            </a:r>
            <a:endParaRPr kumimoji="0" lang="es-E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s-ES" sz="32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8" name="7 Marcador de número de diapositiva"/>
          <p:cNvSpPr>
            <a:spLocks noGrp="1"/>
          </p:cNvSpPr>
          <p:nvPr>
            <p:ph type="sldNum" sz="quarter" idx="12"/>
          </p:nvPr>
        </p:nvSpPr>
        <p:spPr/>
        <p:txBody>
          <a:bodyPr/>
          <a:lstStyle/>
          <a:p>
            <a:fld id="{BADDD7CB-9112-432C-B727-850DB0F6F8E8}" type="slidenum">
              <a:rPr lang="es-ES" smtClean="0"/>
              <a:pPr/>
              <a:t>12</a:t>
            </a:fld>
            <a:endParaRPr lang="es-ES"/>
          </a:p>
        </p:txBody>
      </p:sp>
      <p:pic>
        <p:nvPicPr>
          <p:cNvPr id="10" name="Picture 2"/>
          <p:cNvPicPr>
            <a:picLocks noChangeAspect="1" noChangeArrowheads="1"/>
          </p:cNvPicPr>
          <p:nvPr/>
        </p:nvPicPr>
        <p:blipFill>
          <a:blip r:embed="rId3" cstate="print"/>
          <a:srcRect/>
          <a:stretch>
            <a:fillRect/>
          </a:stretch>
        </p:blipFill>
        <p:spPr bwMode="auto">
          <a:xfrm>
            <a:off x="467544" y="5445224"/>
            <a:ext cx="1247775" cy="1200150"/>
          </a:xfrm>
          <a:prstGeom prst="rect">
            <a:avLst/>
          </a:prstGeom>
          <a:noFill/>
          <a:ln w="9525">
            <a:noFill/>
            <a:miter lim="800000"/>
            <a:headEnd/>
            <a:tailEnd/>
          </a:ln>
        </p:spPr>
      </p:pic>
      <p:sp>
        <p:nvSpPr>
          <p:cNvPr id="9" name="9 Marcador de pie de página"/>
          <p:cNvSpPr>
            <a:spLocks noGrp="1"/>
          </p:cNvSpPr>
          <p:nvPr>
            <p:ph type="ftr" sz="quarter" idx="11"/>
          </p:nvPr>
        </p:nvSpPr>
        <p:spPr>
          <a:xfrm>
            <a:off x="2411760" y="6165304"/>
            <a:ext cx="4824536" cy="484163"/>
          </a:xfrm>
        </p:spPr>
        <p:txBody>
          <a:bodyPr/>
          <a:lstStyle/>
          <a:p>
            <a:r>
              <a:rPr lang="es-ES" sz="2000" b="1" i="1" dirty="0" smtClean="0">
                <a:solidFill>
                  <a:schemeClr val="tx1"/>
                </a:solidFill>
              </a:rPr>
              <a:t>Expositor: Dr. CP. Horacio R. Della Rocca </a:t>
            </a:r>
            <a:endParaRPr lang="es-ES" sz="2000" b="1" i="1" dirty="0">
              <a:solidFill>
                <a:schemeClr val="tx1"/>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gradFill flip="none" rotWithShape="1">
            <a:gsLst>
              <a:gs pos="0">
                <a:srgbClr val="5E9EFF"/>
              </a:gs>
              <a:gs pos="39999">
                <a:srgbClr val="85C2FF"/>
              </a:gs>
              <a:gs pos="70000">
                <a:srgbClr val="C4D6EB"/>
              </a:gs>
              <a:gs pos="100000">
                <a:srgbClr val="FFEBFA"/>
              </a:gs>
              <a:gs pos="100000">
                <a:srgbClr val="FFEBFA"/>
              </a:gs>
            </a:gsLst>
            <a:lin ang="3600000" scaled="0"/>
            <a:tileRect/>
          </a:gradFill>
          <a:ln>
            <a:solidFill>
              <a:schemeClr val="tx2"/>
            </a:solidFill>
          </a:ln>
          <a:effectLst>
            <a:outerShdw blurRad="50800" dist="25400" dir="3000000" algn="ctr" rotWithShape="0">
              <a:schemeClr val="tx2"/>
            </a:outerShdw>
          </a:effectLst>
        </p:spPr>
        <p:txBody>
          <a:bodyPr vert="horz" lIns="91440" tIns="45720" rIns="91440" bIns="45720" rtlCol="0" anchor="ctr">
            <a:normAutofit/>
          </a:bodyPr>
          <a:lstStyle/>
          <a:p>
            <a:r>
              <a:rPr lang="es-ES" sz="3500" dirty="0"/>
              <a:t>Nuevo tipo penal</a:t>
            </a:r>
          </a:p>
        </p:txBody>
      </p:sp>
      <p:sp>
        <p:nvSpPr>
          <p:cNvPr id="3" name="2 Marcador de contenido"/>
          <p:cNvSpPr>
            <a:spLocks noGrp="1"/>
          </p:cNvSpPr>
          <p:nvPr>
            <p:ph idx="1"/>
          </p:nvPr>
        </p:nvSpPr>
        <p:spPr>
          <a:xfrm>
            <a:off x="457200" y="1600201"/>
            <a:ext cx="8229600" cy="676672"/>
          </a:xfrm>
          <a:gradFill flip="none" rotWithShape="1">
            <a:gsLst>
              <a:gs pos="0">
                <a:srgbClr val="5E9EFF"/>
              </a:gs>
              <a:gs pos="39999">
                <a:srgbClr val="85C2FF"/>
              </a:gs>
              <a:gs pos="70000">
                <a:srgbClr val="C4D6EB"/>
              </a:gs>
              <a:gs pos="100000">
                <a:srgbClr val="FFEBFA"/>
              </a:gs>
              <a:gs pos="100000">
                <a:srgbClr val="FFEBFA"/>
              </a:gs>
            </a:gsLst>
            <a:path path="circle">
              <a:fillToRect l="100000" t="100000"/>
            </a:path>
            <a:tileRect r="-100000" b="-100000"/>
          </a:gradFill>
          <a:ln>
            <a:solidFill>
              <a:schemeClr val="tx2"/>
            </a:solidFill>
          </a:ln>
        </p:spPr>
        <p:txBody>
          <a:bodyPr vert="horz" lIns="91440" tIns="45720" rIns="91440" bIns="45720" rtlCol="0">
            <a:normAutofit/>
          </a:bodyPr>
          <a:lstStyle/>
          <a:p>
            <a:pPr algn="ctr">
              <a:buNone/>
            </a:pPr>
            <a:r>
              <a:rPr lang="es-ES" dirty="0"/>
              <a:t>Antecedentes</a:t>
            </a:r>
          </a:p>
        </p:txBody>
      </p:sp>
      <p:sp>
        <p:nvSpPr>
          <p:cNvPr id="4" name="2 Marcador de contenido"/>
          <p:cNvSpPr txBox="1">
            <a:spLocks/>
          </p:cNvSpPr>
          <p:nvPr/>
        </p:nvSpPr>
        <p:spPr>
          <a:xfrm>
            <a:off x="611560" y="2780928"/>
            <a:ext cx="8229600" cy="2304256"/>
          </a:xfrm>
          <a:prstGeom prst="rect">
            <a:avLst/>
          </a:prstGeom>
        </p:spPr>
        <p:txBody>
          <a:bodyPr vert="horz" lIns="91440" tIns="45720" rIns="91440" bIns="45720" rtlCol="0">
            <a:normAutofit fontScale="77500" lnSpcReduction="20000"/>
          </a:bodyPr>
          <a:lstStyle/>
          <a:p>
            <a:pPr marL="342900" marR="0" lvl="0" indent="-342900" defTabSz="914400" rtl="0" eaLnBrk="1" fontAlgn="auto" latinLnBrk="0" hangingPunct="1">
              <a:lnSpc>
                <a:spcPct val="100000"/>
              </a:lnSpc>
              <a:spcBef>
                <a:spcPct val="20000"/>
              </a:spcBef>
              <a:spcAft>
                <a:spcPts val="0"/>
              </a:spcAft>
              <a:buClrTx/>
              <a:buSzTx/>
              <a:buFont typeface="Arial" pitchFamily="34" charset="0"/>
              <a:buChar char="•"/>
              <a:tabLst/>
              <a:defRPr/>
            </a:pPr>
            <a:r>
              <a:rPr lang="es-ES" sz="3200" dirty="0" smtClean="0"/>
              <a:t>Actual Art. 12 Ley. 24.769</a:t>
            </a:r>
          </a:p>
          <a:p>
            <a:pPr marL="342900" marR="0" lvl="0" indent="-342900"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ES" sz="3200" b="0" i="0" u="none" strike="noStrike" kern="1200" cap="none" spc="0" normalizeH="0" baseline="0" noProof="0" dirty="0" smtClean="0">
                <a:ln>
                  <a:noFill/>
                </a:ln>
                <a:solidFill>
                  <a:schemeClr val="tx1"/>
                </a:solidFill>
                <a:effectLst/>
                <a:uLnTx/>
                <a:uFillTx/>
                <a:latin typeface="+mn-lt"/>
                <a:ea typeface="+mn-ea"/>
                <a:cs typeface="+mn-cs"/>
              </a:rPr>
              <a:t>Delito</a:t>
            </a:r>
            <a:r>
              <a:rPr kumimoji="0" lang="es-ES" sz="3200" b="0" i="0" u="none" strike="noStrike" kern="1200" cap="none" spc="0" normalizeH="0" noProof="0" dirty="0" smtClean="0">
                <a:ln>
                  <a:noFill/>
                </a:ln>
                <a:solidFill>
                  <a:schemeClr val="tx1"/>
                </a:solidFill>
                <a:effectLst/>
                <a:uLnTx/>
                <a:uFillTx/>
                <a:latin typeface="+mn-lt"/>
                <a:ea typeface="+mn-ea"/>
                <a:cs typeface="+mn-cs"/>
              </a:rPr>
              <a:t> autónomo.</a:t>
            </a:r>
          </a:p>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Char char="•"/>
              <a:tabLst/>
              <a:defRPr/>
            </a:pPr>
            <a:r>
              <a:rPr lang="es-ES" sz="3200" baseline="0" dirty="0" smtClean="0"/>
              <a:t>Adulteración</a:t>
            </a:r>
            <a:r>
              <a:rPr lang="es-ES" sz="3200" dirty="0" smtClean="0"/>
              <a:t> de registros o soportes documentales o informáticos “del “ Fisco Nacional.</a:t>
            </a:r>
          </a:p>
          <a:p>
            <a:pPr marL="342900" marR="0" lvl="0" indent="-342900"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ES" sz="3200" b="0" i="0" u="none" strike="noStrike" kern="1200" cap="none" spc="0" normalizeH="0" baseline="0" noProof="0" dirty="0" smtClean="0">
                <a:ln>
                  <a:noFill/>
                </a:ln>
                <a:solidFill>
                  <a:schemeClr val="tx1"/>
                </a:solidFill>
                <a:effectLst/>
                <a:uLnTx/>
                <a:uFillTx/>
                <a:latin typeface="+mn-lt"/>
                <a:ea typeface="+mn-ea"/>
                <a:cs typeface="+mn-cs"/>
              </a:rPr>
              <a:t>Posturas</a:t>
            </a:r>
            <a:r>
              <a:rPr kumimoji="0" lang="es-ES" sz="3200" b="0" i="0" u="none" strike="noStrike" kern="1200" cap="none" spc="0" normalizeH="0" noProof="0" dirty="0" smtClean="0">
                <a:ln>
                  <a:noFill/>
                </a:ln>
                <a:solidFill>
                  <a:schemeClr val="tx1"/>
                </a:solidFill>
                <a:effectLst/>
                <a:uLnTx/>
                <a:uFillTx/>
                <a:latin typeface="+mn-lt"/>
                <a:ea typeface="+mn-ea"/>
                <a:cs typeface="+mn-cs"/>
              </a:rPr>
              <a:t> doctrinarias.</a:t>
            </a:r>
          </a:p>
          <a:p>
            <a:pPr marL="342900" marR="0" lvl="0" indent="-342900" defTabSz="914400" rtl="0" eaLnBrk="1" fontAlgn="auto" latinLnBrk="0" hangingPunct="1">
              <a:lnSpc>
                <a:spcPct val="100000"/>
              </a:lnSpc>
              <a:spcBef>
                <a:spcPct val="20000"/>
              </a:spcBef>
              <a:spcAft>
                <a:spcPts val="0"/>
              </a:spcAft>
              <a:buClrTx/>
              <a:buSzTx/>
              <a:buFont typeface="Arial" pitchFamily="34" charset="0"/>
              <a:buChar char="•"/>
              <a:tabLst/>
              <a:defRPr/>
            </a:pPr>
            <a:r>
              <a:rPr lang="es-ES" sz="3200" baseline="0" dirty="0" smtClean="0"/>
              <a:t>Jurisprudencia.</a:t>
            </a:r>
          </a:p>
          <a:p>
            <a:pPr marL="342900" marR="0" lvl="0" indent="-342900"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s-ES" sz="32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6" name="5 Marcador de número de diapositiva"/>
          <p:cNvSpPr>
            <a:spLocks noGrp="1"/>
          </p:cNvSpPr>
          <p:nvPr>
            <p:ph type="sldNum" sz="quarter" idx="12"/>
          </p:nvPr>
        </p:nvSpPr>
        <p:spPr/>
        <p:txBody>
          <a:bodyPr/>
          <a:lstStyle/>
          <a:p>
            <a:fld id="{BADDD7CB-9112-432C-B727-850DB0F6F8E8}" type="slidenum">
              <a:rPr lang="es-ES" smtClean="0"/>
              <a:pPr/>
              <a:t>13</a:t>
            </a:fld>
            <a:endParaRPr lang="es-ES"/>
          </a:p>
        </p:txBody>
      </p:sp>
      <p:pic>
        <p:nvPicPr>
          <p:cNvPr id="8" name="Picture 2"/>
          <p:cNvPicPr>
            <a:picLocks noChangeAspect="1" noChangeArrowheads="1"/>
          </p:cNvPicPr>
          <p:nvPr/>
        </p:nvPicPr>
        <p:blipFill>
          <a:blip r:embed="rId2" cstate="print"/>
          <a:srcRect/>
          <a:stretch>
            <a:fillRect/>
          </a:stretch>
        </p:blipFill>
        <p:spPr bwMode="auto">
          <a:xfrm>
            <a:off x="611560" y="5445224"/>
            <a:ext cx="1247775" cy="1200150"/>
          </a:xfrm>
          <a:prstGeom prst="rect">
            <a:avLst/>
          </a:prstGeom>
          <a:noFill/>
          <a:ln w="9525">
            <a:noFill/>
            <a:miter lim="800000"/>
            <a:headEnd/>
            <a:tailEnd/>
          </a:ln>
        </p:spPr>
      </p:pic>
      <p:sp>
        <p:nvSpPr>
          <p:cNvPr id="10" name="9 Marcador de pie de página"/>
          <p:cNvSpPr>
            <a:spLocks noGrp="1"/>
          </p:cNvSpPr>
          <p:nvPr>
            <p:ph type="ftr" sz="quarter" idx="11"/>
          </p:nvPr>
        </p:nvSpPr>
        <p:spPr>
          <a:xfrm>
            <a:off x="2411760" y="6165304"/>
            <a:ext cx="4824536" cy="484163"/>
          </a:xfrm>
        </p:spPr>
        <p:txBody>
          <a:bodyPr/>
          <a:lstStyle/>
          <a:p>
            <a:r>
              <a:rPr lang="es-ES" sz="2000" b="1" i="1" dirty="0" smtClean="0">
                <a:solidFill>
                  <a:schemeClr val="tx1"/>
                </a:solidFill>
              </a:rPr>
              <a:t>Expositor: Dr. CP. Horacio R. Della Rocca </a:t>
            </a:r>
            <a:endParaRPr lang="es-ES" sz="2000" b="1" i="1" dirty="0">
              <a:solidFill>
                <a:schemeClr val="tx1"/>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600201"/>
            <a:ext cx="8229600" cy="748679"/>
          </a:xfrm>
          <a:gradFill flip="none" rotWithShape="1">
            <a:gsLst>
              <a:gs pos="0">
                <a:srgbClr val="5E9EFF"/>
              </a:gs>
              <a:gs pos="39999">
                <a:srgbClr val="85C2FF"/>
              </a:gs>
              <a:gs pos="70000">
                <a:srgbClr val="C4D6EB"/>
              </a:gs>
              <a:gs pos="100000">
                <a:srgbClr val="FFEBFA"/>
              </a:gs>
              <a:gs pos="100000">
                <a:srgbClr val="FFEBFA"/>
              </a:gs>
            </a:gsLst>
            <a:path path="circle">
              <a:fillToRect l="100000" t="100000"/>
            </a:path>
            <a:tileRect r="-100000" b="-100000"/>
          </a:gradFill>
          <a:ln>
            <a:solidFill>
              <a:schemeClr val="tx2"/>
            </a:solidFill>
          </a:ln>
        </p:spPr>
        <p:txBody>
          <a:bodyPr vert="horz" lIns="91440" tIns="45720" rIns="91440" bIns="45720" rtlCol="0">
            <a:normAutofit/>
          </a:bodyPr>
          <a:lstStyle/>
          <a:p>
            <a:pPr algn="ctr">
              <a:buNone/>
            </a:pPr>
            <a:r>
              <a:rPr lang="es-ES" dirty="0"/>
              <a:t>Proyecto del P.E.N.</a:t>
            </a:r>
          </a:p>
        </p:txBody>
      </p:sp>
      <p:sp>
        <p:nvSpPr>
          <p:cNvPr id="4" name="1 Título"/>
          <p:cNvSpPr>
            <a:spLocks noGrp="1"/>
          </p:cNvSpPr>
          <p:nvPr>
            <p:ph type="title"/>
          </p:nvPr>
        </p:nvSpPr>
        <p:spPr>
          <a:gradFill flip="none" rotWithShape="1">
            <a:gsLst>
              <a:gs pos="0">
                <a:srgbClr val="5E9EFF"/>
              </a:gs>
              <a:gs pos="39999">
                <a:srgbClr val="85C2FF"/>
              </a:gs>
              <a:gs pos="70000">
                <a:srgbClr val="C4D6EB"/>
              </a:gs>
              <a:gs pos="100000">
                <a:srgbClr val="FFEBFA"/>
              </a:gs>
              <a:gs pos="100000">
                <a:srgbClr val="FFEBFA"/>
              </a:gs>
            </a:gsLst>
            <a:lin ang="3600000" scaled="0"/>
            <a:tileRect/>
          </a:gradFill>
          <a:ln>
            <a:solidFill>
              <a:schemeClr val="tx2"/>
            </a:solidFill>
          </a:ln>
          <a:effectLst>
            <a:outerShdw blurRad="50800" dist="25400" dir="3000000" algn="ctr" rotWithShape="0">
              <a:schemeClr val="tx2"/>
            </a:outerShdw>
          </a:effectLst>
        </p:spPr>
        <p:txBody>
          <a:bodyPr vert="horz" lIns="91440" tIns="45720" rIns="91440" bIns="45720" rtlCol="0" anchor="ctr">
            <a:normAutofit/>
          </a:bodyPr>
          <a:lstStyle/>
          <a:p>
            <a:r>
              <a:rPr lang="es-ES" sz="3500" dirty="0"/>
              <a:t>Nuevo tipo penal</a:t>
            </a:r>
          </a:p>
        </p:txBody>
      </p:sp>
      <p:sp>
        <p:nvSpPr>
          <p:cNvPr id="5" name="2 Marcador de contenido"/>
          <p:cNvSpPr txBox="1">
            <a:spLocks/>
          </p:cNvSpPr>
          <p:nvPr/>
        </p:nvSpPr>
        <p:spPr>
          <a:xfrm>
            <a:off x="323528" y="2708920"/>
            <a:ext cx="8280920" cy="1152128"/>
          </a:xfrm>
          <a:prstGeom prst="rect">
            <a:avLst/>
          </a:prstGeom>
        </p:spPr>
        <p:txBody>
          <a:bodyPr vert="horz" lIns="91440" tIns="45720" rIns="91440" bIns="45720" rtlCol="0">
            <a:normAutofit/>
          </a:bodyPr>
          <a:lstStyle/>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None/>
              <a:tabLst/>
              <a:defRPr/>
            </a:pPr>
            <a:r>
              <a:rPr kumimoji="0" lang="es-ES" sz="1400" b="0" i="0" u="none" strike="noStrike" kern="1200" cap="none" spc="0" normalizeH="0" baseline="0" noProof="0" dirty="0" smtClean="0">
                <a:ln>
                  <a:noFill/>
                </a:ln>
                <a:solidFill>
                  <a:schemeClr val="tx1"/>
                </a:solidFill>
                <a:effectLst/>
                <a:uLnTx/>
                <a:uFillTx/>
                <a:latin typeface="+mn-lt"/>
                <a:ea typeface="+mn-ea"/>
                <a:cs typeface="+mn-cs"/>
              </a:rPr>
              <a:t>	Mensaje:</a:t>
            </a:r>
            <a:r>
              <a:rPr kumimoji="0" lang="es-ES" sz="1400" b="0" i="0" u="none" strike="noStrike" kern="1200" cap="none" spc="0" normalizeH="0" noProof="0" dirty="0" smtClean="0">
                <a:ln>
                  <a:noFill/>
                </a:ln>
                <a:solidFill>
                  <a:schemeClr val="tx1"/>
                </a:solidFill>
                <a:effectLst/>
                <a:uLnTx/>
                <a:uFillTx/>
                <a:latin typeface="+mn-lt"/>
                <a:ea typeface="+mn-ea"/>
                <a:cs typeface="+mn-cs"/>
              </a:rPr>
              <a:t> “Se torna necesario, además prever un tipo penal específico  que contemple la modificación o adulteración de los sistemas informáticos o equipos electrónicos, suministrados u homologados por el Fisco Nacional”</a:t>
            </a:r>
            <a:endParaRPr kumimoji="0" lang="es-ES" sz="14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6" name="2 Marcador de contenido"/>
          <p:cNvSpPr txBox="1">
            <a:spLocks/>
          </p:cNvSpPr>
          <p:nvPr/>
        </p:nvSpPr>
        <p:spPr>
          <a:xfrm>
            <a:off x="395536" y="3717032"/>
            <a:ext cx="8208912" cy="1152128"/>
          </a:xfrm>
          <a:prstGeom prst="rect">
            <a:avLst/>
          </a:prstGeom>
        </p:spPr>
        <p:txBody>
          <a:bodyPr vert="horz" lIns="91440" tIns="45720" rIns="91440" bIns="45720" rtlCol="0">
            <a:noAutofit/>
          </a:bodyPr>
          <a:lstStyle/>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None/>
              <a:tabLst/>
              <a:defRPr/>
            </a:pPr>
            <a:r>
              <a:rPr kumimoji="0" lang="es-ES" sz="1600" b="0" i="0" u="none" strike="noStrike" kern="1200" cap="none" spc="0" normalizeH="0" baseline="0" noProof="0" dirty="0" smtClean="0">
                <a:ln>
                  <a:noFill/>
                </a:ln>
                <a:solidFill>
                  <a:schemeClr val="tx1"/>
                </a:solidFill>
                <a:effectLst/>
                <a:uLnTx/>
                <a:uFillTx/>
                <a:latin typeface="+mn-lt"/>
                <a:ea typeface="+mn-ea"/>
                <a:cs typeface="+mn-cs"/>
              </a:rPr>
              <a:t>	Art. 12 bis: “ Será reprimido</a:t>
            </a:r>
            <a:r>
              <a:rPr kumimoji="0" lang="es-ES" sz="1600" b="0" i="0" u="none" strike="noStrike" kern="1200" cap="none" spc="0" normalizeH="0" noProof="0" dirty="0" smtClean="0">
                <a:ln>
                  <a:noFill/>
                </a:ln>
                <a:solidFill>
                  <a:schemeClr val="tx1"/>
                </a:solidFill>
                <a:effectLst/>
                <a:uLnTx/>
                <a:uFillTx/>
                <a:latin typeface="+mn-lt"/>
                <a:ea typeface="+mn-ea"/>
                <a:cs typeface="+mn-cs"/>
              </a:rPr>
              <a:t> con prisión de UNO (1) a CUATRO (4) años, el que modificare o adulterare los sistemas informáticos o equipos electrónicos suministrados u homologados por el Fisco Nacional, Provincial o de la Ciudad Autónoma de Buenos Aires, siempre y cuando dicha conducta fuera susceptible de provocar perjuicio y no resulte un delito más severamente penado”.  </a:t>
            </a:r>
            <a:endParaRPr kumimoji="0" lang="es-ES" sz="16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8" name="7 Marcador de número de diapositiva"/>
          <p:cNvSpPr>
            <a:spLocks noGrp="1"/>
          </p:cNvSpPr>
          <p:nvPr>
            <p:ph type="sldNum" sz="quarter" idx="12"/>
          </p:nvPr>
        </p:nvSpPr>
        <p:spPr/>
        <p:txBody>
          <a:bodyPr/>
          <a:lstStyle/>
          <a:p>
            <a:fld id="{BADDD7CB-9112-432C-B727-850DB0F6F8E8}" type="slidenum">
              <a:rPr lang="es-ES" smtClean="0"/>
              <a:pPr/>
              <a:t>14</a:t>
            </a:fld>
            <a:endParaRPr lang="es-ES"/>
          </a:p>
        </p:txBody>
      </p:sp>
      <p:pic>
        <p:nvPicPr>
          <p:cNvPr id="10" name="Picture 2"/>
          <p:cNvPicPr>
            <a:picLocks noChangeAspect="1" noChangeArrowheads="1"/>
          </p:cNvPicPr>
          <p:nvPr/>
        </p:nvPicPr>
        <p:blipFill>
          <a:blip r:embed="rId2" cstate="print"/>
          <a:srcRect/>
          <a:stretch>
            <a:fillRect/>
          </a:stretch>
        </p:blipFill>
        <p:spPr bwMode="auto">
          <a:xfrm>
            <a:off x="611560" y="5445224"/>
            <a:ext cx="1247775" cy="1200150"/>
          </a:xfrm>
          <a:prstGeom prst="rect">
            <a:avLst/>
          </a:prstGeom>
          <a:noFill/>
          <a:ln w="9525">
            <a:noFill/>
            <a:miter lim="800000"/>
            <a:headEnd/>
            <a:tailEnd/>
          </a:ln>
        </p:spPr>
      </p:pic>
      <p:sp>
        <p:nvSpPr>
          <p:cNvPr id="9" name="9 Marcador de pie de página"/>
          <p:cNvSpPr>
            <a:spLocks noGrp="1"/>
          </p:cNvSpPr>
          <p:nvPr>
            <p:ph type="ftr" sz="quarter" idx="11"/>
          </p:nvPr>
        </p:nvSpPr>
        <p:spPr>
          <a:xfrm>
            <a:off x="2411760" y="6165304"/>
            <a:ext cx="4824536" cy="484163"/>
          </a:xfrm>
        </p:spPr>
        <p:txBody>
          <a:bodyPr/>
          <a:lstStyle/>
          <a:p>
            <a:r>
              <a:rPr lang="es-ES" sz="2000" b="1" i="1" dirty="0" smtClean="0">
                <a:solidFill>
                  <a:schemeClr val="tx1"/>
                </a:solidFill>
              </a:rPr>
              <a:t>Expositor: Dr. CP. Horacio R. Della Rocca </a:t>
            </a:r>
            <a:endParaRPr lang="es-ES" sz="2000" b="1" i="1" dirty="0">
              <a:solidFill>
                <a:schemeClr val="tx1"/>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1700808"/>
            <a:ext cx="8229600" cy="820688"/>
          </a:xfrm>
          <a:gradFill flip="none" rotWithShape="1">
            <a:gsLst>
              <a:gs pos="0">
                <a:srgbClr val="5E9EFF"/>
              </a:gs>
              <a:gs pos="39999">
                <a:srgbClr val="85C2FF"/>
              </a:gs>
              <a:gs pos="70000">
                <a:srgbClr val="C4D6EB"/>
              </a:gs>
              <a:gs pos="100000">
                <a:srgbClr val="FFEBFA"/>
              </a:gs>
              <a:gs pos="100000">
                <a:srgbClr val="FFEBFA"/>
              </a:gs>
            </a:gsLst>
            <a:path path="circle">
              <a:fillToRect l="100000" t="100000"/>
            </a:path>
            <a:tileRect r="-100000" b="-100000"/>
          </a:gradFill>
          <a:ln>
            <a:solidFill>
              <a:schemeClr val="tx2"/>
            </a:solidFill>
          </a:ln>
        </p:spPr>
        <p:txBody>
          <a:bodyPr vert="horz" lIns="91440" tIns="45720" rIns="91440" bIns="45720" rtlCol="0">
            <a:normAutofit/>
          </a:bodyPr>
          <a:lstStyle/>
          <a:p>
            <a:pPr algn="ctr">
              <a:buNone/>
            </a:pPr>
            <a:r>
              <a:rPr lang="es-ES" dirty="0"/>
              <a:t>Conclusión </a:t>
            </a:r>
          </a:p>
        </p:txBody>
      </p:sp>
      <p:sp>
        <p:nvSpPr>
          <p:cNvPr id="4" name="1 Título"/>
          <p:cNvSpPr>
            <a:spLocks noGrp="1"/>
          </p:cNvSpPr>
          <p:nvPr>
            <p:ph type="title"/>
          </p:nvPr>
        </p:nvSpPr>
        <p:spPr>
          <a:gradFill flip="none" rotWithShape="1">
            <a:gsLst>
              <a:gs pos="0">
                <a:srgbClr val="5E9EFF"/>
              </a:gs>
              <a:gs pos="39999">
                <a:srgbClr val="85C2FF"/>
              </a:gs>
              <a:gs pos="70000">
                <a:srgbClr val="C4D6EB"/>
              </a:gs>
              <a:gs pos="100000">
                <a:srgbClr val="FFEBFA"/>
              </a:gs>
              <a:gs pos="100000">
                <a:srgbClr val="FFEBFA"/>
              </a:gs>
            </a:gsLst>
            <a:lin ang="3600000" scaled="0"/>
            <a:tileRect/>
          </a:gradFill>
          <a:ln>
            <a:solidFill>
              <a:schemeClr val="tx2"/>
            </a:solidFill>
          </a:ln>
          <a:effectLst>
            <a:outerShdw blurRad="50800" dist="25400" dir="3000000" algn="ctr" rotWithShape="0">
              <a:schemeClr val="tx2"/>
            </a:outerShdw>
          </a:effectLst>
        </p:spPr>
        <p:txBody>
          <a:bodyPr vert="horz" lIns="91440" tIns="45720" rIns="91440" bIns="45720" rtlCol="0" anchor="ctr">
            <a:normAutofit/>
          </a:bodyPr>
          <a:lstStyle/>
          <a:p>
            <a:r>
              <a:rPr lang="es-ES" sz="3500" dirty="0"/>
              <a:t>Nuevo tipo penal</a:t>
            </a:r>
          </a:p>
        </p:txBody>
      </p:sp>
      <p:sp>
        <p:nvSpPr>
          <p:cNvPr id="5" name="2 Marcador de contenido"/>
          <p:cNvSpPr txBox="1">
            <a:spLocks/>
          </p:cNvSpPr>
          <p:nvPr/>
        </p:nvSpPr>
        <p:spPr>
          <a:xfrm>
            <a:off x="611560" y="2996952"/>
            <a:ext cx="8229600" cy="2448272"/>
          </a:xfrm>
          <a:prstGeom prst="rect">
            <a:avLst/>
          </a:prstGeom>
        </p:spPr>
        <p:txBody>
          <a:bodyPr vert="horz" lIns="91440" tIns="45720" rIns="91440" bIns="45720" rtlCol="0">
            <a:normAutofit fontScale="62500" lnSpcReduction="20000"/>
          </a:bodyPr>
          <a:lstStyle/>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Char char="•"/>
              <a:tabLst/>
              <a:defRPr/>
            </a:pPr>
            <a:r>
              <a:rPr lang="es-ES" sz="3200" dirty="0" smtClean="0"/>
              <a:t>Zanja la interpretación de la conducta disvaliosa en sentido clarificador. </a:t>
            </a:r>
          </a:p>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ES" sz="3200" b="0" i="0" u="none" strike="noStrike" kern="1200" cap="none" spc="0" normalizeH="0" baseline="0" noProof="0" dirty="0" smtClean="0">
                <a:ln>
                  <a:noFill/>
                </a:ln>
                <a:solidFill>
                  <a:schemeClr val="tx1"/>
                </a:solidFill>
                <a:effectLst/>
                <a:uLnTx/>
                <a:uFillTx/>
                <a:latin typeface="+mn-lt"/>
                <a:ea typeface="+mn-ea"/>
                <a:cs typeface="+mn-cs"/>
              </a:rPr>
              <a:t>Es</a:t>
            </a:r>
            <a:r>
              <a:rPr kumimoji="0" lang="es-ES" sz="3200" b="0" i="0" u="none" strike="noStrike" kern="1200" cap="none" spc="0" normalizeH="0" noProof="0" dirty="0" smtClean="0">
                <a:ln>
                  <a:noFill/>
                </a:ln>
                <a:solidFill>
                  <a:schemeClr val="tx1"/>
                </a:solidFill>
                <a:effectLst/>
                <a:uLnTx/>
                <a:uFillTx/>
                <a:latin typeface="+mn-lt"/>
                <a:ea typeface="+mn-ea"/>
                <a:cs typeface="+mn-cs"/>
              </a:rPr>
              <a:t> </a:t>
            </a:r>
            <a:r>
              <a:rPr kumimoji="0" lang="es-ES" sz="3200" b="0" i="0" u="none" strike="noStrike" kern="1200" cap="none" spc="0" normalizeH="0" noProof="0" dirty="0" smtClean="0">
                <a:ln>
                  <a:noFill/>
                </a:ln>
                <a:solidFill>
                  <a:schemeClr val="tx1"/>
                </a:solidFill>
                <a:effectLst/>
                <a:uLnTx/>
                <a:uFillTx/>
                <a:latin typeface="+mn-lt"/>
                <a:ea typeface="+mn-ea"/>
                <a:cs typeface="+mn-cs"/>
              </a:rPr>
              <a:t>realmente necesario ?.</a:t>
            </a:r>
          </a:p>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Char char="•"/>
              <a:tabLst/>
              <a:defRPr/>
            </a:pPr>
            <a:r>
              <a:rPr lang="es-ES" sz="3200" baseline="0" dirty="0" smtClean="0"/>
              <a:t>Modificación</a:t>
            </a:r>
            <a:r>
              <a:rPr lang="es-ES" sz="3200" dirty="0" smtClean="0"/>
              <a:t> circunstancial o parche.</a:t>
            </a:r>
          </a:p>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ES" sz="3200" b="0" i="0" u="none" strike="noStrike" kern="1200" cap="none" spc="0" normalizeH="0" baseline="0" noProof="0" dirty="0" smtClean="0">
                <a:ln>
                  <a:noFill/>
                </a:ln>
                <a:solidFill>
                  <a:schemeClr val="tx1"/>
                </a:solidFill>
                <a:effectLst/>
                <a:uLnTx/>
                <a:uFillTx/>
                <a:latin typeface="+mn-lt"/>
                <a:ea typeface="+mn-ea"/>
                <a:cs typeface="+mn-cs"/>
              </a:rPr>
              <a:t>Sobreabundan</a:t>
            </a:r>
            <a:r>
              <a:rPr kumimoji="0" lang="es-ES" sz="3200" b="0" i="0" u="none" strike="noStrike" kern="1200" cap="none" spc="0" normalizeH="0" noProof="0" dirty="0" smtClean="0">
                <a:ln>
                  <a:noFill/>
                </a:ln>
                <a:solidFill>
                  <a:schemeClr val="tx1"/>
                </a:solidFill>
                <a:effectLst/>
                <a:uLnTx/>
                <a:uFillTx/>
                <a:latin typeface="+mn-lt"/>
                <a:ea typeface="+mn-ea"/>
                <a:cs typeface="+mn-cs"/>
              </a:rPr>
              <a:t> los tipos penales de los art. 10,11 y 12</a:t>
            </a:r>
            <a:r>
              <a:rPr lang="es-ES" sz="3200" dirty="0" smtClean="0"/>
              <a:t>.</a:t>
            </a:r>
            <a:endParaRPr kumimoji="0" lang="es-ES" sz="3200" b="0" i="0" u="none" strike="noStrike" kern="1200" cap="none" spc="0" normalizeH="0" noProof="0" dirty="0" smtClean="0">
              <a:ln>
                <a:noFill/>
              </a:ln>
              <a:solidFill>
                <a:schemeClr val="tx1"/>
              </a:solidFill>
              <a:effectLst/>
              <a:uLnTx/>
              <a:uFillTx/>
              <a:latin typeface="+mn-lt"/>
              <a:ea typeface="+mn-ea"/>
              <a:cs typeface="+mn-cs"/>
            </a:endParaRPr>
          </a:p>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Char char="•"/>
              <a:tabLst/>
              <a:defRPr/>
            </a:pPr>
            <a:r>
              <a:rPr lang="es-ES" sz="3200" baseline="0" dirty="0" smtClean="0"/>
              <a:t>Su</a:t>
            </a:r>
            <a:r>
              <a:rPr lang="es-ES" sz="3200" dirty="0" smtClean="0"/>
              <a:t> aplicación resulta dificultosa por la laxitud de sus redacciones y por la dificultad dogmática para definir los bienes jurídicos susceptibles de protección.</a:t>
            </a:r>
          </a:p>
          <a:p>
            <a:pPr marL="342900" marR="0" lvl="0" indent="-342900" algn="just" defTabSz="914400" rtl="0" eaLnBrk="1" fontAlgn="auto" latinLnBrk="0" hangingPunct="1">
              <a:lnSpc>
                <a:spcPct val="100000"/>
              </a:lnSpc>
              <a:spcBef>
                <a:spcPct val="20000"/>
              </a:spcBef>
              <a:spcAft>
                <a:spcPts val="0"/>
              </a:spcAft>
              <a:buClrTx/>
              <a:buSzTx/>
              <a:tabLst/>
              <a:defRPr/>
            </a:pPr>
            <a:endParaRPr kumimoji="0" lang="es-ES" sz="32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7" name="6 Marcador de número de diapositiva"/>
          <p:cNvSpPr>
            <a:spLocks noGrp="1"/>
          </p:cNvSpPr>
          <p:nvPr>
            <p:ph type="sldNum" sz="quarter" idx="12"/>
          </p:nvPr>
        </p:nvSpPr>
        <p:spPr/>
        <p:txBody>
          <a:bodyPr/>
          <a:lstStyle/>
          <a:p>
            <a:fld id="{BADDD7CB-9112-432C-B727-850DB0F6F8E8}" type="slidenum">
              <a:rPr lang="es-ES" smtClean="0"/>
              <a:pPr/>
              <a:t>15</a:t>
            </a:fld>
            <a:endParaRPr lang="es-ES"/>
          </a:p>
        </p:txBody>
      </p:sp>
      <p:pic>
        <p:nvPicPr>
          <p:cNvPr id="9" name="Picture 2"/>
          <p:cNvPicPr>
            <a:picLocks noChangeAspect="1" noChangeArrowheads="1"/>
          </p:cNvPicPr>
          <p:nvPr/>
        </p:nvPicPr>
        <p:blipFill>
          <a:blip r:embed="rId2" cstate="print"/>
          <a:srcRect/>
          <a:stretch>
            <a:fillRect/>
          </a:stretch>
        </p:blipFill>
        <p:spPr bwMode="auto">
          <a:xfrm>
            <a:off x="611560" y="5445224"/>
            <a:ext cx="1247775" cy="1200150"/>
          </a:xfrm>
          <a:prstGeom prst="rect">
            <a:avLst/>
          </a:prstGeom>
          <a:noFill/>
          <a:ln w="9525">
            <a:noFill/>
            <a:miter lim="800000"/>
            <a:headEnd/>
            <a:tailEnd/>
          </a:ln>
        </p:spPr>
      </p:pic>
      <p:sp>
        <p:nvSpPr>
          <p:cNvPr id="8" name="9 Marcador de pie de página"/>
          <p:cNvSpPr>
            <a:spLocks noGrp="1"/>
          </p:cNvSpPr>
          <p:nvPr>
            <p:ph type="ftr" sz="quarter" idx="11"/>
          </p:nvPr>
        </p:nvSpPr>
        <p:spPr>
          <a:xfrm>
            <a:off x="2411760" y="6165304"/>
            <a:ext cx="4824536" cy="484163"/>
          </a:xfrm>
        </p:spPr>
        <p:txBody>
          <a:bodyPr/>
          <a:lstStyle/>
          <a:p>
            <a:r>
              <a:rPr lang="es-ES" sz="2000" b="1" i="1" dirty="0" smtClean="0">
                <a:solidFill>
                  <a:schemeClr val="tx1"/>
                </a:solidFill>
              </a:rPr>
              <a:t>Expositor: Dr. CP. Horacio R. Della Rocca </a:t>
            </a:r>
            <a:endParaRPr lang="es-ES" sz="2000" b="1" i="1" dirty="0">
              <a:solidFill>
                <a:schemeClr val="tx1"/>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5026570"/>
          </a:xfrm>
          <a:gradFill flip="none" rotWithShape="1">
            <a:gsLst>
              <a:gs pos="0">
                <a:srgbClr val="5E9EFF"/>
              </a:gs>
              <a:gs pos="39999">
                <a:srgbClr val="85C2FF"/>
              </a:gs>
              <a:gs pos="70000">
                <a:srgbClr val="C4D6EB"/>
              </a:gs>
              <a:gs pos="100000">
                <a:srgbClr val="FFEBFA"/>
              </a:gs>
              <a:gs pos="100000">
                <a:srgbClr val="FFEBFA"/>
              </a:gs>
            </a:gsLst>
            <a:lin ang="3600000" scaled="0"/>
            <a:tileRect/>
          </a:gradFill>
          <a:ln>
            <a:solidFill>
              <a:schemeClr val="tx2"/>
            </a:solidFill>
          </a:ln>
        </p:spPr>
        <p:txBody>
          <a:bodyPr vert="horz" lIns="91440" tIns="45720" rIns="91440" bIns="45720" rtlCol="0" anchor="ctr">
            <a:normAutofit/>
          </a:bodyPr>
          <a:lstStyle/>
          <a:p>
            <a:r>
              <a:rPr lang="es-ES" sz="6000" b="1" dirty="0"/>
              <a:t>MUCHAS GRACIAS !!!</a:t>
            </a:r>
          </a:p>
        </p:txBody>
      </p:sp>
      <p:sp>
        <p:nvSpPr>
          <p:cNvPr id="5" name="4 Marcador de número de diapositiva"/>
          <p:cNvSpPr>
            <a:spLocks noGrp="1"/>
          </p:cNvSpPr>
          <p:nvPr>
            <p:ph type="sldNum" sz="quarter" idx="12"/>
          </p:nvPr>
        </p:nvSpPr>
        <p:spPr/>
        <p:txBody>
          <a:bodyPr/>
          <a:lstStyle/>
          <a:p>
            <a:fld id="{BADDD7CB-9112-432C-B727-850DB0F6F8E8}" type="slidenum">
              <a:rPr lang="es-ES" smtClean="0"/>
              <a:pPr/>
              <a:t>16</a:t>
            </a:fld>
            <a:endParaRPr lang="es-ES"/>
          </a:p>
        </p:txBody>
      </p:sp>
      <p:pic>
        <p:nvPicPr>
          <p:cNvPr id="7" name="Picture 2"/>
          <p:cNvPicPr>
            <a:picLocks noChangeAspect="1" noChangeArrowheads="1"/>
          </p:cNvPicPr>
          <p:nvPr/>
        </p:nvPicPr>
        <p:blipFill>
          <a:blip r:embed="rId2" cstate="print"/>
          <a:srcRect/>
          <a:stretch>
            <a:fillRect/>
          </a:stretch>
        </p:blipFill>
        <p:spPr bwMode="auto">
          <a:xfrm>
            <a:off x="611560" y="5445224"/>
            <a:ext cx="1247775" cy="1200150"/>
          </a:xfrm>
          <a:prstGeom prst="rect">
            <a:avLst/>
          </a:prstGeom>
          <a:noFill/>
          <a:ln w="9525">
            <a:noFill/>
            <a:miter lim="800000"/>
            <a:headEnd/>
            <a:tailEnd/>
          </a:ln>
        </p:spPr>
      </p:pic>
      <p:sp>
        <p:nvSpPr>
          <p:cNvPr id="6" name="9 Marcador de pie de página"/>
          <p:cNvSpPr>
            <a:spLocks noGrp="1"/>
          </p:cNvSpPr>
          <p:nvPr>
            <p:ph type="ftr" sz="quarter" idx="11"/>
          </p:nvPr>
        </p:nvSpPr>
        <p:spPr>
          <a:xfrm>
            <a:off x="2411760" y="6165304"/>
            <a:ext cx="4824536" cy="484163"/>
          </a:xfrm>
        </p:spPr>
        <p:txBody>
          <a:bodyPr/>
          <a:lstStyle/>
          <a:p>
            <a:r>
              <a:rPr lang="es-ES" sz="2000" b="1" i="1" dirty="0" smtClean="0">
                <a:solidFill>
                  <a:schemeClr val="tx1"/>
                </a:solidFill>
              </a:rPr>
              <a:t>Expositor: Dr. CP. Horacio R. Della Rocca </a:t>
            </a:r>
            <a:endParaRPr lang="es-ES" sz="2000" b="1" i="1" dirty="0">
              <a:solidFill>
                <a:schemeClr val="tx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2362274"/>
          </a:xfrm>
          <a:gradFill flip="none" rotWithShape="1">
            <a:gsLst>
              <a:gs pos="0">
                <a:srgbClr val="5E9EFF"/>
              </a:gs>
              <a:gs pos="39999">
                <a:srgbClr val="85C2FF"/>
              </a:gs>
              <a:gs pos="70000">
                <a:srgbClr val="C4D6EB"/>
              </a:gs>
              <a:gs pos="100000">
                <a:srgbClr val="FFEBFA"/>
              </a:gs>
              <a:gs pos="100000">
                <a:srgbClr val="FFEBFA"/>
              </a:gs>
            </a:gsLst>
            <a:lin ang="3600000" scaled="0"/>
            <a:tileRect/>
          </a:gradFill>
          <a:ln>
            <a:solidFill>
              <a:schemeClr val="tx2"/>
            </a:solidFill>
          </a:ln>
          <a:effectLst>
            <a:outerShdw blurRad="50800" dist="25400" dir="3000000" algn="ctr" rotWithShape="0">
              <a:schemeClr val="tx2"/>
            </a:outerShdw>
          </a:effectLst>
        </p:spPr>
        <p:txBody>
          <a:bodyPr vert="horz" lIns="91440" tIns="45720" rIns="91440" bIns="45720" rtlCol="0" anchor="ctr">
            <a:normAutofit fontScale="90000"/>
          </a:bodyPr>
          <a:lstStyle/>
          <a:p>
            <a:r>
              <a:rPr lang="es-ES" sz="5300" dirty="0"/>
              <a:t>Agravamiento del delito de evasión fiscal por facturas apócrifas</a:t>
            </a:r>
          </a:p>
        </p:txBody>
      </p:sp>
      <p:sp>
        <p:nvSpPr>
          <p:cNvPr id="3" name="2 Marcador de contenido"/>
          <p:cNvSpPr>
            <a:spLocks noGrp="1"/>
          </p:cNvSpPr>
          <p:nvPr>
            <p:ph idx="1"/>
          </p:nvPr>
        </p:nvSpPr>
        <p:spPr>
          <a:xfrm>
            <a:off x="467544" y="3068960"/>
            <a:ext cx="8229600" cy="2404864"/>
          </a:xfrm>
        </p:spPr>
        <p:txBody>
          <a:bodyPr/>
          <a:lstStyle/>
          <a:p>
            <a:r>
              <a:rPr lang="es-ES" dirty="0" smtClean="0"/>
              <a:t>Fenómeno Internacional</a:t>
            </a:r>
          </a:p>
          <a:p>
            <a:r>
              <a:rPr lang="es-ES" dirty="0" smtClean="0"/>
              <a:t>Fenómeno Nacional</a:t>
            </a:r>
          </a:p>
          <a:p>
            <a:pPr lvl="1"/>
            <a:r>
              <a:rPr lang="es-ES" dirty="0" smtClean="0"/>
              <a:t>Falsedad material</a:t>
            </a:r>
          </a:p>
          <a:p>
            <a:pPr lvl="1"/>
            <a:r>
              <a:rPr lang="es-ES" dirty="0" smtClean="0"/>
              <a:t>Falsedad ideológica</a:t>
            </a:r>
            <a:endParaRPr lang="es-ES" dirty="0"/>
          </a:p>
        </p:txBody>
      </p:sp>
      <p:sp>
        <p:nvSpPr>
          <p:cNvPr id="5" name="4 Marcador de número de diapositiva"/>
          <p:cNvSpPr>
            <a:spLocks noGrp="1"/>
          </p:cNvSpPr>
          <p:nvPr>
            <p:ph type="sldNum" sz="quarter" idx="12"/>
          </p:nvPr>
        </p:nvSpPr>
        <p:spPr/>
        <p:txBody>
          <a:bodyPr/>
          <a:lstStyle/>
          <a:p>
            <a:fld id="{BADDD7CB-9112-432C-B727-850DB0F6F8E8}" type="slidenum">
              <a:rPr lang="es-ES" smtClean="0"/>
              <a:pPr/>
              <a:t>2</a:t>
            </a:fld>
            <a:endParaRPr lang="es-ES"/>
          </a:p>
        </p:txBody>
      </p:sp>
      <p:pic>
        <p:nvPicPr>
          <p:cNvPr id="2050" name="Picture 2"/>
          <p:cNvPicPr>
            <a:picLocks noChangeAspect="1" noChangeArrowheads="1"/>
          </p:cNvPicPr>
          <p:nvPr/>
        </p:nvPicPr>
        <p:blipFill>
          <a:blip r:embed="rId2" cstate="print"/>
          <a:srcRect/>
          <a:stretch>
            <a:fillRect/>
          </a:stretch>
        </p:blipFill>
        <p:spPr bwMode="auto">
          <a:xfrm>
            <a:off x="611560" y="5445224"/>
            <a:ext cx="1247775" cy="1200150"/>
          </a:xfrm>
          <a:prstGeom prst="rect">
            <a:avLst/>
          </a:prstGeom>
          <a:noFill/>
          <a:ln w="9525">
            <a:noFill/>
            <a:miter lim="800000"/>
            <a:headEnd/>
            <a:tailEnd/>
          </a:ln>
        </p:spPr>
      </p:pic>
      <p:sp>
        <p:nvSpPr>
          <p:cNvPr id="7" name="9 Marcador de pie de página"/>
          <p:cNvSpPr>
            <a:spLocks noGrp="1"/>
          </p:cNvSpPr>
          <p:nvPr>
            <p:ph type="ftr" sz="quarter" idx="11"/>
          </p:nvPr>
        </p:nvSpPr>
        <p:spPr>
          <a:xfrm>
            <a:off x="2411760" y="6165304"/>
            <a:ext cx="4824536" cy="484163"/>
          </a:xfrm>
        </p:spPr>
        <p:txBody>
          <a:bodyPr/>
          <a:lstStyle/>
          <a:p>
            <a:r>
              <a:rPr lang="es-ES" sz="2000" b="1" i="1" dirty="0" smtClean="0">
                <a:solidFill>
                  <a:schemeClr val="tx1"/>
                </a:solidFill>
              </a:rPr>
              <a:t>Expositor: Dr. CP. Horacio R. Della Rocca </a:t>
            </a:r>
            <a:endParaRPr lang="es-ES" sz="2000" b="1" i="1" dirty="0">
              <a:solidFill>
                <a:schemeClr val="tx1"/>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1 Título"/>
          <p:cNvSpPr>
            <a:spLocks noGrp="1"/>
          </p:cNvSpPr>
          <p:nvPr>
            <p:ph type="title"/>
          </p:nvPr>
        </p:nvSpPr>
        <p:spPr>
          <a:xfrm>
            <a:off x="457200" y="274638"/>
            <a:ext cx="8229600" cy="1282154"/>
          </a:xfrm>
          <a:gradFill flip="none" rotWithShape="1">
            <a:gsLst>
              <a:gs pos="0">
                <a:srgbClr val="5E9EFF"/>
              </a:gs>
              <a:gs pos="39999">
                <a:srgbClr val="85C2FF"/>
              </a:gs>
              <a:gs pos="70000">
                <a:srgbClr val="C4D6EB"/>
              </a:gs>
              <a:gs pos="100000">
                <a:srgbClr val="FFEBFA"/>
              </a:gs>
              <a:gs pos="100000">
                <a:srgbClr val="FFEBFA"/>
              </a:gs>
            </a:gsLst>
            <a:lin ang="3600000" scaled="0"/>
            <a:tileRect/>
          </a:gradFill>
          <a:ln>
            <a:solidFill>
              <a:schemeClr val="tx2"/>
            </a:solidFill>
          </a:ln>
          <a:effectLst>
            <a:outerShdw blurRad="50800" dist="25400" dir="3000000" algn="ctr" rotWithShape="0">
              <a:schemeClr val="tx2"/>
            </a:outerShdw>
          </a:effectLst>
        </p:spPr>
        <p:txBody>
          <a:bodyPr vert="horz" lIns="91440" tIns="45720" rIns="91440" bIns="45720" rtlCol="0" anchor="ctr">
            <a:normAutofit fontScale="90000"/>
          </a:bodyPr>
          <a:lstStyle/>
          <a:p>
            <a:r>
              <a:rPr lang="es-ES" sz="4800" dirty="0"/>
              <a:t>Agravamiento del delito de evasión fiscal por facturas apócrifas</a:t>
            </a:r>
          </a:p>
        </p:txBody>
      </p:sp>
      <p:sp>
        <p:nvSpPr>
          <p:cNvPr id="3" name="2 Marcador de contenido"/>
          <p:cNvSpPr>
            <a:spLocks noGrp="1"/>
          </p:cNvSpPr>
          <p:nvPr>
            <p:ph idx="1"/>
          </p:nvPr>
        </p:nvSpPr>
        <p:spPr>
          <a:xfrm>
            <a:off x="467544" y="1772816"/>
            <a:ext cx="8229600" cy="820687"/>
          </a:xfrm>
          <a:gradFill flip="none" rotWithShape="1">
            <a:gsLst>
              <a:gs pos="0">
                <a:srgbClr val="5E9EFF"/>
              </a:gs>
              <a:gs pos="39999">
                <a:srgbClr val="85C2FF"/>
              </a:gs>
              <a:gs pos="70000">
                <a:srgbClr val="C4D6EB"/>
              </a:gs>
              <a:gs pos="100000">
                <a:srgbClr val="FFEBFA"/>
              </a:gs>
              <a:gs pos="100000">
                <a:srgbClr val="FFEBFA"/>
              </a:gs>
            </a:gsLst>
            <a:path path="circle">
              <a:fillToRect l="100000" t="100000"/>
            </a:path>
            <a:tileRect r="-100000" b="-100000"/>
          </a:gradFill>
          <a:ln>
            <a:solidFill>
              <a:schemeClr val="tx2"/>
            </a:solidFill>
          </a:ln>
        </p:spPr>
        <p:txBody>
          <a:bodyPr/>
          <a:lstStyle/>
          <a:p>
            <a:pPr algn="ctr">
              <a:buNone/>
            </a:pPr>
            <a:r>
              <a:rPr lang="es-ES" dirty="0" smtClean="0"/>
              <a:t>Medidas adoptadas y antecedentes</a:t>
            </a:r>
            <a:endParaRPr lang="es-ES" dirty="0"/>
          </a:p>
        </p:txBody>
      </p:sp>
      <p:sp>
        <p:nvSpPr>
          <p:cNvPr id="6" name="5 CuadroTexto"/>
          <p:cNvSpPr txBox="1"/>
          <p:nvPr/>
        </p:nvSpPr>
        <p:spPr>
          <a:xfrm>
            <a:off x="971600" y="2852936"/>
            <a:ext cx="7056784" cy="1200329"/>
          </a:xfrm>
          <a:prstGeom prst="rect">
            <a:avLst/>
          </a:prstGeom>
          <a:noFill/>
          <a:ln>
            <a:noFill/>
          </a:ln>
        </p:spPr>
        <p:txBody>
          <a:bodyPr wrap="square" rtlCol="0">
            <a:spAutoFit/>
          </a:bodyPr>
          <a:lstStyle/>
          <a:p>
            <a:pPr lvl="1">
              <a:buFont typeface="Arial" pitchFamily="34" charset="0"/>
              <a:buChar char="•"/>
            </a:pPr>
            <a:r>
              <a:rPr lang="es-ES" b="1" dirty="0" smtClean="0"/>
              <a:t>Art. 210 Código Penal. </a:t>
            </a:r>
          </a:p>
          <a:p>
            <a:pPr lvl="1">
              <a:buFont typeface="Arial" pitchFamily="34" charset="0"/>
              <a:buChar char="•"/>
            </a:pPr>
            <a:r>
              <a:rPr lang="es-ES" b="1" dirty="0" smtClean="0"/>
              <a:t>Art. 15 inc. c) Ley 24.769.</a:t>
            </a:r>
          </a:p>
          <a:p>
            <a:pPr lvl="1">
              <a:buFont typeface="Arial" pitchFamily="34" charset="0"/>
              <a:buChar char="•"/>
            </a:pPr>
            <a:r>
              <a:rPr lang="es-ES" b="1" dirty="0" smtClean="0"/>
              <a:t>Art. 292 y 296 Código Penal.</a:t>
            </a:r>
          </a:p>
          <a:p>
            <a:pPr lvl="2">
              <a:buFont typeface="Wingdings" pitchFamily="2" charset="2"/>
              <a:buChar char="ü"/>
            </a:pPr>
            <a:r>
              <a:rPr lang="es-ES" b="1" dirty="0" smtClean="0"/>
              <a:t>Su falsificación y uso           Es punible autónomamente? </a:t>
            </a:r>
          </a:p>
        </p:txBody>
      </p:sp>
      <p:sp>
        <p:nvSpPr>
          <p:cNvPr id="7" name="6 Flecha derecha"/>
          <p:cNvSpPr/>
          <p:nvPr/>
        </p:nvSpPr>
        <p:spPr>
          <a:xfrm>
            <a:off x="4211960" y="3789040"/>
            <a:ext cx="288032" cy="144016"/>
          </a:xfrm>
          <a:prstGeom prst="rightArrow">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s-ES" dirty="0">
              <a:ln w="3175">
                <a:solidFill>
                  <a:schemeClr val="tx1"/>
                </a:solidFill>
              </a:ln>
              <a:noFill/>
            </a:endParaRPr>
          </a:p>
        </p:txBody>
      </p:sp>
      <p:graphicFrame>
        <p:nvGraphicFramePr>
          <p:cNvPr id="10" name="9 Tabla"/>
          <p:cNvGraphicFramePr>
            <a:graphicFrameLocks noGrp="1"/>
          </p:cNvGraphicFramePr>
          <p:nvPr/>
        </p:nvGraphicFramePr>
        <p:xfrm>
          <a:off x="1403648" y="4221088"/>
          <a:ext cx="6168008" cy="1534160"/>
        </p:xfrm>
        <a:graphic>
          <a:graphicData uri="http://schemas.openxmlformats.org/drawingml/2006/table">
            <a:tbl>
              <a:tblPr firstRow="1" bandRow="1">
                <a:tableStyleId>{5C22544A-7EE6-4342-B048-85BDC9FD1C3A}</a:tableStyleId>
              </a:tblPr>
              <a:tblGrid>
                <a:gridCol w="1530030"/>
                <a:gridCol w="4637978"/>
              </a:tblGrid>
              <a:tr h="370840">
                <a:tc>
                  <a:txBody>
                    <a:bodyPr/>
                    <a:lstStyle/>
                    <a:p>
                      <a:r>
                        <a:rPr lang="es-ES" dirty="0" smtClean="0">
                          <a:solidFill>
                            <a:schemeClr val="tx1"/>
                          </a:solidFill>
                        </a:rPr>
                        <a:t>Chile</a:t>
                      </a:r>
                      <a:r>
                        <a:rPr lang="es-ES" baseline="0" dirty="0" smtClean="0">
                          <a:solidFill>
                            <a:schemeClr val="tx1"/>
                          </a:solidFill>
                        </a:rPr>
                        <a:t> </a:t>
                      </a:r>
                      <a:endParaRPr lang="es-ES" dirty="0">
                        <a:solidFill>
                          <a:schemeClr val="tx1"/>
                        </a:solidFill>
                      </a:endParaRPr>
                    </a:p>
                  </a:txBody>
                  <a:tcPr>
                    <a:noFill/>
                  </a:tcPr>
                </a:tc>
                <a:tc>
                  <a:txBody>
                    <a:bodyPr/>
                    <a:lstStyle/>
                    <a:p>
                      <a:r>
                        <a:rPr lang="es-ES" dirty="0" smtClean="0">
                          <a:solidFill>
                            <a:schemeClr val="tx1"/>
                          </a:solidFill>
                        </a:rPr>
                        <a:t>Como</a:t>
                      </a:r>
                      <a:r>
                        <a:rPr lang="es-ES" baseline="0" dirty="0" smtClean="0">
                          <a:solidFill>
                            <a:schemeClr val="tx1"/>
                          </a:solidFill>
                        </a:rPr>
                        <a:t> agravante de conducta</a:t>
                      </a:r>
                      <a:endParaRPr lang="es-ES" dirty="0">
                        <a:solidFill>
                          <a:schemeClr val="tx1"/>
                        </a:solidFill>
                      </a:endParaRPr>
                    </a:p>
                  </a:txBody>
                  <a:tcPr>
                    <a:noFill/>
                  </a:tcPr>
                </a:tc>
              </a:tr>
              <a:tr h="370840">
                <a:tc>
                  <a:txBody>
                    <a:bodyPr/>
                    <a:lstStyle/>
                    <a:p>
                      <a:pPr marL="0" algn="l" defTabSz="914400" rtl="0" eaLnBrk="1" latinLnBrk="0" hangingPunct="1"/>
                      <a:r>
                        <a:rPr lang="es-ES" sz="1800" b="1" kern="1200" dirty="0" smtClean="0">
                          <a:solidFill>
                            <a:schemeClr val="tx1"/>
                          </a:solidFill>
                          <a:latin typeface="+mn-lt"/>
                          <a:ea typeface="+mn-ea"/>
                          <a:cs typeface="+mn-cs"/>
                        </a:rPr>
                        <a:t>Italia </a:t>
                      </a:r>
                    </a:p>
                  </a:txBody>
                  <a:tcPr>
                    <a:noFill/>
                  </a:tcPr>
                </a:tc>
                <a:tc>
                  <a:txBody>
                    <a:bodyPr/>
                    <a:lstStyle/>
                    <a:p>
                      <a:pPr marL="0" algn="l" defTabSz="914400" rtl="0" eaLnBrk="1" latinLnBrk="0" hangingPunct="1"/>
                      <a:r>
                        <a:rPr lang="es-ES" sz="1800" b="1" kern="1200" dirty="0" smtClean="0">
                          <a:solidFill>
                            <a:schemeClr val="tx1"/>
                          </a:solidFill>
                          <a:latin typeface="+mn-lt"/>
                          <a:ea typeface="+mn-ea"/>
                          <a:cs typeface="+mn-cs"/>
                        </a:rPr>
                        <a:t>Como delito autónomo</a:t>
                      </a:r>
                    </a:p>
                  </a:txBody>
                  <a:tcPr>
                    <a:noFill/>
                  </a:tcPr>
                </a:tc>
              </a:tr>
              <a:tr h="370840">
                <a:tc>
                  <a:txBody>
                    <a:bodyPr/>
                    <a:lstStyle/>
                    <a:p>
                      <a:pPr marL="0" algn="l" defTabSz="914400" rtl="0" eaLnBrk="1" latinLnBrk="0" hangingPunct="1"/>
                      <a:r>
                        <a:rPr lang="es-ES" sz="1800" b="1" kern="1200" dirty="0" smtClean="0">
                          <a:solidFill>
                            <a:schemeClr val="tx1"/>
                          </a:solidFill>
                          <a:latin typeface="+mn-lt"/>
                          <a:ea typeface="+mn-ea"/>
                          <a:cs typeface="+mn-cs"/>
                        </a:rPr>
                        <a:t>España</a:t>
                      </a:r>
                    </a:p>
                  </a:txBody>
                  <a:tcPr>
                    <a:noFill/>
                  </a:tcPr>
                </a:tc>
                <a:tc>
                  <a:txBody>
                    <a:bodyPr/>
                    <a:lstStyle/>
                    <a:p>
                      <a:pPr marL="0" algn="l" defTabSz="914400" rtl="0" eaLnBrk="1" latinLnBrk="0" hangingPunct="1"/>
                      <a:r>
                        <a:rPr lang="es-ES" sz="1800" b="1" kern="1200" dirty="0" smtClean="0">
                          <a:solidFill>
                            <a:schemeClr val="tx1"/>
                          </a:solidFill>
                          <a:latin typeface="+mn-lt"/>
                          <a:ea typeface="+mn-ea"/>
                          <a:cs typeface="+mn-cs"/>
                        </a:rPr>
                        <a:t>Dentro del inc. b) del Art. 305 Código Penal</a:t>
                      </a:r>
                    </a:p>
                    <a:p>
                      <a:pPr marL="0" algn="l" defTabSz="914400" rtl="0" eaLnBrk="1" latinLnBrk="0" hangingPunct="1"/>
                      <a:r>
                        <a:rPr lang="es-ES" sz="1400" b="1" kern="1200" dirty="0" smtClean="0">
                          <a:solidFill>
                            <a:schemeClr val="tx1"/>
                          </a:solidFill>
                          <a:latin typeface="+mn-lt"/>
                          <a:ea typeface="+mn-ea"/>
                          <a:cs typeface="+mn-cs"/>
                        </a:rPr>
                        <a:t>Agravante cuando exista estructura organizativa que pueda afectar o afecte a una pluralidad de obligados tributarios</a:t>
                      </a:r>
                    </a:p>
                  </a:txBody>
                  <a:tcPr>
                    <a:noFill/>
                  </a:tcPr>
                </a:tc>
              </a:tr>
            </a:tbl>
          </a:graphicData>
        </a:graphic>
      </p:graphicFrame>
      <p:sp>
        <p:nvSpPr>
          <p:cNvPr id="12" name="11 Marcador de número de diapositiva"/>
          <p:cNvSpPr>
            <a:spLocks noGrp="1"/>
          </p:cNvSpPr>
          <p:nvPr>
            <p:ph type="sldNum" sz="quarter" idx="12"/>
          </p:nvPr>
        </p:nvSpPr>
        <p:spPr/>
        <p:txBody>
          <a:bodyPr/>
          <a:lstStyle/>
          <a:p>
            <a:fld id="{BADDD7CB-9112-432C-B727-850DB0F6F8E8}" type="slidenum">
              <a:rPr lang="es-ES" smtClean="0"/>
              <a:pPr/>
              <a:t>3</a:t>
            </a:fld>
            <a:endParaRPr lang="es-ES"/>
          </a:p>
        </p:txBody>
      </p:sp>
      <p:pic>
        <p:nvPicPr>
          <p:cNvPr id="14" name="Picture 2"/>
          <p:cNvPicPr>
            <a:picLocks noChangeAspect="1" noChangeArrowheads="1"/>
          </p:cNvPicPr>
          <p:nvPr/>
        </p:nvPicPr>
        <p:blipFill>
          <a:blip r:embed="rId3" cstate="print"/>
          <a:srcRect/>
          <a:stretch>
            <a:fillRect/>
          </a:stretch>
        </p:blipFill>
        <p:spPr bwMode="auto">
          <a:xfrm>
            <a:off x="611560" y="5445224"/>
            <a:ext cx="1247775" cy="1200150"/>
          </a:xfrm>
          <a:prstGeom prst="rect">
            <a:avLst/>
          </a:prstGeom>
          <a:noFill/>
          <a:ln w="9525">
            <a:noFill/>
            <a:miter lim="800000"/>
            <a:headEnd/>
            <a:tailEnd/>
          </a:ln>
        </p:spPr>
      </p:pic>
      <p:cxnSp>
        <p:nvCxnSpPr>
          <p:cNvPr id="17" name="16 Conector recto de flecha"/>
          <p:cNvCxnSpPr/>
          <p:nvPr/>
        </p:nvCxnSpPr>
        <p:spPr>
          <a:xfrm>
            <a:off x="2339752" y="4437112"/>
            <a:ext cx="432048"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8" name="17 Conector recto de flecha"/>
          <p:cNvCxnSpPr/>
          <p:nvPr/>
        </p:nvCxnSpPr>
        <p:spPr>
          <a:xfrm>
            <a:off x="2339752" y="4797152"/>
            <a:ext cx="432048"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 name="18 Conector recto de flecha"/>
          <p:cNvCxnSpPr/>
          <p:nvPr/>
        </p:nvCxnSpPr>
        <p:spPr>
          <a:xfrm>
            <a:off x="2339752" y="5157192"/>
            <a:ext cx="432048"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3" name="9 Marcador de pie de página"/>
          <p:cNvSpPr>
            <a:spLocks noGrp="1"/>
          </p:cNvSpPr>
          <p:nvPr>
            <p:ph type="ftr" sz="quarter" idx="11"/>
          </p:nvPr>
        </p:nvSpPr>
        <p:spPr>
          <a:xfrm>
            <a:off x="2411760" y="6165304"/>
            <a:ext cx="4824536" cy="484163"/>
          </a:xfrm>
        </p:spPr>
        <p:txBody>
          <a:bodyPr/>
          <a:lstStyle/>
          <a:p>
            <a:r>
              <a:rPr lang="es-ES" sz="2000" b="1" i="1" dirty="0" smtClean="0">
                <a:solidFill>
                  <a:schemeClr val="tx1"/>
                </a:solidFill>
              </a:rPr>
              <a:t>Expositor: Dr. CP. Horacio R. Della Rocca </a:t>
            </a:r>
            <a:endParaRPr lang="es-ES" sz="2000" b="1" i="1" dirty="0">
              <a:solidFill>
                <a:schemeClr val="tx1"/>
              </a:solidFill>
            </a:endParaRPr>
          </a:p>
        </p:txBody>
      </p:sp>
    </p:spTree>
  </p:cSld>
  <p:clrMapOvr>
    <a:overrideClrMapping bg1="lt1" tx1="dk1" bg2="lt2" tx2="dk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772815"/>
            <a:ext cx="8229600" cy="792089"/>
          </a:xfrm>
          <a:gradFill flip="none" rotWithShape="1">
            <a:gsLst>
              <a:gs pos="0">
                <a:srgbClr val="5E9EFF"/>
              </a:gs>
              <a:gs pos="39999">
                <a:srgbClr val="85C2FF"/>
              </a:gs>
              <a:gs pos="70000">
                <a:srgbClr val="C4D6EB"/>
              </a:gs>
              <a:gs pos="100000">
                <a:srgbClr val="FFEBFA"/>
              </a:gs>
              <a:gs pos="100000">
                <a:srgbClr val="FFEBFA"/>
              </a:gs>
            </a:gsLst>
            <a:path path="circle">
              <a:fillToRect l="100000" t="100000"/>
            </a:path>
            <a:tileRect r="-100000" b="-100000"/>
          </a:gradFill>
          <a:ln>
            <a:solidFill>
              <a:schemeClr val="tx2"/>
            </a:solidFill>
          </a:ln>
        </p:spPr>
        <p:txBody>
          <a:bodyPr vert="horz" lIns="91440" tIns="45720" rIns="91440" bIns="45720" rtlCol="0">
            <a:normAutofit/>
          </a:bodyPr>
          <a:lstStyle/>
          <a:p>
            <a:pPr algn="ctr">
              <a:buNone/>
            </a:pPr>
            <a:r>
              <a:rPr lang="es-ES" dirty="0" smtClean="0"/>
              <a:t>Posibilidades </a:t>
            </a:r>
            <a:r>
              <a:rPr lang="es-ES" dirty="0"/>
              <a:t>de Represión </a:t>
            </a:r>
          </a:p>
        </p:txBody>
      </p:sp>
      <p:sp>
        <p:nvSpPr>
          <p:cNvPr id="4" name="1 Título"/>
          <p:cNvSpPr>
            <a:spLocks noGrp="1"/>
          </p:cNvSpPr>
          <p:nvPr>
            <p:ph type="title"/>
          </p:nvPr>
        </p:nvSpPr>
        <p:spPr>
          <a:xfrm>
            <a:off x="457200" y="274638"/>
            <a:ext cx="8229600" cy="1282154"/>
          </a:xfrm>
          <a:gradFill flip="none" rotWithShape="1">
            <a:gsLst>
              <a:gs pos="0">
                <a:srgbClr val="5E9EFF"/>
              </a:gs>
              <a:gs pos="39999">
                <a:srgbClr val="85C2FF"/>
              </a:gs>
              <a:gs pos="70000">
                <a:srgbClr val="C4D6EB"/>
              </a:gs>
              <a:gs pos="100000">
                <a:srgbClr val="FFEBFA"/>
              </a:gs>
              <a:gs pos="100000">
                <a:srgbClr val="FFEBFA"/>
              </a:gs>
            </a:gsLst>
            <a:lin ang="3600000" scaled="0"/>
            <a:tileRect/>
          </a:gradFill>
          <a:ln>
            <a:solidFill>
              <a:schemeClr val="tx2"/>
            </a:solidFill>
          </a:ln>
          <a:effectLst>
            <a:outerShdw blurRad="50800" dist="25400" dir="3000000" algn="ctr" rotWithShape="0">
              <a:schemeClr val="tx2"/>
            </a:outerShdw>
          </a:effectLst>
        </p:spPr>
        <p:txBody>
          <a:bodyPr vert="horz" lIns="91440" tIns="45720" rIns="91440" bIns="45720" rtlCol="0" anchor="ctr">
            <a:normAutofit fontScale="90000"/>
          </a:bodyPr>
          <a:lstStyle/>
          <a:p>
            <a:r>
              <a:rPr lang="es-ES" sz="4800" dirty="0"/>
              <a:t>Agravamiento del delito de evasión fiscal por facturas apócrifas</a:t>
            </a:r>
          </a:p>
        </p:txBody>
      </p:sp>
      <p:sp>
        <p:nvSpPr>
          <p:cNvPr id="5" name="4 CuadroTexto"/>
          <p:cNvSpPr txBox="1"/>
          <p:nvPr/>
        </p:nvSpPr>
        <p:spPr>
          <a:xfrm>
            <a:off x="1043608" y="3068960"/>
            <a:ext cx="6840760" cy="1569660"/>
          </a:xfrm>
          <a:prstGeom prst="rect">
            <a:avLst/>
          </a:prstGeom>
          <a:noFill/>
          <a:ln>
            <a:noFill/>
          </a:ln>
        </p:spPr>
        <p:txBody>
          <a:bodyPr wrap="square" rtlCol="0">
            <a:spAutoFit/>
          </a:bodyPr>
          <a:lstStyle/>
          <a:p>
            <a:pPr marL="1257300" lvl="2" indent="-342900" algn="just">
              <a:buFont typeface="+mj-lt"/>
              <a:buAutoNum type="arabicPeriod"/>
            </a:pPr>
            <a:r>
              <a:rPr lang="es-ES" sz="2400" b="1" dirty="0" smtClean="0"/>
              <a:t>Como un agravante de conducta.</a:t>
            </a:r>
          </a:p>
          <a:p>
            <a:pPr marL="1257300" lvl="2" indent="-342900" algn="just">
              <a:buFont typeface="+mj-lt"/>
              <a:buAutoNum type="arabicPeriod"/>
            </a:pPr>
            <a:r>
              <a:rPr lang="es-ES" sz="2400" b="1" dirty="0" smtClean="0"/>
              <a:t>Como un delito autónomo.</a:t>
            </a:r>
          </a:p>
          <a:p>
            <a:pPr marL="1257300" lvl="2" indent="-342900" algn="just">
              <a:buFont typeface="+mj-lt"/>
              <a:buAutoNum type="arabicPeriod"/>
            </a:pPr>
            <a:r>
              <a:rPr lang="es-ES" sz="2400" b="1" dirty="0" smtClean="0"/>
              <a:t>Como un ardid como cualquier otro utilizado para evadir. </a:t>
            </a:r>
          </a:p>
        </p:txBody>
      </p:sp>
      <p:sp>
        <p:nvSpPr>
          <p:cNvPr id="7" name="6 Marcador de número de diapositiva"/>
          <p:cNvSpPr>
            <a:spLocks noGrp="1"/>
          </p:cNvSpPr>
          <p:nvPr>
            <p:ph type="sldNum" sz="quarter" idx="12"/>
          </p:nvPr>
        </p:nvSpPr>
        <p:spPr/>
        <p:txBody>
          <a:bodyPr/>
          <a:lstStyle/>
          <a:p>
            <a:fld id="{BADDD7CB-9112-432C-B727-850DB0F6F8E8}" type="slidenum">
              <a:rPr lang="es-ES" smtClean="0"/>
              <a:pPr/>
              <a:t>4</a:t>
            </a:fld>
            <a:endParaRPr lang="es-ES"/>
          </a:p>
        </p:txBody>
      </p:sp>
      <p:pic>
        <p:nvPicPr>
          <p:cNvPr id="9" name="Picture 2"/>
          <p:cNvPicPr>
            <a:picLocks noChangeAspect="1" noChangeArrowheads="1"/>
          </p:cNvPicPr>
          <p:nvPr/>
        </p:nvPicPr>
        <p:blipFill>
          <a:blip r:embed="rId2" cstate="print"/>
          <a:srcRect/>
          <a:stretch>
            <a:fillRect/>
          </a:stretch>
        </p:blipFill>
        <p:spPr bwMode="auto">
          <a:xfrm>
            <a:off x="611560" y="5445224"/>
            <a:ext cx="1247775" cy="1200150"/>
          </a:xfrm>
          <a:prstGeom prst="rect">
            <a:avLst/>
          </a:prstGeom>
          <a:noFill/>
          <a:ln w="9525">
            <a:noFill/>
            <a:miter lim="800000"/>
            <a:headEnd/>
            <a:tailEnd/>
          </a:ln>
        </p:spPr>
      </p:pic>
      <p:sp>
        <p:nvSpPr>
          <p:cNvPr id="8" name="9 Marcador de pie de página"/>
          <p:cNvSpPr>
            <a:spLocks noGrp="1"/>
          </p:cNvSpPr>
          <p:nvPr>
            <p:ph type="ftr" sz="quarter" idx="11"/>
          </p:nvPr>
        </p:nvSpPr>
        <p:spPr>
          <a:xfrm>
            <a:off x="2411760" y="6165304"/>
            <a:ext cx="4824536" cy="484163"/>
          </a:xfrm>
        </p:spPr>
        <p:txBody>
          <a:bodyPr/>
          <a:lstStyle/>
          <a:p>
            <a:r>
              <a:rPr lang="es-ES" sz="2000" b="1" i="1" dirty="0" smtClean="0">
                <a:solidFill>
                  <a:schemeClr val="tx1"/>
                </a:solidFill>
              </a:rPr>
              <a:t>Expositor: Dr. CP. Horacio R. Della Rocca </a:t>
            </a:r>
            <a:endParaRPr lang="es-ES" sz="2000" b="1" i="1" dirty="0">
              <a:solidFill>
                <a:schemeClr val="tx1"/>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1700808"/>
            <a:ext cx="8229600" cy="892695"/>
          </a:xfrm>
          <a:gradFill flip="none" rotWithShape="1">
            <a:gsLst>
              <a:gs pos="0">
                <a:srgbClr val="5E9EFF"/>
              </a:gs>
              <a:gs pos="39999">
                <a:srgbClr val="85C2FF"/>
              </a:gs>
              <a:gs pos="70000">
                <a:srgbClr val="C4D6EB"/>
              </a:gs>
              <a:gs pos="100000">
                <a:srgbClr val="FFEBFA"/>
              </a:gs>
              <a:gs pos="100000">
                <a:srgbClr val="FFEBFA"/>
              </a:gs>
            </a:gsLst>
            <a:path path="circle">
              <a:fillToRect l="100000" t="100000"/>
            </a:path>
            <a:tileRect r="-100000" b="-100000"/>
          </a:gradFill>
          <a:ln>
            <a:solidFill>
              <a:schemeClr val="tx2"/>
            </a:solidFill>
          </a:ln>
        </p:spPr>
        <p:txBody>
          <a:bodyPr vert="horz" lIns="91440" tIns="45720" rIns="91440" bIns="45720" rtlCol="0">
            <a:normAutofit/>
          </a:bodyPr>
          <a:lstStyle/>
          <a:p>
            <a:pPr algn="ctr">
              <a:buNone/>
            </a:pPr>
            <a:r>
              <a:rPr lang="es-ES" dirty="0"/>
              <a:t>Proyecto del P.E.N. Art. 2 inc. c)</a:t>
            </a:r>
          </a:p>
        </p:txBody>
      </p:sp>
      <p:sp>
        <p:nvSpPr>
          <p:cNvPr id="4" name="1 Título"/>
          <p:cNvSpPr>
            <a:spLocks noGrp="1"/>
          </p:cNvSpPr>
          <p:nvPr>
            <p:ph type="title"/>
          </p:nvPr>
        </p:nvSpPr>
        <p:spPr>
          <a:gradFill flip="none" rotWithShape="1">
            <a:gsLst>
              <a:gs pos="0">
                <a:srgbClr val="5E9EFF"/>
              </a:gs>
              <a:gs pos="39999">
                <a:srgbClr val="85C2FF"/>
              </a:gs>
              <a:gs pos="70000">
                <a:srgbClr val="C4D6EB"/>
              </a:gs>
              <a:gs pos="100000">
                <a:srgbClr val="FFEBFA"/>
              </a:gs>
              <a:gs pos="100000">
                <a:srgbClr val="FFEBFA"/>
              </a:gs>
            </a:gsLst>
            <a:lin ang="3600000" scaled="0"/>
            <a:tileRect/>
          </a:gradFill>
          <a:ln>
            <a:solidFill>
              <a:schemeClr val="tx2"/>
            </a:solidFill>
          </a:ln>
          <a:effectLst>
            <a:outerShdw blurRad="50800" dist="25400" dir="3000000" algn="ctr" rotWithShape="0">
              <a:schemeClr val="tx2"/>
            </a:outerShdw>
          </a:effectLst>
        </p:spPr>
        <p:txBody>
          <a:bodyPr vert="horz" lIns="91440" tIns="45720" rIns="91440" bIns="45720" rtlCol="0" anchor="ctr">
            <a:normAutofit fontScale="90000"/>
          </a:bodyPr>
          <a:lstStyle/>
          <a:p>
            <a:r>
              <a:rPr lang="es-ES" sz="4300" dirty="0"/>
              <a:t>Agravamiento del delito de evasión fiscal por facturas apócrifas</a:t>
            </a:r>
          </a:p>
        </p:txBody>
      </p:sp>
      <p:sp>
        <p:nvSpPr>
          <p:cNvPr id="5" name="4 CuadroTexto"/>
          <p:cNvSpPr txBox="1"/>
          <p:nvPr/>
        </p:nvSpPr>
        <p:spPr>
          <a:xfrm>
            <a:off x="971600" y="2924944"/>
            <a:ext cx="7056784" cy="3170099"/>
          </a:xfrm>
          <a:prstGeom prst="rect">
            <a:avLst/>
          </a:prstGeom>
          <a:noFill/>
          <a:ln>
            <a:noFill/>
          </a:ln>
        </p:spPr>
        <p:txBody>
          <a:bodyPr wrap="square" rtlCol="0">
            <a:spAutoFit/>
          </a:bodyPr>
          <a:lstStyle/>
          <a:p>
            <a:pPr marL="1257300" lvl="2" indent="-342900"/>
            <a:r>
              <a:rPr lang="es-ES" sz="2000" dirty="0" smtClean="0"/>
              <a:t>“La pena será de tres años y seis meses a nueve años de prisión, cuando en el caso del artículo 1 se verificare cualquiera de los siguientes supuestos: </a:t>
            </a:r>
          </a:p>
          <a:p>
            <a:pPr marL="1257300" lvl="2" indent="-342900"/>
            <a:r>
              <a:rPr lang="es-ES" sz="2000" dirty="0" smtClean="0"/>
              <a:t>……….</a:t>
            </a:r>
          </a:p>
          <a:p>
            <a:pPr marL="1257300" lvl="2" indent="-342900"/>
            <a:endParaRPr lang="es-ES" sz="2000" dirty="0"/>
          </a:p>
          <a:p>
            <a:pPr marL="1257300" lvl="2" indent="-342900"/>
            <a:r>
              <a:rPr lang="es-ES" sz="2000" dirty="0" smtClean="0"/>
              <a:t>c) Si hubiera mediado la utilización total o parcial de facturas o cualquier otro documento equivalente, ideológica o materialmente falsos”. </a:t>
            </a:r>
          </a:p>
          <a:p>
            <a:pPr marL="1257300" lvl="2" indent="-342900"/>
            <a:endParaRPr lang="es-ES" sz="2000" dirty="0"/>
          </a:p>
          <a:p>
            <a:pPr marL="1257300" lvl="2" indent="-342900"/>
            <a:endParaRPr lang="es-ES" sz="2000" dirty="0" smtClean="0"/>
          </a:p>
        </p:txBody>
      </p:sp>
      <p:sp>
        <p:nvSpPr>
          <p:cNvPr id="7" name="6 Marcador de número de diapositiva"/>
          <p:cNvSpPr>
            <a:spLocks noGrp="1"/>
          </p:cNvSpPr>
          <p:nvPr>
            <p:ph type="sldNum" sz="quarter" idx="12"/>
          </p:nvPr>
        </p:nvSpPr>
        <p:spPr/>
        <p:txBody>
          <a:bodyPr/>
          <a:lstStyle/>
          <a:p>
            <a:fld id="{BADDD7CB-9112-432C-B727-850DB0F6F8E8}" type="slidenum">
              <a:rPr lang="es-ES" smtClean="0"/>
              <a:pPr/>
              <a:t>5</a:t>
            </a:fld>
            <a:endParaRPr lang="es-ES"/>
          </a:p>
        </p:txBody>
      </p:sp>
      <p:pic>
        <p:nvPicPr>
          <p:cNvPr id="9" name="Picture 2"/>
          <p:cNvPicPr>
            <a:picLocks noChangeAspect="1" noChangeArrowheads="1"/>
          </p:cNvPicPr>
          <p:nvPr/>
        </p:nvPicPr>
        <p:blipFill>
          <a:blip r:embed="rId2" cstate="print"/>
          <a:srcRect/>
          <a:stretch>
            <a:fillRect/>
          </a:stretch>
        </p:blipFill>
        <p:spPr bwMode="auto">
          <a:xfrm>
            <a:off x="611560" y="5445224"/>
            <a:ext cx="1247775" cy="1200150"/>
          </a:xfrm>
          <a:prstGeom prst="rect">
            <a:avLst/>
          </a:prstGeom>
          <a:noFill/>
          <a:ln w="9525">
            <a:noFill/>
            <a:miter lim="800000"/>
            <a:headEnd/>
            <a:tailEnd/>
          </a:ln>
        </p:spPr>
      </p:pic>
      <p:sp>
        <p:nvSpPr>
          <p:cNvPr id="8" name="9 Marcador de pie de página"/>
          <p:cNvSpPr>
            <a:spLocks noGrp="1"/>
          </p:cNvSpPr>
          <p:nvPr>
            <p:ph type="ftr" sz="quarter" idx="11"/>
          </p:nvPr>
        </p:nvSpPr>
        <p:spPr>
          <a:xfrm>
            <a:off x="2411760" y="6165304"/>
            <a:ext cx="4824536" cy="484163"/>
          </a:xfrm>
        </p:spPr>
        <p:txBody>
          <a:bodyPr/>
          <a:lstStyle/>
          <a:p>
            <a:r>
              <a:rPr lang="es-ES" sz="2000" b="1" i="1" dirty="0" smtClean="0">
                <a:solidFill>
                  <a:schemeClr val="tx1"/>
                </a:solidFill>
              </a:rPr>
              <a:t>Expositor: Dr. CP. Horacio R. Della Rocca </a:t>
            </a:r>
            <a:endParaRPr lang="es-ES" sz="2000" b="1" i="1" dirty="0">
              <a:solidFill>
                <a:schemeClr val="tx1"/>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772815"/>
            <a:ext cx="8229600" cy="792089"/>
          </a:xfrm>
          <a:gradFill flip="none" rotWithShape="1">
            <a:gsLst>
              <a:gs pos="0">
                <a:srgbClr val="5E9EFF"/>
              </a:gs>
              <a:gs pos="39999">
                <a:srgbClr val="85C2FF"/>
              </a:gs>
              <a:gs pos="70000">
                <a:srgbClr val="C4D6EB"/>
              </a:gs>
              <a:gs pos="100000">
                <a:srgbClr val="FFEBFA"/>
              </a:gs>
              <a:gs pos="100000">
                <a:srgbClr val="FFEBFA"/>
              </a:gs>
            </a:gsLst>
            <a:path path="circle">
              <a:fillToRect l="100000" t="100000"/>
            </a:path>
            <a:tileRect r="-100000" b="-100000"/>
          </a:gradFill>
          <a:ln>
            <a:solidFill>
              <a:schemeClr val="tx2"/>
            </a:solidFill>
          </a:ln>
        </p:spPr>
        <p:txBody>
          <a:bodyPr vert="horz" lIns="91440" tIns="45720" rIns="91440" bIns="45720" rtlCol="0">
            <a:normAutofit/>
          </a:bodyPr>
          <a:lstStyle/>
          <a:p>
            <a:pPr algn="ctr">
              <a:buNone/>
            </a:pPr>
            <a:r>
              <a:rPr lang="es-ES" dirty="0"/>
              <a:t>Comentarios</a:t>
            </a:r>
          </a:p>
        </p:txBody>
      </p:sp>
      <p:sp>
        <p:nvSpPr>
          <p:cNvPr id="4" name="1 Título"/>
          <p:cNvSpPr>
            <a:spLocks noGrp="1"/>
          </p:cNvSpPr>
          <p:nvPr>
            <p:ph type="title"/>
          </p:nvPr>
        </p:nvSpPr>
        <p:spPr>
          <a:gradFill flip="none" rotWithShape="1">
            <a:gsLst>
              <a:gs pos="0">
                <a:srgbClr val="5E9EFF"/>
              </a:gs>
              <a:gs pos="39999">
                <a:srgbClr val="85C2FF"/>
              </a:gs>
              <a:gs pos="70000">
                <a:srgbClr val="C4D6EB"/>
              </a:gs>
              <a:gs pos="100000">
                <a:srgbClr val="FFEBFA"/>
              </a:gs>
              <a:gs pos="100000">
                <a:srgbClr val="FFEBFA"/>
              </a:gs>
            </a:gsLst>
            <a:lin ang="3600000" scaled="0"/>
            <a:tileRect/>
          </a:gradFill>
          <a:ln>
            <a:solidFill>
              <a:schemeClr val="tx2"/>
            </a:solidFill>
          </a:ln>
          <a:effectLst>
            <a:outerShdw blurRad="50800" dist="25400" dir="3000000" algn="ctr" rotWithShape="0">
              <a:schemeClr val="tx2"/>
            </a:outerShdw>
          </a:effectLst>
        </p:spPr>
        <p:txBody>
          <a:bodyPr vert="horz" lIns="91440" tIns="45720" rIns="91440" bIns="45720" rtlCol="0" anchor="ctr">
            <a:normAutofit fontScale="90000"/>
          </a:bodyPr>
          <a:lstStyle/>
          <a:p>
            <a:r>
              <a:rPr lang="es-ES" sz="3900" dirty="0"/>
              <a:t>Agravamiento del delito de evasión fiscal por facturas apócrifas</a:t>
            </a:r>
          </a:p>
        </p:txBody>
      </p:sp>
      <p:sp>
        <p:nvSpPr>
          <p:cNvPr id="5" name="4 CuadroTexto"/>
          <p:cNvSpPr txBox="1"/>
          <p:nvPr/>
        </p:nvSpPr>
        <p:spPr>
          <a:xfrm>
            <a:off x="971600" y="3068960"/>
            <a:ext cx="7056784" cy="1938992"/>
          </a:xfrm>
          <a:prstGeom prst="rect">
            <a:avLst/>
          </a:prstGeom>
          <a:noFill/>
          <a:ln>
            <a:noFill/>
          </a:ln>
        </p:spPr>
        <p:txBody>
          <a:bodyPr wrap="square" rtlCol="0">
            <a:spAutoFit/>
          </a:bodyPr>
          <a:lstStyle/>
          <a:p>
            <a:pPr marL="1257300" lvl="2" indent="-342900" algn="just">
              <a:buFont typeface="Arial" pitchFamily="34" charset="0"/>
              <a:buChar char="•"/>
            </a:pPr>
            <a:r>
              <a:rPr lang="es-ES" sz="2400" dirty="0" smtClean="0"/>
              <a:t>La causal de agravamiento no tiene una relación cuantitativa con el monto de la obligación fiscal.</a:t>
            </a:r>
          </a:p>
          <a:p>
            <a:pPr marL="1257300" lvl="2" indent="-342900" algn="just">
              <a:buFont typeface="Arial" pitchFamily="34" charset="0"/>
              <a:buChar char="•"/>
            </a:pPr>
            <a:r>
              <a:rPr lang="es-ES" sz="2400" dirty="0" smtClean="0"/>
              <a:t>Viola el principio de razonabilidad.</a:t>
            </a:r>
            <a:endParaRPr lang="es-ES" sz="2400" dirty="0"/>
          </a:p>
          <a:p>
            <a:pPr marL="1257300" lvl="2" indent="-342900" algn="just"/>
            <a:endParaRPr lang="es-ES" sz="2400" dirty="0" smtClean="0"/>
          </a:p>
        </p:txBody>
      </p:sp>
      <p:sp>
        <p:nvSpPr>
          <p:cNvPr id="7" name="6 Marcador de número de diapositiva"/>
          <p:cNvSpPr>
            <a:spLocks noGrp="1"/>
          </p:cNvSpPr>
          <p:nvPr>
            <p:ph type="sldNum" sz="quarter" idx="12"/>
          </p:nvPr>
        </p:nvSpPr>
        <p:spPr/>
        <p:txBody>
          <a:bodyPr/>
          <a:lstStyle/>
          <a:p>
            <a:fld id="{BADDD7CB-9112-432C-B727-850DB0F6F8E8}" type="slidenum">
              <a:rPr lang="es-ES" smtClean="0"/>
              <a:pPr/>
              <a:t>6</a:t>
            </a:fld>
            <a:endParaRPr lang="es-ES"/>
          </a:p>
        </p:txBody>
      </p:sp>
      <p:pic>
        <p:nvPicPr>
          <p:cNvPr id="9" name="Picture 2"/>
          <p:cNvPicPr>
            <a:picLocks noChangeAspect="1" noChangeArrowheads="1"/>
          </p:cNvPicPr>
          <p:nvPr/>
        </p:nvPicPr>
        <p:blipFill>
          <a:blip r:embed="rId2" cstate="print"/>
          <a:srcRect/>
          <a:stretch>
            <a:fillRect/>
          </a:stretch>
        </p:blipFill>
        <p:spPr bwMode="auto">
          <a:xfrm>
            <a:off x="611560" y="5445224"/>
            <a:ext cx="1247775" cy="1200150"/>
          </a:xfrm>
          <a:prstGeom prst="rect">
            <a:avLst/>
          </a:prstGeom>
          <a:noFill/>
          <a:ln w="9525">
            <a:noFill/>
            <a:miter lim="800000"/>
            <a:headEnd/>
            <a:tailEnd/>
          </a:ln>
        </p:spPr>
      </p:pic>
      <p:sp>
        <p:nvSpPr>
          <p:cNvPr id="8" name="9 Marcador de pie de página"/>
          <p:cNvSpPr>
            <a:spLocks noGrp="1"/>
          </p:cNvSpPr>
          <p:nvPr>
            <p:ph type="ftr" sz="quarter" idx="11"/>
          </p:nvPr>
        </p:nvSpPr>
        <p:spPr>
          <a:xfrm>
            <a:off x="2411760" y="6165304"/>
            <a:ext cx="4824536" cy="484163"/>
          </a:xfrm>
        </p:spPr>
        <p:txBody>
          <a:bodyPr/>
          <a:lstStyle/>
          <a:p>
            <a:r>
              <a:rPr lang="es-ES" sz="2000" b="1" i="1" dirty="0" smtClean="0">
                <a:solidFill>
                  <a:schemeClr val="tx1"/>
                </a:solidFill>
              </a:rPr>
              <a:t>Expositor: Dr. CP. Horacio R. Della Rocca </a:t>
            </a:r>
            <a:endParaRPr lang="es-ES" sz="2000" b="1" i="1" dirty="0">
              <a:solidFill>
                <a:schemeClr val="tx1"/>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gradFill flip="none" rotWithShape="1">
            <a:gsLst>
              <a:gs pos="0">
                <a:srgbClr val="5E9EFF"/>
              </a:gs>
              <a:gs pos="39999">
                <a:srgbClr val="85C2FF"/>
              </a:gs>
              <a:gs pos="70000">
                <a:srgbClr val="C4D6EB"/>
              </a:gs>
              <a:gs pos="100000">
                <a:srgbClr val="FFEBFA"/>
              </a:gs>
              <a:gs pos="100000">
                <a:srgbClr val="FFEBFA"/>
              </a:gs>
            </a:gsLst>
            <a:lin ang="3600000" scaled="0"/>
            <a:tileRect/>
          </a:gradFill>
          <a:ln>
            <a:solidFill>
              <a:schemeClr val="tx2"/>
            </a:solidFill>
          </a:ln>
          <a:effectLst>
            <a:outerShdw blurRad="50800" dist="25400" dir="3000000" algn="ctr" rotWithShape="0">
              <a:schemeClr val="tx2"/>
            </a:outerShdw>
          </a:effectLst>
        </p:spPr>
        <p:txBody>
          <a:bodyPr vert="horz" lIns="91440" tIns="45720" rIns="91440" bIns="45720" rtlCol="0" anchor="ctr">
            <a:normAutofit/>
          </a:bodyPr>
          <a:lstStyle/>
          <a:p>
            <a:r>
              <a:rPr lang="es-ES" sz="3500" dirty="0"/>
              <a:t>Conclusión </a:t>
            </a:r>
          </a:p>
        </p:txBody>
      </p:sp>
      <p:sp>
        <p:nvSpPr>
          <p:cNvPr id="3" name="2 Marcador de contenido"/>
          <p:cNvSpPr>
            <a:spLocks noGrp="1"/>
          </p:cNvSpPr>
          <p:nvPr>
            <p:ph idx="1"/>
          </p:nvPr>
        </p:nvSpPr>
        <p:spPr>
          <a:xfrm>
            <a:off x="467544" y="2204864"/>
            <a:ext cx="8229600" cy="2520280"/>
          </a:xfrm>
        </p:spPr>
        <p:txBody>
          <a:bodyPr>
            <a:normAutofit/>
          </a:bodyPr>
          <a:lstStyle/>
          <a:p>
            <a:r>
              <a:rPr lang="es-ES" dirty="0" smtClean="0"/>
              <a:t>Su represión será una cuestión de política criminal</a:t>
            </a:r>
          </a:p>
          <a:p>
            <a:pPr>
              <a:buNone/>
            </a:pPr>
            <a:endParaRPr lang="es-ES" dirty="0" smtClean="0"/>
          </a:p>
          <a:p>
            <a:r>
              <a:rPr lang="es-ES" dirty="0" smtClean="0"/>
              <a:t>Pero no de la forma proyectada.</a:t>
            </a:r>
            <a:endParaRPr lang="es-ES" dirty="0"/>
          </a:p>
        </p:txBody>
      </p:sp>
      <p:sp>
        <p:nvSpPr>
          <p:cNvPr id="5" name="4 Marcador de número de diapositiva"/>
          <p:cNvSpPr>
            <a:spLocks noGrp="1"/>
          </p:cNvSpPr>
          <p:nvPr>
            <p:ph type="sldNum" sz="quarter" idx="12"/>
          </p:nvPr>
        </p:nvSpPr>
        <p:spPr/>
        <p:txBody>
          <a:bodyPr/>
          <a:lstStyle/>
          <a:p>
            <a:fld id="{BADDD7CB-9112-432C-B727-850DB0F6F8E8}" type="slidenum">
              <a:rPr lang="es-ES" smtClean="0"/>
              <a:pPr/>
              <a:t>7</a:t>
            </a:fld>
            <a:endParaRPr lang="es-ES"/>
          </a:p>
        </p:txBody>
      </p:sp>
      <p:pic>
        <p:nvPicPr>
          <p:cNvPr id="7" name="Picture 2"/>
          <p:cNvPicPr>
            <a:picLocks noChangeAspect="1" noChangeArrowheads="1"/>
          </p:cNvPicPr>
          <p:nvPr/>
        </p:nvPicPr>
        <p:blipFill>
          <a:blip r:embed="rId2" cstate="print"/>
          <a:srcRect/>
          <a:stretch>
            <a:fillRect/>
          </a:stretch>
        </p:blipFill>
        <p:spPr bwMode="auto">
          <a:xfrm>
            <a:off x="611560" y="5445224"/>
            <a:ext cx="1247775" cy="1200150"/>
          </a:xfrm>
          <a:prstGeom prst="rect">
            <a:avLst/>
          </a:prstGeom>
          <a:noFill/>
          <a:ln w="9525">
            <a:noFill/>
            <a:miter lim="800000"/>
            <a:headEnd/>
            <a:tailEnd/>
          </a:ln>
        </p:spPr>
      </p:pic>
      <p:sp>
        <p:nvSpPr>
          <p:cNvPr id="9" name="9 Marcador de pie de página"/>
          <p:cNvSpPr>
            <a:spLocks noGrp="1"/>
          </p:cNvSpPr>
          <p:nvPr>
            <p:ph type="ftr" sz="quarter" idx="11"/>
          </p:nvPr>
        </p:nvSpPr>
        <p:spPr>
          <a:xfrm>
            <a:off x="2411760" y="6165304"/>
            <a:ext cx="4824536" cy="484163"/>
          </a:xfrm>
        </p:spPr>
        <p:txBody>
          <a:bodyPr/>
          <a:lstStyle/>
          <a:p>
            <a:r>
              <a:rPr lang="es-ES" sz="2000" b="1" i="1" dirty="0" smtClean="0">
                <a:solidFill>
                  <a:schemeClr val="tx1"/>
                </a:solidFill>
              </a:rPr>
              <a:t>Expositor: Dr. CP. Horacio R. Della Rocca </a:t>
            </a:r>
            <a:endParaRPr lang="es-ES" sz="2000" b="1" i="1" dirty="0">
              <a:solidFill>
                <a:schemeClr val="tx1"/>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gradFill flip="none" rotWithShape="1">
            <a:gsLst>
              <a:gs pos="0">
                <a:srgbClr val="5E9EFF"/>
              </a:gs>
              <a:gs pos="39999">
                <a:srgbClr val="85C2FF"/>
              </a:gs>
              <a:gs pos="70000">
                <a:srgbClr val="C4D6EB"/>
              </a:gs>
              <a:gs pos="100000">
                <a:srgbClr val="FFEBFA"/>
              </a:gs>
              <a:gs pos="100000">
                <a:srgbClr val="FFEBFA"/>
              </a:gs>
            </a:gsLst>
            <a:lin ang="3600000" scaled="0"/>
            <a:tileRect/>
          </a:gradFill>
          <a:ln>
            <a:solidFill>
              <a:schemeClr val="tx2"/>
            </a:solidFill>
          </a:ln>
          <a:effectLst>
            <a:outerShdw blurRad="50800" dist="25400" dir="3000000" algn="ctr" rotWithShape="0">
              <a:schemeClr val="tx2"/>
            </a:outerShdw>
          </a:effectLst>
        </p:spPr>
        <p:txBody>
          <a:bodyPr vert="horz" lIns="91440" tIns="45720" rIns="91440" bIns="45720" rtlCol="0" anchor="ctr">
            <a:normAutofit/>
          </a:bodyPr>
          <a:lstStyle/>
          <a:p>
            <a:r>
              <a:rPr lang="es-ES" sz="3500" dirty="0"/>
              <a:t>Presentación espontánea</a:t>
            </a:r>
          </a:p>
        </p:txBody>
      </p:sp>
      <p:sp>
        <p:nvSpPr>
          <p:cNvPr id="3" name="2 Marcador de contenido"/>
          <p:cNvSpPr>
            <a:spLocks noGrp="1"/>
          </p:cNvSpPr>
          <p:nvPr>
            <p:ph idx="1"/>
          </p:nvPr>
        </p:nvSpPr>
        <p:spPr>
          <a:xfrm>
            <a:off x="467544" y="2132856"/>
            <a:ext cx="8229600" cy="2736305"/>
          </a:xfrm>
        </p:spPr>
        <p:txBody>
          <a:bodyPr>
            <a:normAutofit fontScale="85000" lnSpcReduction="20000"/>
          </a:bodyPr>
          <a:lstStyle/>
          <a:p>
            <a:r>
              <a:rPr lang="es-ES" dirty="0" smtClean="0"/>
              <a:t>Excusa absolutiva.</a:t>
            </a:r>
          </a:p>
          <a:p>
            <a:r>
              <a:rPr lang="es-ES" dirty="0" smtClean="0"/>
              <a:t>Conducta espontánea y activa del infractor.</a:t>
            </a:r>
          </a:p>
          <a:p>
            <a:r>
              <a:rPr lang="es-ES" dirty="0" smtClean="0"/>
              <a:t>Hace desaparecer la existencia de un menoscabo suficiente e importante de un bien jurídico merecedor de protección. </a:t>
            </a:r>
          </a:p>
          <a:p>
            <a:r>
              <a:rPr lang="es-ES" dirty="0" smtClean="0"/>
              <a:t>Arrepentimiento post – delictivo.</a:t>
            </a:r>
          </a:p>
          <a:p>
            <a:r>
              <a:rPr lang="es-ES" dirty="0" smtClean="0"/>
              <a:t>Antecedente: Art. 305, punto 4), Código Penal Español. </a:t>
            </a:r>
          </a:p>
          <a:p>
            <a:endParaRPr lang="es-ES" dirty="0"/>
          </a:p>
        </p:txBody>
      </p:sp>
      <p:sp>
        <p:nvSpPr>
          <p:cNvPr id="5" name="4 Marcador de número de diapositiva"/>
          <p:cNvSpPr>
            <a:spLocks noGrp="1"/>
          </p:cNvSpPr>
          <p:nvPr>
            <p:ph type="sldNum" sz="quarter" idx="12"/>
          </p:nvPr>
        </p:nvSpPr>
        <p:spPr/>
        <p:txBody>
          <a:bodyPr/>
          <a:lstStyle/>
          <a:p>
            <a:fld id="{BADDD7CB-9112-432C-B727-850DB0F6F8E8}" type="slidenum">
              <a:rPr lang="es-ES" smtClean="0"/>
              <a:pPr/>
              <a:t>8</a:t>
            </a:fld>
            <a:endParaRPr lang="es-ES"/>
          </a:p>
        </p:txBody>
      </p:sp>
      <p:pic>
        <p:nvPicPr>
          <p:cNvPr id="7" name="Picture 2"/>
          <p:cNvPicPr>
            <a:picLocks noChangeAspect="1" noChangeArrowheads="1"/>
          </p:cNvPicPr>
          <p:nvPr/>
        </p:nvPicPr>
        <p:blipFill>
          <a:blip r:embed="rId2" cstate="print"/>
          <a:srcRect/>
          <a:stretch>
            <a:fillRect/>
          </a:stretch>
        </p:blipFill>
        <p:spPr bwMode="auto">
          <a:xfrm>
            <a:off x="611560" y="5445224"/>
            <a:ext cx="1247775" cy="1200150"/>
          </a:xfrm>
          <a:prstGeom prst="rect">
            <a:avLst/>
          </a:prstGeom>
          <a:noFill/>
          <a:ln w="9525">
            <a:noFill/>
            <a:miter lim="800000"/>
            <a:headEnd/>
            <a:tailEnd/>
          </a:ln>
        </p:spPr>
      </p:pic>
      <p:sp>
        <p:nvSpPr>
          <p:cNvPr id="9" name="9 Marcador de pie de página"/>
          <p:cNvSpPr>
            <a:spLocks noGrp="1"/>
          </p:cNvSpPr>
          <p:nvPr>
            <p:ph type="ftr" sz="quarter" idx="11"/>
          </p:nvPr>
        </p:nvSpPr>
        <p:spPr>
          <a:xfrm>
            <a:off x="2411760" y="6165304"/>
            <a:ext cx="4824536" cy="484163"/>
          </a:xfrm>
        </p:spPr>
        <p:txBody>
          <a:bodyPr/>
          <a:lstStyle/>
          <a:p>
            <a:r>
              <a:rPr lang="es-ES" sz="2000" b="1" i="1" dirty="0" smtClean="0">
                <a:solidFill>
                  <a:schemeClr val="tx1"/>
                </a:solidFill>
              </a:rPr>
              <a:t>Expositor: Dr. CP. Horacio R. Della Rocca </a:t>
            </a:r>
            <a:endParaRPr lang="es-ES" sz="2000" b="1" i="1" dirty="0">
              <a:solidFill>
                <a:schemeClr val="tx1"/>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600201"/>
            <a:ext cx="8229600" cy="748679"/>
          </a:xfrm>
          <a:gradFill flip="none" rotWithShape="1">
            <a:gsLst>
              <a:gs pos="0">
                <a:srgbClr val="5E9EFF"/>
              </a:gs>
              <a:gs pos="39999">
                <a:srgbClr val="85C2FF"/>
              </a:gs>
              <a:gs pos="70000">
                <a:srgbClr val="C4D6EB"/>
              </a:gs>
              <a:gs pos="100000">
                <a:srgbClr val="FFEBFA"/>
              </a:gs>
              <a:gs pos="100000">
                <a:srgbClr val="FFEBFA"/>
              </a:gs>
            </a:gsLst>
            <a:path path="circle">
              <a:fillToRect l="100000" t="100000"/>
            </a:path>
            <a:tileRect r="-100000" b="-100000"/>
          </a:gradFill>
          <a:ln>
            <a:solidFill>
              <a:schemeClr val="tx2"/>
            </a:solidFill>
          </a:ln>
        </p:spPr>
        <p:txBody>
          <a:bodyPr vert="horz" lIns="91440" tIns="45720" rIns="91440" bIns="45720" rtlCol="0">
            <a:normAutofit/>
          </a:bodyPr>
          <a:lstStyle/>
          <a:p>
            <a:pPr algn="ctr">
              <a:buNone/>
            </a:pPr>
            <a:r>
              <a:rPr lang="es-ES" dirty="0"/>
              <a:t>Argumentos para su adopción </a:t>
            </a:r>
          </a:p>
        </p:txBody>
      </p:sp>
      <p:sp>
        <p:nvSpPr>
          <p:cNvPr id="5" name="1 Título"/>
          <p:cNvSpPr>
            <a:spLocks noGrp="1"/>
          </p:cNvSpPr>
          <p:nvPr>
            <p:ph type="title"/>
          </p:nvPr>
        </p:nvSpPr>
        <p:spPr>
          <a:gradFill flip="none" rotWithShape="1">
            <a:gsLst>
              <a:gs pos="0">
                <a:srgbClr val="5E9EFF"/>
              </a:gs>
              <a:gs pos="39999">
                <a:srgbClr val="85C2FF"/>
              </a:gs>
              <a:gs pos="70000">
                <a:srgbClr val="C4D6EB"/>
              </a:gs>
              <a:gs pos="100000">
                <a:srgbClr val="FFEBFA"/>
              </a:gs>
              <a:gs pos="100000">
                <a:srgbClr val="FFEBFA"/>
              </a:gs>
            </a:gsLst>
            <a:lin ang="3600000" scaled="0"/>
            <a:tileRect/>
          </a:gradFill>
          <a:ln>
            <a:solidFill>
              <a:schemeClr val="tx2"/>
            </a:solidFill>
          </a:ln>
          <a:effectLst>
            <a:outerShdw blurRad="50800" dist="25400" dir="3000000" algn="ctr" rotWithShape="0">
              <a:schemeClr val="tx2"/>
            </a:outerShdw>
          </a:effectLst>
        </p:spPr>
        <p:txBody>
          <a:bodyPr vert="horz" lIns="91440" tIns="45720" rIns="91440" bIns="45720" rtlCol="0" anchor="ctr">
            <a:normAutofit/>
          </a:bodyPr>
          <a:lstStyle/>
          <a:p>
            <a:r>
              <a:rPr lang="es-ES" sz="3500" dirty="0"/>
              <a:t>Presentación espontánea</a:t>
            </a:r>
          </a:p>
        </p:txBody>
      </p:sp>
      <p:sp>
        <p:nvSpPr>
          <p:cNvPr id="6" name="2 Marcador de contenido"/>
          <p:cNvSpPr txBox="1">
            <a:spLocks/>
          </p:cNvSpPr>
          <p:nvPr/>
        </p:nvSpPr>
        <p:spPr>
          <a:xfrm>
            <a:off x="457200" y="2852936"/>
            <a:ext cx="8229600" cy="2376264"/>
          </a:xfrm>
          <a:prstGeom prst="rect">
            <a:avLst/>
          </a:prstGeom>
        </p:spPr>
        <p:txBody>
          <a:bodyPr vert="horz" lIns="91440" tIns="45720" rIns="91440" bIns="45720" rtlCol="0">
            <a:normAutofit fontScale="70000" lnSpcReduction="20000"/>
          </a:bodyPr>
          <a:lstStyle/>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ES" sz="3200" b="0" i="0" u="none" strike="noStrike" kern="1200" cap="none" spc="0" normalizeH="0" baseline="0" noProof="0" dirty="0" smtClean="0">
                <a:ln>
                  <a:noFill/>
                </a:ln>
                <a:solidFill>
                  <a:schemeClr val="tx1"/>
                </a:solidFill>
                <a:effectLst/>
                <a:uLnTx/>
                <a:uFillTx/>
                <a:latin typeface="+mn-lt"/>
                <a:ea typeface="+mn-ea"/>
                <a:cs typeface="+mn-cs"/>
              </a:rPr>
              <a:t>Sistema de autoliquidación.</a:t>
            </a:r>
          </a:p>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Char char="•"/>
              <a:tabLst/>
              <a:defRPr/>
            </a:pPr>
            <a:r>
              <a:rPr lang="es-ES" sz="3200" dirty="0" smtClean="0"/>
              <a:t>Complejidad del sistema tributario.</a:t>
            </a:r>
          </a:p>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ES" sz="3200" b="0" i="0" u="none" strike="noStrike" kern="1200" cap="none" spc="0" normalizeH="0" baseline="0" noProof="0" dirty="0" smtClean="0">
                <a:ln>
                  <a:noFill/>
                </a:ln>
                <a:solidFill>
                  <a:schemeClr val="tx1"/>
                </a:solidFill>
                <a:effectLst/>
                <a:uLnTx/>
                <a:uFillTx/>
                <a:latin typeface="+mn-lt"/>
                <a:ea typeface="+mn-ea"/>
                <a:cs typeface="+mn-cs"/>
              </a:rPr>
              <a:t>No</a:t>
            </a:r>
            <a:r>
              <a:rPr kumimoji="0" lang="es-ES" sz="3200" b="0" i="0" u="none" strike="noStrike" kern="1200" cap="none" spc="0" normalizeH="0" noProof="0" dirty="0" smtClean="0">
                <a:ln>
                  <a:noFill/>
                </a:ln>
                <a:solidFill>
                  <a:schemeClr val="tx1"/>
                </a:solidFill>
                <a:effectLst/>
                <a:uLnTx/>
                <a:uFillTx/>
                <a:latin typeface="+mn-lt"/>
                <a:ea typeface="+mn-ea"/>
                <a:cs typeface="+mn-cs"/>
              </a:rPr>
              <a:t> convierte al Derecho Penal en instrumento de recaudación.</a:t>
            </a:r>
          </a:p>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Char char="•"/>
              <a:tabLst/>
              <a:defRPr/>
            </a:pPr>
            <a:r>
              <a:rPr lang="es-ES" sz="3200" baseline="0" dirty="0" smtClean="0"/>
              <a:t>No</a:t>
            </a:r>
            <a:r>
              <a:rPr lang="es-ES" sz="3200" dirty="0" smtClean="0"/>
              <a:t> se transforma en una “licencia” para defraudar.</a:t>
            </a:r>
          </a:p>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Char char="•"/>
              <a:tabLst/>
              <a:defRPr/>
            </a:pPr>
            <a:r>
              <a:rPr lang="es-ES" sz="3200" dirty="0" smtClean="0"/>
              <a:t>Doctrina y legislación comparada.</a:t>
            </a:r>
          </a:p>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Char char="•"/>
              <a:tabLst/>
              <a:defRPr/>
            </a:pPr>
            <a:r>
              <a:rPr lang="es-ES" sz="3200" dirty="0" smtClean="0"/>
              <a:t>Línea jurisprudencial de la Sala A CNPE.</a:t>
            </a:r>
          </a:p>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s-E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s-ES" sz="32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8" name="7 Marcador de número de diapositiva"/>
          <p:cNvSpPr>
            <a:spLocks noGrp="1"/>
          </p:cNvSpPr>
          <p:nvPr>
            <p:ph type="sldNum" sz="quarter" idx="12"/>
          </p:nvPr>
        </p:nvSpPr>
        <p:spPr/>
        <p:txBody>
          <a:bodyPr/>
          <a:lstStyle/>
          <a:p>
            <a:fld id="{BADDD7CB-9112-432C-B727-850DB0F6F8E8}" type="slidenum">
              <a:rPr lang="es-ES" smtClean="0"/>
              <a:pPr/>
              <a:t>9</a:t>
            </a:fld>
            <a:endParaRPr lang="es-ES"/>
          </a:p>
        </p:txBody>
      </p:sp>
      <p:pic>
        <p:nvPicPr>
          <p:cNvPr id="10" name="Picture 2"/>
          <p:cNvPicPr>
            <a:picLocks noChangeAspect="1" noChangeArrowheads="1"/>
          </p:cNvPicPr>
          <p:nvPr/>
        </p:nvPicPr>
        <p:blipFill>
          <a:blip r:embed="rId2" cstate="print"/>
          <a:srcRect/>
          <a:stretch>
            <a:fillRect/>
          </a:stretch>
        </p:blipFill>
        <p:spPr bwMode="auto">
          <a:xfrm>
            <a:off x="611560" y="5445224"/>
            <a:ext cx="1247775" cy="1200150"/>
          </a:xfrm>
          <a:prstGeom prst="rect">
            <a:avLst/>
          </a:prstGeom>
          <a:noFill/>
          <a:ln w="9525">
            <a:noFill/>
            <a:miter lim="800000"/>
            <a:headEnd/>
            <a:tailEnd/>
          </a:ln>
        </p:spPr>
      </p:pic>
      <p:sp>
        <p:nvSpPr>
          <p:cNvPr id="9" name="9 Marcador de pie de página"/>
          <p:cNvSpPr>
            <a:spLocks noGrp="1"/>
          </p:cNvSpPr>
          <p:nvPr>
            <p:ph type="ftr" sz="quarter" idx="11"/>
          </p:nvPr>
        </p:nvSpPr>
        <p:spPr>
          <a:xfrm>
            <a:off x="2411760" y="6165304"/>
            <a:ext cx="4824536" cy="484163"/>
          </a:xfrm>
        </p:spPr>
        <p:txBody>
          <a:bodyPr/>
          <a:lstStyle/>
          <a:p>
            <a:r>
              <a:rPr lang="es-ES" sz="2000" b="1" i="1" dirty="0" smtClean="0">
                <a:solidFill>
                  <a:schemeClr val="tx1"/>
                </a:solidFill>
              </a:rPr>
              <a:t>Expositor: Dr. CP. Horacio R. Della Rocca </a:t>
            </a:r>
            <a:endParaRPr lang="es-ES" sz="2000" b="1" i="1" dirty="0">
              <a:solidFill>
                <a:schemeClr val="tx1"/>
              </a:solidFill>
            </a:endParaRPr>
          </a:p>
        </p:txBody>
      </p:sp>
    </p:spTree>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140</TotalTime>
  <Words>755</Words>
  <Application>Microsoft Office PowerPoint</Application>
  <PresentationFormat>Presentación en pantalla (4:3)</PresentationFormat>
  <Paragraphs>130</Paragraphs>
  <Slides>16</Slides>
  <Notes>2</Notes>
  <HiddenSlides>0</HiddenSlides>
  <MMClips>0</MMClips>
  <ScaleCrop>false</ScaleCrop>
  <HeadingPairs>
    <vt:vector size="4" baseType="variant">
      <vt:variant>
        <vt:lpstr>Tema</vt:lpstr>
      </vt:variant>
      <vt:variant>
        <vt:i4>1</vt:i4>
      </vt:variant>
      <vt:variant>
        <vt:lpstr>Títulos de diapositiva</vt:lpstr>
      </vt:variant>
      <vt:variant>
        <vt:i4>16</vt:i4>
      </vt:variant>
    </vt:vector>
  </HeadingPairs>
  <TitlesOfParts>
    <vt:vector size="17" baseType="lpstr">
      <vt:lpstr>Tema de Office</vt:lpstr>
      <vt:lpstr>13º Simposio sobre Legislación Tributaria Argentina</vt:lpstr>
      <vt:lpstr>Agravamiento del delito de evasión fiscal por facturas apócrifas</vt:lpstr>
      <vt:lpstr>Agravamiento del delito de evasión fiscal por facturas apócrifas</vt:lpstr>
      <vt:lpstr>Agravamiento del delito de evasión fiscal por facturas apócrifas</vt:lpstr>
      <vt:lpstr>Agravamiento del delito de evasión fiscal por facturas apócrifas</vt:lpstr>
      <vt:lpstr>Agravamiento del delito de evasión fiscal por facturas apócrifas</vt:lpstr>
      <vt:lpstr>Conclusión </vt:lpstr>
      <vt:lpstr>Presentación espontánea</vt:lpstr>
      <vt:lpstr>Presentación espontánea</vt:lpstr>
      <vt:lpstr>Presentación espontánea</vt:lpstr>
      <vt:lpstr>Presentación espontánea</vt:lpstr>
      <vt:lpstr>Presentación espontánea</vt:lpstr>
      <vt:lpstr>Nuevo tipo penal</vt:lpstr>
      <vt:lpstr>Nuevo tipo penal</vt:lpstr>
      <vt:lpstr>Nuevo tipo penal</vt:lpstr>
      <vt:lpstr>MUCHAS GRACIAS !!!</vt:lpstr>
    </vt:vector>
  </TitlesOfParts>
  <Company>dpa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13º Simposio sobre Legislación Tributaria Argentina</dc:title>
  <dc:creator>mdellarocca</dc:creator>
  <cp:lastModifiedBy>Horacio Della Rocca</cp:lastModifiedBy>
  <cp:revision>17</cp:revision>
  <dcterms:created xsi:type="dcterms:W3CDTF">2011-08-01T11:25:06Z</dcterms:created>
  <dcterms:modified xsi:type="dcterms:W3CDTF">2011-08-01T19:59:59Z</dcterms:modified>
</cp:coreProperties>
</file>