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62" r:id="rId5"/>
    <p:sldId id="261" r:id="rId6"/>
    <p:sldId id="263" r:id="rId7"/>
    <p:sldId id="265" r:id="rId8"/>
    <p:sldId id="269" r:id="rId9"/>
    <p:sldId id="267" r:id="rId10"/>
    <p:sldId id="268" r:id="rId11"/>
    <p:sldId id="266" r:id="rId12"/>
    <p:sldId id="270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FC9F2BE-3376-47F1-BC2E-5F9947B9E636}">
          <p14:sldIdLst>
            <p14:sldId id="256"/>
            <p14:sldId id="257"/>
            <p14:sldId id="262"/>
            <p14:sldId id="261"/>
            <p14:sldId id="263"/>
            <p14:sldId id="265"/>
            <p14:sldId id="269"/>
            <p14:sldId id="267"/>
            <p14:sldId id="268"/>
            <p14:sldId id="266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3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552" y="16778"/>
            <a:ext cx="860444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796" y="1600201"/>
            <a:ext cx="7744003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953140" y="2276872"/>
            <a:ext cx="7744003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3501008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EMPLEADO RENTABLE A PEQUEÑO EMPRENDEDOR</a:t>
            </a:r>
            <a:r>
              <a:rPr kumimoji="0"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0" y="2854677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LUCAS HERNAN LICO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8406AFF-029F-4617-9CB5-BEF7707DC5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877272"/>
            <a:ext cx="1584176" cy="72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ctr"/>
            <a:r>
              <a:rPr lang="en-US" altLang="ko-KR" dirty="0"/>
              <a:t> 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B3497A1-BA78-43B9-BB15-E99D9BCE76AE}"/>
              </a:ext>
            </a:extLst>
          </p:cNvPr>
          <p:cNvSpPr/>
          <p:nvPr/>
        </p:nvSpPr>
        <p:spPr>
          <a:xfrm>
            <a:off x="0" y="3938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 </a:t>
            </a:r>
            <a:r>
              <a:rPr lang="en-US" altLang="ko-KR" sz="3000" b="1" dirty="0">
                <a:solidFill>
                  <a:schemeClr val="bg1"/>
                </a:solidFill>
              </a:rPr>
              <a:t>DE EMPLEADO RENTABLE A PEQUEÑO EMPRENDEDOR </a:t>
            </a:r>
            <a:endParaRPr lang="es-ES" sz="3000" b="1" dirty="0">
              <a:solidFill>
                <a:schemeClr val="bg1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4666D52-EA60-400E-8F63-915F3325F1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260" y="4869160"/>
            <a:ext cx="2057432" cy="1674996"/>
          </a:xfrm>
          <a:prstGeom prst="rect">
            <a:avLst/>
          </a:prstGeom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28CA7BED-8718-4D4B-91F7-C7D066637A8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-324544" y="2054663"/>
            <a:ext cx="9361040" cy="4614697"/>
          </a:xfrm>
        </p:spPr>
        <p:txBody>
          <a:bodyPr/>
          <a:lstStyle/>
          <a:p>
            <a:r>
              <a:rPr lang="es-ES" sz="2800" b="1" dirty="0">
                <a:solidFill>
                  <a:srgbClr val="002060"/>
                </a:solidFill>
              </a:rPr>
              <a:t>EL MERCADO ARTESANAL DE CERVEZAS POSEE</a:t>
            </a:r>
            <a:r>
              <a:rPr lang="es-ES" sz="2800" b="1" dirty="0">
                <a:solidFill>
                  <a:srgbClr val="0070C0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EL 2% DEL MERCADO DE CERVEZAS EN ARGENTINA.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MAS DE 500 MICROCERVECERIAS PRODUCTORAS.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EMPLEAN MAS DE</a:t>
            </a:r>
            <a:r>
              <a:rPr lang="es-ES" sz="2800" b="1" dirty="0">
                <a:solidFill>
                  <a:srgbClr val="C00000"/>
                </a:solidFill>
              </a:rPr>
              <a:t> 3000 </a:t>
            </a:r>
            <a:r>
              <a:rPr lang="es-ES" sz="2000" b="1" dirty="0">
                <a:solidFill>
                  <a:srgbClr val="C00000"/>
                </a:solidFill>
              </a:rPr>
              <a:t>PUESTOS DE TRABAJOS DIRECTOS.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EMPLEAMOS MAS DE </a:t>
            </a:r>
            <a:r>
              <a:rPr lang="es-ES" sz="2800" b="1" dirty="0">
                <a:solidFill>
                  <a:srgbClr val="C00000"/>
                </a:solidFill>
              </a:rPr>
              <a:t>6500</a:t>
            </a:r>
            <a:r>
              <a:rPr lang="es-ES" sz="2000" b="1" dirty="0">
                <a:solidFill>
                  <a:srgbClr val="C00000"/>
                </a:solidFill>
              </a:rPr>
              <a:t> PUESTOS DE TRABAJOS INDIRECTOS.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b="1" dirty="0">
              <a:solidFill>
                <a:srgbClr val="C00000"/>
              </a:solidFill>
            </a:endParaRPr>
          </a:p>
          <a:p>
            <a:endParaRPr lang="es-E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99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E44A07-18F2-4680-AB77-F9B6861A0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432782"/>
            <a:ext cx="7744003" cy="460648"/>
          </a:xfrm>
        </p:spPr>
        <p:txBody>
          <a:bodyPr/>
          <a:lstStyle/>
          <a:p>
            <a:r>
              <a:rPr lang="es-ES" sz="2800" b="1" dirty="0">
                <a:solidFill>
                  <a:srgbClr val="FF0000"/>
                </a:solidFill>
              </a:rPr>
              <a:t>SER EMPRENDEDOR EN ARGENTINA: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0A25A64-8A3D-43E3-BFF2-B7BA751C2BB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51521" y="2276872"/>
            <a:ext cx="8136904" cy="475252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dirty="0">
                <a:solidFill>
                  <a:schemeClr val="tx1"/>
                </a:solidFill>
              </a:rPr>
              <a:t> </a:t>
            </a:r>
            <a:r>
              <a:rPr lang="es-AR" altLang="es-AR" sz="2400" b="1" dirty="0">
                <a:solidFill>
                  <a:schemeClr val="tx1"/>
                </a:solidFill>
              </a:rPr>
              <a:t>EXPERTO en manejo de Carencias.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b="1" dirty="0">
                <a:solidFill>
                  <a:schemeClr val="tx1"/>
                </a:solidFill>
              </a:rPr>
              <a:t> CAPACIDAD en administrar Necesidades.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b="1" dirty="0">
                <a:solidFill>
                  <a:schemeClr val="tx1"/>
                </a:solidFill>
              </a:rPr>
              <a:t> DESCUBRIMIENTO de nuevas Financiaciones.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b="1" dirty="0">
                <a:solidFill>
                  <a:schemeClr val="tx1"/>
                </a:solidFill>
              </a:rPr>
              <a:t> LIDER por Naturaleza.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b="1" dirty="0">
                <a:solidFill>
                  <a:schemeClr val="tx1"/>
                </a:solidFill>
              </a:rPr>
              <a:t> CAPACIDAD de transmitir Conocimientos.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b="1" dirty="0">
                <a:solidFill>
                  <a:schemeClr val="tx1"/>
                </a:solidFill>
              </a:rPr>
              <a:t> MULTIPLICACION de Riesgos.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AR" altLang="es-AR" sz="2400" b="1" dirty="0">
                <a:solidFill>
                  <a:schemeClr val="tx1"/>
                </a:solidFill>
              </a:rPr>
              <a:t> SATISFACCION personal Elevada.</a:t>
            </a:r>
          </a:p>
          <a:p>
            <a:pPr>
              <a:buFontTx/>
              <a:buChar char="-"/>
            </a:pPr>
            <a:endParaRPr lang="es-AR" altLang="es-AR" sz="2400" b="1" dirty="0">
              <a:solidFill>
                <a:schemeClr val="tx1"/>
              </a:solidFill>
            </a:endParaRPr>
          </a:p>
          <a:p>
            <a:r>
              <a:rPr lang="es-AR" altLang="es-AR" sz="2400" b="1" dirty="0">
                <a:solidFill>
                  <a:schemeClr val="tx1"/>
                </a:solidFill>
              </a:rPr>
              <a:t>El emprendedor Nace con esas cualidades, esta en él poder desarrollarlas y aplicarlas.</a:t>
            </a:r>
          </a:p>
          <a:p>
            <a:pPr>
              <a:buFontTx/>
              <a:buChar char="-"/>
            </a:pPr>
            <a:endParaRPr lang="es-AR" altLang="es-AR" b="1" dirty="0"/>
          </a:p>
          <a:p>
            <a:pPr>
              <a:buFontTx/>
              <a:buChar char="-"/>
            </a:pPr>
            <a:endParaRPr lang="es-AR" altLang="es-AR" b="1" dirty="0"/>
          </a:p>
          <a:p>
            <a:pPr>
              <a:buFontTx/>
              <a:buChar char="-"/>
            </a:pPr>
            <a:endParaRPr lang="es-AR" altLang="es-AR" dirty="0"/>
          </a:p>
          <a:p>
            <a:pPr>
              <a:buFontTx/>
              <a:buChar char="-"/>
            </a:pPr>
            <a:endParaRPr lang="es-AR" altLang="es-AR" dirty="0"/>
          </a:p>
          <a:p>
            <a:endParaRPr lang="es-ES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80C7E22-E748-4B3D-8534-AC026021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310805"/>
            <a:ext cx="8604448" cy="677023"/>
          </a:xfrm>
        </p:spPr>
        <p:txBody>
          <a:bodyPr/>
          <a:lstStyle/>
          <a:p>
            <a:r>
              <a:rPr lang="en-US" altLang="ko-KR" dirty="0"/>
              <a:t>    LUCAS HERNAN LICO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95CC1029-A1FF-4C9C-B4DD-F8F36BE483F4}"/>
              </a:ext>
            </a:extLst>
          </p:cNvPr>
          <p:cNvSpPr txBox="1"/>
          <p:nvPr/>
        </p:nvSpPr>
        <p:spPr>
          <a:xfrm>
            <a:off x="46347" y="649316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EMPLEADO RENTABLE A PEQUEÑO EMPRENDEDOR</a:t>
            </a:r>
            <a:r>
              <a:rPr kumimoji="0"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254598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310805"/>
            <a:ext cx="8604448" cy="677023"/>
          </a:xfrm>
        </p:spPr>
        <p:txBody>
          <a:bodyPr/>
          <a:lstStyle/>
          <a:p>
            <a:r>
              <a:rPr lang="en-US" altLang="ko-KR" dirty="0"/>
              <a:t>    LUCAS HERNAN LICO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46348" y="1086291"/>
            <a:ext cx="8650796" cy="5871101"/>
          </a:xfrm>
        </p:spPr>
        <p:txBody>
          <a:bodyPr/>
          <a:lstStyle/>
          <a:p>
            <a:endParaRPr lang="es-AR" altLang="es-AR" sz="2400" dirty="0"/>
          </a:p>
          <a:p>
            <a:pPr>
              <a:buFontTx/>
              <a:buChar char="-"/>
            </a:pP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2006 </a:t>
            </a: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Lic. En Comercialización.</a:t>
            </a:r>
          </a:p>
          <a:p>
            <a:pPr>
              <a:buFontTx/>
              <a:buChar char="-"/>
            </a:pPr>
            <a:endParaRPr lang="es-AR" altLang="es-AR" sz="2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2009 </a:t>
            </a: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Descubrimiento de </a:t>
            </a:r>
            <a:r>
              <a:rPr lang="es-AR" altLang="es-AR" sz="23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Emprededorismo</a:t>
            </a: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FontTx/>
              <a:buChar char="-"/>
            </a:pPr>
            <a:endParaRPr lang="es-AR" altLang="es-AR" sz="2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2012</a:t>
            </a: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 Cofundador de </a:t>
            </a: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Grunge Brewing Co.</a:t>
            </a:r>
          </a:p>
          <a:p>
            <a:pPr>
              <a:buFontTx/>
              <a:buChar char="-"/>
            </a:pPr>
            <a:endParaRPr lang="es-AR" altLang="es-AR" sz="2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endParaRPr lang="es-AR" altLang="es-AR" sz="2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2016 </a:t>
            </a: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Presidente de la Cámara de Cerveceros               Arte   Artesanales de Argentina.</a:t>
            </a:r>
          </a:p>
          <a:p>
            <a:pPr>
              <a:buFontTx/>
              <a:buChar char="-"/>
            </a:pPr>
            <a:endParaRPr lang="es-AR" altLang="es-AR" sz="2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2016</a:t>
            </a:r>
            <a:r>
              <a:rPr lang="es-AR" altLang="es-AR" sz="2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– Cofundador de bar exclusivo de                                            Cervezas Artesanales, </a:t>
            </a:r>
            <a:r>
              <a:rPr lang="es-AR" altLang="es-AR" sz="23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BlueDog</a:t>
            </a:r>
            <a:r>
              <a:rPr lang="es-AR" altLang="es-AR" sz="2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5565B8A-E1D3-425C-9DA6-DBF3BD5242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99053"/>
            <a:ext cx="2010062" cy="92562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F0BB021-5859-4B1C-A28E-6AE20C4469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423139"/>
            <a:ext cx="1835696" cy="1494476"/>
          </a:xfrm>
          <a:prstGeom prst="rect">
            <a:avLst/>
          </a:prstGeom>
        </p:spPr>
      </p:pic>
      <p:sp>
        <p:nvSpPr>
          <p:cNvPr id="12" name="TextBox 19">
            <a:extLst>
              <a:ext uri="{FF2B5EF4-FFF2-40B4-BE49-F238E27FC236}">
                <a16:creationId xmlns:a16="http://schemas.microsoft.com/office/drawing/2014/main" id="{05F905D4-7DB3-4207-93D6-1A7EDD0A7728}"/>
              </a:ext>
            </a:extLst>
          </p:cNvPr>
          <p:cNvSpPr txBox="1"/>
          <p:nvPr/>
        </p:nvSpPr>
        <p:spPr>
          <a:xfrm>
            <a:off x="0" y="-7732240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EMPLEADO RENTABLE A PEQUEÑO EMPRENDEDOR</a:t>
            </a:r>
            <a:r>
              <a:rPr kumimoji="0"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3B4A94D7-9BE4-4522-B928-84D59A43DD1C}"/>
              </a:ext>
            </a:extLst>
          </p:cNvPr>
          <p:cNvSpPr txBox="1"/>
          <p:nvPr/>
        </p:nvSpPr>
        <p:spPr>
          <a:xfrm>
            <a:off x="46347" y="649316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EMPLEADO RENTABLE A PEQUEÑO EMPRENDEDOR</a:t>
            </a:r>
            <a:r>
              <a:rPr kumimoji="0"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res.cloudinary.com/glinzzprod/image/upload/v1439509630/companies_profile_pictures/xssrmtc2ojstjhla0gfb.gif">
            <a:extLst>
              <a:ext uri="{FF2B5EF4-FFF2-40B4-BE49-F238E27FC236}">
                <a16:creationId xmlns:a16="http://schemas.microsoft.com/office/drawing/2014/main" id="{CB05C7BF-B157-4F89-98AC-2315DF06A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924" y="5521432"/>
            <a:ext cx="1744665" cy="110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res.cloudinary.com/glinzzprod/image/upload/v1442956760/companies_profile_pictures/xobtvvcwmc4kyxwkgovl.png">
            <a:extLst>
              <a:ext uri="{FF2B5EF4-FFF2-40B4-BE49-F238E27FC236}">
                <a16:creationId xmlns:a16="http://schemas.microsoft.com/office/drawing/2014/main" id="{88997109-8D6B-471D-AE4F-2B346319E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562" y="3576811"/>
            <a:ext cx="2831801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contenido 5">
            <a:extLst>
              <a:ext uri="{FF2B5EF4-FFF2-40B4-BE49-F238E27FC236}">
                <a16:creationId xmlns:a16="http://schemas.microsoft.com/office/drawing/2014/main" id="{97AAF1E2-FD42-49EC-A185-B4A45462C966}"/>
              </a:ext>
            </a:extLst>
          </p:cNvPr>
          <p:cNvSpPr txBox="1">
            <a:spLocks/>
          </p:cNvSpPr>
          <p:nvPr/>
        </p:nvSpPr>
        <p:spPr>
          <a:xfrm>
            <a:off x="395536" y="1548804"/>
            <a:ext cx="7474635" cy="482990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INCIOS EMPLEADO = </a:t>
            </a:r>
            <a:r>
              <a:rPr lang="es-ES" sz="2800" dirty="0">
                <a:solidFill>
                  <a:schemeClr val="tx1"/>
                </a:solidFill>
                <a:latin typeface="Arial Narrow" panose="020B0606020202030204" pitchFamily="34" charset="0"/>
              </a:rPr>
              <a:t>Desarrollo de Capacidades.</a:t>
            </a:r>
          </a:p>
          <a:p>
            <a:r>
              <a:rPr lang="es-ES" sz="2800" dirty="0">
                <a:solidFill>
                  <a:schemeClr val="tx1"/>
                </a:solidFill>
                <a:latin typeface="Arial Narrow" panose="020B0606020202030204" pitchFamily="34" charset="0"/>
              </a:rPr>
              <a:t>			+ Desarrollo de Aptitudes.</a:t>
            </a:r>
          </a:p>
          <a:p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E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2)  Joven Profesional 2006.</a:t>
            </a:r>
          </a:p>
          <a:p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E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3) Analista Unidad Operativa 2008.</a:t>
            </a:r>
          </a:p>
          <a:p>
            <a:endParaRPr lang="es-ES" b="1" dirty="0"/>
          </a:p>
        </p:txBody>
      </p:sp>
      <p:sp>
        <p:nvSpPr>
          <p:cNvPr id="8" name="Marcador de contenido 5">
            <a:extLst>
              <a:ext uri="{FF2B5EF4-FFF2-40B4-BE49-F238E27FC236}">
                <a16:creationId xmlns:a16="http://schemas.microsoft.com/office/drawing/2014/main" id="{281BBA00-9E6C-408D-92D6-07C4B2E4CC2D}"/>
              </a:ext>
            </a:extLst>
          </p:cNvPr>
          <p:cNvSpPr txBox="1">
            <a:spLocks/>
          </p:cNvSpPr>
          <p:nvPr/>
        </p:nvSpPr>
        <p:spPr>
          <a:xfrm>
            <a:off x="1547664" y="1296014"/>
            <a:ext cx="6563072" cy="50558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arenR"/>
            </a:pPr>
            <a:r>
              <a:rPr lang="es-ES" sz="2400" b="1" dirty="0">
                <a:solidFill>
                  <a:schemeClr val="tx1"/>
                </a:solidFill>
              </a:rPr>
              <a:t>Estudios Universitarios  1999 / 2005.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1B15C11D-5CE8-41A7-AEC1-EED2B329F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310805"/>
            <a:ext cx="8604448" cy="677023"/>
          </a:xfrm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000" dirty="0"/>
              <a:t>DE EMPLEADO RENTABLE A PEQUEÑO EMPRENDEDOR    </a:t>
            </a:r>
          </a:p>
        </p:txBody>
      </p:sp>
    </p:spTree>
    <p:extLst>
      <p:ext uri="{BB962C8B-B14F-4D97-AF65-F5344CB8AC3E}">
        <p14:creationId xmlns:p14="http://schemas.microsoft.com/office/powerpoint/2010/main" val="308348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r"/>
            <a:r>
              <a:rPr lang="en-US" altLang="ko-KR" sz="3000" dirty="0"/>
              <a:t>  DE EMPLEADO RENTABLE A PEQUEÑO EMPRENDEDOR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395536" y="1249533"/>
            <a:ext cx="8157591" cy="4790981"/>
          </a:xfrm>
        </p:spPr>
        <p:txBody>
          <a:bodyPr/>
          <a:lstStyle/>
          <a:p>
            <a:endParaRPr lang="es-AR" altLang="es-AR" sz="2400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F88A36F1-D82B-4B26-9A24-FB0B5A2228C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9552" y="1086291"/>
            <a:ext cx="8157591" cy="2107459"/>
          </a:xfrm>
        </p:spPr>
        <p:txBody>
          <a:bodyPr/>
          <a:lstStyle/>
          <a:p>
            <a:endParaRPr lang="es-AR" altLang="es-AR" sz="2400" dirty="0"/>
          </a:p>
          <a:p>
            <a:r>
              <a:rPr lang="es-ES" altLang="ko-K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Descubrimiento de Necesidades Personales </a:t>
            </a:r>
            <a:r>
              <a:rPr lang="es-ES" altLang="ko-KR" sz="2400" b="1" u="sng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0000"/>
                  </a:solidFill>
                </a:uFill>
                <a:latin typeface="Arial" pitchFamily="34" charset="0"/>
                <a:cs typeface="Arial" pitchFamily="34" charset="0"/>
              </a:rPr>
              <a:t>NO Materiales. </a:t>
            </a:r>
            <a:r>
              <a:rPr lang="es-ES" altLang="ko-KR" sz="2400" b="1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0000"/>
                  </a:solidFill>
                </a:uFill>
                <a:latin typeface="Arial" pitchFamily="34" charset="0"/>
                <a:cs typeface="Arial" pitchFamily="34" charset="0"/>
              </a:rPr>
              <a:t>Búsqueda de bienestar interior.</a:t>
            </a:r>
          </a:p>
          <a:p>
            <a:endParaRPr lang="es-ES" altLang="ko-K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arenR"/>
            </a:pPr>
            <a:r>
              <a:rPr lang="es-ES" altLang="ko-K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NUEVOS PARADIGMAS.</a:t>
            </a:r>
          </a:p>
          <a:p>
            <a:pPr marL="342900" indent="-342900">
              <a:buClr>
                <a:srgbClr val="FF0000"/>
              </a:buClr>
              <a:buFont typeface="+mj-lt"/>
              <a:buAutoNum type="arabicParenR"/>
            </a:pPr>
            <a:r>
              <a:rPr lang="es-ES" altLang="ko-K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MAS RIESGOS.</a:t>
            </a:r>
          </a:p>
          <a:p>
            <a:pPr marL="342900" indent="-342900">
              <a:buClr>
                <a:srgbClr val="FF0000"/>
              </a:buClr>
              <a:buFont typeface="+mj-lt"/>
              <a:buAutoNum type="arabicParenR"/>
            </a:pPr>
            <a:r>
              <a:rPr lang="es-ES" altLang="ko-K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MOMENTO INDICADO ?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D2968D0-1BF6-4AFB-A421-624514670B0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9551" y="5079758"/>
            <a:ext cx="8157591" cy="1188646"/>
          </a:xfrm>
        </p:spPr>
        <p:txBody>
          <a:bodyPr/>
          <a:lstStyle/>
          <a:p>
            <a:endParaRPr lang="es-ES" altLang="ko-K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ES" altLang="ko-KR" sz="2400" b="1" dirty="0">
                <a:solidFill>
                  <a:srgbClr val="002060"/>
                </a:solidFill>
              </a:rPr>
              <a:t>2010 – Trabajo Profesional como Cervecero / Buller Brew Pub .</a:t>
            </a:r>
            <a:endParaRPr lang="ko-KR" altLang="en-US" sz="2400" b="1" dirty="0">
              <a:solidFill>
                <a:srgbClr val="002060"/>
              </a:solidFill>
            </a:endParaRP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C2FBF61D-1CA5-48C2-8DD0-1E1B1598B5C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9551" y="3555743"/>
            <a:ext cx="8157591" cy="2107459"/>
          </a:xfrm>
        </p:spPr>
        <p:txBody>
          <a:bodyPr/>
          <a:lstStyle/>
          <a:p>
            <a:endParaRPr lang="es-ES" altLang="ko-KR" sz="2400" b="1" dirty="0">
              <a:latin typeface="Arial" pitchFamily="34" charset="0"/>
              <a:cs typeface="Arial" pitchFamily="34" charset="0"/>
            </a:endParaRPr>
          </a:p>
          <a:p>
            <a:endParaRPr lang="es-ES" altLang="ko-KR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ES" altLang="ko-KR" sz="2400" b="1" dirty="0">
                <a:solidFill>
                  <a:srgbClr val="002060"/>
                </a:solidFill>
              </a:rPr>
              <a:t>2009 – Trabajo Ad Honorem por 1 año para Desarrollar Capacidades  / Fabrica de Cerveza en Pilar, Bs. As.</a:t>
            </a:r>
          </a:p>
          <a:p>
            <a:endParaRPr lang="es-ES" altLang="ko-KR" sz="2400" dirty="0"/>
          </a:p>
          <a:p>
            <a:endParaRPr lang="es-ES" altLang="ko-K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58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ctr"/>
            <a:r>
              <a:rPr lang="en-US" altLang="ko-KR" dirty="0"/>
              <a:t> 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D399CB82-C72A-4C77-9EBA-DF45DD6F6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682689"/>
            <a:ext cx="6563072" cy="460648"/>
          </a:xfrm>
        </p:spPr>
        <p:txBody>
          <a:bodyPr/>
          <a:lstStyle/>
          <a:p>
            <a:r>
              <a:rPr lang="es-ES" sz="2400" b="1" dirty="0">
                <a:solidFill>
                  <a:srgbClr val="002060"/>
                </a:solidFill>
              </a:rPr>
              <a:t>2012 – FUNDACION DE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E8E4490-C2EC-4C5C-A5A4-87CDA2058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448300"/>
            <a:ext cx="2304256" cy="1061098"/>
          </a:xfrm>
          <a:prstGeom prst="rect">
            <a:avLst/>
          </a:prstGeom>
        </p:spPr>
      </p:pic>
      <p:pic>
        <p:nvPicPr>
          <p:cNvPr id="2050" name="Picture 2" descr="No hay texto alternativo automático disponible.">
            <a:extLst>
              <a:ext uri="{FF2B5EF4-FFF2-40B4-BE49-F238E27FC236}">
                <a16:creationId xmlns:a16="http://schemas.microsoft.com/office/drawing/2014/main" id="{619976AC-CBC4-4A43-BAF0-7D842DF83324}"/>
              </a:ext>
            </a:extLst>
          </p:cNvPr>
          <p:cNvPicPr>
            <a:picLocks noGrp="1" noChangeAspect="1" noChangeArrowheads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66" y="2757568"/>
            <a:ext cx="2789694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2AE1BB72-C33C-4DF8-9B93-7D17F4E1A4C1}"/>
              </a:ext>
            </a:extLst>
          </p:cNvPr>
          <p:cNvSpPr txBox="1">
            <a:spLocks/>
          </p:cNvSpPr>
          <p:nvPr/>
        </p:nvSpPr>
        <p:spPr>
          <a:xfrm>
            <a:off x="4134272" y="2757568"/>
            <a:ext cx="5009728" cy="362375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1" dirty="0">
                <a:solidFill>
                  <a:srgbClr val="002060"/>
                </a:solidFill>
              </a:rPr>
              <a:t>1er. CLIENTE DE LA EMPRESA,</a:t>
            </a:r>
          </a:p>
          <a:p>
            <a:r>
              <a:rPr lang="es-ES" b="1" dirty="0">
                <a:solidFill>
                  <a:srgbClr val="002060"/>
                </a:solidFill>
              </a:rPr>
              <a:t>HOTEL FOUR SEASONS BS AS.</a:t>
            </a:r>
          </a:p>
          <a:p>
            <a:endParaRPr lang="es-ES" b="1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b="1" dirty="0">
                <a:solidFill>
                  <a:srgbClr val="C00000"/>
                </a:solidFill>
              </a:rPr>
              <a:t>POTENCIAMOS EL SER PEQUEÑOS.</a:t>
            </a:r>
          </a:p>
          <a:p>
            <a:r>
              <a:rPr lang="es-ES" b="1" dirty="0">
                <a:solidFill>
                  <a:srgbClr val="C00000"/>
                </a:solidFill>
              </a:rPr>
              <a:t>NOS CONVERTIMOS EN EXCLUSIVOS.</a:t>
            </a:r>
          </a:p>
          <a:p>
            <a:endParaRPr lang="es-ES" sz="2400" b="1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b="1" dirty="0">
                <a:solidFill>
                  <a:srgbClr val="C00000"/>
                </a:solidFill>
              </a:rPr>
              <a:t>PRIMER HOTEL 5 ESTRELLAS EN   LATINOAMERICA QUE                       DESARROLLA                                     CERVEZAS ARTESANALES. 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B3497A1-BA78-43B9-BB15-E99D9BCE76AE}"/>
              </a:ext>
            </a:extLst>
          </p:cNvPr>
          <p:cNvSpPr/>
          <p:nvPr/>
        </p:nvSpPr>
        <p:spPr>
          <a:xfrm>
            <a:off x="0" y="3938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 </a:t>
            </a:r>
            <a:r>
              <a:rPr lang="en-US" altLang="ko-KR" sz="3000" b="1" dirty="0">
                <a:solidFill>
                  <a:schemeClr val="bg1"/>
                </a:solidFill>
              </a:rPr>
              <a:t>DE EMPLEADO RENTABLE A PEQUEÑO EMPRENDEDOR </a:t>
            </a:r>
            <a:endParaRPr lang="es-E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7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ctr"/>
            <a:r>
              <a:rPr lang="en-US" altLang="ko-KR" dirty="0"/>
              <a:t> 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B3497A1-BA78-43B9-BB15-E99D9BCE76AE}"/>
              </a:ext>
            </a:extLst>
          </p:cNvPr>
          <p:cNvSpPr/>
          <p:nvPr/>
        </p:nvSpPr>
        <p:spPr>
          <a:xfrm>
            <a:off x="0" y="3938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 </a:t>
            </a:r>
            <a:r>
              <a:rPr lang="en-US" altLang="ko-KR" sz="3000" b="1" dirty="0">
                <a:solidFill>
                  <a:schemeClr val="bg1"/>
                </a:solidFill>
              </a:rPr>
              <a:t>DE EMPLEADO RENTABLE A PEQUEÑO EMPRENDEDOR </a:t>
            </a:r>
            <a:endParaRPr lang="es-ES" sz="3000" b="1" dirty="0">
              <a:solidFill>
                <a:schemeClr val="bg1"/>
              </a:solidFill>
            </a:endParaRPr>
          </a:p>
        </p:txBody>
      </p:sp>
      <p:pic>
        <p:nvPicPr>
          <p:cNvPr id="4100" name="Picture 4" descr="No hay texto alternativo automático disponible.">
            <a:extLst>
              <a:ext uri="{FF2B5EF4-FFF2-40B4-BE49-F238E27FC236}">
                <a16:creationId xmlns:a16="http://schemas.microsoft.com/office/drawing/2014/main" id="{C6893BA1-50A6-4CE0-B273-6ABFA7916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16602"/>
            <a:ext cx="3579525" cy="400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5CC93-4245-4187-9B41-21FF1600A2C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71339" y="1118558"/>
            <a:ext cx="4393150" cy="308648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DESDE EL 2013 OBTUVIMOS 6 MEDALLAS                           INTERNACIONALES.</a:t>
            </a:r>
          </a:p>
        </p:txBody>
      </p:sp>
      <p:pic>
        <p:nvPicPr>
          <p:cNvPr id="5122" name="Picture 2" descr="No hay texto alternativo automático disponible.">
            <a:extLst>
              <a:ext uri="{FF2B5EF4-FFF2-40B4-BE49-F238E27FC236}">
                <a16:creationId xmlns:a16="http://schemas.microsoft.com/office/drawing/2014/main" id="{91E2D1CE-CE22-4468-BD00-9E02397EC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38" y="2420888"/>
            <a:ext cx="3675460" cy="399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78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ctr"/>
            <a:r>
              <a:rPr lang="en-US" altLang="ko-KR" dirty="0"/>
              <a:t> 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B3497A1-BA78-43B9-BB15-E99D9BCE76AE}"/>
              </a:ext>
            </a:extLst>
          </p:cNvPr>
          <p:cNvSpPr/>
          <p:nvPr/>
        </p:nvSpPr>
        <p:spPr>
          <a:xfrm>
            <a:off x="0" y="3938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 </a:t>
            </a:r>
            <a:r>
              <a:rPr lang="en-US" altLang="ko-KR" sz="3000" b="1" dirty="0">
                <a:solidFill>
                  <a:schemeClr val="bg1"/>
                </a:solidFill>
              </a:rPr>
              <a:t>DE EMPLEADO RENTABLE A PEQUEÑO EMPRENDEDOR </a:t>
            </a:r>
            <a:endParaRPr lang="es-ES" sz="30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5CC93-4245-4187-9B41-21FF1600A2C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979712" y="1153903"/>
            <a:ext cx="5184575" cy="1548174"/>
          </a:xfrm>
        </p:spPr>
        <p:txBody>
          <a:bodyPr/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ES" sz="2400" b="1" dirty="0">
                <a:solidFill>
                  <a:srgbClr val="C00000"/>
                </a:solidFill>
              </a:rPr>
              <a:t>IDENTIFICAMOS 2 TIPOS DE EMPRENDEDORES: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b="1" dirty="0">
              <a:solidFill>
                <a:srgbClr val="C00000"/>
              </a:solidFill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DE77C17F-64A2-4EE0-A1DB-54F19455924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79512" y="2525806"/>
            <a:ext cx="6192688" cy="798274"/>
          </a:xfrm>
        </p:spPr>
        <p:txBody>
          <a:bodyPr/>
          <a:lstStyle/>
          <a:p>
            <a:r>
              <a:rPr lang="es-ES" sz="2200" b="1" dirty="0">
                <a:solidFill>
                  <a:srgbClr val="002060"/>
                </a:solidFill>
              </a:rPr>
              <a:t>1) EMPRENDEDOR POR OPORTUNIDAD</a:t>
            </a:r>
            <a:r>
              <a:rPr lang="es-ES" sz="2200" b="1" dirty="0">
                <a:solidFill>
                  <a:srgbClr val="0070C0"/>
                </a:solidFill>
              </a:rPr>
              <a:t>.</a:t>
            </a:r>
          </a:p>
          <a:p>
            <a:endParaRPr lang="es-ES" sz="2000" b="1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b="1" dirty="0">
              <a:solidFill>
                <a:srgbClr val="0070C0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377A585-D87D-4388-ABDA-27E0B0BD540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771800" y="3429000"/>
            <a:ext cx="6372200" cy="798274"/>
          </a:xfrm>
        </p:spPr>
        <p:txBody>
          <a:bodyPr/>
          <a:lstStyle/>
          <a:p>
            <a:r>
              <a:rPr lang="es-ES" sz="2200" b="1" dirty="0">
                <a:solidFill>
                  <a:srgbClr val="002060"/>
                </a:solidFill>
              </a:rPr>
              <a:t>2) EMPRENDEDOR POR OFICIO / PASION.</a:t>
            </a:r>
          </a:p>
          <a:p>
            <a:endParaRPr lang="es-ES" sz="22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b="1" dirty="0">
              <a:solidFill>
                <a:srgbClr val="0070C0"/>
              </a:solidFill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663DB831-524B-4110-A420-B32DC57D151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403648" y="4574942"/>
            <a:ext cx="6264696" cy="15965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400" b="1" dirty="0">
                <a:solidFill>
                  <a:srgbClr val="C00000"/>
                </a:solidFill>
              </a:rPr>
              <a:t>POSEEN DISTINTOS CRECIMIENTOS Y DISTINTAS PROYECCIONES.</a:t>
            </a:r>
          </a:p>
          <a:p>
            <a:endParaRPr lang="es-ES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22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ctr"/>
            <a:r>
              <a:rPr lang="en-US" altLang="ko-KR" dirty="0"/>
              <a:t> 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B3497A1-BA78-43B9-BB15-E99D9BCE76AE}"/>
              </a:ext>
            </a:extLst>
          </p:cNvPr>
          <p:cNvSpPr/>
          <p:nvPr/>
        </p:nvSpPr>
        <p:spPr>
          <a:xfrm>
            <a:off x="0" y="3938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 </a:t>
            </a:r>
            <a:r>
              <a:rPr lang="en-US" altLang="ko-KR" sz="3000" b="1" dirty="0">
                <a:solidFill>
                  <a:schemeClr val="bg1"/>
                </a:solidFill>
              </a:rPr>
              <a:t>DE EMPLEADO RENTABLE A PEQUEÑO EMPRENDEDOR </a:t>
            </a:r>
            <a:endParaRPr lang="es-ES" sz="3000" b="1" dirty="0">
              <a:solidFill>
                <a:schemeClr val="bg1"/>
              </a:solidFill>
            </a:endParaRPr>
          </a:p>
        </p:txBody>
      </p:sp>
      <p:pic>
        <p:nvPicPr>
          <p:cNvPr id="7172" name="Picture 4" descr="La imagen puede contener: bebida">
            <a:extLst>
              <a:ext uri="{FF2B5EF4-FFF2-40B4-BE49-F238E27FC236}">
                <a16:creationId xmlns:a16="http://schemas.microsoft.com/office/drawing/2014/main" id="{874F134E-A066-4DDB-9C37-7519E3FAEC87}"/>
              </a:ext>
            </a:extLst>
          </p:cNvPr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16602"/>
            <a:ext cx="4060800" cy="3058162"/>
          </a:xfrm>
          <a:prstGeom prst="rect">
            <a:avLst/>
          </a:prstGeom>
          <a:noFill/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No hay texto alternativo automático disponible.">
            <a:extLst>
              <a:ext uri="{FF2B5EF4-FFF2-40B4-BE49-F238E27FC236}">
                <a16:creationId xmlns:a16="http://schemas.microsoft.com/office/drawing/2014/main" id="{95CBA1A8-A62D-4F6B-A7C1-ECA8987ED969}"/>
              </a:ext>
            </a:extLst>
          </p:cNvPr>
          <p:cNvPicPr>
            <a:picLocks noGrp="1" noChangeAspect="1" noChangeArrowheads="1"/>
          </p:cNvPicPr>
          <p:nvPr>
            <p:ph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09045"/>
            <a:ext cx="2880319" cy="3840426"/>
          </a:xfrm>
          <a:prstGeom prst="rect">
            <a:avLst/>
          </a:prstGeom>
          <a:noFill/>
          <a:effectLst>
            <a:outerShdw blurRad="50800" dist="88900" dir="2700000" algn="tl" rotWithShape="0">
              <a:prstClr val="black">
                <a:alpha val="5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DBB33076-0523-4FD6-B519-4F37B12648E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-324544" y="1118559"/>
            <a:ext cx="4393150" cy="79827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PASION.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CONOCIMIENTO.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INVERSION.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DESARROLLO.</a:t>
            </a:r>
          </a:p>
          <a:p>
            <a:endParaRPr lang="es-ES" sz="2000" b="1" dirty="0">
              <a:solidFill>
                <a:srgbClr val="C00000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2B3874D-A3C8-4CBD-861D-8490A0C673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818752"/>
            <a:ext cx="3578064" cy="256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7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604448" cy="1296144"/>
          </a:xfrm>
        </p:spPr>
        <p:txBody>
          <a:bodyPr/>
          <a:lstStyle/>
          <a:p>
            <a:pPr algn="ctr"/>
            <a:r>
              <a:rPr lang="en-US" altLang="ko-KR" dirty="0"/>
              <a:t>  </a:t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ko-KR" altLang="en-US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E8E4490-C2EC-4C5C-A5A4-87CDA2058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" y="1142419"/>
            <a:ext cx="2010062" cy="925623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AB3497A1-BA78-43B9-BB15-E99D9BCE76AE}"/>
              </a:ext>
            </a:extLst>
          </p:cNvPr>
          <p:cNvSpPr/>
          <p:nvPr/>
        </p:nvSpPr>
        <p:spPr>
          <a:xfrm>
            <a:off x="0" y="3938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 </a:t>
            </a:r>
            <a:r>
              <a:rPr lang="en-US" altLang="ko-KR" sz="3000" b="1" dirty="0">
                <a:solidFill>
                  <a:schemeClr val="bg1"/>
                </a:solidFill>
              </a:rPr>
              <a:t>DE EMPLEADO RENTABLE A PEQUEÑO EMPRENDEDOR </a:t>
            </a:r>
            <a:endParaRPr lang="es-ES" sz="3000" b="1" dirty="0">
              <a:solidFill>
                <a:schemeClr val="bg1"/>
              </a:solidFill>
            </a:endParaRPr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F92DC121-2118-4769-A4F2-4675135443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2374" y="1334582"/>
            <a:ext cx="6760106" cy="79827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ABASTECEMOS A MAS DE 70 BARES.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b="1" dirty="0">
                <a:solidFill>
                  <a:srgbClr val="C00000"/>
                </a:solidFill>
              </a:rPr>
              <a:t>LLEGAMOS A 10 CIUDADES EN 5 PROVINCIAS.</a:t>
            </a:r>
          </a:p>
          <a:p>
            <a:endParaRPr lang="es-ES" sz="2000" b="1" dirty="0">
              <a:solidFill>
                <a:srgbClr val="C00000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212A307-2C66-442C-80F2-B12989F00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99201"/>
            <a:ext cx="6876256" cy="462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411</Words>
  <Application>Microsoft Office PowerPoint</Application>
  <PresentationFormat>Presentación en pantalla (4:3)</PresentationFormat>
  <Paragraphs>89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맑은 고딕</vt:lpstr>
      <vt:lpstr>Arial</vt:lpstr>
      <vt:lpstr>Arial Black</vt:lpstr>
      <vt:lpstr>Arial Narrow</vt:lpstr>
      <vt:lpstr>Calibri</vt:lpstr>
      <vt:lpstr>Wingdings</vt:lpstr>
      <vt:lpstr>Office Theme</vt:lpstr>
      <vt:lpstr>Custom Design</vt:lpstr>
      <vt:lpstr>Presentación de PowerPoint</vt:lpstr>
      <vt:lpstr>    LUCAS HERNAN LICO </vt:lpstr>
      <vt:lpstr>DE EMPLEADO RENTABLE A PEQUEÑO EMPRENDEDOR    </vt:lpstr>
      <vt:lpstr>  DE EMPLEADO RENTABLE A PEQUEÑO EMPRENDEDOR  </vt:lpstr>
      <vt:lpstr>   </vt:lpstr>
      <vt:lpstr>   </vt:lpstr>
      <vt:lpstr>   </vt:lpstr>
      <vt:lpstr>   </vt:lpstr>
      <vt:lpstr>   </vt:lpstr>
      <vt:lpstr>   </vt:lpstr>
      <vt:lpstr>    LUCAS HERNAN LICO 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Lucas Lico</cp:lastModifiedBy>
  <cp:revision>83</cp:revision>
  <dcterms:created xsi:type="dcterms:W3CDTF">2014-04-01T16:35:38Z</dcterms:created>
  <dcterms:modified xsi:type="dcterms:W3CDTF">2017-10-18T02:44:06Z</dcterms:modified>
</cp:coreProperties>
</file>