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  <p:sldMasterId id="2147483678" r:id="rId2"/>
    <p:sldMasterId id="2147483679" r:id="rId3"/>
  </p:sldMasterIdLst>
  <p:notesMasterIdLst>
    <p:notesMasterId r:id="rId7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9" r:id="rId25"/>
    <p:sldId id="278" r:id="rId26"/>
    <p:sldId id="276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9" r:id="rId63"/>
    <p:sldId id="320" r:id="rId64"/>
    <p:sldId id="321" r:id="rId65"/>
    <p:sldId id="322" r:id="rId66"/>
    <p:sldId id="323" r:id="rId67"/>
    <p:sldId id="324" r:id="rId68"/>
    <p:sldId id="318" r:id="rId69"/>
  </p:sldIdLst>
  <p:sldSz cx="9144000" cy="5143500" type="screen16x9"/>
  <p:notesSz cx="6858000" cy="9144000"/>
  <p:embeddedFontLst>
    <p:embeddedFont>
      <p:font typeface="Muli" panose="020B0604020202020204" charset="0"/>
      <p:regular r:id="rId71"/>
      <p:bold r:id="rId72"/>
      <p:italic r:id="rId73"/>
      <p:boldItalic r:id="rId74"/>
    </p:embeddedFont>
    <p:embeddedFont>
      <p:font typeface="Roboto Condensed Light" panose="020B0604020202020204" charset="0"/>
      <p:regular r:id="rId75"/>
      <p:bold r:id="rId76"/>
      <p:italic r:id="rId77"/>
      <p:boldItalic r:id="rId78"/>
    </p:embeddedFont>
    <p:embeddedFont>
      <p:font typeface="Arvo" panose="020B0604020202020204" charset="0"/>
      <p:regular r:id="rId79"/>
      <p:bold r:id="rId80"/>
      <p:italic r:id="rId81"/>
      <p:boldItalic r:id="rId82"/>
    </p:embeddedFont>
    <p:embeddedFont>
      <p:font typeface="Roboto Condensed" panose="020B0604020202020204" charset="0"/>
      <p:regular r:id="rId83"/>
      <p:bold r:id="rId84"/>
      <p:italic r:id="rId85"/>
      <p:boldItalic r:id="rId8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8B273AB0-675A-4015-A2D0-2EA3876F9429}">
  <a:tblStyle styleId="{8B273AB0-675A-4015-A2D0-2EA3876F942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font" Target="fonts/font6.fntdata"/><Relationship Id="rId84" Type="http://schemas.openxmlformats.org/officeDocument/2006/relationships/font" Target="fonts/font14.fntdata"/><Relationship Id="rId89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font" Target="fonts/font4.fntdata"/><Relationship Id="rId79" Type="http://schemas.openxmlformats.org/officeDocument/2006/relationships/font" Target="fonts/font9.fntdata"/><Relationship Id="rId87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font" Target="fonts/font12.fntdata"/><Relationship Id="rId90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font" Target="fonts/font7.fntdata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font" Target="fonts/font2.fntdata"/><Relationship Id="rId80" Type="http://schemas.openxmlformats.org/officeDocument/2006/relationships/font" Target="fonts/font10.fntdata"/><Relationship Id="rId85" Type="http://schemas.openxmlformats.org/officeDocument/2006/relationships/font" Target="fonts/font15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83" Type="http://schemas.openxmlformats.org/officeDocument/2006/relationships/font" Target="fonts/font13.fntdata"/><Relationship Id="rId88" Type="http://schemas.openxmlformats.org/officeDocument/2006/relationships/viewProps" Target="viewProps.xml"/><Relationship Id="rId9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font" Target="fonts/font3.fntdata"/><Relationship Id="rId78" Type="http://schemas.openxmlformats.org/officeDocument/2006/relationships/font" Target="fonts/font8.fntdata"/><Relationship Id="rId81" Type="http://schemas.openxmlformats.org/officeDocument/2006/relationships/font" Target="fonts/font11.fntdata"/><Relationship Id="rId86" Type="http://schemas.openxmlformats.org/officeDocument/2006/relationships/font" Target="fonts/font16.fntdata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4" name="Shape 4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5" name="Shape 5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7" name="Shape 5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9" name="Shape 5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3" name="Shape 5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5" name="Shape 5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Shape 5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7" name="Shape 5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9" name="Shape 5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1" name="Shape 6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3" name="Shape 6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2" name="Shape 4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Shape 6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5" name="Shape 6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9" name="Shape 6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3" name="Shape 6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Shape 6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1" name="Shape 6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7" name="Shape 6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Shape 70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5" name="Shape 7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Shape 71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3" name="Shape 7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5" name="Shape 7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" name="Shape 7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9" name="Shape 7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9" name="Shape 4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Shape 7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1" name="Shape 7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3.2.3. Aspectos laborales y sociales</a:t>
            </a:r>
            <a:b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Planillas de liquidación de sueldos y cargas sociales.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DDJJ’s presentadas de ANSeS y los comprobantes de pago respectivos.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Libro Ley 20744.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hape 77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3" name="Shape 7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Shape 7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5" name="Shape 7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Shape 79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7" name="Shape 7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Shape 80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9" name="Shape 8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1" name="Shape 8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Shape 83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4" name="Shape 8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Shape 84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6" name="Shape 8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Shape 8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8" name="Shape 8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Shape 86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0" name="Shape 8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1" name="Shape 4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Shape 88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2" name="Shape 8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Shape 8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4" name="Shape 8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hape 90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6" name="Shape 9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Shape 9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4" name="Shape 9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Shape 9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6" name="Shape 9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Shape 9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8" name="Shape 9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Shape 9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0" name="Shape 9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Shape 9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2" name="Shape 9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Shape 9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4" name="Shape 9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Shape 9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6" name="Shape 9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9" name="Shape 4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Shape 9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8" name="Shape 9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0" name="Shape 10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Shape 10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2" name="Shape 10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Shape 10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4" name="Shape 10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6" name="Shape 10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Shape 10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8" name="Shape 10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Shape 10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0" name="Shape 10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Shape 10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2" name="Shape 10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Shape 10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4" name="Shape 10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hape 1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6" name="Shape 1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1" name="Shape 4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hape 1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6" name="Shape 1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494890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hape 1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6" name="Shape 1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63587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hape 9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6" name="Shape 9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793350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hape 1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6" name="Shape 1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92869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hape 9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6" name="Shape 9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0185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hape 1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6" name="Shape 1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079395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Shape 1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2" name="Shape 1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3" name="Shape 4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5" name="Shape 4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7" name="Shape 4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56" name="Shape 56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57" name="Shape 57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Shape 58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59" name="Shape 59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7" cy="6522736"/>
          </a:xfrm>
        </p:grpSpPr>
        <p:sp>
          <p:nvSpPr>
            <p:cNvPr id="60" name="Shape 60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61" name="Shape 61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62" name="Shape 62"/>
          <p:cNvGrpSpPr/>
          <p:nvPr/>
        </p:nvGrpSpPr>
        <p:grpSpPr>
          <a:xfrm>
            <a:off x="3677236" y="4278349"/>
            <a:ext cx="5480828" cy="432996"/>
            <a:chOff x="5582265" y="4646738"/>
            <a:chExt cx="5480828" cy="432996"/>
          </a:xfrm>
        </p:grpSpPr>
        <p:sp>
          <p:nvSpPr>
            <p:cNvPr id="63" name="Shape 63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Shape 64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-24158748" y="330081"/>
                <a:ext cx="28907999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algn="ctr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Shape 69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70" name="Shape 70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1" name="Shape 71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2" name="Shape 72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3" name="Shape 73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4" name="Shape 74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5" name="Shape 7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6" name="Shape 7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7" name="Shape 77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78" name="Shape 78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9" name="Shape 7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80" name="Shape 8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Shape 81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2" name="Shape 82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83" name="Shape 8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Shape 84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350925" y="4583700"/>
            <a:ext cx="4993200" cy="42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1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rPr>
              <a:t>XII JORNADA DEL PEQUEÑO Y MEDIANO ESTUDIO PROFESIONAL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100">
                <a:solidFill>
                  <a:schemeClr val="lt2"/>
                </a:solidFill>
              </a:rPr>
              <a:t>Pinamar • 28 de octubre de 2017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" name="Shape 92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3" name="Shape 9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4" name="Shape 9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5" name="Shape 9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Shape 9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7" name="Shape 9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8" name="Shape 9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Shape 9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0" name="Shape 10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01" name="Shape 10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2" name="Shape 10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03" name="Shape 10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Shape 10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5" name="Shape 10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06" name="Shape 10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Shape 10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0" name="Shape 110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11" name="Shape 111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13" name="Shape 113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8" cy="6522740"/>
          </a:xfrm>
        </p:grpSpPr>
        <p:sp>
          <p:nvSpPr>
            <p:cNvPr id="114" name="Shape 114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16" name="Shape 11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17" name="Shape 11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8" name="Shape 11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9" name="Shape 11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Shape 12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1" name="Shape 121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22" name="Shape 122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Shape 12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4" name="Shape 12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3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29" name="Shape 129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30" name="Shape 130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32" name="Shape 13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7" cy="6522736"/>
          </a:xfrm>
        </p:grpSpPr>
        <p:sp>
          <p:nvSpPr>
            <p:cNvPr id="133" name="Shape 133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829775" y="1202000"/>
            <a:ext cx="5090700" cy="2745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▰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/>
          <p:nvPr/>
        </p:nvSpPr>
        <p:spPr>
          <a:xfrm>
            <a:off x="286600" y="1014575"/>
            <a:ext cx="676500" cy="65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ct val="25000"/>
              <a:buFont typeface="Arial"/>
              <a:buNone/>
            </a:pPr>
            <a:r>
              <a:rPr lang="en-GB" sz="7200" b="1" i="0" u="none" strike="noStrike" cap="none">
                <a:solidFill>
                  <a:srgbClr val="FF98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grpSp>
        <p:nvGrpSpPr>
          <p:cNvPr id="137" name="Shape 137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38" name="Shape 138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9" name="Shape 13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40" name="Shape 14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Shape 141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2" name="Shape 142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43" name="Shape 14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Shape 144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Shape 147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48" name="Shape 148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49" name="Shape 149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50" name="Shape 150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51" name="Shape 151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52" name="Shape 152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53" name="Shape 153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54" name="Shape 154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55" name="Shape 15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56" name="Shape 15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7" name="Shape 15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8" name="Shape 158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Shape 15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0" name="Shape 16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1" name="Shape 161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Shape 162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282225" y="4636500"/>
            <a:ext cx="5775300" cy="43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 | Pinamar • 28 de octubre de 2017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Shape 168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69" name="Shape 169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70" name="Shape 170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71" name="Shape 171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72" name="Shape 172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73" name="Shape 173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74" name="Shape 174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75" name="Shape 17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76" name="Shape 17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77" name="Shape 17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8" name="Shape 17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9" name="Shape 17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Shape 18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1" name="Shape 181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82" name="Shape 182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Shape 18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body" idx="3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Shape 190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91" name="Shape 191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92" name="Shape 192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93" name="Shape 193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94" name="Shape 194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95" name="Shape 19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96" name="Shape 19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97" name="Shape 19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98" name="Shape 198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99" name="Shape 19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0" name="Shape 20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201" name="Shape 201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Shape 202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3" name="Shape 20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204" name="Shape 204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Shape 20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Shape 209"/>
          <p:cNvGrpSpPr/>
          <p:nvPr/>
        </p:nvGrpSpPr>
        <p:grpSpPr>
          <a:xfrm>
            <a:off x="2466138" y="4472723"/>
            <a:ext cx="6686825" cy="670795"/>
            <a:chOff x="5589288" y="4472723"/>
            <a:chExt cx="6686825" cy="670795"/>
          </a:xfrm>
        </p:grpSpPr>
        <p:sp>
          <p:nvSpPr>
            <p:cNvPr id="210" name="Shape 210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1" name="Shape 211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2" cy="1699506"/>
            </a:xfrm>
          </p:grpSpPr>
          <p:sp>
            <p:nvSpPr>
              <p:cNvPr id="212" name="Shape 212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Shape 213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4" name="Shape 214"/>
            <p:cNvGrpSpPr/>
            <p:nvPr/>
          </p:nvGrpSpPr>
          <p:grpSpPr>
            <a:xfrm flipH="1">
              <a:off x="5592255" y="4646738"/>
              <a:ext cx="6682918" cy="304563"/>
              <a:chOff x="-30922587" y="330075"/>
              <a:chExt cx="37293072" cy="1699569"/>
            </a:xfrm>
          </p:grpSpPr>
          <p:sp>
            <p:nvSpPr>
              <p:cNvPr id="215" name="Shape 215"/>
              <p:cNvSpPr/>
              <p:nvPr/>
            </p:nvSpPr>
            <p:spPr>
              <a:xfrm>
                <a:off x="-30922587" y="330144"/>
                <a:ext cx="35588101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Shape 216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2682800" y="4636500"/>
            <a:ext cx="60042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Font typeface="Roboto Condensed Light"/>
              <a:buNone/>
              <a:defRPr sz="13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" name="Shape 219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220" name="Shape 22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1" name="Shape 221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222" name="Shape 222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Shape 22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4" name="Shape 224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225" name="Shape 22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Shape 22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33" name="Shape 23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34" name="Shape 234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Shape 235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36" name="Shape 236"/>
          <p:cNvGrpSpPr/>
          <p:nvPr/>
        </p:nvGrpSpPr>
        <p:grpSpPr>
          <a:xfrm rot="10800000" flipH="1">
            <a:off x="1" y="1090763"/>
            <a:ext cx="8847502" cy="2961974"/>
            <a:chOff x="-8178042" y="-4493254"/>
            <a:chExt cx="19483597" cy="6522736"/>
          </a:xfrm>
        </p:grpSpPr>
        <p:sp>
          <p:nvSpPr>
            <p:cNvPr id="237" name="Shape 237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39" name="Shape 239"/>
          <p:cNvGrpSpPr/>
          <p:nvPr/>
        </p:nvGrpSpPr>
        <p:grpSpPr>
          <a:xfrm>
            <a:off x="3677236" y="4278349"/>
            <a:ext cx="5480828" cy="432996"/>
            <a:chOff x="5582265" y="4646738"/>
            <a:chExt cx="5480828" cy="432996"/>
          </a:xfrm>
        </p:grpSpPr>
        <p:sp>
          <p:nvSpPr>
            <p:cNvPr id="240" name="Shape 240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1" name="Shape 241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42" name="Shape 24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Shape 243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44" name="Shape 244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algn="ctr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48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Shape 246"/>
          <p:cNvGrpSpPr/>
          <p:nvPr/>
        </p:nvGrpSpPr>
        <p:grpSpPr>
          <a:xfrm>
            <a:off x="-4" y="41"/>
            <a:ext cx="7072430" cy="1327314"/>
            <a:chOff x="-4" y="41"/>
            <a:chExt cx="7072430" cy="1327314"/>
          </a:xfrm>
        </p:grpSpPr>
        <p:sp>
          <p:nvSpPr>
            <p:cNvPr id="247" name="Shape 24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248" name="Shape 248"/>
            <p:cNvGrpSpPr/>
            <p:nvPr/>
          </p:nvGrpSpPr>
          <p:grpSpPr>
            <a:xfrm rot="10800000" flipH="1">
              <a:off x="3" y="41"/>
              <a:ext cx="6756168" cy="1327314"/>
              <a:chOff x="-2168138" y="330075"/>
              <a:chExt cx="8650663" cy="1699506"/>
            </a:xfrm>
          </p:grpSpPr>
          <p:sp>
            <p:nvSpPr>
              <p:cNvPr id="249" name="Shape 249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250" name="Shape 250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251" name="Shape 251"/>
            <p:cNvGrpSpPr/>
            <p:nvPr/>
          </p:nvGrpSpPr>
          <p:grpSpPr>
            <a:xfrm rot="10800000" flipH="1">
              <a:off x="-4" y="381008"/>
              <a:ext cx="7072430" cy="771743"/>
              <a:chOff x="-9092084" y="330075"/>
              <a:chExt cx="15574609" cy="1699501"/>
            </a:xfrm>
          </p:grpSpPr>
          <p:sp>
            <p:nvSpPr>
              <p:cNvPr id="252" name="Shape 252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253" name="Shape 253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254" name="Shape 254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255" name="Shape 25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6" name="Shape 25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257" name="Shape 25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Shape 25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9" name="Shape 25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260" name="Shape 26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Shape 26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264" name="Shape 264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270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0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265" name="Shape 26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8" name="Shape 268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269" name="Shape 26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0" name="Shape 27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271" name="Shape 271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Shape 272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3" name="Shape 27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274" name="Shape 274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Shape 27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6" name="Shape 276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277" name="Shape 27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8" name="Shape 27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279" name="Shape 27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Shape 28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1" name="Shape 281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282" name="Shape 282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Shape 28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86" name="Shape 286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87" name="Shape 287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Shape 288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9" name="Shape 289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0" name="Shape 290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291" name="Shape 291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92" name="Shape 292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293" name="Shape 29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4" name="Shape 29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295" name="Shape 29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Shape 29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7" name="Shape 29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298" name="Shape 29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Shape 29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00" name="Shape 300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3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3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301" name="Shape 301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9800"/>
              </a:buClr>
              <a:buFont typeface="Roboto Condensed Light"/>
              <a:buNone/>
              <a:defRPr sz="2000" b="0" i="0" u="none" strike="noStrike" cap="non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302" name="Shape 30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305" name="Shape 305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306" name="Shape 306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Shape 307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08" name="Shape 308"/>
          <p:cNvGrpSpPr/>
          <p:nvPr/>
        </p:nvGrpSpPr>
        <p:grpSpPr>
          <a:xfrm rot="10800000" flipH="1">
            <a:off x="1" y="1090763"/>
            <a:ext cx="8847502" cy="2961974"/>
            <a:chOff x="-8178042" y="-4493254"/>
            <a:chExt cx="19483597" cy="6522736"/>
          </a:xfrm>
        </p:grpSpPr>
        <p:sp>
          <p:nvSpPr>
            <p:cNvPr id="309" name="Shape 309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829775" y="1202000"/>
            <a:ext cx="5090700" cy="2745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▰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Roboto Condensed Light"/>
              <a:buChar char="▻"/>
              <a:defRPr sz="3000" b="0" i="1" u="none" strike="noStrike" cap="non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312" name="Shape 312"/>
          <p:cNvSpPr txBox="1"/>
          <p:nvPr/>
        </p:nvSpPr>
        <p:spPr>
          <a:xfrm>
            <a:off x="286600" y="1014575"/>
            <a:ext cx="676500" cy="65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ct val="25000"/>
              <a:buFont typeface="Arial"/>
              <a:buNone/>
            </a:pPr>
            <a:r>
              <a:rPr lang="en-GB" sz="7200" b="1" i="0" u="none" strike="noStrike" cap="none">
                <a:solidFill>
                  <a:srgbClr val="FF98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grpSp>
        <p:nvGrpSpPr>
          <p:cNvPr id="313" name="Shape 31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14" name="Shape 31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15" name="Shape 31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16" name="Shape 31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Shape 31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8" name="Shape 31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19" name="Shape 31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Shape 32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21" name="Shape 32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" name="Shape 323"/>
          <p:cNvGrpSpPr/>
          <p:nvPr/>
        </p:nvGrpSpPr>
        <p:grpSpPr>
          <a:xfrm>
            <a:off x="-4" y="41"/>
            <a:ext cx="7072430" cy="1327314"/>
            <a:chOff x="-4" y="41"/>
            <a:chExt cx="7072430" cy="1327314"/>
          </a:xfrm>
        </p:grpSpPr>
        <p:sp>
          <p:nvSpPr>
            <p:cNvPr id="324" name="Shape 324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325" name="Shape 325"/>
            <p:cNvGrpSpPr/>
            <p:nvPr/>
          </p:nvGrpSpPr>
          <p:grpSpPr>
            <a:xfrm rot="10800000" flipH="1">
              <a:off x="3" y="41"/>
              <a:ext cx="6756168" cy="1327314"/>
              <a:chOff x="-2168138" y="330075"/>
              <a:chExt cx="8650663" cy="1699506"/>
            </a:xfrm>
          </p:grpSpPr>
          <p:sp>
            <p:nvSpPr>
              <p:cNvPr id="326" name="Shape 32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327" name="Shape 32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328" name="Shape 328"/>
            <p:cNvGrpSpPr/>
            <p:nvPr/>
          </p:nvGrpSpPr>
          <p:grpSpPr>
            <a:xfrm rot="10800000" flipH="1">
              <a:off x="-4" y="381008"/>
              <a:ext cx="7072430" cy="771743"/>
              <a:chOff x="-9092084" y="330075"/>
              <a:chExt cx="15574609" cy="1699501"/>
            </a:xfrm>
          </p:grpSpPr>
          <p:sp>
            <p:nvSpPr>
              <p:cNvPr id="329" name="Shape 329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330" name="Shape 330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331" name="Shape 331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32" name="Shape 33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3" name="Shape 33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34" name="Shape 33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Shape 3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36" name="Shape 33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37" name="Shape 33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Shape 33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39" name="Shape 33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524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341" name="Shape 34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" name="Shape 343"/>
          <p:cNvGrpSpPr/>
          <p:nvPr/>
        </p:nvGrpSpPr>
        <p:grpSpPr>
          <a:xfrm>
            <a:off x="-4" y="41"/>
            <a:ext cx="7072430" cy="1327314"/>
            <a:chOff x="-4" y="41"/>
            <a:chExt cx="7072430" cy="1327314"/>
          </a:xfrm>
        </p:grpSpPr>
        <p:sp>
          <p:nvSpPr>
            <p:cNvPr id="344" name="Shape 344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345" name="Shape 345"/>
            <p:cNvGrpSpPr/>
            <p:nvPr/>
          </p:nvGrpSpPr>
          <p:grpSpPr>
            <a:xfrm rot="10800000" flipH="1">
              <a:off x="3" y="41"/>
              <a:ext cx="6756168" cy="1327314"/>
              <a:chOff x="-2168138" y="330075"/>
              <a:chExt cx="8650663" cy="1699506"/>
            </a:xfrm>
          </p:grpSpPr>
          <p:sp>
            <p:nvSpPr>
              <p:cNvPr id="346" name="Shape 34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347" name="Shape 34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348" name="Shape 348"/>
            <p:cNvGrpSpPr/>
            <p:nvPr/>
          </p:nvGrpSpPr>
          <p:grpSpPr>
            <a:xfrm rot="10800000" flipH="1">
              <a:off x="-4" y="381008"/>
              <a:ext cx="7072430" cy="771743"/>
              <a:chOff x="-9092084" y="330075"/>
              <a:chExt cx="15574609" cy="1699501"/>
            </a:xfrm>
          </p:grpSpPr>
          <p:sp>
            <p:nvSpPr>
              <p:cNvPr id="349" name="Shape 349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350" name="Shape 350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351" name="Shape 351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52" name="Shape 35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53" name="Shape 35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54" name="Shape 35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Shape 35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6" name="Shape 35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57" name="Shape 35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361" name="Shape 361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362" name="Shape 362"/>
          <p:cNvSpPr txBox="1">
            <a:spLocks noGrp="1"/>
          </p:cNvSpPr>
          <p:nvPr>
            <p:ph type="body" idx="3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1430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18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363" name="Shape 36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Shape 365"/>
          <p:cNvGrpSpPr/>
          <p:nvPr/>
        </p:nvGrpSpPr>
        <p:grpSpPr>
          <a:xfrm>
            <a:off x="-4" y="41"/>
            <a:ext cx="7072430" cy="1327314"/>
            <a:chOff x="-4" y="41"/>
            <a:chExt cx="7072430" cy="1327314"/>
          </a:xfrm>
        </p:grpSpPr>
        <p:sp>
          <p:nvSpPr>
            <p:cNvPr id="366" name="Shape 36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367" name="Shape 367"/>
            <p:cNvGrpSpPr/>
            <p:nvPr/>
          </p:nvGrpSpPr>
          <p:grpSpPr>
            <a:xfrm rot="10800000" flipH="1">
              <a:off x="3" y="41"/>
              <a:ext cx="6756168" cy="1327314"/>
              <a:chOff x="-2168138" y="330075"/>
              <a:chExt cx="8650663" cy="1699506"/>
            </a:xfrm>
          </p:grpSpPr>
          <p:sp>
            <p:nvSpPr>
              <p:cNvPr id="368" name="Shape 36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369" name="Shape 36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370" name="Shape 370"/>
            <p:cNvGrpSpPr/>
            <p:nvPr/>
          </p:nvGrpSpPr>
          <p:grpSpPr>
            <a:xfrm rot="10800000" flipH="1">
              <a:off x="-4" y="381008"/>
              <a:ext cx="7072430" cy="771743"/>
              <a:chOff x="-9092084" y="330075"/>
              <a:chExt cx="15574609" cy="1699501"/>
            </a:xfrm>
          </p:grpSpPr>
          <p:sp>
            <p:nvSpPr>
              <p:cNvPr id="371" name="Shape 371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372" name="Shape 372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373" name="Shape 37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74" name="Shape 37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75" name="Shape 37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76" name="Shape 37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Shape 37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8" name="Shape 37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9" name="Shape 37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Shape 38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81" name="Shape 38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382" name="Shape 38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4" name="Shape 384"/>
          <p:cNvGrpSpPr/>
          <p:nvPr/>
        </p:nvGrpSpPr>
        <p:grpSpPr>
          <a:xfrm>
            <a:off x="2466138" y="4472723"/>
            <a:ext cx="6686825" cy="670795"/>
            <a:chOff x="5589288" y="4472723"/>
            <a:chExt cx="6686825" cy="670795"/>
          </a:xfrm>
        </p:grpSpPr>
        <p:sp>
          <p:nvSpPr>
            <p:cNvPr id="385" name="Shape 385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86" name="Shape 386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387" name="Shape 387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Shape 388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89" name="Shape 389"/>
            <p:cNvGrpSpPr/>
            <p:nvPr/>
          </p:nvGrpSpPr>
          <p:grpSpPr>
            <a:xfrm flipH="1">
              <a:off x="5592255" y="4646738"/>
              <a:ext cx="6682918" cy="304563"/>
              <a:chOff x="-30922587" y="330075"/>
              <a:chExt cx="37293071" cy="1699569"/>
            </a:xfrm>
          </p:grpSpPr>
          <p:sp>
            <p:nvSpPr>
              <p:cNvPr id="390" name="Shape 390"/>
              <p:cNvSpPr/>
              <p:nvPr/>
            </p:nvSpPr>
            <p:spPr>
              <a:xfrm>
                <a:off x="-30922587" y="330144"/>
                <a:ext cx="355881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Shape 391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92" name="Shape 392"/>
          <p:cNvSpPr txBox="1">
            <a:spLocks noGrp="1"/>
          </p:cNvSpPr>
          <p:nvPr>
            <p:ph type="body" idx="1"/>
          </p:nvPr>
        </p:nvSpPr>
        <p:spPr>
          <a:xfrm>
            <a:off x="2682800" y="4636500"/>
            <a:ext cx="60042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Font typeface="Roboto Condensed Light"/>
              <a:buNone/>
              <a:defRPr sz="13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393" name="Shape 39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4" name="Shape 394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395" name="Shape 39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96" name="Shape 39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97" name="Shape 39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Shape 39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9" name="Shape 39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400" name="Shape 40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Shape 40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‹Nº›</a:t>
            </a:fld>
            <a:endParaRPr lang="en-GB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52400" algn="l" rtl="0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fld id="{00000000-1234-1234-1234-123412341234}" type="slidenum">
              <a:rPr lang="en-GB" sz="12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‹Nº›</a:t>
            </a:fld>
            <a:endParaRPr lang="en-GB" sz="1200" b="1" i="0" u="none" strike="noStrike" cap="non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indent="0" rtl="0">
              <a:spcBef>
                <a:spcPts val="0"/>
              </a:spcBef>
              <a:buClr>
                <a:srgbClr val="FFFFFF"/>
              </a:buClr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52400" algn="l" rtl="0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0" marR="0" lvl="1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0" marR="0" lvl="2" indent="152400" algn="l" rtl="0">
              <a:lnSpc>
                <a:spcPct val="100000"/>
              </a:lnSpc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0" marR="0" lvl="3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0" marR="0" lvl="4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0" marR="0" lvl="5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0" marR="0" lvl="6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0" marR="0" lvl="7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0" marR="0" lvl="8" indent="152400" algn="l" rtl="0">
              <a:lnSpc>
                <a:spcPct val="100000"/>
              </a:lnSpc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230" name="Shape 23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fld id="{00000000-1234-1234-1234-123412341234}" type="slidenum">
              <a:rPr lang="en-GB" sz="12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‹Nº›</a:t>
            </a:fld>
            <a:endParaRPr lang="en-GB" sz="1200" b="1" i="0" u="none" strike="noStrike" cap="non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01%20Estimaci&#243;n%20horas%20cargables.pd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04%20Resumen%20de%20tiempo%20individual.pdf" TargetMode="External"/><Relationship Id="rId5" Type="http://schemas.openxmlformats.org/officeDocument/2006/relationships/hyperlink" Target="03%20Estimaci&#243;n%20honorario%20por%20hora.pdf" TargetMode="External"/><Relationship Id="rId4" Type="http://schemas.openxmlformats.org/officeDocument/2006/relationships/hyperlink" Target="02%20Estimaci&#243;n%20de%20gastos.pdf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05%20Presupuesto%20de%20tiempo%20y%20honorarios.pdf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06%20Propuesta%20o%20carta%20convenio%20(Modelo).pdf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07%20Resumen%20de%20Ingresos%20y%20gastos%20reales.pdf" TargetMode="Externa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7.xml"/><Relationship Id="rId5" Type="http://schemas.openxmlformats.org/officeDocument/2006/relationships/hyperlink" Target="09%20An&#225;lisis%20de%20rentabilidad.pdf" TargetMode="External"/><Relationship Id="rId4" Type="http://schemas.openxmlformats.org/officeDocument/2006/relationships/hyperlink" Target="08%20Resumen%20de%20tiempo%20anual.pdf" TargetMode="Externa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ctrTitle"/>
          </p:nvPr>
        </p:nvSpPr>
        <p:spPr>
          <a:xfrm>
            <a:off x="685800" y="1413700"/>
            <a:ext cx="5951700" cy="1681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HONORARIOS PROFESIONALES</a:t>
            </a:r>
          </a:p>
        </p:txBody>
      </p:sp>
      <p:sp>
        <p:nvSpPr>
          <p:cNvPr id="407" name="Shape 407"/>
          <p:cNvSpPr txBox="1"/>
          <p:nvPr/>
        </p:nvSpPr>
        <p:spPr>
          <a:xfrm>
            <a:off x="685800" y="655725"/>
            <a:ext cx="8171400" cy="431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>
                <a:solidFill>
                  <a:srgbClr val="3F5378"/>
                </a:solidFill>
                <a:latin typeface="Muli"/>
                <a:ea typeface="Muli"/>
                <a:cs typeface="Muli"/>
                <a:sym typeface="Muli"/>
              </a:rPr>
              <a:t>XII JORNADA DEL PEQUEÑO Y MEDIANO ESTUDIO PROFESIONAL</a:t>
            </a:r>
          </a:p>
        </p:txBody>
      </p:sp>
      <p:sp>
        <p:nvSpPr>
          <p:cNvPr id="408" name="Shape 408"/>
          <p:cNvSpPr txBox="1"/>
          <p:nvPr/>
        </p:nvSpPr>
        <p:spPr>
          <a:xfrm>
            <a:off x="685800" y="3095051"/>
            <a:ext cx="6894000" cy="63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800" b="1">
                <a:solidFill>
                  <a:srgbClr val="92A8C8"/>
                </a:solidFill>
                <a:latin typeface="Muli"/>
                <a:ea typeface="Muli"/>
                <a:cs typeface="Muli"/>
                <a:sym typeface="Muli"/>
              </a:rPr>
              <a:t>PARADIGMA ESTRATÉGICO DE CAMBIO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92A8C8"/>
                </a:solidFill>
                <a:latin typeface="Muli"/>
                <a:ea typeface="Muli"/>
                <a:cs typeface="Muli"/>
                <a:sym typeface="Muli"/>
              </a:rPr>
              <a:t>Hacia la energía profesional renovable</a:t>
            </a:r>
          </a:p>
        </p:txBody>
      </p:sp>
      <p:sp>
        <p:nvSpPr>
          <p:cNvPr id="409" name="Shape 409"/>
          <p:cNvSpPr txBox="1"/>
          <p:nvPr/>
        </p:nvSpPr>
        <p:spPr>
          <a:xfrm>
            <a:off x="5825300" y="4281250"/>
            <a:ext cx="2959800" cy="300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>
                <a:latin typeface="Muli"/>
                <a:ea typeface="Muli"/>
                <a:cs typeface="Muli"/>
                <a:sym typeface="Muli"/>
              </a:rPr>
              <a:t>Pinamar • 28 de octubre de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 dirty="0"/>
              <a:t>2</a:t>
            </a:r>
            <a:r>
              <a:rPr lang="en-GB" dirty="0">
                <a:solidFill>
                  <a:schemeClr val="lt1"/>
                </a:solidFill>
              </a:rPr>
              <a:t> • METODOS DE </a:t>
            </a:r>
            <a:r>
              <a:rPr lang="en-GB" dirty="0"/>
              <a:t>DETERMINACIÓN</a:t>
            </a:r>
          </a:p>
        </p:txBody>
      </p:sp>
      <p:sp>
        <p:nvSpPr>
          <p:cNvPr id="508" name="Shape 50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9" name="Shape 509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10" name="Shape 510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Shape 511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Shape 512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Shape 513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4" name="Shape 514"/>
          <p:cNvSpPr txBox="1"/>
          <p:nvPr/>
        </p:nvSpPr>
        <p:spPr>
          <a:xfrm>
            <a:off x="814275" y="1323475"/>
            <a:ext cx="66753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ALTERNATIVAS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 Light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Método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basado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el “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mercado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”</a:t>
            </a:r>
          </a:p>
          <a:p>
            <a:pPr marL="457200" lvl="0" indent="-330200" algn="just" rtl="0">
              <a:spcBef>
                <a:spcPts val="1000"/>
              </a:spcBef>
              <a:buClr>
                <a:srgbClr val="3F5378"/>
              </a:buClr>
              <a:buSzPct val="100000"/>
              <a:buFont typeface="Roboto Condensed Light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Método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basado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“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costos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”</a:t>
            </a:r>
          </a:p>
          <a:p>
            <a:pPr marL="457200" lvl="0" indent="-330200" algn="just" rtl="0">
              <a:spcBef>
                <a:spcPts val="1000"/>
              </a:spcBef>
              <a:buClr>
                <a:srgbClr val="3F5378"/>
              </a:buClr>
              <a:buSzPct val="100000"/>
              <a:buFont typeface="Roboto Condensed Light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Método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basado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“</a:t>
            </a:r>
            <a:r>
              <a:rPr lang="en-GB" sz="1600" dirty="0" err="1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valores</a:t>
            </a:r>
            <a:r>
              <a:rPr lang="en-GB" sz="1600" dirty="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”</a:t>
            </a:r>
          </a:p>
          <a:p>
            <a:pPr lvl="0" rtl="0">
              <a:spcBef>
                <a:spcPts val="0"/>
              </a:spcBef>
              <a:buNone/>
            </a:pPr>
            <a:endParaRPr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  <p:sp>
        <p:nvSpPr>
          <p:cNvPr id="520" name="Shape 52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Shape 521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22" name="Shape 522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6" name="Shape 526"/>
          <p:cNvSpPr txBox="1"/>
          <p:nvPr/>
        </p:nvSpPr>
        <p:spPr>
          <a:xfrm>
            <a:off x="814275" y="1323475"/>
            <a:ext cx="66753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2.1. Método basado en el “mercado”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 los mercados los precios surgen del juego de la oferta y la demanda.</a:t>
            </a:r>
          </a:p>
          <a:p>
            <a:pPr marL="914400" lvl="1" indent="-330200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 servicios deben ser comparables.</a:t>
            </a:r>
          </a:p>
          <a:p>
            <a:pPr marL="914400" lvl="1" indent="-330200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 deben obtener datos confiables de los valores de mercado.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 debe definir el servicio con precisión.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 base de habilidades (experiencia, título, área de negocios, etc.)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Paquetes de servicios (impuestos, auditoría, contabilidad, etc.)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MTODOS DE DETERMINACIÓN</a:t>
            </a:r>
          </a:p>
        </p:txBody>
      </p:sp>
      <p:sp>
        <p:nvSpPr>
          <p:cNvPr id="532" name="Shape 53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3" name="Shape 533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34" name="Shape 534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Shape 536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Shape 537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8" name="Shape 538"/>
          <p:cNvSpPr txBox="1"/>
          <p:nvPr/>
        </p:nvSpPr>
        <p:spPr>
          <a:xfrm>
            <a:off x="814275" y="1323475"/>
            <a:ext cx="62343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2.1. Método basado en el “mercado” (cont.)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Obtención de los valores de mercado.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 mínimos sugeridos por los Consejos.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Comparación/conversión de sueldos en honorarios.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  <p:sp>
        <p:nvSpPr>
          <p:cNvPr id="544" name="Shape 54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Shape 545"/>
          <p:cNvSpPr txBox="1"/>
          <p:nvPr/>
        </p:nvSpPr>
        <p:spPr>
          <a:xfrm>
            <a:off x="814275" y="1323475"/>
            <a:ext cx="62241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2.1. Método basado en el “mercado” (cont.)</a:t>
            </a:r>
          </a:p>
          <a:p>
            <a:pPr lvl="0">
              <a:spcBef>
                <a:spcPts val="0"/>
              </a:spcBef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Ventajas</a:t>
            </a:r>
          </a:p>
          <a:p>
            <a:pPr marL="457200" marR="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 honorarios están “en línea” con lo que cobra el mercado.</a:t>
            </a:r>
          </a:p>
          <a:p>
            <a:pPr marL="457200" marR="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 valores están dentro de las expectativas de la demanda.</a:t>
            </a:r>
          </a:p>
          <a:p>
            <a:pPr marL="457200" marR="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 más sencillo de vender que otros métodos.</a:t>
            </a: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Desventajas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servicio se despersonaliza, se asemeja a un “commodity”.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 ubicamos más como “contratistas” que como “asesores”.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 se ofrecen “valores” y “estrategias” estaremos “sub-facturando” .</a:t>
            </a:r>
          </a:p>
        </p:txBody>
      </p:sp>
      <p:grpSp>
        <p:nvGrpSpPr>
          <p:cNvPr id="546" name="Shape 54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47" name="Shape 54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Shape 54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Shape 54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Shape 55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Shape 55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6" name="Shape 55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57" name="Shape 55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Shape 55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Shape 55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Shape 56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1" name="Shape 561"/>
          <p:cNvSpPr txBox="1"/>
          <p:nvPr/>
        </p:nvSpPr>
        <p:spPr>
          <a:xfrm>
            <a:off x="814275" y="1323475"/>
            <a:ext cx="62238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2.2. Método basado en “costos”</a:t>
            </a:r>
          </a:p>
          <a:p>
            <a:pPr lvl="0" algn="just">
              <a:spcBef>
                <a:spcPts val="0"/>
              </a:spcBef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Método basado en la “racionalidad” de la contabilidad de costos.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Incluye “todos” los costos directos, indirectos y contingentes, necesarios para la prestación del servicio.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Contempla la remuneración del o los titulares.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Incorpora una porción razonable de rentabilidad empresaria.</a:t>
            </a:r>
          </a:p>
        </p:txBody>
      </p:sp>
      <p:sp>
        <p:nvSpPr>
          <p:cNvPr id="562" name="Shape 56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8" name="Shape 56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69" name="Shape 56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Shape 57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Shape 57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3" name="Shape 573"/>
          <p:cNvSpPr txBox="1"/>
          <p:nvPr/>
        </p:nvSpPr>
        <p:spPr>
          <a:xfrm>
            <a:off x="814275" y="1323475"/>
            <a:ext cx="62034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2.2. Método basado en “costos” (cont.)</a:t>
            </a:r>
          </a:p>
          <a:p>
            <a:pPr lvl="0">
              <a:spcBef>
                <a:spcPts val="0"/>
              </a:spcBef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Requiere una adecuada planificación y control del tiempo.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Determinación de horas totales, cargables y no cargables.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Presupuestos en base a horas.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Resúmenes de tiempo para cada integrante profesional.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Informes por cliente, por contrato, tareas extra, horas no cargables, etc.</a:t>
            </a: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Análisis de rentabilidad por cliente, contrato, etc.</a:t>
            </a:r>
          </a:p>
        </p:txBody>
      </p:sp>
      <p:sp>
        <p:nvSpPr>
          <p:cNvPr id="574" name="Shape 574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Shape 57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0" name="Shape 58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81" name="Shape 58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Shape 58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Shape 58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Shape 58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5" name="Shape 585"/>
          <p:cNvSpPr txBox="1"/>
          <p:nvPr/>
        </p:nvSpPr>
        <p:spPr>
          <a:xfrm>
            <a:off x="814275" y="1323475"/>
            <a:ext cx="60939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2.2. Método basado en “costos” (cont.)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Ventajas</a:t>
            </a:r>
          </a:p>
          <a:p>
            <a:pPr marL="457200" marR="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Garantiza la recuperabilidad de todos los costos, la remuneración del o los titulares y una rentabilidad “mínima” aceptable.</a:t>
            </a:r>
          </a:p>
          <a:p>
            <a:pPr marL="457200" marR="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Permite planificar resultados.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Desventajas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 considera el aspecto competitivo.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 considera el “valor” para el cliente.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86" name="Shape 58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Shape 59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  <p:sp>
        <p:nvSpPr>
          <p:cNvPr id="592" name="Shape 59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3" name="Shape 593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594" name="Shape 594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Shape 596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Shape 597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8" name="Shape 598"/>
          <p:cNvSpPr txBox="1"/>
          <p:nvPr/>
        </p:nvSpPr>
        <p:spPr>
          <a:xfrm>
            <a:off x="612475" y="1381775"/>
            <a:ext cx="6675300" cy="534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599" name="Shape 599"/>
          <p:cNvGrpSpPr/>
          <p:nvPr/>
        </p:nvGrpSpPr>
        <p:grpSpPr>
          <a:xfrm rot="10800000">
            <a:off x="932024" y="3287772"/>
            <a:ext cx="2694428" cy="864881"/>
            <a:chOff x="185742" y="1697029"/>
            <a:chExt cx="5165698" cy="1658131"/>
          </a:xfrm>
        </p:grpSpPr>
        <p:sp>
          <p:nvSpPr>
            <p:cNvPr id="600" name="Shape 600"/>
            <p:cNvSpPr/>
            <p:nvPr/>
          </p:nvSpPr>
          <p:spPr>
            <a:xfrm rot="10800000" flipH="1">
              <a:off x="1048093" y="1697029"/>
              <a:ext cx="3207000" cy="12438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63248"/>
                </a:buClr>
                <a:buFont typeface="Roboto Condensed"/>
                <a:buNone/>
              </a:pPr>
              <a:r>
                <a:rPr lang="en-GB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¿Qué cantidad?</a:t>
              </a:r>
            </a:p>
          </p:txBody>
        </p:sp>
        <p:sp>
          <p:nvSpPr>
            <p:cNvPr id="601" name="Shape 601"/>
            <p:cNvSpPr/>
            <p:nvPr/>
          </p:nvSpPr>
          <p:spPr>
            <a:xfrm rot="10800000" flipH="1">
              <a:off x="4107640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2400" b="0" i="0" u="none" strike="noStrike" cap="non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2400" b="0" i="0" u="none" strike="noStrike" cap="non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603" name="Shape 60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2400" b="0" i="0" u="none" strike="noStrike" cap="non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604" name="Shape 604"/>
          <p:cNvGrpSpPr/>
          <p:nvPr/>
        </p:nvGrpSpPr>
        <p:grpSpPr>
          <a:xfrm>
            <a:off x="932037" y="2297373"/>
            <a:ext cx="6036197" cy="907708"/>
            <a:chOff x="-1535283" y="1287960"/>
            <a:chExt cx="11486579" cy="2067200"/>
          </a:xfrm>
        </p:grpSpPr>
        <p:sp>
          <p:nvSpPr>
            <p:cNvPr id="605" name="Shape 605"/>
            <p:cNvSpPr/>
            <p:nvPr/>
          </p:nvSpPr>
          <p:spPr>
            <a:xfrm>
              <a:off x="8699476" y="12879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606" name="Shape 606"/>
            <p:cNvSpPr/>
            <p:nvPr/>
          </p:nvSpPr>
          <p:spPr>
            <a:xfrm rot="10800000" flipH="1">
              <a:off x="-308909" y="1697039"/>
              <a:ext cx="9030600" cy="1243800"/>
            </a:xfrm>
            <a:prstGeom prst="rect">
              <a:avLst/>
            </a:prstGeom>
            <a:solidFill>
              <a:srgbClr val="FF98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607" name="Shape 607"/>
            <p:cNvSpPr/>
            <p:nvPr/>
          </p:nvSpPr>
          <p:spPr>
            <a:xfrm rot="10800000" flipH="1">
              <a:off x="8707496" y="1697043"/>
              <a:ext cx="1243800" cy="1243800"/>
            </a:xfrm>
            <a:prstGeom prst="rtTriangle">
              <a:avLst/>
            </a:prstGeom>
            <a:solidFill>
              <a:srgbClr val="FF98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608" name="Shape 608"/>
            <p:cNvSpPr/>
            <p:nvPr/>
          </p:nvSpPr>
          <p:spPr>
            <a:xfrm flipH="1">
              <a:off x="-1535283" y="1697043"/>
              <a:ext cx="1243800" cy="1243800"/>
            </a:xfrm>
            <a:prstGeom prst="rtTriangle">
              <a:avLst/>
            </a:prstGeom>
            <a:solidFill>
              <a:srgbClr val="FF98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609" name="Shape 609"/>
            <p:cNvSpPr/>
            <p:nvPr/>
          </p:nvSpPr>
          <p:spPr>
            <a:xfrm rot="10800000">
              <a:off x="-153527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610" name="Shape 610"/>
          <p:cNvSpPr txBox="1">
            <a:spLocks noGrp="1"/>
          </p:cNvSpPr>
          <p:nvPr>
            <p:ph type="ctrTitle" idx="4294967295"/>
          </p:nvPr>
        </p:nvSpPr>
        <p:spPr>
          <a:xfrm>
            <a:off x="1638486" y="2483927"/>
            <a:ext cx="4623300" cy="534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Honorario = Cantidad x Precio unitario</a:t>
            </a:r>
          </a:p>
        </p:txBody>
      </p:sp>
      <p:sp>
        <p:nvSpPr>
          <p:cNvPr id="611" name="Shape 611"/>
          <p:cNvSpPr txBox="1"/>
          <p:nvPr/>
        </p:nvSpPr>
        <p:spPr>
          <a:xfrm>
            <a:off x="814275" y="4267200"/>
            <a:ext cx="6382800" cy="534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¿Qué es lo que, en última instancia, vende un estudio profesional?</a:t>
            </a:r>
          </a:p>
        </p:txBody>
      </p:sp>
      <p:grpSp>
        <p:nvGrpSpPr>
          <p:cNvPr id="612" name="Shape 612"/>
          <p:cNvGrpSpPr/>
          <p:nvPr/>
        </p:nvGrpSpPr>
        <p:grpSpPr>
          <a:xfrm rot="10800000">
            <a:off x="4273799" y="3287773"/>
            <a:ext cx="2694428" cy="864881"/>
            <a:chOff x="185742" y="1697030"/>
            <a:chExt cx="5165698" cy="1658130"/>
          </a:xfrm>
        </p:grpSpPr>
        <p:sp>
          <p:nvSpPr>
            <p:cNvPr id="613" name="Shape 613"/>
            <p:cNvSpPr/>
            <p:nvPr/>
          </p:nvSpPr>
          <p:spPr>
            <a:xfrm rot="10800000" flipH="1">
              <a:off x="1426312" y="1697030"/>
              <a:ext cx="2693400" cy="12438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63248"/>
                </a:buClr>
                <a:buFont typeface="Roboto Condensed"/>
                <a:buNone/>
              </a:pPr>
              <a:r>
                <a:rPr lang="en-GB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¿Qué precio unitario?</a:t>
              </a:r>
            </a:p>
          </p:txBody>
        </p:sp>
        <p:sp>
          <p:nvSpPr>
            <p:cNvPr id="614" name="Shape 614"/>
            <p:cNvSpPr/>
            <p:nvPr/>
          </p:nvSpPr>
          <p:spPr>
            <a:xfrm rot="10800000" flipH="1">
              <a:off x="4107640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2400" b="0" i="0" u="none" strike="noStrike" cap="non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615" name="Shape 615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2400" b="0" i="0" u="none" strike="noStrike" cap="non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616" name="Shape 616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2400" b="0" i="0" u="none" strike="noStrike" cap="non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sp>
        <p:nvSpPr>
          <p:cNvPr id="617" name="Shape 617"/>
          <p:cNvSpPr txBox="1"/>
          <p:nvPr/>
        </p:nvSpPr>
        <p:spPr>
          <a:xfrm>
            <a:off x="814275" y="1323475"/>
            <a:ext cx="6093900" cy="641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2.2. Método basado en “costos” (cont.)</a:t>
            </a:r>
          </a:p>
          <a:p>
            <a:pPr lvl="0" algn="just" rtl="0">
              <a:spcBef>
                <a:spcPts val="1000"/>
              </a:spcBef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18" name="Shape 618"/>
          <p:cNvSpPr txBox="1"/>
          <p:nvPr/>
        </p:nvSpPr>
        <p:spPr>
          <a:xfrm>
            <a:off x="814275" y="1840175"/>
            <a:ext cx="5775300" cy="436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Considera al honorario como el resultado de una ecuación básica: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4" name="Shape 624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625" name="Shape 625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Shape 626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Shape 627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Shape 628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9" name="Shape 629"/>
          <p:cNvSpPr txBox="1"/>
          <p:nvPr/>
        </p:nvSpPr>
        <p:spPr>
          <a:xfrm>
            <a:off x="814275" y="1323475"/>
            <a:ext cx="6194100" cy="3312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2.2. Método basado en “costos” (cont.)</a:t>
            </a:r>
          </a:p>
          <a:p>
            <a:pPr lvl="0" algn="just" rtl="0">
              <a:spcBef>
                <a:spcPts val="0"/>
              </a:spcBef>
              <a:buNone/>
            </a:pPr>
            <a:endParaRPr sz="18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Tiempo</a:t>
            </a:r>
            <a:br>
              <a:rPr lang="en-GB" sz="18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8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Cantidad: </a:t>
            </a: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 base para la determinación del honorario profesional es la “hora” de trabajo del personal profesional del estudio cargada o asignada a un encargo, propuesta o contrato.</a:t>
            </a:r>
          </a:p>
          <a:p>
            <a:pPr lvl="0" algn="just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Precio unitario:</a:t>
            </a: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Es el valor resultante de computar la totalidad de los costos invertidos en el desarrollo de la actividad, incluida la remuneración del profesional interviniente más un porcentaje de utilidad o “mark-up”.</a:t>
            </a:r>
          </a:p>
        </p:txBody>
      </p:sp>
      <p:sp>
        <p:nvSpPr>
          <p:cNvPr id="630" name="Shape 630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6" name="Shape 63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637" name="Shape 63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Shape 63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Shape 63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Shape 64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1" name="Shape 641"/>
          <p:cNvSpPr txBox="1"/>
          <p:nvPr/>
        </p:nvSpPr>
        <p:spPr>
          <a:xfrm>
            <a:off x="814275" y="1333500"/>
            <a:ext cx="6224100" cy="3038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2.2. Método basado en “costos” (cont.)</a:t>
            </a:r>
          </a:p>
          <a:p>
            <a:pPr lvl="0" algn="just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 “costos reales devengados” y la asignación y distribución de los mismos en base a “horas de trabajo” constituyen los fundamentos principales de la formación del valor del honorario profesional.</a:t>
            </a:r>
          </a:p>
          <a:p>
            <a:pPr lvl="0" algn="just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método basado en el costo y el tiempo invertido en el desarrollo de la actividad, implican que “toda” la operatoria del trabajo profesional debe realizarse bajo este enfoque, o sea, las propuestas, la planificación, la ejecución de los encargos, el control y la supervisión permanentes, deben llevarse a cabo en formato horario.</a:t>
            </a:r>
          </a:p>
        </p:txBody>
      </p:sp>
      <p:sp>
        <p:nvSpPr>
          <p:cNvPr id="642" name="Shape 64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>
            <a:spLocks noGrp="1"/>
          </p:cNvSpPr>
          <p:nvPr>
            <p:ph type="ctrTitle" idx="4294967295"/>
          </p:nvPr>
        </p:nvSpPr>
        <p:spPr>
          <a:xfrm>
            <a:off x="785875" y="820350"/>
            <a:ext cx="5807400" cy="405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 sz="3600">
                <a:solidFill>
                  <a:srgbClr val="FF9800"/>
                </a:solidFill>
              </a:rPr>
              <a:t>EXPOSICIÓN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ct val="25000"/>
              <a:buFont typeface="Roboto Condensed Light"/>
              <a:buNone/>
            </a:pPr>
            <a:endParaRPr sz="240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marL="457200" lvl="0" indent="-368300" algn="l" rtl="0">
              <a:spcBef>
                <a:spcPts val="0"/>
              </a:spcBef>
              <a:buClr>
                <a:srgbClr val="3F5378"/>
              </a:buClr>
              <a:buSzPct val="100000"/>
              <a:buFont typeface="Roboto Condensed Light"/>
              <a:buChar char="●"/>
            </a:pPr>
            <a:r>
              <a:rPr lang="en-GB" sz="220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Dr. Andrés M. Giaccio Noriega</a:t>
            </a:r>
          </a:p>
          <a:p>
            <a:pPr marL="457200" lvl="0" indent="-368300" algn="l" rtl="0">
              <a:spcBef>
                <a:spcPts val="0"/>
              </a:spcBef>
              <a:buClr>
                <a:srgbClr val="3F5378"/>
              </a:buClr>
              <a:buSzPct val="100000"/>
              <a:buFont typeface="Roboto Condensed Light"/>
              <a:buChar char="●"/>
            </a:pPr>
            <a:r>
              <a:rPr lang="en-GB" sz="220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Dr. Daniel A. Mariani</a:t>
            </a:r>
          </a:p>
          <a:p>
            <a:pPr marL="457200" lvl="0" indent="-368300" algn="l" rtl="0">
              <a:spcBef>
                <a:spcPts val="0"/>
              </a:spcBef>
              <a:buClr>
                <a:srgbClr val="3F5378"/>
              </a:buClr>
              <a:buSzPct val="100000"/>
              <a:buFont typeface="Roboto Condensed Light"/>
              <a:buChar char="●"/>
            </a:pPr>
            <a:r>
              <a:rPr lang="en-GB" sz="220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Dr. Daniel R. Reyes</a:t>
            </a:r>
          </a:p>
          <a:p>
            <a:pPr marL="457200" lvl="0" indent="-368300" algn="l" rtl="0">
              <a:spcBef>
                <a:spcPts val="0"/>
              </a:spcBef>
              <a:buClr>
                <a:srgbClr val="3F5378"/>
              </a:buClr>
              <a:buSzPct val="100000"/>
              <a:buFont typeface="Roboto Condensed Light"/>
              <a:buChar char="●"/>
            </a:pPr>
            <a:r>
              <a:rPr lang="en-GB" sz="220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Dra. A. Isabel Rojas</a:t>
            </a:r>
          </a:p>
          <a:p>
            <a:pPr lvl="0" algn="l" rtl="0">
              <a:spcBef>
                <a:spcPts val="0"/>
              </a:spcBef>
              <a:buNone/>
            </a:pPr>
            <a:endParaRPr sz="240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3600">
                <a:solidFill>
                  <a:srgbClr val="FF9800"/>
                </a:solidFill>
              </a:rPr>
              <a:t>COORDINACIÓN</a:t>
            </a: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2200">
                <a:solidFill>
                  <a:srgbClr val="3F537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Dr. Daniel R. Reyes</a:t>
            </a:r>
            <a:br>
              <a:rPr lang="en-GB"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</a:br>
            <a:endParaRPr lang="en-GB" sz="240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endParaRPr sz="3600">
              <a:solidFill>
                <a:srgbClr val="FF9800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endParaRPr sz="3600">
              <a:solidFill>
                <a:srgbClr val="FF9800"/>
              </a:solidFill>
            </a:endParaRPr>
          </a:p>
        </p:txBody>
      </p:sp>
      <p:sp>
        <p:nvSpPr>
          <p:cNvPr id="415" name="Shape 41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Shape 416"/>
          <p:cNvSpPr txBox="1"/>
          <p:nvPr/>
        </p:nvSpPr>
        <p:spPr>
          <a:xfrm>
            <a:off x="3914200" y="230825"/>
            <a:ext cx="51912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 | Pinamar • 28 de octubre de 2017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8" name="Shape 64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649" name="Shape 64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Shape 65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Shape 65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Shape 65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3" name="Shape 653"/>
          <p:cNvSpPr txBox="1"/>
          <p:nvPr/>
        </p:nvSpPr>
        <p:spPr>
          <a:xfrm>
            <a:off x="814275" y="1333500"/>
            <a:ext cx="6183900" cy="2667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2.2. Método basado en “costos” (cont.)</a:t>
            </a:r>
          </a:p>
          <a:p>
            <a:pPr lvl="0" algn="just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Todo el personal (profesional/técnico) del estudio debe llevar en forma precisa y día por día un “Resumen de Tiempo” que permita llevar a cabo con éxito el método propuesto. Representa un verdadero “cambio cultural”. </a:t>
            </a:r>
          </a:p>
          <a:p>
            <a:pPr lvl="0" algn="just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Cómo computar el tiempo invertido? Concepto de “tiempo cargable”, “tiempo no cargable”, “tiempo disponible”.</a:t>
            </a:r>
          </a:p>
        </p:txBody>
      </p:sp>
      <p:sp>
        <p:nvSpPr>
          <p:cNvPr id="654" name="Shape 654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  <p:sp>
        <p:nvSpPr>
          <p:cNvPr id="672" name="Shape 67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3" name="Shape 673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674" name="Shape 674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Shape 675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Shape 676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Shape 677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8" name="Shape 678"/>
          <p:cNvSpPr txBox="1"/>
          <p:nvPr/>
        </p:nvSpPr>
        <p:spPr>
          <a:xfrm>
            <a:off x="814275" y="1323475"/>
            <a:ext cx="63765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2.3. Método basado en “valores”</a:t>
            </a:r>
          </a:p>
          <a:p>
            <a:pPr lvl="0" algn="just" rtl="0">
              <a:spcBef>
                <a:spcPts val="0"/>
              </a:spcBef>
              <a:buNone/>
            </a:pPr>
            <a:endParaRPr sz="18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 basados en el “valor agregado” creado por nuestra tarea profesional.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 el más adecuado para lograr participación en los beneficios que genera nuestra propuesta.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precio se basa en el ROI (return on investment) para el cliente.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 la “contracara” del método basado en el “mercado”.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Tiene como base el método basado en “costos”.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 el más difícil de vender, y en consecuencia en menos utilizado.</a:t>
            </a:r>
          </a:p>
          <a:p>
            <a:pPr marL="914400" marR="0" lvl="1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Apropiado para asesores y consultores, no para contratistas.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  <p:sp>
        <p:nvSpPr>
          <p:cNvPr id="696" name="Shape 69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7" name="Shape 697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698" name="Shape 698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Shape 699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Shape 700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Shape 701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2" name="Shape 702"/>
          <p:cNvSpPr txBox="1"/>
          <p:nvPr/>
        </p:nvSpPr>
        <p:spPr>
          <a:xfrm>
            <a:off x="814275" y="1323475"/>
            <a:ext cx="624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2.3. Método basado en “valores” (cont.)</a:t>
            </a: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Desventajas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Requiere un esfuerzo adicional en la evaluación del cliente, debido a que además de los “aspectos objetivos”, debemos profundizar los “aspectos subjetivos” del mismo.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proceso de “negociación” pasa a ser más relevante que el proceso de “determinación” del honorario profesional.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Requiere adquirir ciertas claves o habilidades de buen negociador.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Shape 68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  <p:sp>
        <p:nvSpPr>
          <p:cNvPr id="684" name="Shape 68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5" name="Shape 685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686" name="Shape 686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Shape 687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Shape 688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Shape 689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0" name="Shape 690"/>
          <p:cNvSpPr txBox="1"/>
          <p:nvPr/>
        </p:nvSpPr>
        <p:spPr>
          <a:xfrm>
            <a:off x="814275" y="1323475"/>
            <a:ext cx="62241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2.3.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Método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basado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“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valores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” (cont.)</a:t>
            </a:r>
          </a:p>
          <a:p>
            <a:pPr lvl="0" algn="just" rtl="0">
              <a:spcBef>
                <a:spcPts val="0"/>
              </a:spcBef>
              <a:buNone/>
            </a:pPr>
            <a:endParaRPr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Características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(cont.)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Requiere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indagar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acerca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impacto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producen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servicios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cuál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“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valoración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”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hace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mismos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>
              <a:spcBef>
                <a:spcPts val="0"/>
              </a:spcBef>
              <a:buNone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Ventajas</a:t>
            </a: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Genera un “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círculo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virtuoso” entre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: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servicio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excelencia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justa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recompensa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esfuerzo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generador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ingresos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permiten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“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crecimiento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desarrollo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sostenido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tiempo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”.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Shape 65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0" name="Shape 66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661" name="Shape 66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Shape 66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Shape 66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Shape 66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5" name="Shape 665"/>
          <p:cNvSpPr txBox="1"/>
          <p:nvPr/>
        </p:nvSpPr>
        <p:spPr>
          <a:xfrm>
            <a:off x="814275" y="1387269"/>
            <a:ext cx="6224478" cy="237665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2.4.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Desarrollo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método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basado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“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costos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”</a:t>
            </a:r>
          </a:p>
          <a:p>
            <a:pPr lvl="0" algn="just" rtl="0"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Papeles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trabajo</a:t>
            </a:r>
          </a:p>
          <a:p>
            <a:pPr lvl="0" algn="just" rtl="0"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lvl="1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Estimación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tiempo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cargable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clients </a:t>
            </a:r>
            <a:r>
              <a:rPr lang="es-AR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 action="ppaction://hlinkfile" tooltip="Estimación horas cargables"/>
              </a:rPr>
              <a:t>01 Estimación horas cargables.pdf</a:t>
            </a: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lvl="1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Estimación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gastos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s-AR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4" action="ppaction://hlinkfile" tooltip="Estimacion de gastos"/>
              </a:rPr>
              <a:t>02 Estimación de gastos.pdf</a:t>
            </a: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lvl="1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Estimación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costo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hora </a:t>
            </a:r>
            <a:r>
              <a:rPr lang="es-AR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5" action="ppaction://hlinkfile" tooltip="Estimación honorario por hora"/>
              </a:rPr>
              <a:t>03 Estimación honorario por hora.pdf</a:t>
            </a: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lvl="1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○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Resumen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tiempo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individual </a:t>
            </a:r>
            <a:r>
              <a:rPr lang="es-AR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6" action="ppaction://hlinkfile" tooltip="Resumen de tiempo individual"/>
              </a:rPr>
              <a:t>04 Resumen de tiempo individual.pdf</a:t>
            </a: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66" name="Shape 66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 dirty="0">
                <a:solidFill>
                  <a:schemeClr val="lt1"/>
                </a:solidFill>
              </a:rPr>
              <a:t>2 • METODOS DE DETERMINACIÓN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Shape 707"/>
          <p:cNvSpPr txBox="1">
            <a:spLocks noGrp="1"/>
          </p:cNvSpPr>
          <p:nvPr>
            <p:ph type="ctrTitle"/>
          </p:nvPr>
        </p:nvSpPr>
        <p:spPr>
          <a:xfrm>
            <a:off x="463525" y="2917650"/>
            <a:ext cx="5522100" cy="1503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EVALUACIÓN DE UN ENTE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PARA CONFECCIONAR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UNA PROPUESTA</a:t>
            </a:r>
          </a:p>
        </p:txBody>
      </p:sp>
      <p:sp>
        <p:nvSpPr>
          <p:cNvPr id="708" name="Shape 70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Shape 709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25000"/>
              <a:buFont typeface="Roboto Condensed"/>
              <a:buNone/>
            </a:pPr>
            <a:r>
              <a:rPr lang="en-GB" sz="120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</a:t>
            </a:r>
          </a:p>
        </p:txBody>
      </p:sp>
      <p:sp>
        <p:nvSpPr>
          <p:cNvPr id="710" name="Shape 710"/>
          <p:cNvSpPr txBox="1"/>
          <p:nvPr/>
        </p:nvSpPr>
        <p:spPr>
          <a:xfrm>
            <a:off x="463525" y="4434600"/>
            <a:ext cx="6517200" cy="51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Pinamar • 28 de octubre de 2017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Shape 71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3</a:t>
            </a:r>
            <a:r>
              <a:rPr lang="en-GB">
                <a:solidFill>
                  <a:schemeClr val="lt1"/>
                </a:solidFill>
              </a:rPr>
              <a:t> •</a:t>
            </a:r>
            <a:r>
              <a:rPr lang="en-GB"/>
              <a:t> EVALUACIÓN DE UN ENTE PARA CONFECCIONAR UNA PROPUESTA</a:t>
            </a:r>
          </a:p>
        </p:txBody>
      </p:sp>
      <p:sp>
        <p:nvSpPr>
          <p:cNvPr id="716" name="Shape 7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7" name="Shape 717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718" name="Shape 718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Shape 719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Shape 720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Shape 721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2" name="Shape 722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3.1. Fundamentos para la evaluación y la determinación del honorario profesional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endParaRPr sz="24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24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VOLUMEN Y COMPLEJIDAD DE LA TAREA A DESARROLLAR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Origen: Código de ética profesional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728" name="Shape 72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9" name="Shape 729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730" name="Shape 730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Shape 731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Shape 732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Shape 733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34" name="Shape 734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Información a relevar para confeccionar una propuesta de asesoramiento impositivo, liquidación de remuneraciones y cargas sociales y auditoría de estados contables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3.2.1. Aspectos societarios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Estatuto social y todas sus modificaciones.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Libros societarios (Actas del Directorio, Actas de Asambleas, Registro de asistencia a asambleas, Registro de accionistas).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Comprobantes de presentaciones de asambleas a la Inspección General de Justicia.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Shape 73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0" name="Shape 74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741" name="Shape 74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Shape 74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Shape 74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Shape 74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5" name="Shape 74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746" name="Shape 746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Información a relevar para confeccionar una propuesta de asesoramiento impositivo, liquidación de remuneraciones y cargas sociales y auditoría de estados contables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3.2.2. Aspectos impositivos</a:t>
            </a: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Constancias de inscripción en DGI, en DGR y DGA.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DDJJ’s presentadas de ganancias y ganancia mínima presunta y los comprobantes de pago respectivos. Incluir papeles de trabajo de respaldo, de ser posible.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Anticipos pagados desde la última DDJJ presentada de ganancias y ganancia mínima presunta.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Shape 75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52" name="Shape 752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753" name="Shape 753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Shape 754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Shape 755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Shape 756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7" name="Shape 75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758" name="Shape 758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Información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relevar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confeccionar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una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asesoramiento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impositivo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liquidación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remuneraciones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cargas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sociales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auditoría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estados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contables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3.2.2.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Aspectos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impositivos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(cont.)</a:t>
            </a: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lang="es-AR"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DDJJ’s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presentadas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IVA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comprobantes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pago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respectivos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indent="-330200" algn="just"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DDJJ’s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presentadas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Ingresos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Brutos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comprobantes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pago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respectivos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Anticipos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pagados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desde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última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DDJJ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Ingresos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Brutos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Constancia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inscripción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DGI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todos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miembros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Directorio /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Gerencia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 sz="3000"/>
              <a:t>TEMARIO</a:t>
            </a:r>
          </a:p>
        </p:txBody>
      </p:sp>
      <p:sp>
        <p:nvSpPr>
          <p:cNvPr id="422" name="Shape 42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 lang="en-GB"/>
          </a:p>
        </p:txBody>
      </p:sp>
      <p:grpSp>
        <p:nvGrpSpPr>
          <p:cNvPr id="423" name="Shape 423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424" name="Shape 424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" y="113685"/>
                  </a:moveTo>
                  <a:lnTo>
                    <a:pt x="7" y="113685"/>
                  </a:lnTo>
                  <a:lnTo>
                    <a:pt x="7" y="113685"/>
                  </a:lnTo>
                  <a:lnTo>
                    <a:pt x="199" y="114632"/>
                  </a:lnTo>
                  <a:lnTo>
                    <a:pt x="391" y="115734"/>
                  </a:lnTo>
                  <a:lnTo>
                    <a:pt x="983" y="116842"/>
                  </a:lnTo>
                  <a:lnTo>
                    <a:pt x="1759" y="117944"/>
                  </a:lnTo>
                  <a:lnTo>
                    <a:pt x="2343" y="118580"/>
                  </a:lnTo>
                  <a:lnTo>
                    <a:pt x="3119" y="119053"/>
                  </a:lnTo>
                  <a:lnTo>
                    <a:pt x="3902" y="119364"/>
                  </a:lnTo>
                  <a:lnTo>
                    <a:pt x="4878" y="119682"/>
                  </a:lnTo>
                  <a:lnTo>
                    <a:pt x="6046" y="120000"/>
                  </a:lnTo>
                  <a:lnTo>
                    <a:pt x="7406" y="120000"/>
                  </a:lnTo>
                  <a:lnTo>
                    <a:pt x="115713" y="120000"/>
                  </a:lnTo>
                  <a:lnTo>
                    <a:pt x="115713" y="120000"/>
                  </a:lnTo>
                  <a:lnTo>
                    <a:pt x="116296" y="120000"/>
                  </a:lnTo>
                  <a:lnTo>
                    <a:pt x="116880" y="119837"/>
                  </a:lnTo>
                  <a:lnTo>
                    <a:pt x="117856" y="119364"/>
                  </a:lnTo>
                  <a:lnTo>
                    <a:pt x="118632" y="118580"/>
                  </a:lnTo>
                  <a:lnTo>
                    <a:pt x="119216" y="117627"/>
                  </a:lnTo>
                  <a:lnTo>
                    <a:pt x="119608" y="116525"/>
                  </a:lnTo>
                  <a:lnTo>
                    <a:pt x="119800" y="115260"/>
                  </a:lnTo>
                  <a:lnTo>
                    <a:pt x="119992" y="113050"/>
                  </a:lnTo>
                  <a:lnTo>
                    <a:pt x="119992" y="3157"/>
                  </a:lnTo>
                  <a:lnTo>
                    <a:pt x="119992" y="3157"/>
                  </a:lnTo>
                  <a:lnTo>
                    <a:pt x="119992" y="2210"/>
                  </a:lnTo>
                  <a:lnTo>
                    <a:pt x="119800" y="1419"/>
                  </a:lnTo>
                  <a:lnTo>
                    <a:pt x="119608" y="946"/>
                  </a:lnTo>
                  <a:lnTo>
                    <a:pt x="119216" y="473"/>
                  </a:lnTo>
                  <a:lnTo>
                    <a:pt x="118632" y="317"/>
                  </a:lnTo>
                  <a:lnTo>
                    <a:pt x="117856" y="155"/>
                  </a:lnTo>
                  <a:lnTo>
                    <a:pt x="115713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Shape 425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113801" y="0"/>
                  </a:moveTo>
                  <a:lnTo>
                    <a:pt x="6198" y="0"/>
                  </a:lnTo>
                  <a:lnTo>
                    <a:pt x="6198" y="0"/>
                  </a:lnTo>
                  <a:lnTo>
                    <a:pt x="5038" y="162"/>
                  </a:lnTo>
                  <a:lnTo>
                    <a:pt x="3877" y="479"/>
                  </a:lnTo>
                  <a:lnTo>
                    <a:pt x="2717" y="790"/>
                  </a:lnTo>
                  <a:lnTo>
                    <a:pt x="1748" y="1426"/>
                  </a:lnTo>
                  <a:lnTo>
                    <a:pt x="969" y="2210"/>
                  </a:lnTo>
                  <a:lnTo>
                    <a:pt x="588" y="3163"/>
                  </a:lnTo>
                  <a:lnTo>
                    <a:pt x="198" y="4109"/>
                  </a:lnTo>
                  <a:lnTo>
                    <a:pt x="7" y="5056"/>
                  </a:lnTo>
                  <a:lnTo>
                    <a:pt x="7" y="114943"/>
                  </a:lnTo>
                  <a:lnTo>
                    <a:pt x="7" y="114943"/>
                  </a:lnTo>
                  <a:lnTo>
                    <a:pt x="198" y="115890"/>
                  </a:lnTo>
                  <a:lnTo>
                    <a:pt x="588" y="116836"/>
                  </a:lnTo>
                  <a:lnTo>
                    <a:pt x="969" y="117782"/>
                  </a:lnTo>
                  <a:lnTo>
                    <a:pt x="1748" y="118573"/>
                  </a:lnTo>
                  <a:lnTo>
                    <a:pt x="2717" y="119202"/>
                  </a:lnTo>
                  <a:lnTo>
                    <a:pt x="3877" y="119520"/>
                  </a:lnTo>
                  <a:lnTo>
                    <a:pt x="5038" y="119837"/>
                  </a:lnTo>
                  <a:lnTo>
                    <a:pt x="6198" y="119993"/>
                  </a:lnTo>
                  <a:lnTo>
                    <a:pt x="113801" y="119993"/>
                  </a:lnTo>
                  <a:lnTo>
                    <a:pt x="113801" y="119993"/>
                  </a:lnTo>
                  <a:lnTo>
                    <a:pt x="114961" y="119837"/>
                  </a:lnTo>
                  <a:lnTo>
                    <a:pt x="116130" y="119520"/>
                  </a:lnTo>
                  <a:lnTo>
                    <a:pt x="117290" y="119202"/>
                  </a:lnTo>
                  <a:lnTo>
                    <a:pt x="118251" y="118573"/>
                  </a:lnTo>
                  <a:lnTo>
                    <a:pt x="119030" y="117782"/>
                  </a:lnTo>
                  <a:lnTo>
                    <a:pt x="119419" y="116836"/>
                  </a:lnTo>
                  <a:lnTo>
                    <a:pt x="119801" y="115890"/>
                  </a:lnTo>
                  <a:lnTo>
                    <a:pt x="120000" y="114943"/>
                  </a:lnTo>
                  <a:lnTo>
                    <a:pt x="120000" y="5056"/>
                  </a:lnTo>
                  <a:lnTo>
                    <a:pt x="120000" y="5056"/>
                  </a:lnTo>
                  <a:lnTo>
                    <a:pt x="119801" y="4109"/>
                  </a:lnTo>
                  <a:lnTo>
                    <a:pt x="119419" y="3163"/>
                  </a:lnTo>
                  <a:lnTo>
                    <a:pt x="119030" y="2210"/>
                  </a:lnTo>
                  <a:lnTo>
                    <a:pt x="118251" y="1426"/>
                  </a:lnTo>
                  <a:lnTo>
                    <a:pt x="117290" y="790"/>
                  </a:lnTo>
                  <a:lnTo>
                    <a:pt x="116130" y="479"/>
                  </a:lnTo>
                  <a:lnTo>
                    <a:pt x="114961" y="162"/>
                  </a:lnTo>
                  <a:lnTo>
                    <a:pt x="113801" y="0"/>
                  </a:lnTo>
                  <a:lnTo>
                    <a:pt x="11380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Shape 426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000" y="66"/>
                  </a:moveTo>
                  <a:lnTo>
                    <a:pt x="60000" y="66"/>
                  </a:lnTo>
                  <a:lnTo>
                    <a:pt x="71374" y="1662"/>
                  </a:lnTo>
                  <a:lnTo>
                    <a:pt x="82682" y="4922"/>
                  </a:lnTo>
                  <a:lnTo>
                    <a:pt x="94057" y="9778"/>
                  </a:lnTo>
                  <a:lnTo>
                    <a:pt x="102106" y="17893"/>
                  </a:lnTo>
                  <a:lnTo>
                    <a:pt x="110221" y="26008"/>
                  </a:lnTo>
                  <a:lnTo>
                    <a:pt x="115077" y="37317"/>
                  </a:lnTo>
                  <a:lnTo>
                    <a:pt x="118337" y="48691"/>
                  </a:lnTo>
                  <a:lnTo>
                    <a:pt x="119933" y="60000"/>
                  </a:lnTo>
                  <a:lnTo>
                    <a:pt x="119933" y="60000"/>
                  </a:lnTo>
                  <a:lnTo>
                    <a:pt x="118337" y="71374"/>
                  </a:lnTo>
                  <a:lnTo>
                    <a:pt x="115077" y="82682"/>
                  </a:lnTo>
                  <a:lnTo>
                    <a:pt x="110221" y="94057"/>
                  </a:lnTo>
                  <a:lnTo>
                    <a:pt x="102106" y="102106"/>
                  </a:lnTo>
                  <a:lnTo>
                    <a:pt x="94057" y="110221"/>
                  </a:lnTo>
                  <a:lnTo>
                    <a:pt x="82682" y="115077"/>
                  </a:lnTo>
                  <a:lnTo>
                    <a:pt x="71374" y="118337"/>
                  </a:lnTo>
                  <a:lnTo>
                    <a:pt x="60000" y="119933"/>
                  </a:lnTo>
                  <a:lnTo>
                    <a:pt x="60000" y="119933"/>
                  </a:lnTo>
                  <a:lnTo>
                    <a:pt x="48691" y="118337"/>
                  </a:lnTo>
                  <a:lnTo>
                    <a:pt x="37317" y="115077"/>
                  </a:lnTo>
                  <a:lnTo>
                    <a:pt x="26008" y="110221"/>
                  </a:lnTo>
                  <a:lnTo>
                    <a:pt x="17893" y="102106"/>
                  </a:lnTo>
                  <a:lnTo>
                    <a:pt x="9778" y="94057"/>
                  </a:lnTo>
                  <a:lnTo>
                    <a:pt x="4922" y="82682"/>
                  </a:lnTo>
                  <a:lnTo>
                    <a:pt x="1662" y="71374"/>
                  </a:lnTo>
                  <a:lnTo>
                    <a:pt x="66" y="60000"/>
                  </a:lnTo>
                  <a:lnTo>
                    <a:pt x="66" y="60000"/>
                  </a:lnTo>
                  <a:lnTo>
                    <a:pt x="1662" y="48691"/>
                  </a:lnTo>
                  <a:lnTo>
                    <a:pt x="4922" y="37317"/>
                  </a:lnTo>
                  <a:lnTo>
                    <a:pt x="9778" y="26008"/>
                  </a:lnTo>
                  <a:lnTo>
                    <a:pt x="17893" y="17893"/>
                  </a:lnTo>
                  <a:lnTo>
                    <a:pt x="26008" y="9778"/>
                  </a:lnTo>
                  <a:lnTo>
                    <a:pt x="37317" y="4922"/>
                  </a:lnTo>
                  <a:lnTo>
                    <a:pt x="48691" y="1662"/>
                  </a:lnTo>
                  <a:lnTo>
                    <a:pt x="60000" y="66"/>
                  </a:lnTo>
                  <a:lnTo>
                    <a:pt x="60000" y="6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Shape 427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033" y="66"/>
                  </a:moveTo>
                  <a:lnTo>
                    <a:pt x="60033" y="66"/>
                  </a:lnTo>
                  <a:lnTo>
                    <a:pt x="71347" y="1662"/>
                  </a:lnTo>
                  <a:lnTo>
                    <a:pt x="82728" y="4922"/>
                  </a:lnTo>
                  <a:lnTo>
                    <a:pt x="94043" y="9778"/>
                  </a:lnTo>
                  <a:lnTo>
                    <a:pt x="102163" y="17893"/>
                  </a:lnTo>
                  <a:lnTo>
                    <a:pt x="110282" y="26008"/>
                  </a:lnTo>
                  <a:lnTo>
                    <a:pt x="115141" y="37317"/>
                  </a:lnTo>
                  <a:lnTo>
                    <a:pt x="118402" y="48691"/>
                  </a:lnTo>
                  <a:lnTo>
                    <a:pt x="120000" y="60000"/>
                  </a:lnTo>
                  <a:lnTo>
                    <a:pt x="120000" y="60000"/>
                  </a:lnTo>
                  <a:lnTo>
                    <a:pt x="118402" y="71374"/>
                  </a:lnTo>
                  <a:lnTo>
                    <a:pt x="115141" y="82682"/>
                  </a:lnTo>
                  <a:lnTo>
                    <a:pt x="110282" y="94057"/>
                  </a:lnTo>
                  <a:lnTo>
                    <a:pt x="102163" y="102106"/>
                  </a:lnTo>
                  <a:lnTo>
                    <a:pt x="94043" y="110221"/>
                  </a:lnTo>
                  <a:lnTo>
                    <a:pt x="82728" y="115077"/>
                  </a:lnTo>
                  <a:lnTo>
                    <a:pt x="71347" y="118337"/>
                  </a:lnTo>
                  <a:lnTo>
                    <a:pt x="60033" y="119933"/>
                  </a:lnTo>
                  <a:lnTo>
                    <a:pt x="60033" y="119933"/>
                  </a:lnTo>
                  <a:lnTo>
                    <a:pt x="48652" y="118337"/>
                  </a:lnTo>
                  <a:lnTo>
                    <a:pt x="37337" y="115077"/>
                  </a:lnTo>
                  <a:lnTo>
                    <a:pt x="25956" y="110221"/>
                  </a:lnTo>
                  <a:lnTo>
                    <a:pt x="17903" y="102106"/>
                  </a:lnTo>
                  <a:lnTo>
                    <a:pt x="9783" y="94057"/>
                  </a:lnTo>
                  <a:lnTo>
                    <a:pt x="4925" y="82682"/>
                  </a:lnTo>
                  <a:lnTo>
                    <a:pt x="1663" y="71374"/>
                  </a:lnTo>
                  <a:lnTo>
                    <a:pt x="66" y="60000"/>
                  </a:lnTo>
                  <a:lnTo>
                    <a:pt x="66" y="60000"/>
                  </a:lnTo>
                  <a:lnTo>
                    <a:pt x="1663" y="48691"/>
                  </a:lnTo>
                  <a:lnTo>
                    <a:pt x="4925" y="37317"/>
                  </a:lnTo>
                  <a:lnTo>
                    <a:pt x="9783" y="26008"/>
                  </a:lnTo>
                  <a:lnTo>
                    <a:pt x="17903" y="17893"/>
                  </a:lnTo>
                  <a:lnTo>
                    <a:pt x="25956" y="9778"/>
                  </a:lnTo>
                  <a:lnTo>
                    <a:pt x="37337" y="4922"/>
                  </a:lnTo>
                  <a:lnTo>
                    <a:pt x="48652" y="1662"/>
                  </a:lnTo>
                  <a:lnTo>
                    <a:pt x="60033" y="66"/>
                  </a:lnTo>
                  <a:lnTo>
                    <a:pt x="60033" y="6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Shape 428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0" y="60000"/>
                  </a:moveTo>
                  <a:lnTo>
                    <a:pt x="0" y="60000"/>
                  </a:lnTo>
                  <a:lnTo>
                    <a:pt x="1663" y="48691"/>
                  </a:lnTo>
                  <a:lnTo>
                    <a:pt x="4858" y="37317"/>
                  </a:lnTo>
                  <a:lnTo>
                    <a:pt x="9783" y="26008"/>
                  </a:lnTo>
                  <a:lnTo>
                    <a:pt x="17836" y="17893"/>
                  </a:lnTo>
                  <a:lnTo>
                    <a:pt x="25956" y="9778"/>
                  </a:lnTo>
                  <a:lnTo>
                    <a:pt x="37337" y="4922"/>
                  </a:lnTo>
                  <a:lnTo>
                    <a:pt x="48652" y="1662"/>
                  </a:lnTo>
                  <a:lnTo>
                    <a:pt x="60033" y="66"/>
                  </a:lnTo>
                  <a:lnTo>
                    <a:pt x="60033" y="66"/>
                  </a:lnTo>
                  <a:lnTo>
                    <a:pt x="71347" y="1662"/>
                  </a:lnTo>
                  <a:lnTo>
                    <a:pt x="82728" y="4922"/>
                  </a:lnTo>
                  <a:lnTo>
                    <a:pt x="94043" y="9778"/>
                  </a:lnTo>
                  <a:lnTo>
                    <a:pt x="102163" y="17893"/>
                  </a:lnTo>
                  <a:lnTo>
                    <a:pt x="110282" y="26008"/>
                  </a:lnTo>
                  <a:lnTo>
                    <a:pt x="115141" y="37317"/>
                  </a:lnTo>
                  <a:lnTo>
                    <a:pt x="118336" y="48691"/>
                  </a:lnTo>
                  <a:lnTo>
                    <a:pt x="120000" y="60000"/>
                  </a:lnTo>
                  <a:lnTo>
                    <a:pt x="120000" y="60000"/>
                  </a:lnTo>
                  <a:lnTo>
                    <a:pt x="118336" y="71374"/>
                  </a:lnTo>
                  <a:lnTo>
                    <a:pt x="115141" y="82682"/>
                  </a:lnTo>
                  <a:lnTo>
                    <a:pt x="110282" y="94057"/>
                  </a:lnTo>
                  <a:lnTo>
                    <a:pt x="102163" y="102106"/>
                  </a:lnTo>
                  <a:lnTo>
                    <a:pt x="94043" y="110221"/>
                  </a:lnTo>
                  <a:lnTo>
                    <a:pt x="82728" y="115077"/>
                  </a:lnTo>
                  <a:lnTo>
                    <a:pt x="71347" y="118337"/>
                  </a:lnTo>
                  <a:lnTo>
                    <a:pt x="60033" y="119933"/>
                  </a:lnTo>
                  <a:lnTo>
                    <a:pt x="60033" y="119933"/>
                  </a:lnTo>
                  <a:lnTo>
                    <a:pt x="48652" y="118337"/>
                  </a:lnTo>
                  <a:lnTo>
                    <a:pt x="37337" y="115077"/>
                  </a:lnTo>
                  <a:lnTo>
                    <a:pt x="25956" y="110221"/>
                  </a:lnTo>
                  <a:lnTo>
                    <a:pt x="17836" y="102106"/>
                  </a:lnTo>
                  <a:lnTo>
                    <a:pt x="9783" y="94057"/>
                  </a:lnTo>
                  <a:lnTo>
                    <a:pt x="4858" y="82682"/>
                  </a:lnTo>
                  <a:lnTo>
                    <a:pt x="1663" y="71374"/>
                  </a:lnTo>
                  <a:lnTo>
                    <a:pt x="0" y="60000"/>
                  </a:lnTo>
                  <a:lnTo>
                    <a:pt x="0" y="6000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Shape 429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119977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Shape 430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119988" y="120000"/>
                  </a:moveTo>
                  <a:lnTo>
                    <a:pt x="0" y="12000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Shape 431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119988" y="120000"/>
                  </a:moveTo>
                  <a:lnTo>
                    <a:pt x="0" y="12000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Shape 43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119988" y="120000"/>
                  </a:moveTo>
                  <a:lnTo>
                    <a:pt x="0" y="12000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Shape 433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59966" y="119933"/>
                  </a:moveTo>
                  <a:lnTo>
                    <a:pt x="59966" y="119933"/>
                  </a:lnTo>
                  <a:lnTo>
                    <a:pt x="48652" y="118337"/>
                  </a:lnTo>
                  <a:lnTo>
                    <a:pt x="37271" y="115077"/>
                  </a:lnTo>
                  <a:lnTo>
                    <a:pt x="25956" y="110221"/>
                  </a:lnTo>
                  <a:lnTo>
                    <a:pt x="17836" y="102106"/>
                  </a:lnTo>
                  <a:lnTo>
                    <a:pt x="9717" y="94057"/>
                  </a:lnTo>
                  <a:lnTo>
                    <a:pt x="4858" y="82682"/>
                  </a:lnTo>
                  <a:lnTo>
                    <a:pt x="1663" y="71374"/>
                  </a:lnTo>
                  <a:lnTo>
                    <a:pt x="0" y="60000"/>
                  </a:lnTo>
                  <a:lnTo>
                    <a:pt x="0" y="60000"/>
                  </a:lnTo>
                  <a:lnTo>
                    <a:pt x="1663" y="48691"/>
                  </a:lnTo>
                  <a:lnTo>
                    <a:pt x="4858" y="37317"/>
                  </a:lnTo>
                  <a:lnTo>
                    <a:pt x="9717" y="26008"/>
                  </a:lnTo>
                  <a:lnTo>
                    <a:pt x="17836" y="17893"/>
                  </a:lnTo>
                  <a:lnTo>
                    <a:pt x="25956" y="9778"/>
                  </a:lnTo>
                  <a:lnTo>
                    <a:pt x="37271" y="4922"/>
                  </a:lnTo>
                  <a:lnTo>
                    <a:pt x="48652" y="1662"/>
                  </a:lnTo>
                  <a:lnTo>
                    <a:pt x="59966" y="66"/>
                  </a:lnTo>
                  <a:lnTo>
                    <a:pt x="59966" y="66"/>
                  </a:lnTo>
                  <a:lnTo>
                    <a:pt x="71347" y="1662"/>
                  </a:lnTo>
                  <a:lnTo>
                    <a:pt x="82662" y="4922"/>
                  </a:lnTo>
                  <a:lnTo>
                    <a:pt x="94043" y="9778"/>
                  </a:lnTo>
                  <a:lnTo>
                    <a:pt x="102163" y="17893"/>
                  </a:lnTo>
                  <a:lnTo>
                    <a:pt x="110216" y="26008"/>
                  </a:lnTo>
                  <a:lnTo>
                    <a:pt x="115074" y="37317"/>
                  </a:lnTo>
                  <a:lnTo>
                    <a:pt x="118336" y="48691"/>
                  </a:lnTo>
                  <a:lnTo>
                    <a:pt x="119933" y="60000"/>
                  </a:lnTo>
                  <a:lnTo>
                    <a:pt x="119933" y="60000"/>
                  </a:lnTo>
                  <a:lnTo>
                    <a:pt x="118336" y="71374"/>
                  </a:lnTo>
                  <a:lnTo>
                    <a:pt x="115074" y="82682"/>
                  </a:lnTo>
                  <a:lnTo>
                    <a:pt x="110216" y="94057"/>
                  </a:lnTo>
                  <a:lnTo>
                    <a:pt x="102163" y="102106"/>
                  </a:lnTo>
                  <a:lnTo>
                    <a:pt x="94043" y="110221"/>
                  </a:lnTo>
                  <a:lnTo>
                    <a:pt x="82662" y="115077"/>
                  </a:lnTo>
                  <a:lnTo>
                    <a:pt x="71347" y="118337"/>
                  </a:lnTo>
                  <a:lnTo>
                    <a:pt x="59966" y="119933"/>
                  </a:lnTo>
                  <a:lnTo>
                    <a:pt x="59966" y="11993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Shape 434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0" y="58"/>
                  </a:moveTo>
                  <a:lnTo>
                    <a:pt x="0" y="11994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Shape 435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120000" y="58"/>
                  </a:moveTo>
                  <a:lnTo>
                    <a:pt x="120000" y="11994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Shape 436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120000" y="58"/>
                  </a:moveTo>
                  <a:lnTo>
                    <a:pt x="120000" y="11994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Shape 437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0" y="58"/>
                  </a:moveTo>
                  <a:lnTo>
                    <a:pt x="0" y="11994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438" name="Shape 438"/>
          <p:cNvGraphicFramePr/>
          <p:nvPr>
            <p:extLst>
              <p:ext uri="{D42A27DB-BD31-4B8C-83A1-F6EECF244321}">
                <p14:modId xmlns:p14="http://schemas.microsoft.com/office/powerpoint/2010/main" val="2223303561"/>
              </p:ext>
            </p:extLst>
          </p:nvPr>
        </p:nvGraphicFramePr>
        <p:xfrm>
          <a:off x="302800" y="1475550"/>
          <a:ext cx="8547425" cy="3581370"/>
        </p:xfrm>
        <a:graphic>
          <a:graphicData uri="http://schemas.openxmlformats.org/drawingml/2006/table">
            <a:tbl>
              <a:tblPr>
                <a:noFill/>
                <a:tableStyleId>{8B273AB0-675A-4015-A2D0-2EA3876F9429}</a:tableStyleId>
              </a:tblPr>
              <a:tblGrid>
                <a:gridCol w="364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0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0050">
                <a:tc>
                  <a:txBody>
                    <a:bodyPr/>
                    <a:lstStyle/>
                    <a:p>
                      <a:pPr marL="457200" lvl="0" indent="-3429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"/>
                        <a:buAutoNum type="arabicPeriod"/>
                      </a:pPr>
                      <a:r>
                        <a:rPr lang="en-GB" sz="1800" b="1" dirty="0">
                          <a:solidFill>
                            <a:srgbClr val="3F5378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ASPECTOS GENERALES</a:t>
                      </a:r>
                    </a:p>
                    <a:p>
                      <a:pPr marL="914400" lvl="0" indent="-3302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 Light"/>
                        <a:buChar char="●"/>
                      </a:pP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Definición</a:t>
                      </a:r>
                      <a:endParaRPr lang="en-GB"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marL="914400" lvl="0" indent="-3302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 Light"/>
                        <a:buChar char="●"/>
                      </a:pP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Naturaleza</a:t>
                      </a:r>
                      <a:endParaRPr lang="en-GB"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lvl="0" rtl="0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endParaRPr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marL="11430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5378"/>
                        </a:buClr>
                        <a:buSzPct val="100000"/>
                        <a:buFont typeface="Roboto Condensed"/>
                        <a:buNone/>
                      </a:pPr>
                      <a:r>
                        <a:rPr lang="en-GB" sz="1800" b="1" dirty="0">
                          <a:solidFill>
                            <a:srgbClr val="3F5378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2. DETERMINACIÓN</a:t>
                      </a:r>
                    </a:p>
                    <a:p>
                      <a:pPr marL="914400" lvl="0" indent="-3302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 Light"/>
                        <a:buChar char="●"/>
                      </a:pP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Métodos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alternativos</a:t>
                      </a:r>
                      <a:endParaRPr lang="en-GB"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marL="914400" lvl="0" indent="-3302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 Light"/>
                        <a:buChar char="●"/>
                      </a:pP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Desarrollo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del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método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basado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costos</a:t>
                      </a:r>
                      <a:endParaRPr lang="en-GB"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600" dirty="0">
                        <a:solidFill>
                          <a:srgbClr val="3F5378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429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5378"/>
                        </a:buClr>
                        <a:buSzPct val="100000"/>
                        <a:buFont typeface="Roboto Condensed"/>
                        <a:buAutoNum type="arabicPeriod" startAt="3"/>
                      </a:pPr>
                      <a:r>
                        <a:rPr lang="en-GB" sz="1800" b="1" dirty="0">
                          <a:solidFill>
                            <a:srgbClr val="3F5378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EVALUACIÓN DE UN ENTE PARA CONFECCIONAR UNA PROPUESTA</a:t>
                      </a:r>
                    </a:p>
                    <a:p>
                      <a:pPr marL="914400" lvl="0" indent="-3302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 Light"/>
                        <a:buChar char="●"/>
                      </a:pP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Información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que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relevar</a:t>
                      </a:r>
                      <a:endParaRPr lang="en-GB"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marL="914400" lvl="0" indent="-3302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 Light"/>
                        <a:buChar char="●"/>
                      </a:pP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Presupuesto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de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tiempo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y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honorarios</a:t>
                      </a:r>
                      <a:endParaRPr lang="en-GB"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marL="914400" lvl="0" indent="-330200" rtl="0">
                        <a:lnSpc>
                          <a:spcPct val="150000"/>
                        </a:lnSpc>
                        <a:spcBef>
                          <a:spcPts val="0"/>
                        </a:spcBef>
                        <a:buClr>
                          <a:srgbClr val="3F5378"/>
                        </a:buClr>
                        <a:buSzPct val="100000"/>
                        <a:buFont typeface="Roboto Condensed Light"/>
                        <a:buChar char="●"/>
                      </a:pP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Carta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propuesta</a:t>
                      </a:r>
                      <a:r>
                        <a:rPr lang="en-GB" sz="1600" dirty="0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 o carta </a:t>
                      </a:r>
                      <a:r>
                        <a:rPr lang="en-GB" sz="1600" dirty="0" err="1">
                          <a:solidFill>
                            <a:srgbClr val="3F5378"/>
                          </a:solidFill>
                          <a:latin typeface="Roboto Condensed Light"/>
                          <a:ea typeface="Roboto Condensed Light"/>
                          <a:cs typeface="Roboto Condensed Light"/>
                          <a:sym typeface="Roboto Condensed Light"/>
                        </a:rPr>
                        <a:t>convenio</a:t>
                      </a:r>
                      <a:endParaRPr sz="1600" dirty="0">
                        <a:solidFill>
                          <a:srgbClr val="3F5378"/>
                        </a:solidFill>
                        <a:latin typeface="Roboto Condensed Light"/>
                        <a:ea typeface="Roboto Condensed Light"/>
                        <a:cs typeface="Roboto Condensed Light"/>
                        <a:sym typeface="Roboto Condensed Light"/>
                      </a:endParaRPr>
                    </a:p>
                    <a:p>
                      <a:pPr marL="11430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5378"/>
                        </a:buClr>
                        <a:buSzPct val="100000"/>
                        <a:buFont typeface="Roboto Condensed"/>
                        <a:buNone/>
                      </a:pPr>
                      <a:r>
                        <a:rPr lang="en-GB" sz="1800" b="1" dirty="0">
                          <a:solidFill>
                            <a:srgbClr val="3F5378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4. NEGOCIACIÓN DE LA PROPUESTA</a:t>
                      </a:r>
                    </a:p>
                    <a:p>
                      <a:pPr marL="11430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5378"/>
                        </a:buClr>
                        <a:buSzPct val="100000"/>
                        <a:buFont typeface="Roboto Condensed"/>
                        <a:buNone/>
                      </a:pPr>
                      <a:r>
                        <a:rPr lang="en-GB" sz="1800" b="1" dirty="0">
                          <a:solidFill>
                            <a:srgbClr val="3F5378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5. ANÁLISIS DE LOS RESULTADOS DE GESTIÓN</a:t>
                      </a:r>
                    </a:p>
                    <a:p>
                      <a:pPr marL="11430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5378"/>
                        </a:buClr>
                        <a:buSzPct val="100000"/>
                        <a:buFont typeface="Roboto Condensed"/>
                        <a:buNone/>
                      </a:pPr>
                      <a:r>
                        <a:rPr lang="en-GB" sz="1800" b="1" dirty="0">
                          <a:solidFill>
                            <a:srgbClr val="3F5378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6. CONCLUSIONES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600" dirty="0">
                        <a:solidFill>
                          <a:srgbClr val="3F5378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Shape 76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64" name="Shape 764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765" name="Shape 765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Shape 766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Shape 767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Shape 768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9" name="Shape 76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770" name="Shape 770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Información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relevar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confeccionar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una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asesoramiento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impositivo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liquidación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remuneraciones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cargas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sociales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auditoría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estados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contables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3.2.3.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Aspectos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laborales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sociales</a:t>
            </a:r>
            <a:b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Planillas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liquidación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sueldos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cargas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sociales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DDJJ’s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presentadas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ANSeS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comprobantes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pago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respectivos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Libro Ley 20744.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Shape 77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6" name="Shape 77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777" name="Shape 77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Shape 77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Shape 77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Shape 78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1" name="Shape 78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782" name="Shape 782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Información a relevar para confeccionar una propuesta de asesoramiento impositivo, liquidación de remuneraciones y cargas sociales y auditoría de estados contables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3.2.4. Aspectos contables</a:t>
            </a: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Libros contables (Diario, Inventario y balances, Subdiarios de Compras, Ventas, Ingresos, Egresos, etc.)  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Estados contables auditados de los últimos tres (3) ejercicios cerrados.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Balance de saldos del último cierre de ejercicio.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Listado de composición de saldos de clientes y proveedores.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Shape 78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88" name="Shape 78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789" name="Shape 78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Shape 79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Shape 79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Shape 79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794" name="Shape 794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Información a relevar para confeccionar una propuesta de asesoramiento impositivo, liquidación de remuneraciones y cargas sociales y auditoría de estados contables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3.2.4. Aspectos contables (cont.)</a:t>
            </a:r>
          </a:p>
          <a:p>
            <a:pPr lvl="0" algn="just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Conciliaciones bancarias.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Inventario de bienes de cambio.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Inventario de activos fijos y papeles de trabajo de cálculo de amortizaciones, de ser posible.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Shape 79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33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0" name="Shape 80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01" name="Shape 80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Shape 80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Shape 80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Shape 80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05" name="Shape 80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06" name="Shape 806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Información a relevar para confeccionar una propuesta de asesoramiento impositivo, liquidación de remuneraciones y cargas sociales y auditoría de estados contables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3.2.4. Aspectos operativos</a:t>
            </a: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228600" algn="just" rtl="0">
              <a:spcBef>
                <a:spcPts val="0"/>
              </a:spcBef>
              <a:buClr>
                <a:srgbClr val="3F5378"/>
              </a:buClr>
              <a:buFont typeface="Roboto Condensed"/>
              <a:buChar char="●"/>
            </a:pPr>
            <a:r>
              <a:rPr lang="en-GB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Software de gestión administrativa.</a:t>
            </a:r>
          </a:p>
          <a:p>
            <a:pPr marL="457200" lvl="0" indent="-228600" algn="just" rtl="0">
              <a:spcBef>
                <a:spcPts val="0"/>
              </a:spcBef>
              <a:buClr>
                <a:srgbClr val="3F5378"/>
              </a:buClr>
              <a:buFont typeface="Roboto Condensed"/>
              <a:buChar char="●"/>
            </a:pPr>
            <a:r>
              <a:rPr lang="en-GB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Cantidad de clientes totales y activos (listado actualizado).</a:t>
            </a:r>
          </a:p>
          <a:p>
            <a:pPr marL="457200" lvl="0" indent="-228600" algn="just" rtl="0">
              <a:spcBef>
                <a:spcPts val="0"/>
              </a:spcBef>
              <a:buClr>
                <a:srgbClr val="3F5378"/>
              </a:buClr>
              <a:buFont typeface="Roboto Condensed"/>
              <a:buChar char="●"/>
            </a:pPr>
            <a:r>
              <a:rPr lang="en-GB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Cantidad y volumen monetario de facturas de ventas, notas de crédito y notas de débito emitidas por mes.</a:t>
            </a:r>
          </a:p>
          <a:p>
            <a:pPr marL="457200" lvl="0" indent="-228600" algn="just" rtl="0">
              <a:spcBef>
                <a:spcPts val="0"/>
              </a:spcBef>
              <a:buClr>
                <a:srgbClr val="3F5378"/>
              </a:buClr>
              <a:buFont typeface="Roboto Condensed"/>
              <a:buChar char="●"/>
            </a:pPr>
            <a:r>
              <a:rPr lang="en-GB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Cantidad de proveedores totales y activos (listado actualizado).</a:t>
            </a:r>
          </a:p>
          <a:p>
            <a:pPr marL="457200" lvl="0" indent="-228600" algn="just" rtl="0">
              <a:spcBef>
                <a:spcPts val="0"/>
              </a:spcBef>
              <a:buClr>
                <a:srgbClr val="3F5378"/>
              </a:buClr>
              <a:buFont typeface="Roboto Condensed"/>
              <a:buChar char="●"/>
            </a:pPr>
            <a:r>
              <a:rPr lang="en-GB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Cantidad y volumen monetario de facturas de compras, notas de crédito y notas de débito emitidas por mes.</a:t>
            </a:r>
          </a:p>
          <a:p>
            <a:pPr marL="457200" lvl="0" indent="-228600" algn="just" rtl="0">
              <a:spcBef>
                <a:spcPts val="0"/>
              </a:spcBef>
              <a:buClr>
                <a:srgbClr val="3F5378"/>
              </a:buClr>
              <a:buFont typeface="Roboto Condensed"/>
              <a:buChar char="●"/>
            </a:pPr>
            <a:r>
              <a:rPr lang="en-GB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Cantidad y precios de los productos y servicios en venta (listado actualizado).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12" name="Shape 812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13" name="Shape 813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Shape 814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Shape 815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7" name="Shape 81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18" name="Shape 818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 Información a relevar para confeccionar una propuesta de asesoramiento impositivo, liquidación de remuneraciones y cargas sociales y auditoría de estados contables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3.2.4. Aspectos operativos (cont.)</a:t>
            </a:r>
          </a:p>
          <a:p>
            <a:pPr lvl="0" algn="just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Proceso productivo (breve descripción).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Método de costeo de productos y servicios (breve descripción).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Valuación de inventario.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Control de inventario propio y de terceros.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Controles de custodia, acceso restringido.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Recuentos físicos.</a:t>
            </a:r>
          </a:p>
          <a:p>
            <a:pPr marL="457200" lvl="0" indent="-330200" algn="just" rtl="0"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Detalle de inventario de máquinas y equipos.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Shape 8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24" name="Shape 8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5" name="Shape 825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26" name="Shape 826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Shape 829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0" name="Shape 830"/>
          <p:cNvSpPr txBox="1"/>
          <p:nvPr/>
        </p:nvSpPr>
        <p:spPr>
          <a:xfrm>
            <a:off x="814275" y="1323475"/>
            <a:ext cx="65250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31" name="Shape 831"/>
          <p:cNvSpPr txBox="1"/>
          <p:nvPr/>
        </p:nvSpPr>
        <p:spPr>
          <a:xfrm>
            <a:off x="814275" y="1323475"/>
            <a:ext cx="65250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3.3.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Presupuesto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tiempo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toda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información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obtenida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estamos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condiciones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confeccionar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un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presupuesto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detallado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tiempo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que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vamos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volcar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 carta </a:t>
            </a:r>
            <a:r>
              <a:rPr lang="en-GB" sz="18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convenio</a:t>
            </a: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lvl="0" algn="just" rtl="0">
              <a:spcBef>
                <a:spcPts val="0"/>
              </a:spcBef>
              <a:buNone/>
            </a:pPr>
            <a:endParaRPr lang="en-GB" sz="18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None/>
            </a:pPr>
            <a:r>
              <a:rPr lang="en-GB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PRESUPUESTO DE TIEMPO Y HONORARIOS </a:t>
            </a:r>
            <a:r>
              <a:rPr lang="es-AR" sz="18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 action="ppaction://hlinkfile"/>
              </a:rPr>
              <a:t>05 Presupuesto de tiempo y honorarios.pdf</a:t>
            </a:r>
            <a:endParaRPr lang="en-GB" sz="18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Shape 83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37" name="Shape 83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8" name="Shape 83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39" name="Shape 83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Shape 84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Shape 84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Shape 84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3" name="Shape 843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 Carta propuesta or carta convenio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3.4.1. Importancia de su emisión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Formaliza la relación profesional-cliente detallando claramente en forma escrita, los alcances, limitaciones, responsabilidades, requisitos y objetivos (conclusiones) de nuestra tarea.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Detalla los servicios por anticipado contribuyendo a mejorar la relación profesional-cliente, eliminando falsas expectativas y/o interpretaciones erróneas.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Habida cuenta que la tarea profesional implica una obligación de medio y no de resultado, la propuesta resulta valiosa como instrumento formal donde el profesional fija su responsabilidad.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Shape 84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49" name="Shape 84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37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0" name="Shape 85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51" name="Shape 85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Shape 85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Shape 85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Shape 85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5" name="Shape 855"/>
          <p:cNvSpPr txBox="1"/>
          <p:nvPr/>
        </p:nvSpPr>
        <p:spPr>
          <a:xfrm>
            <a:off x="814275" y="1323475"/>
            <a:ext cx="62040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 Carta propuesta or carta convenio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3.4.1. Importancia de su emisión (cont.)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23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5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Encauza las renegociaciones de honorarios originadas en tareas no contempladas en el texto original y en la desvalorización monetaria.</a:t>
            </a:r>
            <a:br>
              <a:rPr lang="en-GB" sz="15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5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 caso de conflicto, existe un marco de referencia para intentar llegar a una solución.</a:t>
            </a:r>
          </a:p>
          <a:p>
            <a:pPr marL="457200" marR="0" lvl="0" indent="-323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5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 los casos de servicios de auditoría y sindicatura, resulta necesario que la propuesta (auditoría) o aceptación (sindicatura) contemple las obligaciones del profesional establecidas por la Ley No. 25246 y la legislación accesoria</a:t>
            </a:r>
          </a:p>
          <a:p>
            <a:pPr marL="457200" marR="0" lvl="0" indent="-323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5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Contribuye significativamente a la jerarquización de la actividad profesional.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Shape 860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61" name="Shape 86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38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2" name="Shape 862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63" name="Shape 863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Shape 864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Shape 865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Shape 866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67" name="Shape 867"/>
          <p:cNvSpPr txBox="1"/>
          <p:nvPr/>
        </p:nvSpPr>
        <p:spPr>
          <a:xfrm>
            <a:off x="814275" y="1323475"/>
            <a:ext cx="624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 Carta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or carta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convenio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3.4.2.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Contenido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básico</a:t>
            </a:r>
            <a:endParaRPr lang="en-GB"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Aspectos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generales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lugar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fecha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emisión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destinatario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firmante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).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Objetivo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tarea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realizar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Identificación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documentación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sujeta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análisis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período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comprende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Responsabilidad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asumida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entrega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documentación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mencionada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punto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anterior,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así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también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emisión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Alcance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tarea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realizar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normas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regulan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ejercicio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enmarcan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dicha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labor</a:t>
            </a: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).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Shape 87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73" name="Shape 87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39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4" name="Shape 874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75" name="Shape 875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Shape 876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Shape 877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Shape 878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9" name="Shape 879"/>
          <p:cNvSpPr txBox="1"/>
          <p:nvPr/>
        </p:nvSpPr>
        <p:spPr>
          <a:xfrm>
            <a:off x="814275" y="1323475"/>
            <a:ext cx="624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 Carta propuesta or carta convenio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3.4.2. Contenido básico (cont.)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Descripción de la tarea que se llevará a cabo, con el grado de detalle que el profesional estime conveniente.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 los casos de auditoría y sindicatura, párrafo de obligaciones Ley No. 25246.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Detalle la documentación a proveer por el cliente y los plazos de entrega de la misma.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Fecha estimada de finalización de las tareas.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 txBox="1">
            <a:spLocks noGrp="1"/>
          </p:cNvSpPr>
          <p:nvPr>
            <p:ph type="ctrTitle"/>
          </p:nvPr>
        </p:nvSpPr>
        <p:spPr>
          <a:xfrm>
            <a:off x="463525" y="2927675"/>
            <a:ext cx="4094400" cy="1103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ASPECTOS GENERALES</a:t>
            </a:r>
          </a:p>
        </p:txBody>
      </p:sp>
      <p:sp>
        <p:nvSpPr>
          <p:cNvPr id="444" name="Shape 44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Shape 445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25000"/>
              <a:buFont typeface="Roboto Condensed"/>
              <a:buNone/>
            </a:pPr>
            <a:r>
              <a:rPr lang="en-GB" sz="12000" b="1" i="0" u="none" strike="noStrike" cap="none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</a:t>
            </a:r>
          </a:p>
        </p:txBody>
      </p:sp>
      <p:sp>
        <p:nvSpPr>
          <p:cNvPr id="446" name="Shape 446"/>
          <p:cNvSpPr txBox="1"/>
          <p:nvPr/>
        </p:nvSpPr>
        <p:spPr>
          <a:xfrm>
            <a:off x="463525" y="4434600"/>
            <a:ext cx="6517200" cy="51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Pinamar • 28 de octubre de 2017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Shape 884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85" name="Shape 88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6" name="Shape 88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87" name="Shape 88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Shape 88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Shape 88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Shape 89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1" name="Shape 891"/>
          <p:cNvSpPr txBox="1"/>
          <p:nvPr/>
        </p:nvSpPr>
        <p:spPr>
          <a:xfrm>
            <a:off x="814275" y="1323475"/>
            <a:ext cx="624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 Carta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or carta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convenio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3.4.2.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Contenido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básico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(cont.)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Cláusula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exclusiones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forma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pago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Nómina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y/o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colaboradores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Cláusula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compromisoria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casos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eventuales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conflictos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 89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3 • EVALUACIÓN DE UN ENTE PARA CONFECCIONAR UNA PROPUESTA</a:t>
            </a:r>
          </a:p>
        </p:txBody>
      </p:sp>
      <p:sp>
        <p:nvSpPr>
          <p:cNvPr id="897" name="Shape 89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41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8" name="Shape 89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899" name="Shape 89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Shape 90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Shape 90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Shape 90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3" name="Shape 903"/>
          <p:cNvSpPr txBox="1"/>
          <p:nvPr/>
        </p:nvSpPr>
        <p:spPr>
          <a:xfrm>
            <a:off x="814275" y="1323475"/>
            <a:ext cx="624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 Carta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 carta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convenio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3.4.3.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Modelo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 action="ppaction://hlinkfile"/>
              </a:rPr>
              <a:t>06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 action="ppaction://hlinkfile"/>
              </a:rPr>
              <a:t>Propuesta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 action="ppaction://hlinkfile"/>
              </a:rPr>
              <a:t> o carta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 action="ppaction://hlinkfile"/>
              </a:rPr>
              <a:t>convenio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 action="ppaction://hlinkfile"/>
              </a:rPr>
              <a:t> (Modelo).pdf</a:t>
            </a:r>
            <a:endParaRPr lang="en-GB"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 txBox="1">
            <a:spLocks noGrp="1"/>
          </p:cNvSpPr>
          <p:nvPr>
            <p:ph type="ctrTitle"/>
          </p:nvPr>
        </p:nvSpPr>
        <p:spPr>
          <a:xfrm>
            <a:off x="463525" y="2917650"/>
            <a:ext cx="4094400" cy="111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NEGOCIACIÓN DE LA PROPUESTA</a:t>
            </a:r>
          </a:p>
        </p:txBody>
      </p:sp>
      <p:sp>
        <p:nvSpPr>
          <p:cNvPr id="909" name="Shape 9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42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Shape 910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25000"/>
              <a:buFont typeface="Roboto Condensed"/>
              <a:buNone/>
            </a:pPr>
            <a:r>
              <a:rPr lang="en-GB" sz="120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</a:t>
            </a:r>
          </a:p>
        </p:txBody>
      </p:sp>
      <p:sp>
        <p:nvSpPr>
          <p:cNvPr id="911" name="Shape 911"/>
          <p:cNvSpPr txBox="1"/>
          <p:nvPr/>
        </p:nvSpPr>
        <p:spPr>
          <a:xfrm>
            <a:off x="463525" y="4434600"/>
            <a:ext cx="6517200" cy="51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Pinamar • 28 de octubre de 2017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Shape 91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  <p:sp>
        <p:nvSpPr>
          <p:cNvPr id="917" name="Shape 91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43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8" name="Shape 91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919" name="Shape 91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Shape 92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Shape 92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Shape 92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23" name="Shape 923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 dice que “el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arte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arte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vivir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Negociamos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porque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necesario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porque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vida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lo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exige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porque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última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instancia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la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vida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misma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una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negociación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”.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¿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Cuántas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horas al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día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 Si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detenemos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pensar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realmente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permanentemente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desde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amanecemos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casa, con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familia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camino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hacia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oficina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con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peatones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autos,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colectivos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camiones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oficina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socios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colaboradores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proveedores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así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continuamos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hasta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dormimos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  <p:sp>
        <p:nvSpPr>
          <p:cNvPr id="929" name="Shape 92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44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0" name="Shape 93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931" name="Shape 93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Shape 93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Shape 93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Shape 93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5" name="Shape 935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Saber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un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arte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todos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tenemos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aprender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desarrollar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cuenta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trabajar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adquirir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habilidades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conocimiento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permita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explotar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fuerzas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 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Pero... ¿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qué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negociación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  Una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definición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negociación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indica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proceso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comunicación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tiene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finalidad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influir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comportamiento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otro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arribar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un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acuerdo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beneficie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ambas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partes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Patricia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Shilman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cuando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refiere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lo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hace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diciendo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“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contento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otro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también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”.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Shape 940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  <p:sp>
        <p:nvSpPr>
          <p:cNvPr id="941" name="Shape 94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45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2" name="Shape 942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943" name="Shape 943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Shape 944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Shape 945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Shape 946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7" name="Shape 947"/>
          <p:cNvSpPr txBox="1"/>
          <p:nvPr/>
        </p:nvSpPr>
        <p:spPr>
          <a:xfrm>
            <a:off x="814275" y="1323475"/>
            <a:ext cx="62544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un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precio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precio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expresión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monetaria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un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Así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planteado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al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estipular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precio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estipulamos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un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valor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trabajo,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fijamos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un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valor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actuación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profesional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lo que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implica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estamos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fijando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un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valor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nosotros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mismos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personas.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endParaRPr lang="en-GB"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Ergo,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cuando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desvaloriza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desvaloriza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persona.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Shape 95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  <p:sp>
        <p:nvSpPr>
          <p:cNvPr id="953" name="Shape 95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46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54" name="Shape 954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955" name="Shape 955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Shape 956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Shape 957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Shape 958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9" name="Shape 959"/>
          <p:cNvSpPr txBox="1"/>
          <p:nvPr/>
        </p:nvSpPr>
        <p:spPr>
          <a:xfrm>
            <a:off x="814275" y="1323475"/>
            <a:ext cx="62544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 negociación de los honorarios profesionales, como cualquier conversación o discusión difícil, nos enfrenta al imaginario que nuestro interlocutor tiene sobre nosotros, pero también al valor que nosotros consideramos que tenemos, a nuestra propia valoración profesional y personal. La negociación de nuestros honorarios es también un planteo sobre nuestra identidad.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Pero no estamos aquí para referirnos a las distintas técnicas de negociación. Sino para comentar cómo negociar nuestros honorarios profesionales a partir de nuestra experiencia profesional.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Shape 964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  <p:sp>
        <p:nvSpPr>
          <p:cNvPr id="965" name="Shape 96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47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6" name="Shape 96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967" name="Shape 96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Shape 96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Shape 96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Shape 97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1" name="Shape 971"/>
          <p:cNvSpPr txBox="1"/>
          <p:nvPr/>
        </p:nvSpPr>
        <p:spPr>
          <a:xfrm>
            <a:off x="814275" y="1323475"/>
            <a:ext cx="64248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 el desarrollo de nuestra actividad nos enfrentamos a situaciones tales como: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rabicPeriod"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 nuestros honorarios con un potencial cliente.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rabicPeriod"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Renegociar nuestros honorarios con un cliente existente en el estudio:</a:t>
            </a:r>
          </a:p>
          <a:p>
            <a:pPr marL="914400" lvl="1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eriod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deterioro del valor monetario ocasionado por la pérdida del poder adquisitivo de la moneda.</a:t>
            </a:r>
          </a:p>
          <a:p>
            <a:pPr marL="914400" lvl="1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eriod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incremento en el volumen de tareas convenidas.</a:t>
            </a:r>
          </a:p>
          <a:p>
            <a:pPr marL="914400" lvl="1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eriod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atrasos o dificultad financieras del cliente.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rabicPeriod"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 nuestros honorarios con un cliente existente en el estudio por la incorporación de nuevas tareas.</a:t>
            </a:r>
          </a:p>
          <a:p>
            <a:pPr marL="914400" lvl="1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eriod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 pedido del cliente</a:t>
            </a:r>
          </a:p>
          <a:p>
            <a:pPr marL="914400" lvl="1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eriod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nuevas disposiciones de los Organismos de Control.</a:t>
            </a:r>
            <a:b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Shape 97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48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7" name="Shape 977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978" name="Shape 978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Shape 979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Shape 980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Shape 981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2" name="Shape 982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4.1.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un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potencial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un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nuevo, surge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partir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presentación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escrito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Para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preparación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fundamental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obtener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mayor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posible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fin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establecer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mayor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precisión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las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tareas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cargo.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veces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no 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logramos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obtener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toda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necesitamos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única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reunión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Ante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circunstancia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no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duden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promover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nuevas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reuniones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</p:txBody>
      </p:sp>
      <p:sp>
        <p:nvSpPr>
          <p:cNvPr id="983" name="Shape 98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Shape 98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49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9" name="Shape 989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990" name="Shape 990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Shape 991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Shape 992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Shape 993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94" name="Shape 994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4.1.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un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potencial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8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Pero,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además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información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necesaria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elaboración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conveniente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obtener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aquella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referida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situación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financiera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importante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nosotros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conocer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antemano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capacidad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pago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dificultades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financieras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seguramente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provocarán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retrasos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falta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pago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ello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indefectiblemente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afectará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finanzas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Presentada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escrito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rara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vez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aceptada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éste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sin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modificaciones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</p:txBody>
      </p:sp>
      <p:sp>
        <p:nvSpPr>
          <p:cNvPr id="995" name="Shape 99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1 • </a:t>
            </a:r>
            <a:r>
              <a:rPr lang="en-GB"/>
              <a:t>ASPECTOS GENERALES</a:t>
            </a:r>
          </a:p>
        </p:txBody>
      </p:sp>
      <p:sp>
        <p:nvSpPr>
          <p:cNvPr id="452" name="Shape 452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545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Origen</a:t>
            </a:r>
          </a:p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</a:rPr>
              <a:t>Del latín </a:t>
            </a:r>
            <a:r>
              <a:rPr lang="en-GB" sz="1600" i="1">
                <a:solidFill>
                  <a:srgbClr val="3F5378"/>
                </a:solidFill>
              </a:rPr>
              <a:t>honorarius</a:t>
            </a:r>
            <a:r>
              <a:rPr lang="en-GB" sz="1600">
                <a:solidFill>
                  <a:srgbClr val="3F5378"/>
                </a:solidFill>
              </a:rPr>
              <a:t>, </a:t>
            </a:r>
            <a:r>
              <a:rPr lang="en-GB" sz="1600" u="sng">
                <a:solidFill>
                  <a:srgbClr val="3F5378"/>
                </a:solidFill>
              </a:rPr>
              <a:t>honorario</a:t>
            </a:r>
            <a:r>
              <a:rPr lang="en-GB" sz="1600">
                <a:solidFill>
                  <a:srgbClr val="3F5378"/>
                </a:solidFill>
              </a:rPr>
              <a:t> es aquello que sirve para honrar a alguien. En general se utiliza como </a:t>
            </a:r>
            <a:r>
              <a:rPr lang="en-GB" sz="1600" u="sng">
                <a:solidFill>
                  <a:srgbClr val="3F5378"/>
                </a:solidFill>
              </a:rPr>
              <a:t>adjetivo</a:t>
            </a:r>
            <a:r>
              <a:rPr lang="en-GB" sz="1600">
                <a:solidFill>
                  <a:srgbClr val="3F5378"/>
                </a:solidFill>
              </a:rPr>
              <a:t> para indicar que una </a:t>
            </a:r>
            <a:r>
              <a:rPr lang="en-GB" sz="1600" u="sng">
                <a:solidFill>
                  <a:srgbClr val="3F5378"/>
                </a:solidFill>
              </a:rPr>
              <a:t>persona</a:t>
            </a:r>
            <a:r>
              <a:rPr lang="en-GB" sz="1600">
                <a:solidFill>
                  <a:srgbClr val="3F5378"/>
                </a:solidFill>
              </a:rPr>
              <a:t> dispone de los honores, aunque no la propiedad, de un cargo, una dignidad o un empleo.</a:t>
            </a:r>
          </a:p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Diccionario de la Real Academia de la Lengua Española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5378"/>
              </a:buClr>
              <a:buSzPct val="100000"/>
            </a:pPr>
            <a:r>
              <a:rPr lang="en-GB" sz="1600">
                <a:solidFill>
                  <a:srgbClr val="3F5378"/>
                </a:solidFill>
              </a:rPr>
              <a:t>Honorario (acepción 3): Gaje o sueldo de honor.</a:t>
            </a:r>
          </a:p>
          <a:p>
            <a:pPr marL="457200" marR="0" lvl="0" indent="-330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5378"/>
              </a:buClr>
              <a:buSzPct val="100000"/>
            </a:pPr>
            <a:r>
              <a:rPr lang="en-GB" sz="1600">
                <a:solidFill>
                  <a:srgbClr val="3F5378"/>
                </a:solidFill>
              </a:rPr>
              <a:t>Profesional (acepción 6): Persona que ejerce su profesión con relevante capacidad y aplicación. </a:t>
            </a:r>
          </a:p>
        </p:txBody>
      </p:sp>
      <p:sp>
        <p:nvSpPr>
          <p:cNvPr id="453" name="Shape 45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4" name="Shape 454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455" name="Shape 455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Shape 456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Shape 457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Shape 458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1" name="Shape 1001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02" name="Shape 1002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Shape 1003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Shape 1004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Shape 1005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6" name="Shape 1006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4.1. Negociar nuestros honorarios con un potencial cliente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8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Ante esta situación, es importante: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rabicPeriod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Defender nuestro honorario, remarcando al cliente las tareas a nuestro cargo y que describimos detalladamente en la propuesta.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rabicPeriod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 no es posible obtener el honorario propuesto, tratar de delegar en su estructura administrativas tareas que originalmente habíamos asumido.</a:t>
            </a:r>
          </a:p>
        </p:txBody>
      </p:sp>
      <p:sp>
        <p:nvSpPr>
          <p:cNvPr id="1007" name="Shape 100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51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3" name="Shape 1013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14" name="Shape 1014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Shape 1015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Shape 1016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Shape 1017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8" name="Shape 1018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4.1. Negociar nuestros honorarios con un potencial cliente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rabicPeriod" startAt="3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Para el caso que tampoco ello sea posible, y no obstante nos interese incorporarlo a nuestra cartera de clientes, mostrarnos igualmente dispuestos a asesorarlos conviniendo un honorario “levemente” inferior al propuesto,  para los primeros meses de nuestra relación comercial.  Luego de transcurrido dicho período convenir una reunión para adecuar nuestros honorarios a la situación observada en dicho lapso de tiempo.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019" name="Shape 101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/>
              <a:t>4</a:t>
            </a:r>
            <a:r>
              <a:rPr lang="en-GB">
                <a:solidFill>
                  <a:schemeClr val="lt1"/>
                </a:solidFill>
              </a:rPr>
              <a:t> • </a:t>
            </a:r>
            <a:r>
              <a:rPr lang="en-GB"/>
              <a:t>NEGOCIACIÓN DE LOS HONORARIOS / PROPUESTA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Shape 1024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025" name="Shape 102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52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6" name="Shape 102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27" name="Shape 102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Shape 102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Shape 102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Shape 103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1" name="Shape 1031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4.2. Renegociar nuestros honorarios con un cliente existente en el estudio</a:t>
            </a:r>
          </a:p>
          <a:p>
            <a:pPr lvl="0" algn="just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deterioro del valor monetario ocasionado por la pérdida del poder adquisitivo de la moneda.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incremento en el volumen de tareas convenidas.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dificultades financieras del cliente.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Shape 103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037" name="Shape 103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53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8" name="Shape 103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39" name="Shape 103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Shape 104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Shape 104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Shape 104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3" name="Shape 1043"/>
          <p:cNvSpPr txBox="1"/>
          <p:nvPr/>
        </p:nvSpPr>
        <p:spPr>
          <a:xfrm>
            <a:off x="814275" y="1323475"/>
            <a:ext cx="62142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4.2.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Renegociar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un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estudio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deterioro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valor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monetario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ocasionado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pérdida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poder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adquisitivo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moneda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importante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dejar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establecido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actualización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periódica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efecto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inflación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Sugerencia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períodos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inflación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“No”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pautar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actualización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anual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Shape 104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049" name="Shape 104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54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0" name="Shape 105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51" name="Shape 105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Shape 105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Shape 105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Shape 105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55" name="Shape 1055"/>
          <p:cNvSpPr txBox="1"/>
          <p:nvPr/>
        </p:nvSpPr>
        <p:spPr>
          <a:xfrm>
            <a:off x="814275" y="1323475"/>
            <a:ext cx="61941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4.2.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Renegociar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un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estudio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 startAt="2"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incremento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volumen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tareas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convenidas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 startAt="2"/>
            </a:pP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crecimiento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seguramente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producir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un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incremento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volumen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las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tareas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cargo,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aumentando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las horas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estimadas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ejecución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hasta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asistencia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colaboradores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control de las horas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presupuestadas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las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realmente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invertidas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estudio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importante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detectar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rápidamente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desvío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Shape 1060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061" name="Shape 106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55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62" name="Shape 1062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63" name="Shape 1063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Shape 1064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Shape 1065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Shape 1066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67" name="Shape 1067"/>
          <p:cNvSpPr txBox="1"/>
          <p:nvPr/>
        </p:nvSpPr>
        <p:spPr>
          <a:xfrm>
            <a:off x="814275" y="1323475"/>
            <a:ext cx="61941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4.2. Renegociar nuestros honorarios con un cliente existente en el estudio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 startAt="2"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incremento en el volumen de tareas convenidas (cont.)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0" algn="just" rtl="0">
              <a:spcBef>
                <a:spcPts val="0"/>
              </a:spcBef>
              <a:buNone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Sugerencia.</a:t>
            </a: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Preparar por escrito un análisis de las diferencias observadas y proponer al cliente una reunión para adecuar los honorarios a la nueva situación.</a:t>
            </a:r>
          </a:p>
          <a:p>
            <a:pPr marL="457200" lvl="0" indent="0" algn="just" rtl="0"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 enfoque desarrollado anteriormente para determinar, presupuestar, planificar y controlar toda la actividad profesional del estudio, basado en costos y tiempos permite conocer anticipadamente este tipo de desvíos y consecuentemente, definir los cursos de acción a seguir para su corrección atenuación de sus efectos. 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Shape 107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073" name="Shape 107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56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4" name="Shape 1074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75" name="Shape 1075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Shape 1076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Shape 1077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Shape 1078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9" name="Shape 1079"/>
          <p:cNvSpPr txBox="1"/>
          <p:nvPr/>
        </p:nvSpPr>
        <p:spPr>
          <a:xfrm>
            <a:off x="814275" y="1323475"/>
            <a:ext cx="61941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4.2. Renegociar nuestros honorarios con un cliente existente en el estudio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 startAt="3"/>
            </a:pPr>
            <a:r>
              <a:rPr lang="en-GB" sz="16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dificultades financieras del cliente.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Cuando un cliente del estudio atraviesa efectivamente un período de dificultad financiera, pueden producirse atrasos en el cobro de nuestros honorarios. También puede solicitarnos una reducción de honorarios.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Shape 1084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8932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085" name="Shape 108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57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86" name="Shape 108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87" name="Shape 108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Shape 108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Shape 108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Shape 109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91" name="Shape 1091"/>
          <p:cNvSpPr txBox="1"/>
          <p:nvPr/>
        </p:nvSpPr>
        <p:spPr>
          <a:xfrm>
            <a:off x="814275" y="1323475"/>
            <a:ext cx="61941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4.2.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Renegociar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un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estudio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AutoNum type="alphaLcParenR" startAt="3"/>
            </a:pP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dificultades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financieras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(cont.)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Ante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situación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atendiendo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relación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podemos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decidir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acompañarlo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ese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momento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crisis,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aceptando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mora o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reducción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sentido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sugerimos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reunirnos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manifestarle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decisión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aceptar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condiciones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pesar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perjuicio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financiero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ocasiona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condición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recuperar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perdido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tan pronto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mejore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situación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financiera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buNone/>
            </a:pPr>
            <a:b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Shape 109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18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097" name="Shape 109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58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8" name="Shape 109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099" name="Shape 109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Shape 110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Shape 110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Shape 110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03" name="Shape 1103"/>
          <p:cNvSpPr txBox="1"/>
          <p:nvPr/>
        </p:nvSpPr>
        <p:spPr>
          <a:xfrm>
            <a:off x="814275" y="1323475"/>
            <a:ext cx="59634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4.3.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Negociar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un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existente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estudio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incorporación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nuevas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tareas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pedido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Por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nuevas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disposiciones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Organismos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Control.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Cuando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escrita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definimos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con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claridad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alcance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nuestro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trabajo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estamos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condiciones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alertar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al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que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necesidad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constituye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una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tarea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nueva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para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nosotros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Y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ello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nos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habilitará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presupuestar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este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nuevo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encargo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18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109" name="Shape 11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59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0" name="Shape 111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111" name="Shape 111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Shape 111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Shape 111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Shape 111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5" name="Shape 1115"/>
          <p:cNvSpPr txBox="1"/>
          <p:nvPr/>
        </p:nvSpPr>
        <p:spPr>
          <a:xfrm>
            <a:off x="814275" y="1323475"/>
            <a:ext cx="59436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4.3. Negociar nuestros honorarios con un cliente existente en el estudio por la incorporación de nuevas tareas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8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Para el caso que las tareas a nuestro cargo se incrementen producto de nuevas disposiciones legales, es importante que tan pronto se publique la norma, se le informe al cliente de la nueva obligación a cumplir, mediante la confección de un Memorándum.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60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-GB" sz="160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Mediante esta comunicación le anticipamos al cliente una nueva tarea por la cual recibirá una factura por nuestros servicios profesionales.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1 •</a:t>
            </a:r>
            <a:r>
              <a:rPr lang="en-GB"/>
              <a:t> ASPECTOS GENERALES</a:t>
            </a:r>
          </a:p>
        </p:txBody>
      </p:sp>
      <p:sp>
        <p:nvSpPr>
          <p:cNvPr id="464" name="Shape 464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545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Definición</a:t>
            </a:r>
          </a:p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</a:rPr>
              <a:t>Remuneración que recibe un profesional liberal por su trabajo. Los honorarios, por lo tanto, equivalen al pago o la retribución que percibe una persona que ejerce su profesión de manera independiente (y no bajo relación de dependencia). </a:t>
            </a:r>
          </a:p>
        </p:txBody>
      </p:sp>
      <p:sp>
        <p:nvSpPr>
          <p:cNvPr id="465" name="Shape 46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6" name="Shape 466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467" name="Shape 467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Shape 468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Shape 469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Shape 470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18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dirty="0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109" name="Shape 11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0" name="Shape 111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111" name="Shape 111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Shape 111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Shape 111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Shape 111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5" name="Shape 1115"/>
          <p:cNvSpPr txBox="1"/>
          <p:nvPr/>
        </p:nvSpPr>
        <p:spPr>
          <a:xfrm>
            <a:off x="814275" y="1323475"/>
            <a:ext cx="59436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4.4.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Aspectos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importantes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tener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cuenta</a:t>
            </a:r>
            <a:endParaRPr lang="en-GB" sz="18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8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>
              <a:lnSpc>
                <a:spcPct val="115000"/>
              </a:lnSpc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Confeccionar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siempre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propuesta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escrito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detallando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pormenorizadamente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las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tareas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nuestro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cargo,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opcionalmente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mencionar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que no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incluye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“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ninguna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”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tarea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que no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esté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específicamente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detallada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 lvl="0" algn="just">
              <a:lnSpc>
                <a:spcPct val="115000"/>
              </a:lnSpc>
              <a:spcBef>
                <a:spcPts val="1000"/>
              </a:spcBef>
              <a:buClr>
                <a:srgbClr val="C7D3E6"/>
              </a:buClr>
              <a:buSzPct val="25000"/>
            </a:pPr>
            <a:endParaRPr lang="en-GB" sz="1600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>
              <a:lnSpc>
                <a:spcPct val="115000"/>
              </a:lnSpc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Mantener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una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fluída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comunicación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que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incluya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“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temáticas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no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”,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manera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tal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que no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encasille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como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el “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mensajero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las malas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noticias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67611498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18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dirty="0">
                <a:solidFill>
                  <a:schemeClr val="lt1"/>
                </a:solidFill>
              </a:rPr>
              <a:t>4 • NEGOCIACIÓN DE LOS HONORARIOS / PROPUESTA</a:t>
            </a:r>
          </a:p>
        </p:txBody>
      </p:sp>
      <p:sp>
        <p:nvSpPr>
          <p:cNvPr id="1109" name="Shape 11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61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0" name="Shape 111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111" name="Shape 111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Shape 111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Shape 111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Shape 111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5" name="Shape 1115"/>
          <p:cNvSpPr txBox="1"/>
          <p:nvPr/>
        </p:nvSpPr>
        <p:spPr>
          <a:xfrm>
            <a:off x="814275" y="1323475"/>
            <a:ext cx="59436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4.4.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Aspectos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importantes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tener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en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cuenta</a:t>
            </a:r>
            <a:r>
              <a:rPr lang="en-GB" sz="18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(cont.)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buNone/>
            </a:pPr>
            <a:endParaRPr sz="18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just">
              <a:lnSpc>
                <a:spcPct val="115000"/>
              </a:lnSpc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Conocer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nuestro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punto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equilibrio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a fin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saber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“hasta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dónde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ceder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”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negociación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nuestros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y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estar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dispuesto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eventualmente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a no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tomar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al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dejarlo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 lvl="0" algn="just">
              <a:lnSpc>
                <a:spcPct val="115000"/>
              </a:lnSpc>
              <a:spcBef>
                <a:spcPts val="1000"/>
              </a:spcBef>
              <a:buClr>
                <a:srgbClr val="C7D3E6"/>
              </a:buClr>
              <a:buSzPct val="25000"/>
            </a:pPr>
            <a:endParaRPr lang="en-GB" sz="1600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 algn="just">
              <a:lnSpc>
                <a:spcPct val="115000"/>
              </a:lnSpc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Tener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conciencia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que el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proceso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negociación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una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tarea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compleja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veces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estresante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que se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pueden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desarrollar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acciones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para que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tiendan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ser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exitosas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pero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que no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existe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mecanismo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ni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método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que lo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garantice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realmente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28533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 txBox="1">
            <a:spLocks noGrp="1"/>
          </p:cNvSpPr>
          <p:nvPr>
            <p:ph type="ctrTitle"/>
          </p:nvPr>
        </p:nvSpPr>
        <p:spPr>
          <a:xfrm>
            <a:off x="463525" y="2917650"/>
            <a:ext cx="4725164" cy="111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 dirty="0"/>
              <a:t>ANÁLISIS DEL RESULTADO DE LA GESTIÓN DEL ESTUDIO</a:t>
            </a:r>
          </a:p>
        </p:txBody>
      </p:sp>
      <p:sp>
        <p:nvSpPr>
          <p:cNvPr id="909" name="Shape 9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62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Shape 910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25000"/>
              <a:buFont typeface="Roboto Condensed"/>
              <a:buNone/>
            </a:pPr>
            <a:r>
              <a:rPr lang="en-GB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</a:p>
        </p:txBody>
      </p:sp>
      <p:sp>
        <p:nvSpPr>
          <p:cNvPr id="911" name="Shape 911"/>
          <p:cNvSpPr txBox="1"/>
          <p:nvPr/>
        </p:nvSpPr>
        <p:spPr>
          <a:xfrm>
            <a:off x="463525" y="4434600"/>
            <a:ext cx="6517200" cy="51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Pinamar • 28 de octubre de 2017</a:t>
            </a:r>
          </a:p>
        </p:txBody>
      </p:sp>
    </p:spTree>
    <p:extLst>
      <p:ext uri="{BB962C8B-B14F-4D97-AF65-F5344CB8AC3E}">
        <p14:creationId xmlns:p14="http://schemas.microsoft.com/office/powerpoint/2010/main" val="29074304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18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dirty="0">
                <a:solidFill>
                  <a:schemeClr val="lt1"/>
                </a:solidFill>
              </a:rPr>
              <a:t>5 • ANÁLISIS DEL RESULTADO DE LA GESTIÓN DEL ESTUDIO</a:t>
            </a:r>
          </a:p>
        </p:txBody>
      </p:sp>
      <p:sp>
        <p:nvSpPr>
          <p:cNvPr id="1109" name="Shape 11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63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0" name="Shape 111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111" name="Shape 111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Shape 111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Shape 111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Shape 111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5" name="Shape 1115"/>
          <p:cNvSpPr txBox="1"/>
          <p:nvPr/>
        </p:nvSpPr>
        <p:spPr>
          <a:xfrm>
            <a:off x="814275" y="1323475"/>
            <a:ext cx="59436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Evaluación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periódica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evolución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ingresos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los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egresos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y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rentabilidad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global e individual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 lvl="0" algn="just"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Examen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crítico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pormenorizado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eficacia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eficiencia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utilización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tiempo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materia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prima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básica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prestación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servicios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 lvl="0" algn="just"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b="1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Papeles</a:t>
            </a:r>
            <a:r>
              <a:rPr lang="en-GB" sz="1600" b="1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b="1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trabajo</a:t>
            </a:r>
            <a:endParaRPr lang="en-GB" sz="1600" b="1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marL="457200" indent="-330200" algn="just"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Resumen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ingresos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y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egresos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reales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  <a:r>
              <a:rPr lang="es-AR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  <a:hlinkClick r:id="rId3" action="ppaction://hlinkfile"/>
              </a:rPr>
              <a:t>07 Resumen de Ingresos y gastos reales.pdf</a:t>
            </a:r>
            <a:endParaRPr lang="en-GB" sz="1600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marL="457200" lvl="0" indent="-330200" algn="just"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Resumen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tiempo</a:t>
            </a:r>
            <a:r>
              <a:rPr lang="en-GB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r>
              <a:rPr lang="es-AR" sz="1600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4" action="ppaction://hlinkfile"/>
              </a:rPr>
              <a:t>08 Resumen de tiempo anual.pdf</a:t>
            </a:r>
            <a:endParaRPr lang="en-GB" sz="160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indent="-330200" algn="just">
              <a:buClr>
                <a:srgbClr val="3F5378"/>
              </a:buClr>
              <a:buSzPct val="100000"/>
              <a:buFont typeface="Roboto Condensed"/>
              <a:buChar char="●"/>
            </a:pP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Análisis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rentablidad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global,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por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cliente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y  desvíos.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  <a:hlinkClick r:id="rId5" action="ppaction://hlinkfile"/>
              </a:rPr>
              <a:t>09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  <a:hlinkClick r:id="rId5" action="ppaction://hlinkfile"/>
              </a:rPr>
              <a:t>Análisis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  <a:hlinkClick r:id="rId5" action="ppaction://hlinkfile"/>
              </a:rPr>
              <a:t> de rentabilidad.pdf</a:t>
            </a:r>
            <a:endParaRPr lang="en-GB" sz="1600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74413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 txBox="1">
            <a:spLocks noGrp="1"/>
          </p:cNvSpPr>
          <p:nvPr>
            <p:ph type="ctrTitle"/>
          </p:nvPr>
        </p:nvSpPr>
        <p:spPr>
          <a:xfrm>
            <a:off x="463525" y="2917650"/>
            <a:ext cx="4725164" cy="111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 dirty="0"/>
              <a:t>CONCLUSIONES</a:t>
            </a:r>
            <a:br>
              <a:rPr lang="en-GB" dirty="0"/>
            </a:br>
            <a:endParaRPr lang="en-GB" dirty="0"/>
          </a:p>
        </p:txBody>
      </p:sp>
      <p:sp>
        <p:nvSpPr>
          <p:cNvPr id="909" name="Shape 9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64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Shape 910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25000"/>
              <a:buFont typeface="Roboto Condensed"/>
              <a:buNone/>
            </a:pPr>
            <a:r>
              <a:rPr lang="en-GB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6</a:t>
            </a:r>
          </a:p>
        </p:txBody>
      </p:sp>
      <p:sp>
        <p:nvSpPr>
          <p:cNvPr id="911" name="Shape 911"/>
          <p:cNvSpPr txBox="1"/>
          <p:nvPr/>
        </p:nvSpPr>
        <p:spPr>
          <a:xfrm>
            <a:off x="463525" y="4434600"/>
            <a:ext cx="6517200" cy="51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Pinamar • 28 de octubre de 2017</a:t>
            </a:r>
          </a:p>
        </p:txBody>
      </p:sp>
    </p:spTree>
    <p:extLst>
      <p:ext uri="{BB962C8B-B14F-4D97-AF65-F5344CB8AC3E}">
        <p14:creationId xmlns:p14="http://schemas.microsoft.com/office/powerpoint/2010/main" val="60240943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18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dirty="0">
                <a:solidFill>
                  <a:schemeClr val="lt1"/>
                </a:solidFill>
              </a:rPr>
              <a:t>6 • CONCLUSIONES</a:t>
            </a:r>
          </a:p>
        </p:txBody>
      </p:sp>
      <p:sp>
        <p:nvSpPr>
          <p:cNvPr id="1109" name="Shape 110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65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0" name="Shape 111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1111" name="Shape 111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Shape 111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Shape 111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Shape 111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5" name="Shape 1115"/>
          <p:cNvSpPr txBox="1"/>
          <p:nvPr/>
        </p:nvSpPr>
        <p:spPr>
          <a:xfrm>
            <a:off x="814275" y="1323475"/>
            <a:ext cx="5943600" cy="3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just"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honorario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expresión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monetaria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valor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actuación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 lvl="0" algn="just"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Nos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afecta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tanto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como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personalmente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que se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desvalorice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 lvl="0" algn="just"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Muchos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clientes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consciente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inconscientemente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pretenden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desconocer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concepto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Esto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genera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tensiones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y/o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conflictos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veces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difícil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resolución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</a:p>
          <a:p>
            <a:pPr lvl="0" algn="just">
              <a:spcBef>
                <a:spcPts val="1000"/>
              </a:spcBef>
              <a:buClr>
                <a:srgbClr val="C7D3E6"/>
              </a:buClr>
              <a:buSzPct val="25000"/>
            </a:pP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idoneidad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honestidad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ética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y el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compromiso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el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desarrollo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actividad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profesional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son las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mejores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armas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contra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desvalorización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nuestros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honorarios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o, la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desvalorización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de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nuestra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persona que,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como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hemos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señalado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es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practicamente</a:t>
            </a:r>
            <a:r>
              <a:rPr lang="en-GB" sz="16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 lo </a:t>
            </a:r>
            <a:r>
              <a:rPr lang="en-GB" sz="1600" dirty="0" err="1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mismo</a:t>
            </a:r>
            <a:r>
              <a:rPr lang="en-GB" sz="160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.</a:t>
            </a:r>
            <a:endParaRPr lang="en-GB" sz="1600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94962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4" name="Shape 1164"/>
          <p:cNvGrpSpPr/>
          <p:nvPr/>
        </p:nvGrpSpPr>
        <p:grpSpPr>
          <a:xfrm>
            <a:off x="552885" y="1385750"/>
            <a:ext cx="8044528" cy="2067200"/>
            <a:chOff x="185742" y="1287960"/>
            <a:chExt cx="8044528" cy="2067200"/>
          </a:xfrm>
        </p:grpSpPr>
        <p:sp>
          <p:nvSpPr>
            <p:cNvPr id="1165" name="Shape 1165"/>
            <p:cNvSpPr/>
            <p:nvPr/>
          </p:nvSpPr>
          <p:spPr>
            <a:xfrm>
              <a:off x="6978450" y="12879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166" name="Shape 1166"/>
            <p:cNvSpPr/>
            <p:nvPr/>
          </p:nvSpPr>
          <p:spPr>
            <a:xfrm rot="10800000" flipH="1">
              <a:off x="1423250" y="1697050"/>
              <a:ext cx="5566500" cy="12438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167" name="Shape 1167"/>
            <p:cNvSpPr/>
            <p:nvPr/>
          </p:nvSpPr>
          <p:spPr>
            <a:xfrm rot="10800000" flipH="1">
              <a:off x="6986470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168" name="Shape 1168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169" name="Shape 1169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1170" name="Shape 1170"/>
          <p:cNvSpPr txBox="1">
            <a:spLocks noGrp="1"/>
          </p:cNvSpPr>
          <p:nvPr>
            <p:ph type="ctrTitle" idx="4294967295"/>
          </p:nvPr>
        </p:nvSpPr>
        <p:spPr>
          <a:xfrm>
            <a:off x="558475" y="1808800"/>
            <a:ext cx="8039100" cy="122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 sz="7200">
                <a:solidFill>
                  <a:srgbClr val="3F5378"/>
                </a:solidFill>
              </a:rPr>
              <a:t>¿Preguntas?</a:t>
            </a:r>
          </a:p>
        </p:txBody>
      </p:sp>
      <p:sp>
        <p:nvSpPr>
          <p:cNvPr id="1171" name="Shape 1171"/>
          <p:cNvSpPr txBox="1">
            <a:spLocks noGrp="1"/>
          </p:cNvSpPr>
          <p:nvPr>
            <p:ph type="subTitle" idx="4294967295"/>
          </p:nvPr>
        </p:nvSpPr>
        <p:spPr>
          <a:xfrm>
            <a:off x="1555500" y="3034300"/>
            <a:ext cx="6050700" cy="49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ct val="25000"/>
              <a:buFont typeface="Roboto Condensed Light"/>
              <a:buNone/>
            </a:pPr>
            <a:r>
              <a:rPr lang="en-GB">
                <a:solidFill>
                  <a:srgbClr val="FF9800"/>
                </a:solidFill>
              </a:rPr>
              <a:t>¡Muchas gracias por asistir!</a:t>
            </a:r>
          </a:p>
        </p:txBody>
      </p:sp>
      <p:sp>
        <p:nvSpPr>
          <p:cNvPr id="1172" name="Shape 117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66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Shape 1173"/>
          <p:cNvSpPr txBox="1"/>
          <p:nvPr/>
        </p:nvSpPr>
        <p:spPr>
          <a:xfrm>
            <a:off x="284750" y="4636500"/>
            <a:ext cx="6517200" cy="390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 | Pinamar • 28 de octubre de 2017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hape 47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1 • </a:t>
            </a:r>
            <a:r>
              <a:rPr lang="en-GB"/>
              <a:t>ASPECTOS GENERALES</a:t>
            </a:r>
          </a:p>
        </p:txBody>
      </p:sp>
      <p:sp>
        <p:nvSpPr>
          <p:cNvPr id="476" name="Shape 476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545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Naturaleza. Carácter alimentario</a:t>
            </a:r>
          </a:p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</a:rPr>
              <a:t>Los honorarios del profesional tienen carácter alimentario, pues esos frutos civiles del ejercicio de su profesión, constituyen el medio con el cual se satisfacen las necesidades vitales propias, y de su familia, incluyendo en este concepto lo necesario para preservar una mínima subsistencia; o sea, los alimentos naturales, habitación, vestuario, atención de las enfermedades, esparcimiento, como la educación e instrucción, etc. (arts. 541 y 2059 del Código Civil y Comercial).</a:t>
            </a:r>
          </a:p>
        </p:txBody>
      </p:sp>
      <p:sp>
        <p:nvSpPr>
          <p:cNvPr id="477" name="Shape 47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8" name="Shape 478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479" name="Shape 479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Shape 480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Shape 481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Shape 482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>
                <a:solidFill>
                  <a:schemeClr val="lt1"/>
                </a:solidFill>
              </a:rPr>
              <a:t>1 • </a:t>
            </a:r>
            <a:r>
              <a:rPr lang="en-GB"/>
              <a:t>ASPECTOS GENERALES</a:t>
            </a:r>
          </a:p>
        </p:txBody>
      </p:sp>
      <p:sp>
        <p:nvSpPr>
          <p:cNvPr id="488" name="Shape 488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545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Naturaleza. Carácter alimentario (cont.)</a:t>
            </a:r>
          </a:p>
          <a:p>
            <a:pPr marR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F5378"/>
                </a:solidFill>
              </a:rPr>
              <a:t>Numerosos fallos de distintas cámaras de apelaciones de los distintos fueros, de supremos tribunales de justicia provinciales y de la Corte Suprema de Justicia de la Nación avalan el carácter alimentario de los honorarios profesionales.  </a:t>
            </a:r>
          </a:p>
        </p:txBody>
      </p:sp>
      <p:sp>
        <p:nvSpPr>
          <p:cNvPr id="489" name="Shape 48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0" name="Shape 490"/>
          <p:cNvGrpSpPr/>
          <p:nvPr/>
        </p:nvGrpSpPr>
        <p:grpSpPr>
          <a:xfrm>
            <a:off x="282215" y="590917"/>
            <a:ext cx="369610" cy="369463"/>
            <a:chOff x="2594050" y="1631825"/>
            <a:chExt cx="439750" cy="439575"/>
          </a:xfrm>
        </p:grpSpPr>
        <p:sp>
          <p:nvSpPr>
            <p:cNvPr id="491" name="Shape 491"/>
            <p:cNvSpPr/>
            <p:nvPr/>
          </p:nvSpPr>
          <p:spPr>
            <a:xfrm>
              <a:off x="2594050" y="1883300"/>
              <a:ext cx="188100" cy="188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95528" y="0"/>
                  </a:moveTo>
                  <a:lnTo>
                    <a:pt x="8561" y="102524"/>
                  </a:lnTo>
                  <a:lnTo>
                    <a:pt x="15" y="120000"/>
                  </a:lnTo>
                  <a:lnTo>
                    <a:pt x="17489" y="111453"/>
                  </a:lnTo>
                  <a:lnTo>
                    <a:pt x="119984" y="24459"/>
                  </a:lnTo>
                  <a:lnTo>
                    <a:pt x="95528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Shape 492"/>
            <p:cNvSpPr/>
            <p:nvPr/>
          </p:nvSpPr>
          <p:spPr>
            <a:xfrm>
              <a:off x="2857700" y="1631825"/>
              <a:ext cx="176100" cy="176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4568" y="46090"/>
                  </a:moveTo>
                  <a:lnTo>
                    <a:pt x="73919" y="115414"/>
                  </a:lnTo>
                  <a:lnTo>
                    <a:pt x="73919" y="115414"/>
                  </a:lnTo>
                  <a:lnTo>
                    <a:pt x="73919" y="115414"/>
                  </a:lnTo>
                  <a:lnTo>
                    <a:pt x="79306" y="117903"/>
                  </a:lnTo>
                  <a:lnTo>
                    <a:pt x="85120" y="119573"/>
                  </a:lnTo>
                  <a:lnTo>
                    <a:pt x="90524" y="119982"/>
                  </a:lnTo>
                  <a:lnTo>
                    <a:pt x="96337" y="119982"/>
                  </a:lnTo>
                  <a:lnTo>
                    <a:pt x="102150" y="118738"/>
                  </a:lnTo>
                  <a:lnTo>
                    <a:pt x="107538" y="116659"/>
                  </a:lnTo>
                  <a:lnTo>
                    <a:pt x="110026" y="115005"/>
                  </a:lnTo>
                  <a:lnTo>
                    <a:pt x="112533" y="113761"/>
                  </a:lnTo>
                  <a:lnTo>
                    <a:pt x="115022" y="111681"/>
                  </a:lnTo>
                  <a:lnTo>
                    <a:pt x="117511" y="109602"/>
                  </a:lnTo>
                  <a:lnTo>
                    <a:pt x="117511" y="109602"/>
                  </a:lnTo>
                  <a:lnTo>
                    <a:pt x="118346" y="108357"/>
                  </a:lnTo>
                  <a:lnTo>
                    <a:pt x="119590" y="106704"/>
                  </a:lnTo>
                  <a:lnTo>
                    <a:pt x="119999" y="104625"/>
                  </a:lnTo>
                  <a:lnTo>
                    <a:pt x="119999" y="102971"/>
                  </a:lnTo>
                  <a:lnTo>
                    <a:pt x="119999" y="102971"/>
                  </a:lnTo>
                  <a:lnTo>
                    <a:pt x="119999" y="101301"/>
                  </a:lnTo>
                  <a:lnTo>
                    <a:pt x="119590" y="99647"/>
                  </a:lnTo>
                  <a:lnTo>
                    <a:pt x="118346" y="97977"/>
                  </a:lnTo>
                  <a:lnTo>
                    <a:pt x="117511" y="96323"/>
                  </a:lnTo>
                  <a:lnTo>
                    <a:pt x="23679" y="2505"/>
                  </a:lnTo>
                  <a:lnTo>
                    <a:pt x="23679" y="2505"/>
                  </a:lnTo>
                  <a:lnTo>
                    <a:pt x="22008" y="1670"/>
                  </a:lnTo>
                  <a:lnTo>
                    <a:pt x="20355" y="426"/>
                  </a:lnTo>
                  <a:lnTo>
                    <a:pt x="18684" y="0"/>
                  </a:lnTo>
                  <a:lnTo>
                    <a:pt x="17030" y="0"/>
                  </a:lnTo>
                  <a:lnTo>
                    <a:pt x="17030" y="0"/>
                  </a:lnTo>
                  <a:lnTo>
                    <a:pt x="15377" y="0"/>
                  </a:lnTo>
                  <a:lnTo>
                    <a:pt x="13297" y="426"/>
                  </a:lnTo>
                  <a:lnTo>
                    <a:pt x="11626" y="1670"/>
                  </a:lnTo>
                  <a:lnTo>
                    <a:pt x="10382" y="2505"/>
                  </a:lnTo>
                  <a:lnTo>
                    <a:pt x="10382" y="2505"/>
                  </a:lnTo>
                  <a:lnTo>
                    <a:pt x="8302" y="4994"/>
                  </a:lnTo>
                  <a:lnTo>
                    <a:pt x="6239" y="7482"/>
                  </a:lnTo>
                  <a:lnTo>
                    <a:pt x="4995" y="9971"/>
                  </a:lnTo>
                  <a:lnTo>
                    <a:pt x="3324" y="12460"/>
                  </a:lnTo>
                  <a:lnTo>
                    <a:pt x="1244" y="17863"/>
                  </a:lnTo>
                  <a:lnTo>
                    <a:pt x="0" y="23676"/>
                  </a:lnTo>
                  <a:lnTo>
                    <a:pt x="0" y="29488"/>
                  </a:lnTo>
                  <a:lnTo>
                    <a:pt x="426" y="34875"/>
                  </a:lnTo>
                  <a:lnTo>
                    <a:pt x="2079" y="40687"/>
                  </a:lnTo>
                  <a:lnTo>
                    <a:pt x="4568" y="46090"/>
                  </a:lnTo>
                  <a:lnTo>
                    <a:pt x="4568" y="4609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Shape 493"/>
            <p:cNvSpPr/>
            <p:nvPr/>
          </p:nvSpPr>
          <p:spPr>
            <a:xfrm>
              <a:off x="2662850" y="1699400"/>
              <a:ext cx="303300" cy="3033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79518" y="9"/>
                  </a:moveTo>
                  <a:lnTo>
                    <a:pt x="48197" y="31568"/>
                  </a:lnTo>
                  <a:lnTo>
                    <a:pt x="48197" y="31568"/>
                  </a:lnTo>
                  <a:lnTo>
                    <a:pt x="45784" y="30608"/>
                  </a:lnTo>
                  <a:lnTo>
                    <a:pt x="43380" y="29648"/>
                  </a:lnTo>
                  <a:lnTo>
                    <a:pt x="40481" y="28679"/>
                  </a:lnTo>
                  <a:lnTo>
                    <a:pt x="37592" y="28194"/>
                  </a:lnTo>
                  <a:lnTo>
                    <a:pt x="34466" y="27472"/>
                  </a:lnTo>
                  <a:lnTo>
                    <a:pt x="31330" y="26997"/>
                  </a:lnTo>
                  <a:lnTo>
                    <a:pt x="28194" y="26750"/>
                  </a:lnTo>
                  <a:lnTo>
                    <a:pt x="25068" y="26750"/>
                  </a:lnTo>
                  <a:lnTo>
                    <a:pt x="25068" y="26750"/>
                  </a:lnTo>
                  <a:lnTo>
                    <a:pt x="22169" y="26750"/>
                  </a:lnTo>
                  <a:lnTo>
                    <a:pt x="19281" y="26997"/>
                  </a:lnTo>
                  <a:lnTo>
                    <a:pt x="16154" y="27472"/>
                  </a:lnTo>
                  <a:lnTo>
                    <a:pt x="13018" y="28194"/>
                  </a:lnTo>
                  <a:lnTo>
                    <a:pt x="9882" y="29401"/>
                  </a:lnTo>
                  <a:lnTo>
                    <a:pt x="6994" y="30608"/>
                  </a:lnTo>
                  <a:lnTo>
                    <a:pt x="4105" y="32537"/>
                  </a:lnTo>
                  <a:lnTo>
                    <a:pt x="1454" y="34704"/>
                  </a:lnTo>
                  <a:lnTo>
                    <a:pt x="1454" y="34704"/>
                  </a:lnTo>
                  <a:lnTo>
                    <a:pt x="732" y="35426"/>
                  </a:lnTo>
                  <a:lnTo>
                    <a:pt x="247" y="36385"/>
                  </a:lnTo>
                  <a:lnTo>
                    <a:pt x="9" y="37355"/>
                  </a:lnTo>
                  <a:lnTo>
                    <a:pt x="9" y="38562"/>
                  </a:lnTo>
                  <a:lnTo>
                    <a:pt x="9" y="38562"/>
                  </a:lnTo>
                  <a:lnTo>
                    <a:pt x="9" y="39521"/>
                  </a:lnTo>
                  <a:lnTo>
                    <a:pt x="247" y="40491"/>
                  </a:lnTo>
                  <a:lnTo>
                    <a:pt x="732" y="41450"/>
                  </a:lnTo>
                  <a:lnTo>
                    <a:pt x="1454" y="42410"/>
                  </a:lnTo>
                  <a:lnTo>
                    <a:pt x="77589" y="118555"/>
                  </a:lnTo>
                  <a:lnTo>
                    <a:pt x="77589" y="118555"/>
                  </a:lnTo>
                  <a:lnTo>
                    <a:pt x="78558" y="119277"/>
                  </a:lnTo>
                  <a:lnTo>
                    <a:pt x="79518" y="119752"/>
                  </a:lnTo>
                  <a:lnTo>
                    <a:pt x="80478" y="119999"/>
                  </a:lnTo>
                  <a:lnTo>
                    <a:pt x="81447" y="119999"/>
                  </a:lnTo>
                  <a:lnTo>
                    <a:pt x="81447" y="119999"/>
                  </a:lnTo>
                  <a:lnTo>
                    <a:pt x="82654" y="119999"/>
                  </a:lnTo>
                  <a:lnTo>
                    <a:pt x="83614" y="119752"/>
                  </a:lnTo>
                  <a:lnTo>
                    <a:pt x="84573" y="119277"/>
                  </a:lnTo>
                  <a:lnTo>
                    <a:pt x="85295" y="118555"/>
                  </a:lnTo>
                  <a:lnTo>
                    <a:pt x="85295" y="118555"/>
                  </a:lnTo>
                  <a:lnTo>
                    <a:pt x="87472" y="115904"/>
                  </a:lnTo>
                  <a:lnTo>
                    <a:pt x="89391" y="113005"/>
                  </a:lnTo>
                  <a:lnTo>
                    <a:pt x="90598" y="110117"/>
                  </a:lnTo>
                  <a:lnTo>
                    <a:pt x="91805" y="106981"/>
                  </a:lnTo>
                  <a:lnTo>
                    <a:pt x="92527" y="103854"/>
                  </a:lnTo>
                  <a:lnTo>
                    <a:pt x="93012" y="100718"/>
                  </a:lnTo>
                  <a:lnTo>
                    <a:pt x="93249" y="97830"/>
                  </a:lnTo>
                  <a:lnTo>
                    <a:pt x="93249" y="94941"/>
                  </a:lnTo>
                  <a:lnTo>
                    <a:pt x="93249" y="94941"/>
                  </a:lnTo>
                  <a:lnTo>
                    <a:pt x="93249" y="91805"/>
                  </a:lnTo>
                  <a:lnTo>
                    <a:pt x="93012" y="88679"/>
                  </a:lnTo>
                  <a:lnTo>
                    <a:pt x="92527" y="85543"/>
                  </a:lnTo>
                  <a:lnTo>
                    <a:pt x="91805" y="82407"/>
                  </a:lnTo>
                  <a:lnTo>
                    <a:pt x="91320" y="79518"/>
                  </a:lnTo>
                  <a:lnTo>
                    <a:pt x="90361" y="76629"/>
                  </a:lnTo>
                  <a:lnTo>
                    <a:pt x="89391" y="74215"/>
                  </a:lnTo>
                  <a:lnTo>
                    <a:pt x="88431" y="71812"/>
                  </a:lnTo>
                  <a:lnTo>
                    <a:pt x="119999" y="4049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Shape 494"/>
            <p:cNvSpPr/>
            <p:nvPr/>
          </p:nvSpPr>
          <p:spPr>
            <a:xfrm>
              <a:off x="2801675" y="1740825"/>
              <a:ext cx="50100" cy="50100"/>
            </a:xfrm>
            <a:custGeom>
              <a:avLst/>
              <a:gdLst/>
              <a:ahLst/>
              <a:cxnLst/>
              <a:rect l="0" t="0" r="0" b="0"/>
              <a:pathLst>
                <a:path w="120000" h="120000" fill="none" extrusionOk="0">
                  <a:moveTo>
                    <a:pt x="60" y="119939"/>
                  </a:moveTo>
                  <a:lnTo>
                    <a:pt x="12000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>
            <a:spLocks noGrp="1"/>
          </p:cNvSpPr>
          <p:nvPr>
            <p:ph type="ctrTitle"/>
          </p:nvPr>
        </p:nvSpPr>
        <p:spPr>
          <a:xfrm>
            <a:off x="463524" y="2937700"/>
            <a:ext cx="4406187" cy="1093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Roboto Condensed"/>
              <a:buNone/>
            </a:pPr>
            <a:r>
              <a:rPr lang="en-GB" dirty="0"/>
              <a:t>METODOS DE DETERMINACION</a:t>
            </a:r>
            <a:br>
              <a:rPr lang="en-GB" dirty="0"/>
            </a:br>
            <a:endParaRPr lang="en-GB" dirty="0"/>
          </a:p>
        </p:txBody>
      </p:sp>
      <p:sp>
        <p:nvSpPr>
          <p:cNvPr id="500" name="Shape 50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lang="en-GB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Shape 501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5378"/>
              </a:buClr>
              <a:buSzPct val="25000"/>
              <a:buFont typeface="Roboto Condensed"/>
              <a:buNone/>
            </a:pPr>
            <a:r>
              <a:rPr lang="en-GB" sz="120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</a:t>
            </a:r>
          </a:p>
        </p:txBody>
      </p:sp>
      <p:sp>
        <p:nvSpPr>
          <p:cNvPr id="502" name="Shape 502"/>
          <p:cNvSpPr txBox="1"/>
          <p:nvPr/>
        </p:nvSpPr>
        <p:spPr>
          <a:xfrm>
            <a:off x="463525" y="4434600"/>
            <a:ext cx="6517200" cy="51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XII JORNADA DEL PEQUEÑO Y MEDIANO ESTUDIO PROFESIONAL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000">
                <a:solidFill>
                  <a:srgbClr val="B7B7B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Pinamar • 28 de octubre de 2017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4323</Words>
  <Application>Microsoft Office PowerPoint</Application>
  <PresentationFormat>Presentación en pantalla (16:9)</PresentationFormat>
  <Paragraphs>541</Paragraphs>
  <Slides>66</Slides>
  <Notes>66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66</vt:i4>
      </vt:variant>
    </vt:vector>
  </HeadingPairs>
  <TitlesOfParts>
    <vt:vector size="74" baseType="lpstr">
      <vt:lpstr>Muli</vt:lpstr>
      <vt:lpstr>Roboto Condensed Light</vt:lpstr>
      <vt:lpstr>Arvo</vt:lpstr>
      <vt:lpstr>Arial</vt:lpstr>
      <vt:lpstr>Roboto Condensed</vt:lpstr>
      <vt:lpstr>Simple Light</vt:lpstr>
      <vt:lpstr>Salerio template</vt:lpstr>
      <vt:lpstr>Salerio template</vt:lpstr>
      <vt:lpstr>HONORARIOS PROFESIONALES</vt:lpstr>
      <vt:lpstr>EXPOSICIÓN  Dr. Andrés M. Giaccio Noriega Dr. Daniel A. Mariani Dr. Daniel R. Reyes Dra. A. Isabel Rojas  COORDINACIÓN  Dr. Daniel R. Reyes   </vt:lpstr>
      <vt:lpstr>TEMARIO</vt:lpstr>
      <vt:lpstr>ASPECTOS GENERALES</vt:lpstr>
      <vt:lpstr>1 • ASPECTOS GENERALES</vt:lpstr>
      <vt:lpstr>1 • ASPECTOS GENERALES</vt:lpstr>
      <vt:lpstr>1 • ASPECTOS GENERALES</vt:lpstr>
      <vt:lpstr>1 • ASPECTOS GENERALES</vt:lpstr>
      <vt:lpstr>METODOS DE DETERMINACION </vt:lpstr>
      <vt:lpstr>2 • METODOS DE DETERMINACIÓN</vt:lpstr>
      <vt:lpstr>2 • METODOS DE DETERMINACIÓN</vt:lpstr>
      <vt:lpstr>2 • MTODOS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2 • METODOS DE DETERMINACIÓN</vt:lpstr>
      <vt:lpstr>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3 • EVALUACIÓN DE UN ENTE PARA CONFECCIONAR UNA PROPUESTA</vt:lpstr>
      <vt:lpstr>NEGOCIACIÓN DE LA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4 • NEGOCIACIÓN DE LOS HONORARIOS / PROPUESTA</vt:lpstr>
      <vt:lpstr>ANÁLISIS DEL RESULTADO DE LA GESTIÓN DEL ESTUDIO</vt:lpstr>
      <vt:lpstr>5 • ANÁLISIS DEL RESULTADO DE LA GESTIÓN DEL ESTUDIO</vt:lpstr>
      <vt:lpstr>CONCLUSIONES </vt:lpstr>
      <vt:lpstr>6 • CONCLUSIONES</vt:lpstr>
      <vt:lpstr>¿Preguntas?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HONORARIOS PROFESIONALES</dc:title>
  <cp:lastModifiedBy>Daniel Ricardo Reyes</cp:lastModifiedBy>
  <cp:revision>27</cp:revision>
  <dcterms:modified xsi:type="dcterms:W3CDTF">2017-10-17T13:44:40Z</dcterms:modified>
</cp:coreProperties>
</file>