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32" r:id="rId1"/>
  </p:sldMasterIdLst>
  <p:notesMasterIdLst>
    <p:notesMasterId r:id="rId37"/>
  </p:notesMasterIdLst>
  <p:handoutMasterIdLst>
    <p:handoutMasterId r:id="rId38"/>
  </p:handoutMasterIdLst>
  <p:sldIdLst>
    <p:sldId id="256" r:id="rId2"/>
    <p:sldId id="257" r:id="rId3"/>
    <p:sldId id="259" r:id="rId4"/>
    <p:sldId id="281" r:id="rId5"/>
    <p:sldId id="260" r:id="rId6"/>
    <p:sldId id="261" r:id="rId7"/>
    <p:sldId id="262" r:id="rId8"/>
    <p:sldId id="283" r:id="rId9"/>
    <p:sldId id="263" r:id="rId10"/>
    <p:sldId id="282" r:id="rId11"/>
    <p:sldId id="264" r:id="rId12"/>
    <p:sldId id="265" r:id="rId13"/>
    <p:sldId id="284" r:id="rId14"/>
    <p:sldId id="266" r:id="rId15"/>
    <p:sldId id="267" r:id="rId16"/>
    <p:sldId id="268" r:id="rId17"/>
    <p:sldId id="285" r:id="rId18"/>
    <p:sldId id="269" r:id="rId19"/>
    <p:sldId id="286" r:id="rId20"/>
    <p:sldId id="289" r:id="rId21"/>
    <p:sldId id="290" r:id="rId22"/>
    <p:sldId id="273" r:id="rId23"/>
    <p:sldId id="274" r:id="rId24"/>
    <p:sldId id="295" r:id="rId25"/>
    <p:sldId id="291" r:id="rId26"/>
    <p:sldId id="296" r:id="rId27"/>
    <p:sldId id="275" r:id="rId28"/>
    <p:sldId id="276" r:id="rId29"/>
    <p:sldId id="277" r:id="rId30"/>
    <p:sldId id="293" r:id="rId31"/>
    <p:sldId id="278" r:id="rId32"/>
    <p:sldId id="279" r:id="rId33"/>
    <p:sldId id="294" r:id="rId34"/>
    <p:sldId id="280" r:id="rId35"/>
    <p:sldId id="258" r:id="rId36"/>
  </p:sldIdLst>
  <p:sldSz cx="9144000" cy="6858000" type="screen4x3"/>
  <p:notesSz cx="6761163" cy="99425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39" autoAdjust="0"/>
    <p:restoredTop sz="95630" autoAdjust="0"/>
  </p:normalViewPr>
  <p:slideViewPr>
    <p:cSldViewPr snapToObjects="1">
      <p:cViewPr>
        <p:scale>
          <a:sx n="95" d="100"/>
          <a:sy n="95" d="100"/>
        </p:scale>
        <p:origin x="-348" y="-198"/>
      </p:cViewPr>
      <p:guideLst>
        <p:guide orient="horz" pos="2160"/>
        <p:guide pos="2880"/>
      </p:guideLst>
    </p:cSldViewPr>
  </p:slideViewPr>
  <p:outlineViewPr>
    <p:cViewPr>
      <p:scale>
        <a:sx n="33" d="100"/>
        <a:sy n="33" d="100"/>
      </p:scale>
      <p:origin x="0" y="0"/>
    </p:cViewPr>
  </p:outlineViewPr>
  <p:notesTextViewPr>
    <p:cViewPr>
      <p:scale>
        <a:sx n="50" d="100"/>
        <a:sy n="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30525" cy="496888"/>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r>
              <a:rPr lang="es-AR"/>
              <a:t>Comisión de Problemática de los Pequeños y Medianos Estudios Profesionales</a:t>
            </a:r>
            <a:endParaRPr lang="es-ES"/>
          </a:p>
        </p:txBody>
      </p:sp>
      <p:sp>
        <p:nvSpPr>
          <p:cNvPr id="3" name="Marcador de fecha 2"/>
          <p:cNvSpPr>
            <a:spLocks noGrp="1"/>
          </p:cNvSpPr>
          <p:nvPr>
            <p:ph type="dt" sz="quarter" idx="1"/>
          </p:nvPr>
        </p:nvSpPr>
        <p:spPr>
          <a:xfrm>
            <a:off x="3829050" y="0"/>
            <a:ext cx="2930525"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r>
              <a:rPr lang="en-US"/>
              <a:t>23/09/2014</a:t>
            </a:r>
            <a:endParaRPr lang="es-ES"/>
          </a:p>
        </p:txBody>
      </p:sp>
      <p:sp>
        <p:nvSpPr>
          <p:cNvPr id="4" name="Marcador de pie de página 3"/>
          <p:cNvSpPr>
            <a:spLocks noGrp="1"/>
          </p:cNvSpPr>
          <p:nvPr>
            <p:ph type="ftr" sz="quarter" idx="2"/>
          </p:nvPr>
        </p:nvSpPr>
        <p:spPr>
          <a:xfrm>
            <a:off x="0" y="9444038"/>
            <a:ext cx="2930525" cy="496887"/>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s-ES"/>
          </a:p>
        </p:txBody>
      </p:sp>
      <p:sp>
        <p:nvSpPr>
          <p:cNvPr id="5" name="Marcador de número de diapositiva 4"/>
          <p:cNvSpPr>
            <a:spLocks noGrp="1"/>
          </p:cNvSpPr>
          <p:nvPr>
            <p:ph type="sldNum" sz="quarter" idx="3"/>
          </p:nvPr>
        </p:nvSpPr>
        <p:spPr>
          <a:xfrm>
            <a:off x="3829050" y="9444038"/>
            <a:ext cx="2930525"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3618EFA-6732-4D6F-9153-399CE6B1B68A}" type="slidenum">
              <a:rPr lang="es-ES"/>
              <a:pPr>
                <a:defRPr/>
              </a:pPr>
              <a:t>‹Nº›</a:t>
            </a:fld>
            <a:endParaRPr lang="es-ES"/>
          </a:p>
        </p:txBody>
      </p:sp>
    </p:spTree>
    <p:extLst>
      <p:ext uri="{BB962C8B-B14F-4D97-AF65-F5344CB8AC3E}">
        <p14:creationId xmlns:p14="http://schemas.microsoft.com/office/powerpoint/2010/main" val="2082154391"/>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30525" cy="496888"/>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r>
              <a:rPr lang="es-AR"/>
              <a:t>Comisión de Problemática de los Pequeños y Medianos Estudios Profesionales</a:t>
            </a:r>
            <a:endParaRPr lang="es-ES"/>
          </a:p>
        </p:txBody>
      </p:sp>
      <p:sp>
        <p:nvSpPr>
          <p:cNvPr id="3" name="Marcador de fecha 2"/>
          <p:cNvSpPr>
            <a:spLocks noGrp="1"/>
          </p:cNvSpPr>
          <p:nvPr>
            <p:ph type="dt" idx="1"/>
          </p:nvPr>
        </p:nvSpPr>
        <p:spPr>
          <a:xfrm>
            <a:off x="3829050" y="0"/>
            <a:ext cx="2930525"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r>
              <a:rPr lang="en-US"/>
              <a:t>23/09/2014</a:t>
            </a:r>
            <a:endParaRPr lang="es-ES"/>
          </a:p>
        </p:txBody>
      </p:sp>
      <p:sp>
        <p:nvSpPr>
          <p:cNvPr id="4" name="Marcador de imagen de diapositiva 3"/>
          <p:cNvSpPr>
            <a:spLocks noGrp="1" noRot="1" noChangeAspect="1"/>
          </p:cNvSpPr>
          <p:nvPr>
            <p:ph type="sldImg" idx="2"/>
          </p:nvPr>
        </p:nvSpPr>
        <p:spPr>
          <a:xfrm>
            <a:off x="896938" y="746125"/>
            <a:ext cx="4967287" cy="372745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Marcador de notas 4"/>
          <p:cNvSpPr>
            <a:spLocks noGrp="1"/>
          </p:cNvSpPr>
          <p:nvPr>
            <p:ph type="body" sz="quarter" idx="3"/>
          </p:nvPr>
        </p:nvSpPr>
        <p:spPr>
          <a:xfrm>
            <a:off x="676275" y="4722813"/>
            <a:ext cx="5408613" cy="4473575"/>
          </a:xfrm>
          <a:prstGeom prst="rect">
            <a:avLst/>
          </a:prstGeom>
        </p:spPr>
        <p:txBody>
          <a:bodyPr vert="horz" lIns="91440" tIns="45720" rIns="91440" bIns="45720" rtlCol="0"/>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endParaRPr lang="es-ES" noProof="0"/>
          </a:p>
        </p:txBody>
      </p:sp>
      <p:sp>
        <p:nvSpPr>
          <p:cNvPr id="6" name="Marcador de pie de página 5"/>
          <p:cNvSpPr>
            <a:spLocks noGrp="1"/>
          </p:cNvSpPr>
          <p:nvPr>
            <p:ph type="ftr" sz="quarter" idx="4"/>
          </p:nvPr>
        </p:nvSpPr>
        <p:spPr>
          <a:xfrm>
            <a:off x="0" y="9444038"/>
            <a:ext cx="2930525" cy="496887"/>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s-ES"/>
          </a:p>
        </p:txBody>
      </p:sp>
      <p:sp>
        <p:nvSpPr>
          <p:cNvPr id="7" name="Marcador de número de diapositiva 6"/>
          <p:cNvSpPr>
            <a:spLocks noGrp="1"/>
          </p:cNvSpPr>
          <p:nvPr>
            <p:ph type="sldNum" sz="quarter" idx="5"/>
          </p:nvPr>
        </p:nvSpPr>
        <p:spPr>
          <a:xfrm>
            <a:off x="3829050" y="9444038"/>
            <a:ext cx="2930525"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4D26D3E-674F-40EB-86F5-34FCF51C864D}" type="slidenum">
              <a:rPr lang="es-ES"/>
              <a:pPr>
                <a:defRPr/>
              </a:pPr>
              <a:t>‹Nº›</a:t>
            </a:fld>
            <a:endParaRPr lang="es-ES"/>
          </a:p>
        </p:txBody>
      </p:sp>
    </p:spTree>
    <p:extLst>
      <p:ext uri="{BB962C8B-B14F-4D97-AF65-F5344CB8AC3E}">
        <p14:creationId xmlns:p14="http://schemas.microsoft.com/office/powerpoint/2010/main" val="4258290071"/>
      </p:ext>
    </p:extLst>
  </p:cSld>
  <p:clrMap bg1="lt1" tx1="dk1" bg2="lt2" tx2="dk2" accent1="accent1" accent2="accent2" accent3="accent3" accent4="accent4" accent5="accent5" accent6="accent6" hlink="hlink" folHlink="folHlink"/>
  <p:hf sldNum="0" ftr="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16386" name="1 Marcador de imagen de diapositiva"/>
          <p:cNvSpPr>
            <a:spLocks noGrp="1" noRot="1" noChangeAspect="1"/>
          </p:cNvSpPr>
          <p:nvPr>
            <p:ph type="sldImg"/>
          </p:nvPr>
        </p:nvSpPr>
        <p:spPr bwMode="auto">
          <a:noFill/>
          <a:ln>
            <a:solidFill>
              <a:srgbClr val="000000"/>
            </a:solidFill>
            <a:miter lim="800000"/>
            <a:headEnd/>
            <a:tailEnd/>
          </a:ln>
        </p:spPr>
      </p:sp>
      <p:sp>
        <p:nvSpPr>
          <p:cNvPr id="163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16388"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34818" name="1 Marcador de imagen de diapositiva"/>
          <p:cNvSpPr>
            <a:spLocks noGrp="1" noRot="1" noChangeAspect="1"/>
          </p:cNvSpPr>
          <p:nvPr>
            <p:ph type="sldImg"/>
          </p:nvPr>
        </p:nvSpPr>
        <p:spPr bwMode="auto">
          <a:noFill/>
          <a:ln>
            <a:solidFill>
              <a:srgbClr val="000000"/>
            </a:solidFill>
            <a:miter lim="800000"/>
            <a:headEnd/>
            <a:tailEnd/>
          </a:ln>
        </p:spPr>
      </p:sp>
      <p:sp>
        <p:nvSpPr>
          <p:cNvPr id="348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34820"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36866" name="1 Marcador de imagen de diapositiva"/>
          <p:cNvSpPr>
            <a:spLocks noGrp="1" noRot="1" noChangeAspect="1"/>
          </p:cNvSpPr>
          <p:nvPr>
            <p:ph type="sldImg"/>
          </p:nvPr>
        </p:nvSpPr>
        <p:spPr bwMode="auto">
          <a:noFill/>
          <a:ln>
            <a:solidFill>
              <a:srgbClr val="000000"/>
            </a:solidFill>
            <a:miter lim="800000"/>
            <a:headEnd/>
            <a:tailEnd/>
          </a:ln>
        </p:spPr>
      </p:sp>
      <p:sp>
        <p:nvSpPr>
          <p:cNvPr id="368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36868"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38914" name="1 Marcador de imagen de diapositiva"/>
          <p:cNvSpPr>
            <a:spLocks noGrp="1" noRot="1" noChangeAspec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38916"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40962" name="1 Marcador de imagen de diapositiva"/>
          <p:cNvSpPr>
            <a:spLocks noGrp="1" noRot="1" noChangeAspec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40964"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43010" name="1 Marcador de imagen de diapositiva"/>
          <p:cNvSpPr>
            <a:spLocks noGrp="1" noRot="1" noChangeAspec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43012"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45058" name="1 Marcador de imagen de diapositiva"/>
          <p:cNvSpPr>
            <a:spLocks noGrp="1" noRot="1" noChangeAspec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45060"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47106" name="1 Marcador de imagen de diapositiva"/>
          <p:cNvSpPr>
            <a:spLocks noGrp="1" noRot="1" noChangeAspec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47108"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49154" name="1 Marcador de imagen de diapositiva"/>
          <p:cNvSpPr>
            <a:spLocks noGrp="1" noRot="1" noChangeAspect="1"/>
          </p:cNvSpPr>
          <p:nvPr>
            <p:ph type="sldImg"/>
          </p:nvPr>
        </p:nvSpPr>
        <p:spPr bwMode="auto">
          <a:noFill/>
          <a:ln>
            <a:solidFill>
              <a:srgbClr val="000000"/>
            </a:solidFill>
            <a:miter lim="800000"/>
            <a:headEnd/>
            <a:tailEnd/>
          </a:ln>
        </p:spPr>
      </p:sp>
      <p:sp>
        <p:nvSpPr>
          <p:cNvPr id="491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49156"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51202" name="1 Marcador de imagen de diapositiva"/>
          <p:cNvSpPr>
            <a:spLocks noGrp="1" noRot="1" noChangeAspect="1"/>
          </p:cNvSpPr>
          <p:nvPr>
            <p:ph type="sldImg"/>
          </p:nvPr>
        </p:nvSpPr>
        <p:spPr bwMode="auto">
          <a:noFill/>
          <a:ln>
            <a:solidFill>
              <a:srgbClr val="000000"/>
            </a:solidFill>
            <a:miter lim="800000"/>
            <a:headEnd/>
            <a:tailEnd/>
          </a:ln>
        </p:spPr>
      </p:sp>
      <p:sp>
        <p:nvSpPr>
          <p:cNvPr id="512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51204"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53250" name="1 Marcador de imagen de diapositiva"/>
          <p:cNvSpPr>
            <a:spLocks noGrp="1" noRot="1" noChangeAspec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53252"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18434" name="Marcador de imagen de diapositiva 1"/>
          <p:cNvSpPr>
            <a:spLocks noGrp="1" noRot="1" noChangeAspect="1"/>
          </p:cNvSpPr>
          <p:nvPr>
            <p:ph type="sldImg"/>
          </p:nvPr>
        </p:nvSpPr>
        <p:spPr bwMode="auto">
          <a:noFill/>
          <a:ln>
            <a:solidFill>
              <a:srgbClr val="000000"/>
            </a:solidFill>
            <a:miter lim="800000"/>
            <a:headEnd/>
            <a:tailEnd/>
          </a:ln>
        </p:spPr>
      </p:sp>
      <p:sp>
        <p:nvSpPr>
          <p:cNvPr id="18435"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8436" name="Marcador de encabezado 5"/>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55298" name="1 Marcador de imagen de diapositiva"/>
          <p:cNvSpPr>
            <a:spLocks noGrp="1" noRot="1" noChangeAspec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55300"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57346" name="1 Marcador de imagen de diapositiva"/>
          <p:cNvSpPr>
            <a:spLocks noGrp="1" noRot="1" noChangeAspec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57348"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59394" name="1 Marcador de imagen de diapositiva"/>
          <p:cNvSpPr>
            <a:spLocks noGrp="1" noRot="1" noChangeAspect="1"/>
          </p:cNvSpPr>
          <p:nvPr>
            <p:ph type="sldImg"/>
          </p:nvPr>
        </p:nvSpPr>
        <p:spPr bwMode="auto">
          <a:noFill/>
          <a:ln>
            <a:solidFill>
              <a:srgbClr val="000000"/>
            </a:solidFill>
            <a:miter lim="800000"/>
            <a:headEnd/>
            <a:tailEnd/>
          </a:ln>
        </p:spPr>
      </p:sp>
      <p:sp>
        <p:nvSpPr>
          <p:cNvPr id="593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59396"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61442" name="1 Marcador de imagen de diapositiva"/>
          <p:cNvSpPr>
            <a:spLocks noGrp="1" noRot="1" noChangeAspec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61444"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63490" name="1 Marcador de imagen de diapositiva"/>
          <p:cNvSpPr>
            <a:spLocks noGrp="1" noRot="1" noChangeAspec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63492"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65538" name="1 Marcador de imagen de diapositiva"/>
          <p:cNvSpPr>
            <a:spLocks noGrp="1" noRot="1" noChangeAspec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65540"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67586" name="1 Marcador de imagen de diapositiva"/>
          <p:cNvSpPr>
            <a:spLocks noGrp="1" noRot="1" noChangeAspec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67588"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69634" name="1 Marcador de imagen de diapositiva"/>
          <p:cNvSpPr>
            <a:spLocks noGrp="1" noRot="1" noChangeAspect="1"/>
          </p:cNvSpPr>
          <p:nvPr>
            <p:ph type="sldImg"/>
          </p:nvPr>
        </p:nvSpPr>
        <p:spPr bwMode="auto">
          <a:noFill/>
          <a:ln>
            <a:solidFill>
              <a:srgbClr val="000000"/>
            </a:solidFill>
            <a:miter lim="800000"/>
            <a:headEnd/>
            <a:tailEnd/>
          </a:ln>
        </p:spPr>
      </p:sp>
      <p:sp>
        <p:nvSpPr>
          <p:cNvPr id="696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69636"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71682" name="1 Marcador de imagen de diapositiva"/>
          <p:cNvSpPr>
            <a:spLocks noGrp="1" noRot="1" noChangeAspect="1"/>
          </p:cNvSpPr>
          <p:nvPr>
            <p:ph type="sldImg"/>
          </p:nvPr>
        </p:nvSpPr>
        <p:spPr bwMode="auto">
          <a:noFill/>
          <a:ln>
            <a:solidFill>
              <a:srgbClr val="000000"/>
            </a:solidFill>
            <a:miter lim="800000"/>
            <a:headEnd/>
            <a:tailEnd/>
          </a:ln>
        </p:spPr>
      </p:sp>
      <p:sp>
        <p:nvSpPr>
          <p:cNvPr id="716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71684"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73730" name="1 Marcador de imagen de diapositiva"/>
          <p:cNvSpPr>
            <a:spLocks noGrp="1" noRot="1" noChangeAspect="1"/>
          </p:cNvSpPr>
          <p:nvPr>
            <p:ph type="sldImg"/>
          </p:nvPr>
        </p:nvSpPr>
        <p:spPr bwMode="auto">
          <a:noFill/>
          <a:ln>
            <a:solidFill>
              <a:srgbClr val="000000"/>
            </a:solidFill>
            <a:miter lim="800000"/>
            <a:headEnd/>
            <a:tailEnd/>
          </a:ln>
        </p:spPr>
      </p:sp>
      <p:sp>
        <p:nvSpPr>
          <p:cNvPr id="737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73732"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20482" name="1 Marcador de imagen de diapositiva"/>
          <p:cNvSpPr>
            <a:spLocks noGrp="1" noRot="1" noChangeAspect="1"/>
          </p:cNvSpPr>
          <p:nvPr>
            <p:ph type="sldImg"/>
          </p:nvPr>
        </p:nvSpPr>
        <p:spPr bwMode="auto">
          <a:noFill/>
          <a:ln>
            <a:solidFill>
              <a:srgbClr val="000000"/>
            </a:solidFill>
            <a:miter lim="800000"/>
            <a:headEnd/>
            <a:tailEnd/>
          </a:ln>
        </p:spPr>
      </p:sp>
      <p:sp>
        <p:nvSpPr>
          <p:cNvPr id="204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20484"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75778" name="1 Marcador de imagen de diapositiva"/>
          <p:cNvSpPr>
            <a:spLocks noGrp="1" noRot="1" noChangeAspec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75780"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77826" name="1 Marcador de imagen de diapositiva"/>
          <p:cNvSpPr>
            <a:spLocks noGrp="1" noRot="1" noChangeAspect="1"/>
          </p:cNvSpPr>
          <p:nvPr>
            <p:ph type="sldImg"/>
          </p:nvPr>
        </p:nvSpPr>
        <p:spPr bwMode="auto">
          <a:noFill/>
          <a:ln>
            <a:solidFill>
              <a:srgbClr val="000000"/>
            </a:solidFill>
            <a:miter lim="800000"/>
            <a:headEnd/>
            <a:tailEnd/>
          </a:ln>
        </p:spPr>
      </p:sp>
      <p:sp>
        <p:nvSpPr>
          <p:cNvPr id="778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77828"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79874" name="1 Marcador de imagen de diapositiva"/>
          <p:cNvSpPr>
            <a:spLocks noGrp="1" noRot="1" noChangeAspec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79876"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81922" name="1 Marcador de imagen de diapositiva"/>
          <p:cNvSpPr>
            <a:spLocks noGrp="1" noRot="1" noChangeAspect="1"/>
          </p:cNvSpPr>
          <p:nvPr>
            <p:ph type="sldImg"/>
          </p:nvPr>
        </p:nvSpPr>
        <p:spPr bwMode="auto">
          <a:noFill/>
          <a:ln>
            <a:solidFill>
              <a:srgbClr val="000000"/>
            </a:solidFill>
            <a:miter lim="800000"/>
            <a:headEnd/>
            <a:tailEnd/>
          </a:ln>
        </p:spPr>
      </p:sp>
      <p:sp>
        <p:nvSpPr>
          <p:cNvPr id="819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81924"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83970" name="1 Marcador de imagen de diapositiva"/>
          <p:cNvSpPr>
            <a:spLocks noGrp="1" noRot="1" noChangeAspect="1"/>
          </p:cNvSpPr>
          <p:nvPr>
            <p:ph type="sldImg"/>
          </p:nvPr>
        </p:nvSpPr>
        <p:spPr bwMode="auto">
          <a:noFill/>
          <a:ln>
            <a:solidFill>
              <a:srgbClr val="000000"/>
            </a:solidFill>
            <a:miter lim="800000"/>
            <a:headEnd/>
            <a:tailEnd/>
          </a:ln>
        </p:spPr>
      </p:sp>
      <p:sp>
        <p:nvSpPr>
          <p:cNvPr id="839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83972"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86018" name="1 Marcador de imagen de diapositiva"/>
          <p:cNvSpPr>
            <a:spLocks noGrp="1" noRot="1" noChangeAspect="1"/>
          </p:cNvSpPr>
          <p:nvPr>
            <p:ph type="sldImg"/>
          </p:nvPr>
        </p:nvSpPr>
        <p:spPr bwMode="auto">
          <a:noFill/>
          <a:ln>
            <a:solidFill>
              <a:srgbClr val="000000"/>
            </a:solidFill>
            <a:miter lim="800000"/>
            <a:headEnd/>
            <a:tailEnd/>
          </a:ln>
        </p:spPr>
      </p:sp>
      <p:sp>
        <p:nvSpPr>
          <p:cNvPr id="860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86020"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22530" name="1 Marcador de imagen de diapositiva"/>
          <p:cNvSpPr>
            <a:spLocks noGrp="1" noRot="1" noChangeAspect="1"/>
          </p:cNvSpPr>
          <p:nvPr>
            <p:ph type="sldImg"/>
          </p:nvPr>
        </p:nvSpPr>
        <p:spPr bwMode="auto">
          <a:noFill/>
          <a:ln>
            <a:solidFill>
              <a:srgbClr val="000000"/>
            </a:solidFill>
            <a:miter lim="800000"/>
            <a:headEnd/>
            <a:tailEnd/>
          </a:ln>
        </p:spPr>
      </p:sp>
      <p:sp>
        <p:nvSpPr>
          <p:cNvPr id="225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22532"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24578" name="1 Marcador de imagen de diapositiva"/>
          <p:cNvSpPr>
            <a:spLocks noGrp="1" noRot="1" noChangeAspect="1"/>
          </p:cNvSpPr>
          <p:nvPr>
            <p:ph type="sldImg"/>
          </p:nvPr>
        </p:nvSpPr>
        <p:spPr bwMode="auto">
          <a:noFill/>
          <a:ln>
            <a:solidFill>
              <a:srgbClr val="000000"/>
            </a:solidFill>
            <a:miter lim="800000"/>
            <a:headEnd/>
            <a:tailEnd/>
          </a:ln>
        </p:spPr>
      </p:sp>
      <p:sp>
        <p:nvSpPr>
          <p:cNvPr id="245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24580"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26626" name="1 Marcador de imagen de diapositiva"/>
          <p:cNvSpPr>
            <a:spLocks noGrp="1" noRot="1" noChangeAspect="1"/>
          </p:cNvSpPr>
          <p:nvPr>
            <p:ph type="sldImg"/>
          </p:nvPr>
        </p:nvSpPr>
        <p:spPr bwMode="auto">
          <a:noFill/>
          <a:ln>
            <a:solidFill>
              <a:srgbClr val="000000"/>
            </a:solidFill>
            <a:miter lim="800000"/>
            <a:headEnd/>
            <a:tailEnd/>
          </a:ln>
        </p:spPr>
      </p:sp>
      <p:sp>
        <p:nvSpPr>
          <p:cNvPr id="266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26628"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28674" name="1 Marcador de imagen de diapositiva"/>
          <p:cNvSpPr>
            <a:spLocks noGrp="1" noRot="1" noChangeAspec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28676"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30722" name="1 Marcador de imagen de diapositiva"/>
          <p:cNvSpPr>
            <a:spLocks noGrp="1" noRot="1" noChangeAspect="1"/>
          </p:cNvSpPr>
          <p:nvPr>
            <p:ph type="sldImg"/>
          </p:nvPr>
        </p:nvSpPr>
        <p:spPr bwMode="auto">
          <a:noFill/>
          <a:ln>
            <a:solidFill>
              <a:srgbClr val="000000"/>
            </a:solidFill>
            <a:miter lim="800000"/>
            <a:headEnd/>
            <a:tailEnd/>
          </a:ln>
        </p:spPr>
      </p:sp>
      <p:sp>
        <p:nvSpPr>
          <p:cNvPr id="307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30724"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2"/>
          <p:cNvSpPr>
            <a:spLocks noGrp="1"/>
          </p:cNvSpPr>
          <p:nvPr>
            <p:ph type="dt" sz="quarter" idx="1"/>
          </p:nvPr>
        </p:nvSpPr>
        <p:spPr/>
        <p:txBody>
          <a:bodyPr/>
          <a:lstStyle/>
          <a:p>
            <a:pPr>
              <a:defRPr/>
            </a:pPr>
            <a:r>
              <a:rPr lang="en-US"/>
              <a:t>23/09/2014</a:t>
            </a:r>
            <a:endParaRPr lang="es-ES"/>
          </a:p>
        </p:txBody>
      </p:sp>
      <p:sp>
        <p:nvSpPr>
          <p:cNvPr id="32770" name="1 Marcador de imagen de diapositiva"/>
          <p:cNvSpPr>
            <a:spLocks noGrp="1" noRot="1" noChangeAspect="1"/>
          </p:cNvSpPr>
          <p:nvPr>
            <p:ph type="sldImg"/>
          </p:nvPr>
        </p:nvSpPr>
        <p:spPr bwMode="auto">
          <a:noFill/>
          <a:ln>
            <a:solidFill>
              <a:srgbClr val="000000"/>
            </a:solidFill>
            <a:miter lim="800000"/>
            <a:headEnd/>
            <a:tailEnd/>
          </a:ln>
        </p:spPr>
      </p:sp>
      <p:sp>
        <p:nvSpPr>
          <p:cNvPr id="327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AR" smtClean="0"/>
          </a:p>
        </p:txBody>
      </p:sp>
      <p:sp>
        <p:nvSpPr>
          <p:cNvPr id="32772" name="3 Marcador de encabezado"/>
          <p:cNvSpPr>
            <a:spLocks noGrp="1"/>
          </p:cNvSpPr>
          <p:nvPr>
            <p:ph type="hdr" sz="quarter"/>
          </p:nvPr>
        </p:nvSpPr>
        <p:spPr bwMode="auto">
          <a:noFill/>
          <a:ln>
            <a:miter lim="800000"/>
            <a:headEnd/>
            <a:tailEnd/>
          </a:ln>
        </p:spPr>
        <p:txBody>
          <a:bodyPr/>
          <a:lstStyle/>
          <a:p>
            <a:r>
              <a:rPr lang="es-AR" smtClean="0"/>
              <a:t>Comisión de Problemática de los Pequeños y Medianos Estudios Profesionales</a:t>
            </a:r>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ounded Rectangle 15"/>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681" y="4499676"/>
              <a:ext cx="4295219"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7" name="Freeform 18"/>
            <p:cNvSpPr>
              <a:spLocks/>
            </p:cNvSpPr>
            <p:nvPr/>
          </p:nvSpPr>
          <p:spPr bwMode="hidden">
            <a:xfrm>
              <a:off x="-308538" y="4319027"/>
              <a:ext cx="8280254" cy="1208092"/>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8" name="Freeform 22"/>
            <p:cNvSpPr>
              <a:spLocks/>
            </p:cNvSpPr>
            <p:nvPr/>
          </p:nvSpPr>
          <p:spPr bwMode="hidden">
            <a:xfrm>
              <a:off x="4014" y="4334834"/>
              <a:ext cx="8164231"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9" name="Freeform 26"/>
            <p:cNvSpPr>
              <a:spLocks/>
            </p:cNvSpPr>
            <p:nvPr/>
          </p:nvSpPr>
          <p:spPr bwMode="hidden">
            <a:xfrm>
              <a:off x="4157164" y="4316769"/>
              <a:ext cx="4939265"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10"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_tradnl" smtClean="0"/>
              <a:t>Clic para editar título</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11" name="Date Placeholder 3"/>
          <p:cNvSpPr>
            <a:spLocks noGrp="1"/>
          </p:cNvSpPr>
          <p:nvPr>
            <p:ph type="dt" sz="half" idx="10"/>
          </p:nvPr>
        </p:nvSpPr>
        <p:spPr/>
        <p:txBody>
          <a:bodyPr/>
          <a:lstStyle>
            <a:lvl1pPr>
              <a:defRPr/>
            </a:lvl1pPr>
          </a:lstStyle>
          <a:p>
            <a:pPr>
              <a:defRPr/>
            </a:pPr>
            <a:r>
              <a:rPr lang="es-ES"/>
              <a:t>23/09/2014</a:t>
            </a:r>
            <a:r>
              <a:rPr lang="es-AR"/>
              <a:t>23/06/14</a:t>
            </a:r>
            <a:endParaRPr lang="en-US"/>
          </a:p>
        </p:txBody>
      </p:sp>
      <p:sp>
        <p:nvSpPr>
          <p:cNvPr id="12" name="Footer Placeholder 4"/>
          <p:cNvSpPr>
            <a:spLocks noGrp="1"/>
          </p:cNvSpPr>
          <p:nvPr>
            <p:ph type="ftr" sz="quarter" idx="11"/>
          </p:nvPr>
        </p:nvSpPr>
        <p:spPr/>
        <p:txBody>
          <a:bodyPr/>
          <a:lstStyle>
            <a:lvl1pPr>
              <a:defRPr/>
            </a:lvl1pPr>
          </a:lstStyle>
          <a:p>
            <a:pPr>
              <a:defRPr/>
            </a:pPr>
            <a:r>
              <a:rPr lang="es-AR"/>
              <a:t>Daniel Reyes &amp; Asociados || Kelly + Marquetti</a:t>
            </a:r>
            <a:endParaRPr lang="en-US"/>
          </a:p>
        </p:txBody>
      </p:sp>
      <p:sp>
        <p:nvSpPr>
          <p:cNvPr id="13" name="Slide Number Placeholder 5"/>
          <p:cNvSpPr>
            <a:spLocks noGrp="1"/>
          </p:cNvSpPr>
          <p:nvPr>
            <p:ph type="sldNum" sz="quarter" idx="12"/>
          </p:nvPr>
        </p:nvSpPr>
        <p:spPr/>
        <p:txBody>
          <a:bodyPr/>
          <a:lstStyle>
            <a:lvl1pPr>
              <a:defRPr/>
            </a:lvl1pPr>
          </a:lstStyle>
          <a:p>
            <a:pPr>
              <a:defRPr/>
            </a:pPr>
            <a:fld id="{1DBEEF9D-1C75-47E6-A479-FC3F4F97A115}"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lvl1pPr>
              <a:defRPr/>
            </a:lvl1pPr>
          </a:lstStyle>
          <a:p>
            <a:pPr>
              <a:defRPr/>
            </a:pPr>
            <a:r>
              <a:rPr lang="es-ES"/>
              <a:t>23/09/2014</a:t>
            </a:r>
            <a:r>
              <a:rPr lang="es-AR"/>
              <a:t>23/06/14</a:t>
            </a:r>
            <a:endParaRPr lang="en-US"/>
          </a:p>
        </p:txBody>
      </p:sp>
      <p:sp>
        <p:nvSpPr>
          <p:cNvPr id="5" name="Footer Placeholder 4"/>
          <p:cNvSpPr>
            <a:spLocks noGrp="1"/>
          </p:cNvSpPr>
          <p:nvPr>
            <p:ph type="ftr" sz="quarter" idx="11"/>
          </p:nvPr>
        </p:nvSpPr>
        <p:spPr/>
        <p:txBody>
          <a:bodyPr/>
          <a:lstStyle>
            <a:lvl1pPr>
              <a:defRPr/>
            </a:lvl1pPr>
          </a:lstStyle>
          <a:p>
            <a:pPr>
              <a:defRPr/>
            </a:pPr>
            <a:r>
              <a:rPr lang="es-AR"/>
              <a:t>Daniel Reyes &amp; Asociados || Kelly + Marquetti</a:t>
            </a:r>
            <a:endParaRPr lang="en-US"/>
          </a:p>
        </p:txBody>
      </p:sp>
      <p:sp>
        <p:nvSpPr>
          <p:cNvPr id="6" name="Slide Number Placeholder 5"/>
          <p:cNvSpPr>
            <a:spLocks noGrp="1"/>
          </p:cNvSpPr>
          <p:nvPr>
            <p:ph type="sldNum" sz="quarter" idx="12"/>
          </p:nvPr>
        </p:nvSpPr>
        <p:spPr/>
        <p:txBody>
          <a:bodyPr/>
          <a:lstStyle>
            <a:lvl1pPr>
              <a:defRPr/>
            </a:lvl1pPr>
          </a:lstStyle>
          <a:p>
            <a:pPr>
              <a:defRPr/>
            </a:pPr>
            <a:fld id="{6CC7FF4E-50DB-4D3C-9851-CF61D014143A}"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4" name="Rounded Rectangle 20"/>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14"/>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681" y="4501687"/>
              <a:ext cx="4295219" cy="101494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7" name="Freeform 18"/>
            <p:cNvSpPr>
              <a:spLocks/>
            </p:cNvSpPr>
            <p:nvPr/>
          </p:nvSpPr>
          <p:spPr bwMode="hidden">
            <a:xfrm>
              <a:off x="-308538" y="4318998"/>
              <a:ext cx="8280254" cy="1208906"/>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8" name="Freeform 22"/>
            <p:cNvSpPr>
              <a:spLocks/>
            </p:cNvSpPr>
            <p:nvPr/>
          </p:nvSpPr>
          <p:spPr bwMode="hidden">
            <a:xfrm>
              <a:off x="4014" y="4334786"/>
              <a:ext cx="8164231" cy="110290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9" name="Freeform 26"/>
            <p:cNvSpPr>
              <a:spLocks/>
            </p:cNvSpPr>
            <p:nvPr/>
          </p:nvSpPr>
          <p:spPr bwMode="hidden">
            <a:xfrm>
              <a:off x="4157164" y="4316742"/>
              <a:ext cx="4939265" cy="92697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1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es-ES_tradnl" smtClean="0"/>
              <a:t>Clic para editar título</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1" name="Date Placeholder 3"/>
          <p:cNvSpPr>
            <a:spLocks noGrp="1"/>
          </p:cNvSpPr>
          <p:nvPr>
            <p:ph type="dt" sz="half" idx="10"/>
          </p:nvPr>
        </p:nvSpPr>
        <p:spPr/>
        <p:txBody>
          <a:bodyPr/>
          <a:lstStyle>
            <a:lvl1pPr>
              <a:defRPr/>
            </a:lvl1pPr>
          </a:lstStyle>
          <a:p>
            <a:pPr>
              <a:defRPr/>
            </a:pPr>
            <a:r>
              <a:rPr lang="es-ES"/>
              <a:t>23/09/2014</a:t>
            </a:r>
            <a:r>
              <a:rPr lang="es-AR"/>
              <a:t>23/06/14</a:t>
            </a:r>
            <a:endParaRPr lang="en-US"/>
          </a:p>
        </p:txBody>
      </p:sp>
      <p:sp>
        <p:nvSpPr>
          <p:cNvPr id="12" name="Footer Placeholder 4"/>
          <p:cNvSpPr>
            <a:spLocks noGrp="1"/>
          </p:cNvSpPr>
          <p:nvPr>
            <p:ph type="ftr" sz="quarter" idx="11"/>
          </p:nvPr>
        </p:nvSpPr>
        <p:spPr/>
        <p:txBody>
          <a:bodyPr/>
          <a:lstStyle>
            <a:lvl1pPr>
              <a:defRPr/>
            </a:lvl1pPr>
          </a:lstStyle>
          <a:p>
            <a:pPr>
              <a:defRPr/>
            </a:pPr>
            <a:r>
              <a:rPr lang="es-AR"/>
              <a:t>Daniel Reyes &amp; Asociados || Kelly + Marquetti</a:t>
            </a:r>
            <a:endParaRPr lang="en-US"/>
          </a:p>
        </p:txBody>
      </p:sp>
      <p:sp>
        <p:nvSpPr>
          <p:cNvPr id="13" name="Slide Number Placeholder 5"/>
          <p:cNvSpPr>
            <a:spLocks noGrp="1"/>
          </p:cNvSpPr>
          <p:nvPr>
            <p:ph type="sldNum" sz="quarter" idx="12"/>
          </p:nvPr>
        </p:nvSpPr>
        <p:spPr/>
        <p:txBody>
          <a:bodyPr/>
          <a:lstStyle>
            <a:lvl1pPr>
              <a:defRPr/>
            </a:lvl1pPr>
          </a:lstStyle>
          <a:p>
            <a:pPr>
              <a:defRPr/>
            </a:pPr>
            <a:fld id="{FD547B69-3DE1-4CBC-BA70-DB464FD5A01B}"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7" name="Title 6"/>
          <p:cNvSpPr>
            <a:spLocks noGrp="1"/>
          </p:cNvSpPr>
          <p:nvPr>
            <p:ph type="title"/>
          </p:nvPr>
        </p:nvSpPr>
        <p:spPr/>
        <p:txBody>
          <a:bodyPr/>
          <a:lstStyle/>
          <a:p>
            <a:r>
              <a:rPr lang="es-ES_tradnl" smtClean="0"/>
              <a:t>Clic para editar título</a:t>
            </a:r>
            <a:endParaRPr lang="en-US"/>
          </a:p>
        </p:txBody>
      </p:sp>
      <p:sp>
        <p:nvSpPr>
          <p:cNvPr id="4" name="Date Placeholder 3"/>
          <p:cNvSpPr>
            <a:spLocks noGrp="1"/>
          </p:cNvSpPr>
          <p:nvPr>
            <p:ph type="dt" sz="half" idx="10"/>
          </p:nvPr>
        </p:nvSpPr>
        <p:spPr/>
        <p:txBody>
          <a:bodyPr/>
          <a:lstStyle>
            <a:lvl1pPr>
              <a:defRPr/>
            </a:lvl1pPr>
          </a:lstStyle>
          <a:p>
            <a:pPr>
              <a:defRPr/>
            </a:pPr>
            <a:r>
              <a:rPr lang="es-ES"/>
              <a:t>23/09/2014</a:t>
            </a:r>
            <a:r>
              <a:rPr lang="es-AR"/>
              <a:t>23/06/14</a:t>
            </a:r>
            <a:endParaRPr lang="en-US"/>
          </a:p>
        </p:txBody>
      </p:sp>
      <p:sp>
        <p:nvSpPr>
          <p:cNvPr id="5" name="Footer Placeholder 4"/>
          <p:cNvSpPr>
            <a:spLocks noGrp="1"/>
          </p:cNvSpPr>
          <p:nvPr>
            <p:ph type="ftr" sz="quarter" idx="11"/>
          </p:nvPr>
        </p:nvSpPr>
        <p:spPr/>
        <p:txBody>
          <a:bodyPr/>
          <a:lstStyle>
            <a:lvl1pPr>
              <a:defRPr/>
            </a:lvl1pPr>
          </a:lstStyle>
          <a:p>
            <a:pPr>
              <a:defRPr/>
            </a:pPr>
            <a:r>
              <a:rPr lang="es-AR"/>
              <a:t>Daniel Reyes &amp; Asociados || Kelly + Marquetti</a:t>
            </a:r>
            <a:endParaRPr lang="en-US"/>
          </a:p>
        </p:txBody>
      </p:sp>
      <p:sp>
        <p:nvSpPr>
          <p:cNvPr id="6" name="Slide Number Placeholder 5"/>
          <p:cNvSpPr>
            <a:spLocks noGrp="1"/>
          </p:cNvSpPr>
          <p:nvPr>
            <p:ph type="sldNum" sz="quarter" idx="12"/>
          </p:nvPr>
        </p:nvSpPr>
        <p:spPr/>
        <p:txBody>
          <a:bodyPr/>
          <a:lstStyle>
            <a:lvl1pPr>
              <a:defRPr/>
            </a:lvl1pPr>
          </a:lstStyle>
          <a:p>
            <a:pPr>
              <a:defRPr/>
            </a:pPr>
            <a:fld id="{CBDCD23B-5B0A-4CB5-BBA0-A5EAA9018C76}"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Rounded Rectangle 1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Freeform 14"/>
          <p:cNvSpPr>
            <a:spLocks/>
          </p:cNvSpPr>
          <p:nvPr/>
        </p:nvSpPr>
        <p:spPr bwMode="hidden">
          <a:xfrm>
            <a:off x="6046788" y="4203700"/>
            <a:ext cx="2876550" cy="714375"/>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6" name="Freeform 18"/>
          <p:cNvSpPr>
            <a:spLocks/>
          </p:cNvSpPr>
          <p:nvPr/>
        </p:nvSpPr>
        <p:spPr bwMode="hidden">
          <a:xfrm>
            <a:off x="2619375" y="4075113"/>
            <a:ext cx="5545138" cy="850900"/>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7" name="Freeform 22"/>
          <p:cNvSpPr>
            <a:spLocks/>
          </p:cNvSpPr>
          <p:nvPr/>
        </p:nvSpPr>
        <p:spPr bwMode="hidden">
          <a:xfrm>
            <a:off x="2828925" y="4087813"/>
            <a:ext cx="5467350" cy="77470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8" name="Freeform 26"/>
          <p:cNvSpPr>
            <a:spLocks/>
          </p:cNvSpPr>
          <p:nvPr/>
        </p:nvSpPr>
        <p:spPr bwMode="hidden">
          <a:xfrm>
            <a:off x="5610225" y="4073525"/>
            <a:ext cx="3306763" cy="652463"/>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9" name="Freeform 10"/>
          <p:cNvSpPr>
            <a:spLocks/>
          </p:cNvSpPr>
          <p:nvPr/>
        </p:nvSpPr>
        <p:spPr bwMode="hidden">
          <a:xfrm>
            <a:off x="211138" y="4059238"/>
            <a:ext cx="8723312" cy="1328737"/>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_tradnl" smtClean="0"/>
              <a:t>Clic para editar título</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10" name="Date Placeholder 3"/>
          <p:cNvSpPr>
            <a:spLocks noGrp="1"/>
          </p:cNvSpPr>
          <p:nvPr>
            <p:ph type="dt" sz="half" idx="10"/>
          </p:nvPr>
        </p:nvSpPr>
        <p:spPr/>
        <p:txBody>
          <a:bodyPr/>
          <a:lstStyle>
            <a:lvl1pPr>
              <a:defRPr/>
            </a:lvl1pPr>
          </a:lstStyle>
          <a:p>
            <a:pPr>
              <a:defRPr/>
            </a:pPr>
            <a:r>
              <a:rPr lang="es-ES"/>
              <a:t>23/09/2014</a:t>
            </a:r>
            <a:r>
              <a:rPr lang="es-AR"/>
              <a:t>23/06/14</a:t>
            </a:r>
            <a:endParaRPr lang="en-US"/>
          </a:p>
        </p:txBody>
      </p:sp>
      <p:sp>
        <p:nvSpPr>
          <p:cNvPr id="11" name="Footer Placeholder 4"/>
          <p:cNvSpPr>
            <a:spLocks noGrp="1"/>
          </p:cNvSpPr>
          <p:nvPr>
            <p:ph type="ftr" sz="quarter" idx="11"/>
          </p:nvPr>
        </p:nvSpPr>
        <p:spPr/>
        <p:txBody>
          <a:bodyPr/>
          <a:lstStyle>
            <a:lvl1pPr>
              <a:defRPr/>
            </a:lvl1pPr>
          </a:lstStyle>
          <a:p>
            <a:pPr>
              <a:defRPr/>
            </a:pPr>
            <a:r>
              <a:rPr lang="es-AR"/>
              <a:t>Daniel Reyes &amp; Asociados || Kelly + Marquetti</a:t>
            </a:r>
            <a:endParaRPr lang="en-US"/>
          </a:p>
        </p:txBody>
      </p:sp>
      <p:sp>
        <p:nvSpPr>
          <p:cNvPr id="12" name="Slide Number Placeholder 5"/>
          <p:cNvSpPr>
            <a:spLocks noGrp="1"/>
          </p:cNvSpPr>
          <p:nvPr>
            <p:ph type="sldNum" sz="quarter" idx="12"/>
          </p:nvPr>
        </p:nvSpPr>
        <p:spPr/>
        <p:txBody>
          <a:bodyPr/>
          <a:lstStyle>
            <a:lvl1pPr>
              <a:defRPr/>
            </a:lvl1pPr>
          </a:lstStyle>
          <a:p>
            <a:pPr>
              <a:defRPr/>
            </a:pPr>
            <a:fld id="{0015968C-503E-4B5A-A171-807EC53047DA}"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5" name="Date Placeholder 3"/>
          <p:cNvSpPr>
            <a:spLocks noGrp="1"/>
          </p:cNvSpPr>
          <p:nvPr>
            <p:ph type="dt" sz="half" idx="15"/>
          </p:nvPr>
        </p:nvSpPr>
        <p:spPr/>
        <p:txBody>
          <a:bodyPr/>
          <a:lstStyle>
            <a:lvl1pPr>
              <a:defRPr/>
            </a:lvl1pPr>
          </a:lstStyle>
          <a:p>
            <a:pPr>
              <a:defRPr/>
            </a:pPr>
            <a:r>
              <a:rPr lang="es-ES"/>
              <a:t>23/09/2014</a:t>
            </a:r>
            <a:r>
              <a:rPr lang="es-AR"/>
              <a:t>23/06/14</a:t>
            </a:r>
            <a:endParaRPr lang="en-US"/>
          </a:p>
        </p:txBody>
      </p:sp>
      <p:sp>
        <p:nvSpPr>
          <p:cNvPr id="6" name="Footer Placeholder 4"/>
          <p:cNvSpPr>
            <a:spLocks noGrp="1"/>
          </p:cNvSpPr>
          <p:nvPr>
            <p:ph type="ftr" sz="quarter" idx="16"/>
          </p:nvPr>
        </p:nvSpPr>
        <p:spPr/>
        <p:txBody>
          <a:bodyPr/>
          <a:lstStyle>
            <a:lvl1pPr>
              <a:defRPr/>
            </a:lvl1pPr>
          </a:lstStyle>
          <a:p>
            <a:pPr>
              <a:defRPr/>
            </a:pPr>
            <a:r>
              <a:rPr lang="es-AR"/>
              <a:t>Daniel Reyes &amp; Asociados || Kelly + Marquetti</a:t>
            </a:r>
            <a:endParaRPr lang="en-US"/>
          </a:p>
        </p:txBody>
      </p:sp>
      <p:sp>
        <p:nvSpPr>
          <p:cNvPr id="7" name="Slide Number Placeholder 5"/>
          <p:cNvSpPr>
            <a:spLocks noGrp="1"/>
          </p:cNvSpPr>
          <p:nvPr>
            <p:ph type="sldNum" sz="quarter" idx="17"/>
          </p:nvPr>
        </p:nvSpPr>
        <p:spPr/>
        <p:txBody>
          <a:bodyPr/>
          <a:lstStyle>
            <a:lvl1pPr>
              <a:defRPr/>
            </a:lvl1pPr>
          </a:lstStyle>
          <a:p>
            <a:pPr>
              <a:defRPr/>
            </a:pPr>
            <a:fld id="{7B77335B-B6DD-4020-AFAF-D55A667E5C13}"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3"/>
          <p:cNvSpPr>
            <a:spLocks noGrp="1"/>
          </p:cNvSpPr>
          <p:nvPr>
            <p:ph type="dt" sz="half" idx="10"/>
          </p:nvPr>
        </p:nvSpPr>
        <p:spPr/>
        <p:txBody>
          <a:bodyPr/>
          <a:lstStyle>
            <a:lvl1pPr>
              <a:defRPr/>
            </a:lvl1pPr>
          </a:lstStyle>
          <a:p>
            <a:pPr>
              <a:defRPr/>
            </a:pPr>
            <a:r>
              <a:rPr lang="es-ES"/>
              <a:t>23/09/2014</a:t>
            </a:r>
            <a:r>
              <a:rPr lang="es-AR"/>
              <a:t>23/06/14</a:t>
            </a:r>
            <a:endParaRPr lang="en-US"/>
          </a:p>
        </p:txBody>
      </p:sp>
      <p:sp>
        <p:nvSpPr>
          <p:cNvPr id="8" name="Footer Placeholder 4"/>
          <p:cNvSpPr>
            <a:spLocks noGrp="1"/>
          </p:cNvSpPr>
          <p:nvPr>
            <p:ph type="ftr" sz="quarter" idx="11"/>
          </p:nvPr>
        </p:nvSpPr>
        <p:spPr/>
        <p:txBody>
          <a:bodyPr/>
          <a:lstStyle>
            <a:lvl1pPr>
              <a:defRPr/>
            </a:lvl1pPr>
          </a:lstStyle>
          <a:p>
            <a:pPr>
              <a:defRPr/>
            </a:pPr>
            <a:r>
              <a:rPr lang="es-AR"/>
              <a:t>Daniel Reyes &amp; Asociados || Kelly + Marquetti</a:t>
            </a:r>
            <a:endParaRPr lang="en-US"/>
          </a:p>
        </p:txBody>
      </p:sp>
      <p:sp>
        <p:nvSpPr>
          <p:cNvPr id="9" name="Slide Number Placeholder 5"/>
          <p:cNvSpPr>
            <a:spLocks noGrp="1"/>
          </p:cNvSpPr>
          <p:nvPr>
            <p:ph type="sldNum" sz="quarter" idx="12"/>
          </p:nvPr>
        </p:nvSpPr>
        <p:spPr/>
        <p:txBody>
          <a:bodyPr/>
          <a:lstStyle>
            <a:lvl1pPr>
              <a:defRPr/>
            </a:lvl1pPr>
          </a:lstStyle>
          <a:p>
            <a:pPr>
              <a:defRPr/>
            </a:pPr>
            <a:fld id="{D759A64F-338F-4CF0-9FFE-956AD4118BA6}"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Date Placeholder 3"/>
          <p:cNvSpPr>
            <a:spLocks noGrp="1"/>
          </p:cNvSpPr>
          <p:nvPr>
            <p:ph type="dt" sz="half" idx="10"/>
          </p:nvPr>
        </p:nvSpPr>
        <p:spPr/>
        <p:txBody>
          <a:bodyPr/>
          <a:lstStyle>
            <a:lvl1pPr>
              <a:defRPr/>
            </a:lvl1pPr>
          </a:lstStyle>
          <a:p>
            <a:pPr>
              <a:defRPr/>
            </a:pPr>
            <a:r>
              <a:rPr lang="es-ES"/>
              <a:t>23/09/2014</a:t>
            </a:r>
            <a:r>
              <a:rPr lang="es-AR"/>
              <a:t>23/06/14</a:t>
            </a:r>
            <a:endParaRPr lang="en-US"/>
          </a:p>
        </p:txBody>
      </p:sp>
      <p:sp>
        <p:nvSpPr>
          <p:cNvPr id="4" name="Footer Placeholder 4"/>
          <p:cNvSpPr>
            <a:spLocks noGrp="1"/>
          </p:cNvSpPr>
          <p:nvPr>
            <p:ph type="ftr" sz="quarter" idx="11"/>
          </p:nvPr>
        </p:nvSpPr>
        <p:spPr/>
        <p:txBody>
          <a:bodyPr/>
          <a:lstStyle>
            <a:lvl1pPr>
              <a:defRPr/>
            </a:lvl1pPr>
          </a:lstStyle>
          <a:p>
            <a:pPr>
              <a:defRPr/>
            </a:pPr>
            <a:r>
              <a:rPr lang="es-AR"/>
              <a:t>Daniel Reyes &amp; Asociados || Kelly + Marquetti</a:t>
            </a:r>
            <a:endParaRPr lang="en-US"/>
          </a:p>
        </p:txBody>
      </p:sp>
      <p:sp>
        <p:nvSpPr>
          <p:cNvPr id="5" name="Slide Number Placeholder 5"/>
          <p:cNvSpPr>
            <a:spLocks noGrp="1"/>
          </p:cNvSpPr>
          <p:nvPr>
            <p:ph type="sldNum" sz="quarter" idx="12"/>
          </p:nvPr>
        </p:nvSpPr>
        <p:spPr/>
        <p:txBody>
          <a:bodyPr/>
          <a:lstStyle>
            <a:lvl1pPr>
              <a:defRPr/>
            </a:lvl1pPr>
          </a:lstStyle>
          <a:p>
            <a:pPr>
              <a:defRPr/>
            </a:pPr>
            <a:fld id="{DA9E532B-C8B1-4596-A5D2-93DDA7805672}"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Rounded Rectangle 1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 name="Group 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006" y="4499677"/>
              <a:ext cx="4295986"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5" name="Freeform 18"/>
            <p:cNvSpPr>
              <a:spLocks/>
            </p:cNvSpPr>
            <p:nvPr/>
          </p:nvSpPr>
          <p:spPr bwMode="hidden">
            <a:xfrm>
              <a:off x="-308667" y="4319028"/>
              <a:ext cx="8279020" cy="1208091"/>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6" name="Freeform 22"/>
            <p:cNvSpPr>
              <a:spLocks/>
            </p:cNvSpPr>
            <p:nvPr/>
          </p:nvSpPr>
          <p:spPr bwMode="hidden">
            <a:xfrm>
              <a:off x="4286" y="4334834"/>
              <a:ext cx="8165219"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7" name="Freeform 26"/>
            <p:cNvSpPr>
              <a:spLocks/>
            </p:cNvSpPr>
            <p:nvPr/>
          </p:nvSpPr>
          <p:spPr bwMode="hidden">
            <a:xfrm>
              <a:off x="4155651" y="4316769"/>
              <a:ext cx="4940859"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8"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9" name="Date Placeholder 1"/>
          <p:cNvSpPr>
            <a:spLocks noGrp="1"/>
          </p:cNvSpPr>
          <p:nvPr>
            <p:ph type="dt" sz="half" idx="10"/>
          </p:nvPr>
        </p:nvSpPr>
        <p:spPr/>
        <p:txBody>
          <a:bodyPr/>
          <a:lstStyle>
            <a:lvl1pPr>
              <a:defRPr/>
            </a:lvl1pPr>
          </a:lstStyle>
          <a:p>
            <a:pPr>
              <a:defRPr/>
            </a:pPr>
            <a:r>
              <a:rPr lang="es-ES"/>
              <a:t>23/09/2014</a:t>
            </a:r>
            <a:r>
              <a:rPr lang="es-AR"/>
              <a:t>23/06/14</a:t>
            </a:r>
            <a:endParaRPr lang="en-US"/>
          </a:p>
        </p:txBody>
      </p:sp>
      <p:sp>
        <p:nvSpPr>
          <p:cNvPr id="10" name="Footer Placeholder 2"/>
          <p:cNvSpPr>
            <a:spLocks noGrp="1"/>
          </p:cNvSpPr>
          <p:nvPr>
            <p:ph type="ftr" sz="quarter" idx="11"/>
          </p:nvPr>
        </p:nvSpPr>
        <p:spPr/>
        <p:txBody>
          <a:bodyPr/>
          <a:lstStyle>
            <a:lvl1pPr>
              <a:defRPr/>
            </a:lvl1pPr>
          </a:lstStyle>
          <a:p>
            <a:pPr>
              <a:defRPr/>
            </a:pPr>
            <a:r>
              <a:rPr lang="es-AR"/>
              <a:t>Daniel Reyes &amp; Asociados || Kelly + Marquetti</a:t>
            </a:r>
            <a:endParaRPr lang="en-US"/>
          </a:p>
        </p:txBody>
      </p:sp>
      <p:sp>
        <p:nvSpPr>
          <p:cNvPr id="11" name="Slide Number Placeholder 3"/>
          <p:cNvSpPr>
            <a:spLocks noGrp="1"/>
          </p:cNvSpPr>
          <p:nvPr>
            <p:ph type="sldNum" sz="quarter" idx="12"/>
          </p:nvPr>
        </p:nvSpPr>
        <p:spPr/>
        <p:txBody>
          <a:bodyPr/>
          <a:lstStyle>
            <a:lvl1pPr>
              <a:defRPr/>
            </a:lvl1pPr>
          </a:lstStyle>
          <a:p>
            <a:pPr>
              <a:defRPr/>
            </a:pPr>
            <a:fld id="{77CC0349-92DC-48D9-918F-3F744DDBA352}"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Rounded Rectangle 1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681" y="4501687"/>
              <a:ext cx="4295219" cy="101494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8" name="Freeform 18"/>
            <p:cNvSpPr>
              <a:spLocks/>
            </p:cNvSpPr>
            <p:nvPr/>
          </p:nvSpPr>
          <p:spPr bwMode="hidden">
            <a:xfrm>
              <a:off x="-308538" y="4318998"/>
              <a:ext cx="8280254" cy="1208906"/>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9" name="Freeform 22"/>
            <p:cNvSpPr>
              <a:spLocks/>
            </p:cNvSpPr>
            <p:nvPr/>
          </p:nvSpPr>
          <p:spPr bwMode="hidden">
            <a:xfrm>
              <a:off x="4014" y="4334786"/>
              <a:ext cx="8164231" cy="110290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10" name="Freeform 26"/>
            <p:cNvSpPr>
              <a:spLocks/>
            </p:cNvSpPr>
            <p:nvPr/>
          </p:nvSpPr>
          <p:spPr bwMode="hidden">
            <a:xfrm>
              <a:off x="4157164" y="4316742"/>
              <a:ext cx="4939265" cy="92697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11"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_tradnl" smtClean="0"/>
              <a:t>Clic para editar título</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2" name="Date Placeholder 4"/>
          <p:cNvSpPr>
            <a:spLocks noGrp="1"/>
          </p:cNvSpPr>
          <p:nvPr>
            <p:ph type="dt" sz="half" idx="10"/>
          </p:nvPr>
        </p:nvSpPr>
        <p:spPr/>
        <p:txBody>
          <a:bodyPr/>
          <a:lstStyle>
            <a:lvl1pPr>
              <a:defRPr/>
            </a:lvl1pPr>
          </a:lstStyle>
          <a:p>
            <a:pPr>
              <a:defRPr/>
            </a:pPr>
            <a:r>
              <a:rPr lang="es-ES"/>
              <a:t>23/09/2014</a:t>
            </a:r>
            <a:r>
              <a:rPr lang="es-AR"/>
              <a:t>23/06/14</a:t>
            </a:r>
            <a:endParaRPr lang="en-US"/>
          </a:p>
        </p:txBody>
      </p:sp>
      <p:sp>
        <p:nvSpPr>
          <p:cNvPr id="13" name="Footer Placeholder 5"/>
          <p:cNvSpPr>
            <a:spLocks noGrp="1"/>
          </p:cNvSpPr>
          <p:nvPr>
            <p:ph type="ftr" sz="quarter" idx="11"/>
          </p:nvPr>
        </p:nvSpPr>
        <p:spPr/>
        <p:txBody>
          <a:bodyPr/>
          <a:lstStyle>
            <a:lvl1pPr>
              <a:defRPr/>
            </a:lvl1pPr>
          </a:lstStyle>
          <a:p>
            <a:pPr>
              <a:defRPr/>
            </a:pPr>
            <a:r>
              <a:rPr lang="es-AR"/>
              <a:t>Daniel Reyes &amp; Asociados || Kelly + Marquetti</a:t>
            </a:r>
            <a:endParaRPr lang="en-US"/>
          </a:p>
        </p:txBody>
      </p:sp>
      <p:sp>
        <p:nvSpPr>
          <p:cNvPr id="14" name="Slide Number Placeholder 6"/>
          <p:cNvSpPr>
            <a:spLocks noGrp="1"/>
          </p:cNvSpPr>
          <p:nvPr>
            <p:ph type="sldNum" sz="quarter" idx="12"/>
          </p:nvPr>
        </p:nvSpPr>
        <p:spPr/>
        <p:txBody>
          <a:bodyPr/>
          <a:lstStyle>
            <a:lvl1pPr>
              <a:defRPr/>
            </a:lvl1pPr>
          </a:lstStyle>
          <a:p>
            <a:pPr>
              <a:defRPr/>
            </a:pPr>
            <a:fld id="{E7829C67-6C13-4A82-96C9-49742B17FD09}"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Rounded Rectangle 1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8"/>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681" y="4499676"/>
              <a:ext cx="4295219"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8" name="Freeform 18"/>
            <p:cNvSpPr>
              <a:spLocks/>
            </p:cNvSpPr>
            <p:nvPr/>
          </p:nvSpPr>
          <p:spPr bwMode="hidden">
            <a:xfrm>
              <a:off x="-308538" y="4319027"/>
              <a:ext cx="8280254" cy="1208092"/>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9" name="Freeform 22"/>
            <p:cNvSpPr>
              <a:spLocks/>
            </p:cNvSpPr>
            <p:nvPr/>
          </p:nvSpPr>
          <p:spPr bwMode="hidden">
            <a:xfrm>
              <a:off x="4014" y="4334834"/>
              <a:ext cx="8164231"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10" name="Freeform 26"/>
            <p:cNvSpPr>
              <a:spLocks/>
            </p:cNvSpPr>
            <p:nvPr/>
          </p:nvSpPr>
          <p:spPr bwMode="hidden">
            <a:xfrm>
              <a:off x="4157164" y="4316769"/>
              <a:ext cx="4939265"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11"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_tradnl" smtClean="0"/>
              <a:t>Clic para editar título</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smtClean="0"/>
              <a:t>Arrastre la imagen al marcador de posición o haga clic en el icono para agregar</a:t>
            </a:r>
            <a:endParaRPr lang="en-US" noProof="0" dirty="0"/>
          </a:p>
        </p:txBody>
      </p:sp>
      <p:sp>
        <p:nvSpPr>
          <p:cNvPr id="12" name="Date Placeholder 4"/>
          <p:cNvSpPr>
            <a:spLocks noGrp="1"/>
          </p:cNvSpPr>
          <p:nvPr>
            <p:ph type="dt" sz="half" idx="10"/>
          </p:nvPr>
        </p:nvSpPr>
        <p:spPr/>
        <p:txBody>
          <a:bodyPr/>
          <a:lstStyle>
            <a:lvl1pPr>
              <a:defRPr/>
            </a:lvl1pPr>
          </a:lstStyle>
          <a:p>
            <a:pPr>
              <a:defRPr/>
            </a:pPr>
            <a:r>
              <a:rPr lang="es-ES"/>
              <a:t>23/09/2014</a:t>
            </a:r>
            <a:r>
              <a:rPr lang="es-AR"/>
              <a:t>23/06/14</a:t>
            </a:r>
            <a:endParaRPr lang="en-US"/>
          </a:p>
        </p:txBody>
      </p:sp>
      <p:sp>
        <p:nvSpPr>
          <p:cNvPr id="13" name="Footer Placeholder 5"/>
          <p:cNvSpPr>
            <a:spLocks noGrp="1"/>
          </p:cNvSpPr>
          <p:nvPr>
            <p:ph type="ftr" sz="quarter" idx="11"/>
          </p:nvPr>
        </p:nvSpPr>
        <p:spPr/>
        <p:txBody>
          <a:bodyPr/>
          <a:lstStyle>
            <a:lvl1pPr>
              <a:defRPr/>
            </a:lvl1pPr>
          </a:lstStyle>
          <a:p>
            <a:pPr>
              <a:defRPr/>
            </a:pPr>
            <a:r>
              <a:rPr lang="es-AR"/>
              <a:t>Daniel Reyes &amp; Asociados || Kelly + Marquetti</a:t>
            </a:r>
            <a:endParaRPr lang="en-US"/>
          </a:p>
        </p:txBody>
      </p:sp>
      <p:sp>
        <p:nvSpPr>
          <p:cNvPr id="14" name="Slide Number Placeholder 6"/>
          <p:cNvSpPr>
            <a:spLocks noGrp="1"/>
          </p:cNvSpPr>
          <p:nvPr>
            <p:ph type="sldNum" sz="quarter" idx="12"/>
          </p:nvPr>
        </p:nvSpPr>
        <p:spPr/>
        <p:txBody>
          <a:bodyPr/>
          <a:lstStyle>
            <a:lvl1pPr>
              <a:defRPr/>
            </a:lvl1pPr>
          </a:lstStyle>
          <a:p>
            <a:pPr>
              <a:defRPr/>
            </a:pPr>
            <a:fld id="{667DEE47-3676-4509-9F10-A62B25E5C57F}"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7" name="Freeform 14"/>
            <p:cNvSpPr>
              <a:spLocks/>
            </p:cNvSpPr>
            <p:nvPr/>
          </p:nvSpPr>
          <p:spPr bwMode="hidden">
            <a:xfrm>
              <a:off x="4810006" y="4499677"/>
              <a:ext cx="4295986"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18" name="Freeform 18"/>
            <p:cNvSpPr>
              <a:spLocks/>
            </p:cNvSpPr>
            <p:nvPr/>
          </p:nvSpPr>
          <p:spPr bwMode="hidden">
            <a:xfrm>
              <a:off x="-308667" y="4319028"/>
              <a:ext cx="8279020" cy="1208091"/>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19" name="Freeform 22"/>
            <p:cNvSpPr>
              <a:spLocks/>
            </p:cNvSpPr>
            <p:nvPr/>
          </p:nvSpPr>
          <p:spPr bwMode="hidden">
            <a:xfrm>
              <a:off x="4286" y="4334834"/>
              <a:ext cx="8165219"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20" name="Freeform 26"/>
            <p:cNvSpPr>
              <a:spLocks/>
            </p:cNvSpPr>
            <p:nvPr/>
          </p:nvSpPr>
          <p:spPr bwMode="hidden">
            <a:xfrm>
              <a:off x="4155651" y="4316769"/>
              <a:ext cx="4940859"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1028" name="Title Placeholder 1"/>
          <p:cNvSpPr>
            <a:spLocks noGrp="1"/>
          </p:cNvSpPr>
          <p:nvPr>
            <p:ph type="title"/>
          </p:nvPr>
        </p:nvSpPr>
        <p:spPr bwMode="auto">
          <a:xfrm>
            <a:off x="457200" y="338138"/>
            <a:ext cx="8229600" cy="1252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Clic para editar título</a:t>
            </a:r>
            <a:endParaRPr lang="en-US" smtClean="0"/>
          </a:p>
        </p:txBody>
      </p:sp>
      <p:sp>
        <p:nvSpPr>
          <p:cNvPr id="4" name="Date Placeholder 3"/>
          <p:cNvSpPr>
            <a:spLocks noGrp="1"/>
          </p:cNvSpPr>
          <p:nvPr>
            <p:ph type="dt" sz="half" idx="2"/>
          </p:nvPr>
        </p:nvSpPr>
        <p:spPr>
          <a:xfrm>
            <a:off x="5164138" y="6249988"/>
            <a:ext cx="3786187"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tx2"/>
                </a:solidFill>
                <a:latin typeface="Candara" pitchFamily="34" charset="0"/>
              </a:defRPr>
            </a:lvl1pPr>
          </a:lstStyle>
          <a:p>
            <a:pPr>
              <a:defRPr/>
            </a:pPr>
            <a:r>
              <a:rPr lang="es-ES"/>
              <a:t>23/09/2014</a:t>
            </a:r>
            <a:r>
              <a:rPr lang="es-AR"/>
              <a:t>23/06/14</a:t>
            </a:r>
            <a:endParaRPr lang="en-US"/>
          </a:p>
        </p:txBody>
      </p:sp>
      <p:sp>
        <p:nvSpPr>
          <p:cNvPr id="5" name="Footer Placeholder 4"/>
          <p:cNvSpPr>
            <a:spLocks noGrp="1"/>
          </p:cNvSpPr>
          <p:nvPr>
            <p:ph type="ftr" sz="quarter" idx="3"/>
          </p:nvPr>
        </p:nvSpPr>
        <p:spPr>
          <a:xfrm>
            <a:off x="193675" y="6249988"/>
            <a:ext cx="3786188" cy="365125"/>
          </a:xfrm>
          <a:prstGeom prst="rect">
            <a:avLst/>
          </a:prstGeom>
        </p:spPr>
        <p:txBody>
          <a:bodyPr vert="horz" wrap="square" lIns="91440" tIns="45720" rIns="91440" bIns="45720" numCol="1" anchor="ctr" anchorCtr="0" compatLnSpc="1">
            <a:prstTxWarp prst="textNoShape">
              <a:avLst/>
            </a:prstTxWarp>
          </a:bodyPr>
          <a:lstStyle>
            <a:lvl1pPr>
              <a:defRPr sz="1000">
                <a:solidFill>
                  <a:schemeClr val="tx2"/>
                </a:solidFill>
                <a:latin typeface="Candara" pitchFamily="34" charset="0"/>
              </a:defRPr>
            </a:lvl1pPr>
          </a:lstStyle>
          <a:p>
            <a:pPr>
              <a:defRPr/>
            </a:pPr>
            <a:r>
              <a:rPr lang="es-AR"/>
              <a:t>Daniel Reyes &amp; Asociados || Kelly + Marquetti</a:t>
            </a:r>
            <a:endParaRPr lang="en-US"/>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lIns="91440" tIns="45720" rIns="91440" bIns="45720" rtlCol="0" anchor="ctr"/>
          <a:lstStyle>
            <a:lvl1pPr algn="ctr" fontAlgn="auto">
              <a:spcBef>
                <a:spcPts val="0"/>
              </a:spcBef>
              <a:spcAft>
                <a:spcPts val="0"/>
              </a:spcAft>
              <a:defRPr sz="1000">
                <a:solidFill>
                  <a:schemeClr val="tx2"/>
                </a:solidFill>
                <a:latin typeface="+mn-lt"/>
                <a:cs typeface="+mn-cs"/>
              </a:defRPr>
            </a:lvl1pPr>
          </a:lstStyle>
          <a:p>
            <a:pPr>
              <a:defRPr/>
            </a:pPr>
            <a:fld id="{0037BA40-D33F-45FA-9AAC-1B46CC41CACE}" type="slidenum">
              <a:rPr lang="en-US"/>
              <a:pPr>
                <a:defRPr/>
              </a:pPr>
              <a:t>‹Nº›</a:t>
            </a:fld>
            <a:endParaRPr lang="en-US"/>
          </a:p>
        </p:txBody>
      </p:sp>
      <p:sp>
        <p:nvSpPr>
          <p:cNvPr id="1032" name="Text Placeholder 2"/>
          <p:cNvSpPr>
            <a:spLocks noGrp="1"/>
          </p:cNvSpPr>
          <p:nvPr>
            <p:ph type="body" idx="1"/>
          </p:nvPr>
        </p:nvSpPr>
        <p:spPr bwMode="auto">
          <a:xfrm>
            <a:off x="871538" y="2674938"/>
            <a:ext cx="7408862" cy="3451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smtClean="0"/>
          </a:p>
        </p:txBody>
      </p:sp>
    </p:spTree>
  </p:cSld>
  <p:clrMap bg1="lt1" tx1="dk1" bg2="lt2" tx2="dk2" accent1="accent1" accent2="accent2" accent3="accent3" accent4="accent4" accent5="accent5" accent6="accent6" hlink="hlink" folHlink="folHlink"/>
  <p:sldLayoutIdLst>
    <p:sldLayoutId id="2147484044" r:id="rId1"/>
    <p:sldLayoutId id="2147484043" r:id="rId2"/>
    <p:sldLayoutId id="2147484045" r:id="rId3"/>
    <p:sldLayoutId id="2147484042" r:id="rId4"/>
    <p:sldLayoutId id="2147484041" r:id="rId5"/>
    <p:sldLayoutId id="2147484040" r:id="rId6"/>
    <p:sldLayoutId id="2147484046" r:id="rId7"/>
    <p:sldLayoutId id="2147484047" r:id="rId8"/>
    <p:sldLayoutId id="2147484048" r:id="rId9"/>
    <p:sldLayoutId id="2147484039" r:id="rId10"/>
    <p:sldLayoutId id="2147484049" r:id="rId11"/>
  </p:sldLayoutIdLst>
  <p:hf hdr="0"/>
  <p:txStyles>
    <p:titleStyle>
      <a:lvl1pPr algn="ctr" rtl="0" eaLnBrk="0" fontAlgn="base" hangingPunct="0">
        <a:spcBef>
          <a:spcPct val="0"/>
        </a:spcBef>
        <a:spcAft>
          <a:spcPct val="0"/>
        </a:spcAft>
        <a:defRPr sz="4400" kern="1200">
          <a:solidFill>
            <a:srgbClr val="FFFFFF"/>
          </a:solidFill>
          <a:latin typeface="+mj-lt"/>
          <a:ea typeface="+mj-ea"/>
          <a:cs typeface="+mj-cs"/>
        </a:defRPr>
      </a:lvl1pPr>
      <a:lvl2pPr algn="ctr" rtl="0" eaLnBrk="0" fontAlgn="base" hangingPunct="0">
        <a:spcBef>
          <a:spcPct val="0"/>
        </a:spcBef>
        <a:spcAft>
          <a:spcPct val="0"/>
        </a:spcAft>
        <a:defRPr sz="4400">
          <a:solidFill>
            <a:srgbClr val="FFFFFF"/>
          </a:solidFill>
          <a:latin typeface="Candara" pitchFamily="34" charset="0"/>
        </a:defRPr>
      </a:lvl2pPr>
      <a:lvl3pPr algn="ctr" rtl="0" eaLnBrk="0" fontAlgn="base" hangingPunct="0">
        <a:spcBef>
          <a:spcPct val="0"/>
        </a:spcBef>
        <a:spcAft>
          <a:spcPct val="0"/>
        </a:spcAft>
        <a:defRPr sz="4400">
          <a:solidFill>
            <a:srgbClr val="FFFFFF"/>
          </a:solidFill>
          <a:latin typeface="Candara" pitchFamily="34" charset="0"/>
        </a:defRPr>
      </a:lvl3pPr>
      <a:lvl4pPr algn="ctr" rtl="0" eaLnBrk="0" fontAlgn="base" hangingPunct="0">
        <a:spcBef>
          <a:spcPct val="0"/>
        </a:spcBef>
        <a:spcAft>
          <a:spcPct val="0"/>
        </a:spcAft>
        <a:defRPr sz="4400">
          <a:solidFill>
            <a:srgbClr val="FFFFFF"/>
          </a:solidFill>
          <a:latin typeface="Candara" pitchFamily="34" charset="0"/>
        </a:defRPr>
      </a:lvl4pPr>
      <a:lvl5pPr algn="ctr" rtl="0" eaLnBrk="0" fontAlgn="base" hangingPunct="0">
        <a:spcBef>
          <a:spcPct val="0"/>
        </a:spcBef>
        <a:spcAft>
          <a:spcPct val="0"/>
        </a:spcAft>
        <a:defRPr sz="4400">
          <a:solidFill>
            <a:srgbClr val="FFFFFF"/>
          </a:solidFill>
          <a:latin typeface="Candara"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eaLnBrk="0" fontAlgn="base" hangingPunct="0">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eaLnBrk="0" fontAlgn="base" hangingPunct="0">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eaLnBrk="0" fontAlgn="base" hangingPunct="0">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ítulo 2"/>
          <p:cNvSpPr>
            <a:spLocks noGrp="1"/>
          </p:cNvSpPr>
          <p:nvPr>
            <p:ph type="subTitle" idx="1"/>
          </p:nvPr>
        </p:nvSpPr>
        <p:spPr>
          <a:xfrm>
            <a:off x="2063750" y="2868613"/>
            <a:ext cx="6400800" cy="1473200"/>
          </a:xfrm>
        </p:spPr>
        <p:txBody>
          <a:bodyPr>
            <a:normAutofit/>
          </a:bodyPr>
          <a:lstStyle/>
          <a:p>
            <a:pPr algn="r" eaLnBrk="1" hangingPunct="1"/>
            <a:r>
              <a:rPr lang="es-AR" sz="3600" b="1" dirty="0" smtClean="0">
                <a:solidFill>
                  <a:schemeClr val="tx1"/>
                </a:solidFill>
                <a:latin typeface="Arial" charset="0"/>
                <a:cs typeface="Arial" charset="0"/>
              </a:rPr>
              <a:t>  PAPELES </a:t>
            </a:r>
            <a:r>
              <a:rPr lang="es-AR" sz="3600" b="1" dirty="0">
                <a:solidFill>
                  <a:schemeClr val="tx1"/>
                </a:solidFill>
                <a:latin typeface="Arial" charset="0"/>
                <a:cs typeface="Arial" charset="0"/>
              </a:rPr>
              <a:t>DE TRABAJO</a:t>
            </a:r>
            <a:endParaRPr lang="en-US" sz="3600" dirty="0" smtClean="0">
              <a:solidFill>
                <a:schemeClr val="tx1"/>
              </a:solidFill>
              <a:latin typeface="Arial" charset="0"/>
              <a:cs typeface="Arial" charset="0"/>
            </a:endParaRPr>
          </a:p>
        </p:txBody>
      </p:sp>
      <p:sp>
        <p:nvSpPr>
          <p:cNvPr id="4" name="Rectángulo 3"/>
          <p:cNvSpPr/>
          <p:nvPr/>
        </p:nvSpPr>
        <p:spPr>
          <a:xfrm>
            <a:off x="5576888" y="4457700"/>
            <a:ext cx="2903537" cy="369888"/>
          </a:xfrm>
          <a:prstGeom prst="rect">
            <a:avLst/>
          </a:prstGeom>
          <a:noFill/>
        </p:spPr>
        <p:txBody>
          <a:bodyPr wrap="none">
            <a:spAutoFit/>
          </a:bodyPr>
          <a:lstStyle/>
          <a:p>
            <a:pPr algn="r" fontAlgn="auto">
              <a:spcBef>
                <a:spcPts val="0"/>
              </a:spcBef>
              <a:spcAft>
                <a:spcPts val="0"/>
              </a:spcAft>
              <a:defRPr/>
            </a:pPr>
            <a:r>
              <a:rPr lang="es-AR" b="1" dirty="0">
                <a:solidFill>
                  <a:schemeClr val="tx1">
                    <a:lumMod val="85000"/>
                    <a:lumOff val="15000"/>
                  </a:schemeClr>
                </a:solidFill>
                <a:latin typeface="Arial"/>
                <a:cs typeface="Arial"/>
              </a:rPr>
              <a:t> 23 de setiembre de 2014</a:t>
            </a:r>
            <a:endParaRPr lang="es-ES" dirty="0">
              <a:latin typeface="Arial"/>
              <a:cs typeface="Arial"/>
            </a:endParaRPr>
          </a:p>
        </p:txBody>
      </p:sp>
      <p:sp>
        <p:nvSpPr>
          <p:cNvPr id="15363" name="CuadroTexto 7"/>
          <p:cNvSpPr>
            <a:spLocks noChangeArrowheads="1"/>
          </p:cNvSpPr>
          <p:nvPr/>
        </p:nvSpPr>
        <p:spPr bwMode="auto">
          <a:xfrm>
            <a:off x="536575" y="1593850"/>
            <a:ext cx="7874000" cy="1201738"/>
          </a:xfrm>
          <a:custGeom>
            <a:avLst/>
            <a:gdLst>
              <a:gd name="T0" fmla="*/ 0 w 7874461"/>
              <a:gd name="T1" fmla="*/ 0 h 1200329"/>
              <a:gd name="T2" fmla="*/ 7868232 w 7874461"/>
              <a:gd name="T3" fmla="*/ 0 h 1200329"/>
              <a:gd name="T4" fmla="*/ 7873828 w 7874461"/>
              <a:gd name="T5" fmla="*/ 636979 h 1200329"/>
              <a:gd name="T6" fmla="*/ 7868232 w 7874461"/>
              <a:gd name="T7" fmla="*/ 1161498 h 1200329"/>
              <a:gd name="T8" fmla="*/ 0 w 7874461"/>
              <a:gd name="T9" fmla="*/ 1201738 h 1200329"/>
              <a:gd name="T10" fmla="*/ 0 w 7874461"/>
              <a:gd name="T11" fmla="*/ 0 h 1200329"/>
              <a:gd name="T12" fmla="*/ 0 60000 65536"/>
              <a:gd name="T13" fmla="*/ 0 60000 65536"/>
              <a:gd name="T14" fmla="*/ 0 60000 65536"/>
              <a:gd name="T15" fmla="*/ 0 60000 65536"/>
              <a:gd name="T16" fmla="*/ 0 60000 65536"/>
              <a:gd name="T17" fmla="*/ 0 60000 65536"/>
              <a:gd name="T18" fmla="*/ 0 w 7874461"/>
              <a:gd name="T19" fmla="*/ 0 h 1200329"/>
              <a:gd name="T20" fmla="*/ 7874461 w 7874461"/>
              <a:gd name="T21" fmla="*/ 1200329 h 1200329"/>
            </a:gdLst>
            <a:ahLst/>
            <a:cxnLst>
              <a:cxn ang="T12">
                <a:pos x="T0" y="T1"/>
              </a:cxn>
              <a:cxn ang="T13">
                <a:pos x="T2" y="T3"/>
              </a:cxn>
              <a:cxn ang="T14">
                <a:pos x="T4" y="T5"/>
              </a:cxn>
              <a:cxn ang="T15">
                <a:pos x="T6" y="T7"/>
              </a:cxn>
              <a:cxn ang="T16">
                <a:pos x="T8" y="T9"/>
              </a:cxn>
              <a:cxn ang="T17">
                <a:pos x="T10" y="T11"/>
              </a:cxn>
            </a:cxnLst>
            <a:rect l="T18" t="T19" r="T20" b="T21"/>
            <a:pathLst>
              <a:path w="7874461" h="1200329">
                <a:moveTo>
                  <a:pt x="0" y="0"/>
                </a:moveTo>
                <a:lnTo>
                  <a:pt x="7868692" y="0"/>
                </a:lnTo>
                <a:cubicBezTo>
                  <a:pt x="7867208" y="198680"/>
                  <a:pt x="7875772" y="437552"/>
                  <a:pt x="7874288" y="636232"/>
                </a:cubicBezTo>
                <a:cubicBezTo>
                  <a:pt x="7872423" y="824264"/>
                  <a:pt x="7870557" y="972104"/>
                  <a:pt x="7868692" y="1160136"/>
                </a:cubicBezTo>
                <a:lnTo>
                  <a:pt x="0" y="1200329"/>
                </a:lnTo>
                <a:lnTo>
                  <a:pt x="0" y="0"/>
                </a:lnTo>
                <a:close/>
              </a:path>
            </a:pathLst>
          </a:custGeom>
          <a:solidFill>
            <a:srgbClr val="06436B"/>
          </a:solidFill>
          <a:ln w="9525">
            <a:noFill/>
            <a:miter lim="800000"/>
            <a:headEnd/>
            <a:tailEnd/>
          </a:ln>
        </p:spPr>
        <p:txBody>
          <a:bodyPr>
            <a:spAutoFit/>
          </a:bodyPr>
          <a:lstStyle/>
          <a:p>
            <a:pPr algn="r"/>
            <a:r>
              <a:rPr lang="es-AR" sz="2200" b="1">
                <a:solidFill>
                  <a:schemeClr val="bg1"/>
                </a:solidFill>
              </a:rPr>
              <a:t>XI Jornada del Pequeño y Mediano Estudio Profesional</a:t>
            </a:r>
            <a:r>
              <a:rPr lang="es-AR" sz="2400" b="1">
                <a:solidFill>
                  <a:schemeClr val="bg1"/>
                </a:solidFill>
              </a:rPr>
              <a:t> </a:t>
            </a:r>
          </a:p>
          <a:p>
            <a:pPr algn="r"/>
            <a:r>
              <a:rPr lang="es-AR" sz="2400" b="1">
                <a:solidFill>
                  <a:schemeClr val="bg1"/>
                </a:solidFill>
              </a:rPr>
              <a:t>“El Estudio Profesional y nuestras vivencias. </a:t>
            </a:r>
          </a:p>
          <a:p>
            <a:pPr algn="r"/>
            <a:r>
              <a:rPr lang="es-AR" sz="2400" b="1">
                <a:solidFill>
                  <a:schemeClr val="bg1"/>
                </a:solidFill>
              </a:rPr>
              <a:t>Un enfoque nacional”</a:t>
            </a:r>
          </a:p>
        </p:txBody>
      </p:sp>
      <p:sp>
        <p:nvSpPr>
          <p:cNvPr id="10" name="Rectángulo 9"/>
          <p:cNvSpPr/>
          <p:nvPr/>
        </p:nvSpPr>
        <p:spPr>
          <a:xfrm>
            <a:off x="231775" y="5699125"/>
            <a:ext cx="4002088" cy="830263"/>
          </a:xfrm>
          <a:prstGeom prst="rect">
            <a:avLst/>
          </a:prstGeom>
        </p:spPr>
        <p:txBody>
          <a:bodyPr>
            <a:spAutoFit/>
          </a:bodyPr>
          <a:lstStyle/>
          <a:p>
            <a:pPr algn="ctr" fontAlgn="auto">
              <a:spcBef>
                <a:spcPts val="0"/>
              </a:spcBef>
              <a:spcAft>
                <a:spcPts val="0"/>
              </a:spcAft>
              <a:defRPr/>
            </a:pPr>
            <a:r>
              <a:rPr lang="es-ES_tradnl" sz="2000" b="1" dirty="0">
                <a:latin typeface="Arial"/>
                <a:cs typeface="Arial"/>
              </a:rPr>
              <a:t>Daniel Reyes &amp; Asociados</a:t>
            </a:r>
            <a:endParaRPr lang="es-ES_tradnl" sz="2000" dirty="0">
              <a:latin typeface="Arial"/>
              <a:cs typeface="Arial"/>
            </a:endParaRPr>
          </a:p>
          <a:p>
            <a:pPr algn="ctr" fontAlgn="auto">
              <a:spcBef>
                <a:spcPts val="0"/>
              </a:spcBef>
              <a:spcAft>
                <a:spcPts val="0"/>
              </a:spcAft>
              <a:defRPr/>
            </a:pPr>
            <a:r>
              <a:rPr lang="es-ES" sz="1400" spc="30" dirty="0">
                <a:latin typeface="Arial"/>
                <a:cs typeface="Arial"/>
              </a:rPr>
              <a:t>AUDITORES &amp; CONSULTORES</a:t>
            </a:r>
            <a:endParaRPr lang="es-ES_tradnl" sz="1400" spc="30" dirty="0">
              <a:latin typeface="Arial"/>
              <a:cs typeface="Arial"/>
            </a:endParaRPr>
          </a:p>
          <a:p>
            <a:pPr algn="ctr" fontAlgn="auto">
              <a:spcBef>
                <a:spcPts val="0"/>
              </a:spcBef>
              <a:spcAft>
                <a:spcPts val="0"/>
              </a:spcAft>
              <a:defRPr/>
            </a:pPr>
            <a:r>
              <a:rPr lang="es-ES_tradnl" sz="1400" spc="40" dirty="0">
                <a:latin typeface="Arial"/>
                <a:cs typeface="Arial"/>
              </a:rPr>
              <a:t>danielreyes@dreyesyasociados.com.ar</a:t>
            </a:r>
            <a:endParaRPr lang="es-ES" sz="1400" spc="40" dirty="0">
              <a:latin typeface="Arial"/>
              <a:cs typeface="Arial"/>
            </a:endParaRPr>
          </a:p>
        </p:txBody>
      </p:sp>
      <p:sp>
        <p:nvSpPr>
          <p:cNvPr id="7" name="Rectángulo 9"/>
          <p:cNvSpPr/>
          <p:nvPr/>
        </p:nvSpPr>
        <p:spPr>
          <a:xfrm>
            <a:off x="5292725" y="5699125"/>
            <a:ext cx="3611563" cy="830263"/>
          </a:xfrm>
          <a:prstGeom prst="rect">
            <a:avLst/>
          </a:prstGeom>
        </p:spPr>
        <p:txBody>
          <a:bodyPr>
            <a:spAutoFit/>
          </a:bodyPr>
          <a:lstStyle/>
          <a:p>
            <a:pPr algn="ctr" fontAlgn="auto">
              <a:spcBef>
                <a:spcPts val="0"/>
              </a:spcBef>
              <a:spcAft>
                <a:spcPts val="0"/>
              </a:spcAft>
              <a:defRPr/>
            </a:pPr>
            <a:r>
              <a:rPr lang="es-ES_tradnl" sz="2000" b="1" dirty="0">
                <a:latin typeface="Arial"/>
                <a:cs typeface="Arial"/>
              </a:rPr>
              <a:t>Estudio Bueno &amp; Asociados</a:t>
            </a:r>
            <a:endParaRPr lang="es-ES_tradnl" sz="2000" dirty="0">
              <a:latin typeface="Arial"/>
              <a:cs typeface="Arial"/>
            </a:endParaRPr>
          </a:p>
          <a:p>
            <a:pPr algn="ctr" fontAlgn="auto">
              <a:spcBef>
                <a:spcPts val="0"/>
              </a:spcBef>
              <a:spcAft>
                <a:spcPts val="0"/>
              </a:spcAft>
              <a:defRPr/>
            </a:pPr>
            <a:r>
              <a:rPr lang="es-ES" sz="1400" spc="30" dirty="0">
                <a:latin typeface="Arial"/>
                <a:cs typeface="Arial"/>
              </a:rPr>
              <a:t>CONTADORES PÚBLICOS</a:t>
            </a:r>
            <a:endParaRPr lang="es-ES_tradnl" sz="1400" spc="30" dirty="0">
              <a:latin typeface="Arial"/>
              <a:cs typeface="Arial"/>
            </a:endParaRPr>
          </a:p>
          <a:p>
            <a:pPr algn="ctr" fontAlgn="auto">
              <a:spcBef>
                <a:spcPts val="0"/>
              </a:spcBef>
              <a:spcAft>
                <a:spcPts val="0"/>
              </a:spcAft>
              <a:defRPr/>
            </a:pPr>
            <a:r>
              <a:rPr lang="es-AR" sz="1400" dirty="0">
                <a:latin typeface="Arial" pitchFamily="34" charset="0"/>
                <a:cs typeface="Arial" pitchFamily="34" charset="0"/>
              </a:rPr>
              <a:t>rbueno@estudiobueno.com.ar</a:t>
            </a:r>
            <a:endParaRPr lang="es-ES" sz="1400" spc="40" dirty="0">
              <a:latin typeface="Arial" pitchFamily="34" charset="0"/>
              <a:cs typeface="Arial" pitchFamily="34" charset="0"/>
            </a:endParaRPr>
          </a:p>
        </p:txBody>
      </p:sp>
      <p:sp>
        <p:nvSpPr>
          <p:cNvPr id="15366" name="1 CuadroTexto"/>
          <p:cNvSpPr txBox="1">
            <a:spLocks noChangeArrowheads="1"/>
          </p:cNvSpPr>
          <p:nvPr/>
        </p:nvSpPr>
        <p:spPr bwMode="auto">
          <a:xfrm>
            <a:off x="1247775" y="542925"/>
            <a:ext cx="6597650" cy="539750"/>
          </a:xfrm>
          <a:prstGeom prst="rect">
            <a:avLst/>
          </a:prstGeom>
          <a:noFill/>
          <a:ln w="9525">
            <a:noFill/>
            <a:miter lim="800000"/>
            <a:headEnd/>
            <a:tailEnd/>
          </a:ln>
        </p:spPr>
        <p:txBody>
          <a:bodyPr wrap="none">
            <a:spAutoFit/>
          </a:bodyPr>
          <a:lstStyle/>
          <a:p>
            <a:pPr algn="ctr"/>
            <a:r>
              <a:rPr lang="es-AR" sz="1300"/>
              <a:t>Consejo Profesional de Ciencias Económicas de la Ciudad Autónoma de Buenos Aires</a:t>
            </a:r>
          </a:p>
          <a:p>
            <a:pPr algn="ctr"/>
            <a:endParaRPr lang="es-AR" sz="1600"/>
          </a:p>
        </p:txBody>
      </p:sp>
      <p:sp>
        <p:nvSpPr>
          <p:cNvPr id="15367" name="4 CuadroTexto"/>
          <p:cNvSpPr txBox="1">
            <a:spLocks noChangeArrowheads="1"/>
          </p:cNvSpPr>
          <p:nvPr/>
        </p:nvSpPr>
        <p:spPr bwMode="auto">
          <a:xfrm>
            <a:off x="231775" y="833438"/>
            <a:ext cx="8672513" cy="584200"/>
          </a:xfrm>
          <a:prstGeom prst="rect">
            <a:avLst/>
          </a:prstGeom>
          <a:noFill/>
          <a:ln w="9525">
            <a:noFill/>
            <a:miter lim="800000"/>
            <a:headEnd/>
            <a:tailEnd/>
          </a:ln>
        </p:spPr>
        <p:txBody>
          <a:bodyPr>
            <a:spAutoFit/>
          </a:bodyPr>
          <a:lstStyle/>
          <a:p>
            <a:pPr algn="ctr"/>
            <a:r>
              <a:rPr lang="es-AR" sz="1300" b="1"/>
              <a:t>COMISION DE PROBLEMÁTICA DE LOS PEQUEÑOS Y MEDIANOS ESTUDIOS PROFESIONALES</a:t>
            </a:r>
            <a:endParaRPr lang="es-AR" sz="1300"/>
          </a:p>
          <a:p>
            <a:pPr algn="ctr"/>
            <a:endParaRPr lang="es-AR"/>
          </a:p>
        </p:txBody>
      </p:sp>
      <p:cxnSp>
        <p:nvCxnSpPr>
          <p:cNvPr id="14" name="13 Conector recto"/>
          <p:cNvCxnSpPr/>
          <p:nvPr/>
        </p:nvCxnSpPr>
        <p:spPr>
          <a:xfrm>
            <a:off x="611188" y="1173163"/>
            <a:ext cx="7869237"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Marcador de contenido"/>
          <p:cNvSpPr>
            <a:spLocks noGrp="1"/>
          </p:cNvSpPr>
          <p:nvPr>
            <p:ph idx="1"/>
          </p:nvPr>
        </p:nvSpPr>
        <p:spPr>
          <a:xfrm>
            <a:off x="250825" y="2089150"/>
            <a:ext cx="8672513" cy="4054475"/>
          </a:xfrm>
        </p:spPr>
        <p:txBody>
          <a:bodyPr/>
          <a:lstStyle/>
          <a:p>
            <a:pPr marL="0" indent="0" eaLnBrk="1" hangingPunct="1">
              <a:buFont typeface="Symbol" pitchFamily="18" charset="2"/>
              <a:buNone/>
            </a:pPr>
            <a:r>
              <a:rPr lang="es-AR" b="1" smtClean="0">
                <a:solidFill>
                  <a:srgbClr val="000000"/>
                </a:solidFill>
                <a:latin typeface="Arial" charset="0"/>
                <a:cs typeface="Arial" charset="0"/>
              </a:rPr>
              <a:t>3. REQUERIMIENTOS (4/7)</a:t>
            </a:r>
          </a:p>
          <a:p>
            <a:pPr marL="0" indent="0" eaLnBrk="1" hangingPunct="1">
              <a:buFont typeface="Symbol" pitchFamily="18" charset="2"/>
              <a:buNone/>
            </a:pPr>
            <a:r>
              <a:rPr lang="es-AR" sz="1800" b="1" smtClean="0">
                <a:solidFill>
                  <a:srgbClr val="000000"/>
                </a:solidFill>
                <a:latin typeface="Arial" charset="0"/>
                <a:cs typeface="Arial" charset="0"/>
              </a:rPr>
              <a:t>3.2. Requerimientos legales</a:t>
            </a:r>
            <a:endParaRPr lang="es-AR" sz="1800" smtClean="0">
              <a:solidFill>
                <a:srgbClr val="000000"/>
              </a:solidFill>
              <a:latin typeface="Arial" charset="0"/>
              <a:cs typeface="Arial" charset="0"/>
            </a:endParaRPr>
          </a:p>
          <a:p>
            <a:pPr marL="0" indent="0" eaLnBrk="1" hangingPunct="1">
              <a:buFont typeface="Symbol" pitchFamily="18" charset="2"/>
              <a:buNone/>
            </a:pPr>
            <a:r>
              <a:rPr lang="es-AR" sz="1800" b="1" smtClean="0">
                <a:solidFill>
                  <a:srgbClr val="000000"/>
                </a:solidFill>
                <a:latin typeface="Arial" charset="0"/>
                <a:cs typeface="Arial" charset="0"/>
              </a:rPr>
              <a:t>3.2.1. Ley No. 25246</a:t>
            </a:r>
            <a:endParaRPr lang="es-AR" sz="1800" smtClean="0">
              <a:solidFill>
                <a:srgbClr val="000000"/>
              </a:solidFill>
              <a:latin typeface="Arial" charset="0"/>
              <a:cs typeface="Arial" charset="0"/>
            </a:endParaRPr>
          </a:p>
          <a:p>
            <a:pPr marL="0" indent="0" eaLnBrk="1" hangingPunct="1">
              <a:buFont typeface="Symbol" pitchFamily="18" charset="2"/>
              <a:buNone/>
            </a:pPr>
            <a:r>
              <a:rPr lang="es-AR" sz="1800" smtClean="0">
                <a:solidFill>
                  <a:srgbClr val="000000"/>
                </a:solidFill>
                <a:latin typeface="Arial" charset="0"/>
                <a:cs typeface="Arial" charset="0"/>
              </a:rPr>
              <a:t> </a:t>
            </a:r>
          </a:p>
          <a:p>
            <a:pPr marL="0" indent="0" algn="just" eaLnBrk="1" hangingPunct="1">
              <a:buFont typeface="Symbol" pitchFamily="18" charset="2"/>
              <a:buNone/>
            </a:pPr>
            <a:r>
              <a:rPr lang="es-AR" sz="1800" smtClean="0">
                <a:solidFill>
                  <a:srgbClr val="000000"/>
                </a:solidFill>
                <a:latin typeface="Arial" charset="0"/>
                <a:cs typeface="Arial" charset="0"/>
              </a:rPr>
              <a:t>El artículo 20, inciso 17 de la citada ley establece que “los profesionales matriculados cuyas actividades estén reguladas por los consejos profesionales de ciencias económicas están obligados a informar a la Unidad de Información Financiera (UIF), en los términos del artículo 21 de la presente ley”.</a:t>
            </a:r>
          </a:p>
          <a:p>
            <a:pPr marL="0" indent="0" eaLnBrk="1" hangingPunct="1">
              <a:buFont typeface="Symbol" pitchFamily="18" charset="2"/>
              <a:buNone/>
            </a:pPr>
            <a:endParaRPr lang="es-AR" sz="1800" smtClean="0">
              <a:solidFill>
                <a:srgbClr val="000000"/>
              </a:solidFill>
              <a:latin typeface="Arial" charset="0"/>
              <a:cs typeface="Arial" charset="0"/>
            </a:endParaRPr>
          </a:p>
        </p:txBody>
      </p:sp>
      <p:sp>
        <p:nvSpPr>
          <p:cNvPr id="33794"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33795"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5257AF59-4D01-4049-8559-7FAC71875507}" type="slidenum">
              <a:rPr lang="en-US" smtClean="0">
                <a:solidFill>
                  <a:schemeClr val="tx1"/>
                </a:solidFill>
                <a:latin typeface="Arial" charset="0"/>
                <a:cs typeface="Arial" charset="0"/>
              </a:rPr>
              <a:pPr algn="r" fontAlgn="base">
                <a:spcBef>
                  <a:spcPct val="0"/>
                </a:spcBef>
                <a:spcAft>
                  <a:spcPct val="0"/>
                </a:spcAft>
              </a:pPr>
              <a:t>10</a:t>
            </a:fld>
            <a:endParaRPr lang="en-US" smtClean="0">
              <a:solidFill>
                <a:schemeClr val="tx1"/>
              </a:solidFill>
              <a:latin typeface="Arial" charset="0"/>
              <a:cs typeface="Arial" charset="0"/>
            </a:endParaRPr>
          </a:p>
        </p:txBody>
      </p:sp>
      <p:sp>
        <p:nvSpPr>
          <p:cNvPr id="33796"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33797"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33798"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Marcador de contenido"/>
          <p:cNvSpPr>
            <a:spLocks noGrp="1"/>
          </p:cNvSpPr>
          <p:nvPr>
            <p:ph idx="1"/>
          </p:nvPr>
        </p:nvSpPr>
        <p:spPr>
          <a:xfrm>
            <a:off x="250825" y="2089150"/>
            <a:ext cx="8655050" cy="4054475"/>
          </a:xfrm>
        </p:spPr>
        <p:txBody>
          <a:bodyPr/>
          <a:lstStyle/>
          <a:p>
            <a:pPr marL="0" indent="0" eaLnBrk="1" hangingPunct="1">
              <a:buFont typeface="Symbol" pitchFamily="18" charset="2"/>
              <a:buNone/>
            </a:pPr>
            <a:r>
              <a:rPr lang="es-AR" b="1" smtClean="0">
                <a:solidFill>
                  <a:srgbClr val="000000"/>
                </a:solidFill>
                <a:latin typeface="Arial" charset="0"/>
                <a:cs typeface="Arial" charset="0"/>
              </a:rPr>
              <a:t>3. REQUERIMIENTOS (5/7)</a:t>
            </a:r>
          </a:p>
          <a:p>
            <a:pPr marL="0" indent="0" eaLnBrk="1" hangingPunct="1">
              <a:buFont typeface="Symbol" pitchFamily="18" charset="2"/>
              <a:buNone/>
            </a:pPr>
            <a:r>
              <a:rPr lang="es-AR" sz="1800" b="1" smtClean="0">
                <a:solidFill>
                  <a:srgbClr val="000000"/>
                </a:solidFill>
                <a:latin typeface="Arial" charset="0"/>
                <a:cs typeface="Arial" charset="0"/>
              </a:rPr>
              <a:t>3.2. Requerimientos legales</a:t>
            </a:r>
          </a:p>
          <a:p>
            <a:pPr marL="0" indent="0" eaLnBrk="1" hangingPunct="1">
              <a:buFont typeface="Symbol" pitchFamily="18" charset="2"/>
              <a:buNone/>
            </a:pPr>
            <a:r>
              <a:rPr lang="es-AR" sz="1800" b="1" smtClean="0">
                <a:solidFill>
                  <a:srgbClr val="000000"/>
                </a:solidFill>
                <a:latin typeface="Arial" charset="0"/>
                <a:cs typeface="Arial" charset="0"/>
              </a:rPr>
              <a:t>3.2.2. UIF Resolución No. 65/2011</a:t>
            </a:r>
          </a:p>
          <a:p>
            <a:pPr marL="0" indent="0" eaLnBrk="1" hangingPunct="1">
              <a:buFont typeface="Symbol" pitchFamily="18" charset="2"/>
              <a:buNone/>
            </a:pPr>
            <a:endParaRPr lang="es-AR" sz="1800" b="1" smtClean="0">
              <a:solidFill>
                <a:srgbClr val="000000"/>
              </a:solidFill>
              <a:latin typeface="Arial" charset="0"/>
              <a:cs typeface="Arial" charset="0"/>
            </a:endParaRPr>
          </a:p>
          <a:p>
            <a:pPr marL="0" indent="0" algn="just" eaLnBrk="1" hangingPunct="1">
              <a:buFont typeface="Symbol" pitchFamily="18" charset="2"/>
              <a:buNone/>
            </a:pPr>
            <a:r>
              <a:rPr lang="es-AR" sz="1800" smtClean="0">
                <a:solidFill>
                  <a:srgbClr val="000000"/>
                </a:solidFill>
                <a:latin typeface="Arial" charset="0"/>
                <a:cs typeface="Arial" charset="0"/>
              </a:rPr>
              <a:t>Reglamenta el régimen de información de operaciones sospechosas de lavado de activos y financiación del terrorismo, que deben observar los profesionales matriculados en Ciencias Económica que se desempeñen como síndicos de sociedades y auditores de estados contables, cuando dichas actividades se brinden a las entidades enunciadas en el artículo 20 de la ley 25246, así como a aquellas no enunciadas expresamente, que posean un activo superior a $ 10.000.000 (UIF Resolución No. 3/2014 BO 10/01/2014. Vigencia: operaciones efectuadas con posterioridad al 01/02/2014) o que hayan duplicado su activo o sus ventas en el término de 1 año, de acuerdo a la información proveniente de los estados contables auditados.</a:t>
            </a:r>
          </a:p>
          <a:p>
            <a:pPr marL="0" indent="0" eaLnBrk="1" hangingPunct="1">
              <a:buFont typeface="Symbol" pitchFamily="18" charset="2"/>
              <a:buNone/>
            </a:pPr>
            <a:endParaRPr lang="es-AR" sz="1800" b="1" smtClean="0">
              <a:solidFill>
                <a:srgbClr val="000000"/>
              </a:solidFill>
              <a:latin typeface="Arial" charset="0"/>
              <a:cs typeface="Arial" charset="0"/>
            </a:endParaRPr>
          </a:p>
        </p:txBody>
      </p:sp>
      <p:sp>
        <p:nvSpPr>
          <p:cNvPr id="35842"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35843"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EB0A9FA6-C8E4-4B3C-B781-705125D68113}" type="slidenum">
              <a:rPr lang="en-US" smtClean="0">
                <a:solidFill>
                  <a:schemeClr val="tx1"/>
                </a:solidFill>
                <a:latin typeface="Arial" charset="0"/>
                <a:cs typeface="Arial" charset="0"/>
              </a:rPr>
              <a:pPr algn="r" fontAlgn="base">
                <a:spcBef>
                  <a:spcPct val="0"/>
                </a:spcBef>
                <a:spcAft>
                  <a:spcPct val="0"/>
                </a:spcAft>
              </a:pPr>
              <a:t>11</a:t>
            </a:fld>
            <a:endParaRPr lang="en-US" smtClean="0">
              <a:solidFill>
                <a:schemeClr val="tx1"/>
              </a:solidFill>
              <a:latin typeface="Arial" charset="0"/>
              <a:cs typeface="Arial" charset="0"/>
            </a:endParaRPr>
          </a:p>
        </p:txBody>
      </p:sp>
      <p:sp>
        <p:nvSpPr>
          <p:cNvPr id="35844"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35845"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35846"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0825" y="2089150"/>
            <a:ext cx="8688388" cy="4054475"/>
          </a:xfrm>
        </p:spPr>
        <p:txBody>
          <a:bodyPr rtlCol="0">
            <a:noAutofit/>
          </a:bodyPr>
          <a:lstStyle/>
          <a:p>
            <a:pPr marL="0" indent="0" eaLnBrk="1" fontAlgn="auto" hangingPunct="1">
              <a:spcAft>
                <a:spcPts val="0"/>
              </a:spcAft>
              <a:buFont typeface="Symbol" pitchFamily="18" charset="2"/>
              <a:buNone/>
              <a:defRPr/>
            </a:pPr>
            <a:r>
              <a:rPr lang="es-AR" b="1" dirty="0">
                <a:solidFill>
                  <a:srgbClr val="000000"/>
                </a:solidFill>
                <a:latin typeface="Arial" pitchFamily="34" charset="0"/>
                <a:cs typeface="Arial" pitchFamily="34" charset="0"/>
              </a:rPr>
              <a:t>3. REQUERIMIENTOS </a:t>
            </a:r>
            <a:r>
              <a:rPr lang="es-AR" b="1" dirty="0" smtClean="0">
                <a:solidFill>
                  <a:srgbClr val="000000"/>
                </a:solidFill>
                <a:latin typeface="Arial" pitchFamily="34" charset="0"/>
                <a:cs typeface="Arial" pitchFamily="34" charset="0"/>
              </a:rPr>
              <a:t>(6/7)</a:t>
            </a:r>
            <a:endParaRPr lang="es-AR" b="1" dirty="0">
              <a:solidFill>
                <a:srgbClr val="000000"/>
              </a:solidFill>
              <a:latin typeface="Arial" pitchFamily="34" charset="0"/>
              <a:cs typeface="Arial" pitchFamily="34" charset="0"/>
            </a:endParaRPr>
          </a:p>
          <a:p>
            <a:pPr marL="0" indent="0"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3.2</a:t>
            </a:r>
            <a:r>
              <a:rPr lang="es-AR" sz="1800" b="1" dirty="0">
                <a:solidFill>
                  <a:srgbClr val="000000"/>
                </a:solidFill>
                <a:latin typeface="Arial" pitchFamily="34" charset="0"/>
                <a:cs typeface="Arial" pitchFamily="34" charset="0"/>
              </a:rPr>
              <a:t>. Requerimientos </a:t>
            </a:r>
            <a:r>
              <a:rPr lang="es-AR" sz="1800" b="1" dirty="0" smtClean="0">
                <a:solidFill>
                  <a:srgbClr val="000000"/>
                </a:solidFill>
                <a:latin typeface="Arial" pitchFamily="34" charset="0"/>
                <a:cs typeface="Arial" pitchFamily="34" charset="0"/>
              </a:rPr>
              <a:t>legales</a:t>
            </a:r>
          </a:p>
          <a:p>
            <a:pPr marL="0" indent="0"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3.2.3</a:t>
            </a:r>
            <a:r>
              <a:rPr lang="es-AR" sz="1800" b="1" dirty="0">
                <a:solidFill>
                  <a:srgbClr val="000000"/>
                </a:solidFill>
                <a:latin typeface="Arial" pitchFamily="34" charset="0"/>
                <a:cs typeface="Arial" pitchFamily="34" charset="0"/>
              </a:rPr>
              <a:t>. FACPCE Resolución No. 420/2011 aprobada por CPCECABA Resolución CD No. 77/2011</a:t>
            </a:r>
            <a:endParaRPr lang="es-AR" sz="1800" dirty="0">
              <a:solidFill>
                <a:srgbClr val="000000"/>
              </a:solidFill>
              <a:latin typeface="Arial" pitchFamily="34" charset="0"/>
              <a:cs typeface="Arial" pitchFamily="34" charset="0"/>
            </a:endParaRPr>
          </a:p>
          <a:p>
            <a:pPr marL="274320" indent="-274320" algn="just" eaLnBrk="1" fontAlgn="auto" hangingPunct="1">
              <a:spcAft>
                <a:spcPts val="0"/>
              </a:spcAft>
              <a:defRPr/>
            </a:pPr>
            <a:endParaRPr lang="es-AR" sz="1800" dirty="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Establece las normas sobre la actuación del contador público como auditor externo y síndico societario relacionadas con la prevención del lavado de activos de origen delictivo y financiación del terrorismo</a:t>
            </a:r>
            <a:r>
              <a:rPr lang="es-AR" sz="1800" dirty="0" smtClean="0">
                <a:solidFill>
                  <a:srgbClr val="000000"/>
                </a:solidFill>
                <a:latin typeface="Arial" pitchFamily="34" charset="0"/>
                <a:cs typeface="Arial" pitchFamily="34" charset="0"/>
              </a:rPr>
              <a:t>.</a:t>
            </a:r>
            <a:endParaRPr lang="es-AR" sz="1800" dirty="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Determina que las cartas convenio/acuerdo de auditoría y de aceptación de sindicatura deben incluir párrafos que informen la obligaciones que surgen de la  ley, que entre otras incluye el deber de no informar al cliente o a terceros las actuaciones que se estén realizando en cumplimiento de la normativa legal. Se incluyen modelos en el Anexo D</a:t>
            </a:r>
            <a:r>
              <a:rPr lang="es-AR" sz="1800" dirty="0" smtClean="0">
                <a:solidFill>
                  <a:srgbClr val="000000"/>
                </a:solidFill>
                <a:latin typeface="Arial" pitchFamily="34" charset="0"/>
                <a:cs typeface="Arial" pitchFamily="34" charset="0"/>
              </a:rPr>
              <a:t>.</a:t>
            </a:r>
            <a:endParaRPr lang="es-AR" sz="1800" dirty="0">
              <a:solidFill>
                <a:srgbClr val="000000"/>
              </a:solidFill>
              <a:latin typeface="Arial" pitchFamily="34" charset="0"/>
              <a:cs typeface="Arial" pitchFamily="34" charset="0"/>
            </a:endParaRPr>
          </a:p>
        </p:txBody>
      </p:sp>
      <p:sp>
        <p:nvSpPr>
          <p:cNvPr id="37890"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37891"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683C0014-2797-48DA-BCE9-8E63A466795A}" type="slidenum">
              <a:rPr lang="en-US" smtClean="0">
                <a:solidFill>
                  <a:schemeClr val="tx1"/>
                </a:solidFill>
                <a:latin typeface="Arial" charset="0"/>
                <a:cs typeface="Arial" charset="0"/>
              </a:rPr>
              <a:pPr algn="r" fontAlgn="base">
                <a:spcBef>
                  <a:spcPct val="0"/>
                </a:spcBef>
                <a:spcAft>
                  <a:spcPct val="0"/>
                </a:spcAft>
              </a:pPr>
              <a:t>12</a:t>
            </a:fld>
            <a:endParaRPr lang="en-US" smtClean="0">
              <a:solidFill>
                <a:schemeClr val="tx1"/>
              </a:solidFill>
              <a:latin typeface="Arial" charset="0"/>
              <a:cs typeface="Arial" charset="0"/>
            </a:endParaRPr>
          </a:p>
        </p:txBody>
      </p:sp>
      <p:sp>
        <p:nvSpPr>
          <p:cNvPr id="37892"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37893"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37894"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contenido"/>
          <p:cNvSpPr>
            <a:spLocks noGrp="1"/>
          </p:cNvSpPr>
          <p:nvPr>
            <p:ph idx="1"/>
          </p:nvPr>
        </p:nvSpPr>
        <p:spPr>
          <a:xfrm>
            <a:off x="250825" y="2089150"/>
            <a:ext cx="8655050" cy="4054475"/>
          </a:xfrm>
        </p:spPr>
        <p:txBody>
          <a:bodyPr rtlCol="0">
            <a:noAutofit/>
          </a:bodyPr>
          <a:lstStyle/>
          <a:p>
            <a:pPr marL="0" indent="0" eaLnBrk="1" fontAlgn="auto" hangingPunct="1">
              <a:spcAft>
                <a:spcPts val="0"/>
              </a:spcAft>
              <a:buFont typeface="Symbol" pitchFamily="18" charset="2"/>
              <a:buNone/>
              <a:defRPr/>
            </a:pPr>
            <a:r>
              <a:rPr lang="es-AR" b="1" dirty="0">
                <a:solidFill>
                  <a:srgbClr val="000000"/>
                </a:solidFill>
                <a:latin typeface="Arial" pitchFamily="34" charset="0"/>
                <a:cs typeface="Arial" pitchFamily="34" charset="0"/>
              </a:rPr>
              <a:t>3. REQUERIMIENTOS </a:t>
            </a:r>
            <a:r>
              <a:rPr lang="es-AR" b="1" dirty="0" smtClean="0">
                <a:solidFill>
                  <a:srgbClr val="000000"/>
                </a:solidFill>
                <a:latin typeface="Arial" pitchFamily="34" charset="0"/>
                <a:cs typeface="Arial" pitchFamily="34" charset="0"/>
              </a:rPr>
              <a:t>(7/7)</a:t>
            </a:r>
            <a:endParaRPr lang="es-AR" b="1" dirty="0">
              <a:solidFill>
                <a:srgbClr val="000000"/>
              </a:solidFill>
              <a:latin typeface="Arial" pitchFamily="34" charset="0"/>
              <a:cs typeface="Arial" pitchFamily="34" charset="0"/>
            </a:endParaRPr>
          </a:p>
          <a:p>
            <a:pPr marL="0" indent="0"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3.2</a:t>
            </a:r>
            <a:r>
              <a:rPr lang="es-AR" sz="1800" b="1" dirty="0">
                <a:solidFill>
                  <a:srgbClr val="000000"/>
                </a:solidFill>
                <a:latin typeface="Arial" pitchFamily="34" charset="0"/>
                <a:cs typeface="Arial" pitchFamily="34" charset="0"/>
              </a:rPr>
              <a:t>. Requerimientos </a:t>
            </a:r>
            <a:r>
              <a:rPr lang="es-AR" sz="1800" b="1" dirty="0" smtClean="0">
                <a:solidFill>
                  <a:srgbClr val="000000"/>
                </a:solidFill>
                <a:latin typeface="Arial" pitchFamily="34" charset="0"/>
                <a:cs typeface="Arial" pitchFamily="34" charset="0"/>
              </a:rPr>
              <a:t>legales</a:t>
            </a:r>
          </a:p>
          <a:p>
            <a:pPr marL="0" indent="0"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3.2.3</a:t>
            </a:r>
            <a:r>
              <a:rPr lang="es-AR" sz="1800" b="1" dirty="0">
                <a:solidFill>
                  <a:srgbClr val="000000"/>
                </a:solidFill>
                <a:latin typeface="Arial" pitchFamily="34" charset="0"/>
                <a:cs typeface="Arial" pitchFamily="34" charset="0"/>
              </a:rPr>
              <a:t>. FACPCE Resolución No. 420/2011 aprobada por CPCECABA Resolución CD No. 77/2011</a:t>
            </a:r>
            <a:endParaRPr lang="es-AR" sz="1800" dirty="0">
              <a:solidFill>
                <a:srgbClr val="000000"/>
              </a:solidFill>
              <a:latin typeface="Arial" pitchFamily="34" charset="0"/>
              <a:cs typeface="Arial" pitchFamily="34" charset="0"/>
            </a:endParaRPr>
          </a:p>
          <a:p>
            <a:pPr marL="109728"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También determina que corresponde incorporar una manifestación adicional en la confirmación escrita de la dirección del ente como elemento de juicio adicional para el auditor / síndico con relación a su labor sobre el lavado de activos de origen delictivo y financiación del terrorismo. Se incluyen modelos en el Anexo E</a:t>
            </a:r>
            <a:r>
              <a:rPr lang="es-AR" sz="1800" dirty="0" smtClean="0">
                <a:solidFill>
                  <a:srgbClr val="000000"/>
                </a:solidFill>
                <a:latin typeface="Arial" pitchFamily="34" charset="0"/>
                <a:cs typeface="Arial" pitchFamily="34" charset="0"/>
              </a:rPr>
              <a:t>.</a:t>
            </a:r>
            <a:endParaRPr lang="es-AR" sz="1800" dirty="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Por último, incluye modelos de programas de trabajo y de informes para las distintas variantes que pudieran presentarse tanto al auditor como al síndico. </a:t>
            </a:r>
          </a:p>
          <a:p>
            <a:pPr marL="274320" indent="-274320" algn="just" eaLnBrk="1" fontAlgn="auto" hangingPunct="1">
              <a:spcAft>
                <a:spcPts val="0"/>
              </a:spcAft>
              <a:defRPr/>
            </a:pPr>
            <a:endParaRPr lang="es-AR" sz="1800" dirty="0">
              <a:solidFill>
                <a:srgbClr val="000000"/>
              </a:solidFill>
              <a:latin typeface="Arial" pitchFamily="34" charset="0"/>
              <a:cs typeface="Arial" pitchFamily="34" charset="0"/>
            </a:endParaRPr>
          </a:p>
        </p:txBody>
      </p:sp>
      <p:sp>
        <p:nvSpPr>
          <p:cNvPr id="39938"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39939"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619BD373-2BAB-4B12-A70A-6212D725930F}" type="slidenum">
              <a:rPr lang="en-US" smtClean="0">
                <a:solidFill>
                  <a:schemeClr val="tx1"/>
                </a:solidFill>
                <a:latin typeface="Arial" charset="0"/>
                <a:cs typeface="Arial" charset="0"/>
              </a:rPr>
              <a:pPr algn="r" fontAlgn="base">
                <a:spcBef>
                  <a:spcPct val="0"/>
                </a:spcBef>
                <a:spcAft>
                  <a:spcPct val="0"/>
                </a:spcAft>
              </a:pPr>
              <a:t>13</a:t>
            </a:fld>
            <a:endParaRPr lang="en-US" smtClean="0">
              <a:solidFill>
                <a:schemeClr val="tx1"/>
              </a:solidFill>
              <a:latin typeface="Arial" charset="0"/>
              <a:cs typeface="Arial" charset="0"/>
            </a:endParaRPr>
          </a:p>
        </p:txBody>
      </p:sp>
      <p:sp>
        <p:nvSpPr>
          <p:cNvPr id="39940"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39941"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39942"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41986"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DE8264B9-6A0D-459F-8C3B-78DC5B2CE5B3}" type="slidenum">
              <a:rPr lang="en-US" smtClean="0">
                <a:solidFill>
                  <a:schemeClr val="tx1"/>
                </a:solidFill>
                <a:latin typeface="Arial" charset="0"/>
                <a:cs typeface="Arial" charset="0"/>
              </a:rPr>
              <a:pPr algn="r" fontAlgn="base">
                <a:spcBef>
                  <a:spcPct val="0"/>
                </a:spcBef>
                <a:spcAft>
                  <a:spcPct val="0"/>
                </a:spcAft>
              </a:pPr>
              <a:t>14</a:t>
            </a:fld>
            <a:endParaRPr lang="en-US" smtClean="0">
              <a:solidFill>
                <a:schemeClr val="tx1"/>
              </a:solidFill>
              <a:latin typeface="Arial" charset="0"/>
              <a:cs typeface="Arial" charset="0"/>
            </a:endParaRPr>
          </a:p>
        </p:txBody>
      </p:sp>
      <p:sp>
        <p:nvSpPr>
          <p:cNvPr id="41987"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41988"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41989"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graphicFrame>
        <p:nvGraphicFramePr>
          <p:cNvPr id="2" name="Table 1"/>
          <p:cNvGraphicFramePr>
            <a:graphicFrameLocks noGrp="1"/>
          </p:cNvGraphicFramePr>
          <p:nvPr/>
        </p:nvGraphicFramePr>
        <p:xfrm>
          <a:off x="539750" y="1644650"/>
          <a:ext cx="8136903" cy="4153833"/>
        </p:xfrm>
        <a:graphic>
          <a:graphicData uri="http://schemas.openxmlformats.org/drawingml/2006/table">
            <a:tbl>
              <a:tblPr firstRow="1" bandRow="1">
                <a:tableStyleId>{5940675A-B579-460E-94D1-54222C63F5DA}</a:tableStyleId>
              </a:tblPr>
              <a:tblGrid>
                <a:gridCol w="2448271"/>
                <a:gridCol w="2808312"/>
                <a:gridCol w="2880320"/>
              </a:tblGrid>
              <a:tr h="343833">
                <a:tc>
                  <a:txBody>
                    <a:bodyPr/>
                    <a:lstStyle/>
                    <a:p>
                      <a:pPr algn="ctr"/>
                      <a:r>
                        <a:rPr lang="en-US" sz="1500" b="1" dirty="0" smtClean="0">
                          <a:latin typeface="Arial"/>
                          <a:cs typeface="Arial"/>
                        </a:rPr>
                        <a:t>ETAPA</a:t>
                      </a:r>
                      <a:endParaRPr lang="en-US" sz="1500" b="1" dirty="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500" b="1" dirty="0" smtClean="0">
                          <a:latin typeface="Arial"/>
                          <a:cs typeface="Arial"/>
                        </a:rPr>
                        <a:t>OBJETIVOS</a:t>
                      </a:r>
                      <a:endParaRPr lang="en-US" sz="1500" b="1"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500" b="1" dirty="0" smtClean="0">
                          <a:latin typeface="Arial"/>
                          <a:cs typeface="Arial"/>
                        </a:rPr>
                        <a:t>PAPELES</a:t>
                      </a:r>
                      <a:r>
                        <a:rPr lang="en-US" sz="1500" b="1" baseline="0" dirty="0" smtClean="0">
                          <a:latin typeface="Arial"/>
                          <a:cs typeface="Arial"/>
                        </a:rPr>
                        <a:t> DE TRABAJO</a:t>
                      </a:r>
                      <a:endParaRPr lang="en-US" sz="1500" b="1" dirty="0">
                        <a:latin typeface="Arial"/>
                        <a:cs typeface="Arial"/>
                      </a:endParaRPr>
                    </a:p>
                  </a:txBody>
                  <a:tcPr>
                    <a:lnL w="12700" cap="flat" cmpd="sng" algn="ctr">
                      <a:solidFill>
                        <a:scrgbClr r="0" g="0" b="0"/>
                      </a:solidFill>
                      <a:prstDash val="solid"/>
                      <a:round/>
                      <a:headEnd type="none" w="med" len="med"/>
                      <a:tailEnd type="none" w="med" len="med"/>
                    </a:lnL>
                    <a:lnR w="12700" cmpd="sng">
                      <a:noFill/>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marL="342900" indent="-342900">
                        <a:buFont typeface="+mj-lt"/>
                        <a:buAutoNum type="arabicPeriod"/>
                      </a:pPr>
                      <a:r>
                        <a:rPr lang="es-AR" sz="1400" b="1" kern="1200" dirty="0" smtClean="0">
                          <a:solidFill>
                            <a:schemeClr val="tx1"/>
                          </a:solidFill>
                          <a:effectLst/>
                          <a:latin typeface="Arial"/>
                          <a:ea typeface="+mn-ea"/>
                          <a:cs typeface="Arial"/>
                        </a:rPr>
                        <a:t>Identificación y aceptación/retención del cliente</a:t>
                      </a:r>
                      <a:r>
                        <a:rPr lang="en-US" sz="1400" dirty="0" smtClean="0">
                          <a:effectLst/>
                          <a:latin typeface="Arial"/>
                          <a:cs typeface="Arial"/>
                        </a:rPr>
                        <a:t> </a:t>
                      </a:r>
                    </a:p>
                    <a:p>
                      <a:pPr marL="0" indent="0">
                        <a:buFontTx/>
                        <a:buNone/>
                      </a:pPr>
                      <a:endParaRPr lang="en-US" sz="1400" dirty="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285750" lvl="0" indent="-285750">
                        <a:buFont typeface="Arial"/>
                        <a:buChar char="•"/>
                      </a:pPr>
                      <a:r>
                        <a:rPr lang="es-AR" sz="1400" kern="1200" dirty="0" smtClean="0">
                          <a:solidFill>
                            <a:schemeClr val="tx1"/>
                          </a:solidFill>
                          <a:effectLst/>
                          <a:latin typeface="Arial"/>
                          <a:ea typeface="+mn-ea"/>
                          <a:cs typeface="Arial"/>
                        </a:rPr>
                        <a:t>Identificar la propiedad, la naturaleza jurídica, fiscal, administrativa, comercial, etc. del negocio.</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Definir el perfil transaccional.</a:t>
                      </a:r>
                      <a:endParaRPr lang="en-US" sz="1400" kern="1200" dirty="0" smtClean="0">
                        <a:solidFill>
                          <a:schemeClr val="tx1"/>
                        </a:solidFill>
                        <a:effectLst/>
                        <a:latin typeface="Arial"/>
                        <a:ea typeface="+mn-ea"/>
                        <a:cs typeface="Arial"/>
                      </a:endParaRPr>
                    </a:p>
                    <a:p>
                      <a:pPr marL="285750" indent="-285750">
                        <a:buFont typeface="Arial"/>
                        <a:buChar char="•"/>
                      </a:pPr>
                      <a:r>
                        <a:rPr lang="es-AR" sz="1400" kern="1200" dirty="0" smtClean="0">
                          <a:solidFill>
                            <a:schemeClr val="tx1"/>
                          </a:solidFill>
                          <a:effectLst/>
                          <a:latin typeface="Arial"/>
                          <a:ea typeface="+mn-ea"/>
                          <a:cs typeface="Arial"/>
                        </a:rPr>
                        <a:t>Definir los términos del encargo de auditoría. </a:t>
                      </a:r>
                      <a:endParaRPr lang="en-US" sz="1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285750" lvl="0" indent="-285750">
                        <a:buFont typeface="Arial"/>
                        <a:buChar char="•"/>
                      </a:pPr>
                      <a:r>
                        <a:rPr lang="es-AR" sz="1400" kern="1200" dirty="0" smtClean="0">
                          <a:solidFill>
                            <a:schemeClr val="tx1"/>
                          </a:solidFill>
                          <a:effectLst/>
                          <a:latin typeface="Arial"/>
                          <a:ea typeface="+mn-ea"/>
                          <a:cs typeface="Arial"/>
                        </a:rPr>
                        <a:t>Legajo o archivo permanente.</a:t>
                      </a:r>
                      <a:endParaRPr lang="en-US" sz="1400" kern="1200" dirty="0" smtClean="0">
                        <a:solidFill>
                          <a:schemeClr val="tx1"/>
                        </a:solidFill>
                        <a:effectLst/>
                        <a:latin typeface="Arial"/>
                        <a:ea typeface="+mn-ea"/>
                        <a:cs typeface="Arial"/>
                      </a:endParaRPr>
                    </a:p>
                    <a:p>
                      <a:pPr marL="285750" indent="-285750">
                        <a:buFont typeface="Arial"/>
                        <a:buChar char="•"/>
                      </a:pPr>
                      <a:r>
                        <a:rPr lang="es-AR" sz="1400" kern="1200" dirty="0" smtClean="0">
                          <a:solidFill>
                            <a:schemeClr val="tx1"/>
                          </a:solidFill>
                          <a:effectLst/>
                          <a:latin typeface="Arial"/>
                          <a:ea typeface="+mn-ea"/>
                          <a:cs typeface="Arial"/>
                        </a:rPr>
                        <a:t>Propuesta/Carta convenio, carta de aceptación de la sindicatura.</a:t>
                      </a:r>
                      <a:r>
                        <a:rPr lang="en-US" sz="1400" dirty="0" smtClean="0">
                          <a:effectLst/>
                          <a:latin typeface="Arial"/>
                          <a:cs typeface="Arial"/>
                        </a:rPr>
                        <a:t> </a:t>
                      </a:r>
                      <a:endParaRPr lang="en-US" sz="1400" dirty="0">
                        <a:latin typeface="Arial"/>
                        <a:cs typeface="Arial"/>
                      </a:endParaRPr>
                    </a:p>
                  </a:txBody>
                  <a:tcPr>
                    <a:lnL w="12700" cap="flat" cmpd="sng" algn="ctr">
                      <a:solidFill>
                        <a:scrgbClr r="0" g="0" b="0"/>
                      </a:solidFill>
                      <a:prstDash val="solid"/>
                      <a:round/>
                      <a:headEnd type="none" w="med" len="med"/>
                      <a:tailEnd type="none" w="med" len="med"/>
                    </a:lnL>
                    <a:lnR w="12700" cmpd="sng">
                      <a:noFill/>
                    </a:lnR>
                    <a:lnT w="12700" cap="flat" cmpd="sng" algn="ctr">
                      <a:solidFill>
                        <a:scrgbClr r="0" g="0" b="0"/>
                      </a:solidFill>
                      <a:prstDash val="solid"/>
                      <a:round/>
                      <a:headEnd type="none" w="med" len="med"/>
                      <a:tailEnd type="none" w="med" len="med"/>
                    </a:lnT>
                    <a:lnB w="12700" cmpd="sng">
                      <a:noFill/>
                    </a:lnB>
                    <a:lnTlToBr w="12700" cmpd="sng">
                      <a:noFill/>
                      <a:prstDash val="solid"/>
                    </a:lnTlToBr>
                    <a:lnBlToTr w="12700" cmpd="sng">
                      <a:noFill/>
                      <a:prstDash val="solid"/>
                    </a:lnBlToTr>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AR" sz="1400" b="1" kern="1200" dirty="0" smtClean="0">
                          <a:solidFill>
                            <a:schemeClr val="tx1"/>
                          </a:solidFill>
                          <a:effectLst/>
                          <a:latin typeface="Arial"/>
                          <a:ea typeface="+mn-ea"/>
                          <a:cs typeface="Arial"/>
                        </a:rPr>
                        <a:t>2.   Planificación</a:t>
                      </a:r>
                      <a:r>
                        <a:rPr lang="en-US" sz="1400" dirty="0" smtClean="0">
                          <a:effectLst/>
                          <a:latin typeface="Arial"/>
                          <a:cs typeface="Arial"/>
                        </a:rPr>
                        <a:t> </a:t>
                      </a:r>
                      <a:endParaRPr lang="en-US" sz="1400" dirty="0" smtClean="0">
                        <a:latin typeface="Arial"/>
                        <a:cs typeface="Arial"/>
                      </a:endParaRPr>
                    </a:p>
                    <a:p>
                      <a:pPr marL="0" indent="0">
                        <a:buFontTx/>
                        <a:buNone/>
                      </a:pPr>
                      <a:endParaRPr lang="en-US" sz="1400" dirty="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s-AR" sz="1400" kern="1200" dirty="0" smtClean="0">
                          <a:solidFill>
                            <a:schemeClr val="tx1"/>
                          </a:solidFill>
                          <a:effectLst/>
                          <a:latin typeface="Arial"/>
                          <a:ea typeface="+mn-ea"/>
                          <a:cs typeface="Arial"/>
                        </a:rPr>
                        <a:t>Definir la estrategia global de la auditoría mediante la identificación </a:t>
                      </a:r>
                      <a:r>
                        <a:rPr lang="es-AR" sz="1400" kern="1200" smtClean="0">
                          <a:solidFill>
                            <a:schemeClr val="tx1"/>
                          </a:solidFill>
                          <a:effectLst/>
                          <a:latin typeface="Arial"/>
                          <a:ea typeface="+mn-ea"/>
                          <a:cs typeface="Arial"/>
                        </a:rPr>
                        <a:t>de:</a:t>
                      </a:r>
                    </a:p>
                    <a:p>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Marco de información financiera de acuerdo con el cual se ha preparado la información sujeta a auditoría.</a:t>
                      </a:r>
                      <a:endParaRPr lang="en-US" sz="1400" kern="1200" dirty="0" smtClean="0">
                        <a:solidFill>
                          <a:schemeClr val="tx1"/>
                        </a:solidFill>
                        <a:effectLst/>
                        <a:latin typeface="Arial"/>
                        <a:ea typeface="+mn-ea"/>
                        <a:cs typeface="Arial"/>
                      </a:endParaRPr>
                    </a:p>
                    <a:p>
                      <a:endParaRPr lang="en-US" sz="1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marL="285750" lvl="0" indent="-285750">
                        <a:buFont typeface="Arial"/>
                        <a:buChar char="•"/>
                      </a:pPr>
                      <a:r>
                        <a:rPr lang="es-AR" sz="1400" kern="1200" dirty="0" smtClean="0">
                          <a:solidFill>
                            <a:schemeClr val="tx1"/>
                          </a:solidFill>
                          <a:effectLst/>
                          <a:latin typeface="Arial"/>
                          <a:ea typeface="+mn-ea"/>
                          <a:cs typeface="Arial"/>
                        </a:rPr>
                        <a:t>Memorandum de planificación.</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Evaluación del control interno (cuestionarios, diagrama de flujo, etc.).</a:t>
                      </a:r>
                      <a:endParaRPr lang="en-US" sz="1400" kern="1200" dirty="0" smtClean="0">
                        <a:solidFill>
                          <a:schemeClr val="tx1"/>
                        </a:solidFill>
                        <a:effectLst/>
                        <a:latin typeface="Arial"/>
                        <a:ea typeface="+mn-ea"/>
                        <a:cs typeface="Arial"/>
                      </a:endParaRPr>
                    </a:p>
                    <a:p>
                      <a:pPr marL="285750" indent="-285750">
                        <a:buFont typeface="Arial"/>
                        <a:buChar char="•"/>
                      </a:pPr>
                      <a:r>
                        <a:rPr lang="es-AR" sz="1400" kern="1200" dirty="0" smtClean="0">
                          <a:solidFill>
                            <a:schemeClr val="tx1"/>
                          </a:solidFill>
                          <a:effectLst/>
                          <a:latin typeface="Arial"/>
                          <a:ea typeface="+mn-ea"/>
                          <a:cs typeface="Arial"/>
                        </a:rPr>
                        <a:t>Programa de trabajo detallado (listado pormenorizado de todos los procedimientos que se llevarán a cabo).</a:t>
                      </a:r>
                      <a:r>
                        <a:rPr lang="en-US" sz="1400" dirty="0" smtClean="0">
                          <a:effectLst/>
                          <a:latin typeface="Arial"/>
                          <a:cs typeface="Arial"/>
                        </a:rPr>
                        <a:t> </a:t>
                      </a:r>
                      <a:endParaRPr lang="en-US" sz="1400" dirty="0">
                        <a:latin typeface="Arial"/>
                        <a:cs typeface="Arial"/>
                      </a:endParaRPr>
                    </a:p>
                  </a:txBody>
                  <a:tcPr>
                    <a:lnL w="12700" cap="flat" cmpd="sng" algn="ctr">
                      <a:solidFill>
                        <a:scrgbClr r="0" g="0" b="0"/>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42003" name="Rectangle 5"/>
          <p:cNvSpPr>
            <a:spLocks noChangeArrowheads="1"/>
          </p:cNvSpPr>
          <p:nvPr/>
        </p:nvSpPr>
        <p:spPr bwMode="auto">
          <a:xfrm>
            <a:off x="239713" y="1022350"/>
            <a:ext cx="8697912" cy="461963"/>
          </a:xfrm>
          <a:prstGeom prst="rect">
            <a:avLst/>
          </a:prstGeom>
          <a:noFill/>
          <a:ln w="9525">
            <a:noFill/>
            <a:miter lim="800000"/>
            <a:headEnd/>
            <a:tailEnd/>
          </a:ln>
        </p:spPr>
        <p:txBody>
          <a:bodyPr>
            <a:spAutoFit/>
          </a:bodyPr>
          <a:lstStyle/>
          <a:p>
            <a:pPr algn="ctr"/>
            <a:r>
              <a:rPr lang="es-AR" sz="2400" b="1">
                <a:solidFill>
                  <a:srgbClr val="000000"/>
                </a:solidFill>
              </a:rPr>
              <a:t>4. CONTENIDO DE LOS PAPELES DE TRABAJO (1/15)</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44034"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7C990434-B6F3-40E3-B5B8-91D8AA3BCF05}" type="slidenum">
              <a:rPr lang="en-US" smtClean="0">
                <a:solidFill>
                  <a:schemeClr val="tx1"/>
                </a:solidFill>
                <a:latin typeface="Arial" charset="0"/>
                <a:cs typeface="Arial" charset="0"/>
              </a:rPr>
              <a:pPr algn="r" fontAlgn="base">
                <a:spcBef>
                  <a:spcPct val="0"/>
                </a:spcBef>
                <a:spcAft>
                  <a:spcPct val="0"/>
                </a:spcAft>
              </a:pPr>
              <a:t>15</a:t>
            </a:fld>
            <a:endParaRPr lang="en-US" smtClean="0">
              <a:solidFill>
                <a:schemeClr val="tx1"/>
              </a:solidFill>
              <a:latin typeface="Arial" charset="0"/>
              <a:cs typeface="Arial" charset="0"/>
            </a:endParaRPr>
          </a:p>
        </p:txBody>
      </p:sp>
      <p:sp>
        <p:nvSpPr>
          <p:cNvPr id="44035"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44036"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44037"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
        <p:nvSpPr>
          <p:cNvPr id="44038" name="Rectangle 11"/>
          <p:cNvSpPr>
            <a:spLocks noChangeArrowheads="1"/>
          </p:cNvSpPr>
          <p:nvPr/>
        </p:nvSpPr>
        <p:spPr bwMode="auto">
          <a:xfrm>
            <a:off x="239713" y="1022350"/>
            <a:ext cx="8697912" cy="461963"/>
          </a:xfrm>
          <a:prstGeom prst="rect">
            <a:avLst/>
          </a:prstGeom>
          <a:noFill/>
          <a:ln w="9525">
            <a:noFill/>
            <a:miter lim="800000"/>
            <a:headEnd/>
            <a:tailEnd/>
          </a:ln>
        </p:spPr>
        <p:txBody>
          <a:bodyPr>
            <a:spAutoFit/>
          </a:bodyPr>
          <a:lstStyle/>
          <a:p>
            <a:pPr algn="ctr"/>
            <a:r>
              <a:rPr lang="es-AR" sz="2400" b="1">
                <a:solidFill>
                  <a:srgbClr val="000000"/>
                </a:solidFill>
              </a:rPr>
              <a:t>4. CONTENIDO DE LOS PAPELES DE TRABAJO (2/15)</a:t>
            </a:r>
          </a:p>
        </p:txBody>
      </p:sp>
      <p:graphicFrame>
        <p:nvGraphicFramePr>
          <p:cNvPr id="13" name="Table 12"/>
          <p:cNvGraphicFramePr>
            <a:graphicFrameLocks noGrp="1"/>
          </p:cNvGraphicFramePr>
          <p:nvPr/>
        </p:nvGraphicFramePr>
        <p:xfrm>
          <a:off x="539750" y="1644650"/>
          <a:ext cx="8136903" cy="4489114"/>
        </p:xfrm>
        <a:graphic>
          <a:graphicData uri="http://schemas.openxmlformats.org/drawingml/2006/table">
            <a:tbl>
              <a:tblPr firstRow="1" bandRow="1">
                <a:tableStyleId>{5940675A-B579-460E-94D1-54222C63F5DA}</a:tableStyleId>
              </a:tblPr>
              <a:tblGrid>
                <a:gridCol w="1728191"/>
                <a:gridCol w="4176464"/>
                <a:gridCol w="2232248"/>
              </a:tblGrid>
              <a:tr h="343834">
                <a:tc>
                  <a:txBody>
                    <a:bodyPr/>
                    <a:lstStyle/>
                    <a:p>
                      <a:pPr algn="ctr"/>
                      <a:r>
                        <a:rPr lang="en-US" sz="1400" b="1" dirty="0" smtClean="0">
                          <a:latin typeface="Arial"/>
                          <a:cs typeface="Arial"/>
                        </a:rPr>
                        <a:t>ETAPA</a:t>
                      </a:r>
                      <a:endParaRPr lang="en-US" sz="1400" b="1" dirty="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latin typeface="Arial"/>
                          <a:cs typeface="Arial"/>
                        </a:rPr>
                        <a:t>OBJETIVOS</a:t>
                      </a:r>
                      <a:endParaRPr lang="en-US" sz="1400" b="1"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latin typeface="Arial"/>
                          <a:cs typeface="Arial"/>
                        </a:rPr>
                        <a:t>PAPELES</a:t>
                      </a:r>
                      <a:r>
                        <a:rPr lang="en-US" sz="1400" b="1" baseline="0" dirty="0" smtClean="0">
                          <a:latin typeface="Arial"/>
                          <a:cs typeface="Arial"/>
                        </a:rPr>
                        <a:t> DE TRABAJO</a:t>
                      </a:r>
                      <a:endParaRPr lang="en-US" sz="1400" b="1" dirty="0">
                        <a:latin typeface="Arial"/>
                        <a:cs typeface="Arial"/>
                      </a:endParaRPr>
                    </a:p>
                  </a:txBody>
                  <a:tcPr>
                    <a:lnL w="12700" cap="flat" cmpd="sng" algn="ctr">
                      <a:solidFill>
                        <a:scrgbClr r="0" g="0" b="0"/>
                      </a:solidFill>
                      <a:prstDash val="solid"/>
                      <a:round/>
                      <a:headEnd type="none" w="med" len="med"/>
                      <a:tailEnd type="none" w="med" len="med"/>
                    </a:lnL>
                    <a:lnR w="12700" cmpd="sng">
                      <a:noFill/>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9979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AR" sz="1400" b="1" kern="1200" dirty="0" smtClean="0">
                          <a:solidFill>
                            <a:schemeClr val="tx1"/>
                          </a:solidFill>
                          <a:effectLst/>
                          <a:latin typeface="Arial"/>
                          <a:ea typeface="+mn-ea"/>
                          <a:cs typeface="Arial"/>
                        </a:rPr>
                        <a:t>2.   Planificación</a:t>
                      </a:r>
                      <a:r>
                        <a:rPr lang="en-US" sz="1400" dirty="0" smtClean="0">
                          <a:effectLst/>
                          <a:latin typeface="Arial"/>
                          <a:cs typeface="Arial"/>
                        </a:rPr>
                        <a:t> </a:t>
                      </a:r>
                      <a:endParaRPr lang="en-US" sz="1400" dirty="0" smtClean="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85750" lvl="0" indent="-285750" algn="l">
                        <a:buFont typeface="Arial"/>
                        <a:buChar char="•"/>
                      </a:pPr>
                      <a:r>
                        <a:rPr lang="es-AR" sz="1400" kern="1200" dirty="0" smtClean="0">
                          <a:solidFill>
                            <a:schemeClr val="tx1"/>
                          </a:solidFill>
                          <a:effectLst/>
                          <a:latin typeface="Arial"/>
                          <a:ea typeface="+mn-ea"/>
                          <a:cs typeface="Arial"/>
                        </a:rPr>
                        <a:t>Marco de normas de auditoría con el cual será llevado a cabo el encargo.</a:t>
                      </a:r>
                    </a:p>
                    <a:p>
                      <a:pPr marL="285750" lvl="0" indent="-285750" algn="l">
                        <a:buFont typeface="Arial"/>
                        <a:buChar char="•"/>
                      </a:pPr>
                      <a:r>
                        <a:rPr lang="es-AR" sz="1400" kern="1200" dirty="0" smtClean="0">
                          <a:solidFill>
                            <a:schemeClr val="tx1"/>
                          </a:solidFill>
                          <a:effectLst/>
                          <a:latin typeface="Arial"/>
                          <a:ea typeface="+mn-ea"/>
                          <a:cs typeface="Arial"/>
                        </a:rPr>
                        <a:t>Objeto</a:t>
                      </a:r>
                      <a:r>
                        <a:rPr lang="es-AR" sz="1400" kern="1200" baseline="0" dirty="0" smtClean="0">
                          <a:solidFill>
                            <a:schemeClr val="tx1"/>
                          </a:solidFill>
                          <a:effectLst/>
                          <a:latin typeface="Arial"/>
                          <a:ea typeface="+mn-ea"/>
                          <a:cs typeface="Arial"/>
                        </a:rPr>
                        <a:t> del examen.</a:t>
                      </a:r>
                      <a:endParaRPr lang="en-US" sz="1400" kern="1200" dirty="0" smtClean="0">
                        <a:solidFill>
                          <a:schemeClr val="tx1"/>
                        </a:solidFill>
                        <a:effectLst/>
                        <a:latin typeface="Arial"/>
                        <a:ea typeface="+mn-ea"/>
                        <a:cs typeface="Arial"/>
                      </a:endParaRPr>
                    </a:p>
                    <a:p>
                      <a:pPr marL="285750" lvl="0" indent="-285750" algn="l">
                        <a:buFont typeface="Arial"/>
                        <a:buChar char="•"/>
                      </a:pPr>
                      <a:r>
                        <a:rPr lang="es-AR" sz="1400" kern="1200" dirty="0" smtClean="0">
                          <a:solidFill>
                            <a:schemeClr val="tx1"/>
                          </a:solidFill>
                          <a:effectLst/>
                          <a:latin typeface="Arial"/>
                          <a:ea typeface="+mn-ea"/>
                          <a:cs typeface="Arial"/>
                        </a:rPr>
                        <a:t>Equipo de trabajo.</a:t>
                      </a:r>
                      <a:endParaRPr lang="en-US" sz="1400" kern="1200" dirty="0" smtClean="0">
                        <a:solidFill>
                          <a:schemeClr val="tx1"/>
                        </a:solidFill>
                        <a:effectLst/>
                        <a:latin typeface="Arial"/>
                        <a:ea typeface="+mn-ea"/>
                        <a:cs typeface="Arial"/>
                      </a:endParaRPr>
                    </a:p>
                    <a:p>
                      <a:pPr marL="285750" lvl="0" indent="-285750" algn="l">
                        <a:buFont typeface="Arial"/>
                        <a:buChar char="•"/>
                      </a:pPr>
                      <a:r>
                        <a:rPr lang="es-AR" sz="1400" kern="1200" dirty="0" smtClean="0">
                          <a:solidFill>
                            <a:schemeClr val="tx1"/>
                          </a:solidFill>
                          <a:effectLst/>
                          <a:latin typeface="Arial"/>
                          <a:ea typeface="+mn-ea"/>
                          <a:cs typeface="Arial"/>
                        </a:rPr>
                        <a:t>Personal del cliente con el que se tendrá contacto (Dirección, Gerencia, otros funcionarios).</a:t>
                      </a:r>
                      <a:endParaRPr lang="en-US" sz="1400" kern="1200" dirty="0" smtClean="0">
                        <a:solidFill>
                          <a:schemeClr val="tx1"/>
                        </a:solidFill>
                        <a:effectLst/>
                        <a:latin typeface="Arial"/>
                        <a:ea typeface="+mn-ea"/>
                        <a:cs typeface="Arial"/>
                      </a:endParaRPr>
                    </a:p>
                    <a:p>
                      <a:pPr marL="285750" lvl="0" indent="-285750" algn="l">
                        <a:buFont typeface="Arial"/>
                        <a:buChar char="•"/>
                      </a:pPr>
                      <a:r>
                        <a:rPr lang="es-AR" sz="1400" kern="1200" dirty="0" smtClean="0">
                          <a:solidFill>
                            <a:schemeClr val="tx1"/>
                          </a:solidFill>
                          <a:effectLst/>
                          <a:latin typeface="Arial"/>
                          <a:ea typeface="+mn-ea"/>
                          <a:cs typeface="Arial"/>
                        </a:rPr>
                        <a:t>Factores externos e internos que puedan afectar las conclusiones de auditoría o el énfasis del trabajo.</a:t>
                      </a:r>
                      <a:endParaRPr lang="en-US" sz="1400" kern="1200" dirty="0" smtClean="0">
                        <a:solidFill>
                          <a:schemeClr val="tx1"/>
                        </a:solidFill>
                        <a:effectLst/>
                        <a:latin typeface="Arial"/>
                        <a:ea typeface="+mn-ea"/>
                        <a:cs typeface="Arial"/>
                      </a:endParaRPr>
                    </a:p>
                    <a:p>
                      <a:pPr marL="285750" lvl="0" indent="-285750" algn="l">
                        <a:buFont typeface="Arial"/>
                        <a:buChar char="•"/>
                      </a:pPr>
                      <a:r>
                        <a:rPr lang="es-AR" sz="1400" kern="1200" dirty="0" smtClean="0">
                          <a:solidFill>
                            <a:schemeClr val="tx1"/>
                          </a:solidFill>
                          <a:effectLst/>
                          <a:latin typeface="Arial"/>
                          <a:ea typeface="+mn-ea"/>
                          <a:cs typeface="Arial"/>
                        </a:rPr>
                        <a:t>Áreas críticas y significativas de auditoría (objetivos de auditoría, nivel  de confianza en el control interno y procedimientos principales).</a:t>
                      </a:r>
                      <a:endParaRPr lang="en-US" sz="1400" kern="1200" dirty="0" smtClean="0">
                        <a:solidFill>
                          <a:schemeClr val="tx1"/>
                        </a:solidFill>
                        <a:effectLst/>
                        <a:latin typeface="Arial"/>
                        <a:ea typeface="+mn-ea"/>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s-AR" sz="1400" kern="1200" dirty="0" smtClean="0">
                          <a:solidFill>
                            <a:schemeClr val="tx1"/>
                          </a:solidFill>
                          <a:effectLst/>
                          <a:latin typeface="Arial"/>
                          <a:ea typeface="+mn-ea"/>
                          <a:cs typeface="Arial"/>
                        </a:rPr>
                        <a:t>Documentar el estado actual de la evaluación del control interno y la planificación de la evaluación para este ejercicio (incluyendo la decisión de depositar o no confianza en el control interno).</a:t>
                      </a:r>
                      <a:endParaRPr lang="en-US" sz="1400" kern="1200" dirty="0" smtClean="0">
                        <a:solidFill>
                          <a:schemeClr val="tx1"/>
                        </a:solidFill>
                        <a:effectLst/>
                        <a:latin typeface="Arial"/>
                        <a:ea typeface="+mn-ea"/>
                        <a:cs typeface="Arial"/>
                      </a:endParaRPr>
                    </a:p>
                    <a:p>
                      <a:endParaRPr lang="en-US" sz="1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buFont typeface="Arial"/>
                        <a:buNone/>
                      </a:pPr>
                      <a:endParaRPr lang="en-US" sz="1400" dirty="0">
                        <a:latin typeface="Arial"/>
                        <a:cs typeface="Arial"/>
                      </a:endParaRPr>
                    </a:p>
                  </a:txBody>
                  <a:tcPr>
                    <a:lnL w="12700" cap="flat" cmpd="sng" algn="ctr">
                      <a:solidFill>
                        <a:scrgbClr r="0" g="0" b="0"/>
                      </a:solidFill>
                      <a:prstDash val="solid"/>
                      <a:round/>
                      <a:headEnd type="none" w="med" len="med"/>
                      <a:tailEnd type="none" w="med" len="med"/>
                    </a:lnL>
                    <a:lnR w="12700" cmpd="sng">
                      <a:noFill/>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46082"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E3482592-BAED-4B65-B008-759B21A2AE8E}" type="slidenum">
              <a:rPr lang="en-US" smtClean="0">
                <a:solidFill>
                  <a:schemeClr val="tx1"/>
                </a:solidFill>
                <a:latin typeface="Arial" charset="0"/>
                <a:cs typeface="Arial" charset="0"/>
              </a:rPr>
              <a:pPr algn="r" fontAlgn="base">
                <a:spcBef>
                  <a:spcPct val="0"/>
                </a:spcBef>
                <a:spcAft>
                  <a:spcPct val="0"/>
                </a:spcAft>
              </a:pPr>
              <a:t>16</a:t>
            </a:fld>
            <a:endParaRPr lang="en-US" smtClean="0">
              <a:solidFill>
                <a:schemeClr val="tx1"/>
              </a:solidFill>
              <a:latin typeface="Arial" charset="0"/>
              <a:cs typeface="Arial" charset="0"/>
            </a:endParaRPr>
          </a:p>
        </p:txBody>
      </p:sp>
      <p:sp>
        <p:nvSpPr>
          <p:cNvPr id="46083"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46084"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46085"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
        <p:nvSpPr>
          <p:cNvPr id="46086" name="Rectangle 9"/>
          <p:cNvSpPr>
            <a:spLocks noChangeArrowheads="1"/>
          </p:cNvSpPr>
          <p:nvPr/>
        </p:nvSpPr>
        <p:spPr bwMode="auto">
          <a:xfrm>
            <a:off x="239713" y="1022350"/>
            <a:ext cx="8697912" cy="461963"/>
          </a:xfrm>
          <a:prstGeom prst="rect">
            <a:avLst/>
          </a:prstGeom>
          <a:noFill/>
          <a:ln w="9525">
            <a:noFill/>
            <a:miter lim="800000"/>
            <a:headEnd/>
            <a:tailEnd/>
          </a:ln>
        </p:spPr>
        <p:txBody>
          <a:bodyPr>
            <a:spAutoFit/>
          </a:bodyPr>
          <a:lstStyle/>
          <a:p>
            <a:pPr algn="ctr"/>
            <a:r>
              <a:rPr lang="es-AR" sz="2400" b="1">
                <a:solidFill>
                  <a:srgbClr val="000000"/>
                </a:solidFill>
              </a:rPr>
              <a:t>4. CONTENIDO DE LOS PAPELES DE TRABAJO (3/15)</a:t>
            </a:r>
          </a:p>
        </p:txBody>
      </p:sp>
      <p:graphicFrame>
        <p:nvGraphicFramePr>
          <p:cNvPr id="11" name="Table 10"/>
          <p:cNvGraphicFramePr>
            <a:graphicFrameLocks noGrp="1"/>
          </p:cNvGraphicFramePr>
          <p:nvPr/>
        </p:nvGraphicFramePr>
        <p:xfrm>
          <a:off x="539750" y="1644650"/>
          <a:ext cx="8136903" cy="4341741"/>
        </p:xfrm>
        <a:graphic>
          <a:graphicData uri="http://schemas.openxmlformats.org/drawingml/2006/table">
            <a:tbl>
              <a:tblPr firstRow="1" bandRow="1">
                <a:tableStyleId>{5940675A-B579-460E-94D1-54222C63F5DA}</a:tableStyleId>
              </a:tblPr>
              <a:tblGrid>
                <a:gridCol w="1728191"/>
                <a:gridCol w="4176464"/>
                <a:gridCol w="2232248"/>
              </a:tblGrid>
              <a:tr h="343834">
                <a:tc>
                  <a:txBody>
                    <a:bodyPr/>
                    <a:lstStyle/>
                    <a:p>
                      <a:pPr algn="ctr"/>
                      <a:r>
                        <a:rPr lang="en-US" sz="1400" b="1" dirty="0" smtClean="0">
                          <a:latin typeface="Arial"/>
                          <a:cs typeface="Arial"/>
                        </a:rPr>
                        <a:t>ETAPA</a:t>
                      </a:r>
                      <a:endParaRPr lang="en-US" sz="1400" b="1" dirty="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latin typeface="Arial"/>
                          <a:cs typeface="Arial"/>
                        </a:rPr>
                        <a:t>OBJETIVOS</a:t>
                      </a:r>
                      <a:endParaRPr lang="en-US" sz="1400" b="1"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latin typeface="Arial"/>
                          <a:cs typeface="Arial"/>
                        </a:rPr>
                        <a:t>PAPELES</a:t>
                      </a:r>
                      <a:r>
                        <a:rPr lang="en-US" sz="1400" b="1" baseline="0" dirty="0" smtClean="0">
                          <a:latin typeface="Arial"/>
                          <a:cs typeface="Arial"/>
                        </a:rPr>
                        <a:t> DE TRABAJO</a:t>
                      </a:r>
                      <a:endParaRPr lang="en-US" sz="1400" b="1" dirty="0">
                        <a:latin typeface="Arial"/>
                        <a:cs typeface="Arial"/>
                      </a:endParaRPr>
                    </a:p>
                  </a:txBody>
                  <a:tcPr>
                    <a:lnL w="12700" cap="flat" cmpd="sng" algn="ctr">
                      <a:solidFill>
                        <a:scrgbClr r="0" g="0" b="0"/>
                      </a:solidFill>
                      <a:prstDash val="solid"/>
                      <a:round/>
                      <a:headEnd type="none" w="med" len="med"/>
                      <a:tailEnd type="none" w="med" len="med"/>
                    </a:lnL>
                    <a:lnR w="12700" cmpd="sng">
                      <a:noFill/>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9979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AR" sz="1400" b="1" kern="1200" dirty="0" smtClean="0">
                          <a:solidFill>
                            <a:schemeClr val="tx1"/>
                          </a:solidFill>
                          <a:effectLst/>
                          <a:latin typeface="Arial"/>
                          <a:ea typeface="+mn-ea"/>
                          <a:cs typeface="Arial"/>
                        </a:rPr>
                        <a:t>2.   Planificación</a:t>
                      </a:r>
                      <a:r>
                        <a:rPr lang="en-US" sz="1400" dirty="0" smtClean="0">
                          <a:effectLst/>
                          <a:latin typeface="Arial"/>
                          <a:cs typeface="Arial"/>
                        </a:rPr>
                        <a:t> </a:t>
                      </a:r>
                      <a:endParaRPr lang="en-US" sz="1400" dirty="0" smtClean="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85750" lvl="0" indent="-285750">
                        <a:buFont typeface="Arial"/>
                        <a:buChar char="•"/>
                      </a:pPr>
                      <a:r>
                        <a:rPr lang="es-AR" sz="1400" kern="1200" dirty="0" smtClean="0">
                          <a:solidFill>
                            <a:schemeClr val="tx1"/>
                          </a:solidFill>
                          <a:effectLst/>
                          <a:latin typeface="Arial"/>
                          <a:ea typeface="+mn-ea"/>
                          <a:cs typeface="Arial"/>
                        </a:rPr>
                        <a:t>Documentar el nivel de significatividad y el procedimiento seguido para su determinación.</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Establecer el presupuesto de tiempo y su distribución por área y cronológica.</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Detallar las reuniones significativas realizadas con la Gerencia del cliente, Directorio o cualquier otro grupo importante.</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Indicar los informes a se han de emitir (p.e. informe de control interno, informe de auditoría, informe especial) y la fecha en que cada uno debe emitirse.</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Documentar, si hubiera, la participación de especialistas, revisores, consultores.</a:t>
                      </a:r>
                      <a:endParaRPr lang="en-US" sz="1400" kern="1200" dirty="0" smtClean="0">
                        <a:solidFill>
                          <a:schemeClr val="tx1"/>
                        </a:solidFill>
                        <a:effectLst/>
                        <a:latin typeface="Arial"/>
                        <a:ea typeface="+mn-ea"/>
                        <a:cs typeface="Arial"/>
                      </a:endParaRPr>
                    </a:p>
                    <a:p>
                      <a:pPr marL="285750" indent="-285750">
                        <a:buFont typeface="Arial"/>
                        <a:buChar char="•"/>
                      </a:pPr>
                      <a:r>
                        <a:rPr lang="es-AR" sz="1400" kern="1200" dirty="0" smtClean="0">
                          <a:solidFill>
                            <a:schemeClr val="tx1"/>
                          </a:solidFill>
                          <a:effectLst/>
                          <a:latin typeface="Arial"/>
                          <a:ea typeface="+mn-ea"/>
                          <a:cs typeface="Arial"/>
                        </a:rPr>
                        <a:t>Documentar la naturaleza de cualquier asistencia significativa que pueda ser proporcionada por el personal del cliente y/o departamento de auditoría interna y su efecto sobre el trabajo de auditoría a ser realizado. </a:t>
                      </a:r>
                      <a:endParaRPr lang="en-US" sz="1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buFont typeface="Arial"/>
                        <a:buNone/>
                      </a:pPr>
                      <a:endParaRPr lang="en-US" sz="1400" dirty="0">
                        <a:latin typeface="Arial"/>
                        <a:cs typeface="Arial"/>
                      </a:endParaRPr>
                    </a:p>
                  </a:txBody>
                  <a:tcPr>
                    <a:lnL w="12700" cap="flat" cmpd="sng" algn="ctr">
                      <a:solidFill>
                        <a:scrgbClr r="0" g="0" b="0"/>
                      </a:solidFill>
                      <a:prstDash val="solid"/>
                      <a:round/>
                      <a:headEnd type="none" w="med" len="med"/>
                      <a:tailEnd type="none" w="med" len="med"/>
                    </a:lnL>
                    <a:lnR w="12700" cmpd="sng">
                      <a:noFill/>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48130"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4C3F871D-A177-4FE6-ACB2-962AABCFEF5C}" type="slidenum">
              <a:rPr lang="en-US" smtClean="0">
                <a:solidFill>
                  <a:schemeClr val="tx1"/>
                </a:solidFill>
                <a:latin typeface="Arial" charset="0"/>
                <a:cs typeface="Arial" charset="0"/>
              </a:rPr>
              <a:pPr algn="r" fontAlgn="base">
                <a:spcBef>
                  <a:spcPct val="0"/>
                </a:spcBef>
                <a:spcAft>
                  <a:spcPct val="0"/>
                </a:spcAft>
              </a:pPr>
              <a:t>17</a:t>
            </a:fld>
            <a:endParaRPr lang="en-US" smtClean="0">
              <a:solidFill>
                <a:schemeClr val="tx1"/>
              </a:solidFill>
              <a:latin typeface="Arial" charset="0"/>
              <a:cs typeface="Arial" charset="0"/>
            </a:endParaRPr>
          </a:p>
        </p:txBody>
      </p:sp>
      <p:sp>
        <p:nvSpPr>
          <p:cNvPr id="48131"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48132"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48133"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
        <p:nvSpPr>
          <p:cNvPr id="48134" name="Rectangle 10"/>
          <p:cNvSpPr>
            <a:spLocks noChangeArrowheads="1"/>
          </p:cNvSpPr>
          <p:nvPr/>
        </p:nvSpPr>
        <p:spPr bwMode="auto">
          <a:xfrm>
            <a:off x="239713" y="1022350"/>
            <a:ext cx="8697912" cy="461963"/>
          </a:xfrm>
          <a:prstGeom prst="rect">
            <a:avLst/>
          </a:prstGeom>
          <a:noFill/>
          <a:ln w="9525">
            <a:noFill/>
            <a:miter lim="800000"/>
            <a:headEnd/>
            <a:tailEnd/>
          </a:ln>
        </p:spPr>
        <p:txBody>
          <a:bodyPr>
            <a:spAutoFit/>
          </a:bodyPr>
          <a:lstStyle/>
          <a:p>
            <a:pPr algn="ctr"/>
            <a:r>
              <a:rPr lang="es-AR" sz="2400" b="1">
                <a:solidFill>
                  <a:srgbClr val="000000"/>
                </a:solidFill>
              </a:rPr>
              <a:t>4. CONTENIDO DE LOS PAPELES DE TRABAJO (4/15)</a:t>
            </a:r>
          </a:p>
        </p:txBody>
      </p:sp>
      <p:graphicFrame>
        <p:nvGraphicFramePr>
          <p:cNvPr id="12" name="Table 11"/>
          <p:cNvGraphicFramePr>
            <a:graphicFrameLocks noGrp="1"/>
          </p:cNvGraphicFramePr>
          <p:nvPr/>
        </p:nvGraphicFramePr>
        <p:xfrm>
          <a:off x="539750" y="1644650"/>
          <a:ext cx="8136903" cy="4341741"/>
        </p:xfrm>
        <a:graphic>
          <a:graphicData uri="http://schemas.openxmlformats.org/drawingml/2006/table">
            <a:tbl>
              <a:tblPr firstRow="1" bandRow="1">
                <a:tableStyleId>{5940675A-B579-460E-94D1-54222C63F5DA}</a:tableStyleId>
              </a:tblPr>
              <a:tblGrid>
                <a:gridCol w="1728191"/>
                <a:gridCol w="2520280"/>
                <a:gridCol w="3888432"/>
              </a:tblGrid>
              <a:tr h="343834">
                <a:tc>
                  <a:txBody>
                    <a:bodyPr/>
                    <a:lstStyle/>
                    <a:p>
                      <a:pPr algn="ctr"/>
                      <a:r>
                        <a:rPr lang="en-US" sz="1400" b="1" dirty="0" smtClean="0">
                          <a:latin typeface="Arial"/>
                          <a:cs typeface="Arial"/>
                        </a:rPr>
                        <a:t>ETAPA</a:t>
                      </a:r>
                      <a:endParaRPr lang="en-US" sz="1400" b="1" dirty="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latin typeface="Arial"/>
                          <a:cs typeface="Arial"/>
                        </a:rPr>
                        <a:t>OBJETIVOS</a:t>
                      </a:r>
                      <a:endParaRPr lang="en-US" sz="1400" b="1"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latin typeface="Arial"/>
                          <a:cs typeface="Arial"/>
                        </a:rPr>
                        <a:t>PAPELES</a:t>
                      </a:r>
                      <a:r>
                        <a:rPr lang="en-US" sz="1400" b="1" baseline="0" dirty="0" smtClean="0">
                          <a:latin typeface="Arial"/>
                          <a:cs typeface="Arial"/>
                        </a:rPr>
                        <a:t> DE TRABAJO</a:t>
                      </a:r>
                      <a:endParaRPr lang="en-US" sz="1400" b="1" dirty="0">
                        <a:latin typeface="Arial"/>
                        <a:cs typeface="Arial"/>
                      </a:endParaRPr>
                    </a:p>
                  </a:txBody>
                  <a:tcPr>
                    <a:lnL w="12700" cap="flat" cmpd="sng" algn="ctr">
                      <a:solidFill>
                        <a:scrgbClr r="0" g="0" b="0"/>
                      </a:solidFill>
                      <a:prstDash val="solid"/>
                      <a:round/>
                      <a:headEnd type="none" w="med" len="med"/>
                      <a:tailEnd type="none" w="med" len="med"/>
                    </a:lnL>
                    <a:lnR w="12700" cmpd="sng">
                      <a:noFill/>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9979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AR" sz="1400" b="1" kern="1200" dirty="0" smtClean="0">
                          <a:solidFill>
                            <a:schemeClr val="tx1"/>
                          </a:solidFill>
                          <a:effectLst/>
                          <a:latin typeface="Arial"/>
                          <a:ea typeface="+mn-ea"/>
                          <a:cs typeface="Arial"/>
                        </a:rPr>
                        <a:t>3.   Ejecución</a:t>
                      </a:r>
                      <a:r>
                        <a:rPr lang="en-US" sz="1400" dirty="0" smtClean="0">
                          <a:effectLst/>
                          <a:latin typeface="Arial"/>
                          <a:cs typeface="Arial"/>
                        </a:rPr>
                        <a:t> </a:t>
                      </a:r>
                      <a:endParaRPr lang="en-US" sz="1400" dirty="0" smtClean="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85750" lvl="0" indent="-285750" algn="l">
                        <a:buFont typeface="Arial"/>
                        <a:buChar char="•"/>
                      </a:pPr>
                      <a:r>
                        <a:rPr lang="es-AR" sz="1400" kern="1200" dirty="0" smtClean="0">
                          <a:solidFill>
                            <a:schemeClr val="tx1"/>
                          </a:solidFill>
                          <a:effectLst/>
                          <a:latin typeface="Arial"/>
                          <a:ea typeface="+mn-ea"/>
                          <a:cs typeface="Arial"/>
                        </a:rPr>
                        <a:t>Reunir elementos de juicio válidos y suficientes que respalden las afirmaciones contenidas en el informe de auditoría.</a:t>
                      </a:r>
                      <a:endParaRPr lang="en-US" sz="1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85750" lvl="0" indent="-285750">
                        <a:buFont typeface="Arial"/>
                        <a:buChar char="•"/>
                      </a:pPr>
                      <a:r>
                        <a:rPr lang="es-AR" sz="1400" kern="1200" dirty="0" smtClean="0">
                          <a:solidFill>
                            <a:schemeClr val="tx1"/>
                          </a:solidFill>
                          <a:effectLst/>
                          <a:latin typeface="Arial"/>
                          <a:ea typeface="+mn-ea"/>
                          <a:cs typeface="Arial"/>
                        </a:rPr>
                        <a:t>Relevamiento del sistema de control interno.</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Pruebas de cumplimiento de los controles relevados.</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Pruebas de auditoría sustantiva.</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Estados contables preparados por el cliente o por el auditor.</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Balance de comprobación de saldos.</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Constancia de revisión analítica.</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Planillas llave y su correspondiente resumen.</a:t>
                      </a:r>
                    </a:p>
                    <a:p>
                      <a:pPr marL="285750" lvl="0" indent="-285750">
                        <a:buFont typeface="Arial"/>
                        <a:buChar char="•"/>
                      </a:pPr>
                      <a:r>
                        <a:rPr lang="es-AR" sz="1400" kern="1200" dirty="0" smtClean="0">
                          <a:solidFill>
                            <a:schemeClr val="tx1"/>
                          </a:solidFill>
                          <a:effectLst/>
                          <a:latin typeface="Arial"/>
                          <a:ea typeface="+mn-ea"/>
                          <a:cs typeface="Arial"/>
                        </a:rPr>
                        <a:t>Análisis de cuenta preparados por el cliente.</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Notas sobre los procedimientos, principios y normas contables aplicados por el cliente.</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Candara (Body)"/>
                          <a:ea typeface="+mn-ea"/>
                          <a:cs typeface="Candara (Body)"/>
                        </a:rPr>
                        <a:t>Constancias de inspecciones oculares realizadas (arqueos, inventarios, etc.).</a:t>
                      </a:r>
                      <a:endParaRPr lang="en-US" sz="1400" kern="1200" dirty="0" smtClean="0">
                        <a:solidFill>
                          <a:schemeClr val="tx1"/>
                        </a:solidFill>
                        <a:effectLst/>
                        <a:latin typeface="Arial"/>
                        <a:ea typeface="+mn-ea"/>
                        <a:cs typeface="Arial"/>
                      </a:endParaRPr>
                    </a:p>
                  </a:txBody>
                  <a:tcPr>
                    <a:lnL w="12700" cap="flat" cmpd="sng" algn="ctr">
                      <a:solidFill>
                        <a:scrgbClr r="0" g="0" b="0"/>
                      </a:solidFill>
                      <a:prstDash val="solid"/>
                      <a:round/>
                      <a:headEnd type="none" w="med" len="med"/>
                      <a:tailEnd type="none" w="med" len="med"/>
                    </a:lnL>
                    <a:lnR w="12700" cmpd="sng">
                      <a:noFill/>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50178"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6C5EE6D1-3AF3-4AC4-B283-363B016A2FBC}" type="slidenum">
              <a:rPr lang="en-US" smtClean="0">
                <a:solidFill>
                  <a:schemeClr val="tx1"/>
                </a:solidFill>
                <a:latin typeface="Arial" charset="0"/>
                <a:cs typeface="Arial" charset="0"/>
              </a:rPr>
              <a:pPr algn="r" fontAlgn="base">
                <a:spcBef>
                  <a:spcPct val="0"/>
                </a:spcBef>
                <a:spcAft>
                  <a:spcPct val="0"/>
                </a:spcAft>
              </a:pPr>
              <a:t>18</a:t>
            </a:fld>
            <a:endParaRPr lang="en-US" smtClean="0">
              <a:solidFill>
                <a:schemeClr val="tx1"/>
              </a:solidFill>
              <a:latin typeface="Arial" charset="0"/>
              <a:cs typeface="Arial" charset="0"/>
            </a:endParaRPr>
          </a:p>
        </p:txBody>
      </p:sp>
      <p:sp>
        <p:nvSpPr>
          <p:cNvPr id="50179"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50180"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50181"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
        <p:nvSpPr>
          <p:cNvPr id="50182" name="Rectangle 9"/>
          <p:cNvSpPr>
            <a:spLocks noChangeArrowheads="1"/>
          </p:cNvSpPr>
          <p:nvPr/>
        </p:nvSpPr>
        <p:spPr bwMode="auto">
          <a:xfrm>
            <a:off x="239713" y="1022350"/>
            <a:ext cx="8697912" cy="461963"/>
          </a:xfrm>
          <a:prstGeom prst="rect">
            <a:avLst/>
          </a:prstGeom>
          <a:noFill/>
          <a:ln w="9525">
            <a:noFill/>
            <a:miter lim="800000"/>
            <a:headEnd/>
            <a:tailEnd/>
          </a:ln>
        </p:spPr>
        <p:txBody>
          <a:bodyPr>
            <a:spAutoFit/>
          </a:bodyPr>
          <a:lstStyle/>
          <a:p>
            <a:pPr algn="ctr"/>
            <a:r>
              <a:rPr lang="es-AR" sz="2400" b="1">
                <a:solidFill>
                  <a:srgbClr val="000000"/>
                </a:solidFill>
              </a:rPr>
              <a:t>4. CONTENIDO DE LOS PAPELES DE TRABAJO (5/15)</a:t>
            </a:r>
          </a:p>
        </p:txBody>
      </p:sp>
      <p:graphicFrame>
        <p:nvGraphicFramePr>
          <p:cNvPr id="11" name="Table 10"/>
          <p:cNvGraphicFramePr>
            <a:graphicFrameLocks noGrp="1"/>
          </p:cNvGraphicFramePr>
          <p:nvPr/>
        </p:nvGraphicFramePr>
        <p:xfrm>
          <a:off x="539750" y="1644650"/>
          <a:ext cx="8136903" cy="4489114"/>
        </p:xfrm>
        <a:graphic>
          <a:graphicData uri="http://schemas.openxmlformats.org/drawingml/2006/table">
            <a:tbl>
              <a:tblPr firstRow="1" bandRow="1">
                <a:tableStyleId>{5940675A-B579-460E-94D1-54222C63F5DA}</a:tableStyleId>
              </a:tblPr>
              <a:tblGrid>
                <a:gridCol w="1728191"/>
                <a:gridCol w="1440160"/>
                <a:gridCol w="4968552"/>
              </a:tblGrid>
              <a:tr h="343834">
                <a:tc>
                  <a:txBody>
                    <a:bodyPr/>
                    <a:lstStyle/>
                    <a:p>
                      <a:pPr algn="ctr"/>
                      <a:r>
                        <a:rPr lang="en-US" sz="1400" b="1" dirty="0" smtClean="0">
                          <a:latin typeface="Arial"/>
                          <a:cs typeface="Arial"/>
                        </a:rPr>
                        <a:t>ETAPA</a:t>
                      </a:r>
                      <a:endParaRPr lang="en-US" sz="1400" b="1" dirty="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latin typeface="Arial"/>
                          <a:cs typeface="Arial"/>
                        </a:rPr>
                        <a:t>OBJETIVOS</a:t>
                      </a:r>
                      <a:endParaRPr lang="en-US" sz="1400" b="1"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latin typeface="Arial"/>
                          <a:cs typeface="Arial"/>
                        </a:rPr>
                        <a:t>PAPELES</a:t>
                      </a:r>
                      <a:r>
                        <a:rPr lang="en-US" sz="1400" b="1" baseline="0" dirty="0" smtClean="0">
                          <a:latin typeface="Arial"/>
                          <a:cs typeface="Arial"/>
                        </a:rPr>
                        <a:t> DE TRABAJO</a:t>
                      </a:r>
                      <a:endParaRPr lang="en-US" sz="1400" b="1" dirty="0">
                        <a:latin typeface="Arial"/>
                        <a:cs typeface="Arial"/>
                      </a:endParaRPr>
                    </a:p>
                  </a:txBody>
                  <a:tcPr>
                    <a:lnL w="12700" cap="flat" cmpd="sng" algn="ctr">
                      <a:solidFill>
                        <a:scrgbClr r="0" g="0" b="0"/>
                      </a:solidFill>
                      <a:prstDash val="solid"/>
                      <a:round/>
                      <a:headEnd type="none" w="med" len="med"/>
                      <a:tailEnd type="none" w="med" len="med"/>
                    </a:lnL>
                    <a:lnR w="12700" cmpd="sng">
                      <a:noFill/>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9979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AR" sz="1400" b="1" kern="1200" dirty="0" smtClean="0">
                          <a:solidFill>
                            <a:schemeClr val="tx1"/>
                          </a:solidFill>
                          <a:effectLst/>
                          <a:latin typeface="Arial"/>
                          <a:ea typeface="+mn-ea"/>
                          <a:cs typeface="Arial"/>
                        </a:rPr>
                        <a:t>3.   Ejecución</a:t>
                      </a:r>
                      <a:r>
                        <a:rPr lang="en-US" sz="1400" dirty="0" smtClean="0">
                          <a:effectLst/>
                          <a:latin typeface="Arial"/>
                          <a:cs typeface="Arial"/>
                        </a:rPr>
                        <a:t> </a:t>
                      </a:r>
                      <a:endParaRPr lang="en-US" sz="1400" dirty="0" smtClean="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a:buFont typeface="Arial"/>
                        <a:buNone/>
                      </a:pPr>
                      <a:endParaRPr lang="en-US" sz="1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85750" lvl="0" indent="-285750">
                        <a:buFont typeface="Arial"/>
                        <a:buChar char="•"/>
                      </a:pPr>
                      <a:r>
                        <a:rPr lang="es-AR" sz="1400" kern="1200" dirty="0" smtClean="0">
                          <a:solidFill>
                            <a:schemeClr val="tx1"/>
                          </a:solidFill>
                          <a:effectLst/>
                          <a:latin typeface="Arial"/>
                          <a:ea typeface="+mn-ea"/>
                          <a:cs typeface="Arial"/>
                        </a:rPr>
                        <a:t>Confirmaciones solicitadas a terceros, tales como abogados, bancos, compañías de seguros, clientes, proveedores, etc. (cartas enviadas, respuestas recibidas, planilla resumen y detalle de procedimientos alternativos para los casos sin respuesta).</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Planillas con cálculos globales realizados por el auditor.</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Notas resultantes de revisiones conceptuales.</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Resúmenes o copias del examen de documentos importantes (actas, escrituras, títulos, poderes, contratos, etc.).</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Notas sobre el resultado de indagaciones orales.</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Planilla de asuntos pendientes resolución durante la auditoría.</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Resumen de ajustes de auditoría propuestos y la cuantificación de su impacto sobre los estados contables en su conjunto.</a:t>
                      </a:r>
                      <a:endParaRPr lang="en-US" sz="1400" kern="1200" dirty="0" smtClean="0">
                        <a:solidFill>
                          <a:schemeClr val="tx1"/>
                        </a:solidFill>
                        <a:effectLst/>
                        <a:latin typeface="Arial"/>
                        <a:ea typeface="+mn-ea"/>
                        <a:cs typeface="Arial"/>
                      </a:endParaRPr>
                    </a:p>
                    <a:p>
                      <a:pPr marL="285750" lvl="0" indent="-285750">
                        <a:buFont typeface="Arial"/>
                        <a:buChar char="•"/>
                      </a:pPr>
                      <a:r>
                        <a:rPr lang="es-AR" sz="1400" kern="1200" dirty="0" smtClean="0">
                          <a:solidFill>
                            <a:schemeClr val="tx1"/>
                          </a:solidFill>
                          <a:effectLst/>
                          <a:latin typeface="Arial"/>
                          <a:ea typeface="+mn-ea"/>
                          <a:cs typeface="Arial"/>
                        </a:rPr>
                        <a:t>Resumen de tiempo.</a:t>
                      </a:r>
                      <a:endParaRPr lang="en-US" sz="1400" kern="1200" dirty="0" smtClean="0">
                        <a:solidFill>
                          <a:schemeClr val="tx1"/>
                        </a:solidFill>
                        <a:effectLst/>
                        <a:latin typeface="Arial"/>
                        <a:ea typeface="+mn-ea"/>
                        <a:cs typeface="Arial"/>
                      </a:endParaRPr>
                    </a:p>
                    <a:p>
                      <a:pPr marL="285750" indent="-285750">
                        <a:buFont typeface="Arial"/>
                        <a:buChar char="•"/>
                      </a:pPr>
                      <a:r>
                        <a:rPr lang="es-AR" sz="1400" kern="1200" dirty="0" smtClean="0">
                          <a:solidFill>
                            <a:schemeClr val="tx1"/>
                          </a:solidFill>
                          <a:effectLst/>
                          <a:latin typeface="Arial"/>
                          <a:ea typeface="+mn-ea"/>
                          <a:cs typeface="Arial"/>
                        </a:rPr>
                        <a:t>Planilla con el estado de transcripción de libros rubricados. </a:t>
                      </a:r>
                      <a:endParaRPr lang="en-US" sz="1400" kern="1200" dirty="0" smtClean="0">
                        <a:solidFill>
                          <a:schemeClr val="tx1"/>
                        </a:solidFill>
                        <a:effectLst/>
                        <a:latin typeface="Arial"/>
                        <a:ea typeface="+mn-ea"/>
                        <a:cs typeface="Arial"/>
                      </a:endParaRPr>
                    </a:p>
                  </a:txBody>
                  <a:tcPr>
                    <a:lnL w="12700" cap="flat" cmpd="sng" algn="ctr">
                      <a:solidFill>
                        <a:scrgbClr r="0" g="0" b="0"/>
                      </a:solidFill>
                      <a:prstDash val="solid"/>
                      <a:round/>
                      <a:headEnd type="none" w="med" len="med"/>
                      <a:tailEnd type="none" w="med" len="med"/>
                    </a:lnL>
                    <a:lnR w="12700" cmpd="sng">
                      <a:noFill/>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52226"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07833A52-2BC8-40F1-B848-5193538BD1DD}" type="slidenum">
              <a:rPr lang="en-US" smtClean="0">
                <a:solidFill>
                  <a:schemeClr val="tx1"/>
                </a:solidFill>
                <a:latin typeface="Arial" charset="0"/>
                <a:cs typeface="Arial" charset="0"/>
              </a:rPr>
              <a:pPr algn="r" fontAlgn="base">
                <a:spcBef>
                  <a:spcPct val="0"/>
                </a:spcBef>
                <a:spcAft>
                  <a:spcPct val="0"/>
                </a:spcAft>
              </a:pPr>
              <a:t>19</a:t>
            </a:fld>
            <a:endParaRPr lang="en-US" smtClean="0">
              <a:solidFill>
                <a:schemeClr val="tx1"/>
              </a:solidFill>
              <a:latin typeface="Arial" charset="0"/>
              <a:cs typeface="Arial" charset="0"/>
            </a:endParaRPr>
          </a:p>
        </p:txBody>
      </p:sp>
      <p:sp>
        <p:nvSpPr>
          <p:cNvPr id="52227"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52228"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52229"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graphicFrame>
        <p:nvGraphicFramePr>
          <p:cNvPr id="11" name="Table 10"/>
          <p:cNvGraphicFramePr>
            <a:graphicFrameLocks noGrp="1"/>
          </p:cNvGraphicFramePr>
          <p:nvPr/>
        </p:nvGraphicFramePr>
        <p:xfrm>
          <a:off x="539750" y="1644650"/>
          <a:ext cx="8136903" cy="3440177"/>
        </p:xfrm>
        <a:graphic>
          <a:graphicData uri="http://schemas.openxmlformats.org/drawingml/2006/table">
            <a:tbl>
              <a:tblPr firstRow="1" bandRow="1">
                <a:tableStyleId>{5940675A-B579-460E-94D1-54222C63F5DA}</a:tableStyleId>
              </a:tblPr>
              <a:tblGrid>
                <a:gridCol w="2448271"/>
                <a:gridCol w="2808312"/>
                <a:gridCol w="2880320"/>
              </a:tblGrid>
              <a:tr h="394862">
                <a:tc>
                  <a:txBody>
                    <a:bodyPr/>
                    <a:lstStyle/>
                    <a:p>
                      <a:pPr algn="ctr"/>
                      <a:r>
                        <a:rPr lang="en-US" sz="1500" b="1" dirty="0" smtClean="0">
                          <a:latin typeface="Arial"/>
                          <a:cs typeface="Arial"/>
                        </a:rPr>
                        <a:t>ETAPA</a:t>
                      </a:r>
                      <a:endParaRPr lang="en-US" sz="1500" b="1" dirty="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500" b="1" dirty="0" smtClean="0">
                          <a:latin typeface="Arial"/>
                          <a:cs typeface="Arial"/>
                        </a:rPr>
                        <a:t>OBJETIVOS</a:t>
                      </a:r>
                      <a:endParaRPr lang="en-US" sz="1500" b="1"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500" b="1" dirty="0" smtClean="0">
                          <a:latin typeface="Arial"/>
                          <a:cs typeface="Arial"/>
                        </a:rPr>
                        <a:t>PAPELES</a:t>
                      </a:r>
                      <a:r>
                        <a:rPr lang="en-US" sz="1500" b="1" baseline="0" dirty="0" smtClean="0">
                          <a:latin typeface="Arial"/>
                          <a:cs typeface="Arial"/>
                        </a:rPr>
                        <a:t> DE TRABAJO</a:t>
                      </a:r>
                      <a:endParaRPr lang="en-US" sz="1500" b="1" dirty="0">
                        <a:latin typeface="Arial"/>
                        <a:cs typeface="Arial"/>
                      </a:endParaRPr>
                    </a:p>
                  </a:txBody>
                  <a:tcPr>
                    <a:lnL w="12700" cap="flat" cmpd="sng" algn="ctr">
                      <a:solidFill>
                        <a:scrgbClr r="0" g="0" b="0"/>
                      </a:solidFill>
                      <a:prstDash val="solid"/>
                      <a:round/>
                      <a:headEnd type="none" w="med" len="med"/>
                      <a:tailEnd type="none" w="med" len="med"/>
                    </a:lnL>
                    <a:lnR w="12700" cmpd="sng">
                      <a:noFill/>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045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AR" sz="1400" b="1" kern="1200" dirty="0" smtClean="0">
                          <a:solidFill>
                            <a:schemeClr val="tx1"/>
                          </a:solidFill>
                          <a:effectLst/>
                          <a:latin typeface="Arial"/>
                          <a:ea typeface="+mn-ea"/>
                          <a:cs typeface="Arial"/>
                        </a:rPr>
                        <a:t>4.   Conclusión</a:t>
                      </a:r>
                      <a:endParaRPr lang="en-US" sz="1400" dirty="0" smtClean="0">
                        <a:latin typeface="Arial"/>
                        <a:cs typeface="Arial"/>
                      </a:endParaRPr>
                    </a:p>
                  </a:txBody>
                  <a:tcPr>
                    <a:lnL w="12700" cmpd="sng">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285750" lvl="0" indent="-285750">
                        <a:buFont typeface="Arial"/>
                        <a:buChar char="•"/>
                      </a:pPr>
                      <a:r>
                        <a:rPr lang="es-AR" sz="1400" kern="1200" dirty="0" smtClean="0">
                          <a:solidFill>
                            <a:schemeClr val="tx1"/>
                          </a:solidFill>
                          <a:effectLst/>
                          <a:latin typeface="Candara (Body)"/>
                          <a:ea typeface="+mn-ea"/>
                          <a:cs typeface="Candara (Body)"/>
                        </a:rPr>
                        <a:t>Formarse una opinión acerca de si los estados contables han sido preparados,  en todos los aspectos significativos, de conformidad con el marco de información contable aplicable. </a:t>
                      </a:r>
                      <a:endParaRPr lang="en-US" sz="1400" dirty="0">
                        <a:latin typeface="Candara (Body)"/>
                        <a:cs typeface="Candara (Body)"/>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285750" lvl="0" indent="-285750">
                        <a:buFont typeface="Arial"/>
                        <a:buChar char="•"/>
                      </a:pPr>
                      <a:r>
                        <a:rPr lang="es-AR" sz="1400" kern="1200" dirty="0" smtClean="0">
                          <a:solidFill>
                            <a:schemeClr val="tx1"/>
                          </a:solidFill>
                          <a:effectLst/>
                          <a:latin typeface="Candara (Body)"/>
                          <a:ea typeface="+mn-ea"/>
                          <a:cs typeface="Candara (Body)"/>
                        </a:rPr>
                        <a:t>Notas con conclusiones parciales respecto de la evaluación del control interno, del resultado de todas las pruebas de auditoría sustantivas realizadas y una conclusión global respecto de si los estados contables están libres de errores y/o fraudes materiales.</a:t>
                      </a:r>
                      <a:endParaRPr lang="en-US" sz="1400" kern="1200" dirty="0" smtClean="0">
                        <a:solidFill>
                          <a:schemeClr val="tx1"/>
                        </a:solidFill>
                        <a:effectLst/>
                        <a:latin typeface="Candara (Body)"/>
                        <a:ea typeface="+mn-ea"/>
                        <a:cs typeface="Candara (Body)"/>
                      </a:endParaRPr>
                    </a:p>
                    <a:p>
                      <a:pPr marL="285750" indent="-285750">
                        <a:buFont typeface="Arial"/>
                        <a:buChar char="•"/>
                      </a:pPr>
                      <a:r>
                        <a:rPr lang="es-AR" sz="1400" kern="1200" dirty="0" smtClean="0">
                          <a:solidFill>
                            <a:schemeClr val="tx1"/>
                          </a:solidFill>
                          <a:effectLst/>
                          <a:latin typeface="Candara (Body)"/>
                          <a:ea typeface="+mn-ea"/>
                          <a:cs typeface="Candara (Body)"/>
                        </a:rPr>
                        <a:t>Carta de representación de la Gerencia. </a:t>
                      </a:r>
                      <a:endParaRPr lang="en-US" sz="1400" dirty="0">
                        <a:latin typeface="Candara (Body)"/>
                        <a:cs typeface="Candara (Body)"/>
                      </a:endParaRPr>
                    </a:p>
                  </a:txBody>
                  <a:tcPr>
                    <a:lnL w="12700" cap="flat" cmpd="sng" algn="ctr">
                      <a:solidFill>
                        <a:scrgbClr r="0" g="0" b="0"/>
                      </a:solidFill>
                      <a:prstDash val="solid"/>
                      <a:round/>
                      <a:headEnd type="none" w="med" len="med"/>
                      <a:tailEnd type="none" w="med" len="med"/>
                    </a:lnL>
                    <a:lnR w="12700" cmpd="sng">
                      <a:noFill/>
                    </a:lnR>
                    <a:lnT w="12700" cap="flat" cmpd="sng" algn="ctr">
                      <a:solidFill>
                        <a:scrgbClr r="0" g="0" b="0"/>
                      </a:solidFill>
                      <a:prstDash val="solid"/>
                      <a:round/>
                      <a:headEnd type="none" w="med" len="med"/>
                      <a:tailEnd type="none" w="med" len="med"/>
                    </a:lnT>
                    <a:lnB w="12700" cmpd="sng">
                      <a:noFill/>
                    </a:lnB>
                    <a:lnTlToBr w="12700" cmpd="sng">
                      <a:noFill/>
                      <a:prstDash val="solid"/>
                    </a:lnTlToBr>
                    <a:lnBlToTr w="12700" cmpd="sng">
                      <a:noFill/>
                      <a:prstDash val="solid"/>
                    </a:lnBlToTr>
                  </a:tcPr>
                </a:tc>
              </a:tr>
            </a:tbl>
          </a:graphicData>
        </a:graphic>
      </p:graphicFrame>
      <p:sp>
        <p:nvSpPr>
          <p:cNvPr id="52240" name="Rectangle 11"/>
          <p:cNvSpPr>
            <a:spLocks noChangeArrowheads="1"/>
          </p:cNvSpPr>
          <p:nvPr/>
        </p:nvSpPr>
        <p:spPr bwMode="auto">
          <a:xfrm>
            <a:off x="239713" y="1022350"/>
            <a:ext cx="8697912" cy="461963"/>
          </a:xfrm>
          <a:prstGeom prst="rect">
            <a:avLst/>
          </a:prstGeom>
          <a:noFill/>
          <a:ln w="9525">
            <a:noFill/>
            <a:miter lim="800000"/>
            <a:headEnd/>
            <a:tailEnd/>
          </a:ln>
        </p:spPr>
        <p:txBody>
          <a:bodyPr>
            <a:spAutoFit/>
          </a:bodyPr>
          <a:lstStyle/>
          <a:p>
            <a:pPr algn="ctr"/>
            <a:r>
              <a:rPr lang="es-AR" sz="2400" b="1">
                <a:solidFill>
                  <a:srgbClr val="000000"/>
                </a:solidFill>
              </a:rPr>
              <a:t>4. CONTENIDO DE LOS PAPELES DE TRABAJO (6/15)</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p:cNvSpPr txBox="1"/>
          <p:nvPr/>
        </p:nvSpPr>
        <p:spPr>
          <a:xfrm>
            <a:off x="457200" y="2068513"/>
            <a:ext cx="8229600" cy="4132262"/>
          </a:xfrm>
          <a:prstGeom prst="rect">
            <a:avLst/>
          </a:prstGeom>
          <a:noFill/>
        </p:spPr>
        <p:txBody>
          <a:bodyPr>
            <a:spAutoFit/>
          </a:bodyPr>
          <a:lstStyle/>
          <a:p>
            <a:pPr fontAlgn="auto">
              <a:lnSpc>
                <a:spcPct val="150000"/>
              </a:lnSpc>
              <a:spcBef>
                <a:spcPts val="0"/>
              </a:spcBef>
              <a:spcAft>
                <a:spcPts val="0"/>
              </a:spcAft>
              <a:defRPr/>
            </a:pPr>
            <a:r>
              <a:rPr lang="es-AR" sz="2800" b="1" dirty="0">
                <a:latin typeface="Arial"/>
                <a:cs typeface="Arial"/>
              </a:rPr>
              <a:t>Temario</a:t>
            </a:r>
            <a:endParaRPr lang="es-AR" b="1" dirty="0">
              <a:latin typeface="Arial"/>
              <a:cs typeface="Arial"/>
            </a:endParaRPr>
          </a:p>
          <a:p>
            <a:pPr fontAlgn="auto">
              <a:lnSpc>
                <a:spcPct val="150000"/>
              </a:lnSpc>
              <a:spcBef>
                <a:spcPts val="0"/>
              </a:spcBef>
              <a:spcAft>
                <a:spcPts val="0"/>
              </a:spcAft>
              <a:defRPr/>
            </a:pPr>
            <a:endParaRPr lang="es-AR" sz="2000" b="1" dirty="0">
              <a:latin typeface="Arial"/>
              <a:cs typeface="Arial"/>
            </a:endParaRPr>
          </a:p>
          <a:p>
            <a:pPr marL="800100" lvl="1" indent="-342900" fontAlgn="auto">
              <a:lnSpc>
                <a:spcPct val="150000"/>
              </a:lnSpc>
              <a:spcBef>
                <a:spcPts val="0"/>
              </a:spcBef>
              <a:spcAft>
                <a:spcPts val="0"/>
              </a:spcAft>
              <a:buFont typeface="Wingdings" charset="2"/>
              <a:buChar char="§"/>
              <a:defRPr/>
            </a:pPr>
            <a:r>
              <a:rPr lang="es-AR" sz="2200" dirty="0">
                <a:latin typeface="Arial"/>
                <a:cs typeface="Arial"/>
              </a:rPr>
              <a:t>Naturaleza.</a:t>
            </a:r>
            <a:endParaRPr lang="en-US" sz="2200" dirty="0">
              <a:latin typeface="Arial"/>
              <a:cs typeface="Arial"/>
            </a:endParaRPr>
          </a:p>
          <a:p>
            <a:pPr marL="800100" lvl="1" indent="-342900" fontAlgn="auto">
              <a:lnSpc>
                <a:spcPct val="150000"/>
              </a:lnSpc>
              <a:spcBef>
                <a:spcPts val="0"/>
              </a:spcBef>
              <a:spcAft>
                <a:spcPts val="0"/>
              </a:spcAft>
              <a:buFont typeface="Wingdings" charset="2"/>
              <a:buChar char="§"/>
              <a:defRPr/>
            </a:pPr>
            <a:r>
              <a:rPr lang="es-AR" sz="2200" dirty="0">
                <a:latin typeface="Arial"/>
                <a:cs typeface="Arial"/>
              </a:rPr>
              <a:t>Propósitos (principales y secundarios).</a:t>
            </a:r>
            <a:endParaRPr lang="en-US" sz="2200" dirty="0">
              <a:latin typeface="Arial"/>
              <a:cs typeface="Arial"/>
            </a:endParaRPr>
          </a:p>
          <a:p>
            <a:pPr marL="800100" lvl="1" indent="-342900" fontAlgn="auto">
              <a:lnSpc>
                <a:spcPct val="150000"/>
              </a:lnSpc>
              <a:spcBef>
                <a:spcPts val="0"/>
              </a:spcBef>
              <a:spcAft>
                <a:spcPts val="0"/>
              </a:spcAft>
              <a:buFont typeface="Wingdings" charset="2"/>
              <a:buChar char="§"/>
              <a:defRPr/>
            </a:pPr>
            <a:r>
              <a:rPr lang="es-AR" sz="2200" dirty="0">
                <a:latin typeface="Arial"/>
                <a:cs typeface="Arial"/>
              </a:rPr>
              <a:t>Requerimientos (profesionales y legales).</a:t>
            </a:r>
            <a:endParaRPr lang="en-US" sz="2200" dirty="0">
              <a:latin typeface="Arial"/>
              <a:cs typeface="Arial"/>
            </a:endParaRPr>
          </a:p>
          <a:p>
            <a:pPr marL="800100" lvl="1" indent="-342900" fontAlgn="auto">
              <a:lnSpc>
                <a:spcPct val="150000"/>
              </a:lnSpc>
              <a:spcBef>
                <a:spcPts val="0"/>
              </a:spcBef>
              <a:spcAft>
                <a:spcPts val="0"/>
              </a:spcAft>
              <a:buFont typeface="Wingdings" charset="2"/>
              <a:buChar char="§"/>
              <a:defRPr/>
            </a:pPr>
            <a:r>
              <a:rPr lang="es-AR" sz="2200" dirty="0">
                <a:latin typeface="Arial"/>
                <a:cs typeface="Arial"/>
              </a:rPr>
              <a:t>Contenido (estructura, legajos, referenciación, tildes).</a:t>
            </a:r>
            <a:endParaRPr lang="en-US" sz="2200" dirty="0">
              <a:latin typeface="Arial"/>
              <a:cs typeface="Arial"/>
            </a:endParaRPr>
          </a:p>
          <a:p>
            <a:pPr marL="800100" lvl="1" indent="-342900" fontAlgn="auto">
              <a:lnSpc>
                <a:spcPct val="150000"/>
              </a:lnSpc>
              <a:spcBef>
                <a:spcPts val="0"/>
              </a:spcBef>
              <a:spcAft>
                <a:spcPts val="0"/>
              </a:spcAft>
              <a:buFont typeface="Wingdings" charset="2"/>
              <a:buChar char="§"/>
              <a:defRPr/>
            </a:pPr>
            <a:r>
              <a:rPr lang="es-AR" sz="2200" dirty="0">
                <a:latin typeface="Arial"/>
                <a:cs typeface="Arial"/>
              </a:rPr>
              <a:t>Propiedad, conservación y exhibición.</a:t>
            </a:r>
            <a:endParaRPr lang="en-US" sz="2200" dirty="0">
              <a:latin typeface="Arial"/>
              <a:cs typeface="Arial"/>
            </a:endParaRPr>
          </a:p>
          <a:p>
            <a:pPr marL="342900" indent="-342900" fontAlgn="auto">
              <a:lnSpc>
                <a:spcPct val="150000"/>
              </a:lnSpc>
              <a:spcBef>
                <a:spcPts val="0"/>
              </a:spcBef>
              <a:spcAft>
                <a:spcPts val="0"/>
              </a:spcAft>
              <a:buFont typeface="Wingdings" charset="2"/>
              <a:buChar char="§"/>
              <a:defRPr/>
            </a:pPr>
            <a:endParaRPr lang="es-ES" dirty="0">
              <a:latin typeface="Arial"/>
              <a:cs typeface="Arial"/>
            </a:endParaRPr>
          </a:p>
        </p:txBody>
      </p:sp>
      <p:sp>
        <p:nvSpPr>
          <p:cNvPr id="17410"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17411"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17412"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43AE8B14-34E9-4FAF-87A7-4568CF8FEEB7}" type="slidenum">
              <a:rPr lang="en-US" smtClean="0">
                <a:solidFill>
                  <a:schemeClr val="tx1"/>
                </a:solidFill>
                <a:latin typeface="Arial" charset="0"/>
                <a:cs typeface="Arial" charset="0"/>
              </a:rPr>
              <a:pPr algn="r" fontAlgn="base">
                <a:spcBef>
                  <a:spcPct val="0"/>
                </a:spcBef>
                <a:spcAft>
                  <a:spcPct val="0"/>
                </a:spcAft>
              </a:pPr>
              <a:t>2</a:t>
            </a:fld>
            <a:endParaRPr lang="en-US" smtClean="0">
              <a:solidFill>
                <a:schemeClr val="tx1"/>
              </a:solidFill>
              <a:latin typeface="Arial" charset="0"/>
              <a:cs typeface="Arial" charset="0"/>
            </a:endParaRPr>
          </a:p>
        </p:txBody>
      </p:sp>
      <p:sp>
        <p:nvSpPr>
          <p:cNvPr id="17413"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17414" name="Marcador de pie de página 3"/>
          <p:cNvSpPr txBox="1">
            <a:spLocks/>
          </p:cNvSpPr>
          <p:nvPr/>
        </p:nvSpPr>
        <p:spPr bwMode="auto">
          <a:xfrm>
            <a:off x="5229225" y="6305550"/>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contenido"/>
          <p:cNvSpPr>
            <a:spLocks noGrp="1"/>
          </p:cNvSpPr>
          <p:nvPr>
            <p:ph idx="1"/>
          </p:nvPr>
        </p:nvSpPr>
        <p:spPr>
          <a:xfrm>
            <a:off x="250825" y="2089150"/>
            <a:ext cx="8604250" cy="4054475"/>
          </a:xfrm>
        </p:spPr>
        <p:txBody>
          <a:bodyPr rtlCol="0">
            <a:noAutofit/>
          </a:bodyPr>
          <a:lstStyle/>
          <a:p>
            <a:pPr marL="0" indent="0" algn="just" eaLnBrk="1" fontAlgn="auto" hangingPunct="1">
              <a:spcAft>
                <a:spcPts val="0"/>
              </a:spcAft>
              <a:buFont typeface="Symbol" pitchFamily="18" charset="2"/>
              <a:buNone/>
              <a:defRPr/>
            </a:pPr>
            <a:r>
              <a:rPr lang="es-AR" b="1" dirty="0">
                <a:solidFill>
                  <a:srgbClr val="000000"/>
                </a:solidFill>
                <a:latin typeface="Arial" pitchFamily="34" charset="0"/>
                <a:cs typeface="Arial" pitchFamily="34" charset="0"/>
              </a:rPr>
              <a:t>4. CONTENIDO DE LOS PAPELES DE </a:t>
            </a:r>
            <a:r>
              <a:rPr lang="es-AR" b="1" dirty="0" smtClean="0">
                <a:solidFill>
                  <a:srgbClr val="000000"/>
                </a:solidFill>
                <a:latin typeface="Arial" pitchFamily="34" charset="0"/>
                <a:cs typeface="Arial" pitchFamily="34" charset="0"/>
              </a:rPr>
              <a:t>TRABAJO (</a:t>
            </a:r>
            <a:r>
              <a:rPr lang="es-AR" b="1" dirty="0">
                <a:solidFill>
                  <a:srgbClr val="000000"/>
                </a:solidFill>
                <a:latin typeface="Arial" pitchFamily="34" charset="0"/>
                <a:cs typeface="Arial" pitchFamily="34" charset="0"/>
              </a:rPr>
              <a:t>7</a:t>
            </a:r>
            <a:r>
              <a:rPr lang="es-AR" b="1" dirty="0" smtClean="0">
                <a:solidFill>
                  <a:srgbClr val="000000"/>
                </a:solidFill>
                <a:latin typeface="Arial" pitchFamily="34" charset="0"/>
                <a:cs typeface="Arial" pitchFamily="34" charset="0"/>
              </a:rPr>
              <a:t>/15)</a:t>
            </a:r>
            <a:endParaRPr lang="es-AR" b="1"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4.5</a:t>
            </a:r>
            <a:r>
              <a:rPr lang="es-AR" sz="1800" b="1" dirty="0">
                <a:solidFill>
                  <a:srgbClr val="000000"/>
                </a:solidFill>
                <a:latin typeface="Arial" pitchFamily="34" charset="0"/>
                <a:cs typeface="Arial" pitchFamily="34" charset="0"/>
              </a:rPr>
              <a:t>. Legajos</a:t>
            </a:r>
            <a:endParaRPr lang="es-AR" sz="1800"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4.5.1</a:t>
            </a:r>
            <a:r>
              <a:rPr lang="es-AR" sz="1800" b="1" dirty="0">
                <a:solidFill>
                  <a:srgbClr val="000000"/>
                </a:solidFill>
                <a:latin typeface="Arial" pitchFamily="34" charset="0"/>
                <a:cs typeface="Arial" pitchFamily="34" charset="0"/>
              </a:rPr>
              <a:t>. Legajo o archivo permanente</a:t>
            </a:r>
            <a:r>
              <a:rPr lang="es-AR" sz="1800" b="1" dirty="0" smtClean="0">
                <a:solidFill>
                  <a:srgbClr val="000000"/>
                </a:solidFill>
                <a:latin typeface="Arial" pitchFamily="34" charset="0"/>
                <a:cs typeface="Arial" pitchFamily="34" charset="0"/>
              </a:rPr>
              <a:t>:</a:t>
            </a:r>
          </a:p>
          <a:p>
            <a:pPr marL="0"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dirty="0">
                <a:solidFill>
                  <a:srgbClr val="000000"/>
                </a:solidFill>
                <a:latin typeface="Arial" pitchFamily="34" charset="0"/>
                <a:cs typeface="Arial" pitchFamily="34" charset="0"/>
              </a:rPr>
              <a:t>Contiene toda la información necesaria para la correcta identificación del cliente, más toda aquella otra que trasciende o resulta de utilidad en más de una auditoría, como por ejemplo</a:t>
            </a:r>
            <a:r>
              <a:rPr lang="es-AR" sz="1800" dirty="0" smtClean="0">
                <a:solidFill>
                  <a:srgbClr val="000000"/>
                </a:solidFill>
                <a:latin typeface="Arial" pitchFamily="34" charset="0"/>
                <a:cs typeface="Arial" pitchFamily="34" charset="0"/>
              </a:rPr>
              <a:t>:</a:t>
            </a:r>
          </a:p>
          <a:p>
            <a:pPr marL="0"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Estatuto o contrato social y todas sus modificaciones.</a:t>
            </a:r>
          </a:p>
          <a:p>
            <a:pPr marL="274320" indent="-27432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Datos de identificación de los propietarios y de la Gerencia.</a:t>
            </a:r>
          </a:p>
          <a:p>
            <a:pPr marL="274320" indent="-27432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Actas de Directorio y Asambleas o Actas de Reuniones de Socios</a:t>
            </a:r>
            <a:r>
              <a:rPr lang="es-AR" sz="1800" dirty="0" smtClean="0">
                <a:solidFill>
                  <a:srgbClr val="000000"/>
                </a:solidFill>
                <a:latin typeface="Arial" pitchFamily="34" charset="0"/>
                <a:cs typeface="Arial" pitchFamily="34" charset="0"/>
              </a:rPr>
              <a:t>.</a:t>
            </a:r>
          </a:p>
          <a:p>
            <a:pPr marL="109728"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a:p>
            <a:pPr marL="109728"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p:txBody>
      </p:sp>
      <p:sp>
        <p:nvSpPr>
          <p:cNvPr id="54274"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54275"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CD3E85D7-488D-43B5-9AF0-87D600F50679}" type="slidenum">
              <a:rPr lang="en-US" smtClean="0">
                <a:solidFill>
                  <a:schemeClr val="tx1"/>
                </a:solidFill>
                <a:latin typeface="Arial" charset="0"/>
                <a:cs typeface="Arial" charset="0"/>
              </a:rPr>
              <a:pPr algn="r" fontAlgn="base">
                <a:spcBef>
                  <a:spcPct val="0"/>
                </a:spcBef>
                <a:spcAft>
                  <a:spcPct val="0"/>
                </a:spcAft>
              </a:pPr>
              <a:t>20</a:t>
            </a:fld>
            <a:endParaRPr lang="en-US" smtClean="0">
              <a:solidFill>
                <a:schemeClr val="tx1"/>
              </a:solidFill>
              <a:latin typeface="Arial" charset="0"/>
              <a:cs typeface="Arial" charset="0"/>
            </a:endParaRPr>
          </a:p>
        </p:txBody>
      </p:sp>
      <p:sp>
        <p:nvSpPr>
          <p:cNvPr id="54276"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54277"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54278"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contenido"/>
          <p:cNvSpPr>
            <a:spLocks noGrp="1"/>
          </p:cNvSpPr>
          <p:nvPr>
            <p:ph idx="1"/>
          </p:nvPr>
        </p:nvSpPr>
        <p:spPr>
          <a:xfrm>
            <a:off x="250825" y="2089150"/>
            <a:ext cx="8621713" cy="4054475"/>
          </a:xfrm>
        </p:spPr>
        <p:txBody>
          <a:bodyPr rtlCol="0">
            <a:noAutofit/>
          </a:bodyPr>
          <a:lstStyle/>
          <a:p>
            <a:pPr marL="0" indent="0" algn="just" eaLnBrk="1" fontAlgn="auto" hangingPunct="1">
              <a:spcAft>
                <a:spcPts val="0"/>
              </a:spcAft>
              <a:buFont typeface="Symbol" pitchFamily="18" charset="2"/>
              <a:buNone/>
              <a:defRPr/>
            </a:pPr>
            <a:r>
              <a:rPr lang="es-AR" b="1" dirty="0">
                <a:solidFill>
                  <a:srgbClr val="000000"/>
                </a:solidFill>
                <a:latin typeface="Arial" pitchFamily="34" charset="0"/>
                <a:cs typeface="Arial" pitchFamily="34" charset="0"/>
              </a:rPr>
              <a:t>4. CONTENIDO DE LOS PAPELES DE </a:t>
            </a:r>
            <a:r>
              <a:rPr lang="es-AR" b="1" dirty="0" smtClean="0">
                <a:solidFill>
                  <a:srgbClr val="000000"/>
                </a:solidFill>
                <a:latin typeface="Arial" pitchFamily="34" charset="0"/>
                <a:cs typeface="Arial" pitchFamily="34" charset="0"/>
              </a:rPr>
              <a:t>TRABAJO (</a:t>
            </a:r>
            <a:r>
              <a:rPr lang="es-AR" b="1" dirty="0">
                <a:solidFill>
                  <a:srgbClr val="000000"/>
                </a:solidFill>
                <a:latin typeface="Arial" pitchFamily="34" charset="0"/>
                <a:cs typeface="Arial" pitchFamily="34" charset="0"/>
              </a:rPr>
              <a:t>8</a:t>
            </a:r>
            <a:r>
              <a:rPr lang="es-AR" b="1" dirty="0" smtClean="0">
                <a:solidFill>
                  <a:srgbClr val="000000"/>
                </a:solidFill>
                <a:latin typeface="Arial" pitchFamily="34" charset="0"/>
                <a:cs typeface="Arial" pitchFamily="34" charset="0"/>
              </a:rPr>
              <a:t>/15)</a:t>
            </a:r>
            <a:endParaRPr lang="es-AR" b="1"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4.5</a:t>
            </a:r>
            <a:r>
              <a:rPr lang="es-AR" sz="1800" b="1" dirty="0">
                <a:solidFill>
                  <a:srgbClr val="000000"/>
                </a:solidFill>
                <a:latin typeface="Arial" pitchFamily="34" charset="0"/>
                <a:cs typeface="Arial" pitchFamily="34" charset="0"/>
              </a:rPr>
              <a:t>. </a:t>
            </a:r>
            <a:r>
              <a:rPr lang="es-AR" sz="1800" b="1" dirty="0" smtClean="0">
                <a:solidFill>
                  <a:srgbClr val="000000"/>
                </a:solidFill>
                <a:latin typeface="Arial" pitchFamily="34" charset="0"/>
                <a:cs typeface="Arial" pitchFamily="34" charset="0"/>
              </a:rPr>
              <a:t>Legajos</a:t>
            </a:r>
            <a:endParaRPr lang="es-AR" sz="1800"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b="1" dirty="0">
                <a:solidFill>
                  <a:srgbClr val="000000"/>
                </a:solidFill>
                <a:latin typeface="Arial" pitchFamily="34" charset="0"/>
                <a:cs typeface="Arial" pitchFamily="34" charset="0"/>
              </a:rPr>
              <a:t>4.5.1. Legajo o archivo permanente</a:t>
            </a:r>
            <a:r>
              <a:rPr lang="es-AR" sz="1800" b="1" dirty="0" smtClean="0">
                <a:solidFill>
                  <a:srgbClr val="000000"/>
                </a:solidFill>
                <a:latin typeface="Arial" pitchFamily="34" charset="0"/>
                <a:cs typeface="Arial" pitchFamily="34" charset="0"/>
              </a:rPr>
              <a:t>:</a:t>
            </a:r>
          </a:p>
          <a:p>
            <a:pPr marL="0"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a:p>
            <a:pPr marL="11430" indent="-285750" algn="just" eaLnBrk="1" fontAlgn="auto" hangingPunct="1">
              <a:spcAft>
                <a:spcPts val="0"/>
              </a:spcAft>
              <a:buFont typeface="Wingdings" charset="2"/>
              <a:buChar char="q"/>
              <a:defRPr/>
            </a:pPr>
            <a:r>
              <a:rPr lang="es-AR" sz="1800" dirty="0" smtClean="0">
                <a:solidFill>
                  <a:srgbClr val="000000"/>
                </a:solidFill>
                <a:latin typeface="Arial" pitchFamily="34" charset="0"/>
                <a:cs typeface="Arial" pitchFamily="34" charset="0"/>
              </a:rPr>
              <a:t>Poderes</a:t>
            </a:r>
            <a:r>
              <a:rPr lang="es-AR" sz="1800" dirty="0">
                <a:solidFill>
                  <a:srgbClr val="000000"/>
                </a:solidFill>
                <a:latin typeface="Arial" pitchFamily="34" charset="0"/>
                <a:cs typeface="Arial" pitchFamily="34" charset="0"/>
              </a:rPr>
              <a:t>.</a:t>
            </a:r>
          </a:p>
          <a:p>
            <a:pPr marL="11430" indent="-28575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Escrituras.</a:t>
            </a:r>
          </a:p>
          <a:p>
            <a:pPr marL="11430" indent="-28575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Contratos.</a:t>
            </a:r>
          </a:p>
          <a:p>
            <a:pPr marL="11430" indent="-28575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Trámites judiciales y/o extrajudiciales.</a:t>
            </a:r>
          </a:p>
          <a:p>
            <a:pPr marL="11430" indent="-28575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Inscripciones fiscales (DGI, DGA, </a:t>
            </a:r>
            <a:r>
              <a:rPr lang="es-AR" sz="1800" dirty="0" err="1">
                <a:solidFill>
                  <a:srgbClr val="000000"/>
                </a:solidFill>
                <a:latin typeface="Arial" pitchFamily="34" charset="0"/>
                <a:cs typeface="Arial" pitchFamily="34" charset="0"/>
              </a:rPr>
              <a:t>ANSeS</a:t>
            </a:r>
            <a:r>
              <a:rPr lang="es-AR" sz="1800" dirty="0">
                <a:solidFill>
                  <a:srgbClr val="000000"/>
                </a:solidFill>
                <a:latin typeface="Arial" pitchFamily="34" charset="0"/>
                <a:cs typeface="Arial" pitchFamily="34" charset="0"/>
              </a:rPr>
              <a:t>, DGR, etc.).</a:t>
            </a:r>
          </a:p>
          <a:p>
            <a:pPr marL="11430" indent="-28575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Presentaciones ante el órgano de control societario (IGJ). </a:t>
            </a:r>
          </a:p>
          <a:p>
            <a:pPr marL="274320" indent="-274320" algn="just" eaLnBrk="1" fontAlgn="auto" hangingPunct="1">
              <a:spcAft>
                <a:spcPts val="0"/>
              </a:spcAft>
              <a:defRPr/>
            </a:pPr>
            <a:endParaRPr lang="es-AR" sz="1800" dirty="0">
              <a:solidFill>
                <a:srgbClr val="000000"/>
              </a:solidFill>
              <a:latin typeface="Arial" pitchFamily="34" charset="0"/>
              <a:cs typeface="Arial" pitchFamily="34" charset="0"/>
            </a:endParaRPr>
          </a:p>
          <a:p>
            <a:pPr marL="109728"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p:txBody>
      </p:sp>
      <p:sp>
        <p:nvSpPr>
          <p:cNvPr id="56322"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56323"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AE6329DD-1E1D-4C43-84FD-078AC1ACAAB0}" type="slidenum">
              <a:rPr lang="en-US" smtClean="0">
                <a:solidFill>
                  <a:schemeClr val="tx1"/>
                </a:solidFill>
                <a:latin typeface="Arial" charset="0"/>
                <a:cs typeface="Arial" charset="0"/>
              </a:rPr>
              <a:pPr algn="r" fontAlgn="base">
                <a:spcBef>
                  <a:spcPct val="0"/>
                </a:spcBef>
                <a:spcAft>
                  <a:spcPct val="0"/>
                </a:spcAft>
              </a:pPr>
              <a:t>21</a:t>
            </a:fld>
            <a:endParaRPr lang="en-US" smtClean="0">
              <a:solidFill>
                <a:schemeClr val="tx1"/>
              </a:solidFill>
              <a:latin typeface="Arial" charset="0"/>
              <a:cs typeface="Arial" charset="0"/>
            </a:endParaRPr>
          </a:p>
        </p:txBody>
      </p:sp>
      <p:sp>
        <p:nvSpPr>
          <p:cNvPr id="56324"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56325"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56326"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1 Marcador de contenido"/>
          <p:cNvSpPr>
            <a:spLocks noGrp="1"/>
          </p:cNvSpPr>
          <p:nvPr>
            <p:ph idx="1"/>
          </p:nvPr>
        </p:nvSpPr>
        <p:spPr>
          <a:xfrm>
            <a:off x="250825" y="2089150"/>
            <a:ext cx="8655050" cy="4054475"/>
          </a:xfrm>
        </p:spPr>
        <p:txBody>
          <a:bodyPr/>
          <a:lstStyle/>
          <a:p>
            <a:pPr marL="0" indent="0" algn="just" eaLnBrk="1" hangingPunct="1">
              <a:buFont typeface="Symbol" pitchFamily="18" charset="2"/>
              <a:buNone/>
            </a:pPr>
            <a:r>
              <a:rPr lang="es-AR" b="1" smtClean="0">
                <a:solidFill>
                  <a:srgbClr val="000000"/>
                </a:solidFill>
                <a:latin typeface="Arial" charset="0"/>
                <a:cs typeface="Arial" charset="0"/>
              </a:rPr>
              <a:t>4. CONTENIDO DE LOS PAPELES DE TRABAJO (9/15)</a:t>
            </a:r>
          </a:p>
          <a:p>
            <a:pPr marL="0" indent="0" algn="just" eaLnBrk="1" hangingPunct="1">
              <a:buFont typeface="Symbol" pitchFamily="18" charset="2"/>
              <a:buNone/>
            </a:pPr>
            <a:r>
              <a:rPr lang="es-AR" sz="1800" b="1" smtClean="0">
                <a:solidFill>
                  <a:srgbClr val="000000"/>
                </a:solidFill>
                <a:latin typeface="Arial" charset="0"/>
                <a:cs typeface="Arial" charset="0"/>
              </a:rPr>
              <a:t>4.5. Legajos</a:t>
            </a:r>
          </a:p>
          <a:p>
            <a:pPr marL="0" indent="0" algn="just" eaLnBrk="1" hangingPunct="1">
              <a:buFont typeface="Symbol" pitchFamily="18" charset="2"/>
              <a:buNone/>
            </a:pPr>
            <a:r>
              <a:rPr lang="es-AR" sz="1800" b="1" smtClean="0">
                <a:solidFill>
                  <a:srgbClr val="000000"/>
                </a:solidFill>
                <a:latin typeface="Arial" charset="0"/>
                <a:cs typeface="Arial" charset="0"/>
              </a:rPr>
              <a:t>4.5.2. Legajo o archivo principal (corriente o de ejercicio):</a:t>
            </a:r>
          </a:p>
          <a:p>
            <a:pPr marL="0" indent="0" algn="just" eaLnBrk="1" hangingPunct="1">
              <a:buFont typeface="Symbol" pitchFamily="18" charset="2"/>
              <a:buNone/>
            </a:pPr>
            <a:endParaRPr lang="es-AR" sz="1800" smtClean="0">
              <a:solidFill>
                <a:srgbClr val="000000"/>
              </a:solidFill>
              <a:latin typeface="Arial" charset="0"/>
              <a:cs typeface="Arial" charset="0"/>
            </a:endParaRPr>
          </a:p>
          <a:p>
            <a:pPr marL="0" indent="0" algn="just" eaLnBrk="1" hangingPunct="1">
              <a:buFont typeface="Symbol" pitchFamily="18" charset="2"/>
              <a:buNone/>
            </a:pPr>
            <a:r>
              <a:rPr lang="es-AR" sz="1800" smtClean="0">
                <a:solidFill>
                  <a:srgbClr val="000000"/>
                </a:solidFill>
                <a:latin typeface="Arial" charset="0"/>
                <a:cs typeface="Arial" charset="0"/>
              </a:rPr>
              <a:t>Contiene documentación que solo tiene validez para el período o ejercicio bajo examen. </a:t>
            </a:r>
          </a:p>
          <a:p>
            <a:pPr marL="0" indent="0" algn="just" eaLnBrk="1" hangingPunct="1">
              <a:buFont typeface="Symbol" pitchFamily="18" charset="2"/>
              <a:buNone/>
            </a:pPr>
            <a:r>
              <a:rPr lang="es-AR" sz="1800" b="1" smtClean="0">
                <a:solidFill>
                  <a:srgbClr val="000000"/>
                </a:solidFill>
                <a:latin typeface="Arial" charset="0"/>
                <a:cs typeface="Arial" charset="0"/>
              </a:rPr>
              <a:t> </a:t>
            </a:r>
          </a:p>
          <a:p>
            <a:pPr marL="0" indent="0" algn="just" eaLnBrk="1" hangingPunct="1">
              <a:buFont typeface="Symbol" pitchFamily="18" charset="2"/>
              <a:buNone/>
            </a:pPr>
            <a:r>
              <a:rPr lang="es-AR" sz="1800" b="1" smtClean="0">
                <a:solidFill>
                  <a:srgbClr val="000000"/>
                </a:solidFill>
                <a:latin typeface="Arial" charset="0"/>
                <a:cs typeface="Arial" charset="0"/>
              </a:rPr>
              <a:t>4.5.2.1. Parte general:</a:t>
            </a:r>
          </a:p>
          <a:p>
            <a:pPr marL="0" indent="0" algn="just" eaLnBrk="1" hangingPunct="1">
              <a:buFont typeface="Symbol" pitchFamily="18" charset="2"/>
              <a:buNone/>
            </a:pPr>
            <a:r>
              <a:rPr lang="es-AR" sz="1800" smtClean="0">
                <a:solidFill>
                  <a:srgbClr val="000000"/>
                </a:solidFill>
                <a:latin typeface="Arial" charset="0"/>
                <a:cs typeface="Arial" charset="0"/>
              </a:rPr>
              <a:t>Incluye documentación que no está relacionada con rubro o cuenta en especial, sino a la auditoría en general:</a:t>
            </a:r>
          </a:p>
          <a:p>
            <a:pPr marL="0" indent="0" algn="just" eaLnBrk="1" hangingPunct="1">
              <a:buFont typeface="Symbol" pitchFamily="18" charset="2"/>
              <a:buNone/>
            </a:pPr>
            <a:endParaRPr lang="es-AR" sz="1800" b="1" smtClean="0">
              <a:solidFill>
                <a:srgbClr val="000000"/>
              </a:solidFill>
              <a:latin typeface="Arial" charset="0"/>
              <a:cs typeface="Arial" charset="0"/>
            </a:endParaRPr>
          </a:p>
        </p:txBody>
      </p:sp>
      <p:sp>
        <p:nvSpPr>
          <p:cNvPr id="58370"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58371"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4C3B5243-E59B-43A1-AC16-6A223B8626FA}" type="slidenum">
              <a:rPr lang="en-US" smtClean="0">
                <a:solidFill>
                  <a:schemeClr val="tx1"/>
                </a:solidFill>
                <a:latin typeface="Arial" charset="0"/>
                <a:cs typeface="Arial" charset="0"/>
              </a:rPr>
              <a:pPr algn="r" fontAlgn="base">
                <a:spcBef>
                  <a:spcPct val="0"/>
                </a:spcBef>
                <a:spcAft>
                  <a:spcPct val="0"/>
                </a:spcAft>
              </a:pPr>
              <a:t>22</a:t>
            </a:fld>
            <a:endParaRPr lang="en-US" smtClean="0">
              <a:solidFill>
                <a:schemeClr val="tx1"/>
              </a:solidFill>
              <a:latin typeface="Arial" charset="0"/>
              <a:cs typeface="Arial" charset="0"/>
            </a:endParaRPr>
          </a:p>
        </p:txBody>
      </p:sp>
      <p:sp>
        <p:nvSpPr>
          <p:cNvPr id="58372"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58373"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58374"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1 Marcador de contenido"/>
          <p:cNvSpPr>
            <a:spLocks noGrp="1"/>
          </p:cNvSpPr>
          <p:nvPr>
            <p:ph idx="1"/>
          </p:nvPr>
        </p:nvSpPr>
        <p:spPr>
          <a:xfrm>
            <a:off x="244475" y="2089150"/>
            <a:ext cx="8688388" cy="4076700"/>
          </a:xfrm>
        </p:spPr>
        <p:txBody>
          <a:bodyPr/>
          <a:lstStyle/>
          <a:p>
            <a:pPr marL="0" indent="0" algn="just" eaLnBrk="1" hangingPunct="1">
              <a:buFont typeface="Symbol" pitchFamily="18" charset="2"/>
              <a:buNone/>
            </a:pPr>
            <a:r>
              <a:rPr lang="es-AR" b="1" smtClean="0">
                <a:solidFill>
                  <a:srgbClr val="000000"/>
                </a:solidFill>
                <a:latin typeface="Arial" charset="0"/>
                <a:cs typeface="Arial" charset="0"/>
              </a:rPr>
              <a:t>4. CONTENIDO DE LOS PAPELES DE TRABAJO (10/15)</a:t>
            </a:r>
          </a:p>
          <a:p>
            <a:pPr marL="0" indent="0" algn="just" eaLnBrk="1" hangingPunct="1">
              <a:buFont typeface="Symbol" pitchFamily="18" charset="2"/>
              <a:buNone/>
            </a:pPr>
            <a:r>
              <a:rPr lang="es-AR" sz="1800" b="1" smtClean="0">
                <a:solidFill>
                  <a:srgbClr val="000000"/>
                </a:solidFill>
                <a:latin typeface="Arial" charset="0"/>
                <a:cs typeface="Arial" charset="0"/>
              </a:rPr>
              <a:t>4.5. Legajos</a:t>
            </a:r>
          </a:p>
          <a:p>
            <a:pPr marL="0" indent="0" algn="just" eaLnBrk="1" hangingPunct="1">
              <a:buFont typeface="Symbol" pitchFamily="18" charset="2"/>
              <a:buNone/>
            </a:pPr>
            <a:r>
              <a:rPr lang="es-AR" sz="1800" b="1" smtClean="0">
                <a:solidFill>
                  <a:srgbClr val="000000"/>
                </a:solidFill>
                <a:latin typeface="Arial" charset="0"/>
                <a:cs typeface="Arial" charset="0"/>
              </a:rPr>
              <a:t>4.5.2. Legajo o archivo principal (corriente o de ejercicio)</a:t>
            </a:r>
          </a:p>
          <a:p>
            <a:pPr marL="0" indent="0" algn="just" eaLnBrk="1" hangingPunct="1">
              <a:lnSpc>
                <a:spcPct val="80000"/>
              </a:lnSpc>
              <a:buFont typeface="Symbol" pitchFamily="18" charset="2"/>
              <a:buNone/>
            </a:pPr>
            <a:endParaRPr lang="es-AR" sz="1500" smtClean="0">
              <a:solidFill>
                <a:srgbClr val="000000"/>
              </a:solidFill>
              <a:latin typeface="Arial" charset="0"/>
              <a:cs typeface="Arial" charset="0"/>
            </a:endParaRPr>
          </a:p>
          <a:p>
            <a:pPr marL="0" indent="0" algn="just" eaLnBrk="1" hangingPunct="1">
              <a:lnSpc>
                <a:spcPct val="80000"/>
              </a:lnSpc>
              <a:buFont typeface="Symbol" pitchFamily="18" charset="2"/>
              <a:buNone/>
            </a:pPr>
            <a:r>
              <a:rPr lang="es-AR" sz="1500" b="1" smtClean="0">
                <a:solidFill>
                  <a:srgbClr val="000000"/>
                </a:solidFill>
                <a:latin typeface="Arial" charset="0"/>
                <a:cs typeface="Arial" charset="0"/>
              </a:rPr>
              <a:t>4.5.2.1. Parte general:</a:t>
            </a:r>
          </a:p>
          <a:p>
            <a:pPr marL="0" indent="0" algn="just" eaLnBrk="1" hangingPunct="1">
              <a:lnSpc>
                <a:spcPct val="80000"/>
              </a:lnSpc>
              <a:buFont typeface="Symbol" pitchFamily="18" charset="2"/>
              <a:buNone/>
            </a:pPr>
            <a:endParaRPr lang="es-AR" sz="1500" smtClean="0">
              <a:solidFill>
                <a:srgbClr val="000000"/>
              </a:solidFill>
              <a:latin typeface="Arial" charset="0"/>
              <a:cs typeface="Arial" charset="0"/>
            </a:endParaRPr>
          </a:p>
          <a:p>
            <a:pPr marL="0" indent="0" algn="just" eaLnBrk="1" hangingPunct="1">
              <a:lnSpc>
                <a:spcPct val="80000"/>
              </a:lnSpc>
              <a:buFont typeface="Wingdings" pitchFamily="2" charset="2"/>
              <a:buChar char="q"/>
            </a:pPr>
            <a:r>
              <a:rPr lang="es-AR" sz="1500" smtClean="0">
                <a:solidFill>
                  <a:srgbClr val="000000"/>
                </a:solidFill>
                <a:latin typeface="Arial" charset="0"/>
                <a:cs typeface="Arial" charset="0"/>
              </a:rPr>
              <a:t>Memorandum de planificación y revisión del trabajo.</a:t>
            </a:r>
          </a:p>
          <a:p>
            <a:pPr marL="0" indent="0" algn="just" eaLnBrk="1" hangingPunct="1">
              <a:lnSpc>
                <a:spcPct val="80000"/>
              </a:lnSpc>
              <a:buFont typeface="Wingdings" pitchFamily="2" charset="2"/>
              <a:buChar char="q"/>
            </a:pPr>
            <a:r>
              <a:rPr lang="es-AR" sz="1500" smtClean="0">
                <a:solidFill>
                  <a:srgbClr val="000000"/>
                </a:solidFill>
                <a:latin typeface="Arial" charset="0"/>
                <a:cs typeface="Arial" charset="0"/>
              </a:rPr>
              <a:t>Documentación de la planificación (revisiones analíticas, notas, memorandums, etc.).</a:t>
            </a:r>
          </a:p>
          <a:p>
            <a:pPr marL="0" indent="0" algn="just" eaLnBrk="1" hangingPunct="1">
              <a:lnSpc>
                <a:spcPct val="80000"/>
              </a:lnSpc>
              <a:buFont typeface="Wingdings" pitchFamily="2" charset="2"/>
              <a:buChar char="q"/>
            </a:pPr>
            <a:r>
              <a:rPr lang="es-AR" sz="1500" smtClean="0">
                <a:solidFill>
                  <a:srgbClr val="000000"/>
                </a:solidFill>
                <a:latin typeface="Arial" charset="0"/>
                <a:cs typeface="Arial" charset="0"/>
              </a:rPr>
              <a:t>Documentación del control interno (relevamiento, pruebas de cumplimiento y conclusión al respecto).</a:t>
            </a:r>
          </a:p>
          <a:p>
            <a:pPr marL="0" indent="0" algn="just" eaLnBrk="1" hangingPunct="1">
              <a:lnSpc>
                <a:spcPct val="80000"/>
              </a:lnSpc>
              <a:buFont typeface="Wingdings" pitchFamily="2" charset="2"/>
              <a:buChar char="q"/>
            </a:pPr>
            <a:r>
              <a:rPr lang="es-AR" sz="1500" smtClean="0">
                <a:solidFill>
                  <a:srgbClr val="000000"/>
                </a:solidFill>
                <a:latin typeface="Arial" charset="0"/>
                <a:cs typeface="Arial" charset="0"/>
              </a:rPr>
              <a:t>Determinación del nivel de significatividad.</a:t>
            </a:r>
          </a:p>
          <a:p>
            <a:pPr marL="0" indent="0" algn="just" eaLnBrk="1" hangingPunct="1">
              <a:lnSpc>
                <a:spcPct val="80000"/>
              </a:lnSpc>
              <a:buFont typeface="Wingdings" pitchFamily="2" charset="2"/>
              <a:buChar char="q"/>
            </a:pPr>
            <a:r>
              <a:rPr lang="es-AR" sz="1500" smtClean="0">
                <a:solidFill>
                  <a:srgbClr val="000000"/>
                </a:solidFill>
                <a:latin typeface="Arial" charset="0"/>
                <a:cs typeface="Arial" charset="0"/>
              </a:rPr>
              <a:t>Programa de trabajo detallado.</a:t>
            </a:r>
          </a:p>
          <a:p>
            <a:pPr marL="0" indent="0" algn="just" eaLnBrk="1" hangingPunct="1">
              <a:lnSpc>
                <a:spcPct val="80000"/>
              </a:lnSpc>
              <a:buFont typeface="Wingdings" pitchFamily="2" charset="2"/>
              <a:buChar char="q"/>
            </a:pPr>
            <a:r>
              <a:rPr lang="es-AR" sz="1500" smtClean="0">
                <a:solidFill>
                  <a:srgbClr val="000000"/>
                </a:solidFill>
                <a:latin typeface="Arial" charset="0"/>
                <a:cs typeface="Arial" charset="0"/>
              </a:rPr>
              <a:t>Hojas de trabajo para cuestiones generales, compromisos y contingencias, partes relacionadas, hechos posteriores, etc.</a:t>
            </a:r>
          </a:p>
        </p:txBody>
      </p:sp>
      <p:sp>
        <p:nvSpPr>
          <p:cNvPr id="60418"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60419"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A67333E4-9EDE-4ED5-AD2F-53E9A9EFF5D2}" type="slidenum">
              <a:rPr lang="en-US" smtClean="0">
                <a:solidFill>
                  <a:schemeClr val="tx1"/>
                </a:solidFill>
                <a:latin typeface="Arial" charset="0"/>
                <a:cs typeface="Arial" charset="0"/>
              </a:rPr>
              <a:pPr algn="r" fontAlgn="base">
                <a:spcBef>
                  <a:spcPct val="0"/>
                </a:spcBef>
                <a:spcAft>
                  <a:spcPct val="0"/>
                </a:spcAft>
              </a:pPr>
              <a:t>23</a:t>
            </a:fld>
            <a:endParaRPr lang="en-US" smtClean="0">
              <a:solidFill>
                <a:schemeClr val="tx1"/>
              </a:solidFill>
              <a:latin typeface="Arial" charset="0"/>
              <a:cs typeface="Arial" charset="0"/>
            </a:endParaRPr>
          </a:p>
        </p:txBody>
      </p:sp>
      <p:sp>
        <p:nvSpPr>
          <p:cNvPr id="60420"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60421"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60422"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contenido"/>
          <p:cNvSpPr>
            <a:spLocks noGrp="1"/>
          </p:cNvSpPr>
          <p:nvPr>
            <p:ph idx="1"/>
          </p:nvPr>
        </p:nvSpPr>
        <p:spPr>
          <a:xfrm>
            <a:off x="244475" y="2089150"/>
            <a:ext cx="8688388" cy="3833813"/>
          </a:xfrm>
        </p:spPr>
        <p:txBody>
          <a:bodyPr rtlCol="0">
            <a:normAutofit fontScale="47500" lnSpcReduction="20000"/>
          </a:bodyPr>
          <a:lstStyle/>
          <a:p>
            <a:pPr marL="0" indent="0" algn="just" eaLnBrk="1" fontAlgn="auto" hangingPunct="1">
              <a:lnSpc>
                <a:spcPct val="120000"/>
              </a:lnSpc>
              <a:spcAft>
                <a:spcPts val="0"/>
              </a:spcAft>
              <a:buFont typeface="Symbol" pitchFamily="18" charset="2"/>
              <a:buNone/>
              <a:defRPr/>
            </a:pPr>
            <a:r>
              <a:rPr lang="es-AR" sz="5100" b="1" dirty="0">
                <a:solidFill>
                  <a:srgbClr val="000000"/>
                </a:solidFill>
                <a:latin typeface="Arial" pitchFamily="34" charset="0"/>
                <a:cs typeface="Arial" pitchFamily="34" charset="0"/>
              </a:rPr>
              <a:t>4. CONTENIDO DE LOS PAPELES DE </a:t>
            </a:r>
            <a:r>
              <a:rPr lang="es-AR" sz="5100" b="1" dirty="0" smtClean="0">
                <a:solidFill>
                  <a:srgbClr val="000000"/>
                </a:solidFill>
                <a:latin typeface="Arial" pitchFamily="34" charset="0"/>
                <a:cs typeface="Arial" pitchFamily="34" charset="0"/>
              </a:rPr>
              <a:t>TRABAJO (11/15)</a:t>
            </a:r>
            <a:endParaRPr lang="es-AR" sz="5100" b="1" dirty="0">
              <a:solidFill>
                <a:srgbClr val="000000"/>
              </a:solidFill>
              <a:latin typeface="Arial" pitchFamily="34" charset="0"/>
              <a:cs typeface="Arial" pitchFamily="34" charset="0"/>
            </a:endParaRPr>
          </a:p>
          <a:p>
            <a:pPr marL="0" indent="0" algn="just" eaLnBrk="1" fontAlgn="auto" hangingPunct="1">
              <a:lnSpc>
                <a:spcPct val="120000"/>
              </a:lnSpc>
              <a:spcAft>
                <a:spcPts val="0"/>
              </a:spcAft>
              <a:buFont typeface="Symbol" pitchFamily="18" charset="2"/>
              <a:buNone/>
              <a:defRPr/>
            </a:pPr>
            <a:r>
              <a:rPr lang="es-AR" sz="3800" b="1" dirty="0">
                <a:solidFill>
                  <a:srgbClr val="000000"/>
                </a:solidFill>
                <a:latin typeface="Arial" pitchFamily="34" charset="0"/>
                <a:cs typeface="Arial" pitchFamily="34" charset="0"/>
              </a:rPr>
              <a:t>4.5. </a:t>
            </a:r>
            <a:r>
              <a:rPr lang="es-AR" sz="3800" b="1" dirty="0" smtClean="0">
                <a:solidFill>
                  <a:srgbClr val="000000"/>
                </a:solidFill>
                <a:latin typeface="Arial" pitchFamily="34" charset="0"/>
                <a:cs typeface="Arial" pitchFamily="34" charset="0"/>
              </a:rPr>
              <a:t>Legajos</a:t>
            </a:r>
          </a:p>
          <a:p>
            <a:pPr marL="0" indent="0" algn="just" eaLnBrk="1" fontAlgn="auto" hangingPunct="1">
              <a:lnSpc>
                <a:spcPct val="120000"/>
              </a:lnSpc>
              <a:spcAft>
                <a:spcPts val="0"/>
              </a:spcAft>
              <a:buFont typeface="Symbol" pitchFamily="18" charset="2"/>
              <a:buNone/>
              <a:defRPr/>
            </a:pPr>
            <a:r>
              <a:rPr lang="es-AR" sz="3800" b="1" dirty="0">
                <a:solidFill>
                  <a:srgbClr val="000000"/>
                </a:solidFill>
                <a:latin typeface="Arial" pitchFamily="34" charset="0"/>
                <a:cs typeface="Arial" pitchFamily="34" charset="0"/>
              </a:rPr>
              <a:t>4.5.2. Legajo o archivo principal (corriente o de ejercicio)</a:t>
            </a:r>
          </a:p>
          <a:p>
            <a:pPr marL="0" indent="0" algn="just" eaLnBrk="1" fontAlgn="auto" hangingPunct="1">
              <a:spcAft>
                <a:spcPts val="0"/>
              </a:spcAft>
              <a:buFont typeface="Symbol" pitchFamily="18" charset="2"/>
              <a:buNone/>
              <a:defRPr/>
            </a:pPr>
            <a:endParaRPr lang="es-AR" sz="3800" dirty="0" smtClean="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3800" b="1" dirty="0" smtClean="0">
                <a:solidFill>
                  <a:srgbClr val="000000"/>
                </a:solidFill>
                <a:latin typeface="Arial" pitchFamily="34" charset="0"/>
                <a:cs typeface="Arial" pitchFamily="34" charset="0"/>
              </a:rPr>
              <a:t>4.5.2.1</a:t>
            </a:r>
            <a:r>
              <a:rPr lang="es-AR" sz="3800" b="1" dirty="0">
                <a:solidFill>
                  <a:srgbClr val="000000"/>
                </a:solidFill>
                <a:latin typeface="Arial" pitchFamily="34" charset="0"/>
                <a:cs typeface="Arial" pitchFamily="34" charset="0"/>
              </a:rPr>
              <a:t>. Parte general</a:t>
            </a:r>
            <a:r>
              <a:rPr lang="es-AR" sz="3800" b="1" dirty="0" smtClean="0">
                <a:solidFill>
                  <a:srgbClr val="000000"/>
                </a:solidFill>
                <a:latin typeface="Arial" pitchFamily="34" charset="0"/>
                <a:cs typeface="Arial" pitchFamily="34" charset="0"/>
              </a:rPr>
              <a:t>:</a:t>
            </a:r>
          </a:p>
          <a:p>
            <a:pPr marL="0" indent="0" algn="just" eaLnBrk="1" fontAlgn="auto" hangingPunct="1">
              <a:spcAft>
                <a:spcPts val="0"/>
              </a:spcAft>
              <a:buFont typeface="Symbol" pitchFamily="18" charset="2"/>
              <a:buNone/>
              <a:defRPr/>
            </a:pPr>
            <a:endParaRPr lang="es-AR" sz="3800" dirty="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3800" dirty="0" smtClean="0">
                <a:solidFill>
                  <a:srgbClr val="000000"/>
                </a:solidFill>
                <a:latin typeface="Arial" pitchFamily="34" charset="0"/>
                <a:cs typeface="Arial" pitchFamily="34" charset="0"/>
              </a:rPr>
              <a:t>Carta </a:t>
            </a:r>
            <a:r>
              <a:rPr lang="es-AR" sz="3800" dirty="0">
                <a:solidFill>
                  <a:srgbClr val="000000"/>
                </a:solidFill>
                <a:latin typeface="Arial" pitchFamily="34" charset="0"/>
                <a:cs typeface="Arial" pitchFamily="34" charset="0"/>
              </a:rPr>
              <a:t>de Representación de la Gerencia.</a:t>
            </a:r>
          </a:p>
          <a:p>
            <a:pPr marL="274320" indent="-274320" algn="just" eaLnBrk="1" fontAlgn="auto" hangingPunct="1">
              <a:spcAft>
                <a:spcPts val="0"/>
              </a:spcAft>
              <a:buFont typeface="Wingdings" charset="2"/>
              <a:buChar char="q"/>
              <a:defRPr/>
            </a:pPr>
            <a:r>
              <a:rPr lang="es-AR" sz="3800" dirty="0">
                <a:solidFill>
                  <a:srgbClr val="000000"/>
                </a:solidFill>
                <a:latin typeface="Arial" pitchFamily="34" charset="0"/>
                <a:cs typeface="Arial" pitchFamily="34" charset="0"/>
              </a:rPr>
              <a:t>Planilla resumen de estado de libros rubricados.</a:t>
            </a:r>
          </a:p>
          <a:p>
            <a:pPr marL="274320" indent="-274320" algn="just" eaLnBrk="1" fontAlgn="auto" hangingPunct="1">
              <a:spcAft>
                <a:spcPts val="0"/>
              </a:spcAft>
              <a:buFont typeface="Wingdings" charset="2"/>
              <a:buChar char="q"/>
              <a:defRPr/>
            </a:pPr>
            <a:r>
              <a:rPr lang="es-AR" sz="3800" dirty="0">
                <a:solidFill>
                  <a:srgbClr val="000000"/>
                </a:solidFill>
                <a:latin typeface="Arial" pitchFamily="34" charset="0"/>
                <a:cs typeface="Arial" pitchFamily="34" charset="0"/>
              </a:rPr>
              <a:t>Cartas de abogados.</a:t>
            </a:r>
          </a:p>
          <a:p>
            <a:pPr marL="274320" indent="-274320" algn="just" eaLnBrk="1" fontAlgn="auto" hangingPunct="1">
              <a:spcAft>
                <a:spcPts val="0"/>
              </a:spcAft>
              <a:buFont typeface="Wingdings" charset="2"/>
              <a:buChar char="q"/>
              <a:defRPr/>
            </a:pPr>
            <a:r>
              <a:rPr lang="es-AR" sz="3800" dirty="0">
                <a:solidFill>
                  <a:srgbClr val="000000"/>
                </a:solidFill>
                <a:latin typeface="Arial" pitchFamily="34" charset="0"/>
                <a:cs typeface="Arial" pitchFamily="34" charset="0"/>
              </a:rPr>
              <a:t>Presupuesto y resumen de tiempo.</a:t>
            </a:r>
          </a:p>
          <a:p>
            <a:pPr marL="274320" indent="-274320" algn="just" eaLnBrk="1" fontAlgn="auto" hangingPunct="1">
              <a:spcAft>
                <a:spcPts val="0"/>
              </a:spcAft>
              <a:buFont typeface="Wingdings" charset="2"/>
              <a:buChar char="q"/>
              <a:defRPr/>
            </a:pPr>
            <a:r>
              <a:rPr lang="es-AR" sz="3800" dirty="0">
                <a:solidFill>
                  <a:srgbClr val="000000"/>
                </a:solidFill>
                <a:latin typeface="Arial" pitchFamily="34" charset="0"/>
                <a:cs typeface="Arial" pitchFamily="34" charset="0"/>
              </a:rPr>
              <a:t>Resumen de puntos para la carta de recomendaciones.</a:t>
            </a:r>
          </a:p>
          <a:p>
            <a:pPr marL="274320" indent="-274320" algn="just" eaLnBrk="1" fontAlgn="auto" hangingPunct="1">
              <a:spcAft>
                <a:spcPts val="0"/>
              </a:spcAft>
              <a:buFont typeface="Wingdings" charset="2"/>
              <a:buChar char="q"/>
              <a:defRPr/>
            </a:pPr>
            <a:r>
              <a:rPr lang="es-AR" sz="3800" dirty="0">
                <a:solidFill>
                  <a:srgbClr val="000000"/>
                </a:solidFill>
                <a:latin typeface="Arial" pitchFamily="34" charset="0"/>
                <a:cs typeface="Arial" pitchFamily="34" charset="0"/>
              </a:rPr>
              <a:t>Control de confirmaciones y PPC (papeles preparados por el cliente).</a:t>
            </a:r>
          </a:p>
          <a:p>
            <a:pPr marL="0" indent="0" eaLnBrk="1" fontAlgn="auto" hangingPunct="1">
              <a:spcAft>
                <a:spcPts val="0"/>
              </a:spcAft>
              <a:buFont typeface="Symbol" pitchFamily="18" charset="2"/>
              <a:buNone/>
              <a:defRPr/>
            </a:pPr>
            <a:r>
              <a:rPr lang="es-AR" dirty="0" smtClean="0">
                <a:solidFill>
                  <a:srgbClr val="000000"/>
                </a:solidFill>
              </a:rPr>
              <a:t> </a:t>
            </a:r>
            <a:endParaRPr lang="es-AR" dirty="0">
              <a:solidFill>
                <a:srgbClr val="000000"/>
              </a:solidFill>
            </a:endParaRPr>
          </a:p>
        </p:txBody>
      </p:sp>
      <p:sp>
        <p:nvSpPr>
          <p:cNvPr id="62466"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62467"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2A455807-A87A-4D6D-933E-65DB01627786}" type="slidenum">
              <a:rPr lang="en-US" smtClean="0">
                <a:solidFill>
                  <a:schemeClr val="tx1"/>
                </a:solidFill>
                <a:latin typeface="Arial" charset="0"/>
                <a:cs typeface="Arial" charset="0"/>
              </a:rPr>
              <a:pPr algn="r" fontAlgn="base">
                <a:spcBef>
                  <a:spcPct val="0"/>
                </a:spcBef>
                <a:spcAft>
                  <a:spcPct val="0"/>
                </a:spcAft>
              </a:pPr>
              <a:t>24</a:t>
            </a:fld>
            <a:endParaRPr lang="en-US" smtClean="0">
              <a:solidFill>
                <a:schemeClr val="tx1"/>
              </a:solidFill>
              <a:latin typeface="Arial" charset="0"/>
              <a:cs typeface="Arial" charset="0"/>
            </a:endParaRPr>
          </a:p>
        </p:txBody>
      </p:sp>
      <p:sp>
        <p:nvSpPr>
          <p:cNvPr id="62468"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62469"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62470"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Marcador de contenido"/>
          <p:cNvSpPr>
            <a:spLocks noGrp="1"/>
          </p:cNvSpPr>
          <p:nvPr>
            <p:ph idx="1"/>
          </p:nvPr>
        </p:nvSpPr>
        <p:spPr>
          <a:xfrm>
            <a:off x="250825" y="2089150"/>
            <a:ext cx="8655050" cy="4070350"/>
          </a:xfrm>
        </p:spPr>
        <p:txBody>
          <a:bodyPr rtlCol="0">
            <a:normAutofit fontScale="40000" lnSpcReduction="20000"/>
          </a:bodyPr>
          <a:lstStyle/>
          <a:p>
            <a:pPr marL="0" indent="0" algn="just" eaLnBrk="1" fontAlgn="auto" hangingPunct="1">
              <a:lnSpc>
                <a:spcPct val="120000"/>
              </a:lnSpc>
              <a:spcAft>
                <a:spcPts val="0"/>
              </a:spcAft>
              <a:buFont typeface="Symbol" pitchFamily="18" charset="2"/>
              <a:buNone/>
              <a:defRPr/>
            </a:pPr>
            <a:r>
              <a:rPr lang="es-AR" sz="6000" b="1" dirty="0" smtClean="0">
                <a:solidFill>
                  <a:srgbClr val="000000"/>
                </a:solidFill>
                <a:latin typeface="Arial" pitchFamily="34" charset="0"/>
                <a:cs typeface="Arial" pitchFamily="34" charset="0"/>
              </a:rPr>
              <a:t>4</a:t>
            </a:r>
            <a:r>
              <a:rPr lang="es-AR" sz="6000" b="1" dirty="0">
                <a:solidFill>
                  <a:srgbClr val="000000"/>
                </a:solidFill>
                <a:latin typeface="Arial" pitchFamily="34" charset="0"/>
                <a:cs typeface="Arial" pitchFamily="34" charset="0"/>
              </a:rPr>
              <a:t>. CONTENIDO DE LOS PAPELES DE </a:t>
            </a:r>
            <a:r>
              <a:rPr lang="es-AR" sz="6000" b="1" dirty="0" smtClean="0">
                <a:solidFill>
                  <a:srgbClr val="000000"/>
                </a:solidFill>
                <a:latin typeface="Arial" pitchFamily="34" charset="0"/>
                <a:cs typeface="Arial" pitchFamily="34" charset="0"/>
              </a:rPr>
              <a:t>TRABAJO (12/15)</a:t>
            </a:r>
            <a:endParaRPr lang="es-AR" sz="6000" b="1" dirty="0">
              <a:solidFill>
                <a:srgbClr val="000000"/>
              </a:solidFill>
              <a:latin typeface="Arial" pitchFamily="34" charset="0"/>
              <a:cs typeface="Arial" pitchFamily="34" charset="0"/>
            </a:endParaRPr>
          </a:p>
          <a:p>
            <a:pPr marL="0" indent="0" algn="just" eaLnBrk="1" fontAlgn="auto" hangingPunct="1">
              <a:lnSpc>
                <a:spcPct val="120000"/>
              </a:lnSpc>
              <a:spcAft>
                <a:spcPts val="0"/>
              </a:spcAft>
              <a:buFont typeface="Symbol" pitchFamily="18" charset="2"/>
              <a:buNone/>
              <a:defRPr/>
            </a:pPr>
            <a:r>
              <a:rPr lang="es-AR" sz="4500" b="1" dirty="0">
                <a:solidFill>
                  <a:srgbClr val="000000"/>
                </a:solidFill>
                <a:latin typeface="Arial" pitchFamily="34" charset="0"/>
                <a:cs typeface="Arial" pitchFamily="34" charset="0"/>
              </a:rPr>
              <a:t>4.5. Legajos</a:t>
            </a:r>
          </a:p>
          <a:p>
            <a:pPr marL="0" indent="0" algn="just" eaLnBrk="1" fontAlgn="auto" hangingPunct="1">
              <a:lnSpc>
                <a:spcPct val="120000"/>
              </a:lnSpc>
              <a:spcAft>
                <a:spcPts val="0"/>
              </a:spcAft>
              <a:buFont typeface="Symbol" pitchFamily="18" charset="2"/>
              <a:buNone/>
              <a:defRPr/>
            </a:pPr>
            <a:r>
              <a:rPr lang="es-AR" sz="4500" b="1" dirty="0">
                <a:solidFill>
                  <a:srgbClr val="000000"/>
                </a:solidFill>
                <a:latin typeface="Arial" pitchFamily="34" charset="0"/>
                <a:cs typeface="Arial" pitchFamily="34" charset="0"/>
              </a:rPr>
              <a:t>4.5.2. Legajo o archivo principal (corriente o de ejercicio)</a:t>
            </a:r>
          </a:p>
          <a:p>
            <a:pPr marL="0" indent="0" algn="just" eaLnBrk="1" fontAlgn="auto" hangingPunct="1">
              <a:lnSpc>
                <a:spcPct val="120000"/>
              </a:lnSpc>
              <a:spcAft>
                <a:spcPts val="0"/>
              </a:spcAft>
              <a:buFont typeface="Symbol" pitchFamily="18" charset="2"/>
              <a:buNone/>
              <a:defRPr/>
            </a:pPr>
            <a:endParaRPr lang="es-AR" sz="4500" b="1" dirty="0" smtClean="0">
              <a:solidFill>
                <a:srgbClr val="000000"/>
              </a:solidFill>
              <a:latin typeface="Arial" pitchFamily="34" charset="0"/>
              <a:cs typeface="Arial" pitchFamily="34" charset="0"/>
            </a:endParaRPr>
          </a:p>
          <a:p>
            <a:pPr marL="0" indent="0" algn="just" eaLnBrk="1" fontAlgn="auto" hangingPunct="1">
              <a:lnSpc>
                <a:spcPct val="120000"/>
              </a:lnSpc>
              <a:spcAft>
                <a:spcPts val="0"/>
              </a:spcAft>
              <a:buFont typeface="Symbol" pitchFamily="18" charset="2"/>
              <a:buNone/>
              <a:defRPr/>
            </a:pPr>
            <a:r>
              <a:rPr lang="es-AR" sz="4500" b="1" dirty="0" smtClean="0">
                <a:solidFill>
                  <a:srgbClr val="000000"/>
                </a:solidFill>
                <a:latin typeface="Arial" pitchFamily="34" charset="0"/>
                <a:cs typeface="Arial" pitchFamily="34" charset="0"/>
              </a:rPr>
              <a:t>4.5.2.2</a:t>
            </a:r>
            <a:r>
              <a:rPr lang="es-AR" sz="4500" b="1" dirty="0">
                <a:solidFill>
                  <a:srgbClr val="000000"/>
                </a:solidFill>
                <a:latin typeface="Arial" pitchFamily="34" charset="0"/>
                <a:cs typeface="Arial" pitchFamily="34" charset="0"/>
              </a:rPr>
              <a:t>. Parte específica:</a:t>
            </a:r>
          </a:p>
          <a:p>
            <a:pPr marL="0" indent="0" algn="just" eaLnBrk="1" fontAlgn="auto" hangingPunct="1">
              <a:spcAft>
                <a:spcPts val="0"/>
              </a:spcAft>
              <a:buFont typeface="Symbol" pitchFamily="18" charset="2"/>
              <a:buNone/>
              <a:defRPr/>
            </a:pPr>
            <a:endParaRPr lang="es-AR" sz="4500" dirty="0" smtClean="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4500" dirty="0" smtClean="0">
                <a:solidFill>
                  <a:srgbClr val="000000"/>
                </a:solidFill>
                <a:latin typeface="Arial" pitchFamily="34" charset="0"/>
                <a:cs typeface="Arial" pitchFamily="34" charset="0"/>
              </a:rPr>
              <a:t>Incluye </a:t>
            </a:r>
            <a:r>
              <a:rPr lang="es-AR" sz="4500" dirty="0">
                <a:solidFill>
                  <a:srgbClr val="000000"/>
                </a:solidFill>
                <a:latin typeface="Arial" pitchFamily="34" charset="0"/>
                <a:cs typeface="Arial" pitchFamily="34" charset="0"/>
              </a:rPr>
              <a:t>documentación relacionada con los estados contables y con cada rubro o cuenta en especial</a:t>
            </a:r>
            <a:r>
              <a:rPr lang="es-AR" sz="4500" dirty="0" smtClean="0">
                <a:solidFill>
                  <a:srgbClr val="000000"/>
                </a:solidFill>
                <a:latin typeface="Arial" pitchFamily="34" charset="0"/>
                <a:cs typeface="Arial" pitchFamily="34" charset="0"/>
              </a:rPr>
              <a:t>:</a:t>
            </a:r>
          </a:p>
          <a:p>
            <a:pPr marL="0" indent="0" algn="just" eaLnBrk="1" fontAlgn="auto" hangingPunct="1">
              <a:spcAft>
                <a:spcPts val="0"/>
              </a:spcAft>
              <a:buFont typeface="Symbol" pitchFamily="18" charset="2"/>
              <a:buNone/>
              <a:defRPr/>
            </a:pPr>
            <a:endParaRPr lang="es-AR" sz="4500" dirty="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4500" dirty="0">
                <a:solidFill>
                  <a:srgbClr val="000000"/>
                </a:solidFill>
                <a:latin typeface="Arial" pitchFamily="34" charset="0"/>
                <a:cs typeface="Arial" pitchFamily="34" charset="0"/>
              </a:rPr>
              <a:t>Estados contables.</a:t>
            </a:r>
          </a:p>
          <a:p>
            <a:pPr marL="274320" indent="-274320" algn="just" eaLnBrk="1" fontAlgn="auto" hangingPunct="1">
              <a:spcAft>
                <a:spcPts val="0"/>
              </a:spcAft>
              <a:buFont typeface="Wingdings" charset="2"/>
              <a:buChar char="q"/>
              <a:defRPr/>
            </a:pPr>
            <a:r>
              <a:rPr lang="es-AR" sz="4500" dirty="0">
                <a:solidFill>
                  <a:srgbClr val="000000"/>
                </a:solidFill>
                <a:latin typeface="Arial" pitchFamily="34" charset="0"/>
                <a:cs typeface="Arial" pitchFamily="34" charset="0"/>
              </a:rPr>
              <a:t>Balance de saldos clasificado.</a:t>
            </a:r>
          </a:p>
          <a:p>
            <a:pPr marL="274320" indent="-274320" algn="just" eaLnBrk="1" fontAlgn="auto" hangingPunct="1">
              <a:spcAft>
                <a:spcPts val="0"/>
              </a:spcAft>
              <a:buFont typeface="Wingdings" charset="2"/>
              <a:buChar char="q"/>
              <a:defRPr/>
            </a:pPr>
            <a:r>
              <a:rPr lang="es-AR" sz="4500" dirty="0">
                <a:solidFill>
                  <a:srgbClr val="000000"/>
                </a:solidFill>
                <a:latin typeface="Arial" pitchFamily="34" charset="0"/>
                <a:cs typeface="Arial" pitchFamily="34" charset="0"/>
              </a:rPr>
              <a:t>Balance de saldos suministrado por el cliente.</a:t>
            </a:r>
          </a:p>
          <a:p>
            <a:pPr marL="274320" indent="-274320" algn="just" eaLnBrk="1" fontAlgn="auto" hangingPunct="1">
              <a:spcAft>
                <a:spcPts val="0"/>
              </a:spcAft>
              <a:buFont typeface="Wingdings" charset="2"/>
              <a:buChar char="q"/>
              <a:defRPr/>
            </a:pPr>
            <a:r>
              <a:rPr lang="es-AR" sz="4500" dirty="0">
                <a:solidFill>
                  <a:srgbClr val="000000"/>
                </a:solidFill>
                <a:latin typeface="Arial" pitchFamily="34" charset="0"/>
                <a:cs typeface="Arial" pitchFamily="34" charset="0"/>
              </a:rPr>
              <a:t>Plan de cuentas</a:t>
            </a:r>
            <a:r>
              <a:rPr lang="es-AR" sz="4500" dirty="0" smtClean="0">
                <a:solidFill>
                  <a:srgbClr val="000000"/>
                </a:solidFill>
                <a:latin typeface="Arial" pitchFamily="34" charset="0"/>
                <a:cs typeface="Arial" pitchFamily="34" charset="0"/>
              </a:rPr>
              <a:t>.</a:t>
            </a:r>
            <a:endParaRPr lang="es-AR" sz="4500" dirty="0">
              <a:solidFill>
                <a:srgbClr val="000000"/>
              </a:solidFill>
              <a:latin typeface="Arial" pitchFamily="34" charset="0"/>
              <a:cs typeface="Arial" pitchFamily="34" charset="0"/>
            </a:endParaRPr>
          </a:p>
        </p:txBody>
      </p:sp>
      <p:sp>
        <p:nvSpPr>
          <p:cNvPr id="64514"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64515"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14BA3F01-01DF-488E-8DDA-7A51FA267650}" type="slidenum">
              <a:rPr lang="en-US" smtClean="0">
                <a:solidFill>
                  <a:schemeClr val="tx1"/>
                </a:solidFill>
                <a:latin typeface="Arial" charset="0"/>
                <a:cs typeface="Arial" charset="0"/>
              </a:rPr>
              <a:pPr algn="r" fontAlgn="base">
                <a:spcBef>
                  <a:spcPct val="0"/>
                </a:spcBef>
                <a:spcAft>
                  <a:spcPct val="0"/>
                </a:spcAft>
              </a:pPr>
              <a:t>25</a:t>
            </a:fld>
            <a:endParaRPr lang="en-US" smtClean="0">
              <a:solidFill>
                <a:schemeClr val="tx1"/>
              </a:solidFill>
              <a:latin typeface="Arial" charset="0"/>
              <a:cs typeface="Arial" charset="0"/>
            </a:endParaRPr>
          </a:p>
        </p:txBody>
      </p:sp>
      <p:sp>
        <p:nvSpPr>
          <p:cNvPr id="64516"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64517"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64518"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contenido"/>
          <p:cNvSpPr>
            <a:spLocks noGrp="1"/>
          </p:cNvSpPr>
          <p:nvPr>
            <p:ph idx="1"/>
          </p:nvPr>
        </p:nvSpPr>
        <p:spPr>
          <a:xfrm>
            <a:off x="250825" y="2089150"/>
            <a:ext cx="8655050" cy="4070350"/>
          </a:xfrm>
        </p:spPr>
        <p:txBody>
          <a:bodyPr rtlCol="0">
            <a:normAutofit fontScale="40000" lnSpcReduction="20000"/>
          </a:bodyPr>
          <a:lstStyle/>
          <a:p>
            <a:pPr marL="0" indent="0" algn="just" eaLnBrk="1" fontAlgn="auto" hangingPunct="1">
              <a:lnSpc>
                <a:spcPct val="120000"/>
              </a:lnSpc>
              <a:spcAft>
                <a:spcPts val="0"/>
              </a:spcAft>
              <a:buFont typeface="Symbol" pitchFamily="18" charset="2"/>
              <a:buNone/>
              <a:defRPr/>
            </a:pPr>
            <a:r>
              <a:rPr lang="es-AR" sz="6000" b="1" dirty="0" smtClean="0">
                <a:solidFill>
                  <a:srgbClr val="000000"/>
                </a:solidFill>
                <a:latin typeface="Arial" pitchFamily="34" charset="0"/>
                <a:cs typeface="Arial" pitchFamily="34" charset="0"/>
              </a:rPr>
              <a:t>4</a:t>
            </a:r>
            <a:r>
              <a:rPr lang="es-AR" sz="6000" b="1" dirty="0">
                <a:solidFill>
                  <a:srgbClr val="000000"/>
                </a:solidFill>
                <a:latin typeface="Arial" pitchFamily="34" charset="0"/>
                <a:cs typeface="Arial" pitchFamily="34" charset="0"/>
              </a:rPr>
              <a:t>. CONTENIDO DE LOS PAPELES DE </a:t>
            </a:r>
            <a:r>
              <a:rPr lang="es-AR" sz="6000" b="1" dirty="0" smtClean="0">
                <a:solidFill>
                  <a:srgbClr val="000000"/>
                </a:solidFill>
                <a:latin typeface="Arial" pitchFamily="34" charset="0"/>
                <a:cs typeface="Arial" pitchFamily="34" charset="0"/>
              </a:rPr>
              <a:t>TRABAJO (13/15)</a:t>
            </a:r>
            <a:endParaRPr lang="es-AR" sz="6000" b="1" dirty="0">
              <a:solidFill>
                <a:srgbClr val="000000"/>
              </a:solidFill>
              <a:latin typeface="Arial" pitchFamily="34" charset="0"/>
              <a:cs typeface="Arial" pitchFamily="34" charset="0"/>
            </a:endParaRPr>
          </a:p>
          <a:p>
            <a:pPr marL="0" indent="0" algn="just" eaLnBrk="1" fontAlgn="auto" hangingPunct="1">
              <a:lnSpc>
                <a:spcPct val="120000"/>
              </a:lnSpc>
              <a:spcAft>
                <a:spcPts val="0"/>
              </a:spcAft>
              <a:buFont typeface="Symbol" pitchFamily="18" charset="2"/>
              <a:buNone/>
              <a:defRPr/>
            </a:pPr>
            <a:r>
              <a:rPr lang="es-AR" sz="4500" b="1" dirty="0">
                <a:solidFill>
                  <a:srgbClr val="000000"/>
                </a:solidFill>
                <a:latin typeface="Arial" pitchFamily="34" charset="0"/>
                <a:cs typeface="Arial" pitchFamily="34" charset="0"/>
              </a:rPr>
              <a:t>4.5. Legajos</a:t>
            </a:r>
          </a:p>
          <a:p>
            <a:pPr marL="0" indent="0" algn="just" eaLnBrk="1" fontAlgn="auto" hangingPunct="1">
              <a:lnSpc>
                <a:spcPct val="120000"/>
              </a:lnSpc>
              <a:spcAft>
                <a:spcPts val="0"/>
              </a:spcAft>
              <a:buFont typeface="Symbol" pitchFamily="18" charset="2"/>
              <a:buNone/>
              <a:defRPr/>
            </a:pPr>
            <a:r>
              <a:rPr lang="es-AR" sz="4500" b="1" dirty="0">
                <a:solidFill>
                  <a:srgbClr val="000000"/>
                </a:solidFill>
                <a:latin typeface="Arial" pitchFamily="34" charset="0"/>
                <a:cs typeface="Arial" pitchFamily="34" charset="0"/>
              </a:rPr>
              <a:t>4.5.2. Legajo o archivo principal (corriente o de ejercicio)</a:t>
            </a:r>
          </a:p>
          <a:p>
            <a:pPr marL="0" indent="0" algn="just" eaLnBrk="1" fontAlgn="auto" hangingPunct="1">
              <a:lnSpc>
                <a:spcPct val="120000"/>
              </a:lnSpc>
              <a:spcAft>
                <a:spcPts val="0"/>
              </a:spcAft>
              <a:buFont typeface="Symbol" pitchFamily="18" charset="2"/>
              <a:buNone/>
              <a:defRPr/>
            </a:pPr>
            <a:endParaRPr lang="es-AR" sz="4500" b="1" dirty="0" smtClean="0">
              <a:solidFill>
                <a:srgbClr val="000000"/>
              </a:solidFill>
              <a:latin typeface="Arial" pitchFamily="34" charset="0"/>
              <a:cs typeface="Arial" pitchFamily="34" charset="0"/>
            </a:endParaRPr>
          </a:p>
          <a:p>
            <a:pPr marL="0" indent="0" algn="just" eaLnBrk="1" fontAlgn="auto" hangingPunct="1">
              <a:lnSpc>
                <a:spcPct val="120000"/>
              </a:lnSpc>
              <a:spcAft>
                <a:spcPts val="0"/>
              </a:spcAft>
              <a:buFont typeface="Symbol" pitchFamily="18" charset="2"/>
              <a:buNone/>
              <a:defRPr/>
            </a:pPr>
            <a:r>
              <a:rPr lang="es-AR" sz="4500" b="1" dirty="0" smtClean="0">
                <a:solidFill>
                  <a:srgbClr val="000000"/>
                </a:solidFill>
                <a:latin typeface="Arial" pitchFamily="34" charset="0"/>
                <a:cs typeface="Arial" pitchFamily="34" charset="0"/>
              </a:rPr>
              <a:t>4.5.2.2</a:t>
            </a:r>
            <a:r>
              <a:rPr lang="es-AR" sz="4500" b="1" dirty="0">
                <a:solidFill>
                  <a:srgbClr val="000000"/>
                </a:solidFill>
                <a:latin typeface="Arial" pitchFamily="34" charset="0"/>
                <a:cs typeface="Arial" pitchFamily="34" charset="0"/>
              </a:rPr>
              <a:t>. Parte específica:</a:t>
            </a:r>
          </a:p>
          <a:p>
            <a:pPr marL="0" indent="0" algn="just" eaLnBrk="1" fontAlgn="auto" hangingPunct="1">
              <a:spcAft>
                <a:spcPts val="0"/>
              </a:spcAft>
              <a:buFont typeface="Symbol" pitchFamily="18" charset="2"/>
              <a:buNone/>
              <a:defRPr/>
            </a:pPr>
            <a:endParaRPr lang="es-AR" sz="4500" dirty="0" smtClean="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4500" dirty="0" smtClean="0">
                <a:solidFill>
                  <a:srgbClr val="000000"/>
                </a:solidFill>
                <a:latin typeface="Arial" pitchFamily="34" charset="0"/>
                <a:cs typeface="Arial" pitchFamily="34" charset="0"/>
              </a:rPr>
              <a:t>Asientos </a:t>
            </a:r>
            <a:r>
              <a:rPr lang="es-AR" sz="4500" dirty="0">
                <a:solidFill>
                  <a:srgbClr val="000000"/>
                </a:solidFill>
                <a:latin typeface="Arial" pitchFamily="34" charset="0"/>
                <a:cs typeface="Arial" pitchFamily="34" charset="0"/>
              </a:rPr>
              <a:t>de ajuste propuestos.</a:t>
            </a:r>
          </a:p>
          <a:p>
            <a:pPr marL="274320" indent="-274320" algn="just" eaLnBrk="1" fontAlgn="auto" hangingPunct="1">
              <a:spcAft>
                <a:spcPts val="0"/>
              </a:spcAft>
              <a:buFont typeface="Wingdings" charset="2"/>
              <a:buChar char="q"/>
              <a:defRPr/>
            </a:pPr>
            <a:r>
              <a:rPr lang="es-AR" sz="4500" dirty="0">
                <a:solidFill>
                  <a:srgbClr val="000000"/>
                </a:solidFill>
                <a:latin typeface="Arial" pitchFamily="34" charset="0"/>
                <a:cs typeface="Arial" pitchFamily="34" charset="0"/>
              </a:rPr>
              <a:t>Resumen de planillas llave.</a:t>
            </a:r>
          </a:p>
          <a:p>
            <a:pPr marL="274320" indent="-274320" algn="just" eaLnBrk="1" fontAlgn="auto" hangingPunct="1">
              <a:spcAft>
                <a:spcPts val="0"/>
              </a:spcAft>
              <a:buFont typeface="Wingdings" charset="2"/>
              <a:buChar char="q"/>
              <a:defRPr/>
            </a:pPr>
            <a:r>
              <a:rPr lang="es-AR" sz="4500" dirty="0">
                <a:solidFill>
                  <a:srgbClr val="000000"/>
                </a:solidFill>
                <a:latin typeface="Arial" pitchFamily="34" charset="0"/>
                <a:cs typeface="Arial" pitchFamily="34" charset="0"/>
              </a:rPr>
              <a:t>Planillas llave (una para cada rubro del activo, pasivo, patrimonio neto y del estado de  resultados).</a:t>
            </a:r>
          </a:p>
          <a:p>
            <a:pPr marL="274320" indent="-274320" algn="just" eaLnBrk="1" fontAlgn="auto" hangingPunct="1">
              <a:spcAft>
                <a:spcPts val="0"/>
              </a:spcAft>
              <a:buFont typeface="Wingdings" charset="2"/>
              <a:buChar char="q"/>
              <a:defRPr/>
            </a:pPr>
            <a:r>
              <a:rPr lang="es-AR" sz="4500" dirty="0">
                <a:solidFill>
                  <a:srgbClr val="000000"/>
                </a:solidFill>
                <a:latin typeface="Arial" pitchFamily="34" charset="0"/>
                <a:cs typeface="Arial" pitchFamily="34" charset="0"/>
              </a:rPr>
              <a:t>Planillas de trabajo para cada cuenta o grupo de cuentas. </a:t>
            </a:r>
          </a:p>
        </p:txBody>
      </p:sp>
      <p:sp>
        <p:nvSpPr>
          <p:cNvPr id="66562"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66563"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08E7679A-6F32-4EEA-9B17-715285072EFD}" type="slidenum">
              <a:rPr lang="en-US" smtClean="0">
                <a:solidFill>
                  <a:schemeClr val="tx1"/>
                </a:solidFill>
                <a:latin typeface="Arial" charset="0"/>
                <a:cs typeface="Arial" charset="0"/>
              </a:rPr>
              <a:pPr algn="r" fontAlgn="base">
                <a:spcBef>
                  <a:spcPct val="0"/>
                </a:spcBef>
                <a:spcAft>
                  <a:spcPct val="0"/>
                </a:spcAft>
              </a:pPr>
              <a:t>26</a:t>
            </a:fld>
            <a:endParaRPr lang="en-US" smtClean="0">
              <a:solidFill>
                <a:schemeClr val="tx1"/>
              </a:solidFill>
              <a:latin typeface="Arial" charset="0"/>
              <a:cs typeface="Arial" charset="0"/>
            </a:endParaRPr>
          </a:p>
        </p:txBody>
      </p:sp>
      <p:sp>
        <p:nvSpPr>
          <p:cNvPr id="66564"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66565"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a:t>PAPELES DE </a:t>
            </a:r>
            <a:r>
              <a:rPr lang="es-ES" sz="1400" b="1" dirty="0" smtClean="0"/>
              <a:t>TRABAJO</a:t>
            </a:r>
            <a:endParaRPr lang="es-ES" sz="1400" b="1" dirty="0"/>
          </a:p>
        </p:txBody>
      </p:sp>
      <p:sp>
        <p:nvSpPr>
          <p:cNvPr id="66566"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0825" y="2089150"/>
            <a:ext cx="8621713" cy="4054475"/>
          </a:xfrm>
        </p:spPr>
        <p:txBody>
          <a:bodyPr rtlCol="0">
            <a:normAutofit fontScale="77500" lnSpcReduction="20000"/>
          </a:bodyPr>
          <a:lstStyle/>
          <a:p>
            <a:pPr marL="0" indent="0" algn="just" eaLnBrk="1" fontAlgn="auto" hangingPunct="1">
              <a:lnSpc>
                <a:spcPct val="120000"/>
              </a:lnSpc>
              <a:spcAft>
                <a:spcPts val="0"/>
              </a:spcAft>
              <a:buFont typeface="Symbol" pitchFamily="18" charset="2"/>
              <a:buNone/>
              <a:defRPr/>
            </a:pPr>
            <a:r>
              <a:rPr lang="es-AR" sz="3100" b="1" dirty="0" smtClean="0">
                <a:solidFill>
                  <a:srgbClr val="000000"/>
                </a:solidFill>
                <a:latin typeface="Arial" pitchFamily="34" charset="0"/>
                <a:cs typeface="Arial" pitchFamily="34" charset="0"/>
              </a:rPr>
              <a:t>4</a:t>
            </a:r>
            <a:r>
              <a:rPr lang="es-AR" sz="3100" b="1" dirty="0">
                <a:solidFill>
                  <a:srgbClr val="000000"/>
                </a:solidFill>
                <a:latin typeface="Arial" pitchFamily="34" charset="0"/>
                <a:cs typeface="Arial" pitchFamily="34" charset="0"/>
              </a:rPr>
              <a:t>. CONTENIDO DE LOS PAPELES DE </a:t>
            </a:r>
            <a:r>
              <a:rPr lang="es-AR" sz="3100" b="1" dirty="0" smtClean="0">
                <a:solidFill>
                  <a:srgbClr val="000000"/>
                </a:solidFill>
                <a:latin typeface="Arial" pitchFamily="34" charset="0"/>
                <a:cs typeface="Arial" pitchFamily="34" charset="0"/>
              </a:rPr>
              <a:t>TRABAJO (14/15)</a:t>
            </a:r>
          </a:p>
          <a:p>
            <a:pPr marL="0" indent="0" algn="just" eaLnBrk="1" fontAlgn="auto" hangingPunct="1">
              <a:lnSpc>
                <a:spcPct val="120000"/>
              </a:lnSpc>
              <a:spcAft>
                <a:spcPts val="0"/>
              </a:spcAft>
              <a:buFont typeface="Symbol" pitchFamily="18" charset="2"/>
              <a:buNone/>
              <a:defRPr/>
            </a:pPr>
            <a:r>
              <a:rPr lang="es-AR" sz="2300" b="1" dirty="0" smtClean="0">
                <a:solidFill>
                  <a:srgbClr val="000000"/>
                </a:solidFill>
                <a:latin typeface="Arial" pitchFamily="34" charset="0"/>
                <a:cs typeface="Arial" pitchFamily="34" charset="0"/>
              </a:rPr>
              <a:t>4.6</a:t>
            </a:r>
            <a:r>
              <a:rPr lang="es-AR" sz="2300" b="1" dirty="0">
                <a:solidFill>
                  <a:srgbClr val="000000"/>
                </a:solidFill>
                <a:latin typeface="Arial" pitchFamily="34" charset="0"/>
                <a:cs typeface="Arial" pitchFamily="34" charset="0"/>
              </a:rPr>
              <a:t>. Codificación o </a:t>
            </a:r>
            <a:r>
              <a:rPr lang="es-AR" sz="2300" b="1" dirty="0" err="1">
                <a:solidFill>
                  <a:srgbClr val="000000"/>
                </a:solidFill>
                <a:latin typeface="Arial" pitchFamily="34" charset="0"/>
                <a:cs typeface="Arial" pitchFamily="34" charset="0"/>
              </a:rPr>
              <a:t>referenciación</a:t>
            </a:r>
            <a:endParaRPr lang="es-AR" sz="2300"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endParaRPr lang="es-AR" sz="2300"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2300" dirty="0">
                <a:solidFill>
                  <a:srgbClr val="000000"/>
                </a:solidFill>
                <a:latin typeface="Arial" pitchFamily="34" charset="0"/>
                <a:cs typeface="Arial" pitchFamily="34" charset="0"/>
              </a:rPr>
              <a:t>La necesidad de interrelacionar los papeles de trabajo incluidos en los legajos o archivos, para facilitar la revisión y supervisión, como así también búsqueda de cualquier elemento o información necesaria, lleva a identificar cada hoja con un código, índice, o más comúnmente denominado referencia</a:t>
            </a:r>
            <a:r>
              <a:rPr lang="es-AR" sz="2300" dirty="0" smtClean="0">
                <a:solidFill>
                  <a:srgbClr val="000000"/>
                </a:solidFill>
                <a:latin typeface="Arial" pitchFamily="34" charset="0"/>
                <a:cs typeface="Arial" pitchFamily="34" charset="0"/>
              </a:rPr>
              <a:t>.</a:t>
            </a:r>
          </a:p>
          <a:p>
            <a:pPr marL="0" indent="0" algn="just" eaLnBrk="1" fontAlgn="auto" hangingPunct="1">
              <a:spcAft>
                <a:spcPts val="0"/>
              </a:spcAft>
              <a:buFont typeface="Symbol" pitchFamily="18" charset="2"/>
              <a:buNone/>
              <a:defRPr/>
            </a:pPr>
            <a:endParaRPr lang="es-AR" sz="2300" dirty="0" smtClean="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2300" dirty="0">
                <a:solidFill>
                  <a:srgbClr val="000000"/>
                </a:solidFill>
                <a:latin typeface="Arial" pitchFamily="34" charset="0"/>
                <a:cs typeface="Arial" pitchFamily="34" charset="0"/>
              </a:rPr>
              <a:t>El código elegido constituirá una referencia cruzada, o sea, en cada hoja se incluirá el código de la hoja a donde se envía un dato determinado, y en la segunda hoja, se incluye el código de la hoja de donde viene.   </a:t>
            </a:r>
          </a:p>
          <a:p>
            <a:pPr marL="274320" indent="-274320" algn="just" eaLnBrk="1" fontAlgn="auto" hangingPunct="1">
              <a:spcAft>
                <a:spcPts val="0"/>
              </a:spcAft>
              <a:buFont typeface="Wingdings" charset="2"/>
              <a:buChar char="q"/>
              <a:defRPr/>
            </a:pPr>
            <a:endParaRPr lang="es-AR" sz="2300" dirty="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2300" dirty="0">
                <a:solidFill>
                  <a:srgbClr val="000000"/>
                </a:solidFill>
                <a:latin typeface="Arial" pitchFamily="34" charset="0"/>
                <a:cs typeface="Arial" pitchFamily="34" charset="0"/>
              </a:rPr>
              <a:t>Los sistemas de codificación o referenciación más utilizados son lo numéricos y/o alfanuméricos, pero es una opción del auditor utilizar estos u otros.   </a:t>
            </a:r>
          </a:p>
          <a:p>
            <a:pPr marL="0" indent="0" algn="just" eaLnBrk="1" fontAlgn="auto" hangingPunct="1">
              <a:spcAft>
                <a:spcPts val="0"/>
              </a:spcAft>
              <a:buFont typeface="Symbol" pitchFamily="18" charset="2"/>
              <a:buNone/>
              <a:defRPr/>
            </a:pPr>
            <a:endParaRPr lang="es-AR" sz="2600" dirty="0">
              <a:solidFill>
                <a:srgbClr val="000000"/>
              </a:solidFill>
              <a:latin typeface="Arial" pitchFamily="34" charset="0"/>
              <a:cs typeface="Arial" pitchFamily="34" charset="0"/>
            </a:endParaRPr>
          </a:p>
          <a:p>
            <a:pPr marL="109728" indent="0" algn="just" eaLnBrk="1" fontAlgn="auto" hangingPunct="1">
              <a:spcAft>
                <a:spcPts val="0"/>
              </a:spcAft>
              <a:buFont typeface="Symbol" pitchFamily="18" charset="2"/>
              <a:buNone/>
              <a:defRPr/>
            </a:pPr>
            <a:endParaRPr lang="es-AR" dirty="0">
              <a:solidFill>
                <a:srgbClr val="000000"/>
              </a:solidFill>
              <a:latin typeface="Arial" pitchFamily="34" charset="0"/>
              <a:cs typeface="Arial" pitchFamily="34" charset="0"/>
            </a:endParaRPr>
          </a:p>
        </p:txBody>
      </p:sp>
      <p:sp>
        <p:nvSpPr>
          <p:cNvPr id="68610"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68611"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9A4E06CE-33E9-449D-B4C5-FF9465DA799B}" type="slidenum">
              <a:rPr lang="en-US" smtClean="0">
                <a:solidFill>
                  <a:schemeClr val="tx1"/>
                </a:solidFill>
                <a:latin typeface="Arial" charset="0"/>
                <a:cs typeface="Arial" charset="0"/>
              </a:rPr>
              <a:pPr algn="r" fontAlgn="base">
                <a:spcBef>
                  <a:spcPct val="0"/>
                </a:spcBef>
                <a:spcAft>
                  <a:spcPct val="0"/>
                </a:spcAft>
              </a:pPr>
              <a:t>27</a:t>
            </a:fld>
            <a:endParaRPr lang="en-US" smtClean="0">
              <a:solidFill>
                <a:schemeClr val="tx1"/>
              </a:solidFill>
              <a:latin typeface="Arial" charset="0"/>
              <a:cs typeface="Arial" charset="0"/>
            </a:endParaRPr>
          </a:p>
        </p:txBody>
      </p:sp>
      <p:sp>
        <p:nvSpPr>
          <p:cNvPr id="68612"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68613"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a:t>PAPELES DE </a:t>
            </a:r>
            <a:r>
              <a:rPr lang="es-ES" sz="1400" b="1" dirty="0" smtClean="0"/>
              <a:t>TRABAJO</a:t>
            </a:r>
            <a:endParaRPr lang="es-ES" sz="1400" b="1" dirty="0"/>
          </a:p>
        </p:txBody>
      </p:sp>
      <p:sp>
        <p:nvSpPr>
          <p:cNvPr id="68614"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0825" y="2089150"/>
            <a:ext cx="8682038" cy="4070350"/>
          </a:xfrm>
        </p:spPr>
        <p:txBody>
          <a:bodyPr rtlCol="0">
            <a:normAutofit fontScale="77500" lnSpcReduction="20000"/>
          </a:bodyPr>
          <a:lstStyle/>
          <a:p>
            <a:pPr marL="0" indent="0" algn="just" eaLnBrk="1" fontAlgn="auto" hangingPunct="1">
              <a:lnSpc>
                <a:spcPct val="120000"/>
              </a:lnSpc>
              <a:spcAft>
                <a:spcPts val="0"/>
              </a:spcAft>
              <a:buFont typeface="Symbol" pitchFamily="18" charset="2"/>
              <a:buNone/>
              <a:defRPr/>
            </a:pPr>
            <a:r>
              <a:rPr lang="es-AR" sz="3100" b="1" dirty="0">
                <a:solidFill>
                  <a:srgbClr val="000000"/>
                </a:solidFill>
                <a:latin typeface="Arial" pitchFamily="34" charset="0"/>
                <a:cs typeface="Arial" pitchFamily="34" charset="0"/>
              </a:rPr>
              <a:t>4. CONTENIDO DE LOS PAPELES DE </a:t>
            </a:r>
            <a:r>
              <a:rPr lang="es-AR" sz="3100" b="1" dirty="0" smtClean="0">
                <a:solidFill>
                  <a:srgbClr val="000000"/>
                </a:solidFill>
                <a:latin typeface="Arial" pitchFamily="34" charset="0"/>
                <a:cs typeface="Arial" pitchFamily="34" charset="0"/>
              </a:rPr>
              <a:t>TRABAJO (15/15)</a:t>
            </a:r>
          </a:p>
          <a:p>
            <a:pPr marL="0" indent="0" algn="just" eaLnBrk="1" fontAlgn="auto" hangingPunct="1">
              <a:lnSpc>
                <a:spcPct val="120000"/>
              </a:lnSpc>
              <a:spcAft>
                <a:spcPts val="0"/>
              </a:spcAft>
              <a:buFont typeface="Symbol" pitchFamily="18" charset="2"/>
              <a:buNone/>
              <a:defRPr/>
            </a:pPr>
            <a:r>
              <a:rPr lang="es-AR" sz="2300" b="1" dirty="0" smtClean="0">
                <a:solidFill>
                  <a:srgbClr val="000000"/>
                </a:solidFill>
                <a:latin typeface="Arial" pitchFamily="34" charset="0"/>
                <a:cs typeface="Arial" pitchFamily="34" charset="0"/>
              </a:rPr>
              <a:t>4.7</a:t>
            </a:r>
            <a:r>
              <a:rPr lang="es-AR" sz="2300" b="1" dirty="0">
                <a:solidFill>
                  <a:srgbClr val="000000"/>
                </a:solidFill>
                <a:latin typeface="Arial" pitchFamily="34" charset="0"/>
                <a:cs typeface="Arial" pitchFamily="34" charset="0"/>
              </a:rPr>
              <a:t>. Símbolos, marcas o tildes</a:t>
            </a:r>
          </a:p>
          <a:p>
            <a:pPr marL="0" indent="0" algn="just" eaLnBrk="1" fontAlgn="auto" hangingPunct="1">
              <a:spcAft>
                <a:spcPts val="0"/>
              </a:spcAft>
              <a:buFont typeface="Symbol" pitchFamily="18" charset="2"/>
              <a:buNone/>
              <a:defRPr/>
            </a:pPr>
            <a:r>
              <a:rPr lang="es-AR" sz="2600" dirty="0">
                <a:solidFill>
                  <a:srgbClr val="000000"/>
                </a:solidFill>
                <a:latin typeface="Arial" pitchFamily="34" charset="0"/>
                <a:cs typeface="Arial" pitchFamily="34" charset="0"/>
              </a:rPr>
              <a:t> </a:t>
            </a:r>
          </a:p>
          <a:p>
            <a:pPr marL="0" indent="0" algn="just" eaLnBrk="1" fontAlgn="auto" hangingPunct="1">
              <a:spcAft>
                <a:spcPts val="0"/>
              </a:spcAft>
              <a:buFont typeface="Symbol" pitchFamily="18" charset="2"/>
              <a:buNone/>
              <a:defRPr/>
            </a:pPr>
            <a:r>
              <a:rPr lang="es-AR" sz="2600" dirty="0">
                <a:solidFill>
                  <a:srgbClr val="000000"/>
                </a:solidFill>
                <a:latin typeface="Arial" pitchFamily="34" charset="0"/>
                <a:cs typeface="Arial" pitchFamily="34" charset="0"/>
              </a:rPr>
              <a:t>La inclusión de símbolos, marcas o tildes es la forma de dejar constancia, en los papeles de trabajo, de los procedimientos llevados a cabo y de que el alcance quede perfectamente establecido. </a:t>
            </a:r>
          </a:p>
          <a:p>
            <a:pPr marL="0" indent="0" algn="just" eaLnBrk="1" fontAlgn="auto" hangingPunct="1">
              <a:spcAft>
                <a:spcPts val="0"/>
              </a:spcAft>
              <a:buFont typeface="Symbol" pitchFamily="18" charset="2"/>
              <a:buNone/>
              <a:defRPr/>
            </a:pPr>
            <a:r>
              <a:rPr lang="es-AR" sz="2600" dirty="0">
                <a:solidFill>
                  <a:srgbClr val="000000"/>
                </a:solidFill>
                <a:latin typeface="Arial" pitchFamily="34" charset="0"/>
                <a:cs typeface="Arial" pitchFamily="34" charset="0"/>
              </a:rPr>
              <a:t> </a:t>
            </a:r>
          </a:p>
          <a:p>
            <a:pPr marL="0" indent="0" algn="just" eaLnBrk="1" fontAlgn="auto" hangingPunct="1">
              <a:spcAft>
                <a:spcPts val="0"/>
              </a:spcAft>
              <a:buFont typeface="Symbol" pitchFamily="18" charset="2"/>
              <a:buNone/>
              <a:defRPr/>
            </a:pPr>
            <a:r>
              <a:rPr lang="es-AR" sz="2600" dirty="0">
                <a:solidFill>
                  <a:srgbClr val="000000"/>
                </a:solidFill>
                <a:latin typeface="Arial" pitchFamily="34" charset="0"/>
                <a:cs typeface="Arial" pitchFamily="34" charset="0"/>
              </a:rPr>
              <a:t>Habida cuenta que, la informática ha ido reemplazando los documentos impresos en papel por documentos digitales, los tildes, sin desaparecer, han ido perdiendo terreno frente a símbolos o referencias digitales que cumplen exactamente la misma función.  </a:t>
            </a:r>
          </a:p>
        </p:txBody>
      </p:sp>
      <p:sp>
        <p:nvSpPr>
          <p:cNvPr id="70658"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70659"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D5600559-1C18-49F0-A10E-40ECAEB95DE6}" type="slidenum">
              <a:rPr lang="en-US" smtClean="0">
                <a:solidFill>
                  <a:schemeClr val="tx1"/>
                </a:solidFill>
                <a:latin typeface="Arial" charset="0"/>
                <a:cs typeface="Arial" charset="0"/>
              </a:rPr>
              <a:pPr algn="r" fontAlgn="base">
                <a:spcBef>
                  <a:spcPct val="0"/>
                </a:spcBef>
                <a:spcAft>
                  <a:spcPct val="0"/>
                </a:spcAft>
              </a:pPr>
              <a:t>28</a:t>
            </a:fld>
            <a:endParaRPr lang="en-US" smtClean="0">
              <a:solidFill>
                <a:schemeClr val="tx1"/>
              </a:solidFill>
              <a:latin typeface="Arial" charset="0"/>
              <a:cs typeface="Arial" charset="0"/>
            </a:endParaRPr>
          </a:p>
        </p:txBody>
      </p:sp>
      <p:sp>
        <p:nvSpPr>
          <p:cNvPr id="70660"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70661"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a:t>PAPELES DE </a:t>
            </a:r>
            <a:r>
              <a:rPr lang="es-ES" sz="1400" b="1" dirty="0" smtClean="0"/>
              <a:t>TRABAJO</a:t>
            </a:r>
            <a:endParaRPr lang="es-ES" sz="1400" b="1" dirty="0"/>
          </a:p>
        </p:txBody>
      </p:sp>
      <p:sp>
        <p:nvSpPr>
          <p:cNvPr id="70662"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1 Marcador de contenido"/>
          <p:cNvSpPr>
            <a:spLocks noGrp="1"/>
          </p:cNvSpPr>
          <p:nvPr>
            <p:ph idx="1"/>
          </p:nvPr>
        </p:nvSpPr>
        <p:spPr>
          <a:xfrm>
            <a:off x="250825" y="2089150"/>
            <a:ext cx="8655050" cy="3663950"/>
          </a:xfrm>
        </p:spPr>
        <p:txBody>
          <a:bodyPr/>
          <a:lstStyle/>
          <a:p>
            <a:pPr marL="0" indent="0" algn="just" eaLnBrk="1" hangingPunct="1">
              <a:buFont typeface="Symbol" pitchFamily="18" charset="2"/>
              <a:buNone/>
            </a:pPr>
            <a:r>
              <a:rPr lang="es-AR" b="1" smtClean="0">
                <a:solidFill>
                  <a:srgbClr val="000000"/>
                </a:solidFill>
                <a:latin typeface="Arial" charset="0"/>
                <a:cs typeface="Arial" charset="0"/>
              </a:rPr>
              <a:t>5. PROPIEDAD, CONSERVACIÓN Y EXHIBICIÓN (1/6)</a:t>
            </a:r>
          </a:p>
          <a:p>
            <a:pPr marL="0" indent="0" algn="just" eaLnBrk="1" hangingPunct="1">
              <a:buFont typeface="Symbol" pitchFamily="18" charset="2"/>
              <a:buNone/>
            </a:pPr>
            <a:r>
              <a:rPr lang="es-AR" sz="1800" b="1" smtClean="0">
                <a:solidFill>
                  <a:srgbClr val="000000"/>
                </a:solidFill>
                <a:latin typeface="Arial" charset="0"/>
                <a:cs typeface="Arial" charset="0"/>
              </a:rPr>
              <a:t>5.1. Propiedad</a:t>
            </a:r>
          </a:p>
          <a:p>
            <a:pPr marL="0" indent="0" algn="just" eaLnBrk="1" hangingPunct="1">
              <a:buFont typeface="Symbol" pitchFamily="18" charset="2"/>
              <a:buNone/>
            </a:pPr>
            <a:r>
              <a:rPr lang="es-AR" sz="1800" b="1" smtClean="0">
                <a:solidFill>
                  <a:srgbClr val="000000"/>
                </a:solidFill>
                <a:latin typeface="Arial" charset="0"/>
                <a:cs typeface="Arial" charset="0"/>
              </a:rPr>
              <a:t> </a:t>
            </a:r>
          </a:p>
          <a:p>
            <a:pPr marL="0" indent="0" algn="just" eaLnBrk="1" hangingPunct="1">
              <a:buFont typeface="Symbol" pitchFamily="18" charset="2"/>
              <a:buNone/>
            </a:pPr>
            <a:r>
              <a:rPr lang="es-AR" sz="1800" smtClean="0">
                <a:solidFill>
                  <a:srgbClr val="000000"/>
                </a:solidFill>
                <a:latin typeface="Arial" charset="0"/>
                <a:cs typeface="Arial" charset="0"/>
              </a:rPr>
              <a:t>Por constituir la evidencia de las distintas tareas realizadas y de las conclusiones a que arribó, como así también la constancia de la elaboración intelectual y profesional desarrollada por el contador, los papeles de trabajo son de propiedad exclusiva del contador. </a:t>
            </a:r>
          </a:p>
        </p:txBody>
      </p:sp>
      <p:sp>
        <p:nvSpPr>
          <p:cNvPr id="72706"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72707"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C9F846AE-29CC-479A-A71D-DAA4A9B634A7}" type="slidenum">
              <a:rPr lang="en-US" smtClean="0">
                <a:solidFill>
                  <a:schemeClr val="tx1"/>
                </a:solidFill>
                <a:latin typeface="Arial" charset="0"/>
                <a:cs typeface="Arial" charset="0"/>
              </a:rPr>
              <a:pPr algn="r" fontAlgn="base">
                <a:spcBef>
                  <a:spcPct val="0"/>
                </a:spcBef>
                <a:spcAft>
                  <a:spcPct val="0"/>
                </a:spcAft>
              </a:pPr>
              <a:t>29</a:t>
            </a:fld>
            <a:endParaRPr lang="en-US" smtClean="0">
              <a:solidFill>
                <a:schemeClr val="tx1"/>
              </a:solidFill>
              <a:latin typeface="Arial" charset="0"/>
              <a:cs typeface="Arial" charset="0"/>
            </a:endParaRPr>
          </a:p>
        </p:txBody>
      </p:sp>
      <p:sp>
        <p:nvSpPr>
          <p:cNvPr id="72708"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72709"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a:t>PAPELES DE </a:t>
            </a:r>
            <a:r>
              <a:rPr lang="es-ES" sz="1400" b="1" dirty="0" smtClean="0"/>
              <a:t>TRABAJO</a:t>
            </a:r>
            <a:endParaRPr lang="es-ES" sz="1400" b="1" dirty="0"/>
          </a:p>
        </p:txBody>
      </p:sp>
      <p:sp>
        <p:nvSpPr>
          <p:cNvPr id="72710"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Marcador de contenido 1"/>
          <p:cNvSpPr>
            <a:spLocks noGrp="1"/>
          </p:cNvSpPr>
          <p:nvPr>
            <p:ph idx="1"/>
          </p:nvPr>
        </p:nvSpPr>
        <p:spPr>
          <a:xfrm>
            <a:off x="250825" y="2089150"/>
            <a:ext cx="8672513" cy="3663950"/>
          </a:xfrm>
        </p:spPr>
        <p:txBody>
          <a:bodyPr/>
          <a:lstStyle/>
          <a:p>
            <a:pPr marL="0" indent="0" algn="just" eaLnBrk="1" hangingPunct="1">
              <a:buFont typeface="Symbol" pitchFamily="18" charset="2"/>
              <a:buNone/>
            </a:pPr>
            <a:r>
              <a:rPr lang="es-AR" b="1" dirty="0" smtClean="0">
                <a:solidFill>
                  <a:srgbClr val="000000"/>
                </a:solidFill>
                <a:latin typeface="Arial" charset="0"/>
                <a:cs typeface="Arial" charset="0"/>
              </a:rPr>
              <a:t>1. NATURALEZA </a:t>
            </a:r>
            <a:endParaRPr lang="en-US" dirty="0" smtClean="0">
              <a:solidFill>
                <a:srgbClr val="000000"/>
              </a:solidFill>
              <a:latin typeface="Arial" charset="0"/>
              <a:cs typeface="Arial" charset="0"/>
            </a:endParaRPr>
          </a:p>
          <a:p>
            <a:pPr marL="0" indent="0" algn="just" eaLnBrk="1" hangingPunct="1">
              <a:lnSpc>
                <a:spcPct val="120000"/>
              </a:lnSpc>
              <a:buFont typeface="Symbol" pitchFamily="18" charset="2"/>
              <a:buNone/>
            </a:pPr>
            <a:endParaRPr lang="es-AR" sz="2100" dirty="0" smtClean="0">
              <a:solidFill>
                <a:srgbClr val="000000"/>
              </a:solidFill>
              <a:latin typeface="Arial" charset="0"/>
              <a:cs typeface="Arial" charset="0"/>
            </a:endParaRPr>
          </a:p>
          <a:p>
            <a:pPr marL="0" indent="0" algn="just" eaLnBrk="1" hangingPunct="1">
              <a:lnSpc>
                <a:spcPct val="120000"/>
              </a:lnSpc>
              <a:buFont typeface="Symbol" pitchFamily="18" charset="2"/>
              <a:buNone/>
            </a:pPr>
            <a:r>
              <a:rPr lang="es-AR" sz="2100" dirty="0" smtClean="0">
                <a:solidFill>
                  <a:srgbClr val="000000"/>
                </a:solidFill>
                <a:latin typeface="Arial" charset="0"/>
                <a:cs typeface="Arial" charset="0"/>
              </a:rPr>
              <a:t>Los papeles de trabajo constituyen el medio del que dispone el contador público independiente para fundamentar su </a:t>
            </a:r>
            <a:r>
              <a:rPr lang="es-AR" sz="2100" dirty="0" smtClean="0">
                <a:solidFill>
                  <a:srgbClr val="000000"/>
                </a:solidFill>
                <a:latin typeface="Arial" charset="0"/>
                <a:cs typeface="Arial" charset="0"/>
              </a:rPr>
              <a:t>informe </a:t>
            </a:r>
            <a:r>
              <a:rPr lang="es-AR" sz="2100" dirty="0" smtClean="0">
                <a:solidFill>
                  <a:srgbClr val="000000"/>
                </a:solidFill>
                <a:latin typeface="Arial" charset="0"/>
                <a:cs typeface="Arial" charset="0"/>
              </a:rPr>
              <a:t>o certificación y dejar constancia del trabajo realizado.  </a:t>
            </a:r>
            <a:endParaRPr lang="en-US" sz="2100" dirty="0" smtClean="0">
              <a:solidFill>
                <a:srgbClr val="000000"/>
              </a:solidFill>
              <a:latin typeface="Arial" charset="0"/>
              <a:cs typeface="Arial" charset="0"/>
            </a:endParaRPr>
          </a:p>
          <a:p>
            <a:pPr marL="0" indent="0" algn="just" eaLnBrk="1" hangingPunct="1">
              <a:buFont typeface="Symbol" pitchFamily="18" charset="2"/>
              <a:buNone/>
            </a:pPr>
            <a:r>
              <a:rPr lang="es-AR" sz="2100" dirty="0" smtClean="0">
                <a:solidFill>
                  <a:srgbClr val="000000"/>
                </a:solidFill>
                <a:latin typeface="Arial" charset="0"/>
                <a:cs typeface="Arial" charset="0"/>
              </a:rPr>
              <a:t> </a:t>
            </a:r>
            <a:endParaRPr lang="en-US" sz="2100" dirty="0" smtClean="0">
              <a:solidFill>
                <a:srgbClr val="000000"/>
              </a:solidFill>
              <a:latin typeface="Arial" charset="0"/>
              <a:cs typeface="Arial" charset="0"/>
            </a:endParaRPr>
          </a:p>
          <a:p>
            <a:pPr marL="0" indent="0" algn="just" eaLnBrk="1" hangingPunct="1">
              <a:buFont typeface="Symbol" pitchFamily="18" charset="2"/>
              <a:buNone/>
            </a:pPr>
            <a:r>
              <a:rPr lang="es-AR" sz="4000" b="1" dirty="0" smtClean="0">
                <a:solidFill>
                  <a:srgbClr val="000000"/>
                </a:solidFill>
                <a:latin typeface="Arial" charset="0"/>
                <a:cs typeface="Arial" charset="0"/>
              </a:rPr>
              <a:t> </a:t>
            </a:r>
            <a:endParaRPr lang="en-US" sz="4000" dirty="0" smtClean="0">
              <a:solidFill>
                <a:srgbClr val="000000"/>
              </a:solidFill>
              <a:latin typeface="Arial" charset="0"/>
              <a:cs typeface="Arial" charset="0"/>
            </a:endParaRPr>
          </a:p>
          <a:p>
            <a:pPr marL="0" indent="0" algn="just" eaLnBrk="1" hangingPunct="1">
              <a:buFont typeface="Symbol" pitchFamily="18" charset="2"/>
              <a:buNone/>
            </a:pPr>
            <a:endParaRPr lang="en-US" sz="4000" dirty="0" smtClean="0">
              <a:solidFill>
                <a:srgbClr val="000000"/>
              </a:solidFill>
              <a:latin typeface="Arial" charset="0"/>
              <a:cs typeface="Arial" charset="0"/>
            </a:endParaRPr>
          </a:p>
          <a:p>
            <a:pPr marL="0" indent="0" eaLnBrk="1" hangingPunct="1"/>
            <a:endParaRPr lang="es-ES" dirty="0" smtClean="0">
              <a:solidFill>
                <a:srgbClr val="000000"/>
              </a:solidFill>
              <a:latin typeface="Arial" charset="0"/>
              <a:cs typeface="Arial" charset="0"/>
            </a:endParaRPr>
          </a:p>
        </p:txBody>
      </p:sp>
      <p:sp>
        <p:nvSpPr>
          <p:cNvPr id="19458"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19459"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D75B81F1-9B6C-416D-B33C-501CFF3C6C87}" type="slidenum">
              <a:rPr lang="en-US" smtClean="0">
                <a:solidFill>
                  <a:schemeClr val="tx1"/>
                </a:solidFill>
                <a:latin typeface="Arial" charset="0"/>
                <a:cs typeface="Arial" charset="0"/>
              </a:rPr>
              <a:pPr algn="r" fontAlgn="base">
                <a:spcBef>
                  <a:spcPct val="0"/>
                </a:spcBef>
                <a:spcAft>
                  <a:spcPct val="0"/>
                </a:spcAft>
              </a:pPr>
              <a:t>3</a:t>
            </a:fld>
            <a:endParaRPr lang="en-US" smtClean="0">
              <a:solidFill>
                <a:schemeClr val="tx1"/>
              </a:solidFill>
              <a:latin typeface="Arial" charset="0"/>
              <a:cs typeface="Arial" charset="0"/>
            </a:endParaRPr>
          </a:p>
        </p:txBody>
      </p:sp>
      <p:sp>
        <p:nvSpPr>
          <p:cNvPr id="19460"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19461"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19462"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contenido"/>
          <p:cNvSpPr>
            <a:spLocks noGrp="1"/>
          </p:cNvSpPr>
          <p:nvPr>
            <p:ph idx="1"/>
          </p:nvPr>
        </p:nvSpPr>
        <p:spPr>
          <a:xfrm>
            <a:off x="250825" y="2089150"/>
            <a:ext cx="8672513" cy="3646488"/>
          </a:xfrm>
        </p:spPr>
        <p:txBody>
          <a:bodyPr rtlCol="0">
            <a:noAutofit/>
          </a:bodyPr>
          <a:lstStyle/>
          <a:p>
            <a:pPr marL="0" indent="0" algn="just" eaLnBrk="1" fontAlgn="auto" hangingPunct="1">
              <a:spcAft>
                <a:spcPts val="0"/>
              </a:spcAft>
              <a:buFont typeface="Symbol" pitchFamily="18" charset="2"/>
              <a:buNone/>
              <a:defRPr/>
            </a:pPr>
            <a:r>
              <a:rPr lang="es-AR" b="1" dirty="0">
                <a:solidFill>
                  <a:srgbClr val="000000"/>
                </a:solidFill>
                <a:latin typeface="Arial" pitchFamily="34" charset="0"/>
                <a:cs typeface="Arial" pitchFamily="34" charset="0"/>
              </a:rPr>
              <a:t>5. PROPIEDAD, CONSERVACIÓN Y </a:t>
            </a:r>
            <a:r>
              <a:rPr lang="es-AR" b="1" dirty="0" smtClean="0">
                <a:solidFill>
                  <a:srgbClr val="000000"/>
                </a:solidFill>
                <a:latin typeface="Arial" pitchFamily="34" charset="0"/>
                <a:cs typeface="Arial" pitchFamily="34" charset="0"/>
              </a:rPr>
              <a:t>EXHIBICIÓN (2/6</a:t>
            </a:r>
            <a:r>
              <a:rPr lang="es-AR" b="1" dirty="0">
                <a:solidFill>
                  <a:srgbClr val="000000"/>
                </a:solidFill>
                <a:latin typeface="Arial" pitchFamily="34" charset="0"/>
                <a:cs typeface="Arial" pitchFamily="34" charset="0"/>
              </a:rPr>
              <a:t>)</a:t>
            </a:r>
          </a:p>
          <a:p>
            <a:pPr marL="0" indent="0" algn="just"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5.2</a:t>
            </a:r>
            <a:r>
              <a:rPr lang="es-AR" sz="1800" b="1" dirty="0">
                <a:solidFill>
                  <a:srgbClr val="000000"/>
                </a:solidFill>
                <a:latin typeface="Arial" pitchFamily="34" charset="0"/>
                <a:cs typeface="Arial" pitchFamily="34" charset="0"/>
              </a:rPr>
              <a:t>. Conservación</a:t>
            </a:r>
          </a:p>
          <a:p>
            <a:pPr marL="0" indent="0" algn="just" eaLnBrk="1" fontAlgn="auto" hangingPunct="1">
              <a:spcAft>
                <a:spcPts val="0"/>
              </a:spcAft>
              <a:buFont typeface="Symbol" pitchFamily="18" charset="2"/>
              <a:buNone/>
              <a:defRPr/>
            </a:pPr>
            <a:r>
              <a:rPr lang="es-AR" sz="1800" dirty="0">
                <a:solidFill>
                  <a:srgbClr val="000000"/>
                </a:solidFill>
                <a:latin typeface="Arial" pitchFamily="34" charset="0"/>
                <a:cs typeface="Arial" pitchFamily="34" charset="0"/>
              </a:rPr>
              <a:t> </a:t>
            </a:r>
          </a:p>
          <a:p>
            <a:pPr marL="0" indent="0" algn="just" eaLnBrk="1" fontAlgn="auto" hangingPunct="1">
              <a:spcAft>
                <a:spcPts val="0"/>
              </a:spcAft>
              <a:buFont typeface="Symbol" pitchFamily="18" charset="2"/>
              <a:buNone/>
              <a:defRPr/>
            </a:pPr>
            <a:r>
              <a:rPr lang="es-AR" sz="1800" dirty="0">
                <a:solidFill>
                  <a:srgbClr val="000000"/>
                </a:solidFill>
                <a:latin typeface="Arial" pitchFamily="34" charset="0"/>
                <a:cs typeface="Arial" pitchFamily="34" charset="0"/>
              </a:rPr>
              <a:t>De acuerdo con el punto II, B, 2.4. de la Resolución Técnica No. 37/2013 de la FACPCE, “el contador debe conservar, en un soporte adecuado a las circunstancias y por el plazo que fijen las normas legales o por diez años, el que fuera mayor, los papeles de trabajo, una copia de los informes emitidos y, en su caso, una copia de los estados contables  u otra información objeto del encargo, firmada por el representante legal del ente al que tales estados contables o información correspondan.  </a:t>
            </a:r>
          </a:p>
          <a:p>
            <a:pPr marL="109728"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p:txBody>
      </p:sp>
      <p:sp>
        <p:nvSpPr>
          <p:cNvPr id="74754"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74755"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F6F64449-61B0-409C-A2B9-88D72F671596}" type="slidenum">
              <a:rPr lang="en-US" smtClean="0">
                <a:solidFill>
                  <a:schemeClr val="tx1"/>
                </a:solidFill>
                <a:latin typeface="Arial" charset="0"/>
                <a:cs typeface="Arial" charset="0"/>
              </a:rPr>
              <a:pPr algn="r" fontAlgn="base">
                <a:spcBef>
                  <a:spcPct val="0"/>
                </a:spcBef>
                <a:spcAft>
                  <a:spcPct val="0"/>
                </a:spcAft>
              </a:pPr>
              <a:t>30</a:t>
            </a:fld>
            <a:endParaRPr lang="en-US" smtClean="0">
              <a:solidFill>
                <a:schemeClr val="tx1"/>
              </a:solidFill>
              <a:latin typeface="Arial" charset="0"/>
              <a:cs typeface="Arial" charset="0"/>
            </a:endParaRPr>
          </a:p>
        </p:txBody>
      </p:sp>
      <p:sp>
        <p:nvSpPr>
          <p:cNvPr id="74756"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74757"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a:t>PAPELES DE </a:t>
            </a:r>
            <a:r>
              <a:rPr lang="es-ES" sz="1400" b="1" dirty="0" smtClean="0"/>
              <a:t>TRABAJO</a:t>
            </a:r>
            <a:endParaRPr lang="es-ES" sz="1400" b="1" dirty="0"/>
          </a:p>
        </p:txBody>
      </p:sp>
      <p:sp>
        <p:nvSpPr>
          <p:cNvPr id="74758"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0825" y="2089150"/>
            <a:ext cx="8604250" cy="4054475"/>
          </a:xfrm>
        </p:spPr>
        <p:txBody>
          <a:bodyPr rtlCol="0">
            <a:noAutofit/>
          </a:bodyPr>
          <a:lstStyle/>
          <a:p>
            <a:pPr marL="0" indent="0" algn="just" eaLnBrk="1" fontAlgn="auto" hangingPunct="1">
              <a:spcAft>
                <a:spcPts val="0"/>
              </a:spcAft>
              <a:buFont typeface="Symbol" pitchFamily="18" charset="2"/>
              <a:buNone/>
              <a:defRPr/>
            </a:pPr>
            <a:r>
              <a:rPr lang="es-AR" b="1" dirty="0">
                <a:solidFill>
                  <a:srgbClr val="000000"/>
                </a:solidFill>
                <a:latin typeface="Arial" pitchFamily="34" charset="0"/>
                <a:cs typeface="Arial" pitchFamily="34" charset="0"/>
              </a:rPr>
              <a:t>5. PROPIEDAD, CONSERVACIÓN Y </a:t>
            </a:r>
            <a:r>
              <a:rPr lang="es-AR" b="1" dirty="0" smtClean="0">
                <a:solidFill>
                  <a:srgbClr val="000000"/>
                </a:solidFill>
                <a:latin typeface="Arial" pitchFamily="34" charset="0"/>
                <a:cs typeface="Arial" pitchFamily="34" charset="0"/>
              </a:rPr>
              <a:t>EXHIBICIÓN (3/6</a:t>
            </a:r>
            <a:r>
              <a:rPr lang="es-AR" b="1" dirty="0">
                <a:solidFill>
                  <a:srgbClr val="000000"/>
                </a:solidFill>
                <a:latin typeface="Arial" pitchFamily="34" charset="0"/>
                <a:cs typeface="Arial" pitchFamily="34" charset="0"/>
              </a:rPr>
              <a:t>)</a:t>
            </a:r>
          </a:p>
          <a:p>
            <a:pPr marL="0" indent="0" algn="just"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5.3</a:t>
            </a:r>
            <a:r>
              <a:rPr lang="es-AR" sz="1800" b="1" dirty="0">
                <a:solidFill>
                  <a:srgbClr val="000000"/>
                </a:solidFill>
                <a:latin typeface="Arial" pitchFamily="34" charset="0"/>
                <a:cs typeface="Arial" pitchFamily="34" charset="0"/>
              </a:rPr>
              <a:t>. Exhibición</a:t>
            </a:r>
          </a:p>
          <a:p>
            <a:pPr marL="0" indent="0" algn="just" eaLnBrk="1" fontAlgn="auto" hangingPunct="1">
              <a:spcAft>
                <a:spcPts val="0"/>
              </a:spcAft>
              <a:buFont typeface="Symbol" pitchFamily="18" charset="2"/>
              <a:buNone/>
              <a:defRPr/>
            </a:pPr>
            <a:r>
              <a:rPr lang="es-AR" sz="1800" b="1" dirty="0">
                <a:solidFill>
                  <a:srgbClr val="000000"/>
                </a:solidFill>
                <a:latin typeface="Arial" pitchFamily="34" charset="0"/>
                <a:cs typeface="Arial" pitchFamily="34" charset="0"/>
              </a:rPr>
              <a:t> </a:t>
            </a:r>
          </a:p>
          <a:p>
            <a:pPr marL="0" indent="0" algn="just" eaLnBrk="1" fontAlgn="auto" hangingPunct="1">
              <a:spcAft>
                <a:spcPts val="0"/>
              </a:spcAft>
              <a:buFont typeface="Symbol" pitchFamily="18" charset="2"/>
              <a:buNone/>
              <a:defRPr/>
            </a:pPr>
            <a:r>
              <a:rPr lang="es-AR" sz="1800" dirty="0">
                <a:solidFill>
                  <a:srgbClr val="000000"/>
                </a:solidFill>
                <a:latin typeface="Arial" pitchFamily="34" charset="0"/>
                <a:cs typeface="Arial" pitchFamily="34" charset="0"/>
              </a:rPr>
              <a:t>De acuerdo con el artículo 19 del Código de Ética Profesional, “La relación de los profesionales con sus clientes debe desarrollarse dentro de la más absoluta reserva. Los profesionales no deben revelar conocimiento alguno adquirido como resultado de su labor profesional sin autorización expresa de su cliente.”</a:t>
            </a:r>
          </a:p>
          <a:p>
            <a:pPr marL="0" indent="0" algn="just" eaLnBrk="1" fontAlgn="auto" hangingPunct="1">
              <a:spcAft>
                <a:spcPts val="0"/>
              </a:spcAft>
              <a:buFont typeface="Symbol" pitchFamily="18" charset="2"/>
              <a:buNone/>
              <a:defRPr/>
            </a:pPr>
            <a:r>
              <a:rPr lang="es-AR" sz="1800" dirty="0">
                <a:solidFill>
                  <a:srgbClr val="000000"/>
                </a:solidFill>
                <a:latin typeface="Arial" pitchFamily="34" charset="0"/>
                <a:cs typeface="Arial" pitchFamily="34" charset="0"/>
              </a:rPr>
              <a:t> </a:t>
            </a:r>
          </a:p>
          <a:p>
            <a:pPr marL="0" indent="0" algn="just" eaLnBrk="1" fontAlgn="auto" hangingPunct="1">
              <a:spcAft>
                <a:spcPts val="0"/>
              </a:spcAft>
              <a:buFont typeface="Symbol" pitchFamily="18" charset="2"/>
              <a:buNone/>
              <a:defRPr/>
            </a:pPr>
            <a:r>
              <a:rPr lang="es-AR" sz="1800" dirty="0">
                <a:solidFill>
                  <a:srgbClr val="000000"/>
                </a:solidFill>
                <a:latin typeface="Arial" pitchFamily="34" charset="0"/>
                <a:cs typeface="Arial" pitchFamily="34" charset="0"/>
              </a:rPr>
              <a:t>Por otra parte, el artículo 20 del mismo código establece que “Los profesionales están relevados de la obligación de guardar secreto profesional cuando imprescindiblemente deban revelar sus conocimientos para su defensa </a:t>
            </a:r>
            <a:r>
              <a:rPr lang="es-AR" sz="1800" dirty="0" smtClean="0">
                <a:solidFill>
                  <a:srgbClr val="000000"/>
                </a:solidFill>
                <a:latin typeface="Arial" pitchFamily="34" charset="0"/>
                <a:cs typeface="Arial" pitchFamily="34" charset="0"/>
              </a:rPr>
              <a:t>personal, </a:t>
            </a:r>
            <a:r>
              <a:rPr lang="es-AR" sz="1800" dirty="0">
                <a:solidFill>
                  <a:srgbClr val="000000"/>
                </a:solidFill>
                <a:latin typeface="Arial" pitchFamily="34" charset="0"/>
                <a:cs typeface="Arial" pitchFamily="34" charset="0"/>
              </a:rPr>
              <a:t>en la medida en que la información que proporcionen sea insustituible,</a:t>
            </a:r>
            <a:r>
              <a:rPr lang="es-AR" sz="1800" dirty="0" smtClean="0">
                <a:solidFill>
                  <a:srgbClr val="000000"/>
                </a:solidFill>
                <a:latin typeface="Arial" pitchFamily="34" charset="0"/>
                <a:cs typeface="Arial" pitchFamily="34" charset="0"/>
              </a:rPr>
              <a:t>” </a:t>
            </a:r>
            <a:r>
              <a:rPr lang="es-AR" sz="1800" i="1" dirty="0" smtClean="0">
                <a:solidFill>
                  <a:srgbClr val="000000"/>
                </a:solidFill>
                <a:latin typeface="Arial" pitchFamily="34" charset="0"/>
                <a:cs typeface="Arial" pitchFamily="34" charset="0"/>
              </a:rPr>
              <a:t>(continúa)</a:t>
            </a:r>
            <a:endParaRPr lang="es-AR" sz="1800" i="1" dirty="0">
              <a:solidFill>
                <a:srgbClr val="000000"/>
              </a:solidFill>
              <a:latin typeface="Arial" pitchFamily="34" charset="0"/>
              <a:cs typeface="Arial" pitchFamily="34" charset="0"/>
            </a:endParaRPr>
          </a:p>
          <a:p>
            <a:pPr marL="109728"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p:txBody>
      </p:sp>
      <p:sp>
        <p:nvSpPr>
          <p:cNvPr id="76802"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76803"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75840ED5-ED4F-410D-BCE7-9AE4C8BE6953}" type="slidenum">
              <a:rPr lang="en-US" smtClean="0">
                <a:solidFill>
                  <a:schemeClr val="tx1"/>
                </a:solidFill>
                <a:latin typeface="Arial" charset="0"/>
                <a:cs typeface="Arial" charset="0"/>
              </a:rPr>
              <a:pPr algn="r" fontAlgn="base">
                <a:spcBef>
                  <a:spcPct val="0"/>
                </a:spcBef>
                <a:spcAft>
                  <a:spcPct val="0"/>
                </a:spcAft>
              </a:pPr>
              <a:t>31</a:t>
            </a:fld>
            <a:endParaRPr lang="en-US" smtClean="0">
              <a:solidFill>
                <a:schemeClr val="tx1"/>
              </a:solidFill>
              <a:latin typeface="Arial" charset="0"/>
              <a:cs typeface="Arial" charset="0"/>
            </a:endParaRPr>
          </a:p>
        </p:txBody>
      </p:sp>
      <p:sp>
        <p:nvSpPr>
          <p:cNvPr id="76804"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76805"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a:t>PAPELES DE </a:t>
            </a:r>
            <a:r>
              <a:rPr lang="es-ES" sz="1400" b="1" dirty="0" smtClean="0"/>
              <a:t>TRABAJO</a:t>
            </a:r>
            <a:endParaRPr lang="es-ES" sz="1400" b="1" dirty="0"/>
          </a:p>
        </p:txBody>
      </p:sp>
      <p:sp>
        <p:nvSpPr>
          <p:cNvPr id="76806"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1 Marcador de contenido"/>
          <p:cNvSpPr>
            <a:spLocks noGrp="1"/>
          </p:cNvSpPr>
          <p:nvPr>
            <p:ph idx="1"/>
          </p:nvPr>
        </p:nvSpPr>
        <p:spPr>
          <a:xfrm>
            <a:off x="250825" y="2089150"/>
            <a:ext cx="8621713" cy="4027488"/>
          </a:xfrm>
        </p:spPr>
        <p:txBody>
          <a:bodyPr/>
          <a:lstStyle/>
          <a:p>
            <a:pPr marL="0" indent="0" algn="just" eaLnBrk="1" hangingPunct="1">
              <a:buFont typeface="Symbol" pitchFamily="18" charset="2"/>
              <a:buNone/>
            </a:pPr>
            <a:r>
              <a:rPr lang="es-AR" b="1" smtClean="0">
                <a:solidFill>
                  <a:srgbClr val="000000"/>
                </a:solidFill>
                <a:latin typeface="Arial" charset="0"/>
                <a:cs typeface="Arial" charset="0"/>
              </a:rPr>
              <a:t>5. PROPIEDAD, CONSERVACIÓN Y EXHIBICIÓN (4/6)</a:t>
            </a:r>
          </a:p>
          <a:p>
            <a:pPr marL="0" indent="0" algn="just" eaLnBrk="1" hangingPunct="1">
              <a:buFont typeface="Symbol" pitchFamily="18" charset="2"/>
              <a:buNone/>
            </a:pPr>
            <a:r>
              <a:rPr lang="es-AR" sz="1800" b="1" smtClean="0">
                <a:solidFill>
                  <a:srgbClr val="000000"/>
                </a:solidFill>
                <a:latin typeface="Arial" charset="0"/>
                <a:cs typeface="Arial" charset="0"/>
              </a:rPr>
              <a:t>5.3. Exhibición</a:t>
            </a:r>
          </a:p>
          <a:p>
            <a:pPr marL="0" indent="0" algn="just" eaLnBrk="1" hangingPunct="1">
              <a:buFont typeface="Symbol" pitchFamily="18" charset="2"/>
              <a:buNone/>
            </a:pPr>
            <a:r>
              <a:rPr lang="es-ES" sz="1800" b="1" smtClean="0">
                <a:solidFill>
                  <a:srgbClr val="000000"/>
                </a:solidFill>
                <a:latin typeface="Arial" charset="0"/>
                <a:cs typeface="Arial" charset="0"/>
              </a:rPr>
              <a:t>FACPCE Resolución No. 420/2011</a:t>
            </a:r>
            <a:endParaRPr lang="es-AR" sz="1800" b="1" smtClean="0">
              <a:solidFill>
                <a:srgbClr val="000000"/>
              </a:solidFill>
              <a:latin typeface="Arial" charset="0"/>
              <a:cs typeface="Arial" charset="0"/>
            </a:endParaRPr>
          </a:p>
          <a:p>
            <a:pPr marL="0" indent="0" algn="just" eaLnBrk="1" hangingPunct="1">
              <a:buFont typeface="Symbol" pitchFamily="18" charset="2"/>
              <a:buNone/>
            </a:pPr>
            <a:r>
              <a:rPr lang="es-ES" sz="1800" b="1" smtClean="0">
                <a:solidFill>
                  <a:srgbClr val="000000"/>
                </a:solidFill>
                <a:latin typeface="Arial" charset="0"/>
                <a:cs typeface="Arial" charset="0"/>
              </a:rPr>
              <a:t> </a:t>
            </a:r>
            <a:endParaRPr lang="es-AR" sz="1800" b="1" smtClean="0">
              <a:solidFill>
                <a:srgbClr val="000000"/>
              </a:solidFill>
              <a:latin typeface="Arial" charset="0"/>
              <a:cs typeface="Arial" charset="0"/>
            </a:endParaRPr>
          </a:p>
          <a:p>
            <a:pPr marL="0" indent="0" algn="just" eaLnBrk="1" hangingPunct="1">
              <a:buFont typeface="Symbol" pitchFamily="18" charset="2"/>
              <a:buNone/>
            </a:pPr>
            <a:r>
              <a:rPr lang="es-AR" sz="1800" b="1" smtClean="0">
                <a:solidFill>
                  <a:srgbClr val="000000"/>
                </a:solidFill>
                <a:latin typeface="Arial" charset="0"/>
                <a:cs typeface="Arial" charset="0"/>
              </a:rPr>
              <a:t>Deber de abstenerse de informar</a:t>
            </a:r>
          </a:p>
          <a:p>
            <a:pPr marL="0" indent="0" algn="just" eaLnBrk="1" hangingPunct="1">
              <a:buFont typeface="Symbol" pitchFamily="18" charset="2"/>
              <a:buNone/>
            </a:pPr>
            <a:r>
              <a:rPr lang="es-AR" sz="1800" smtClean="0">
                <a:solidFill>
                  <a:srgbClr val="000000"/>
                </a:solidFill>
                <a:latin typeface="Arial" charset="0"/>
                <a:cs typeface="Arial" charset="0"/>
              </a:rPr>
              <a:t> </a:t>
            </a:r>
          </a:p>
          <a:p>
            <a:pPr marL="0" indent="0" algn="just" eaLnBrk="1" hangingPunct="1">
              <a:buFont typeface="Symbol" pitchFamily="18" charset="2"/>
              <a:buNone/>
            </a:pPr>
            <a:r>
              <a:rPr lang="es-AR" sz="1800" smtClean="0">
                <a:solidFill>
                  <a:srgbClr val="000000"/>
                </a:solidFill>
                <a:latin typeface="Arial" charset="0"/>
                <a:cs typeface="Arial" charset="0"/>
              </a:rPr>
              <a:t>2.31.	El artículo 21 de la ley impone el deber de no informar al cliente o a terceros las actuaciones que se estén realizando en cumplimiento de ella. Esto afecta uno de los pilares en que se asienta la actividad de la profesión de contador público, ya sea como auditor externo o síndico societario, así como los acuerdos de confidencialidad asumidos con el cliente. </a:t>
            </a:r>
          </a:p>
          <a:p>
            <a:pPr marL="0" indent="0" algn="r" eaLnBrk="1" hangingPunct="1">
              <a:buFont typeface="Symbol" pitchFamily="18" charset="2"/>
              <a:buNone/>
            </a:pPr>
            <a:r>
              <a:rPr lang="es-AR" sz="1800" i="1" smtClean="0">
                <a:solidFill>
                  <a:srgbClr val="000000"/>
                </a:solidFill>
                <a:latin typeface="Arial" charset="0"/>
                <a:cs typeface="Arial" charset="0"/>
              </a:rPr>
              <a:t>(continúa)</a:t>
            </a:r>
          </a:p>
        </p:txBody>
      </p:sp>
      <p:sp>
        <p:nvSpPr>
          <p:cNvPr id="78850"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78851"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D4C2DFD3-9DC1-4F86-A078-5A2D1FF26AFA}" type="slidenum">
              <a:rPr lang="en-US" smtClean="0">
                <a:solidFill>
                  <a:schemeClr val="tx1"/>
                </a:solidFill>
                <a:latin typeface="Arial" charset="0"/>
                <a:cs typeface="Arial" charset="0"/>
              </a:rPr>
              <a:pPr algn="r" fontAlgn="base">
                <a:spcBef>
                  <a:spcPct val="0"/>
                </a:spcBef>
                <a:spcAft>
                  <a:spcPct val="0"/>
                </a:spcAft>
              </a:pPr>
              <a:t>32</a:t>
            </a:fld>
            <a:endParaRPr lang="en-US" smtClean="0">
              <a:solidFill>
                <a:schemeClr val="tx1"/>
              </a:solidFill>
              <a:latin typeface="Arial" charset="0"/>
              <a:cs typeface="Arial" charset="0"/>
            </a:endParaRPr>
          </a:p>
        </p:txBody>
      </p:sp>
      <p:sp>
        <p:nvSpPr>
          <p:cNvPr id="78852"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78853"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a:t>PAPELES DE </a:t>
            </a:r>
            <a:r>
              <a:rPr lang="es-ES" sz="1400" b="1" dirty="0" smtClean="0"/>
              <a:t>TRABAJO</a:t>
            </a:r>
            <a:endParaRPr lang="es-ES" sz="1400" b="1" dirty="0"/>
          </a:p>
        </p:txBody>
      </p:sp>
      <p:sp>
        <p:nvSpPr>
          <p:cNvPr id="78854"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contenido"/>
          <p:cNvSpPr>
            <a:spLocks noGrp="1"/>
          </p:cNvSpPr>
          <p:nvPr>
            <p:ph idx="1"/>
          </p:nvPr>
        </p:nvSpPr>
        <p:spPr>
          <a:xfrm>
            <a:off x="250825" y="2089150"/>
            <a:ext cx="8655050" cy="4360863"/>
          </a:xfrm>
        </p:spPr>
        <p:txBody>
          <a:bodyPr rtlCol="0">
            <a:noAutofit/>
          </a:bodyPr>
          <a:lstStyle/>
          <a:p>
            <a:pPr marL="0" indent="0" algn="just" eaLnBrk="1" fontAlgn="auto" hangingPunct="1">
              <a:spcAft>
                <a:spcPts val="0"/>
              </a:spcAft>
              <a:buFont typeface="Symbol" pitchFamily="18" charset="2"/>
              <a:buNone/>
              <a:defRPr/>
            </a:pPr>
            <a:r>
              <a:rPr lang="es-AR" b="1" dirty="0" smtClean="0">
                <a:solidFill>
                  <a:srgbClr val="000000"/>
                </a:solidFill>
                <a:latin typeface="Arial" pitchFamily="34" charset="0"/>
                <a:cs typeface="Arial" pitchFamily="34" charset="0"/>
              </a:rPr>
              <a:t>5</a:t>
            </a:r>
            <a:r>
              <a:rPr lang="es-AR" b="1" dirty="0">
                <a:solidFill>
                  <a:srgbClr val="000000"/>
                </a:solidFill>
                <a:latin typeface="Arial" pitchFamily="34" charset="0"/>
                <a:cs typeface="Arial" pitchFamily="34" charset="0"/>
              </a:rPr>
              <a:t>. PROPIEDAD, CONSERVACIÓN Y </a:t>
            </a:r>
            <a:r>
              <a:rPr lang="es-AR" b="1" dirty="0" smtClean="0">
                <a:solidFill>
                  <a:srgbClr val="000000"/>
                </a:solidFill>
                <a:latin typeface="Arial" pitchFamily="34" charset="0"/>
                <a:cs typeface="Arial" pitchFamily="34" charset="0"/>
              </a:rPr>
              <a:t>EXHIBICIÓN (5/6)</a:t>
            </a:r>
            <a:endParaRPr lang="es-AR" b="1"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5.3</a:t>
            </a:r>
            <a:r>
              <a:rPr lang="es-AR" sz="1800" b="1" dirty="0">
                <a:solidFill>
                  <a:srgbClr val="000000"/>
                </a:solidFill>
                <a:latin typeface="Arial" pitchFamily="34" charset="0"/>
                <a:cs typeface="Arial" pitchFamily="34" charset="0"/>
              </a:rPr>
              <a:t>. Exhibición</a:t>
            </a:r>
          </a:p>
          <a:p>
            <a:pPr marL="0" indent="0" algn="just" eaLnBrk="1" fontAlgn="auto" hangingPunct="1">
              <a:spcAft>
                <a:spcPts val="0"/>
              </a:spcAft>
              <a:buFont typeface="Symbol" pitchFamily="18" charset="2"/>
              <a:buNone/>
              <a:defRPr/>
            </a:pPr>
            <a:r>
              <a:rPr lang="es-ES" sz="1800" b="1" dirty="0">
                <a:solidFill>
                  <a:srgbClr val="000000"/>
                </a:solidFill>
                <a:latin typeface="Arial" pitchFamily="34" charset="0"/>
                <a:cs typeface="Arial" pitchFamily="34" charset="0"/>
              </a:rPr>
              <a:t>FACPCE Resolución No. 420/2011</a:t>
            </a:r>
            <a:endParaRPr lang="es-AR" sz="1800" b="1"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ES" sz="1800" b="1" dirty="0">
                <a:solidFill>
                  <a:srgbClr val="000000"/>
                </a:solidFill>
                <a:latin typeface="Arial" pitchFamily="34" charset="0"/>
                <a:cs typeface="Arial" pitchFamily="34" charset="0"/>
              </a:rPr>
              <a:t> </a:t>
            </a:r>
            <a:endParaRPr lang="es-AR" sz="1800" b="1"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b="1" dirty="0">
                <a:solidFill>
                  <a:srgbClr val="000000"/>
                </a:solidFill>
                <a:latin typeface="Arial" pitchFamily="34" charset="0"/>
                <a:cs typeface="Arial" pitchFamily="34" charset="0"/>
              </a:rPr>
              <a:t>Deber de abstenerse de </a:t>
            </a:r>
            <a:r>
              <a:rPr lang="es-AR" sz="1800" b="1" dirty="0" smtClean="0">
                <a:solidFill>
                  <a:srgbClr val="000000"/>
                </a:solidFill>
                <a:latin typeface="Arial" pitchFamily="34" charset="0"/>
                <a:cs typeface="Arial" pitchFamily="34" charset="0"/>
              </a:rPr>
              <a:t>informar</a:t>
            </a:r>
            <a:endParaRPr lang="es-AR" sz="1800" b="1"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dirty="0">
                <a:solidFill>
                  <a:srgbClr val="000000"/>
                </a:solidFill>
                <a:latin typeface="Arial" pitchFamily="34" charset="0"/>
                <a:cs typeface="Arial" pitchFamily="34" charset="0"/>
              </a:rPr>
              <a:t> </a:t>
            </a:r>
          </a:p>
          <a:p>
            <a:pPr marL="0" indent="0" algn="just" eaLnBrk="1" fontAlgn="auto" hangingPunct="1">
              <a:spcAft>
                <a:spcPts val="0"/>
              </a:spcAft>
              <a:buFont typeface="Symbol" pitchFamily="18" charset="2"/>
              <a:buNone/>
              <a:defRPr/>
            </a:pPr>
            <a:r>
              <a:rPr lang="es-AR" sz="1800" dirty="0">
                <a:solidFill>
                  <a:srgbClr val="000000"/>
                </a:solidFill>
                <a:latin typeface="Arial" pitchFamily="34" charset="0"/>
                <a:cs typeface="Arial" pitchFamily="34" charset="0"/>
              </a:rPr>
              <a:t>2.31</a:t>
            </a:r>
            <a:r>
              <a:rPr lang="es-AR" sz="1800" dirty="0" smtClean="0">
                <a:solidFill>
                  <a:srgbClr val="000000"/>
                </a:solidFill>
                <a:latin typeface="Arial" pitchFamily="34" charset="0"/>
                <a:cs typeface="Arial" pitchFamily="34" charset="0"/>
              </a:rPr>
              <a:t>.	También </a:t>
            </a:r>
            <a:r>
              <a:rPr lang="es-AR" sz="1800" dirty="0">
                <a:solidFill>
                  <a:srgbClr val="000000"/>
                </a:solidFill>
                <a:latin typeface="Arial" pitchFamily="34" charset="0"/>
                <a:cs typeface="Arial" pitchFamily="34" charset="0"/>
              </a:rPr>
              <a:t>puede afectar otras obligaciones impuestas por los organismos de control al profesional, por ejemplo, el deber que tiene el síndico de una sociedad que hace oferta pública de sus títulos valores, de informar, en lo que es materia de su competencia, hechos relevantes (todo hecho o situación con aptitud para afectar en forma sustancial la colocación de los valores negociables de la sociedad o su curso de negociación). </a:t>
            </a:r>
          </a:p>
          <a:p>
            <a:pPr marL="109728"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p:txBody>
      </p:sp>
      <p:sp>
        <p:nvSpPr>
          <p:cNvPr id="80898"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80899"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E27AC8CB-0063-47FE-B449-ED475974F77F}" type="slidenum">
              <a:rPr lang="en-US" smtClean="0">
                <a:solidFill>
                  <a:schemeClr val="tx1"/>
                </a:solidFill>
                <a:latin typeface="Arial" charset="0"/>
                <a:cs typeface="Arial" charset="0"/>
              </a:rPr>
              <a:pPr algn="r" fontAlgn="base">
                <a:spcBef>
                  <a:spcPct val="0"/>
                </a:spcBef>
                <a:spcAft>
                  <a:spcPct val="0"/>
                </a:spcAft>
              </a:pPr>
              <a:t>33</a:t>
            </a:fld>
            <a:endParaRPr lang="en-US" smtClean="0">
              <a:solidFill>
                <a:schemeClr val="tx1"/>
              </a:solidFill>
              <a:latin typeface="Arial" charset="0"/>
              <a:cs typeface="Arial" charset="0"/>
            </a:endParaRPr>
          </a:p>
        </p:txBody>
      </p:sp>
      <p:sp>
        <p:nvSpPr>
          <p:cNvPr id="80900"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80901"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a:t>PAPELES DE </a:t>
            </a:r>
            <a:r>
              <a:rPr lang="es-ES" sz="1400" b="1" dirty="0" smtClean="0"/>
              <a:t>TRABAJO</a:t>
            </a:r>
            <a:endParaRPr lang="es-ES" sz="1400" b="1" dirty="0"/>
          </a:p>
        </p:txBody>
      </p:sp>
      <p:sp>
        <p:nvSpPr>
          <p:cNvPr id="80902"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66700" y="2089150"/>
            <a:ext cx="8588375" cy="4054475"/>
          </a:xfrm>
        </p:spPr>
        <p:txBody>
          <a:bodyPr rtlCol="0">
            <a:noAutofit/>
          </a:bodyPr>
          <a:lstStyle/>
          <a:p>
            <a:pPr marL="0" indent="0" algn="just" eaLnBrk="1" fontAlgn="auto" hangingPunct="1">
              <a:spcAft>
                <a:spcPts val="0"/>
              </a:spcAft>
              <a:buFont typeface="Symbol" pitchFamily="18" charset="2"/>
              <a:buNone/>
              <a:defRPr/>
            </a:pPr>
            <a:r>
              <a:rPr lang="es-AR" b="1" dirty="0" smtClean="0">
                <a:solidFill>
                  <a:srgbClr val="000000"/>
                </a:solidFill>
                <a:latin typeface="Arial" pitchFamily="34" charset="0"/>
                <a:cs typeface="Arial" pitchFamily="34" charset="0"/>
              </a:rPr>
              <a:t>5</a:t>
            </a:r>
            <a:r>
              <a:rPr lang="es-AR" b="1" dirty="0">
                <a:solidFill>
                  <a:srgbClr val="000000"/>
                </a:solidFill>
                <a:latin typeface="Arial" pitchFamily="34" charset="0"/>
                <a:cs typeface="Arial" pitchFamily="34" charset="0"/>
              </a:rPr>
              <a:t>. PROPIEDAD, CONSERVACIÓN Y </a:t>
            </a:r>
            <a:r>
              <a:rPr lang="es-AR" b="1" dirty="0" smtClean="0">
                <a:solidFill>
                  <a:srgbClr val="000000"/>
                </a:solidFill>
                <a:latin typeface="Arial" pitchFamily="34" charset="0"/>
                <a:cs typeface="Arial" pitchFamily="34" charset="0"/>
              </a:rPr>
              <a:t>EXHIBICIÓN (6/6)</a:t>
            </a:r>
            <a:endParaRPr lang="es-AR" b="1"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5.3</a:t>
            </a:r>
            <a:r>
              <a:rPr lang="es-AR" sz="1800" b="1" dirty="0">
                <a:solidFill>
                  <a:srgbClr val="000000"/>
                </a:solidFill>
                <a:latin typeface="Arial" pitchFamily="34" charset="0"/>
                <a:cs typeface="Arial" pitchFamily="34" charset="0"/>
              </a:rPr>
              <a:t>. Exhibición</a:t>
            </a:r>
          </a:p>
          <a:p>
            <a:pPr marL="0" indent="0" algn="just" eaLnBrk="1" fontAlgn="auto" hangingPunct="1">
              <a:spcAft>
                <a:spcPts val="0"/>
              </a:spcAft>
              <a:buFont typeface="Symbol" pitchFamily="18" charset="2"/>
              <a:buNone/>
              <a:defRPr/>
            </a:pPr>
            <a:r>
              <a:rPr lang="es-ES" sz="1800" b="1" dirty="0">
                <a:solidFill>
                  <a:srgbClr val="000000"/>
                </a:solidFill>
                <a:latin typeface="Arial" pitchFamily="34" charset="0"/>
                <a:cs typeface="Arial" pitchFamily="34" charset="0"/>
              </a:rPr>
              <a:t>FACPCE Resolución No. 420/2011</a:t>
            </a:r>
            <a:endParaRPr lang="es-AR" sz="1800" b="1"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endParaRPr lang="es-AR" sz="1800" b="1" dirty="0" smtClean="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dirty="0" smtClean="0">
                <a:solidFill>
                  <a:srgbClr val="000000"/>
                </a:solidFill>
                <a:latin typeface="Arial" pitchFamily="34" charset="0"/>
                <a:cs typeface="Arial" pitchFamily="34" charset="0"/>
              </a:rPr>
              <a:t>2.32</a:t>
            </a:r>
            <a:r>
              <a:rPr lang="es-AR" sz="1800" dirty="0">
                <a:solidFill>
                  <a:srgbClr val="000000"/>
                </a:solidFill>
                <a:latin typeface="Arial" pitchFamily="34" charset="0"/>
                <a:cs typeface="Arial" pitchFamily="34" charset="0"/>
              </a:rPr>
              <a:t>.	Asimismo, el artículo 18 de la ley establece que el cumplimiento, de buena fe, de la obligación de informar no generará responsabilidad civil, comercial, laboral, penal, administrativa, ni de ninguna otra especie</a:t>
            </a:r>
            <a:r>
              <a:rPr lang="es-AR" sz="1800" dirty="0" smtClean="0">
                <a:solidFill>
                  <a:srgbClr val="000000"/>
                </a:solidFill>
                <a:latin typeface="Arial" pitchFamily="34" charset="0"/>
                <a:cs typeface="Arial" pitchFamily="34" charset="0"/>
              </a:rPr>
              <a:t>.</a:t>
            </a:r>
          </a:p>
          <a:p>
            <a:pPr marL="0"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b="1" dirty="0">
                <a:solidFill>
                  <a:srgbClr val="000000"/>
                </a:solidFill>
                <a:latin typeface="Arial" pitchFamily="34" charset="0"/>
                <a:cs typeface="Arial" pitchFamily="34" charset="0"/>
              </a:rPr>
              <a:t> </a:t>
            </a:r>
            <a:r>
              <a:rPr lang="es-AR" sz="1800" dirty="0" smtClean="0">
                <a:solidFill>
                  <a:srgbClr val="000000"/>
                </a:solidFill>
                <a:latin typeface="Arial" pitchFamily="34" charset="0"/>
                <a:cs typeface="Arial" pitchFamily="34" charset="0"/>
              </a:rPr>
              <a:t>2.33.</a:t>
            </a:r>
            <a:r>
              <a:rPr lang="es-AR" sz="1800" dirty="0">
                <a:solidFill>
                  <a:srgbClr val="000000"/>
                </a:solidFill>
                <a:latin typeface="Arial" pitchFamily="34" charset="0"/>
                <a:cs typeface="Arial" pitchFamily="34" charset="0"/>
              </a:rPr>
              <a:t>	</a:t>
            </a:r>
            <a:r>
              <a:rPr lang="es-AR" sz="1800" dirty="0" smtClean="0">
                <a:solidFill>
                  <a:srgbClr val="000000"/>
                </a:solidFill>
                <a:latin typeface="Arial" pitchFamily="34" charset="0"/>
                <a:cs typeface="Arial" pitchFamily="34" charset="0"/>
              </a:rPr>
              <a:t>Esta </a:t>
            </a:r>
            <a:r>
              <a:rPr lang="es-AR" sz="1800" dirty="0">
                <a:solidFill>
                  <a:srgbClr val="000000"/>
                </a:solidFill>
                <a:latin typeface="Arial" pitchFamily="34" charset="0"/>
                <a:cs typeface="Arial" pitchFamily="34" charset="0"/>
              </a:rPr>
              <a:t>dispensa abarca también las sanciones que le pueden corresponder a un contador público por revelar información que obtiene en el ejercicio de su actividad, penado por el Código de Ética.</a:t>
            </a:r>
          </a:p>
          <a:p>
            <a:pPr marL="109728" indent="0" algn="just" eaLnBrk="1" fontAlgn="auto" hangingPunct="1">
              <a:spcAft>
                <a:spcPts val="0"/>
              </a:spcAft>
              <a:buFont typeface="Symbol" pitchFamily="18" charset="2"/>
              <a:buNone/>
              <a:defRPr/>
            </a:pPr>
            <a:endParaRPr lang="es-AR" sz="1800" b="1" dirty="0">
              <a:solidFill>
                <a:srgbClr val="000000"/>
              </a:solidFill>
              <a:latin typeface="Arial" pitchFamily="34" charset="0"/>
              <a:cs typeface="Arial" pitchFamily="34" charset="0"/>
            </a:endParaRPr>
          </a:p>
        </p:txBody>
      </p:sp>
      <p:sp>
        <p:nvSpPr>
          <p:cNvPr id="82946"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82947"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B28220A4-6BC2-4013-A42F-66E655E79B70}" type="slidenum">
              <a:rPr lang="en-US" smtClean="0">
                <a:solidFill>
                  <a:schemeClr val="tx1"/>
                </a:solidFill>
                <a:latin typeface="Arial" charset="0"/>
                <a:cs typeface="Arial" charset="0"/>
              </a:rPr>
              <a:pPr algn="r" fontAlgn="base">
                <a:spcBef>
                  <a:spcPct val="0"/>
                </a:spcBef>
                <a:spcAft>
                  <a:spcPct val="0"/>
                </a:spcAft>
              </a:pPr>
              <a:t>34</a:t>
            </a:fld>
            <a:endParaRPr lang="en-US" smtClean="0">
              <a:solidFill>
                <a:schemeClr val="tx1"/>
              </a:solidFill>
              <a:latin typeface="Arial" charset="0"/>
              <a:cs typeface="Arial" charset="0"/>
            </a:endParaRPr>
          </a:p>
        </p:txBody>
      </p:sp>
      <p:sp>
        <p:nvSpPr>
          <p:cNvPr id="82948"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82949"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a:t>PAPELES DE </a:t>
            </a:r>
            <a:r>
              <a:rPr lang="es-ES" sz="1400" b="1" dirty="0" smtClean="0"/>
              <a:t>TRABAJO</a:t>
            </a:r>
            <a:endParaRPr lang="es-ES" sz="1400" b="1" dirty="0"/>
          </a:p>
        </p:txBody>
      </p:sp>
      <p:sp>
        <p:nvSpPr>
          <p:cNvPr id="82950"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1 CuadroTexto"/>
          <p:cNvSpPr txBox="1">
            <a:spLocks noChangeArrowheads="1"/>
          </p:cNvSpPr>
          <p:nvPr/>
        </p:nvSpPr>
        <p:spPr bwMode="auto">
          <a:xfrm>
            <a:off x="2246313" y="4194175"/>
            <a:ext cx="4687887" cy="830263"/>
          </a:xfrm>
          <a:prstGeom prst="rect">
            <a:avLst/>
          </a:prstGeom>
          <a:noFill/>
          <a:ln w="9525">
            <a:noFill/>
            <a:miter lim="800000"/>
            <a:headEnd/>
            <a:tailEnd/>
          </a:ln>
        </p:spPr>
        <p:txBody>
          <a:bodyPr wrap="none">
            <a:spAutoFit/>
          </a:bodyPr>
          <a:lstStyle/>
          <a:p>
            <a:r>
              <a:rPr lang="es-AR" sz="4800"/>
              <a:t>¿PREGUNTAS?</a:t>
            </a:r>
          </a:p>
        </p:txBody>
      </p:sp>
      <p:sp>
        <p:nvSpPr>
          <p:cNvPr id="84994" name="2 CuadroTexto"/>
          <p:cNvSpPr txBox="1">
            <a:spLocks noChangeArrowheads="1"/>
          </p:cNvSpPr>
          <p:nvPr/>
        </p:nvSpPr>
        <p:spPr bwMode="auto">
          <a:xfrm>
            <a:off x="2616200" y="3171825"/>
            <a:ext cx="3924300" cy="584200"/>
          </a:xfrm>
          <a:prstGeom prst="rect">
            <a:avLst/>
          </a:prstGeom>
          <a:noFill/>
          <a:ln w="9525">
            <a:noFill/>
            <a:miter lim="800000"/>
            <a:headEnd/>
            <a:tailEnd/>
          </a:ln>
        </p:spPr>
        <p:txBody>
          <a:bodyPr wrap="none">
            <a:spAutoFit/>
          </a:bodyPr>
          <a:lstStyle/>
          <a:p>
            <a:r>
              <a:rPr lang="es-AR" sz="3200"/>
              <a:t>MUCHAS GRACIAS</a:t>
            </a:r>
          </a:p>
        </p:txBody>
      </p:sp>
      <p:sp>
        <p:nvSpPr>
          <p:cNvPr id="84995"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84996"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67FA0E9B-5E10-4314-A8AA-AB6A96A98232}" type="slidenum">
              <a:rPr lang="en-US" smtClean="0">
                <a:solidFill>
                  <a:schemeClr val="tx1"/>
                </a:solidFill>
                <a:latin typeface="Arial" charset="0"/>
                <a:cs typeface="Arial" charset="0"/>
              </a:rPr>
              <a:pPr algn="r" fontAlgn="base">
                <a:spcBef>
                  <a:spcPct val="0"/>
                </a:spcBef>
                <a:spcAft>
                  <a:spcPct val="0"/>
                </a:spcAft>
              </a:pPr>
              <a:t>35</a:t>
            </a:fld>
            <a:endParaRPr lang="en-US" smtClean="0">
              <a:solidFill>
                <a:schemeClr val="tx1"/>
              </a:solidFill>
              <a:latin typeface="Arial" charset="0"/>
              <a:cs typeface="Arial" charset="0"/>
            </a:endParaRPr>
          </a:p>
        </p:txBody>
      </p:sp>
      <p:sp>
        <p:nvSpPr>
          <p:cNvPr id="84997"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danielreyes@dreyesyasociados.com.ar</a:t>
            </a:r>
            <a:endParaRPr lang="es-ES_tradnl" sz="800" smtClean="0">
              <a:solidFill>
                <a:schemeClr val="tx1"/>
              </a:solidFill>
              <a:latin typeface="Arial" charset="0"/>
            </a:endParaRPr>
          </a:p>
        </p:txBody>
      </p:sp>
      <p:sp>
        <p:nvSpPr>
          <p:cNvPr id="84998"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a:t>PAPELES DE </a:t>
            </a:r>
            <a:r>
              <a:rPr lang="es-ES" sz="1400" b="1" smtClean="0"/>
              <a:t>TRABAJO</a:t>
            </a:r>
            <a:endParaRPr lang="es-ES" sz="1400" b="1"/>
          </a:p>
        </p:txBody>
      </p:sp>
      <p:sp>
        <p:nvSpPr>
          <p:cNvPr id="84999"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rbueno@estudiobueno.com.ar</a:t>
            </a:r>
            <a:endParaRPr lang="es-ES_tradnl" sz="8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1"/>
          <p:cNvSpPr>
            <a:spLocks noGrp="1"/>
          </p:cNvSpPr>
          <p:nvPr>
            <p:ph idx="1"/>
          </p:nvPr>
        </p:nvSpPr>
        <p:spPr>
          <a:xfrm>
            <a:off x="250825" y="2087563"/>
            <a:ext cx="8655050" cy="4189412"/>
          </a:xfrm>
        </p:spPr>
        <p:txBody>
          <a:bodyPr rtlCol="0">
            <a:noAutofit/>
          </a:bodyPr>
          <a:lstStyle/>
          <a:p>
            <a:pPr marL="0" indent="0" algn="just" eaLnBrk="1" fontAlgn="auto" hangingPunct="1">
              <a:spcAft>
                <a:spcPts val="0"/>
              </a:spcAft>
              <a:buFont typeface="Symbol" pitchFamily="18" charset="2"/>
              <a:buNone/>
              <a:defRPr/>
            </a:pPr>
            <a:r>
              <a:rPr lang="es-AR" b="1" dirty="0" smtClean="0">
                <a:solidFill>
                  <a:schemeClr val="tx1"/>
                </a:solidFill>
                <a:latin typeface="Arial" pitchFamily="34" charset="0"/>
                <a:cs typeface="Arial" pitchFamily="34" charset="0"/>
              </a:rPr>
              <a:t>2</a:t>
            </a:r>
            <a:r>
              <a:rPr lang="es-AR" b="1" dirty="0">
                <a:solidFill>
                  <a:schemeClr val="tx1"/>
                </a:solidFill>
                <a:latin typeface="Arial" pitchFamily="34" charset="0"/>
                <a:cs typeface="Arial" pitchFamily="34" charset="0"/>
              </a:rPr>
              <a:t>. </a:t>
            </a:r>
            <a:r>
              <a:rPr lang="es-AR" b="1" dirty="0" smtClean="0">
                <a:solidFill>
                  <a:schemeClr val="tx1"/>
                </a:solidFill>
                <a:latin typeface="Arial" pitchFamily="34" charset="0"/>
                <a:cs typeface="Arial" pitchFamily="34" charset="0"/>
              </a:rPr>
              <a:t>PROPÓSITOS (1/3)</a:t>
            </a:r>
            <a:endParaRPr lang="en-US" dirty="0">
              <a:solidFill>
                <a:schemeClr val="tx1"/>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b="1" dirty="0" smtClean="0">
                <a:solidFill>
                  <a:schemeClr val="tx1"/>
                </a:solidFill>
                <a:latin typeface="Arial" pitchFamily="34" charset="0"/>
                <a:cs typeface="Arial" pitchFamily="34" charset="0"/>
              </a:rPr>
              <a:t>2.1</a:t>
            </a:r>
            <a:r>
              <a:rPr lang="es-AR" sz="1800" b="1" dirty="0">
                <a:solidFill>
                  <a:schemeClr val="tx1"/>
                </a:solidFill>
                <a:latin typeface="Arial" pitchFamily="34" charset="0"/>
                <a:cs typeface="Arial" pitchFamily="34" charset="0"/>
              </a:rPr>
              <a:t>. Propósitos principales</a:t>
            </a:r>
            <a:endParaRPr lang="en-US" sz="1800" dirty="0">
              <a:solidFill>
                <a:schemeClr val="tx1"/>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dirty="0">
                <a:solidFill>
                  <a:schemeClr val="tx1"/>
                </a:solidFill>
                <a:latin typeface="Arial" pitchFamily="34" charset="0"/>
                <a:cs typeface="Arial" pitchFamily="34" charset="0"/>
              </a:rPr>
              <a:t> </a:t>
            </a:r>
            <a:endParaRPr lang="en-US" sz="1800" dirty="0">
              <a:solidFill>
                <a:schemeClr val="tx1"/>
              </a:solidFill>
              <a:latin typeface="Arial" pitchFamily="34" charset="0"/>
              <a:cs typeface="Arial" pitchFamily="34" charset="0"/>
            </a:endParaRPr>
          </a:p>
          <a:p>
            <a:pPr marL="0" indent="0" algn="just" eaLnBrk="1" fontAlgn="auto" hangingPunct="1">
              <a:lnSpc>
                <a:spcPct val="120000"/>
              </a:lnSpc>
              <a:spcAft>
                <a:spcPts val="0"/>
              </a:spcAft>
              <a:buFont typeface="Symbol" pitchFamily="18" charset="2"/>
              <a:buNone/>
              <a:defRPr/>
            </a:pPr>
            <a:r>
              <a:rPr lang="es-AR" sz="1800" dirty="0">
                <a:solidFill>
                  <a:schemeClr val="tx1"/>
                </a:solidFill>
                <a:latin typeface="Arial" pitchFamily="34" charset="0"/>
                <a:cs typeface="Arial" pitchFamily="34" charset="0"/>
              </a:rPr>
              <a:t>Los objetivos principales de confeccionar papeles de trabajo de auditoría son proporcionar</a:t>
            </a:r>
            <a:r>
              <a:rPr lang="es-AR" sz="1800" dirty="0" smtClean="0">
                <a:solidFill>
                  <a:schemeClr val="tx1"/>
                </a:solidFill>
                <a:latin typeface="Arial" pitchFamily="34" charset="0"/>
                <a:cs typeface="Arial" pitchFamily="34" charset="0"/>
              </a:rPr>
              <a:t>:</a:t>
            </a:r>
          </a:p>
          <a:p>
            <a:pPr marL="0" indent="0" algn="just" eaLnBrk="1" fontAlgn="auto" hangingPunct="1">
              <a:lnSpc>
                <a:spcPct val="120000"/>
              </a:lnSpc>
              <a:spcAft>
                <a:spcPts val="0"/>
              </a:spcAft>
              <a:buFont typeface="Symbol" pitchFamily="18" charset="2"/>
              <a:buNone/>
              <a:defRPr/>
            </a:pPr>
            <a:endParaRPr lang="es-AR" sz="1800" dirty="0">
              <a:solidFill>
                <a:schemeClr val="tx1"/>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1800" dirty="0">
                <a:solidFill>
                  <a:schemeClr val="tx1"/>
                </a:solidFill>
                <a:latin typeface="Arial" pitchFamily="34" charset="0"/>
                <a:cs typeface="Arial" pitchFamily="34" charset="0"/>
              </a:rPr>
              <a:t>Evidencia de los elementos de juicio válidos y suficientes reunidos durante el desarrollo del encargo y, documentar las conclusiones parciales y globales a las que arribó para respaldar el informe emitido</a:t>
            </a:r>
            <a:r>
              <a:rPr lang="es-AR" sz="1800" dirty="0" smtClean="0">
                <a:solidFill>
                  <a:schemeClr val="tx1"/>
                </a:solidFill>
                <a:latin typeface="Arial" pitchFamily="34" charset="0"/>
                <a:cs typeface="Arial" pitchFamily="34" charset="0"/>
              </a:rPr>
              <a:t>.</a:t>
            </a:r>
          </a:p>
          <a:p>
            <a:pPr marL="274320" indent="-274320" algn="just" eaLnBrk="1" fontAlgn="auto" hangingPunct="1">
              <a:spcAft>
                <a:spcPts val="0"/>
              </a:spcAft>
              <a:buFont typeface="Wingdings" charset="2"/>
              <a:buChar char="q"/>
              <a:defRPr/>
            </a:pPr>
            <a:endParaRPr lang="es-AR" sz="1800" dirty="0">
              <a:solidFill>
                <a:schemeClr val="tx1"/>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1800" dirty="0">
                <a:solidFill>
                  <a:schemeClr val="tx1"/>
                </a:solidFill>
                <a:latin typeface="Arial" pitchFamily="34" charset="0"/>
                <a:cs typeface="Arial" pitchFamily="34" charset="0"/>
              </a:rPr>
              <a:t>Evidencia de que la auditoría se planificó y ejecutó de conformidad con las normas de auditoría y los requerimientos legales y/o reglamentarios aplicables.</a:t>
            </a:r>
          </a:p>
          <a:p>
            <a:pPr marL="0" indent="0" algn="just" eaLnBrk="1" fontAlgn="auto" hangingPunct="1">
              <a:lnSpc>
                <a:spcPct val="120000"/>
              </a:lnSpc>
              <a:spcAft>
                <a:spcPts val="0"/>
              </a:spcAft>
              <a:buFont typeface="Symbol" pitchFamily="18" charset="2"/>
              <a:buNone/>
              <a:defRPr/>
            </a:pPr>
            <a:endParaRPr lang="en-US" sz="1800" dirty="0">
              <a:solidFill>
                <a:schemeClr val="tx1"/>
              </a:solidFill>
              <a:latin typeface="Arial"/>
              <a:cs typeface="Arial"/>
            </a:endParaRPr>
          </a:p>
          <a:p>
            <a:pPr marL="274320" indent="-274320" eaLnBrk="1" fontAlgn="auto" hangingPunct="1">
              <a:spcAft>
                <a:spcPts val="0"/>
              </a:spcAft>
              <a:defRPr/>
            </a:pPr>
            <a:endParaRPr lang="es-ES" sz="1800" dirty="0">
              <a:solidFill>
                <a:schemeClr val="tx1"/>
              </a:solidFill>
              <a:latin typeface="Arial"/>
              <a:cs typeface="Arial"/>
            </a:endParaRPr>
          </a:p>
        </p:txBody>
      </p:sp>
      <p:sp>
        <p:nvSpPr>
          <p:cNvPr id="21506"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21507"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4A4EF159-C310-4F69-8408-44BEAEA86B41}" type="slidenum">
              <a:rPr lang="en-US" smtClean="0">
                <a:solidFill>
                  <a:schemeClr val="tx1"/>
                </a:solidFill>
                <a:latin typeface="Arial" charset="0"/>
                <a:cs typeface="Arial" charset="0"/>
              </a:rPr>
              <a:pPr algn="r" fontAlgn="base">
                <a:spcBef>
                  <a:spcPct val="0"/>
                </a:spcBef>
                <a:spcAft>
                  <a:spcPct val="0"/>
                </a:spcAft>
              </a:pPr>
              <a:t>4</a:t>
            </a:fld>
            <a:endParaRPr lang="en-US" smtClean="0">
              <a:solidFill>
                <a:schemeClr val="tx1"/>
              </a:solidFill>
              <a:latin typeface="Arial" charset="0"/>
              <a:cs typeface="Arial" charset="0"/>
            </a:endParaRPr>
          </a:p>
        </p:txBody>
      </p:sp>
      <p:sp>
        <p:nvSpPr>
          <p:cNvPr id="21508"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21509"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21510"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0825" y="2089150"/>
            <a:ext cx="8655050" cy="4054475"/>
          </a:xfrm>
        </p:spPr>
        <p:txBody>
          <a:bodyPr rtlCol="0">
            <a:noAutofit/>
          </a:bodyPr>
          <a:lstStyle/>
          <a:p>
            <a:pPr marL="0" indent="0" algn="just" eaLnBrk="1" fontAlgn="auto" hangingPunct="1">
              <a:spcAft>
                <a:spcPts val="0"/>
              </a:spcAft>
              <a:buFont typeface="Symbol" pitchFamily="18" charset="2"/>
              <a:buNone/>
              <a:defRPr/>
            </a:pPr>
            <a:r>
              <a:rPr lang="es-AR" b="1" dirty="0" smtClean="0">
                <a:solidFill>
                  <a:srgbClr val="000000"/>
                </a:solidFill>
                <a:latin typeface="Arial" pitchFamily="34" charset="0"/>
                <a:cs typeface="Arial" pitchFamily="34" charset="0"/>
              </a:rPr>
              <a:t>2</a:t>
            </a:r>
            <a:r>
              <a:rPr lang="es-AR" b="1" dirty="0">
                <a:solidFill>
                  <a:srgbClr val="000000"/>
                </a:solidFill>
                <a:latin typeface="Arial" pitchFamily="34" charset="0"/>
                <a:cs typeface="Arial" pitchFamily="34" charset="0"/>
              </a:rPr>
              <a:t>. PROPÓSITOS </a:t>
            </a:r>
            <a:r>
              <a:rPr lang="es-AR" b="1" dirty="0" smtClean="0">
                <a:solidFill>
                  <a:srgbClr val="000000"/>
                </a:solidFill>
                <a:latin typeface="Arial" pitchFamily="34" charset="0"/>
                <a:cs typeface="Arial" pitchFamily="34" charset="0"/>
              </a:rPr>
              <a:t>(2/3)</a:t>
            </a:r>
          </a:p>
          <a:p>
            <a:pPr marL="0" indent="0" algn="just" eaLnBrk="1" fontAlgn="auto" hangingPunct="1">
              <a:spcAft>
                <a:spcPts val="0"/>
              </a:spcAft>
              <a:buFont typeface="Symbol" pitchFamily="18" charset="2"/>
              <a:buNone/>
              <a:defRPr/>
            </a:pPr>
            <a:r>
              <a:rPr lang="es-AR" sz="1800" b="1" dirty="0" smtClean="0">
                <a:solidFill>
                  <a:srgbClr val="000000"/>
                </a:solidFill>
                <a:latin typeface="Arial" pitchFamily="34" charset="0"/>
                <a:cs typeface="Arial" pitchFamily="34" charset="0"/>
              </a:rPr>
              <a:t>2.2</a:t>
            </a:r>
            <a:r>
              <a:rPr lang="es-AR" sz="1800" b="1" dirty="0">
                <a:solidFill>
                  <a:srgbClr val="000000"/>
                </a:solidFill>
                <a:latin typeface="Arial" pitchFamily="34" charset="0"/>
                <a:cs typeface="Arial" pitchFamily="34" charset="0"/>
              </a:rPr>
              <a:t>. Propósitos secundarios</a:t>
            </a:r>
            <a:endParaRPr lang="es-AR" sz="1800"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r>
              <a:rPr lang="es-AR" sz="1800" dirty="0">
                <a:solidFill>
                  <a:srgbClr val="000000"/>
                </a:solidFill>
                <a:latin typeface="Arial" pitchFamily="34" charset="0"/>
                <a:cs typeface="Arial" pitchFamily="34" charset="0"/>
              </a:rPr>
              <a:t> </a:t>
            </a:r>
          </a:p>
          <a:p>
            <a:pPr marL="0" indent="0" algn="just" eaLnBrk="1" fontAlgn="auto" hangingPunct="1">
              <a:spcAft>
                <a:spcPts val="0"/>
              </a:spcAft>
              <a:buFont typeface="Symbol" pitchFamily="18" charset="2"/>
              <a:buNone/>
              <a:defRPr/>
            </a:pPr>
            <a:r>
              <a:rPr lang="es-AR" sz="1800" dirty="0">
                <a:solidFill>
                  <a:srgbClr val="000000"/>
                </a:solidFill>
                <a:latin typeface="Arial" pitchFamily="34" charset="0"/>
                <a:cs typeface="Arial" pitchFamily="34" charset="0"/>
              </a:rPr>
              <a:t>Otros objetivos adicionales para los cuales los papeles de trabajo brindan utilidad son los siguientes:</a:t>
            </a:r>
          </a:p>
          <a:p>
            <a:pPr marL="0" indent="0" algn="just" eaLnBrk="1" fontAlgn="auto" hangingPunct="1">
              <a:spcAft>
                <a:spcPts val="0"/>
              </a:spcAft>
              <a:buFont typeface="Symbol" pitchFamily="18" charset="2"/>
              <a:buNone/>
              <a:defRPr/>
            </a:pPr>
            <a:r>
              <a:rPr lang="es-AR" sz="1800" dirty="0">
                <a:solidFill>
                  <a:srgbClr val="000000"/>
                </a:solidFill>
                <a:latin typeface="Arial" pitchFamily="34" charset="0"/>
                <a:cs typeface="Arial" pitchFamily="34" charset="0"/>
              </a:rPr>
              <a:t> </a:t>
            </a:r>
          </a:p>
          <a:p>
            <a:pPr marL="274320" indent="-27432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Facilitar la planificación y ejecución del encargo.</a:t>
            </a:r>
          </a:p>
          <a:p>
            <a:pPr marL="0"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Ayudar a evaluar del desempeño de los integrantes del equipo de trabajo.</a:t>
            </a:r>
          </a:p>
          <a:p>
            <a:pPr marL="274320" indent="-274320" algn="just" eaLnBrk="1" fontAlgn="auto" hangingPunct="1">
              <a:spcAft>
                <a:spcPts val="0"/>
              </a:spcAft>
              <a:buFont typeface="Wingdings" charset="2"/>
              <a:buChar char="q"/>
              <a:defRPr/>
            </a:pPr>
            <a:endParaRPr lang="es-AR" sz="1800" dirty="0">
              <a:solidFill>
                <a:srgbClr val="000000"/>
              </a:solidFill>
              <a:latin typeface="Arial" pitchFamily="34" charset="0"/>
              <a:cs typeface="Arial" pitchFamily="34" charset="0"/>
            </a:endParaRPr>
          </a:p>
          <a:p>
            <a:pPr marL="274320" indent="-274320" algn="just" eaLnBrk="1" fontAlgn="auto" hangingPunct="1">
              <a:spcAft>
                <a:spcPts val="0"/>
              </a:spcAft>
              <a:buFont typeface="Wingdings" charset="2"/>
              <a:buChar char="q"/>
              <a:defRPr/>
            </a:pPr>
            <a:r>
              <a:rPr lang="es-AR" sz="1800" dirty="0">
                <a:solidFill>
                  <a:srgbClr val="000000"/>
                </a:solidFill>
                <a:latin typeface="Arial" pitchFamily="34" charset="0"/>
                <a:cs typeface="Arial" pitchFamily="34" charset="0"/>
              </a:rPr>
              <a:t>Ser útil como antecedente para auditorías futuras.</a:t>
            </a:r>
          </a:p>
          <a:p>
            <a:pPr marL="109728"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a:p>
            <a:pPr marL="0" indent="0" algn="just" eaLnBrk="1" fontAlgn="auto" hangingPunct="1">
              <a:spcAft>
                <a:spcPts val="0"/>
              </a:spcAft>
              <a:buFont typeface="Symbol" pitchFamily="18" charset="2"/>
              <a:buNone/>
              <a:defRPr/>
            </a:pPr>
            <a:endParaRPr lang="es-AR" sz="1800" dirty="0">
              <a:solidFill>
                <a:srgbClr val="000000"/>
              </a:solidFill>
              <a:latin typeface="Arial" pitchFamily="34" charset="0"/>
              <a:cs typeface="Arial" pitchFamily="34" charset="0"/>
            </a:endParaRPr>
          </a:p>
        </p:txBody>
      </p:sp>
      <p:sp>
        <p:nvSpPr>
          <p:cNvPr id="23554"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23555"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E9039467-F133-40F0-80C8-82D233E2D3B8}" type="slidenum">
              <a:rPr lang="en-US" smtClean="0">
                <a:solidFill>
                  <a:schemeClr val="tx1"/>
                </a:solidFill>
                <a:latin typeface="Arial" charset="0"/>
                <a:cs typeface="Arial" charset="0"/>
              </a:rPr>
              <a:pPr algn="r" fontAlgn="base">
                <a:spcBef>
                  <a:spcPct val="0"/>
                </a:spcBef>
                <a:spcAft>
                  <a:spcPct val="0"/>
                </a:spcAft>
              </a:pPr>
              <a:t>5</a:t>
            </a:fld>
            <a:endParaRPr lang="en-US" smtClean="0">
              <a:solidFill>
                <a:schemeClr val="tx1"/>
              </a:solidFill>
              <a:latin typeface="Arial" charset="0"/>
              <a:cs typeface="Arial" charset="0"/>
            </a:endParaRPr>
          </a:p>
        </p:txBody>
      </p:sp>
      <p:sp>
        <p:nvSpPr>
          <p:cNvPr id="23556"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23557" name="CuadroTexto 13"/>
          <p:cNvSpPr txBox="1">
            <a:spLocks noChangeArrowheads="1"/>
          </p:cNvSpPr>
          <p:nvPr/>
        </p:nvSpPr>
        <p:spPr bwMode="auto">
          <a:xfrm>
            <a:off x="996865" y="276225"/>
            <a:ext cx="7161384" cy="692497"/>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23558"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6 Rectángulo"/>
          <p:cNvSpPr>
            <a:spLocks noChangeArrowheads="1"/>
          </p:cNvSpPr>
          <p:nvPr/>
        </p:nvSpPr>
        <p:spPr bwMode="auto">
          <a:xfrm>
            <a:off x="250825" y="2087563"/>
            <a:ext cx="8672513" cy="5621337"/>
          </a:xfrm>
          <a:prstGeom prst="rect">
            <a:avLst/>
          </a:prstGeom>
          <a:noFill/>
          <a:ln w="9525">
            <a:noFill/>
            <a:miter lim="800000"/>
            <a:headEnd/>
            <a:tailEnd/>
          </a:ln>
        </p:spPr>
        <p:txBody>
          <a:bodyPr/>
          <a:lstStyle/>
          <a:p>
            <a:pPr algn="just">
              <a:spcBef>
                <a:spcPct val="20000"/>
              </a:spcBef>
              <a:buClr>
                <a:schemeClr val="accent1"/>
              </a:buClr>
              <a:buSzPct val="100000"/>
              <a:buFont typeface="Symbol" pitchFamily="18" charset="2"/>
              <a:buNone/>
            </a:pPr>
            <a:r>
              <a:rPr lang="es-AR" sz="2400" b="1">
                <a:solidFill>
                  <a:srgbClr val="000000"/>
                </a:solidFill>
              </a:rPr>
              <a:t>2. PROPÓSITOS (3/3)</a:t>
            </a:r>
            <a:endParaRPr lang="en-US" sz="2400" b="1">
              <a:solidFill>
                <a:srgbClr val="000000"/>
              </a:solidFill>
            </a:endParaRPr>
          </a:p>
          <a:p>
            <a:pPr algn="just">
              <a:spcBef>
                <a:spcPct val="20000"/>
              </a:spcBef>
              <a:buClr>
                <a:schemeClr val="accent1"/>
              </a:buClr>
              <a:buSzPct val="100000"/>
              <a:buFont typeface="Symbol" pitchFamily="18" charset="2"/>
              <a:buNone/>
            </a:pPr>
            <a:r>
              <a:rPr lang="es-AR" b="1">
                <a:solidFill>
                  <a:srgbClr val="000000"/>
                </a:solidFill>
              </a:rPr>
              <a:t>2.2. Propósitos secundarios</a:t>
            </a:r>
          </a:p>
          <a:p>
            <a:pPr algn="just">
              <a:spcBef>
                <a:spcPct val="20000"/>
              </a:spcBef>
              <a:buClr>
                <a:schemeClr val="accent1"/>
              </a:buClr>
              <a:buSzPct val="100000"/>
              <a:buFont typeface="Symbol" pitchFamily="18" charset="2"/>
              <a:buNone/>
            </a:pPr>
            <a:endParaRPr lang="es-AR" b="1">
              <a:solidFill>
                <a:srgbClr val="000000"/>
              </a:solidFill>
            </a:endParaRPr>
          </a:p>
          <a:p>
            <a:pPr marL="285750" lvl="1" indent="-285750" algn="just">
              <a:spcBef>
                <a:spcPct val="20000"/>
              </a:spcBef>
              <a:buClr>
                <a:schemeClr val="accent1"/>
              </a:buClr>
              <a:buSzPct val="100000"/>
              <a:buFont typeface="Wingdings" pitchFamily="2" charset="2"/>
              <a:buChar char="q"/>
            </a:pPr>
            <a:r>
              <a:rPr lang="es-AR">
                <a:solidFill>
                  <a:srgbClr val="000000"/>
                </a:solidFill>
              </a:rPr>
              <a:t>Servir de base para la programación de auditorías de clientes del mismo ramo.</a:t>
            </a:r>
          </a:p>
          <a:p>
            <a:pPr marL="285750" lvl="1" indent="-285750" algn="just">
              <a:spcBef>
                <a:spcPct val="20000"/>
              </a:spcBef>
              <a:buClr>
                <a:schemeClr val="accent1"/>
              </a:buClr>
              <a:buSzPct val="100000"/>
              <a:buFont typeface="Wingdings" pitchFamily="2" charset="2"/>
              <a:buChar char="q"/>
            </a:pPr>
            <a:endParaRPr lang="es-AR">
              <a:solidFill>
                <a:srgbClr val="000000"/>
              </a:solidFill>
            </a:endParaRPr>
          </a:p>
          <a:p>
            <a:pPr marL="285750" lvl="1" indent="-285750" algn="just">
              <a:spcBef>
                <a:spcPct val="20000"/>
              </a:spcBef>
              <a:buClr>
                <a:schemeClr val="accent1"/>
              </a:buClr>
              <a:buSzPct val="100000"/>
              <a:buFont typeface="Wingdings" pitchFamily="2" charset="2"/>
              <a:buChar char="q"/>
            </a:pPr>
            <a:r>
              <a:rPr lang="es-AR">
                <a:solidFill>
                  <a:srgbClr val="000000"/>
                </a:solidFill>
              </a:rPr>
              <a:t>Suministrar evidencia para la realización de revisiones de control de calidad.</a:t>
            </a:r>
          </a:p>
          <a:p>
            <a:pPr marL="285750" lvl="1" indent="-285750" algn="just">
              <a:spcBef>
                <a:spcPct val="20000"/>
              </a:spcBef>
              <a:buClr>
                <a:schemeClr val="accent1"/>
              </a:buClr>
              <a:buSzPct val="100000"/>
              <a:buFont typeface="Wingdings" pitchFamily="2" charset="2"/>
              <a:buChar char="q"/>
            </a:pPr>
            <a:endParaRPr lang="es-AR">
              <a:solidFill>
                <a:srgbClr val="000000"/>
              </a:solidFill>
            </a:endParaRPr>
          </a:p>
          <a:p>
            <a:pPr marL="285750" lvl="1" indent="-285750" algn="just">
              <a:spcBef>
                <a:spcPct val="20000"/>
              </a:spcBef>
              <a:buClr>
                <a:schemeClr val="accent1"/>
              </a:buClr>
              <a:buSzPct val="100000"/>
              <a:buFont typeface="Wingdings" pitchFamily="2" charset="2"/>
              <a:buChar char="q"/>
            </a:pPr>
            <a:r>
              <a:rPr lang="es-AR">
                <a:solidFill>
                  <a:srgbClr val="000000"/>
                </a:solidFill>
              </a:rPr>
              <a:t>Proporcionar evidencia para inspecciones externas de conformidad con requerimientos legales, reglamentarios u otros que sean de aplicación.</a:t>
            </a:r>
          </a:p>
          <a:p>
            <a:pPr algn="just">
              <a:spcBef>
                <a:spcPct val="20000"/>
              </a:spcBef>
              <a:buClr>
                <a:schemeClr val="accent1"/>
              </a:buClr>
              <a:buSzPct val="100000"/>
              <a:buFont typeface="Symbol" pitchFamily="18" charset="2"/>
              <a:buNone/>
            </a:pPr>
            <a:r>
              <a:rPr lang="es-AR" sz="2400" b="1">
                <a:solidFill>
                  <a:srgbClr val="000000"/>
                </a:solidFill>
              </a:rPr>
              <a:t> </a:t>
            </a:r>
          </a:p>
          <a:p>
            <a:pPr algn="just">
              <a:spcBef>
                <a:spcPct val="20000"/>
              </a:spcBef>
              <a:buClr>
                <a:schemeClr val="accent1"/>
              </a:buClr>
              <a:buSzPct val="100000"/>
              <a:buFont typeface="Symbol" pitchFamily="18" charset="2"/>
              <a:buNone/>
            </a:pPr>
            <a:r>
              <a:rPr lang="es-AR" sz="2400" b="1">
                <a:solidFill>
                  <a:srgbClr val="000000"/>
                </a:solidFill>
              </a:rPr>
              <a:t> </a:t>
            </a:r>
          </a:p>
        </p:txBody>
      </p:sp>
      <p:sp>
        <p:nvSpPr>
          <p:cNvPr id="25602"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25603"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68942764-884B-402F-B23E-678642246FF9}" type="slidenum">
              <a:rPr lang="en-US" smtClean="0">
                <a:solidFill>
                  <a:schemeClr val="tx1"/>
                </a:solidFill>
                <a:latin typeface="Arial" charset="0"/>
                <a:cs typeface="Arial" charset="0"/>
              </a:rPr>
              <a:pPr algn="r" fontAlgn="base">
                <a:spcBef>
                  <a:spcPct val="0"/>
                </a:spcBef>
                <a:spcAft>
                  <a:spcPct val="0"/>
                </a:spcAft>
              </a:pPr>
              <a:t>6</a:t>
            </a:fld>
            <a:endParaRPr lang="en-US" smtClean="0">
              <a:solidFill>
                <a:schemeClr val="tx1"/>
              </a:solidFill>
              <a:latin typeface="Arial" charset="0"/>
              <a:cs typeface="Arial" charset="0"/>
            </a:endParaRPr>
          </a:p>
        </p:txBody>
      </p:sp>
      <p:sp>
        <p:nvSpPr>
          <p:cNvPr id="25604"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25605"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25606"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Marcador de contenido"/>
          <p:cNvSpPr>
            <a:spLocks noGrp="1"/>
          </p:cNvSpPr>
          <p:nvPr>
            <p:ph idx="1"/>
          </p:nvPr>
        </p:nvSpPr>
        <p:spPr>
          <a:xfrm>
            <a:off x="250825" y="2089150"/>
            <a:ext cx="8655050" cy="4037013"/>
          </a:xfrm>
        </p:spPr>
        <p:txBody>
          <a:bodyPr/>
          <a:lstStyle/>
          <a:p>
            <a:pPr marL="0" indent="0" algn="just" eaLnBrk="1" hangingPunct="1">
              <a:buFont typeface="Symbol" pitchFamily="18" charset="2"/>
              <a:buNone/>
            </a:pPr>
            <a:r>
              <a:rPr lang="es-AR" b="1" smtClean="0">
                <a:solidFill>
                  <a:srgbClr val="000000"/>
                </a:solidFill>
                <a:latin typeface="Arial" charset="0"/>
                <a:cs typeface="Arial" charset="0"/>
              </a:rPr>
              <a:t>3. REQUERIMIENTOS (1/7)</a:t>
            </a:r>
          </a:p>
          <a:p>
            <a:pPr marL="0" indent="0" algn="just" eaLnBrk="1" hangingPunct="1">
              <a:buFont typeface="Symbol" pitchFamily="18" charset="2"/>
              <a:buNone/>
            </a:pPr>
            <a:r>
              <a:rPr lang="es-AR" sz="1800" b="1" smtClean="0">
                <a:solidFill>
                  <a:srgbClr val="000000"/>
                </a:solidFill>
                <a:latin typeface="Arial" charset="0"/>
                <a:cs typeface="Arial" charset="0"/>
              </a:rPr>
              <a:t>3.1. Requerimientos profesionales</a:t>
            </a:r>
            <a:endParaRPr lang="es-AR" sz="1800" smtClean="0">
              <a:solidFill>
                <a:srgbClr val="000000"/>
              </a:solidFill>
              <a:latin typeface="Arial" charset="0"/>
              <a:cs typeface="Arial" charset="0"/>
            </a:endParaRPr>
          </a:p>
          <a:p>
            <a:pPr marL="0" indent="0" algn="just" eaLnBrk="1" hangingPunct="1">
              <a:buFont typeface="Symbol" pitchFamily="18" charset="2"/>
              <a:buNone/>
            </a:pPr>
            <a:r>
              <a:rPr lang="es-AR" sz="1800" b="1" smtClean="0">
                <a:solidFill>
                  <a:srgbClr val="000000"/>
                </a:solidFill>
                <a:latin typeface="Arial" charset="0"/>
                <a:cs typeface="Arial" charset="0"/>
              </a:rPr>
              <a:t>3.1.1. FACPCE Resolución Técnica No. 37/2013</a:t>
            </a:r>
            <a:endParaRPr lang="es-AR" sz="1800" smtClean="0">
              <a:solidFill>
                <a:srgbClr val="000000"/>
              </a:solidFill>
              <a:latin typeface="Arial" charset="0"/>
              <a:cs typeface="Arial" charset="0"/>
            </a:endParaRPr>
          </a:p>
          <a:p>
            <a:pPr marL="0" indent="0" algn="just" eaLnBrk="1" hangingPunct="1">
              <a:buFont typeface="Symbol" pitchFamily="18" charset="2"/>
              <a:buNone/>
            </a:pPr>
            <a:r>
              <a:rPr lang="es-AR" sz="1800" smtClean="0">
                <a:solidFill>
                  <a:srgbClr val="000000"/>
                </a:solidFill>
                <a:latin typeface="Arial" charset="0"/>
                <a:cs typeface="Arial" charset="0"/>
              </a:rPr>
              <a:t> </a:t>
            </a:r>
          </a:p>
          <a:p>
            <a:pPr marL="0" indent="0" algn="just" eaLnBrk="1" hangingPunct="1">
              <a:buFont typeface="Symbol" pitchFamily="18" charset="2"/>
              <a:buNone/>
            </a:pPr>
            <a:r>
              <a:rPr lang="es-AR" sz="1800" smtClean="0">
                <a:solidFill>
                  <a:srgbClr val="000000"/>
                </a:solidFill>
                <a:latin typeface="Arial" charset="0"/>
                <a:cs typeface="Arial" charset="0"/>
              </a:rPr>
              <a:t>Los papeles de trabajo son requeridos, desde el punto de vista de las normas profesionales por la Resolución Técnica No. 37/2013 de la FACPCE.</a:t>
            </a:r>
          </a:p>
          <a:p>
            <a:pPr marL="0" indent="0" algn="just" eaLnBrk="1" hangingPunct="1">
              <a:buFont typeface="Symbol" pitchFamily="18" charset="2"/>
              <a:buNone/>
            </a:pPr>
            <a:r>
              <a:rPr lang="es-AR" sz="1800" smtClean="0">
                <a:solidFill>
                  <a:srgbClr val="000000"/>
                </a:solidFill>
                <a:latin typeface="Arial" charset="0"/>
                <a:cs typeface="Arial" charset="0"/>
              </a:rPr>
              <a:t> </a:t>
            </a:r>
          </a:p>
          <a:p>
            <a:pPr marL="0" indent="0" algn="just" eaLnBrk="1" hangingPunct="1">
              <a:buFont typeface="Symbol" pitchFamily="18" charset="2"/>
              <a:buNone/>
            </a:pPr>
            <a:r>
              <a:rPr lang="es-AR" sz="1800" smtClean="0">
                <a:solidFill>
                  <a:srgbClr val="000000"/>
                </a:solidFill>
                <a:latin typeface="Arial" charset="0"/>
                <a:cs typeface="Arial" charset="0"/>
              </a:rPr>
              <a:t>II. Normas comunes a los servicios de auditoría, revisión, otros encargos de aseguramiento, certificación y servicios relacionados.</a:t>
            </a:r>
          </a:p>
          <a:p>
            <a:pPr marL="0" indent="0" algn="just" eaLnBrk="1" hangingPunct="1">
              <a:buFont typeface="Symbol" pitchFamily="18" charset="2"/>
              <a:buNone/>
            </a:pPr>
            <a:endParaRPr lang="es-AR" sz="1800" smtClean="0">
              <a:solidFill>
                <a:srgbClr val="000000"/>
              </a:solidFill>
              <a:latin typeface="Arial" charset="0"/>
              <a:cs typeface="Arial" charset="0"/>
            </a:endParaRPr>
          </a:p>
          <a:p>
            <a:pPr marL="0" indent="0" algn="just" eaLnBrk="1" hangingPunct="1">
              <a:buFont typeface="Symbol" pitchFamily="18" charset="2"/>
              <a:buNone/>
            </a:pPr>
            <a:r>
              <a:rPr lang="es-AR" sz="1800" smtClean="0">
                <a:solidFill>
                  <a:srgbClr val="000000"/>
                </a:solidFill>
                <a:latin typeface="Arial" charset="0"/>
                <a:cs typeface="Arial" charset="0"/>
              </a:rPr>
              <a:t> </a:t>
            </a:r>
          </a:p>
        </p:txBody>
      </p:sp>
      <p:sp>
        <p:nvSpPr>
          <p:cNvPr id="27650"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27651"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DC673A88-B330-4350-81BF-627B78C3088B}" type="slidenum">
              <a:rPr lang="en-US" smtClean="0">
                <a:solidFill>
                  <a:schemeClr val="tx1"/>
                </a:solidFill>
                <a:latin typeface="Arial" charset="0"/>
                <a:cs typeface="Arial" charset="0"/>
              </a:rPr>
              <a:pPr algn="r" fontAlgn="base">
                <a:spcBef>
                  <a:spcPct val="0"/>
                </a:spcBef>
                <a:spcAft>
                  <a:spcPct val="0"/>
                </a:spcAft>
              </a:pPr>
              <a:t>7</a:t>
            </a:fld>
            <a:endParaRPr lang="en-US" smtClean="0">
              <a:solidFill>
                <a:schemeClr val="tx1"/>
              </a:solidFill>
              <a:latin typeface="Arial" charset="0"/>
              <a:cs typeface="Arial" charset="0"/>
            </a:endParaRPr>
          </a:p>
        </p:txBody>
      </p:sp>
      <p:sp>
        <p:nvSpPr>
          <p:cNvPr id="27652"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27653"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27654"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Marcador de contenido"/>
          <p:cNvSpPr>
            <a:spLocks noGrp="1"/>
          </p:cNvSpPr>
          <p:nvPr>
            <p:ph idx="1"/>
          </p:nvPr>
        </p:nvSpPr>
        <p:spPr>
          <a:xfrm>
            <a:off x="250825" y="2089150"/>
            <a:ext cx="8655050" cy="4070350"/>
          </a:xfrm>
        </p:spPr>
        <p:txBody>
          <a:bodyPr/>
          <a:lstStyle/>
          <a:p>
            <a:pPr marL="0" indent="0" algn="just" eaLnBrk="1" hangingPunct="1">
              <a:buFont typeface="Symbol" pitchFamily="18" charset="2"/>
              <a:buNone/>
            </a:pPr>
            <a:r>
              <a:rPr lang="es-AR" b="1" smtClean="0">
                <a:solidFill>
                  <a:srgbClr val="000000"/>
                </a:solidFill>
                <a:latin typeface="Arial" charset="0"/>
                <a:cs typeface="Arial" charset="0"/>
              </a:rPr>
              <a:t>3. REQUERIMIENTOS (2/7)</a:t>
            </a:r>
          </a:p>
          <a:p>
            <a:pPr marL="0" indent="0" algn="just" eaLnBrk="1" hangingPunct="1">
              <a:buFont typeface="Symbol" pitchFamily="18" charset="2"/>
              <a:buNone/>
            </a:pPr>
            <a:r>
              <a:rPr lang="es-AR" sz="1800" b="1" smtClean="0">
                <a:solidFill>
                  <a:srgbClr val="000000"/>
                </a:solidFill>
                <a:latin typeface="Arial" charset="0"/>
                <a:cs typeface="Arial" charset="0"/>
              </a:rPr>
              <a:t>3.1. Requerimientos profesionales</a:t>
            </a:r>
            <a:endParaRPr lang="es-AR" sz="1800" smtClean="0">
              <a:solidFill>
                <a:srgbClr val="000000"/>
              </a:solidFill>
              <a:latin typeface="Arial" charset="0"/>
              <a:cs typeface="Arial" charset="0"/>
            </a:endParaRPr>
          </a:p>
          <a:p>
            <a:pPr marL="0" indent="0" algn="just" eaLnBrk="1" hangingPunct="1">
              <a:buFont typeface="Symbol" pitchFamily="18" charset="2"/>
              <a:buNone/>
            </a:pPr>
            <a:r>
              <a:rPr lang="es-AR" sz="1800" b="1" smtClean="0">
                <a:solidFill>
                  <a:srgbClr val="000000"/>
                </a:solidFill>
                <a:latin typeface="Arial" charset="0"/>
                <a:cs typeface="Arial" charset="0"/>
              </a:rPr>
              <a:t>3.1.1. FACPCE Resolución Técnica No. 37/2013 </a:t>
            </a:r>
            <a:endParaRPr lang="es-AR" sz="1800" smtClean="0">
              <a:solidFill>
                <a:srgbClr val="000000"/>
              </a:solidFill>
              <a:latin typeface="Arial" charset="0"/>
              <a:cs typeface="Arial" charset="0"/>
            </a:endParaRPr>
          </a:p>
          <a:p>
            <a:pPr marL="0" indent="0" algn="just" eaLnBrk="1" hangingPunct="1">
              <a:buFont typeface="Symbol" pitchFamily="18" charset="2"/>
              <a:buNone/>
            </a:pPr>
            <a:r>
              <a:rPr lang="es-AR" sz="1800" smtClean="0">
                <a:solidFill>
                  <a:srgbClr val="000000"/>
                </a:solidFill>
                <a:latin typeface="Arial" charset="0"/>
                <a:cs typeface="Arial" charset="0"/>
              </a:rPr>
              <a:t>  </a:t>
            </a:r>
          </a:p>
          <a:p>
            <a:pPr marL="0" indent="0" algn="just" eaLnBrk="1" hangingPunct="1">
              <a:buFont typeface="Symbol" pitchFamily="18" charset="2"/>
              <a:buNone/>
            </a:pPr>
            <a:r>
              <a:rPr lang="es-AR" sz="1800" smtClean="0">
                <a:solidFill>
                  <a:srgbClr val="000000"/>
                </a:solidFill>
                <a:latin typeface="Arial" charset="0"/>
                <a:cs typeface="Arial" charset="0"/>
              </a:rPr>
              <a:t>B. Norma para el desarrollo del encargo.</a:t>
            </a:r>
          </a:p>
          <a:p>
            <a:pPr marL="0" indent="0" algn="just" eaLnBrk="1" hangingPunct="1">
              <a:buFont typeface="Symbol" pitchFamily="18" charset="2"/>
              <a:buNone/>
            </a:pPr>
            <a:r>
              <a:rPr lang="es-AR" sz="1800" smtClean="0">
                <a:solidFill>
                  <a:srgbClr val="000000"/>
                </a:solidFill>
                <a:latin typeface="Arial" charset="0"/>
                <a:cs typeface="Arial" charset="0"/>
              </a:rPr>
              <a:t> </a:t>
            </a:r>
          </a:p>
          <a:p>
            <a:pPr marL="0" indent="0" algn="just" eaLnBrk="1" hangingPunct="1">
              <a:buFont typeface="Symbol" pitchFamily="18" charset="2"/>
              <a:buNone/>
            </a:pPr>
            <a:r>
              <a:rPr lang="es-AR" sz="1800" smtClean="0">
                <a:solidFill>
                  <a:srgbClr val="000000"/>
                </a:solidFill>
                <a:latin typeface="Arial" charset="0"/>
                <a:cs typeface="Arial" charset="0"/>
              </a:rPr>
              <a:t>III. Normas de auditoría.</a:t>
            </a:r>
          </a:p>
          <a:p>
            <a:pPr marL="0" indent="0" algn="just" eaLnBrk="1" hangingPunct="1">
              <a:buFont typeface="Symbol" pitchFamily="18" charset="2"/>
              <a:buNone/>
            </a:pPr>
            <a:r>
              <a:rPr lang="es-AR" sz="1800" smtClean="0">
                <a:solidFill>
                  <a:srgbClr val="000000"/>
                </a:solidFill>
                <a:latin typeface="Arial" charset="0"/>
                <a:cs typeface="Arial" charset="0"/>
              </a:rPr>
              <a:t> </a:t>
            </a:r>
          </a:p>
          <a:p>
            <a:pPr marL="0" indent="0" algn="just" eaLnBrk="1" hangingPunct="1">
              <a:buFont typeface="Symbol" pitchFamily="18" charset="2"/>
              <a:buNone/>
            </a:pPr>
            <a:r>
              <a:rPr lang="es-AR" sz="1800" smtClean="0">
                <a:solidFill>
                  <a:srgbClr val="000000"/>
                </a:solidFill>
                <a:latin typeface="Arial" charset="0"/>
                <a:cs typeface="Arial" charset="0"/>
              </a:rPr>
              <a:t>Auditoría externa de estados contables con fines generales</a:t>
            </a:r>
          </a:p>
          <a:p>
            <a:pPr marL="0" indent="0" algn="just" eaLnBrk="1" hangingPunct="1">
              <a:buFont typeface="Symbol" pitchFamily="18" charset="2"/>
              <a:buNone/>
            </a:pPr>
            <a:endParaRPr lang="es-AR" sz="1800" smtClean="0">
              <a:solidFill>
                <a:srgbClr val="000000"/>
              </a:solidFill>
              <a:latin typeface="Arial" charset="0"/>
              <a:cs typeface="Arial" charset="0"/>
            </a:endParaRPr>
          </a:p>
        </p:txBody>
      </p:sp>
      <p:sp>
        <p:nvSpPr>
          <p:cNvPr id="29698"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29699"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F4AA7F56-09F1-4163-831C-D6D47DC8F1F1}" type="slidenum">
              <a:rPr lang="en-US" smtClean="0">
                <a:solidFill>
                  <a:schemeClr val="tx1"/>
                </a:solidFill>
                <a:latin typeface="Arial" charset="0"/>
                <a:cs typeface="Arial" charset="0"/>
              </a:rPr>
              <a:pPr algn="r" fontAlgn="base">
                <a:spcBef>
                  <a:spcPct val="0"/>
                </a:spcBef>
                <a:spcAft>
                  <a:spcPct val="0"/>
                </a:spcAft>
              </a:pPr>
              <a:t>8</a:t>
            </a:fld>
            <a:endParaRPr lang="en-US" smtClean="0">
              <a:solidFill>
                <a:schemeClr val="tx1"/>
              </a:solidFill>
              <a:latin typeface="Arial" charset="0"/>
              <a:cs typeface="Arial" charset="0"/>
            </a:endParaRPr>
          </a:p>
        </p:txBody>
      </p:sp>
      <p:sp>
        <p:nvSpPr>
          <p:cNvPr id="29700"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29701"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29702"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Marcador de contenido"/>
          <p:cNvSpPr>
            <a:spLocks noGrp="1"/>
          </p:cNvSpPr>
          <p:nvPr>
            <p:ph idx="1"/>
          </p:nvPr>
        </p:nvSpPr>
        <p:spPr>
          <a:xfrm>
            <a:off x="250825" y="2089150"/>
            <a:ext cx="8655050" cy="4070350"/>
          </a:xfrm>
        </p:spPr>
        <p:txBody>
          <a:bodyPr/>
          <a:lstStyle/>
          <a:p>
            <a:pPr marL="0" indent="0" algn="just" eaLnBrk="1" hangingPunct="1">
              <a:buFont typeface="Symbol" pitchFamily="18" charset="2"/>
              <a:buNone/>
            </a:pPr>
            <a:r>
              <a:rPr lang="es-AR" b="1" smtClean="0">
                <a:solidFill>
                  <a:srgbClr val="000000"/>
                </a:solidFill>
                <a:latin typeface="Arial" charset="0"/>
                <a:cs typeface="Arial" charset="0"/>
              </a:rPr>
              <a:t>3. REQUERIMIENTOS (3/7)</a:t>
            </a:r>
          </a:p>
          <a:p>
            <a:pPr marL="0" indent="0" algn="just" eaLnBrk="1" hangingPunct="1">
              <a:buFont typeface="Symbol" pitchFamily="18" charset="2"/>
              <a:buNone/>
            </a:pPr>
            <a:r>
              <a:rPr lang="es-AR" sz="1800" b="1" smtClean="0">
                <a:solidFill>
                  <a:srgbClr val="000000"/>
                </a:solidFill>
                <a:latin typeface="Arial" charset="0"/>
                <a:cs typeface="Arial" charset="0"/>
              </a:rPr>
              <a:t>3.1. Requerimientos profesionales</a:t>
            </a:r>
            <a:endParaRPr lang="es-AR" sz="1800" smtClean="0">
              <a:solidFill>
                <a:srgbClr val="000000"/>
              </a:solidFill>
              <a:latin typeface="Arial" charset="0"/>
              <a:cs typeface="Arial" charset="0"/>
            </a:endParaRPr>
          </a:p>
          <a:p>
            <a:pPr marL="0" indent="0" algn="just" eaLnBrk="1" hangingPunct="1">
              <a:buFont typeface="Symbol" pitchFamily="18" charset="2"/>
              <a:buNone/>
            </a:pPr>
            <a:r>
              <a:rPr lang="es-AR" sz="1800" b="1" smtClean="0">
                <a:solidFill>
                  <a:srgbClr val="000000"/>
                </a:solidFill>
                <a:latin typeface="Arial" charset="0"/>
                <a:cs typeface="Arial" charset="0"/>
              </a:rPr>
              <a:t>3.1.2. CPCECABA Resolución CD No. 63/2011</a:t>
            </a:r>
            <a:endParaRPr lang="es-AR" sz="1800" smtClean="0">
              <a:solidFill>
                <a:srgbClr val="000000"/>
              </a:solidFill>
              <a:latin typeface="Arial" charset="0"/>
              <a:cs typeface="Arial" charset="0"/>
            </a:endParaRPr>
          </a:p>
          <a:p>
            <a:pPr marL="0" indent="0" algn="just" eaLnBrk="1" hangingPunct="1">
              <a:buFont typeface="Symbol" pitchFamily="18" charset="2"/>
              <a:buNone/>
            </a:pPr>
            <a:r>
              <a:rPr lang="es-AR" sz="1800" smtClean="0">
                <a:solidFill>
                  <a:srgbClr val="000000"/>
                </a:solidFill>
                <a:latin typeface="Arial" charset="0"/>
                <a:cs typeface="Arial" charset="0"/>
              </a:rPr>
              <a:t> </a:t>
            </a:r>
          </a:p>
          <a:p>
            <a:pPr marL="0" indent="0" algn="just" eaLnBrk="1" hangingPunct="1">
              <a:buFont typeface="Symbol" pitchFamily="18" charset="2"/>
              <a:buNone/>
            </a:pPr>
            <a:r>
              <a:rPr lang="es-AR" sz="1800" smtClean="0">
                <a:solidFill>
                  <a:srgbClr val="000000"/>
                </a:solidFill>
                <a:latin typeface="Arial" charset="0"/>
                <a:cs typeface="Arial" charset="0"/>
              </a:rPr>
              <a:t>Crea dentro de la estructura administrativa del Consejo Profesional de Ciencias Económicas de la Ciudad Autónoma de Buenos Aires un sector denominado “Control del Ejercicio Profesional”, que tendrá a su cargo la verificación de los papeles de trabajo que respaldan la tarea profesional vinculada con la emisión de informes y certificaciones sobre estados contables y toda otra documentación que se presente para su legalización ante el citado Consejo.</a:t>
            </a:r>
          </a:p>
        </p:txBody>
      </p:sp>
      <p:sp>
        <p:nvSpPr>
          <p:cNvPr id="31746" name="Marcador de fecha 5"/>
          <p:cNvSpPr>
            <a:spLocks noGrp="1"/>
          </p:cNvSpPr>
          <p:nvPr>
            <p:ph type="dt" sz="quarter" idx="10"/>
          </p:nvPr>
        </p:nvSpPr>
        <p:spPr bwMode="auto">
          <a:xfrm>
            <a:off x="239713" y="6362700"/>
            <a:ext cx="781050" cy="434975"/>
          </a:xfrm>
          <a:noFill/>
          <a:ln>
            <a:miter lim="800000"/>
            <a:headEnd/>
            <a:tailEnd/>
          </a:ln>
        </p:spPr>
        <p:txBody>
          <a:bodyPr/>
          <a:lstStyle/>
          <a:p>
            <a:pPr algn="l"/>
            <a:r>
              <a:rPr lang="es-AR" smtClean="0">
                <a:solidFill>
                  <a:schemeClr val="tx1"/>
                </a:solidFill>
                <a:latin typeface="Arial" charset="0"/>
              </a:rPr>
              <a:t>23/09/14</a:t>
            </a:r>
            <a:endParaRPr lang="en-US" smtClean="0">
              <a:solidFill>
                <a:schemeClr val="tx1"/>
              </a:solidFill>
              <a:latin typeface="Arial" charset="0"/>
            </a:endParaRPr>
          </a:p>
        </p:txBody>
      </p:sp>
      <p:sp>
        <p:nvSpPr>
          <p:cNvPr id="31747" name="Marcador de número de diapositiva 4"/>
          <p:cNvSpPr>
            <a:spLocks noGrp="1"/>
          </p:cNvSpPr>
          <p:nvPr>
            <p:ph type="sldNum" sz="quarter" idx="12"/>
          </p:nvPr>
        </p:nvSpPr>
        <p:spPr bwMode="auto">
          <a:xfrm>
            <a:off x="7775575" y="6362700"/>
            <a:ext cx="1162050" cy="365125"/>
          </a:xfrm>
          <a:noFill/>
          <a:ln>
            <a:miter lim="800000"/>
            <a:headEnd/>
            <a:tailEnd/>
          </a:ln>
        </p:spPr>
        <p:txBody>
          <a:bodyPr wrap="square" numCol="1" anchorCtr="0" compatLnSpc="1">
            <a:prstTxWarp prst="textNoShape">
              <a:avLst/>
            </a:prstTxWarp>
          </a:bodyPr>
          <a:lstStyle/>
          <a:p>
            <a:pPr algn="r" fontAlgn="base">
              <a:spcBef>
                <a:spcPct val="0"/>
              </a:spcBef>
              <a:spcAft>
                <a:spcPct val="0"/>
              </a:spcAft>
            </a:pPr>
            <a:fld id="{35863BF7-5533-4035-B5FB-703656D74529}" type="slidenum">
              <a:rPr lang="en-US" smtClean="0">
                <a:solidFill>
                  <a:schemeClr val="tx1"/>
                </a:solidFill>
                <a:latin typeface="Arial" charset="0"/>
                <a:cs typeface="Arial" charset="0"/>
              </a:rPr>
              <a:pPr algn="r" fontAlgn="base">
                <a:spcBef>
                  <a:spcPct val="0"/>
                </a:spcBef>
                <a:spcAft>
                  <a:spcPct val="0"/>
                </a:spcAft>
              </a:pPr>
              <a:t>9</a:t>
            </a:fld>
            <a:endParaRPr lang="en-US" smtClean="0">
              <a:solidFill>
                <a:schemeClr val="tx1"/>
              </a:solidFill>
              <a:latin typeface="Arial" charset="0"/>
              <a:cs typeface="Arial" charset="0"/>
            </a:endParaRPr>
          </a:p>
        </p:txBody>
      </p:sp>
      <p:sp>
        <p:nvSpPr>
          <p:cNvPr id="31748" name="Marcador de pie de página 3"/>
          <p:cNvSpPr>
            <a:spLocks noGrp="1"/>
          </p:cNvSpPr>
          <p:nvPr>
            <p:ph type="ftr" sz="quarter" idx="11"/>
          </p:nvPr>
        </p:nvSpPr>
        <p:spPr bwMode="auto">
          <a:xfrm>
            <a:off x="1895475" y="6313488"/>
            <a:ext cx="2251075" cy="492125"/>
          </a:xfrm>
          <a:noFill/>
          <a:ln>
            <a:miter lim="800000"/>
            <a:headEnd/>
            <a:tailEnd/>
          </a:ln>
        </p:spPr>
        <p:txBody>
          <a:bodyPr/>
          <a:lstStyle/>
          <a:p>
            <a:pPr algn="ctr">
              <a:lnSpc>
                <a:spcPct val="120000"/>
              </a:lnSpc>
            </a:pPr>
            <a:r>
              <a:rPr lang="es-AR" b="1" smtClean="0">
                <a:solidFill>
                  <a:schemeClr val="tx1"/>
                </a:solidFill>
                <a:latin typeface="Arial" charset="0"/>
              </a:rPr>
              <a:t>Daniel Reyes &amp; Asociados</a:t>
            </a:r>
          </a:p>
          <a:p>
            <a:pPr algn="ctr">
              <a:lnSpc>
                <a:spcPct val="120000"/>
              </a:lnSpc>
            </a:pPr>
            <a:r>
              <a:rPr lang="es-AR" sz="800" smtClean="0">
                <a:solidFill>
                  <a:schemeClr val="tx1"/>
                </a:solidFill>
                <a:latin typeface="Arial" charset="0"/>
              </a:rPr>
              <a:t>AUDITORES &amp; CONSULTORES</a:t>
            </a:r>
            <a:endParaRPr lang="es-ES_tradnl" sz="800" smtClean="0">
              <a:solidFill>
                <a:schemeClr val="tx1"/>
              </a:solidFill>
              <a:latin typeface="Arial" charset="0"/>
            </a:endParaRPr>
          </a:p>
        </p:txBody>
      </p:sp>
      <p:sp>
        <p:nvSpPr>
          <p:cNvPr id="31749" name="CuadroTexto 13"/>
          <p:cNvSpPr txBox="1">
            <a:spLocks noChangeArrowheads="1"/>
          </p:cNvSpPr>
          <p:nvPr/>
        </p:nvSpPr>
        <p:spPr bwMode="auto">
          <a:xfrm>
            <a:off x="996950" y="276225"/>
            <a:ext cx="7161213" cy="692150"/>
          </a:xfrm>
          <a:prstGeom prst="rect">
            <a:avLst/>
          </a:prstGeom>
          <a:noFill/>
          <a:ln w="9525">
            <a:noFill/>
            <a:miter lim="800000"/>
            <a:headEnd/>
            <a:tailEnd/>
          </a:ln>
        </p:spPr>
        <p:txBody>
          <a:bodyPr wrap="none">
            <a:spAutoFit/>
          </a:bodyPr>
          <a:lstStyle/>
          <a:p>
            <a:pPr algn="ctr">
              <a:lnSpc>
                <a:spcPct val="150000"/>
              </a:lnSpc>
            </a:pPr>
            <a:r>
              <a:rPr lang="es-AR" sz="1200" dirty="0"/>
              <a:t>COMISIÓN DE PROBLEMÁTICA DE LOS PEQUEÑOS Y MEDIANOS ESTUDIOS PROFESIONALES</a:t>
            </a:r>
          </a:p>
          <a:p>
            <a:pPr algn="ctr">
              <a:lnSpc>
                <a:spcPct val="150000"/>
              </a:lnSpc>
            </a:pPr>
            <a:r>
              <a:rPr lang="es-ES" sz="1400" b="1" dirty="0" smtClean="0"/>
              <a:t>PAPELES </a:t>
            </a:r>
            <a:r>
              <a:rPr lang="es-ES" sz="1400" b="1" dirty="0"/>
              <a:t>DE </a:t>
            </a:r>
            <a:r>
              <a:rPr lang="es-ES" sz="1400" b="1" dirty="0" smtClean="0"/>
              <a:t>TRABAJO</a:t>
            </a:r>
            <a:endParaRPr lang="es-ES" sz="1400" b="1" dirty="0"/>
          </a:p>
        </p:txBody>
      </p:sp>
      <p:sp>
        <p:nvSpPr>
          <p:cNvPr id="31750" name="Marcador de pie de página 3"/>
          <p:cNvSpPr txBox="1">
            <a:spLocks/>
          </p:cNvSpPr>
          <p:nvPr/>
        </p:nvSpPr>
        <p:spPr bwMode="auto">
          <a:xfrm>
            <a:off x="5229225" y="6313488"/>
            <a:ext cx="2251075" cy="492125"/>
          </a:xfrm>
          <a:prstGeom prst="rect">
            <a:avLst/>
          </a:prstGeom>
          <a:noFill/>
          <a:ln w="9525">
            <a:noFill/>
            <a:miter lim="800000"/>
            <a:headEnd/>
            <a:tailEnd/>
          </a:ln>
        </p:spPr>
        <p:txBody>
          <a:bodyPr anchor="ctr"/>
          <a:lstStyle/>
          <a:p>
            <a:pPr algn="ctr">
              <a:lnSpc>
                <a:spcPct val="120000"/>
              </a:lnSpc>
            </a:pPr>
            <a:r>
              <a:rPr lang="es-AR" sz="1000" b="1"/>
              <a:t>Estudio Bueno &amp; Asociados</a:t>
            </a:r>
          </a:p>
          <a:p>
            <a:pPr algn="ctr">
              <a:lnSpc>
                <a:spcPct val="120000"/>
              </a:lnSpc>
            </a:pPr>
            <a:r>
              <a:rPr lang="es-AR" sz="800"/>
              <a:t>CONTADORES PÚBLICOS</a:t>
            </a:r>
            <a:endParaRPr lang="es-ES_tradnl" sz="80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Forma de onda.thmx</Template>
  <TotalTime>681</TotalTime>
  <Words>3484</Words>
  <Application>Microsoft Office PowerPoint</Application>
  <PresentationFormat>Presentación en pantalla (4:3)</PresentationFormat>
  <Paragraphs>644</Paragraphs>
  <Slides>35</Slides>
  <Notes>35</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Forma de onda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Cora Reyes Calens</dc:creator>
  <cp:lastModifiedBy>DR</cp:lastModifiedBy>
  <cp:revision>349</cp:revision>
  <cp:lastPrinted>2014-06-23T11:14:19Z</cp:lastPrinted>
  <dcterms:created xsi:type="dcterms:W3CDTF">2014-01-14T23:38:10Z</dcterms:created>
  <dcterms:modified xsi:type="dcterms:W3CDTF">2014-09-22T19:30:02Z</dcterms:modified>
</cp:coreProperties>
</file>