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258" r:id="rId3"/>
    <p:sldId id="259" r:id="rId4"/>
    <p:sldId id="260" r:id="rId5"/>
    <p:sldId id="262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5F38A0E-D1CB-45FA-9AAE-640436534C79}" type="datetimeFigureOut">
              <a:rPr lang="en-US"/>
              <a:pPr>
                <a:defRPr/>
              </a:pPr>
              <a:t>5/18/2011</a:t>
            </a:fld>
            <a:endParaRPr lang="en-U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n-US" noProof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8D84471-7806-460B-8E05-1FB5B60868C4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126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24129A-95F2-4DD9-B354-9C9435C74F70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40CEB0-C09C-4F27-8979-F8F3EF9B3DED}" type="datetimeFigureOut">
              <a:rPr lang="en-US"/>
              <a:pPr>
                <a:defRPr/>
              </a:pPr>
              <a:t>5/18/2011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E36F22-6C6F-45F4-B4FF-6C765D72F6FA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E63D5A-4B9B-49CC-85C1-7C4AF5A9EF4D}" type="datetimeFigureOut">
              <a:rPr lang="en-US"/>
              <a:pPr>
                <a:defRPr/>
              </a:pPr>
              <a:t>5/18/2011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FD87ED-B815-4EF6-A1E3-E7621EE28BEB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A409B7-1333-4F29-A3B4-1EC928425535}" type="datetimeFigureOut">
              <a:rPr lang="en-US"/>
              <a:pPr>
                <a:defRPr/>
              </a:pPr>
              <a:t>5/18/2011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7D8AC7-B04E-4969-81CB-6176E8B097DD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B3DEA6-DAB3-481B-934D-A51E93BA1F65}" type="datetimeFigureOut">
              <a:rPr lang="en-US"/>
              <a:pPr>
                <a:defRPr/>
              </a:pPr>
              <a:t>5/18/2011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CD3A0-A5D6-434E-B24B-14A5BFDFC6E3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8A9F5B-8332-4FD7-99E1-3D1F16893336}" type="datetimeFigureOut">
              <a:rPr lang="en-US"/>
              <a:pPr>
                <a:defRPr/>
              </a:pPr>
              <a:t>5/18/2011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788413-5FB7-4328-A8FE-445492393EF4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2D322D-48B0-4F9B-8373-600D329E4E2A}" type="datetimeFigureOut">
              <a:rPr lang="en-US"/>
              <a:pPr>
                <a:defRPr/>
              </a:pPr>
              <a:t>5/18/2011</a:t>
            </a:fld>
            <a:endParaRPr lang="en-U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796FB-1596-4667-A06E-3A5F52888923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92CE01-0783-46F3-8A13-C4660B497807}" type="datetimeFigureOut">
              <a:rPr lang="en-US"/>
              <a:pPr>
                <a:defRPr/>
              </a:pPr>
              <a:t>5/18/2011</a:t>
            </a:fld>
            <a:endParaRPr lang="en-US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D2B789-2D88-4AA4-92D9-D29EEFE3475B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52F8B5-8625-40EC-9589-CE9F2EC05E64}" type="datetimeFigureOut">
              <a:rPr lang="en-US"/>
              <a:pPr>
                <a:defRPr/>
              </a:pPr>
              <a:t>5/18/2011</a:t>
            </a:fld>
            <a:endParaRPr lang="en-US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9C324B-932F-4094-9416-C54B21BA4B3D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D3BC33-EAA9-4178-90C7-1063F6F05DDA}" type="datetimeFigureOut">
              <a:rPr lang="en-US"/>
              <a:pPr>
                <a:defRPr/>
              </a:pPr>
              <a:t>5/18/2011</a:t>
            </a:fld>
            <a:endParaRPr lang="en-US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99510A-DFBA-412B-A791-619FD746F910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D9A897-5EBD-47E7-BEA5-D5C287ABA179}" type="datetimeFigureOut">
              <a:rPr lang="en-US"/>
              <a:pPr>
                <a:defRPr/>
              </a:pPr>
              <a:t>5/18/2011</a:t>
            </a:fld>
            <a:endParaRPr lang="en-U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20954E-9865-4A16-B72E-93E2618D874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1DCDE5-1546-46D0-BC96-F80CC98A7CBF}" type="datetimeFigureOut">
              <a:rPr lang="en-US"/>
              <a:pPr>
                <a:defRPr/>
              </a:pPr>
              <a:t>5/18/2011</a:t>
            </a:fld>
            <a:endParaRPr lang="en-U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D3D93E-1956-46FA-9E22-62358761C8A9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n-US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222B570-50FA-40D4-A92C-3BB70394F26C}" type="datetimeFigureOut">
              <a:rPr lang="en-US"/>
              <a:pPr>
                <a:defRPr/>
              </a:pPr>
              <a:t>5/18/2011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FC89932-E3A8-40EC-AA20-067F5E3C2BDB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43000"/>
            <a:ext cx="8229600" cy="685800"/>
          </a:xfrm>
        </p:spPr>
        <p:txBody>
          <a:bodyPr/>
          <a:lstStyle/>
          <a:p>
            <a:pPr eaLnBrk="1" hangingPunct="1"/>
            <a:r>
              <a:rPr lang="es-ES" sz="2800" smtClean="0"/>
              <a:t>Cambio de Paradigma  S. XX y XXI</a:t>
            </a:r>
          </a:p>
        </p:txBody>
      </p:sp>
      <p:pic>
        <p:nvPicPr>
          <p:cNvPr id="2051" name="Picture 10" descr="Era agricol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2867025"/>
            <a:ext cx="2160587" cy="214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13" descr="Era agricol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13" y="2924175"/>
            <a:ext cx="2146300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14" descr="Era agricol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3663" y="2890838"/>
            <a:ext cx="2160587" cy="214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4" name="Text Box 15"/>
          <p:cNvSpPr txBox="1">
            <a:spLocks noChangeArrowheads="1"/>
          </p:cNvSpPr>
          <p:nvPr/>
        </p:nvSpPr>
        <p:spPr bwMode="auto">
          <a:xfrm>
            <a:off x="935038" y="2205038"/>
            <a:ext cx="1441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/>
              <a:t>Era Agrícola</a:t>
            </a:r>
          </a:p>
        </p:txBody>
      </p:sp>
      <p:sp>
        <p:nvSpPr>
          <p:cNvPr id="2055" name="Text Box 16"/>
          <p:cNvSpPr txBox="1">
            <a:spLocks noChangeArrowheads="1"/>
          </p:cNvSpPr>
          <p:nvPr/>
        </p:nvSpPr>
        <p:spPr bwMode="auto">
          <a:xfrm>
            <a:off x="3924300" y="2205038"/>
            <a:ext cx="1530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/>
              <a:t>Era Industrial</a:t>
            </a:r>
          </a:p>
        </p:txBody>
      </p:sp>
      <p:sp>
        <p:nvSpPr>
          <p:cNvPr id="2056" name="Text Box 17"/>
          <p:cNvSpPr txBox="1">
            <a:spLocks noChangeArrowheads="1"/>
          </p:cNvSpPr>
          <p:nvPr/>
        </p:nvSpPr>
        <p:spPr bwMode="auto">
          <a:xfrm>
            <a:off x="6877050" y="2205038"/>
            <a:ext cx="1695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/>
              <a:t>Era Know How</a:t>
            </a:r>
          </a:p>
        </p:txBody>
      </p:sp>
      <p:sp>
        <p:nvSpPr>
          <p:cNvPr id="2057" name="Text Box 18"/>
          <p:cNvSpPr txBox="1">
            <a:spLocks noChangeArrowheads="1"/>
          </p:cNvSpPr>
          <p:nvPr/>
        </p:nvSpPr>
        <p:spPr bwMode="auto">
          <a:xfrm>
            <a:off x="4572000" y="2708275"/>
            <a:ext cx="254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000"/>
              <a:t>$</a:t>
            </a:r>
          </a:p>
        </p:txBody>
      </p:sp>
      <p:sp>
        <p:nvSpPr>
          <p:cNvPr id="2058" name="Text Box 21"/>
          <p:cNvSpPr txBox="1">
            <a:spLocks noChangeArrowheads="1"/>
          </p:cNvSpPr>
          <p:nvPr/>
        </p:nvSpPr>
        <p:spPr bwMode="auto">
          <a:xfrm>
            <a:off x="5076825" y="3716338"/>
            <a:ext cx="86360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800"/>
              <a:t>Conocimiento</a:t>
            </a:r>
          </a:p>
        </p:txBody>
      </p:sp>
      <p:sp>
        <p:nvSpPr>
          <p:cNvPr id="2059" name="Text Box 22"/>
          <p:cNvSpPr txBox="1">
            <a:spLocks noChangeArrowheads="1"/>
          </p:cNvSpPr>
          <p:nvPr/>
        </p:nvSpPr>
        <p:spPr bwMode="auto">
          <a:xfrm>
            <a:off x="3492500" y="3716338"/>
            <a:ext cx="719138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800"/>
              <a:t>Trabajo</a:t>
            </a:r>
          </a:p>
        </p:txBody>
      </p:sp>
      <p:sp>
        <p:nvSpPr>
          <p:cNvPr id="2060" name="Text Box 23"/>
          <p:cNvSpPr txBox="1">
            <a:spLocks noChangeArrowheads="1"/>
          </p:cNvSpPr>
          <p:nvPr/>
        </p:nvSpPr>
        <p:spPr bwMode="auto">
          <a:xfrm>
            <a:off x="4284663" y="5084763"/>
            <a:ext cx="86360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800"/>
              <a:t>Tierra</a:t>
            </a:r>
          </a:p>
        </p:txBody>
      </p:sp>
      <p:sp>
        <p:nvSpPr>
          <p:cNvPr id="2061" name="12 CuadroTexto"/>
          <p:cNvSpPr txBox="1">
            <a:spLocks noChangeArrowheads="1"/>
          </p:cNvSpPr>
          <p:nvPr/>
        </p:nvSpPr>
        <p:spPr bwMode="auto">
          <a:xfrm>
            <a:off x="685800" y="5638800"/>
            <a:ext cx="7924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       La </a:t>
            </a:r>
            <a:r>
              <a:rPr lang="en-US" b="1">
                <a:latin typeface="Calibri" pitchFamily="34" charset="0"/>
              </a:rPr>
              <a:t>ESTABILIDAD</a:t>
            </a:r>
            <a:r>
              <a:rPr lang="en-US">
                <a:latin typeface="Calibri" pitchFamily="34" charset="0"/>
              </a:rPr>
              <a:t> LABORAL ha sido sustituida por la </a:t>
            </a:r>
            <a:r>
              <a:rPr lang="en-US" b="1">
                <a:latin typeface="Calibri" pitchFamily="34" charset="0"/>
              </a:rPr>
              <a:t>FRAGILIDAD</a:t>
            </a:r>
            <a:r>
              <a:rPr lang="en-US">
                <a:latin typeface="Calibri" pitchFamily="34" charset="0"/>
              </a:rPr>
              <a:t>  LABORAL</a:t>
            </a:r>
          </a:p>
        </p:txBody>
      </p:sp>
      <p:sp>
        <p:nvSpPr>
          <p:cNvPr id="2062" name="13 CuadroTexto"/>
          <p:cNvSpPr txBox="1">
            <a:spLocks noChangeArrowheads="1"/>
          </p:cNvSpPr>
          <p:nvPr/>
        </p:nvSpPr>
        <p:spPr bwMode="auto">
          <a:xfrm>
            <a:off x="1676400" y="457200"/>
            <a:ext cx="57912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 b="1">
                <a:latin typeface="Calibri" pitchFamily="34" charset="0"/>
              </a:rPr>
              <a:t>EL RETIRO ASISTIDO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33375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3600" dirty="0" smtClean="0"/>
              <a:t>Existe una relación entre Principio de Estabilidad de la LCT y Volatilidad de las Empresas</a:t>
            </a:r>
          </a:p>
        </p:txBody>
      </p:sp>
      <p:sp>
        <p:nvSpPr>
          <p:cNvPr id="3075" name="Text Box 4"/>
          <p:cNvSpPr txBox="1">
            <a:spLocks noChangeArrowheads="1"/>
          </p:cNvSpPr>
          <p:nvPr/>
        </p:nvSpPr>
        <p:spPr bwMode="auto">
          <a:xfrm>
            <a:off x="1928813" y="2054225"/>
            <a:ext cx="4883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/>
              <a:t> Consecuencias del desacoplamiento:</a:t>
            </a:r>
          </a:p>
        </p:txBody>
      </p:sp>
      <p:sp>
        <p:nvSpPr>
          <p:cNvPr id="3076" name="Text Box 5"/>
          <p:cNvSpPr txBox="1">
            <a:spLocks noChangeArrowheads="1"/>
          </p:cNvSpPr>
          <p:nvPr/>
        </p:nvSpPr>
        <p:spPr bwMode="auto">
          <a:xfrm>
            <a:off x="2143125" y="2714625"/>
            <a:ext cx="77247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3077" name="Text Box 6"/>
          <p:cNvSpPr txBox="1">
            <a:spLocks noChangeArrowheads="1"/>
          </p:cNvSpPr>
          <p:nvPr/>
        </p:nvSpPr>
        <p:spPr bwMode="auto">
          <a:xfrm>
            <a:off x="1643063" y="2643188"/>
            <a:ext cx="6429375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es-ES" sz="2000"/>
              <a:t>Congelamiento de las vacantes.</a:t>
            </a:r>
          </a:p>
          <a:p>
            <a:pPr marL="342900" indent="-342900">
              <a:buFontTx/>
              <a:buAutoNum type="arabicPeriod"/>
            </a:pPr>
            <a:r>
              <a:rPr lang="es-ES" sz="2000"/>
              <a:t>No renovación de los contratos temporarios.</a:t>
            </a:r>
          </a:p>
          <a:p>
            <a:pPr marL="342900" indent="-342900">
              <a:buFontTx/>
              <a:buAutoNum type="arabicPeriod"/>
            </a:pPr>
            <a:r>
              <a:rPr lang="es-ES" sz="2000"/>
              <a:t>Reducción de las horas extras. </a:t>
            </a:r>
          </a:p>
          <a:p>
            <a:pPr marL="342900" indent="-342900">
              <a:buFontTx/>
              <a:buAutoNum type="arabicPeriod"/>
            </a:pPr>
            <a:r>
              <a:rPr lang="es-ES" sz="2000"/>
              <a:t>Supresión de las remuneraciones variables.</a:t>
            </a:r>
          </a:p>
          <a:p>
            <a:pPr marL="342900" indent="-342900"/>
            <a:r>
              <a:rPr lang="es-ES" sz="2000"/>
              <a:t>5.   Indemnizaciones por despido.</a:t>
            </a:r>
          </a:p>
          <a:p>
            <a:pPr marL="342900" indent="-342900"/>
            <a:r>
              <a:rPr lang="es-ES" sz="2000"/>
              <a:t>6.   Instrucción o capacitación para los que quedan.</a:t>
            </a:r>
          </a:p>
          <a:p>
            <a:pPr marL="342900" indent="-342900"/>
            <a:r>
              <a:rPr lang="es-ES" sz="2000"/>
              <a:t>7.   En el mejor de los casos el final es “</a:t>
            </a:r>
            <a:r>
              <a:rPr lang="es-ES" sz="2000" i="1"/>
              <a:t>Outplacement</a:t>
            </a:r>
            <a:r>
              <a:rPr lang="es-ES" sz="2000"/>
              <a:t>”.</a:t>
            </a:r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 rot="10800000" flipV="1">
            <a:off x="2057400" y="5143500"/>
            <a:ext cx="51816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/>
            <a:r>
              <a:rPr lang="es-ES" sz="2400"/>
              <a:t>TODAS SON MERAS MEDIDAS </a:t>
            </a:r>
          </a:p>
          <a:p>
            <a:pPr marL="342900" indent="-342900" algn="ctr"/>
            <a:r>
              <a:rPr lang="es-ES" sz="2400"/>
              <a:t>NO POLITICAS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Caso NTA S.A.</a:t>
            </a:r>
            <a:br>
              <a:rPr lang="es-ES" smtClean="0"/>
            </a:br>
            <a:r>
              <a:rPr lang="es-ES" sz="1800" smtClean="0"/>
              <a:t>Parque industrial de Pilar</a:t>
            </a:r>
          </a:p>
        </p:txBody>
      </p:sp>
      <p:pic>
        <p:nvPicPr>
          <p:cNvPr id="4099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4438" y="1557338"/>
            <a:ext cx="4105275" cy="1982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2275" y="3573463"/>
            <a:ext cx="5610225" cy="29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dirty="0" smtClean="0"/>
              <a:t>El principio de Estabilidad de la LCT aumenta el costo laboral</a:t>
            </a:r>
          </a:p>
        </p:txBody>
      </p:sp>
      <p:grpSp>
        <p:nvGrpSpPr>
          <p:cNvPr id="5123" name="Group 4"/>
          <p:cNvGrpSpPr>
            <a:grpSpLocks noChangeAspect="1"/>
          </p:cNvGrpSpPr>
          <p:nvPr/>
        </p:nvGrpSpPr>
        <p:grpSpPr bwMode="auto">
          <a:xfrm>
            <a:off x="1187450" y="1447800"/>
            <a:ext cx="7272338" cy="4495800"/>
            <a:chOff x="2527" y="7732"/>
            <a:chExt cx="7872" cy="4713"/>
          </a:xfrm>
        </p:grpSpPr>
        <p:sp>
          <p:nvSpPr>
            <p:cNvPr id="5125" name="AutoShape 5"/>
            <p:cNvSpPr>
              <a:spLocks noChangeAspect="1" noChangeArrowheads="1"/>
            </p:cNvSpPr>
            <p:nvPr/>
          </p:nvSpPr>
          <p:spPr bwMode="auto">
            <a:xfrm>
              <a:off x="2527" y="7732"/>
              <a:ext cx="7872" cy="4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5126" name="Line 6"/>
            <p:cNvSpPr>
              <a:spLocks noChangeShapeType="1"/>
            </p:cNvSpPr>
            <p:nvPr/>
          </p:nvSpPr>
          <p:spPr bwMode="auto">
            <a:xfrm>
              <a:off x="2749" y="8064"/>
              <a:ext cx="0" cy="376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7" name="Line 7"/>
            <p:cNvSpPr>
              <a:spLocks noChangeShapeType="1"/>
            </p:cNvSpPr>
            <p:nvPr/>
          </p:nvSpPr>
          <p:spPr bwMode="auto">
            <a:xfrm>
              <a:off x="2749" y="11830"/>
              <a:ext cx="699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8" name="Line 8"/>
            <p:cNvSpPr>
              <a:spLocks noChangeShapeType="1"/>
            </p:cNvSpPr>
            <p:nvPr/>
          </p:nvSpPr>
          <p:spPr bwMode="auto">
            <a:xfrm flipV="1">
              <a:off x="2749" y="10526"/>
              <a:ext cx="1428" cy="10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9" name="Line 9"/>
            <p:cNvSpPr>
              <a:spLocks noChangeShapeType="1"/>
            </p:cNvSpPr>
            <p:nvPr/>
          </p:nvSpPr>
          <p:spPr bwMode="auto">
            <a:xfrm>
              <a:off x="2749" y="9948"/>
              <a:ext cx="1428" cy="123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0" name="Line 10"/>
            <p:cNvSpPr>
              <a:spLocks noChangeShapeType="1"/>
            </p:cNvSpPr>
            <p:nvPr/>
          </p:nvSpPr>
          <p:spPr bwMode="auto">
            <a:xfrm>
              <a:off x="4169" y="10526"/>
              <a:ext cx="3358" cy="21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1" name="Line 11"/>
            <p:cNvSpPr>
              <a:spLocks noChangeShapeType="1"/>
            </p:cNvSpPr>
            <p:nvPr/>
          </p:nvSpPr>
          <p:spPr bwMode="auto">
            <a:xfrm>
              <a:off x="7527" y="10745"/>
              <a:ext cx="1497" cy="108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2" name="Line 12"/>
            <p:cNvSpPr>
              <a:spLocks noChangeShapeType="1"/>
            </p:cNvSpPr>
            <p:nvPr/>
          </p:nvSpPr>
          <p:spPr bwMode="auto">
            <a:xfrm flipV="1">
              <a:off x="4177" y="10962"/>
              <a:ext cx="3350" cy="21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3" name="Line 13"/>
            <p:cNvSpPr>
              <a:spLocks noChangeShapeType="1"/>
            </p:cNvSpPr>
            <p:nvPr/>
          </p:nvSpPr>
          <p:spPr bwMode="auto">
            <a:xfrm flipV="1">
              <a:off x="7527" y="9657"/>
              <a:ext cx="1428" cy="130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4" name="Line 14"/>
            <p:cNvSpPr>
              <a:spLocks noChangeShapeType="1"/>
            </p:cNvSpPr>
            <p:nvPr/>
          </p:nvSpPr>
          <p:spPr bwMode="auto">
            <a:xfrm>
              <a:off x="3772" y="9343"/>
              <a:ext cx="0" cy="282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5" name="Line 15"/>
            <p:cNvSpPr>
              <a:spLocks noChangeShapeType="1"/>
            </p:cNvSpPr>
            <p:nvPr/>
          </p:nvSpPr>
          <p:spPr bwMode="auto">
            <a:xfrm>
              <a:off x="7658" y="9304"/>
              <a:ext cx="0" cy="282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6" name="Text Box 16"/>
            <p:cNvSpPr txBox="1">
              <a:spLocks noChangeArrowheads="1"/>
            </p:cNvSpPr>
            <p:nvPr/>
          </p:nvSpPr>
          <p:spPr bwMode="auto">
            <a:xfrm>
              <a:off x="2731" y="8011"/>
              <a:ext cx="399" cy="4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3210" tIns="41605" rIns="83210" bIns="41605"/>
            <a:lstStyle/>
            <a:p>
              <a:r>
                <a:rPr lang="es-ES" sz="1600">
                  <a:solidFill>
                    <a:srgbClr val="000000"/>
                  </a:solidFill>
                </a:rPr>
                <a:t>$</a:t>
              </a:r>
              <a:endParaRPr lang="es-ES">
                <a:latin typeface="Calibri" pitchFamily="34" charset="0"/>
              </a:endParaRPr>
            </a:p>
          </p:txBody>
        </p:sp>
        <p:sp>
          <p:nvSpPr>
            <p:cNvPr id="5137" name="Text Box 17"/>
            <p:cNvSpPr txBox="1">
              <a:spLocks noChangeArrowheads="1"/>
            </p:cNvSpPr>
            <p:nvPr/>
          </p:nvSpPr>
          <p:spPr bwMode="auto">
            <a:xfrm>
              <a:off x="9096" y="11977"/>
              <a:ext cx="1303" cy="4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3210" tIns="41605" rIns="83210" bIns="41605"/>
            <a:lstStyle/>
            <a:p>
              <a:r>
                <a:rPr lang="es-ES" sz="800">
                  <a:solidFill>
                    <a:srgbClr val="000000"/>
                  </a:solidFill>
                </a:rPr>
                <a:t>Tiempo de servicio</a:t>
              </a:r>
              <a:endParaRPr lang="es-ES">
                <a:latin typeface="Calibri" pitchFamily="34" charset="0"/>
              </a:endParaRPr>
            </a:p>
          </p:txBody>
        </p:sp>
        <p:sp>
          <p:nvSpPr>
            <p:cNvPr id="5138" name="Text Box 18"/>
            <p:cNvSpPr txBox="1">
              <a:spLocks noChangeArrowheads="1"/>
            </p:cNvSpPr>
            <p:nvPr/>
          </p:nvSpPr>
          <p:spPr bwMode="auto">
            <a:xfrm>
              <a:off x="8994" y="9080"/>
              <a:ext cx="1207" cy="8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3210" tIns="41605" rIns="83210" bIns="41605"/>
            <a:lstStyle/>
            <a:p>
              <a:pPr algn="ctr"/>
              <a:r>
                <a:rPr lang="es-ES" sz="1100">
                  <a:solidFill>
                    <a:srgbClr val="000000"/>
                  </a:solidFill>
                </a:rPr>
                <a:t>Costo por unidad</a:t>
              </a:r>
              <a:endParaRPr lang="es-ES">
                <a:latin typeface="Calibri" pitchFamily="34" charset="0"/>
              </a:endParaRPr>
            </a:p>
          </p:txBody>
        </p:sp>
        <p:sp>
          <p:nvSpPr>
            <p:cNvPr id="5139" name="Text Box 19"/>
            <p:cNvSpPr txBox="1">
              <a:spLocks noChangeArrowheads="1"/>
            </p:cNvSpPr>
            <p:nvPr/>
          </p:nvSpPr>
          <p:spPr bwMode="auto">
            <a:xfrm>
              <a:off x="8994" y="11429"/>
              <a:ext cx="1405" cy="3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3210" tIns="41605" rIns="83210" bIns="41605"/>
            <a:lstStyle/>
            <a:p>
              <a:r>
                <a:rPr lang="es-ES" sz="1100">
                  <a:solidFill>
                    <a:srgbClr val="000000"/>
                  </a:solidFill>
                </a:rPr>
                <a:t>Desempeño</a:t>
              </a:r>
              <a:endParaRPr lang="es-ES">
                <a:latin typeface="Calibri" pitchFamily="34" charset="0"/>
              </a:endParaRPr>
            </a:p>
          </p:txBody>
        </p:sp>
        <p:sp>
          <p:nvSpPr>
            <p:cNvPr id="5140" name="Text Box 20"/>
            <p:cNvSpPr txBox="1">
              <a:spLocks noChangeArrowheads="1"/>
            </p:cNvSpPr>
            <p:nvPr/>
          </p:nvSpPr>
          <p:spPr bwMode="auto">
            <a:xfrm>
              <a:off x="2527" y="11761"/>
              <a:ext cx="318" cy="2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3210" tIns="41605" rIns="83210" bIns="41605"/>
            <a:lstStyle/>
            <a:p>
              <a:r>
                <a:rPr lang="es-ES" sz="800">
                  <a:solidFill>
                    <a:srgbClr val="000000"/>
                  </a:solidFill>
                </a:rPr>
                <a:t>0</a:t>
              </a:r>
              <a:endParaRPr lang="es-ES">
                <a:latin typeface="Calibri" pitchFamily="34" charset="0"/>
              </a:endParaRPr>
            </a:p>
          </p:txBody>
        </p:sp>
        <p:sp>
          <p:nvSpPr>
            <p:cNvPr id="5141" name="Text Box 21"/>
            <p:cNvSpPr txBox="1">
              <a:spLocks noChangeArrowheads="1"/>
            </p:cNvSpPr>
            <p:nvPr/>
          </p:nvSpPr>
          <p:spPr bwMode="auto">
            <a:xfrm>
              <a:off x="2731" y="11891"/>
              <a:ext cx="1010" cy="2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3210" tIns="41605" rIns="83210" bIns="41605"/>
            <a:lstStyle/>
            <a:p>
              <a:r>
                <a:rPr lang="es-ES" sz="800">
                  <a:solidFill>
                    <a:srgbClr val="000000"/>
                  </a:solidFill>
                </a:rPr>
                <a:t>Aprendizaje</a:t>
              </a:r>
              <a:endParaRPr lang="es-ES">
                <a:latin typeface="Calibri" pitchFamily="34" charset="0"/>
              </a:endParaRPr>
            </a:p>
          </p:txBody>
        </p:sp>
        <p:sp>
          <p:nvSpPr>
            <p:cNvPr id="5142" name="Text Box 22"/>
            <p:cNvSpPr txBox="1">
              <a:spLocks noChangeArrowheads="1"/>
            </p:cNvSpPr>
            <p:nvPr/>
          </p:nvSpPr>
          <p:spPr bwMode="auto">
            <a:xfrm>
              <a:off x="5275" y="11940"/>
              <a:ext cx="806" cy="2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3210" tIns="41605" rIns="83210" bIns="41605"/>
            <a:lstStyle/>
            <a:p>
              <a:r>
                <a:rPr lang="es-ES" sz="800">
                  <a:solidFill>
                    <a:srgbClr val="000000"/>
                  </a:solidFill>
                </a:rPr>
                <a:t>Madurez</a:t>
              </a:r>
              <a:endParaRPr lang="es-ES">
                <a:latin typeface="Calibri" pitchFamily="34" charset="0"/>
              </a:endParaRPr>
            </a:p>
          </p:txBody>
        </p:sp>
        <p:sp>
          <p:nvSpPr>
            <p:cNvPr id="5143" name="Text Box 23"/>
            <p:cNvSpPr txBox="1">
              <a:spLocks noChangeArrowheads="1"/>
            </p:cNvSpPr>
            <p:nvPr/>
          </p:nvSpPr>
          <p:spPr bwMode="auto">
            <a:xfrm>
              <a:off x="7894" y="11932"/>
              <a:ext cx="652" cy="2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3210" tIns="41605" rIns="83210" bIns="41605"/>
            <a:lstStyle/>
            <a:p>
              <a:r>
                <a:rPr lang="es-ES" sz="800">
                  <a:solidFill>
                    <a:srgbClr val="000000"/>
                  </a:solidFill>
                </a:rPr>
                <a:t>Olvido</a:t>
              </a:r>
              <a:endParaRPr lang="es-ES">
                <a:latin typeface="Calibri" pitchFamily="34" charset="0"/>
              </a:endParaRPr>
            </a:p>
          </p:txBody>
        </p:sp>
        <p:sp>
          <p:nvSpPr>
            <p:cNvPr id="5144" name="Text Box 24"/>
            <p:cNvSpPr txBox="1">
              <a:spLocks noChangeArrowheads="1"/>
            </p:cNvSpPr>
            <p:nvPr/>
          </p:nvSpPr>
          <p:spPr bwMode="auto">
            <a:xfrm>
              <a:off x="8183" y="10496"/>
              <a:ext cx="1662" cy="481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83210" tIns="41605" rIns="83210" bIns="41605"/>
            <a:lstStyle/>
            <a:p>
              <a:r>
                <a:rPr lang="es-ES" sz="800">
                  <a:solidFill>
                    <a:srgbClr val="000000"/>
                  </a:solidFill>
                </a:rPr>
                <a:t>I.O. + Alto costo laboral por unidad</a:t>
              </a:r>
              <a:endParaRPr lang="es-ES">
                <a:latin typeface="Calibri" pitchFamily="34" charset="0"/>
              </a:endParaRPr>
            </a:p>
          </p:txBody>
        </p:sp>
        <p:sp>
          <p:nvSpPr>
            <p:cNvPr id="5145" name="Text Box 25"/>
            <p:cNvSpPr txBox="1">
              <a:spLocks noChangeArrowheads="1"/>
            </p:cNvSpPr>
            <p:nvPr/>
          </p:nvSpPr>
          <p:spPr bwMode="auto">
            <a:xfrm>
              <a:off x="3101" y="7732"/>
              <a:ext cx="6138" cy="4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3210" tIns="41605" rIns="83210" bIns="41605"/>
            <a:lstStyle/>
            <a:p>
              <a:endParaRPr lang="en-US">
                <a:latin typeface="Calibri" pitchFamily="34" charset="0"/>
              </a:endParaRPr>
            </a:p>
          </p:txBody>
        </p:sp>
      </p:grpSp>
      <p:sp>
        <p:nvSpPr>
          <p:cNvPr id="5124" name="24 CuadroTexto"/>
          <p:cNvSpPr txBox="1">
            <a:spLocks noChangeArrowheads="1"/>
          </p:cNvSpPr>
          <p:nvPr/>
        </p:nvSpPr>
        <p:spPr bwMode="auto">
          <a:xfrm>
            <a:off x="1371600" y="6248400"/>
            <a:ext cx="6553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Calibri" pitchFamily="34" charset="0"/>
              </a:rPr>
              <a:t>EL EMPLEADO SIENTE QUE ES UN </a:t>
            </a:r>
            <a:r>
              <a:rPr lang="en-US" sz="2400" b="1">
                <a:latin typeface="Calibri" pitchFamily="34" charset="0"/>
              </a:rPr>
              <a:t>Número más.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dirty="0" smtClean="0"/>
              <a:t>experimento en una U.E.N. del sector Informático: </a:t>
            </a:r>
            <a:r>
              <a:rPr lang="es-ES" sz="3600" dirty="0" smtClean="0"/>
              <a:t>Nivel Operativo Básico</a:t>
            </a:r>
          </a:p>
        </p:txBody>
      </p:sp>
      <p:pic>
        <p:nvPicPr>
          <p:cNvPr id="614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1989138"/>
            <a:ext cx="8064500" cy="380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5 CuadroTexto"/>
          <p:cNvSpPr txBox="1">
            <a:spLocks noChangeArrowheads="1"/>
          </p:cNvSpPr>
          <p:nvPr/>
        </p:nvSpPr>
        <p:spPr bwMode="auto">
          <a:xfrm>
            <a:off x="533400" y="6019800"/>
            <a:ext cx="8229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EL EMPLEADO </a:t>
            </a:r>
            <a:r>
              <a:rPr lang="en-US" b="1">
                <a:latin typeface="Calibri" pitchFamily="34" charset="0"/>
              </a:rPr>
              <a:t>METABOLIZA</a:t>
            </a:r>
            <a:r>
              <a:rPr lang="en-US">
                <a:latin typeface="Calibri" pitchFamily="34" charset="0"/>
              </a:rPr>
              <a:t> LA FRASE: Me siento </a:t>
            </a:r>
            <a:r>
              <a:rPr lang="en-US" b="1">
                <a:latin typeface="Calibri" pitchFamily="34" charset="0"/>
              </a:rPr>
              <a:t>IDENTIFICADO</a:t>
            </a:r>
            <a:r>
              <a:rPr lang="en-US">
                <a:latin typeface="Calibri" pitchFamily="34" charset="0"/>
              </a:rPr>
              <a:t> con la EMPRESA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Indicadores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457200" y="1760538"/>
            <a:ext cx="8229600" cy="452596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s-ES" sz="1800" b="1" smtClean="0"/>
              <a:t>PSL</a:t>
            </a:r>
            <a:r>
              <a:rPr lang="es-ES" sz="1800" smtClean="0"/>
              <a:t> (phone service level) = Q pedidos salientes / Q pedidos entrantes </a:t>
            </a:r>
          </a:p>
          <a:p>
            <a:pPr eaLnBrk="1" hangingPunct="1">
              <a:buFontTx/>
              <a:buNone/>
            </a:pPr>
            <a:endParaRPr lang="es-ES" sz="1800" smtClean="0"/>
          </a:p>
          <a:p>
            <a:pPr algn="ctr" eaLnBrk="1" hangingPunct="1">
              <a:buFontTx/>
              <a:buNone/>
            </a:pPr>
            <a:r>
              <a:rPr lang="es-ES" sz="2400" smtClean="0"/>
              <a:t>PSL antes del RA &lt; 80%</a:t>
            </a:r>
          </a:p>
          <a:p>
            <a:pPr algn="ctr" eaLnBrk="1" hangingPunct="1">
              <a:buFontTx/>
              <a:buNone/>
            </a:pPr>
            <a:r>
              <a:rPr lang="es-ES" sz="2400" b="1" smtClean="0"/>
              <a:t>PSL luego del RA &gt; 80%</a:t>
            </a:r>
          </a:p>
          <a:p>
            <a:pPr eaLnBrk="1" hangingPunct="1">
              <a:buFontTx/>
              <a:buNone/>
            </a:pPr>
            <a:endParaRPr lang="es-ES" sz="1800" smtClean="0"/>
          </a:p>
          <a:p>
            <a:pPr eaLnBrk="1" hangingPunct="1">
              <a:buFontTx/>
              <a:buNone/>
            </a:pPr>
            <a:r>
              <a:rPr lang="es-ES" sz="1800" b="1" smtClean="0"/>
              <a:t>FCR</a:t>
            </a:r>
            <a:r>
              <a:rPr lang="es-ES" sz="1800" smtClean="0"/>
              <a:t> (first contact resolution) = Q pedidos resueltos / Q pedidos atendidos</a:t>
            </a:r>
          </a:p>
          <a:p>
            <a:pPr eaLnBrk="1" hangingPunct="1">
              <a:buFontTx/>
              <a:buNone/>
            </a:pPr>
            <a:endParaRPr lang="es-ES" sz="1800" smtClean="0"/>
          </a:p>
          <a:p>
            <a:pPr algn="ctr" eaLnBrk="1" hangingPunct="1">
              <a:buFontTx/>
              <a:buNone/>
            </a:pPr>
            <a:r>
              <a:rPr lang="es-ES" sz="2400" smtClean="0"/>
              <a:t>FCR antes del RA &lt; 60%</a:t>
            </a:r>
          </a:p>
          <a:p>
            <a:pPr algn="ctr" eaLnBrk="1" hangingPunct="1">
              <a:buFontTx/>
              <a:buNone/>
            </a:pPr>
            <a:r>
              <a:rPr lang="es-ES" sz="2400" b="1" smtClean="0"/>
              <a:t>FCR luego del RA &gt; 60%</a:t>
            </a:r>
          </a:p>
          <a:p>
            <a:pPr eaLnBrk="1" hangingPunct="1">
              <a:buFontTx/>
              <a:buNone/>
            </a:pPr>
            <a:endParaRPr lang="es-ES" sz="180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_tradnl" dirty="0" smtClean="0"/>
              <a:t>Sugerencias de acuerdo a la investigación realizada:</a:t>
            </a:r>
            <a:endParaRPr lang="es-ES" dirty="0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557338"/>
            <a:ext cx="8229600" cy="4525962"/>
          </a:xfrm>
        </p:spPr>
        <p:txBody>
          <a:bodyPr rtlCol="0">
            <a:normAutofit lnSpcReduction="10000"/>
          </a:bodyPr>
          <a:lstStyle/>
          <a:p>
            <a:pPr marL="457200" indent="-457200" algn="just" eaLnBrk="1" fontAlgn="auto" hangingPunct="1">
              <a:lnSpc>
                <a:spcPct val="80000"/>
              </a:lnSpc>
              <a:spcAft>
                <a:spcPts val="0"/>
              </a:spcAft>
              <a:buFontTx/>
              <a:buAutoNum type="arabicParenR"/>
              <a:defRPr/>
            </a:pPr>
            <a:r>
              <a:rPr lang="es-ES_tradnl" sz="2400" dirty="0" smtClean="0"/>
              <a:t>el RA es una </a:t>
            </a:r>
            <a:r>
              <a:rPr lang="es-ES_tradnl" sz="2400" u="sng" dirty="0" smtClean="0"/>
              <a:t>Política</a:t>
            </a:r>
            <a:r>
              <a:rPr lang="es-ES_tradnl" sz="2400" dirty="0" smtClean="0"/>
              <a:t> de prestación, es decir un incentivo dentro del paquete de las compensaciones al personal; </a:t>
            </a:r>
          </a:p>
          <a:p>
            <a:pPr marL="457200" indent="-457200" algn="just" eaLnBrk="1" fontAlgn="auto" hangingPunct="1">
              <a:lnSpc>
                <a:spcPct val="80000"/>
              </a:lnSpc>
              <a:spcAft>
                <a:spcPts val="0"/>
              </a:spcAft>
              <a:buFontTx/>
              <a:buAutoNum type="arabicParenR"/>
              <a:defRPr/>
            </a:pPr>
            <a:r>
              <a:rPr lang="es-ES_tradnl" sz="2400" dirty="0" smtClean="0"/>
              <a:t>El incentivo es un </a:t>
            </a:r>
            <a:r>
              <a:rPr lang="es-ES_tradnl" sz="2400" u="sng" dirty="0" smtClean="0"/>
              <a:t>reconocimiento</a:t>
            </a:r>
            <a:r>
              <a:rPr lang="es-ES_tradnl" sz="2400" dirty="0" smtClean="0"/>
              <a:t> al esfuerzo ejecutado por el empleado; </a:t>
            </a:r>
          </a:p>
          <a:p>
            <a:pPr marL="457200" indent="-457200" algn="just" eaLnBrk="1" fontAlgn="auto" hangingPunct="1">
              <a:lnSpc>
                <a:spcPct val="80000"/>
              </a:lnSpc>
              <a:spcAft>
                <a:spcPts val="0"/>
              </a:spcAft>
              <a:buFontTx/>
              <a:buAutoNum type="arabicParenR"/>
              <a:defRPr/>
            </a:pPr>
            <a:r>
              <a:rPr lang="es-ES_tradnl" sz="2400" dirty="0" smtClean="0"/>
              <a:t>Las razones de ese esfuerzo son: la Motivación, la Eficiencia demostrada y la </a:t>
            </a:r>
            <a:r>
              <a:rPr lang="es-ES_tradnl" sz="2400" u="sng" dirty="0" smtClean="0"/>
              <a:t>Identificación</a:t>
            </a:r>
            <a:r>
              <a:rPr lang="es-ES_tradnl" sz="2400" dirty="0" smtClean="0"/>
              <a:t> con la cultura de la empresa; </a:t>
            </a:r>
          </a:p>
          <a:p>
            <a:pPr marL="457200" indent="-457200" algn="just" eaLnBrk="1" fontAlgn="auto" hangingPunct="1">
              <a:lnSpc>
                <a:spcPct val="80000"/>
              </a:lnSpc>
              <a:spcAft>
                <a:spcPts val="0"/>
              </a:spcAft>
              <a:buFontTx/>
              <a:buAutoNum type="arabicParenR"/>
              <a:defRPr/>
            </a:pPr>
            <a:r>
              <a:rPr lang="es-ES_tradnl" sz="2400" dirty="0" smtClean="0"/>
              <a:t>Dichas funciones tienen por objetivo el reconocimiento al desempeño, además de crear un </a:t>
            </a:r>
            <a:r>
              <a:rPr lang="es-ES_tradnl" sz="2400" u="sng" dirty="0" smtClean="0"/>
              <a:t>estado de bienestar </a:t>
            </a:r>
            <a:r>
              <a:rPr lang="es-ES_tradnl" sz="2400" dirty="0" smtClean="0"/>
              <a:t>personal; </a:t>
            </a:r>
          </a:p>
          <a:p>
            <a:pPr marL="457200" indent="-457200" algn="just" eaLnBrk="1" fontAlgn="auto" hangingPunct="1">
              <a:lnSpc>
                <a:spcPct val="80000"/>
              </a:lnSpc>
              <a:spcAft>
                <a:spcPts val="0"/>
              </a:spcAft>
              <a:buFontTx/>
              <a:buAutoNum type="arabicParenR"/>
              <a:defRPr/>
            </a:pPr>
            <a:r>
              <a:rPr lang="es-ES_tradnl" sz="2400" dirty="0" smtClean="0"/>
              <a:t>Por lo tanto, esta </a:t>
            </a:r>
            <a:r>
              <a:rPr lang="es-ES_tradnl" sz="2400" u="sng" dirty="0" smtClean="0"/>
              <a:t>iniciativa de RSE </a:t>
            </a:r>
            <a:r>
              <a:rPr lang="es-ES_tradnl" sz="2400" dirty="0" smtClean="0"/>
              <a:t>supone innovación;</a:t>
            </a:r>
          </a:p>
          <a:p>
            <a:pPr marL="457200" indent="-457200" algn="just" eaLnBrk="1" fontAlgn="auto" hangingPunct="1">
              <a:lnSpc>
                <a:spcPct val="80000"/>
              </a:lnSpc>
              <a:spcAft>
                <a:spcPts val="0"/>
              </a:spcAft>
              <a:buFontTx/>
              <a:buAutoNum type="arabicParenR"/>
              <a:defRPr/>
            </a:pPr>
            <a:r>
              <a:rPr lang="es-ES_tradnl" sz="2400" dirty="0" smtClean="0"/>
              <a:t>Puesto que supone </a:t>
            </a:r>
            <a:r>
              <a:rPr lang="es-ES_tradnl" sz="2400" u="sng" dirty="0" smtClean="0"/>
              <a:t>innovación</a:t>
            </a:r>
            <a:r>
              <a:rPr lang="es-ES_tradnl" sz="2400" dirty="0" smtClean="0"/>
              <a:t>, la aplicación del RA proporciona una doble ventaja:  disminuye el costo laboral y la exclusión social del agente;</a:t>
            </a:r>
          </a:p>
          <a:p>
            <a:pPr marL="457200" indent="-457200" algn="just" eaLnBrk="1" fontAlgn="auto" hangingPunct="1">
              <a:lnSpc>
                <a:spcPct val="80000"/>
              </a:lnSpc>
              <a:spcAft>
                <a:spcPts val="0"/>
              </a:spcAft>
              <a:buFontTx/>
              <a:buAutoNum type="arabicParenR"/>
              <a:defRPr/>
            </a:pPr>
            <a:r>
              <a:rPr lang="es-ES_tradnl" sz="2400" dirty="0" smtClean="0"/>
              <a:t>Por estas razones debe ser incluido en la </a:t>
            </a:r>
            <a:r>
              <a:rPr lang="es-ES_tradnl" sz="2400" u="sng" dirty="0" smtClean="0"/>
              <a:t>Práctica Instituyente </a:t>
            </a:r>
            <a:r>
              <a:rPr lang="es-ES_tradnl" sz="2400" dirty="0" smtClean="0"/>
              <a:t>de las organizaciones.</a:t>
            </a:r>
            <a:endParaRPr lang="es-ES" sz="2400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066800"/>
            <a:ext cx="8229600" cy="838200"/>
          </a:xfrm>
        </p:spPr>
        <p:txBody>
          <a:bodyPr/>
          <a:lstStyle/>
          <a:p>
            <a:pPr eaLnBrk="1" hangingPunct="1"/>
            <a:r>
              <a:rPr lang="es-ES" sz="2800" smtClean="0"/>
              <a:t>Modelo de Comunicación Humana</a:t>
            </a:r>
          </a:p>
        </p:txBody>
      </p:sp>
      <p:grpSp>
        <p:nvGrpSpPr>
          <p:cNvPr id="9219" name="Group 37"/>
          <p:cNvGrpSpPr>
            <a:grpSpLocks/>
          </p:cNvGrpSpPr>
          <p:nvPr/>
        </p:nvGrpSpPr>
        <p:grpSpPr bwMode="auto">
          <a:xfrm>
            <a:off x="0" y="1628775"/>
            <a:ext cx="8966200" cy="3744913"/>
            <a:chOff x="0" y="1162"/>
            <a:chExt cx="5648" cy="2359"/>
          </a:xfrm>
        </p:grpSpPr>
        <p:sp>
          <p:nvSpPr>
            <p:cNvPr id="9222" name="Text Box 16"/>
            <p:cNvSpPr txBox="1">
              <a:spLocks noChangeArrowheads="1"/>
            </p:cNvSpPr>
            <p:nvPr/>
          </p:nvSpPr>
          <p:spPr bwMode="auto">
            <a:xfrm>
              <a:off x="0" y="2115"/>
              <a:ext cx="1044" cy="5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ES"/>
                <a:t>Cohesión y Adherencia</a:t>
              </a:r>
            </a:p>
            <a:p>
              <a:pPr algn="ctr"/>
              <a:r>
                <a:rPr lang="es-AR"/>
                <a:t>a Objetivos</a:t>
              </a:r>
              <a:endParaRPr lang="es-ES"/>
            </a:p>
          </p:txBody>
        </p:sp>
        <p:grpSp>
          <p:nvGrpSpPr>
            <p:cNvPr id="9223" name="Group 36"/>
            <p:cNvGrpSpPr>
              <a:grpSpLocks/>
            </p:cNvGrpSpPr>
            <p:nvPr/>
          </p:nvGrpSpPr>
          <p:grpSpPr bwMode="auto">
            <a:xfrm>
              <a:off x="930" y="1162"/>
              <a:ext cx="4718" cy="2359"/>
              <a:chOff x="930" y="1162"/>
              <a:chExt cx="4718" cy="2359"/>
            </a:xfrm>
          </p:grpSpPr>
          <p:grpSp>
            <p:nvGrpSpPr>
              <p:cNvPr id="9224" name="Group 7"/>
              <p:cNvGrpSpPr>
                <a:grpSpLocks/>
              </p:cNvGrpSpPr>
              <p:nvPr/>
            </p:nvGrpSpPr>
            <p:grpSpPr bwMode="auto">
              <a:xfrm>
                <a:off x="930" y="1162"/>
                <a:ext cx="4082" cy="2359"/>
                <a:chOff x="793" y="1570"/>
                <a:chExt cx="4082" cy="2359"/>
              </a:xfrm>
            </p:grpSpPr>
            <p:pic>
              <p:nvPicPr>
                <p:cNvPr id="9237" name="Picture 4" descr="infinityJH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793" y="1570"/>
                  <a:ext cx="4082" cy="235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9238" name="Text Box 5"/>
                <p:cNvSpPr txBox="1">
                  <a:spLocks noChangeArrowheads="1"/>
                </p:cNvSpPr>
                <p:nvPr/>
              </p:nvSpPr>
              <p:spPr bwMode="auto">
                <a:xfrm rot="-2712469">
                  <a:off x="2426" y="2543"/>
                  <a:ext cx="908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es-ES">
                      <a:solidFill>
                        <a:schemeClr val="bg1"/>
                      </a:solidFill>
                    </a:rPr>
                    <a:t>Diálogo</a:t>
                  </a:r>
                </a:p>
              </p:txBody>
            </p:sp>
            <p:sp>
              <p:nvSpPr>
                <p:cNvPr id="9239" name="Text Box 6"/>
                <p:cNvSpPr txBox="1">
                  <a:spLocks noChangeArrowheads="1"/>
                </p:cNvSpPr>
                <p:nvPr/>
              </p:nvSpPr>
              <p:spPr bwMode="auto">
                <a:xfrm>
                  <a:off x="3515" y="1888"/>
                  <a:ext cx="687" cy="1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s-ES" sz="1000">
                      <a:solidFill>
                        <a:schemeClr val="bg1"/>
                      </a:solidFill>
                    </a:rPr>
                    <a:t>Reconocimiento</a:t>
                  </a:r>
                </a:p>
              </p:txBody>
            </p:sp>
          </p:grpSp>
          <p:sp>
            <p:nvSpPr>
              <p:cNvPr id="9225" name="Text Box 8"/>
              <p:cNvSpPr txBox="1">
                <a:spLocks noChangeArrowheads="1"/>
              </p:cNvSpPr>
              <p:nvPr/>
            </p:nvSpPr>
            <p:spPr bwMode="auto">
              <a:xfrm>
                <a:off x="4604" y="2115"/>
                <a:ext cx="1044" cy="5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s-ES"/>
                  <a:t>RSE </a:t>
                </a:r>
              </a:p>
              <a:p>
                <a:pPr algn="ctr"/>
                <a:r>
                  <a:rPr lang="es-ES"/>
                  <a:t>y </a:t>
                </a:r>
              </a:p>
              <a:p>
                <a:pPr algn="ctr"/>
                <a:r>
                  <a:rPr lang="es-ES"/>
                  <a:t>RA </a:t>
                </a:r>
              </a:p>
            </p:txBody>
          </p:sp>
          <p:sp>
            <p:nvSpPr>
              <p:cNvPr id="9226" name="Text Box 13"/>
              <p:cNvSpPr txBox="1">
                <a:spLocks noChangeArrowheads="1"/>
              </p:cNvSpPr>
              <p:nvPr/>
            </p:nvSpPr>
            <p:spPr bwMode="auto">
              <a:xfrm>
                <a:off x="3696" y="2976"/>
                <a:ext cx="544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s-ES" sz="900">
                    <a:solidFill>
                      <a:schemeClr val="bg1"/>
                    </a:solidFill>
                  </a:rPr>
                  <a:t>Ventaja competitiva  </a:t>
                </a:r>
              </a:p>
            </p:txBody>
          </p:sp>
          <p:sp>
            <p:nvSpPr>
              <p:cNvPr id="9227" name="Text Box 15"/>
              <p:cNvSpPr txBox="1">
                <a:spLocks noChangeArrowheads="1"/>
              </p:cNvSpPr>
              <p:nvPr/>
            </p:nvSpPr>
            <p:spPr bwMode="auto">
              <a:xfrm>
                <a:off x="1565" y="1452"/>
                <a:ext cx="544" cy="1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s-ES" sz="900">
                    <a:solidFill>
                      <a:schemeClr val="bg1"/>
                    </a:solidFill>
                  </a:rPr>
                  <a:t>Motivación</a:t>
                </a:r>
              </a:p>
            </p:txBody>
          </p:sp>
          <p:sp>
            <p:nvSpPr>
              <p:cNvPr id="9228" name="Text Box 17"/>
              <p:cNvSpPr txBox="1">
                <a:spLocks noChangeArrowheads="1"/>
              </p:cNvSpPr>
              <p:nvPr/>
            </p:nvSpPr>
            <p:spPr bwMode="auto">
              <a:xfrm>
                <a:off x="1610" y="2976"/>
                <a:ext cx="544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s-ES" sz="900">
                    <a:solidFill>
                      <a:schemeClr val="bg1"/>
                    </a:solidFill>
                  </a:rPr>
                  <a:t>Alto desempeño</a:t>
                </a:r>
              </a:p>
            </p:txBody>
          </p:sp>
          <p:sp>
            <p:nvSpPr>
              <p:cNvPr id="9229" name="AutoShape 19"/>
              <p:cNvSpPr>
                <a:spLocks noChangeArrowheads="1"/>
              </p:cNvSpPr>
              <p:nvPr/>
            </p:nvSpPr>
            <p:spPr bwMode="auto">
              <a:xfrm rot="-2524062">
                <a:off x="3288" y="1752"/>
                <a:ext cx="227" cy="136"/>
              </a:xfrm>
              <a:prstGeom prst="rightArrow">
                <a:avLst>
                  <a:gd name="adj1" fmla="val 50000"/>
                  <a:gd name="adj2" fmla="val 41728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9230" name="AutoShape 29"/>
              <p:cNvSpPr>
                <a:spLocks noChangeArrowheads="1"/>
              </p:cNvSpPr>
              <p:nvPr/>
            </p:nvSpPr>
            <p:spPr bwMode="auto">
              <a:xfrm rot="2823901">
                <a:off x="4383" y="1697"/>
                <a:ext cx="227" cy="136"/>
              </a:xfrm>
              <a:prstGeom prst="rightArrow">
                <a:avLst>
                  <a:gd name="adj1" fmla="val 50000"/>
                  <a:gd name="adj2" fmla="val 41728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9231" name="AutoShape 30"/>
              <p:cNvSpPr>
                <a:spLocks noChangeArrowheads="1"/>
              </p:cNvSpPr>
              <p:nvPr/>
            </p:nvSpPr>
            <p:spPr bwMode="auto">
              <a:xfrm rot="-8591150">
                <a:off x="3288" y="2795"/>
                <a:ext cx="227" cy="136"/>
              </a:xfrm>
              <a:prstGeom prst="rightArrow">
                <a:avLst>
                  <a:gd name="adj1" fmla="val 50000"/>
                  <a:gd name="adj2" fmla="val 41728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wrap="none" anchor="ctr"/>
              <a:lstStyle/>
              <a:p>
                <a:pPr algn="ctr"/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9232" name="AutoShape 31"/>
              <p:cNvSpPr>
                <a:spLocks noChangeArrowheads="1"/>
              </p:cNvSpPr>
              <p:nvPr/>
            </p:nvSpPr>
            <p:spPr bwMode="auto">
              <a:xfrm rot="7496771">
                <a:off x="4422" y="2659"/>
                <a:ext cx="227" cy="136"/>
              </a:xfrm>
              <a:prstGeom prst="rightArrow">
                <a:avLst>
                  <a:gd name="adj1" fmla="val 50000"/>
                  <a:gd name="adj2" fmla="val 41728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9233" name="AutoShape 32"/>
              <p:cNvSpPr>
                <a:spLocks noChangeArrowheads="1"/>
              </p:cNvSpPr>
              <p:nvPr/>
            </p:nvSpPr>
            <p:spPr bwMode="auto">
              <a:xfrm rot="-8591150">
                <a:off x="2336" y="1706"/>
                <a:ext cx="227" cy="136"/>
              </a:xfrm>
              <a:prstGeom prst="rightArrow">
                <a:avLst>
                  <a:gd name="adj1" fmla="val 50000"/>
                  <a:gd name="adj2" fmla="val 41728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wrap="none" anchor="ctr"/>
              <a:lstStyle/>
              <a:p>
                <a:pPr algn="ctr"/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9234" name="AutoShape 33"/>
              <p:cNvSpPr>
                <a:spLocks noChangeArrowheads="1"/>
              </p:cNvSpPr>
              <p:nvPr/>
            </p:nvSpPr>
            <p:spPr bwMode="auto">
              <a:xfrm rot="7496771">
                <a:off x="1246" y="1707"/>
                <a:ext cx="227" cy="136"/>
              </a:xfrm>
              <a:prstGeom prst="rightArrow">
                <a:avLst>
                  <a:gd name="adj1" fmla="val 50000"/>
                  <a:gd name="adj2" fmla="val 41728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9235" name="AutoShape 34"/>
              <p:cNvSpPr>
                <a:spLocks noChangeArrowheads="1"/>
              </p:cNvSpPr>
              <p:nvPr/>
            </p:nvSpPr>
            <p:spPr bwMode="auto">
              <a:xfrm rot="2823901">
                <a:off x="1201" y="2750"/>
                <a:ext cx="227" cy="136"/>
              </a:xfrm>
              <a:prstGeom prst="rightArrow">
                <a:avLst>
                  <a:gd name="adj1" fmla="val 50000"/>
                  <a:gd name="adj2" fmla="val 41728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9236" name="AutoShape 35"/>
              <p:cNvSpPr>
                <a:spLocks noChangeArrowheads="1"/>
              </p:cNvSpPr>
              <p:nvPr/>
            </p:nvSpPr>
            <p:spPr bwMode="auto">
              <a:xfrm rot="-2524062">
                <a:off x="2472" y="2659"/>
                <a:ext cx="227" cy="136"/>
              </a:xfrm>
              <a:prstGeom prst="rightArrow">
                <a:avLst>
                  <a:gd name="adj1" fmla="val 50000"/>
                  <a:gd name="adj2" fmla="val 41728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>
                  <a:latin typeface="Calibri" pitchFamily="34" charset="0"/>
                </a:endParaRPr>
              </a:p>
            </p:txBody>
          </p:sp>
        </p:grpSp>
      </p:grpSp>
      <p:sp>
        <p:nvSpPr>
          <p:cNvPr id="9220" name="Rectangle 2"/>
          <p:cNvSpPr txBox="1">
            <a:spLocks noChangeArrowheads="1"/>
          </p:cNvSpPr>
          <p:nvPr/>
        </p:nvSpPr>
        <p:spPr bwMode="auto">
          <a:xfrm>
            <a:off x="500063" y="550068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4000">
                <a:solidFill>
                  <a:schemeClr val="tx2"/>
                </a:solidFill>
              </a:rPr>
              <a:t> El camino a seguir para Humanizar las Prácticas Laborales</a:t>
            </a:r>
          </a:p>
        </p:txBody>
      </p:sp>
      <p:sp>
        <p:nvSpPr>
          <p:cNvPr id="9221" name="22 CuadroTexto"/>
          <p:cNvSpPr txBox="1">
            <a:spLocks noChangeArrowheads="1"/>
          </p:cNvSpPr>
          <p:nvPr/>
        </p:nvSpPr>
        <p:spPr bwMode="auto">
          <a:xfrm>
            <a:off x="1676400" y="457200"/>
            <a:ext cx="57912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 b="1">
                <a:latin typeface="Calibri" pitchFamily="34" charset="0"/>
              </a:rPr>
              <a:t>EL RETIRO ASISTIDO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404</Words>
  <Application>Microsoft Office PowerPoint</Application>
  <PresentationFormat>Presentación en pantalla (4:3)</PresentationFormat>
  <Paragraphs>67</Paragraphs>
  <Slides>8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1" baseType="lpstr">
      <vt:lpstr>Arial</vt:lpstr>
      <vt:lpstr>Calibri</vt:lpstr>
      <vt:lpstr>Tema de Office</vt:lpstr>
      <vt:lpstr>Cambio de Paradigma  S. XX y XXI</vt:lpstr>
      <vt:lpstr>Existe una relación entre Principio de Estabilidad de la LCT y Volatilidad de las Empresas</vt:lpstr>
      <vt:lpstr>Caso NTA S.A. Parque industrial de Pilar</vt:lpstr>
      <vt:lpstr>El principio de Estabilidad de la LCT aumenta el costo laboral</vt:lpstr>
      <vt:lpstr>experimento en una U.E.N. del sector Informático: Nivel Operativo Básico</vt:lpstr>
      <vt:lpstr>Indicadores</vt:lpstr>
      <vt:lpstr>Sugerencias de acuerdo a la investigación realizada:</vt:lpstr>
      <vt:lpstr>Modelo de Comunicación Humana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raul ariel</dc:creator>
  <cp:lastModifiedBy>raul ariel</cp:lastModifiedBy>
  <cp:revision>21</cp:revision>
  <dcterms:created xsi:type="dcterms:W3CDTF">2011-05-16T22:32:52Z</dcterms:created>
  <dcterms:modified xsi:type="dcterms:W3CDTF">2011-05-19T02:41:54Z</dcterms:modified>
</cp:coreProperties>
</file>