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23" r:id="rId2"/>
    <p:sldId id="343" r:id="rId3"/>
    <p:sldId id="349" r:id="rId4"/>
    <p:sldId id="347" r:id="rId5"/>
    <p:sldId id="348" r:id="rId6"/>
    <p:sldId id="286" r:id="rId7"/>
    <p:sldId id="287" r:id="rId8"/>
    <p:sldId id="340" r:id="rId9"/>
    <p:sldId id="289" r:id="rId10"/>
    <p:sldId id="288" r:id="rId11"/>
    <p:sldId id="345" r:id="rId12"/>
    <p:sldId id="293" r:id="rId13"/>
    <p:sldId id="290" r:id="rId14"/>
    <p:sldId id="292" r:id="rId15"/>
    <p:sldId id="350" r:id="rId16"/>
    <p:sldId id="351" r:id="rId17"/>
    <p:sldId id="296" r:id="rId18"/>
    <p:sldId id="297" r:id="rId19"/>
    <p:sldId id="304" r:id="rId20"/>
    <p:sldId id="346" r:id="rId21"/>
    <p:sldId id="335" r:id="rId22"/>
    <p:sldId id="308" r:id="rId23"/>
    <p:sldId id="309" r:id="rId24"/>
    <p:sldId id="310" r:id="rId25"/>
    <p:sldId id="305" r:id="rId26"/>
    <p:sldId id="311" r:id="rId27"/>
    <p:sldId id="313" r:id="rId28"/>
    <p:sldId id="312" r:id="rId29"/>
    <p:sldId id="336" r:id="rId30"/>
    <p:sldId id="326" r:id="rId31"/>
    <p:sldId id="314" r:id="rId32"/>
    <p:sldId id="318" r:id="rId33"/>
    <p:sldId id="319" r:id="rId34"/>
    <p:sldId id="320" r:id="rId35"/>
    <p:sldId id="321" r:id="rId36"/>
    <p:sldId id="322" r:id="rId37"/>
    <p:sldId id="283" r:id="rId38"/>
  </p:sldIdLst>
  <p:sldSz cx="9144000" cy="6858000" type="screen4x3"/>
  <p:notesSz cx="6867525" cy="9994900"/>
  <p:defaultTextStyle>
    <a:defPPr>
      <a:defRPr lang="es-ES_tradnl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CC00"/>
    <a:srgbClr val="000000"/>
    <a:srgbClr val="FFCC00"/>
    <a:srgbClr val="FF3300"/>
    <a:srgbClr val="CCFF66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3" autoAdjust="0"/>
    <p:restoredTop sz="94719" autoAdjust="0"/>
  </p:normalViewPr>
  <p:slideViewPr>
    <p:cSldViewPr>
      <p:cViewPr>
        <p:scale>
          <a:sx n="71" d="100"/>
          <a:sy n="71" d="100"/>
        </p:scale>
        <p:origin x="1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Hoja1!$C$29:$E$29</c:f>
              <c:strCache>
                <c:ptCount val="3"/>
                <c:pt idx="0">
                  <c:v>POLLO</c:v>
                </c:pt>
                <c:pt idx="1">
                  <c:v>CERDO</c:v>
                </c:pt>
                <c:pt idx="2">
                  <c:v>VACA</c:v>
                </c:pt>
              </c:strCache>
            </c:strRef>
          </c:cat>
          <c:val>
            <c:numRef>
              <c:f>Hoja1!$C$30:$E$30</c:f>
              <c:numCache>
                <c:formatCode>_ * #,##0_ ;_ * \-#,##0_ ;_ * "-"??_ ;_ @_ </c:formatCode>
                <c:ptCount val="3"/>
                <c:pt idx="0">
                  <c:v>36</c:v>
                </c:pt>
                <c:pt idx="1">
                  <c:v>40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9376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943DA-5B4D-4579-B9E1-9D3772F536CA}" type="datetimeFigureOut">
              <a:rPr lang="es-AR" smtClean="0"/>
              <a:t>18/05/2011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974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7389" y="4748213"/>
            <a:ext cx="5492750" cy="44973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493251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9376" y="9493251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2D764-E8E1-4844-8942-5C7A44EF713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59133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8C5E5-EE65-4596-B81E-250CA3DC3F3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11979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09565-1DF6-48DD-8E65-3D88B6AB25C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53658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8837E-6510-44D0-B6BD-9D5592C8F47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61929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5B6F7-57C6-495B-A556-C70B74546A7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5655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733EE-3E7E-48A5-89D4-BD7EDB475DED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6476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7AAFD-7FF3-429E-8828-62DC7D06373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10370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D893F-329A-4BEB-861D-876A9F3756A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39782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13463-65C4-41E1-9175-DFDC11DA641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4912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83471-9EF2-4651-A22A-E72FB3CE185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72609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5334A-0778-4CF2-BFFE-BBEDF5BA43D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165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0D2A6-D719-4801-B99A-27623BFEF6F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2688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DA604-A462-41B5-BFBA-A6ADBED78321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0023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709AC7D-9103-49FB-9595-BCB4F5EAEDF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1.emf"/><Relationship Id="rId4" Type="http://schemas.openxmlformats.org/officeDocument/2006/relationships/oleObject" Target="../embeddings/Hoja_de_c_lculo_de_Microsoft_Excel_97-2003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2.emf"/><Relationship Id="rId4" Type="http://schemas.openxmlformats.org/officeDocument/2006/relationships/oleObject" Target="../embeddings/Hoja_de_c_lculo_de_Microsoft_Excel_97-20032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3.emf"/><Relationship Id="rId4" Type="http://schemas.openxmlformats.org/officeDocument/2006/relationships/oleObject" Target="../embeddings/Hoja_de_c_lculo_de_Microsoft_Excel_97-20033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7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9.png"/><Relationship Id="rId5" Type="http://schemas.openxmlformats.org/officeDocument/2006/relationships/oleObject" Target="../embeddings/Hoja_de_c_lculo_de_Microsoft_Excel_97-20034.xls"/><Relationship Id="rId4" Type="http://schemas.openxmlformats.org/officeDocument/2006/relationships/oleObject" Target="../embeddings/oleObject8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0" y="2900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AR"/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0" y="-315913"/>
            <a:ext cx="9144000" cy="187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4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X CONGRESO INTERNACIONAL DE ADMINISTRACION</a:t>
            </a:r>
            <a:endParaRPr lang="es-AR" sz="40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-180528" y="1412776"/>
            <a:ext cx="95050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32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LA GESTION EN TRANSFORMACION</a:t>
            </a:r>
          </a:p>
          <a:p>
            <a:pPr>
              <a:defRPr/>
            </a:pPr>
            <a:r>
              <a:rPr lang="es-ES_tradnl" sz="1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CONSEJO Profesional de Ciencias Económicas </a:t>
            </a:r>
          </a:p>
          <a:p>
            <a:pPr>
              <a:defRPr/>
            </a:pPr>
            <a:r>
              <a:rPr lang="es-ES_tradnl" sz="1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de la Ciudad Autónoma de Buenos Aires</a:t>
            </a:r>
          </a:p>
          <a:p>
            <a:pPr>
              <a:defRPr/>
            </a:pPr>
            <a:endParaRPr lang="es-ES_tradnl" sz="16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defRPr/>
            </a:pPr>
            <a:r>
              <a:rPr lang="es-ES_tradnl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MESA REDONDA:</a:t>
            </a:r>
          </a:p>
          <a:p>
            <a:pPr>
              <a:defRPr/>
            </a:pPr>
            <a:r>
              <a:rPr lang="es-ES_tradnl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RENOVACION Ó TRANSFORMACION</a:t>
            </a:r>
          </a:p>
          <a:p>
            <a:pPr>
              <a:defRPr/>
            </a:pPr>
            <a:endParaRPr lang="es-ES_tradnl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defRPr/>
            </a:pPr>
            <a:r>
              <a:rPr lang="es-ES_tradnl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20 DE MAYO DE 2011</a:t>
            </a:r>
            <a:endParaRPr lang="es-AR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611188" y="4724425"/>
            <a:ext cx="8027987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32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GRANJA TRES ARROYOS S.A</a:t>
            </a:r>
            <a:br>
              <a:rPr lang="es-ES_tradnl" sz="32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</a:br>
            <a:r>
              <a:rPr lang="es-ES_tradnl" sz="28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JOAQUIN DE GRAZIA</a:t>
            </a:r>
            <a:br>
              <a:rPr lang="es-ES_tradnl" sz="28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ES_tradnl" sz="28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PRESIDENTE</a:t>
            </a:r>
            <a:endParaRPr lang="es-AR" sz="28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59"/>
          <p:cNvSpPr>
            <a:spLocks noChangeShapeType="1"/>
          </p:cNvSpPr>
          <p:nvPr/>
        </p:nvSpPr>
        <p:spPr bwMode="auto">
          <a:xfrm>
            <a:off x="1476375" y="3500438"/>
            <a:ext cx="1588" cy="649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57409" name="AutoShape 65"/>
          <p:cNvSpPr>
            <a:spLocks noChangeArrowheads="1"/>
          </p:cNvSpPr>
          <p:nvPr/>
        </p:nvSpPr>
        <p:spPr bwMode="auto">
          <a:xfrm>
            <a:off x="395288" y="188913"/>
            <a:ext cx="8280400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196" name="Line 61"/>
          <p:cNvSpPr>
            <a:spLocks noChangeShapeType="1"/>
          </p:cNvSpPr>
          <p:nvPr/>
        </p:nvSpPr>
        <p:spPr bwMode="auto">
          <a:xfrm>
            <a:off x="2700338" y="3357563"/>
            <a:ext cx="4953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197" name="Line 60"/>
          <p:cNvSpPr>
            <a:spLocks noChangeShapeType="1"/>
          </p:cNvSpPr>
          <p:nvPr/>
        </p:nvSpPr>
        <p:spPr bwMode="auto">
          <a:xfrm>
            <a:off x="1470025" y="4149725"/>
            <a:ext cx="22383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198" name="Line 25"/>
          <p:cNvSpPr>
            <a:spLocks noChangeShapeType="1"/>
          </p:cNvSpPr>
          <p:nvPr/>
        </p:nvSpPr>
        <p:spPr bwMode="auto">
          <a:xfrm>
            <a:off x="2676525" y="1341438"/>
            <a:ext cx="4953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199" name="Line 26"/>
          <p:cNvSpPr>
            <a:spLocks noChangeShapeType="1"/>
          </p:cNvSpPr>
          <p:nvPr/>
        </p:nvSpPr>
        <p:spPr bwMode="auto">
          <a:xfrm>
            <a:off x="2676525" y="1989138"/>
            <a:ext cx="4953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0" name="Line 28"/>
          <p:cNvSpPr>
            <a:spLocks noChangeShapeType="1"/>
          </p:cNvSpPr>
          <p:nvPr/>
        </p:nvSpPr>
        <p:spPr bwMode="auto">
          <a:xfrm>
            <a:off x="5400675" y="1989138"/>
            <a:ext cx="4953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1" name="Line 30"/>
          <p:cNvSpPr>
            <a:spLocks noChangeShapeType="1"/>
          </p:cNvSpPr>
          <p:nvPr/>
        </p:nvSpPr>
        <p:spPr bwMode="auto">
          <a:xfrm>
            <a:off x="5400675" y="3357563"/>
            <a:ext cx="3302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2" name="Line 31"/>
          <p:cNvSpPr>
            <a:spLocks noChangeShapeType="1"/>
          </p:cNvSpPr>
          <p:nvPr/>
        </p:nvSpPr>
        <p:spPr bwMode="auto">
          <a:xfrm>
            <a:off x="8289925" y="1125538"/>
            <a:ext cx="3302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3" name="Line 32"/>
          <p:cNvSpPr>
            <a:spLocks noChangeShapeType="1"/>
          </p:cNvSpPr>
          <p:nvPr/>
        </p:nvSpPr>
        <p:spPr bwMode="auto">
          <a:xfrm>
            <a:off x="8289925" y="1989138"/>
            <a:ext cx="3302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4" name="Line 33"/>
          <p:cNvSpPr>
            <a:spLocks noChangeShapeType="1"/>
          </p:cNvSpPr>
          <p:nvPr/>
        </p:nvSpPr>
        <p:spPr bwMode="auto">
          <a:xfrm>
            <a:off x="4244975" y="1468438"/>
            <a:ext cx="1588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5" name="Line 34"/>
          <p:cNvSpPr>
            <a:spLocks noChangeShapeType="1"/>
          </p:cNvSpPr>
          <p:nvPr/>
        </p:nvSpPr>
        <p:spPr bwMode="auto">
          <a:xfrm>
            <a:off x="4244975" y="2116138"/>
            <a:ext cx="1588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6" name="Line 35"/>
          <p:cNvSpPr>
            <a:spLocks noChangeShapeType="1"/>
          </p:cNvSpPr>
          <p:nvPr/>
        </p:nvSpPr>
        <p:spPr bwMode="auto">
          <a:xfrm>
            <a:off x="4244975" y="2760663"/>
            <a:ext cx="1588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7" name="Line 37"/>
          <p:cNvSpPr>
            <a:spLocks noChangeShapeType="1"/>
          </p:cNvSpPr>
          <p:nvPr/>
        </p:nvSpPr>
        <p:spPr bwMode="auto">
          <a:xfrm>
            <a:off x="4244975" y="4221163"/>
            <a:ext cx="1588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8" name="Line 38"/>
          <p:cNvSpPr>
            <a:spLocks noChangeShapeType="1"/>
          </p:cNvSpPr>
          <p:nvPr/>
        </p:nvSpPr>
        <p:spPr bwMode="auto">
          <a:xfrm>
            <a:off x="8620125" y="1130300"/>
            <a:ext cx="1588" cy="1362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09" name="Line 39"/>
          <p:cNvSpPr>
            <a:spLocks noChangeShapeType="1"/>
          </p:cNvSpPr>
          <p:nvPr/>
        </p:nvSpPr>
        <p:spPr bwMode="auto">
          <a:xfrm>
            <a:off x="8042275" y="2760663"/>
            <a:ext cx="1588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0" name="Line 40"/>
          <p:cNvSpPr>
            <a:spLocks noChangeShapeType="1"/>
          </p:cNvSpPr>
          <p:nvPr/>
        </p:nvSpPr>
        <p:spPr bwMode="auto">
          <a:xfrm>
            <a:off x="6473825" y="2760663"/>
            <a:ext cx="1588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1" name="Line 53"/>
          <p:cNvSpPr>
            <a:spLocks noChangeShapeType="1"/>
          </p:cNvSpPr>
          <p:nvPr/>
        </p:nvSpPr>
        <p:spPr bwMode="auto">
          <a:xfrm flipV="1">
            <a:off x="6443663" y="3500438"/>
            <a:ext cx="1587" cy="1152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2" name="Line 54"/>
          <p:cNvSpPr>
            <a:spLocks noChangeShapeType="1"/>
          </p:cNvSpPr>
          <p:nvPr/>
        </p:nvSpPr>
        <p:spPr bwMode="auto">
          <a:xfrm flipV="1">
            <a:off x="8027988" y="3716338"/>
            <a:ext cx="1587" cy="936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3" name="Line 41"/>
          <p:cNvSpPr>
            <a:spLocks noChangeShapeType="1"/>
          </p:cNvSpPr>
          <p:nvPr/>
        </p:nvSpPr>
        <p:spPr bwMode="auto">
          <a:xfrm>
            <a:off x="611188" y="4868863"/>
            <a:ext cx="3175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4" name="Line 42"/>
          <p:cNvSpPr>
            <a:spLocks noChangeShapeType="1"/>
          </p:cNvSpPr>
          <p:nvPr/>
        </p:nvSpPr>
        <p:spPr bwMode="auto">
          <a:xfrm>
            <a:off x="3582988" y="4941888"/>
            <a:ext cx="3175" cy="358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5" name="Line 43"/>
          <p:cNvSpPr>
            <a:spLocks noChangeShapeType="1"/>
          </p:cNvSpPr>
          <p:nvPr/>
        </p:nvSpPr>
        <p:spPr bwMode="auto">
          <a:xfrm>
            <a:off x="5151438" y="4941888"/>
            <a:ext cx="3175" cy="358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6" name="Line 44"/>
          <p:cNvSpPr>
            <a:spLocks noChangeShapeType="1"/>
          </p:cNvSpPr>
          <p:nvPr/>
        </p:nvSpPr>
        <p:spPr bwMode="auto">
          <a:xfrm>
            <a:off x="6802438" y="4868863"/>
            <a:ext cx="3175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7" name="Line 45"/>
          <p:cNvSpPr>
            <a:spLocks noChangeShapeType="1"/>
          </p:cNvSpPr>
          <p:nvPr/>
        </p:nvSpPr>
        <p:spPr bwMode="auto">
          <a:xfrm>
            <a:off x="8453438" y="4868863"/>
            <a:ext cx="3175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8" name="Line 46"/>
          <p:cNvSpPr>
            <a:spLocks noChangeShapeType="1"/>
          </p:cNvSpPr>
          <p:nvPr/>
        </p:nvSpPr>
        <p:spPr bwMode="auto">
          <a:xfrm>
            <a:off x="2014538" y="4941888"/>
            <a:ext cx="3175" cy="3587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19" name="Line 47"/>
          <p:cNvSpPr>
            <a:spLocks noChangeShapeType="1"/>
          </p:cNvSpPr>
          <p:nvPr/>
        </p:nvSpPr>
        <p:spPr bwMode="auto">
          <a:xfrm>
            <a:off x="612775" y="5661025"/>
            <a:ext cx="158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0" name="Line 48"/>
          <p:cNvSpPr>
            <a:spLocks noChangeShapeType="1"/>
          </p:cNvSpPr>
          <p:nvPr/>
        </p:nvSpPr>
        <p:spPr bwMode="auto">
          <a:xfrm>
            <a:off x="2016125" y="5516563"/>
            <a:ext cx="1588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1" name="Line 49"/>
          <p:cNvSpPr>
            <a:spLocks noChangeShapeType="1"/>
          </p:cNvSpPr>
          <p:nvPr/>
        </p:nvSpPr>
        <p:spPr bwMode="auto">
          <a:xfrm>
            <a:off x="8455025" y="5589588"/>
            <a:ext cx="1588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2" name="Line 50"/>
          <p:cNvSpPr>
            <a:spLocks noChangeShapeType="1"/>
          </p:cNvSpPr>
          <p:nvPr/>
        </p:nvSpPr>
        <p:spPr bwMode="auto">
          <a:xfrm>
            <a:off x="3584575" y="6084888"/>
            <a:ext cx="1588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3" name="Line 51"/>
          <p:cNvSpPr>
            <a:spLocks noChangeShapeType="1"/>
          </p:cNvSpPr>
          <p:nvPr/>
        </p:nvSpPr>
        <p:spPr bwMode="auto">
          <a:xfrm>
            <a:off x="5153025" y="5876925"/>
            <a:ext cx="1588" cy="3603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4" name="Line 52"/>
          <p:cNvSpPr>
            <a:spLocks noChangeShapeType="1"/>
          </p:cNvSpPr>
          <p:nvPr/>
        </p:nvSpPr>
        <p:spPr bwMode="auto">
          <a:xfrm>
            <a:off x="6804025" y="5949950"/>
            <a:ext cx="1588" cy="2873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5" name="Line 55"/>
          <p:cNvSpPr>
            <a:spLocks noChangeShapeType="1"/>
          </p:cNvSpPr>
          <p:nvPr/>
        </p:nvSpPr>
        <p:spPr bwMode="auto">
          <a:xfrm>
            <a:off x="3635375" y="5589588"/>
            <a:ext cx="1588" cy="2333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26" name="Rectangle 4"/>
          <p:cNvSpPr>
            <a:spLocks noChangeArrowheads="1"/>
          </p:cNvSpPr>
          <p:nvPr/>
        </p:nvSpPr>
        <p:spPr bwMode="auto">
          <a:xfrm>
            <a:off x="200025" y="1103313"/>
            <a:ext cx="24765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PLANTA DE INCUBACION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“ABUELOS”</a:t>
            </a:r>
          </a:p>
        </p:txBody>
      </p:sp>
      <p:sp>
        <p:nvSpPr>
          <p:cNvPr id="8227" name="Rectangle 5"/>
          <p:cNvSpPr>
            <a:spLocks noChangeArrowheads="1"/>
          </p:cNvSpPr>
          <p:nvPr/>
        </p:nvSpPr>
        <p:spPr bwMode="auto">
          <a:xfrm>
            <a:off x="3132138" y="1103313"/>
            <a:ext cx="22288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PLANTELES DE 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ABUELOS</a:t>
            </a:r>
          </a:p>
        </p:txBody>
      </p:sp>
      <p:sp>
        <p:nvSpPr>
          <p:cNvPr id="8228" name="Rectangle 6"/>
          <p:cNvSpPr>
            <a:spLocks noChangeArrowheads="1"/>
          </p:cNvSpPr>
          <p:nvPr/>
        </p:nvSpPr>
        <p:spPr bwMode="auto">
          <a:xfrm>
            <a:off x="5895975" y="1103313"/>
            <a:ext cx="23939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GRANJAS</a:t>
            </a:r>
          </a:p>
        </p:txBody>
      </p:sp>
      <p:sp>
        <p:nvSpPr>
          <p:cNvPr id="8229" name="Rectangle 7"/>
          <p:cNvSpPr>
            <a:spLocks noChangeArrowheads="1"/>
          </p:cNvSpPr>
          <p:nvPr/>
        </p:nvSpPr>
        <p:spPr bwMode="auto">
          <a:xfrm>
            <a:off x="3171825" y="1752600"/>
            <a:ext cx="22288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PLANTELES DE 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PADRES</a:t>
            </a:r>
          </a:p>
        </p:txBody>
      </p:sp>
      <p:sp>
        <p:nvSpPr>
          <p:cNvPr id="8230" name="Rectangle 8"/>
          <p:cNvSpPr>
            <a:spLocks noChangeArrowheads="1"/>
          </p:cNvSpPr>
          <p:nvPr/>
        </p:nvSpPr>
        <p:spPr bwMode="auto">
          <a:xfrm>
            <a:off x="212725" y="1752600"/>
            <a:ext cx="24765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PLANTA DE INCUBACION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“PADRES”</a:t>
            </a:r>
          </a:p>
        </p:txBody>
      </p:sp>
      <p:sp>
        <p:nvSpPr>
          <p:cNvPr id="8231" name="Rectangle 9"/>
          <p:cNvSpPr>
            <a:spLocks noChangeArrowheads="1"/>
          </p:cNvSpPr>
          <p:nvPr/>
        </p:nvSpPr>
        <p:spPr bwMode="auto">
          <a:xfrm>
            <a:off x="5895975" y="1752600"/>
            <a:ext cx="23939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GRANJAS</a:t>
            </a:r>
            <a:endParaRPr lang="es-ES_tradnl" sz="12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8232" name="Rectangle 10"/>
          <p:cNvSpPr>
            <a:spLocks noChangeArrowheads="1"/>
          </p:cNvSpPr>
          <p:nvPr/>
        </p:nvSpPr>
        <p:spPr bwMode="auto">
          <a:xfrm>
            <a:off x="3171825" y="2400300"/>
            <a:ext cx="22288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GRANJAS PARRILLEROS</a:t>
            </a:r>
            <a:endParaRPr lang="es-ES_tradnl" sz="12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8233" name="Rectangle 11"/>
          <p:cNvSpPr>
            <a:spLocks noChangeArrowheads="1"/>
          </p:cNvSpPr>
          <p:nvPr/>
        </p:nvSpPr>
        <p:spPr bwMode="auto">
          <a:xfrm>
            <a:off x="5895975" y="2400300"/>
            <a:ext cx="29718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FABRICA DE ALIMENTOS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 BALANCEADOS</a:t>
            </a:r>
          </a:p>
        </p:txBody>
      </p:sp>
      <p:sp>
        <p:nvSpPr>
          <p:cNvPr id="8235" name="Rectangle 13"/>
          <p:cNvSpPr>
            <a:spLocks noChangeArrowheads="1"/>
          </p:cNvSpPr>
          <p:nvPr/>
        </p:nvSpPr>
        <p:spPr bwMode="auto">
          <a:xfrm>
            <a:off x="5730875" y="3141663"/>
            <a:ext cx="1503363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PLANTA DE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SUBPRODUCTOS</a:t>
            </a:r>
          </a:p>
        </p:txBody>
      </p:sp>
      <p:sp>
        <p:nvSpPr>
          <p:cNvPr id="8236" name="Rectangle 14"/>
          <p:cNvSpPr>
            <a:spLocks noChangeArrowheads="1"/>
          </p:cNvSpPr>
          <p:nvPr/>
        </p:nvSpPr>
        <p:spPr bwMode="auto">
          <a:xfrm>
            <a:off x="7464425" y="3141663"/>
            <a:ext cx="1590675" cy="6096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FABRICA DE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EXPELLER Y </a:t>
            </a:r>
          </a:p>
          <a:p>
            <a:pPr eaLnBrk="0" hangingPunct="0"/>
            <a:r>
              <a:rPr lang="es-ES_tradnl" sz="1200" b="1" i="1">
                <a:cs typeface="Arial" charset="0"/>
              </a:rPr>
              <a:t>ACEITE DE SOJA</a:t>
            </a:r>
          </a:p>
        </p:txBody>
      </p:sp>
      <p:sp>
        <p:nvSpPr>
          <p:cNvPr id="8237" name="Rectangle 15"/>
          <p:cNvSpPr>
            <a:spLocks noChangeArrowheads="1"/>
          </p:cNvSpPr>
          <p:nvPr/>
        </p:nvSpPr>
        <p:spPr bwMode="auto">
          <a:xfrm>
            <a:off x="2963863" y="3933825"/>
            <a:ext cx="2616200" cy="382588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PRODUCTOS TERMINADOS</a:t>
            </a:r>
          </a:p>
        </p:txBody>
      </p:sp>
      <p:sp>
        <p:nvSpPr>
          <p:cNvPr id="8238" name="Rectangle 16"/>
          <p:cNvSpPr>
            <a:spLocks noChangeArrowheads="1"/>
          </p:cNvSpPr>
          <p:nvPr/>
        </p:nvSpPr>
        <p:spPr bwMode="auto">
          <a:xfrm>
            <a:off x="34925" y="4632325"/>
            <a:ext cx="90805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CENTROS DE DISTRIBUCION</a:t>
            </a:r>
          </a:p>
        </p:txBody>
      </p:sp>
      <p:sp>
        <p:nvSpPr>
          <p:cNvPr id="8239" name="Rectangle 17"/>
          <p:cNvSpPr>
            <a:spLocks noChangeArrowheads="1"/>
          </p:cNvSpPr>
          <p:nvPr/>
        </p:nvSpPr>
        <p:spPr bwMode="auto">
          <a:xfrm>
            <a:off x="34925" y="5280025"/>
            <a:ext cx="11938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DISTRIBUIDOR</a:t>
            </a:r>
          </a:p>
          <a:p>
            <a:pPr eaLnBrk="0" hangingPunct="0"/>
            <a:r>
              <a:rPr lang="es-ES_tradnl" sz="1000" b="1" i="1">
                <a:cs typeface="Arial" charset="0"/>
              </a:rPr>
              <a:t> MINORISTA</a:t>
            </a:r>
          </a:p>
        </p:txBody>
      </p:sp>
      <p:sp>
        <p:nvSpPr>
          <p:cNvPr id="8240" name="Rectangle 18"/>
          <p:cNvSpPr>
            <a:spLocks noChangeArrowheads="1"/>
          </p:cNvSpPr>
          <p:nvPr/>
        </p:nvSpPr>
        <p:spPr bwMode="auto">
          <a:xfrm>
            <a:off x="1355725" y="5280025"/>
            <a:ext cx="15684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HIPERMERCADOS Y</a:t>
            </a:r>
          </a:p>
          <a:p>
            <a:pPr eaLnBrk="0" hangingPunct="0"/>
            <a:r>
              <a:rPr lang="es-ES_tradnl" sz="1000" b="1" i="1">
                <a:cs typeface="Arial" charset="0"/>
              </a:rPr>
              <a:t>SUPERMERCADOS</a:t>
            </a:r>
          </a:p>
        </p:txBody>
      </p:sp>
      <p:sp>
        <p:nvSpPr>
          <p:cNvPr id="8241" name="Rectangle 19"/>
          <p:cNvSpPr>
            <a:spLocks noChangeArrowheads="1"/>
          </p:cNvSpPr>
          <p:nvPr/>
        </p:nvSpPr>
        <p:spPr bwMode="auto">
          <a:xfrm>
            <a:off x="3097213" y="5284788"/>
            <a:ext cx="1122362" cy="3048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MAYORISTAS</a:t>
            </a:r>
          </a:p>
        </p:txBody>
      </p:sp>
      <p:sp>
        <p:nvSpPr>
          <p:cNvPr id="8242" name="Rectangle 20"/>
          <p:cNvSpPr>
            <a:spLocks noChangeArrowheads="1"/>
          </p:cNvSpPr>
          <p:nvPr/>
        </p:nvSpPr>
        <p:spPr bwMode="auto">
          <a:xfrm>
            <a:off x="4410075" y="5300663"/>
            <a:ext cx="1633538" cy="6096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DISTRIBUCION</a:t>
            </a:r>
          </a:p>
          <a:p>
            <a:pPr eaLnBrk="0" hangingPunct="0"/>
            <a:r>
              <a:rPr lang="es-ES_tradnl" sz="1000" b="1" i="1">
                <a:cs typeface="Arial" charset="0"/>
              </a:rPr>
              <a:t> MINORISTA DIRECTA</a:t>
            </a:r>
          </a:p>
        </p:txBody>
      </p:sp>
      <p:sp>
        <p:nvSpPr>
          <p:cNvPr id="8243" name="Rectangle 21"/>
          <p:cNvSpPr>
            <a:spLocks noChangeArrowheads="1"/>
          </p:cNvSpPr>
          <p:nvPr/>
        </p:nvSpPr>
        <p:spPr bwMode="auto">
          <a:xfrm>
            <a:off x="3097213" y="5788025"/>
            <a:ext cx="1122362" cy="3048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MINORISTAS</a:t>
            </a:r>
          </a:p>
        </p:txBody>
      </p:sp>
      <p:sp>
        <p:nvSpPr>
          <p:cNvPr id="8244" name="Rectangle 22"/>
          <p:cNvSpPr>
            <a:spLocks noChangeArrowheads="1"/>
          </p:cNvSpPr>
          <p:nvPr/>
        </p:nvSpPr>
        <p:spPr bwMode="auto">
          <a:xfrm>
            <a:off x="6143625" y="5300663"/>
            <a:ext cx="1568450" cy="6858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MATERIA PRIMA </a:t>
            </a:r>
          </a:p>
          <a:p>
            <a:pPr eaLnBrk="0" hangingPunct="0"/>
            <a:r>
              <a:rPr lang="es-ES_tradnl" sz="1000" b="1" i="1">
                <a:cs typeface="Arial" charset="0"/>
              </a:rPr>
              <a:t>PARA </a:t>
            </a:r>
          </a:p>
          <a:p>
            <a:pPr eaLnBrk="0" hangingPunct="0"/>
            <a:r>
              <a:rPr lang="es-ES_tradnl" sz="1000" b="1" i="1">
                <a:cs typeface="Arial" charset="0"/>
              </a:rPr>
              <a:t>INDUSTRIALIZACION</a:t>
            </a:r>
          </a:p>
        </p:txBody>
      </p:sp>
      <p:sp>
        <p:nvSpPr>
          <p:cNvPr id="8245" name="Rectangle 23"/>
          <p:cNvSpPr>
            <a:spLocks noChangeArrowheads="1"/>
          </p:cNvSpPr>
          <p:nvPr/>
        </p:nvSpPr>
        <p:spPr bwMode="auto">
          <a:xfrm>
            <a:off x="7877175" y="5300663"/>
            <a:ext cx="119380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000" b="1" i="1">
                <a:cs typeface="Arial" charset="0"/>
              </a:rPr>
              <a:t>EXPORTACION</a:t>
            </a:r>
          </a:p>
        </p:txBody>
      </p:sp>
      <p:sp>
        <p:nvSpPr>
          <p:cNvPr id="8246" name="Rectangle 24"/>
          <p:cNvSpPr>
            <a:spLocks noChangeArrowheads="1"/>
          </p:cNvSpPr>
          <p:nvPr/>
        </p:nvSpPr>
        <p:spPr bwMode="auto">
          <a:xfrm>
            <a:off x="34925" y="6237288"/>
            <a:ext cx="9080500" cy="2159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CONSUMIDORES</a:t>
            </a:r>
          </a:p>
        </p:txBody>
      </p:sp>
      <p:sp>
        <p:nvSpPr>
          <p:cNvPr id="8247" name="Rectangle 56"/>
          <p:cNvSpPr>
            <a:spLocks noChangeArrowheads="1"/>
          </p:cNvSpPr>
          <p:nvPr/>
        </p:nvSpPr>
        <p:spPr bwMode="auto">
          <a:xfrm>
            <a:off x="327025" y="3141663"/>
            <a:ext cx="2373313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PLANTAS VALOR AGREGADO</a:t>
            </a:r>
            <a:endParaRPr lang="es-ES_tradnl" b="1" i="1"/>
          </a:p>
        </p:txBody>
      </p:sp>
      <p:sp>
        <p:nvSpPr>
          <p:cNvPr id="8248" name="Line 58"/>
          <p:cNvSpPr>
            <a:spLocks noChangeShapeType="1"/>
          </p:cNvSpPr>
          <p:nvPr/>
        </p:nvSpPr>
        <p:spPr bwMode="auto">
          <a:xfrm>
            <a:off x="4211638" y="3500438"/>
            <a:ext cx="1587" cy="4333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57406" name="Rectangle 62"/>
          <p:cNvSpPr>
            <a:spLocks noChangeArrowheads="1"/>
          </p:cNvSpPr>
          <p:nvPr/>
        </p:nvSpPr>
        <p:spPr bwMode="auto">
          <a:xfrm>
            <a:off x="2339975" y="333375"/>
            <a:ext cx="49688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_tradnl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Integración Vertical</a:t>
            </a:r>
            <a:endParaRPr lang="es-ES" sz="3200" b="1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8234" name="Rectangle 12"/>
          <p:cNvSpPr>
            <a:spLocks noChangeArrowheads="1"/>
          </p:cNvSpPr>
          <p:nvPr/>
        </p:nvSpPr>
        <p:spPr bwMode="auto">
          <a:xfrm>
            <a:off x="3171825" y="3141663"/>
            <a:ext cx="2228850" cy="3810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 anchor="ctr"/>
          <a:lstStyle/>
          <a:p>
            <a:pPr eaLnBrk="0" hangingPunct="0"/>
            <a:r>
              <a:rPr lang="es-ES_tradnl" sz="1200" b="1" i="1">
                <a:cs typeface="Arial" charset="0"/>
              </a:rPr>
              <a:t>PLANTAS DE FAENA</a:t>
            </a:r>
            <a:endParaRPr lang="es-ES_tradnl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402750" y="30519"/>
            <a:ext cx="8280400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s-A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07504" y="123387"/>
            <a:ext cx="8910638" cy="5334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1414" tIns="45707" rIns="91414" bIns="45707"/>
          <a:lstStyle/>
          <a:p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Evolución Avícola</a:t>
            </a:r>
          </a:p>
        </p:txBody>
      </p:sp>
      <p:pic>
        <p:nvPicPr>
          <p:cNvPr id="22" name="Picture 4" descr="POLLO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8" y="1770855"/>
            <a:ext cx="1516063" cy="1871662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3" name="Picture 5" descr="POLLO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96053"/>
            <a:ext cx="2808287" cy="1692275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4" name="Picture 6" descr="POLLO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38" y="1286812"/>
            <a:ext cx="2195512" cy="2008188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5" name="Picture 7" descr="POLLO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41" y="3820266"/>
            <a:ext cx="1806575" cy="2173287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6" name="Picture 8" descr="POLLO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13" y="4118396"/>
            <a:ext cx="2808287" cy="1804987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7" name="Picture 9" descr="POLLO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00" y="3703335"/>
            <a:ext cx="1663700" cy="1944688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OLLO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13" y="3963986"/>
            <a:ext cx="1919287" cy="2087563"/>
          </a:xfrm>
          <a:prstGeom prst="rect">
            <a:avLst/>
          </a:prstGeom>
          <a:solidFill>
            <a:schemeClr val="tx1"/>
          </a:solidFill>
          <a:ln w="381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730215" y="1304677"/>
            <a:ext cx="6976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E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1950</a:t>
            </a:r>
            <a:endParaRPr lang="es-ES" sz="1800" b="1" dirty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6035600" y="1462086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ES" sz="18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1980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3393973" y="3642517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ES" sz="18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1990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7229400" y="3459161"/>
            <a:ext cx="170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ES" sz="18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Después 2000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710200" y="1391957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ES" sz="18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1960</a:t>
            </a:r>
          </a:p>
        </p:txBody>
      </p:sp>
    </p:spTree>
    <p:extLst>
      <p:ext uri="{BB962C8B-B14F-4D97-AF65-F5344CB8AC3E}">
        <p14:creationId xmlns:p14="http://schemas.microsoft.com/office/powerpoint/2010/main" val="169408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AutoShape 16"/>
          <p:cNvSpPr>
            <a:spLocks noChangeArrowheads="1"/>
          </p:cNvSpPr>
          <p:nvPr/>
        </p:nvSpPr>
        <p:spPr bwMode="auto">
          <a:xfrm>
            <a:off x="395288" y="188913"/>
            <a:ext cx="8280400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pic>
        <p:nvPicPr>
          <p:cNvPr id="14339" name="Picture 4" descr="IMG_49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65" y="4781550"/>
            <a:ext cx="1412875" cy="985838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5" descr="IMG_0804 finos cub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368425"/>
            <a:ext cx="1614487" cy="1076325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6" descr="IMG_0784 cocid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186113"/>
            <a:ext cx="1819275" cy="1347787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7" descr="IMG_0395 poll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25" y="1390650"/>
            <a:ext cx="1954213" cy="1414463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8" descr="IMG_0424 pollos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416844"/>
            <a:ext cx="4716463" cy="3144838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9" descr="IMG_0448 suprema pechug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2663825"/>
            <a:ext cx="1616075" cy="1077913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10" descr="IMG_0471 patamusl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960813"/>
            <a:ext cx="1616075" cy="1077912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1" descr="IMG_0711arrollado tulip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797425"/>
            <a:ext cx="1751012" cy="1223963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3994150" y="257175"/>
            <a:ext cx="1085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2010</a:t>
            </a:r>
          </a:p>
        </p:txBody>
      </p:sp>
      <p:pic>
        <p:nvPicPr>
          <p:cNvPr id="14348" name="Picture 13" descr="IMG_487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4625975"/>
            <a:ext cx="2089150" cy="1393825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4" descr="IMG_0577 caldos polv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5230813"/>
            <a:ext cx="1076325" cy="717550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5" descr="IMG_0766 prefrito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840" y="4781550"/>
            <a:ext cx="1243012" cy="828675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323850" y="2420938"/>
            <a:ext cx="8280400" cy="20161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229600" cy="2655888"/>
          </a:xfrm>
        </p:spPr>
        <p:txBody>
          <a:bodyPr/>
          <a:lstStyle/>
          <a:p>
            <a:pPr eaLnBrk="1" hangingPunct="1">
              <a:defRPr/>
            </a:pPr>
            <a:r>
              <a:rPr lang="es-ES" sz="36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APROVECHAMIENTO INTEGRAL</a:t>
            </a:r>
            <a:br>
              <a:rPr lang="es-ES" sz="36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ES" sz="36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br>
              <a:rPr lang="es-ES" sz="36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ES" sz="36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DIVERSIDAD DE PRODUCTOS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4 Objeto"/>
          <p:cNvGraphicFramePr>
            <a:graphicFrameLocks noChangeAspect="1"/>
          </p:cNvGraphicFramePr>
          <p:nvPr/>
        </p:nvGraphicFramePr>
        <p:xfrm>
          <a:off x="815975" y="1916113"/>
          <a:ext cx="9750425" cy="598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" name="Hoja de cálculo" r:id="rId4" imgW="11277708" imgH="6926623" progId="Excel.Sheet.8">
                  <p:embed/>
                </p:oleObj>
              </mc:Choice>
              <mc:Fallback>
                <p:oleObj name="Hoja de cálculo" r:id="rId4" imgW="11277708" imgH="6926623" progId="Excel.Sheet.8">
                  <p:embed/>
                  <p:pic>
                    <p:nvPicPr>
                      <p:cNvPr id="0" name="4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75" y="1916113"/>
                        <a:ext cx="9750425" cy="598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7" name="Line 23"/>
          <p:cNvSpPr>
            <a:spLocks noChangeShapeType="1"/>
          </p:cNvSpPr>
          <p:nvPr/>
        </p:nvSpPr>
        <p:spPr bwMode="auto">
          <a:xfrm flipV="1">
            <a:off x="493713" y="2052638"/>
            <a:ext cx="477837" cy="13763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88" name="Line 24"/>
          <p:cNvSpPr>
            <a:spLocks noChangeShapeType="1"/>
          </p:cNvSpPr>
          <p:nvPr/>
        </p:nvSpPr>
        <p:spPr bwMode="auto">
          <a:xfrm>
            <a:off x="2635250" y="2043113"/>
            <a:ext cx="62388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89" name="Line 25"/>
          <p:cNvSpPr>
            <a:spLocks noChangeShapeType="1"/>
          </p:cNvSpPr>
          <p:nvPr/>
        </p:nvSpPr>
        <p:spPr bwMode="auto">
          <a:xfrm>
            <a:off x="4000500" y="2276475"/>
            <a:ext cx="124777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0" name="Line 26"/>
          <p:cNvSpPr>
            <a:spLocks noChangeShapeType="1"/>
          </p:cNvSpPr>
          <p:nvPr/>
        </p:nvSpPr>
        <p:spPr bwMode="auto">
          <a:xfrm>
            <a:off x="5943600" y="2511425"/>
            <a:ext cx="78105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1" name="Line 27"/>
          <p:cNvSpPr>
            <a:spLocks noChangeShapeType="1"/>
          </p:cNvSpPr>
          <p:nvPr/>
        </p:nvSpPr>
        <p:spPr bwMode="auto">
          <a:xfrm>
            <a:off x="493713" y="3429000"/>
            <a:ext cx="477837" cy="4635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3" name="Line 29"/>
          <p:cNvSpPr>
            <a:spLocks noChangeShapeType="1"/>
          </p:cNvSpPr>
          <p:nvPr/>
        </p:nvSpPr>
        <p:spPr bwMode="auto">
          <a:xfrm>
            <a:off x="493713" y="3429000"/>
            <a:ext cx="477837" cy="9286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4" name="Line 30"/>
          <p:cNvSpPr>
            <a:spLocks noChangeShapeType="1"/>
          </p:cNvSpPr>
          <p:nvPr/>
        </p:nvSpPr>
        <p:spPr bwMode="auto">
          <a:xfrm>
            <a:off x="493713" y="3430588"/>
            <a:ext cx="477837" cy="13652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5" name="Line 31"/>
          <p:cNvSpPr>
            <a:spLocks noChangeShapeType="1"/>
          </p:cNvSpPr>
          <p:nvPr/>
        </p:nvSpPr>
        <p:spPr bwMode="auto">
          <a:xfrm>
            <a:off x="493713" y="3438525"/>
            <a:ext cx="549275" cy="20161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6" name="Line 32"/>
          <p:cNvSpPr>
            <a:spLocks noChangeShapeType="1"/>
          </p:cNvSpPr>
          <p:nvPr/>
        </p:nvSpPr>
        <p:spPr bwMode="auto">
          <a:xfrm>
            <a:off x="2635250" y="2043113"/>
            <a:ext cx="623888" cy="2333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7" name="Line 33"/>
          <p:cNvSpPr>
            <a:spLocks noChangeShapeType="1"/>
          </p:cNvSpPr>
          <p:nvPr/>
        </p:nvSpPr>
        <p:spPr bwMode="auto">
          <a:xfrm>
            <a:off x="2635250" y="2043113"/>
            <a:ext cx="623888" cy="11699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8" name="Line 34"/>
          <p:cNvSpPr>
            <a:spLocks noChangeShapeType="1"/>
          </p:cNvSpPr>
          <p:nvPr/>
        </p:nvSpPr>
        <p:spPr bwMode="auto">
          <a:xfrm>
            <a:off x="2635250" y="2043113"/>
            <a:ext cx="623888" cy="13858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499" name="Line 35"/>
          <p:cNvSpPr>
            <a:spLocks noChangeShapeType="1"/>
          </p:cNvSpPr>
          <p:nvPr/>
        </p:nvSpPr>
        <p:spPr bwMode="auto">
          <a:xfrm>
            <a:off x="4000500" y="2276475"/>
            <a:ext cx="1247775" cy="2349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500" name="Line 36"/>
          <p:cNvSpPr>
            <a:spLocks noChangeShapeType="1"/>
          </p:cNvSpPr>
          <p:nvPr/>
        </p:nvSpPr>
        <p:spPr bwMode="auto">
          <a:xfrm>
            <a:off x="4000500" y="2276475"/>
            <a:ext cx="1247775" cy="6238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501" name="Line 37"/>
          <p:cNvSpPr>
            <a:spLocks noChangeShapeType="1"/>
          </p:cNvSpPr>
          <p:nvPr/>
        </p:nvSpPr>
        <p:spPr bwMode="auto">
          <a:xfrm>
            <a:off x="5943600" y="2511425"/>
            <a:ext cx="781050" cy="2333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509" name="Line 45"/>
          <p:cNvSpPr>
            <a:spLocks noChangeShapeType="1"/>
          </p:cNvSpPr>
          <p:nvPr/>
        </p:nvSpPr>
        <p:spPr bwMode="auto">
          <a:xfrm>
            <a:off x="1917700" y="4365625"/>
            <a:ext cx="1247775" cy="15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510" name="Line 46"/>
          <p:cNvSpPr>
            <a:spLocks noChangeShapeType="1"/>
          </p:cNvSpPr>
          <p:nvPr/>
        </p:nvSpPr>
        <p:spPr bwMode="auto">
          <a:xfrm flipV="1">
            <a:off x="2932113" y="4792663"/>
            <a:ext cx="347662" cy="31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2511" name="Line 47"/>
          <p:cNvSpPr>
            <a:spLocks noChangeShapeType="1"/>
          </p:cNvSpPr>
          <p:nvPr/>
        </p:nvSpPr>
        <p:spPr bwMode="auto">
          <a:xfrm>
            <a:off x="2932113" y="4792663"/>
            <a:ext cx="233362" cy="2349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3067" name="Line 603"/>
          <p:cNvSpPr>
            <a:spLocks noChangeShapeType="1"/>
          </p:cNvSpPr>
          <p:nvPr/>
        </p:nvSpPr>
        <p:spPr bwMode="auto">
          <a:xfrm>
            <a:off x="1917700" y="5497513"/>
            <a:ext cx="1247775" cy="15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07950" y="2070100"/>
          <a:ext cx="406400" cy="3200400"/>
        </p:xfrm>
        <a:graphic>
          <a:graphicData uri="http://schemas.openxmlformats.org/drawingml/2006/table">
            <a:tbl>
              <a:tblPr/>
              <a:tblGrid>
                <a:gridCol w="406400"/>
              </a:tblGrid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P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endParaRPr lang="es-AR" sz="1600" b="0" i="0" u="none" strike="noStrike">
                        <a:solidFill>
                          <a:srgbClr val="000000"/>
                        </a:solidFill>
                        <a:effectLst/>
                        <a:latin typeface="Arial Black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V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s-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/>
                        </a:rPr>
                        <a:t>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2" name="Line 27"/>
          <p:cNvSpPr>
            <a:spLocks noChangeShapeType="1"/>
          </p:cNvSpPr>
          <p:nvPr/>
        </p:nvSpPr>
        <p:spPr bwMode="auto">
          <a:xfrm>
            <a:off x="493713" y="3432175"/>
            <a:ext cx="477837" cy="2317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1297" name="42 Elipse"/>
          <p:cNvSpPr>
            <a:spLocks noChangeArrowheads="1"/>
          </p:cNvSpPr>
          <p:nvPr/>
        </p:nvSpPr>
        <p:spPr bwMode="auto">
          <a:xfrm>
            <a:off x="2613025" y="2020888"/>
            <a:ext cx="46038" cy="4445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11298" name="43 Elipse"/>
          <p:cNvSpPr>
            <a:spLocks noChangeArrowheads="1"/>
          </p:cNvSpPr>
          <p:nvPr/>
        </p:nvSpPr>
        <p:spPr bwMode="auto">
          <a:xfrm>
            <a:off x="3976688" y="2257425"/>
            <a:ext cx="46037" cy="460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11299" name="44 Elipse"/>
          <p:cNvSpPr>
            <a:spLocks noChangeArrowheads="1"/>
          </p:cNvSpPr>
          <p:nvPr/>
        </p:nvSpPr>
        <p:spPr bwMode="auto">
          <a:xfrm>
            <a:off x="471488" y="3416300"/>
            <a:ext cx="46037" cy="460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599"/>
          <p:cNvGraphicFramePr>
            <a:graphicFrameLocks noChangeAspect="1"/>
          </p:cNvGraphicFramePr>
          <p:nvPr/>
        </p:nvGraphicFramePr>
        <p:xfrm>
          <a:off x="-36513" y="2060575"/>
          <a:ext cx="9456738" cy="661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Hoja de cálculo" r:id="rId4" imgW="11772940" imgH="8237118" progId="Excel.Sheet.8">
                  <p:embed/>
                </p:oleObj>
              </mc:Choice>
              <mc:Fallback>
                <p:oleObj name="Hoja de cálculo" r:id="rId4" imgW="11772940" imgH="823711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2060575"/>
                        <a:ext cx="9456738" cy="661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38"/>
          <p:cNvSpPr>
            <a:spLocks noChangeShapeType="1"/>
          </p:cNvSpPr>
          <p:nvPr/>
        </p:nvSpPr>
        <p:spPr bwMode="auto">
          <a:xfrm>
            <a:off x="4859338" y="5157788"/>
            <a:ext cx="1204912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Line 39"/>
          <p:cNvSpPr>
            <a:spLocks noChangeShapeType="1"/>
          </p:cNvSpPr>
          <p:nvPr/>
        </p:nvSpPr>
        <p:spPr bwMode="auto">
          <a:xfrm flipV="1">
            <a:off x="2794000" y="2565400"/>
            <a:ext cx="33813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7" name="Line 40"/>
          <p:cNvSpPr>
            <a:spLocks noChangeShapeType="1"/>
          </p:cNvSpPr>
          <p:nvPr/>
        </p:nvSpPr>
        <p:spPr bwMode="auto">
          <a:xfrm>
            <a:off x="2794000" y="2551113"/>
            <a:ext cx="338138" cy="17414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8" name="Line 41"/>
          <p:cNvSpPr>
            <a:spLocks noChangeShapeType="1"/>
          </p:cNvSpPr>
          <p:nvPr/>
        </p:nvSpPr>
        <p:spPr bwMode="auto">
          <a:xfrm>
            <a:off x="2794000" y="2559050"/>
            <a:ext cx="338138" cy="25257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Line 42"/>
          <p:cNvSpPr>
            <a:spLocks noChangeShapeType="1"/>
          </p:cNvSpPr>
          <p:nvPr/>
        </p:nvSpPr>
        <p:spPr bwMode="auto">
          <a:xfrm>
            <a:off x="2794000" y="2551113"/>
            <a:ext cx="338138" cy="8064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2296" name="11 Elipse"/>
          <p:cNvSpPr>
            <a:spLocks noChangeArrowheads="1"/>
          </p:cNvSpPr>
          <p:nvPr/>
        </p:nvSpPr>
        <p:spPr bwMode="auto">
          <a:xfrm>
            <a:off x="2770188" y="2535238"/>
            <a:ext cx="46037" cy="46037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817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3 Objeto"/>
          <p:cNvGraphicFramePr>
            <a:graphicFrameLocks noChangeAspect="1"/>
          </p:cNvGraphicFramePr>
          <p:nvPr/>
        </p:nvGraphicFramePr>
        <p:xfrm>
          <a:off x="-44450" y="1628775"/>
          <a:ext cx="8591550" cy="509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Hoja de cálculo" r:id="rId4" imgW="12184447" imgH="7223824" progId="Excel.Sheet.8">
                  <p:embed/>
                </p:oleObj>
              </mc:Choice>
              <mc:Fallback>
                <p:oleObj name="Hoja de cálculo" r:id="rId4" imgW="12184447" imgH="722382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4450" y="1628775"/>
                        <a:ext cx="8591550" cy="509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43"/>
          <p:cNvSpPr>
            <a:spLocks noChangeShapeType="1"/>
          </p:cNvSpPr>
          <p:nvPr/>
        </p:nvSpPr>
        <p:spPr bwMode="auto">
          <a:xfrm>
            <a:off x="2555875" y="3141663"/>
            <a:ext cx="50323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Line 44"/>
          <p:cNvSpPr>
            <a:spLocks noChangeShapeType="1"/>
          </p:cNvSpPr>
          <p:nvPr/>
        </p:nvSpPr>
        <p:spPr bwMode="auto">
          <a:xfrm>
            <a:off x="2555875" y="3148013"/>
            <a:ext cx="503238" cy="7191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3317" name="9 Elipse"/>
          <p:cNvSpPr>
            <a:spLocks noChangeArrowheads="1"/>
          </p:cNvSpPr>
          <p:nvPr/>
        </p:nvSpPr>
        <p:spPr bwMode="auto">
          <a:xfrm>
            <a:off x="2533650" y="3124200"/>
            <a:ext cx="44450" cy="460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0086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AutoShape 6"/>
          <p:cNvSpPr>
            <a:spLocks noChangeArrowheads="1"/>
          </p:cNvSpPr>
          <p:nvPr/>
        </p:nvSpPr>
        <p:spPr bwMode="auto">
          <a:xfrm>
            <a:off x="539750" y="1989138"/>
            <a:ext cx="8280400" cy="16557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s-ES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DESARROLLO DE MERCADOS  </a:t>
            </a:r>
            <a:r>
              <a:rPr lang="es-ES" sz="4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EXPORTACION</a:t>
            </a:r>
            <a:endParaRPr lang="es-ES" sz="40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371600" y="3886200"/>
            <a:ext cx="64008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s-E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SANIDAD - SUSTENTABILIDAD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395288" y="188913"/>
            <a:ext cx="8280400" cy="936625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84213" y="1485900"/>
            <a:ext cx="8156575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Sanidad controlada asegurada.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Seguridad bajo sistemas auditables.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Trazabilidad del origen al consumidor (de góndola a abuelos).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Inocuidad, Trazabilidad y Aseguramiento de no existencia de residuos.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Bienestar animal.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Cumplimiento de los requerimientos.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s-ES_tradnl" sz="2400" b="1" i="1"/>
              <a:t>Adaptabilidad a demandas.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s-ES_tradnl" sz="3900" b="1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CALIDAD + PRODUCTIVIDAD</a:t>
            </a:r>
            <a:endParaRPr lang="es-ES_tradnl" sz="3900" b="1" i="1" u="sng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250825" y="115888"/>
            <a:ext cx="86042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s-ES_tradnl" sz="30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 que demanda el mundo lo demandará Argentina.</a:t>
            </a:r>
            <a:endParaRPr lang="es-ES" sz="3000" b="1" i="1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179388" y="2564904"/>
            <a:ext cx="8640762" cy="1440482"/>
          </a:xfrm>
          <a:prstGeom prst="roundRect">
            <a:avLst>
              <a:gd name="adj" fmla="val 50000"/>
            </a:avLst>
          </a:prstGeom>
          <a:solidFill>
            <a:srgbClr val="99CC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-234156" y="2775625"/>
            <a:ext cx="9467850" cy="1229761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INCORPORAR CAPACIDAD INSTALADA. EXISTENTE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11" y="188640"/>
            <a:ext cx="735985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9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179388" y="3068638"/>
            <a:ext cx="8640762" cy="719137"/>
          </a:xfrm>
          <a:prstGeom prst="roundRect">
            <a:avLst>
              <a:gd name="adj" fmla="val 50000"/>
            </a:avLst>
          </a:prstGeom>
          <a:solidFill>
            <a:srgbClr val="99CC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-180975" y="2781300"/>
            <a:ext cx="9467850" cy="576263"/>
          </a:xfrm>
        </p:spPr>
        <p:txBody>
          <a:bodyPr/>
          <a:lstStyle/>
          <a:p>
            <a:pPr eaLnBrk="1" hangingPunct="1">
              <a:defRPr/>
            </a:pPr>
            <a:r>
              <a:rPr lang="es-ES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s-ES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ES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CONSOLIDAR LA PROFESIONALIZACIÓN</a:t>
            </a:r>
          </a:p>
        </p:txBody>
      </p:sp>
    </p:spTree>
    <p:extLst>
      <p:ext uri="{BB962C8B-B14F-4D97-AF65-F5344CB8AC3E}">
        <p14:creationId xmlns:p14="http://schemas.microsoft.com/office/powerpoint/2010/main" val="394466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773238"/>
            <a:ext cx="7848600" cy="4806950"/>
          </a:xfrm>
          <a:noFill/>
        </p:spPr>
        <p:txBody>
          <a:bodyPr/>
          <a:lstStyle/>
          <a:p>
            <a:pPr eaLnBrk="1" hangingPunct="1"/>
            <a:r>
              <a:rPr lang="es-ES" sz="3600" smtClean="0"/>
              <a:t>Cuadros Directivos Profesionales.</a:t>
            </a:r>
          </a:p>
          <a:p>
            <a:pPr eaLnBrk="1" hangingPunct="1"/>
            <a:r>
              <a:rPr lang="es-ES" sz="3600" smtClean="0"/>
              <a:t>Entrenamiento y Capacitación.</a:t>
            </a:r>
          </a:p>
          <a:p>
            <a:pPr eaLnBrk="1" hangingPunct="1"/>
            <a:r>
              <a:rPr lang="es-ES" sz="3600" smtClean="0"/>
              <a:t>Cadenas de Mando Precisas.</a:t>
            </a:r>
          </a:p>
          <a:p>
            <a:pPr eaLnBrk="1" hangingPunct="1"/>
            <a:r>
              <a:rPr lang="es-ES" sz="3600" smtClean="0"/>
              <a:t>Llegar a ser una empresa dirigida por profesionales (familiares o no).</a:t>
            </a:r>
          </a:p>
        </p:txBody>
      </p:sp>
    </p:spTree>
    <p:extLst>
      <p:ext uri="{BB962C8B-B14F-4D97-AF65-F5344CB8AC3E}">
        <p14:creationId xmlns:p14="http://schemas.microsoft.com/office/powerpoint/2010/main" val="9324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250825" y="1700213"/>
            <a:ext cx="8497888" cy="3959225"/>
          </a:xfrm>
          <a:prstGeom prst="rect">
            <a:avLst/>
          </a:prstGeom>
          <a:solidFill>
            <a:srgbClr val="CCFF66"/>
          </a:solidFill>
          <a:ln w="2857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>1- LA FAMILIA PUEDE CRECER EN LA EMPRESA SOLO SI CRECE LA EMPRESA.</a:t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/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>2- A LOS MAYORES NOS GUSTA QUE LOS MENORES QUIERAN A LA EMPRESA.</a:t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/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>3- EL CONDUCTOR DE LA EMPRESA ES RESPETADO COMO LIDER.</a:t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/>
            </a:r>
            <a:b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</a:br>
            <a:r>
              <a:rPr lang="es-ES_tradnl" sz="2400" b="1">
                <a:solidFill>
                  <a:srgbClr val="008000"/>
                </a:solidFill>
                <a:latin typeface="Arial Narrow" pitchFamily="34" charset="0"/>
              </a:rPr>
              <a:t>4- LOS PROFESIONALES DEBEN SER RESPETADOS POR LA FAMILIA.</a:t>
            </a:r>
            <a:endParaRPr lang="es-AR" sz="2400" b="1">
              <a:solidFill>
                <a:srgbClr val="008000"/>
              </a:solidFill>
              <a:latin typeface="Arial Narrow" pitchFamily="34" charset="0"/>
            </a:endParaRPr>
          </a:p>
        </p:txBody>
      </p:sp>
      <p:sp>
        <p:nvSpPr>
          <p:cNvPr id="80901" name="AutoShape 5"/>
          <p:cNvSpPr>
            <a:spLocks noChangeArrowheads="1"/>
          </p:cNvSpPr>
          <p:nvPr/>
        </p:nvSpPr>
        <p:spPr bwMode="auto">
          <a:xfrm>
            <a:off x="179388" y="188913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468313" y="188913"/>
            <a:ext cx="81359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CONCEPTOS BASICOS</a:t>
            </a:r>
            <a:endParaRPr lang="es-AR" sz="3200" b="1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27088" y="1916113"/>
            <a:ext cx="10009187" cy="3444875"/>
          </a:xfrm>
          <a:noFill/>
        </p:spPr>
        <p:txBody>
          <a:bodyPr/>
          <a:lstStyle/>
          <a:p>
            <a:pPr eaLnBrk="1" hangingPunct="1"/>
            <a:r>
              <a:rPr lang="es-ES" sz="3600" b="1" dirty="0" smtClean="0">
                <a:solidFill>
                  <a:srgbClr val="008000"/>
                </a:solidFill>
              </a:rPr>
              <a:t>INVERSION DE UTILIDADES</a:t>
            </a:r>
          </a:p>
          <a:p>
            <a:pPr eaLnBrk="1" hangingPunct="1"/>
            <a:r>
              <a:rPr lang="es-ES" sz="3600" b="1" dirty="0" smtClean="0">
                <a:solidFill>
                  <a:srgbClr val="008000"/>
                </a:solidFill>
              </a:rPr>
              <a:t>CAPACITACION- RECURSOS</a:t>
            </a:r>
          </a:p>
          <a:p>
            <a:pPr eaLnBrk="1" hangingPunct="1">
              <a:buFontTx/>
              <a:buNone/>
            </a:pPr>
            <a:r>
              <a:rPr lang="es-ES" sz="3600" b="1" dirty="0" smtClean="0">
                <a:solidFill>
                  <a:srgbClr val="008000"/>
                </a:solidFill>
              </a:rPr>
              <a:t>   HUMANOS</a:t>
            </a:r>
          </a:p>
          <a:p>
            <a:pPr eaLnBrk="1" hangingPunct="1"/>
            <a:r>
              <a:rPr lang="es-ES" sz="3600" b="1" dirty="0" smtClean="0">
                <a:solidFill>
                  <a:srgbClr val="008000"/>
                </a:solidFill>
              </a:rPr>
              <a:t>CREATIVIDAD</a:t>
            </a:r>
          </a:p>
          <a:p>
            <a:pPr eaLnBrk="1" hangingPunct="1"/>
            <a:r>
              <a:rPr lang="es-ES" sz="3600" b="1" dirty="0" smtClean="0">
                <a:solidFill>
                  <a:srgbClr val="008000"/>
                </a:solidFill>
              </a:rPr>
              <a:t>RIESGO Y SUERTE</a:t>
            </a:r>
          </a:p>
          <a:p>
            <a:pPr eaLnBrk="1" hangingPunct="1">
              <a:buFontTx/>
              <a:buNone/>
            </a:pPr>
            <a:endParaRPr lang="es-ES" sz="3600" b="1" dirty="0" smtClean="0">
              <a:solidFill>
                <a:srgbClr val="008000"/>
              </a:solidFill>
            </a:endParaRPr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auto">
          <a:xfrm>
            <a:off x="179388" y="188913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468313" y="188913"/>
            <a:ext cx="81359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FACTORES COMUNES A LAS ESTRATEGIAS</a:t>
            </a:r>
            <a:endParaRPr lang="es-AR" sz="3200" b="1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AutoShape 6"/>
          <p:cNvSpPr>
            <a:spLocks noChangeArrowheads="1"/>
          </p:cNvSpPr>
          <p:nvPr/>
        </p:nvSpPr>
        <p:spPr bwMode="auto">
          <a:xfrm>
            <a:off x="179388" y="2492375"/>
            <a:ext cx="8640762" cy="1368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468313" y="2781300"/>
            <a:ext cx="8135937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RESULTADO DE </a:t>
            </a:r>
            <a:r>
              <a:rPr lang="es-ES_tradnl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NUESTRAS</a:t>
            </a:r>
            <a:r>
              <a:rPr lang="es-ES_tradnl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/>
            </a:r>
            <a:br>
              <a:rPr lang="es-ES_tradnl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</a:br>
            <a:r>
              <a:rPr lang="es-ES_tradnl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ESTRATEGIAS</a:t>
            </a:r>
            <a:endParaRPr lang="es-AR" sz="36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43" name="AutoShape 19"/>
          <p:cNvSpPr>
            <a:spLocks noChangeArrowheads="1"/>
          </p:cNvSpPr>
          <p:nvPr/>
        </p:nvSpPr>
        <p:spPr bwMode="auto">
          <a:xfrm>
            <a:off x="252413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539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Producción y Faena Aves (en Millones)</a:t>
            </a:r>
          </a:p>
        </p:txBody>
      </p:sp>
      <p:graphicFrame>
        <p:nvGraphicFramePr>
          <p:cNvPr id="327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314322"/>
              </p:ext>
            </p:extLst>
          </p:nvPr>
        </p:nvGraphicFramePr>
        <p:xfrm>
          <a:off x="827088" y="1196975"/>
          <a:ext cx="7345362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6" name="Gráfico" r:id="rId3" imgW="5821734" imgH="3383337" progId="MSGraph.Chart.8">
                  <p:embed followColorScheme="full"/>
                </p:oleObj>
              </mc:Choice>
              <mc:Fallback>
                <p:oleObj name="Gráfico" r:id="rId3" imgW="5821734" imgH="3383337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196975"/>
                        <a:ext cx="7345362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-254000" y="5445125"/>
            <a:ext cx="20891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Posición Mercado Argentino</a:t>
            </a: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1331913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1619672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2339752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4" name="Rectangle 10"/>
          <p:cNvSpPr>
            <a:spLocks noChangeArrowheads="1"/>
          </p:cNvSpPr>
          <p:nvPr/>
        </p:nvSpPr>
        <p:spPr bwMode="auto">
          <a:xfrm>
            <a:off x="2051050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5" name="Rectangle 11"/>
          <p:cNvSpPr>
            <a:spLocks noChangeArrowheads="1"/>
          </p:cNvSpPr>
          <p:nvPr/>
        </p:nvSpPr>
        <p:spPr bwMode="auto">
          <a:xfrm>
            <a:off x="2771800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3131840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3491880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77838" name="Rectangle 14"/>
          <p:cNvSpPr>
            <a:spLocks noChangeArrowheads="1"/>
          </p:cNvSpPr>
          <p:nvPr/>
        </p:nvSpPr>
        <p:spPr bwMode="auto">
          <a:xfrm>
            <a:off x="3888804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39" name="Rectangle 15"/>
          <p:cNvSpPr>
            <a:spLocks noChangeArrowheads="1"/>
          </p:cNvSpPr>
          <p:nvPr/>
        </p:nvSpPr>
        <p:spPr bwMode="auto">
          <a:xfrm>
            <a:off x="4283968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0" name="Rectangle 16"/>
          <p:cNvSpPr>
            <a:spLocks noChangeArrowheads="1"/>
          </p:cNvSpPr>
          <p:nvPr/>
        </p:nvSpPr>
        <p:spPr bwMode="auto">
          <a:xfrm>
            <a:off x="4644008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5004048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4" name="Rectangle 20"/>
          <p:cNvSpPr>
            <a:spLocks noChangeArrowheads="1"/>
          </p:cNvSpPr>
          <p:nvPr/>
        </p:nvSpPr>
        <p:spPr bwMode="auto">
          <a:xfrm>
            <a:off x="7308850" y="5197518"/>
            <a:ext cx="1187450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Est</a:t>
            </a:r>
            <a:r>
              <a:rPr lang="es-ES" sz="1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77845" name="Rectangle 21"/>
          <p:cNvSpPr>
            <a:spLocks noChangeArrowheads="1"/>
          </p:cNvSpPr>
          <p:nvPr/>
        </p:nvSpPr>
        <p:spPr bwMode="auto">
          <a:xfrm>
            <a:off x="5436096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6" name="Rectangle 22"/>
          <p:cNvSpPr>
            <a:spLocks noChangeArrowheads="1"/>
          </p:cNvSpPr>
          <p:nvPr/>
        </p:nvSpPr>
        <p:spPr bwMode="auto">
          <a:xfrm>
            <a:off x="5796136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7" name="Rectangle 23"/>
          <p:cNvSpPr>
            <a:spLocks noChangeArrowheads="1"/>
          </p:cNvSpPr>
          <p:nvPr/>
        </p:nvSpPr>
        <p:spPr bwMode="auto">
          <a:xfrm>
            <a:off x="6156176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8" name="Rectangle 24"/>
          <p:cNvSpPr>
            <a:spLocks noChangeArrowheads="1"/>
          </p:cNvSpPr>
          <p:nvPr/>
        </p:nvSpPr>
        <p:spPr bwMode="auto">
          <a:xfrm>
            <a:off x="6516216" y="5373688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49" name="Rectangle 25"/>
          <p:cNvSpPr>
            <a:spLocks noChangeArrowheads="1"/>
          </p:cNvSpPr>
          <p:nvPr/>
        </p:nvSpPr>
        <p:spPr bwMode="auto">
          <a:xfrm>
            <a:off x="6876256" y="5373688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50" name="Rectangle 26"/>
          <p:cNvSpPr>
            <a:spLocks noChangeArrowheads="1"/>
          </p:cNvSpPr>
          <p:nvPr/>
        </p:nvSpPr>
        <p:spPr bwMode="auto">
          <a:xfrm>
            <a:off x="-252413" y="5805488"/>
            <a:ext cx="2089151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Posición Mercado Uruguayo</a:t>
            </a:r>
          </a:p>
        </p:txBody>
      </p:sp>
      <p:sp>
        <p:nvSpPr>
          <p:cNvPr id="77851" name="Rectangle 27"/>
          <p:cNvSpPr>
            <a:spLocks noChangeArrowheads="1"/>
          </p:cNvSpPr>
          <p:nvPr/>
        </p:nvSpPr>
        <p:spPr bwMode="auto">
          <a:xfrm>
            <a:off x="6876256" y="5876925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52" name="Rectangle 28"/>
          <p:cNvSpPr>
            <a:spLocks noChangeArrowheads="1"/>
          </p:cNvSpPr>
          <p:nvPr/>
        </p:nvSpPr>
        <p:spPr bwMode="auto">
          <a:xfrm>
            <a:off x="6516216" y="5876925"/>
            <a:ext cx="6111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7853" name="Rectangle 29"/>
          <p:cNvSpPr>
            <a:spLocks noChangeArrowheads="1"/>
          </p:cNvSpPr>
          <p:nvPr/>
        </p:nvSpPr>
        <p:spPr bwMode="auto">
          <a:xfrm>
            <a:off x="6191101" y="5876925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7236296" y="5373216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236296" y="5876453"/>
            <a:ext cx="6111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7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AutoShape 6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graphicFrame>
        <p:nvGraphicFramePr>
          <p:cNvPr id="3379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304704"/>
              </p:ext>
            </p:extLst>
          </p:nvPr>
        </p:nvGraphicFramePr>
        <p:xfrm>
          <a:off x="1016000" y="1130300"/>
          <a:ext cx="7227888" cy="525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9" name="Gráfico" r:id="rId3" imgW="7901927" imgH="5745384" progId="MSGraph.Chart.8">
                  <p:embed followColorScheme="full"/>
                </p:oleObj>
              </mc:Choice>
              <mc:Fallback>
                <p:oleObj name="Gráfico" r:id="rId3" imgW="7901927" imgH="5745384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1130300"/>
                        <a:ext cx="7227888" cy="525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73" name="Rectangle 5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488237" cy="647700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Ventas Anuales en millones de U$S</a:t>
            </a:r>
            <a:r>
              <a:rPr lang="es-ES_tradnl" smtClean="0"/>
              <a:t> </a:t>
            </a:r>
            <a:endParaRPr lang="es-AR" smtClean="0"/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179388" y="6237288"/>
            <a:ext cx="1728787" cy="2873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Incluye R.O.U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AutoShape 7"/>
          <p:cNvSpPr>
            <a:spLocks noChangeArrowheads="1"/>
          </p:cNvSpPr>
          <p:nvPr/>
        </p:nvSpPr>
        <p:spPr bwMode="auto">
          <a:xfrm>
            <a:off x="252413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115888"/>
            <a:ext cx="6994525" cy="1066800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Evolución Dotación 1995-2010</a:t>
            </a:r>
            <a:endParaRPr lang="es-AR" sz="3200" b="1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3584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078390"/>
              </p:ext>
            </p:extLst>
          </p:nvPr>
        </p:nvGraphicFramePr>
        <p:xfrm>
          <a:off x="900113" y="1171575"/>
          <a:ext cx="7272337" cy="490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7" name="Gráfico" r:id="rId3" imgW="7368500" imgH="4960557" progId="MSGraph.Chart.8">
                  <p:embed followColorScheme="full"/>
                </p:oleObj>
              </mc:Choice>
              <mc:Fallback>
                <p:oleObj name="Gráfico" r:id="rId3" imgW="7368500" imgH="4960557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171575"/>
                        <a:ext cx="7272337" cy="490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179388" y="6237288"/>
            <a:ext cx="1728787" cy="2873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Incluye R.O.U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6453188"/>
            <a:ext cx="2016125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4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*Número de países de destino</a:t>
            </a:r>
          </a:p>
        </p:txBody>
      </p:sp>
      <p:graphicFrame>
        <p:nvGraphicFramePr>
          <p:cNvPr id="34819" name="Object 21"/>
          <p:cNvGraphicFramePr>
            <a:graphicFrameLocks noGrp="1" noChangeAspect="1"/>
          </p:cNvGraphicFramePr>
          <p:nvPr>
            <p:ph/>
          </p:nvPr>
        </p:nvGraphicFramePr>
        <p:xfrm>
          <a:off x="496888" y="981075"/>
          <a:ext cx="7820025" cy="532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4" name="Gráfico" r:id="rId3" imgW="7820092" imgH="5324605" progId="MSGraph.Chart.8">
                  <p:embed followColorScheme="full"/>
                </p:oleObj>
              </mc:Choice>
              <mc:Fallback>
                <p:oleObj name="Gráfico" r:id="rId3" imgW="7820092" imgH="5324605" progId="MSGraph.Chart.8">
                  <p:embed followColorScheme="full"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981075"/>
                        <a:ext cx="7820025" cy="532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15" name="AutoShape 23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5016" name="Rectangle 24"/>
          <p:cNvSpPr>
            <a:spLocks noChangeArrowheads="1"/>
          </p:cNvSpPr>
          <p:nvPr/>
        </p:nvSpPr>
        <p:spPr bwMode="auto">
          <a:xfrm>
            <a:off x="755650" y="260350"/>
            <a:ext cx="748823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_tradnl" sz="28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Exportaciones Anuales en millones de U$S</a:t>
            </a:r>
            <a:r>
              <a:rPr lang="es-ES_tradnl" sz="4400">
                <a:solidFill>
                  <a:schemeClr val="tx2"/>
                </a:solidFill>
              </a:rPr>
              <a:t> </a:t>
            </a:r>
            <a:endParaRPr lang="es-AR" sz="4400">
              <a:solidFill>
                <a:schemeClr val="tx2"/>
              </a:solidFill>
            </a:endParaRPr>
          </a:p>
        </p:txBody>
      </p:sp>
      <p:sp>
        <p:nvSpPr>
          <p:cNvPr id="85034" name="Rectangle 42"/>
          <p:cNvSpPr>
            <a:spLocks noChangeArrowheads="1"/>
          </p:cNvSpPr>
          <p:nvPr/>
        </p:nvSpPr>
        <p:spPr bwMode="auto">
          <a:xfrm>
            <a:off x="1042988" y="6092825"/>
            <a:ext cx="70580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2       3         6          7        6       7        6       12      21      28      46       51       53       56       60      68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47664" y="6457060"/>
            <a:ext cx="1728787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14" tIns="45707" rIns="91414" bIns="45707" anchor="ctr"/>
          <a:lstStyle/>
          <a:p>
            <a:pPr>
              <a:defRPr/>
            </a:pPr>
            <a:r>
              <a:rPr lang="es-ES" sz="12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Incluye R.O.U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5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7" name="AutoShape 5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MAPA DE EXPORTACION</a:t>
            </a:r>
          </a:p>
        </p:txBody>
      </p:sp>
      <p:sp>
        <p:nvSpPr>
          <p:cNvPr id="8" name="Rectangle 19"/>
          <p:cNvSpPr txBox="1">
            <a:spLocks noChangeArrowheads="1"/>
          </p:cNvSpPr>
          <p:nvPr/>
        </p:nvSpPr>
        <p:spPr bwMode="auto">
          <a:xfrm>
            <a:off x="-390256" y="1196752"/>
            <a:ext cx="507605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s-ES" sz="2000" b="1" u="sng" dirty="0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93" y="1196752"/>
            <a:ext cx="6844875" cy="49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IMG_19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275"/>
            <a:ext cx="9144000" cy="41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logo gt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82575"/>
            <a:ext cx="1873250" cy="131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468313" y="1557338"/>
            <a:ext cx="77755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b="1"/>
              <a:t>GRANJA TRES ARROYOS S.A.</a:t>
            </a:r>
          </a:p>
          <a:p>
            <a:pPr>
              <a:spcBef>
                <a:spcPct val="50000"/>
              </a:spcBef>
            </a:pPr>
            <a:r>
              <a:rPr lang="es-ES" sz="2800" b="1"/>
              <a:t>		Un poco de historia...</a:t>
            </a:r>
          </a:p>
        </p:txBody>
      </p:sp>
    </p:spTree>
    <p:extLst>
      <p:ext uri="{BB962C8B-B14F-4D97-AF65-F5344CB8AC3E}">
        <p14:creationId xmlns:p14="http://schemas.microsoft.com/office/powerpoint/2010/main" val="4091403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703150"/>
              </p:ext>
            </p:extLst>
          </p:nvPr>
        </p:nvGraphicFramePr>
        <p:xfrm>
          <a:off x="3851920" y="1986302"/>
          <a:ext cx="6010201" cy="3606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23528" y="188640"/>
            <a:ext cx="8280400" cy="86409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graphicFrame>
        <p:nvGraphicFramePr>
          <p:cNvPr id="17410" name="5 Gráfico"/>
          <p:cNvGraphicFramePr>
            <a:graphicFrameLocks/>
          </p:cNvGraphicFramePr>
          <p:nvPr/>
        </p:nvGraphicFramePr>
        <p:xfrm>
          <a:off x="-771525" y="1924050"/>
          <a:ext cx="5899150" cy="370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0" r:id="rId5" imgW="5901439" imgH="3706689" progId="Excel.Chart.8">
                  <p:embed/>
                </p:oleObj>
              </mc:Choice>
              <mc:Fallback>
                <p:oleObj r:id="rId5" imgW="5901439" imgH="3706689" progId="Excel.Chart.8">
                  <p:embed/>
                  <p:pic>
                    <p:nvPicPr>
                      <p:cNvPr id="0" name="5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71525" y="1924050"/>
                        <a:ext cx="5899150" cy="370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Text Box 1028"/>
          <p:cNvSpPr txBox="1">
            <a:spLocks noChangeArrowheads="1"/>
          </p:cNvSpPr>
          <p:nvPr/>
        </p:nvSpPr>
        <p:spPr bwMode="auto">
          <a:xfrm>
            <a:off x="873125" y="3363913"/>
            <a:ext cx="766763" cy="5222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400" b="1" dirty="0">
                <a:cs typeface="Arial" charset="0"/>
              </a:rPr>
              <a:t> VACA</a:t>
            </a:r>
          </a:p>
          <a:p>
            <a:pPr eaLnBrk="1" hangingPunct="1"/>
            <a:r>
              <a:rPr lang="es-ES" sz="1400" b="1" dirty="0">
                <a:cs typeface="Arial" charset="0"/>
              </a:rPr>
              <a:t>53%</a:t>
            </a:r>
          </a:p>
        </p:txBody>
      </p:sp>
      <p:sp>
        <p:nvSpPr>
          <p:cNvPr id="17412" name="Text Box 1028"/>
          <p:cNvSpPr txBox="1">
            <a:spLocks noChangeArrowheads="1"/>
          </p:cNvSpPr>
          <p:nvPr/>
        </p:nvSpPr>
        <p:spPr bwMode="auto">
          <a:xfrm>
            <a:off x="2254250" y="4551363"/>
            <a:ext cx="733425" cy="461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b="1">
                <a:cs typeface="Arial" charset="0"/>
              </a:rPr>
              <a:t>POLLO</a:t>
            </a:r>
          </a:p>
          <a:p>
            <a:pPr eaLnBrk="1" hangingPunct="1"/>
            <a:r>
              <a:rPr lang="es-ES" sz="1200" b="1">
                <a:cs typeface="Arial" charset="0"/>
              </a:rPr>
              <a:t>7%</a:t>
            </a:r>
          </a:p>
        </p:txBody>
      </p:sp>
      <p:sp>
        <p:nvSpPr>
          <p:cNvPr id="17413" name="Text Box 1028"/>
          <p:cNvSpPr txBox="1">
            <a:spLocks noChangeArrowheads="1"/>
          </p:cNvSpPr>
          <p:nvPr/>
        </p:nvSpPr>
        <p:spPr bwMode="auto">
          <a:xfrm>
            <a:off x="2578100" y="3327400"/>
            <a:ext cx="769938" cy="4619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b="1">
                <a:cs typeface="Arial" charset="0"/>
              </a:rPr>
              <a:t>CERDO</a:t>
            </a:r>
          </a:p>
          <a:p>
            <a:pPr eaLnBrk="1" hangingPunct="1"/>
            <a:r>
              <a:rPr lang="es-ES" sz="1200" b="1">
                <a:cs typeface="Arial" charset="0"/>
              </a:rPr>
              <a:t>40%</a:t>
            </a: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863600"/>
          </a:xfrm>
        </p:spPr>
        <p:txBody>
          <a:bodyPr/>
          <a:lstStyle/>
          <a:p>
            <a:pPr eaLnBrk="1" hangingPunct="1">
              <a:defRPr/>
            </a:pPr>
            <a:r>
              <a:rPr lang="es-ES_tradnl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CONSUMO MUNDIAL PRINCIPALES CARNES</a:t>
            </a:r>
          </a:p>
        </p:txBody>
      </p:sp>
      <p:sp>
        <p:nvSpPr>
          <p:cNvPr id="17415" name="Text Box 1028"/>
          <p:cNvSpPr txBox="1">
            <a:spLocks noChangeArrowheads="1"/>
          </p:cNvSpPr>
          <p:nvPr/>
        </p:nvSpPr>
        <p:spPr bwMode="auto">
          <a:xfrm>
            <a:off x="1236663" y="1412875"/>
            <a:ext cx="1800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3000" b="1">
                <a:cs typeface="Arial" charset="0"/>
              </a:rPr>
              <a:t>1960</a:t>
            </a:r>
          </a:p>
        </p:txBody>
      </p:sp>
      <p:sp>
        <p:nvSpPr>
          <p:cNvPr id="17416" name="Text Box 1028"/>
          <p:cNvSpPr txBox="1">
            <a:spLocks noChangeArrowheads="1"/>
          </p:cNvSpPr>
          <p:nvPr/>
        </p:nvSpPr>
        <p:spPr bwMode="auto">
          <a:xfrm>
            <a:off x="5842000" y="1412875"/>
            <a:ext cx="1800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3000" b="1">
                <a:cs typeface="Arial" charset="0"/>
              </a:rPr>
              <a:t>2009</a:t>
            </a:r>
          </a:p>
        </p:txBody>
      </p:sp>
      <p:sp>
        <p:nvSpPr>
          <p:cNvPr id="17418" name="Text Box 1028"/>
          <p:cNvSpPr txBox="1">
            <a:spLocks noChangeArrowheads="1"/>
          </p:cNvSpPr>
          <p:nvPr/>
        </p:nvSpPr>
        <p:spPr bwMode="auto">
          <a:xfrm>
            <a:off x="5841924" y="2849601"/>
            <a:ext cx="725487" cy="5222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400" b="1" dirty="0">
                <a:cs typeface="Arial" charset="0"/>
              </a:rPr>
              <a:t> VACA</a:t>
            </a:r>
          </a:p>
          <a:p>
            <a:pPr eaLnBrk="1" hangingPunct="1"/>
            <a:r>
              <a:rPr lang="es-ES" sz="1400" b="1" dirty="0">
                <a:cs typeface="Arial" charset="0"/>
              </a:rPr>
              <a:t>24%</a:t>
            </a:r>
          </a:p>
        </p:txBody>
      </p:sp>
      <p:sp>
        <p:nvSpPr>
          <p:cNvPr id="17419" name="Text Box 1028"/>
          <p:cNvSpPr txBox="1">
            <a:spLocks noChangeArrowheads="1"/>
          </p:cNvSpPr>
          <p:nvPr/>
        </p:nvSpPr>
        <p:spPr bwMode="auto">
          <a:xfrm>
            <a:off x="6167361" y="4316190"/>
            <a:ext cx="800100" cy="461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b="1" dirty="0">
                <a:cs typeface="Arial" charset="0"/>
              </a:rPr>
              <a:t>CERDO</a:t>
            </a:r>
          </a:p>
          <a:p>
            <a:pPr eaLnBrk="1" hangingPunct="1"/>
            <a:r>
              <a:rPr lang="es-ES" sz="1200" b="1" dirty="0">
                <a:cs typeface="Arial" charset="0"/>
              </a:rPr>
              <a:t>40%</a:t>
            </a:r>
          </a:p>
        </p:txBody>
      </p:sp>
      <p:sp>
        <p:nvSpPr>
          <p:cNvPr id="17420" name="Text Box 1028"/>
          <p:cNvSpPr txBox="1">
            <a:spLocks noChangeArrowheads="1"/>
          </p:cNvSpPr>
          <p:nvPr/>
        </p:nvSpPr>
        <p:spPr bwMode="auto">
          <a:xfrm>
            <a:off x="7237412" y="3163093"/>
            <a:ext cx="809625" cy="4619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b="1">
                <a:cs typeface="Arial" charset="0"/>
              </a:rPr>
              <a:t>POLLO</a:t>
            </a:r>
          </a:p>
          <a:p>
            <a:pPr eaLnBrk="1" hangingPunct="1"/>
            <a:r>
              <a:rPr lang="es-ES" sz="1200" b="1">
                <a:cs typeface="Arial" charset="0"/>
              </a:rPr>
              <a:t>36%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6" name="AutoShape 6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es-E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Nuestra empresa es DINAMICA Porque</a:t>
            </a:r>
            <a:r>
              <a:rPr lang="es-ES" sz="280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3686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11275" y="1628775"/>
            <a:ext cx="8229600" cy="4525963"/>
          </a:xfrm>
          <a:noFill/>
        </p:spPr>
        <p:txBody>
          <a:bodyPr/>
          <a:lstStyle/>
          <a:p>
            <a:pPr eaLnBrk="1" hangingPunct="1"/>
            <a:r>
              <a:rPr lang="es-ES" smtClean="0"/>
              <a:t>La genética avanza.</a:t>
            </a:r>
          </a:p>
          <a:p>
            <a:pPr eaLnBrk="1" hangingPunct="1"/>
            <a:r>
              <a:rPr lang="es-ES" smtClean="0"/>
              <a:t>Las materias primas cambian (etanol, biodiesel, etc.) </a:t>
            </a:r>
          </a:p>
          <a:p>
            <a:pPr eaLnBrk="1" hangingPunct="1"/>
            <a:r>
              <a:rPr lang="es-ES" smtClean="0"/>
              <a:t>Los procesos cambian.</a:t>
            </a:r>
          </a:p>
          <a:p>
            <a:pPr eaLnBrk="1" hangingPunct="1"/>
            <a:r>
              <a:rPr lang="es-ES" smtClean="0"/>
              <a:t>Los productos cambian.</a:t>
            </a:r>
          </a:p>
          <a:p>
            <a:pPr eaLnBrk="1" hangingPunct="1"/>
            <a:r>
              <a:rPr lang="es-ES" smtClean="0"/>
              <a:t>Los clientes cambian.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ARTIULO CAMARA GREMIAL DE CERE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800" y="3956050"/>
            <a:ext cx="3722688" cy="1849438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3" name="Picture 5" descr="articlo mercado de Hacien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12863"/>
            <a:ext cx="1865312" cy="4492625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6" descr="articulo mercado de aves y huev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3" y="1268413"/>
            <a:ext cx="2112962" cy="4537075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5" name="Picture 7" descr="CLARIN cop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63" y="1341438"/>
            <a:ext cx="3522662" cy="1525587"/>
          </a:xfrm>
          <a:prstGeom prst="rect">
            <a:avLst/>
          </a:prstGeom>
          <a:noFill/>
          <a:ln w="2222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es-ES" b="1" u="sng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RELACIONES</a:t>
            </a:r>
          </a:p>
        </p:txBody>
      </p:sp>
      <p:sp>
        <p:nvSpPr>
          <p:cNvPr id="4198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136650" y="2205038"/>
            <a:ext cx="2930525" cy="1585912"/>
          </a:xfrm>
          <a:noFill/>
        </p:spPr>
        <p:txBody>
          <a:bodyPr/>
          <a:lstStyle/>
          <a:p>
            <a:pPr eaLnBrk="1" hangingPunct="1"/>
            <a:r>
              <a:rPr lang="es-MX" sz="2000" b="1" smtClean="0"/>
              <a:t>1 Kg. Pollo</a:t>
            </a:r>
          </a:p>
          <a:p>
            <a:pPr eaLnBrk="1" hangingPunct="1">
              <a:buFontTx/>
              <a:buNone/>
            </a:pPr>
            <a:r>
              <a:rPr lang="es-ES" sz="2000" b="1" smtClean="0"/>
              <a:t>     ( en pie)</a:t>
            </a:r>
          </a:p>
        </p:txBody>
      </p:sp>
      <p:sp>
        <p:nvSpPr>
          <p:cNvPr id="41989" name="Text Box 7"/>
          <p:cNvSpPr txBox="1">
            <a:spLocks noChangeArrowheads="1"/>
          </p:cNvSpPr>
          <p:nvPr/>
        </p:nvSpPr>
        <p:spPr bwMode="auto">
          <a:xfrm>
            <a:off x="5099050" y="1196975"/>
            <a:ext cx="2492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rgbClr val="FF9933"/>
                </a:solidFill>
              </a:rPr>
              <a:t>3</a:t>
            </a:r>
            <a:r>
              <a:rPr lang="es-MX" sz="2800" b="1" i="1">
                <a:solidFill>
                  <a:srgbClr val="FF9933"/>
                </a:solidFill>
              </a:rPr>
              <a:t> Kg. Novillo.</a:t>
            </a:r>
            <a:endParaRPr lang="es-ES" sz="2800" b="1" i="1">
              <a:solidFill>
                <a:srgbClr val="FF9933"/>
              </a:solidFill>
            </a:endParaRPr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5064125" y="2028825"/>
            <a:ext cx="2459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rgbClr val="FF9933"/>
                </a:solidFill>
              </a:rPr>
              <a:t>8,5</a:t>
            </a:r>
            <a:r>
              <a:rPr lang="es-MX" sz="2800" b="1" i="1">
                <a:solidFill>
                  <a:srgbClr val="FF9933"/>
                </a:solidFill>
              </a:rPr>
              <a:t> Kg. Maíz.</a:t>
            </a:r>
            <a:endParaRPr lang="es-ES" sz="2800" b="1" i="1">
              <a:solidFill>
                <a:srgbClr val="FF9933"/>
              </a:solidFill>
            </a:endParaRPr>
          </a:p>
        </p:txBody>
      </p:sp>
      <p:sp>
        <p:nvSpPr>
          <p:cNvPr id="41991" name="Text Box 9"/>
          <p:cNvSpPr txBox="1">
            <a:spLocks noChangeArrowheads="1"/>
          </p:cNvSpPr>
          <p:nvPr/>
        </p:nvSpPr>
        <p:spPr bwMode="auto">
          <a:xfrm>
            <a:off x="5064125" y="2805113"/>
            <a:ext cx="2095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chemeClr val="accent2"/>
                </a:solidFill>
              </a:rPr>
              <a:t>25</a:t>
            </a:r>
            <a:r>
              <a:rPr lang="es-MX" sz="2800" b="1" i="1">
                <a:solidFill>
                  <a:schemeClr val="accent2"/>
                </a:solidFill>
              </a:rPr>
              <a:t> Diarios.</a:t>
            </a:r>
            <a:endParaRPr lang="es-ES" sz="2800" b="1" i="1">
              <a:solidFill>
                <a:schemeClr val="accent2"/>
              </a:solidFill>
            </a:endParaRPr>
          </a:p>
        </p:txBody>
      </p:sp>
      <p:sp>
        <p:nvSpPr>
          <p:cNvPr id="41992" name="Line 10"/>
          <p:cNvSpPr>
            <a:spLocks noChangeShapeType="1"/>
          </p:cNvSpPr>
          <p:nvPr/>
        </p:nvSpPr>
        <p:spPr bwMode="auto">
          <a:xfrm flipV="1">
            <a:off x="3203575" y="1622425"/>
            <a:ext cx="1860550" cy="865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1993" name="Line 11"/>
          <p:cNvSpPr>
            <a:spLocks noChangeShapeType="1"/>
          </p:cNvSpPr>
          <p:nvPr/>
        </p:nvSpPr>
        <p:spPr bwMode="auto">
          <a:xfrm>
            <a:off x="3203575" y="2487613"/>
            <a:ext cx="1860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1994" name="Line 12"/>
          <p:cNvSpPr>
            <a:spLocks noChangeShapeType="1"/>
          </p:cNvSpPr>
          <p:nvPr/>
        </p:nvSpPr>
        <p:spPr bwMode="auto">
          <a:xfrm>
            <a:off x="3203575" y="2487613"/>
            <a:ext cx="1860550" cy="7191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1995" name="Text Box 13"/>
          <p:cNvSpPr txBox="1">
            <a:spLocks noChangeArrowheads="1"/>
          </p:cNvSpPr>
          <p:nvPr/>
        </p:nvSpPr>
        <p:spPr bwMode="auto">
          <a:xfrm>
            <a:off x="1639888" y="1622425"/>
            <a:ext cx="12366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2800" b="1" i="1"/>
              <a:t>1945</a:t>
            </a:r>
            <a:endParaRPr lang="es-ES" sz="2800" b="1" i="1"/>
          </a:p>
        </p:txBody>
      </p:sp>
      <p:sp>
        <p:nvSpPr>
          <p:cNvPr id="41996" name="Text Box 15"/>
          <p:cNvSpPr txBox="1">
            <a:spLocks noChangeArrowheads="1"/>
          </p:cNvSpPr>
          <p:nvPr/>
        </p:nvSpPr>
        <p:spPr bwMode="auto">
          <a:xfrm>
            <a:off x="5154613" y="3579813"/>
            <a:ext cx="2873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rgbClr val="FF9933"/>
                </a:solidFill>
              </a:rPr>
              <a:t>1/2</a:t>
            </a:r>
            <a:r>
              <a:rPr lang="es-MX" sz="2800" b="1" i="1">
                <a:solidFill>
                  <a:srgbClr val="FF9933"/>
                </a:solidFill>
              </a:rPr>
              <a:t> Kg. Novillo.</a:t>
            </a:r>
            <a:endParaRPr lang="es-ES" sz="2800" b="1" i="1">
              <a:solidFill>
                <a:srgbClr val="FF9933"/>
              </a:solidFill>
            </a:endParaRPr>
          </a:p>
        </p:txBody>
      </p:sp>
      <p:sp>
        <p:nvSpPr>
          <p:cNvPr id="41997" name="Text Box 16"/>
          <p:cNvSpPr txBox="1">
            <a:spLocks noChangeArrowheads="1"/>
          </p:cNvSpPr>
          <p:nvPr/>
        </p:nvSpPr>
        <p:spPr bwMode="auto">
          <a:xfrm>
            <a:off x="5089525" y="4445000"/>
            <a:ext cx="2078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rgbClr val="FF9933"/>
                </a:solidFill>
              </a:rPr>
              <a:t>5</a:t>
            </a:r>
            <a:r>
              <a:rPr lang="es-MX" sz="2800" b="1" i="1">
                <a:solidFill>
                  <a:srgbClr val="FF9933"/>
                </a:solidFill>
              </a:rPr>
              <a:t> Kg. Maíz.</a:t>
            </a:r>
            <a:endParaRPr lang="es-ES" sz="2800" b="1" i="1">
              <a:solidFill>
                <a:srgbClr val="FF9933"/>
              </a:solidFill>
            </a:endParaRPr>
          </a:p>
        </p:txBody>
      </p:sp>
      <p:sp>
        <p:nvSpPr>
          <p:cNvPr id="41998" name="Text Box 17"/>
          <p:cNvSpPr txBox="1">
            <a:spLocks noChangeArrowheads="1"/>
          </p:cNvSpPr>
          <p:nvPr/>
        </p:nvSpPr>
        <p:spPr bwMode="auto">
          <a:xfrm>
            <a:off x="5089525" y="5308600"/>
            <a:ext cx="1643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3600" b="1" i="1">
                <a:solidFill>
                  <a:schemeClr val="accent2"/>
                </a:solidFill>
              </a:rPr>
              <a:t>1</a:t>
            </a:r>
            <a:r>
              <a:rPr lang="es-MX" sz="2800" b="1" i="1"/>
              <a:t> </a:t>
            </a:r>
            <a:r>
              <a:rPr lang="es-MX" sz="2800" b="1" i="1">
                <a:solidFill>
                  <a:schemeClr val="accent2"/>
                </a:solidFill>
              </a:rPr>
              <a:t>Diario.</a:t>
            </a:r>
            <a:endParaRPr lang="es-ES" sz="2800" b="1" i="1">
              <a:solidFill>
                <a:schemeClr val="accent2"/>
              </a:solidFill>
            </a:endParaRPr>
          </a:p>
        </p:txBody>
      </p:sp>
      <p:sp>
        <p:nvSpPr>
          <p:cNvPr id="41999" name="Line 18"/>
          <p:cNvSpPr>
            <a:spLocks noChangeShapeType="1"/>
          </p:cNvSpPr>
          <p:nvPr/>
        </p:nvSpPr>
        <p:spPr bwMode="auto">
          <a:xfrm flipV="1">
            <a:off x="3294063" y="3932238"/>
            <a:ext cx="1860550" cy="865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2000" name="Line 19"/>
          <p:cNvSpPr>
            <a:spLocks noChangeShapeType="1"/>
          </p:cNvSpPr>
          <p:nvPr/>
        </p:nvSpPr>
        <p:spPr bwMode="auto">
          <a:xfrm>
            <a:off x="3294063" y="4797425"/>
            <a:ext cx="1860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2001" name="Line 20"/>
          <p:cNvSpPr>
            <a:spLocks noChangeShapeType="1"/>
          </p:cNvSpPr>
          <p:nvPr/>
        </p:nvSpPr>
        <p:spPr bwMode="auto">
          <a:xfrm>
            <a:off x="3294063" y="4799013"/>
            <a:ext cx="1860550" cy="7191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4" tIns="45707" rIns="91414" bIns="45707"/>
          <a:lstStyle/>
          <a:p>
            <a:endParaRPr lang="es-AR"/>
          </a:p>
        </p:txBody>
      </p:sp>
      <p:sp>
        <p:nvSpPr>
          <p:cNvPr id="42002" name="Text Box 21"/>
          <p:cNvSpPr txBox="1">
            <a:spLocks noChangeArrowheads="1"/>
          </p:cNvSpPr>
          <p:nvPr/>
        </p:nvSpPr>
        <p:spPr bwMode="auto">
          <a:xfrm>
            <a:off x="1577680" y="4071938"/>
            <a:ext cx="959441" cy="523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4" tIns="45707" rIns="91414" bIns="45707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es-MX" sz="2800" b="1" i="1" dirty="0" smtClean="0"/>
              <a:t>2011</a:t>
            </a:r>
            <a:endParaRPr lang="es-ES" sz="2800" b="1" i="1" dirty="0"/>
          </a:p>
        </p:txBody>
      </p:sp>
      <p:sp>
        <p:nvSpPr>
          <p:cNvPr id="42003" name="Rectangle 22"/>
          <p:cNvSpPr>
            <a:spLocks noChangeArrowheads="1"/>
          </p:cNvSpPr>
          <p:nvPr/>
        </p:nvSpPr>
        <p:spPr bwMode="auto">
          <a:xfrm>
            <a:off x="1136650" y="4579938"/>
            <a:ext cx="2930525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s-MX" sz="2000" b="1"/>
              <a:t>1 Kg. Pollo</a:t>
            </a:r>
          </a:p>
          <a:p>
            <a:pPr marL="342900" indent="-342900" algn="l">
              <a:spcBef>
                <a:spcPct val="20000"/>
              </a:spcBef>
            </a:pPr>
            <a:r>
              <a:rPr lang="es-ES" sz="2000" b="1"/>
              <a:t>     ( en pie)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971800"/>
            <a:ext cx="8858250" cy="1095375"/>
          </a:xfrm>
          <a:prstGeom prst="rect">
            <a:avLst/>
          </a:prstGeom>
          <a:solidFill>
            <a:srgbClr val="FFCC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11" name="Rectangle 5"/>
          <p:cNvSpPr>
            <a:spLocks noChangeArrowheads="1"/>
          </p:cNvSpPr>
          <p:nvPr/>
        </p:nvSpPr>
        <p:spPr bwMode="auto">
          <a:xfrm>
            <a:off x="-36513" y="1411288"/>
            <a:ext cx="944086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ES" sz="2400" b="1" i="1" u="sng">
                <a:solidFill>
                  <a:srgbClr val="008000"/>
                </a:solidFill>
              </a:rPr>
              <a:t>VENTAJAS PARA EL POLLO</a:t>
            </a:r>
            <a:endParaRPr lang="es-AR" sz="2400" b="1" i="1" u="sng">
              <a:solidFill>
                <a:srgbClr val="008000"/>
              </a:solidFill>
              <a:latin typeface="Arial Narrow" pitchFamily="34" charset="0"/>
            </a:endParaRPr>
          </a:p>
        </p:txBody>
      </p:sp>
      <p:sp>
        <p:nvSpPr>
          <p:cNvPr id="93190" name="AutoShape 6"/>
          <p:cNvSpPr>
            <a:spLocks noChangeArrowheads="1"/>
          </p:cNvSpPr>
          <p:nvPr/>
        </p:nvSpPr>
        <p:spPr bwMode="auto">
          <a:xfrm>
            <a:off x="179388" y="261938"/>
            <a:ext cx="8640762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es-ES" sz="2400" b="1" u="sng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MERCADOS PARA CARNES (MILLONES PERSONAS)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iscurso JDG Por Homero Simpson.wmv">
            <a:hlinkClick r:id="" action="ppaction://media"/>
          </p:cNvPr>
          <p:cNvPicPr>
            <a:picLocks noGrp="1" noChangeAspect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1513" y="274638"/>
            <a:ext cx="7802562" cy="5851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7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890112044"/>
              </p:ext>
            </p:extLst>
          </p:nvPr>
        </p:nvGraphicFramePr>
        <p:xfrm>
          <a:off x="1547813" y="1341438"/>
          <a:ext cx="6172200" cy="462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1" r:id="rId3" imgW="6171429" imgH="4628571" progId="">
                  <p:embed/>
                </p:oleObj>
              </mc:Choice>
              <mc:Fallback>
                <p:oleObj r:id="rId3" imgW="6171429" imgH="4628571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341438"/>
                        <a:ext cx="6172200" cy="462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1" name="AutoShape 9"/>
          <p:cNvSpPr>
            <a:spLocks noChangeArrowheads="1"/>
          </p:cNvSpPr>
          <p:nvPr/>
        </p:nvSpPr>
        <p:spPr bwMode="auto">
          <a:xfrm>
            <a:off x="179388" y="73025"/>
            <a:ext cx="8640762" cy="10525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95242" name="Rectangle 10"/>
          <p:cNvSpPr>
            <a:spLocks noChangeArrowheads="1"/>
          </p:cNvSpPr>
          <p:nvPr/>
        </p:nvSpPr>
        <p:spPr bwMode="auto">
          <a:xfrm>
            <a:off x="539750" y="188913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es-ES" sz="3200" b="1" u="sng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Este es nuestro deseo, y el de ellas también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7325"/>
            <a:ext cx="8229600" cy="865188"/>
          </a:xfrm>
          <a:solidFill>
            <a:schemeClr val="folHlink"/>
          </a:solidFill>
        </p:spPr>
        <p:txBody>
          <a:bodyPr lIns="99551" tIns="49775" rIns="99551" bIns="49775"/>
          <a:lstStyle/>
          <a:p>
            <a:pPr eaLnBrk="1" hangingPunct="1">
              <a:defRPr/>
            </a:pPr>
            <a:r>
              <a:rPr lang="es-ES" b="1" i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Muchas Gracias !!!</a:t>
            </a:r>
          </a:p>
        </p:txBody>
      </p:sp>
      <p:pic>
        <p:nvPicPr>
          <p:cNvPr id="46083" name="Picture 5" descr="Logo c_filete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927225"/>
            <a:ext cx="5118100" cy="351790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32" name="Picture 24" descr="20080807klphishbo_12_Ies_SCO"/>
          <p:cNvPicPr>
            <a:picLocks noChangeAspect="1" noChangeArrowheads="1"/>
          </p:cNvPicPr>
          <p:nvPr/>
        </p:nvPicPr>
        <p:blipFill>
          <a:blip r:embed="rId2">
            <a:lum bright="46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4139952" y="1412776"/>
            <a:ext cx="5004049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Llega Gaspar De </a:t>
            </a:r>
            <a:r>
              <a:rPr lang="es-E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Grazia desde </a:t>
            </a:r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Italia.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Lo espera su hermano Joaquín.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s-E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Venta callejera de </a:t>
            </a:r>
            <a:r>
              <a:rPr lang="es-E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pollos vivos.</a:t>
            </a:r>
            <a:endParaRPr lang="es-ES" sz="32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4225" name="Picture 17" descr="logo gt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516563"/>
            <a:ext cx="1262063" cy="8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3" name="Picture 25" descr="barco%2Binmigrantes%2Bespa%F1ol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7354">
            <a:off x="468313" y="2492375"/>
            <a:ext cx="2952750" cy="2016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4" name="Picture 26" descr="kosmo49101_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3888">
            <a:off x="1945484" y="4219921"/>
            <a:ext cx="2232025" cy="2214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361950" y="426557"/>
            <a:ext cx="8424863" cy="7921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67200"/>
              </a:gs>
              <a:gs pos="50000">
                <a:srgbClr val="99CC00"/>
              </a:gs>
              <a:gs pos="100000">
                <a:srgbClr val="5672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94227" name="Text Box 19"/>
          <p:cNvSpPr txBox="1">
            <a:spLocks noChangeArrowheads="1"/>
          </p:cNvSpPr>
          <p:nvPr/>
        </p:nvSpPr>
        <p:spPr bwMode="auto">
          <a:xfrm>
            <a:off x="323849" y="532919"/>
            <a:ext cx="84248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66FF"/>
                    </a:gs>
                    <a:gs pos="50000">
                      <a:srgbClr val="3366FF">
                        <a:gamma/>
                        <a:tint val="0"/>
                        <a:invGamma/>
                      </a:srgbClr>
                    </a:gs>
                    <a:gs pos="100000">
                      <a:srgbClr val="3366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dirty="0">
                <a:solidFill>
                  <a:srgbClr val="008000"/>
                </a:solidFill>
              </a:rPr>
              <a:t>Año 1935</a:t>
            </a:r>
          </a:p>
        </p:txBody>
      </p:sp>
    </p:spTree>
    <p:extLst>
      <p:ext uri="{BB962C8B-B14F-4D97-AF65-F5344CB8AC3E}">
        <p14:creationId xmlns:p14="http://schemas.microsoft.com/office/powerpoint/2010/main" val="28094690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4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94" name="Picture 14" descr="Mercado Porteño"/>
          <p:cNvPicPr>
            <a:picLocks noChangeAspect="1" noChangeArrowheads="1"/>
          </p:cNvPicPr>
          <p:nvPr/>
        </p:nvPicPr>
        <p:blipFill>
          <a:blip r:embed="rId2">
            <a:lum bright="46000" contrast="-46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21513" y="-3195638"/>
            <a:ext cx="18867438" cy="10607676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323850" y="2997200"/>
            <a:ext cx="4464050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s-ES_tradnl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Venta de pollo vivo y faenado en un puesto del </a:t>
            </a:r>
            <a:br>
              <a:rPr lang="es-ES_tradnl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</a:br>
            <a:r>
              <a:rPr lang="es-ES_tradnl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“Mercado Porteño”</a:t>
            </a:r>
            <a:endParaRPr lang="es-AR" sz="32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97293" name="Picture 13" descr="Gaspar de Grazia"/>
          <p:cNvPicPr>
            <a:picLocks noChangeAspect="1" noChangeArrowheads="1"/>
          </p:cNvPicPr>
          <p:nvPr/>
        </p:nvPicPr>
        <p:blipFill>
          <a:blip r:embed="rId3" cstate="print">
            <a:lum bright="18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873">
            <a:off x="4716463" y="3429000"/>
            <a:ext cx="3254375" cy="28924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dist="180501" dir="3042636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5" name="Picture 15" descr="logo gt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661025"/>
            <a:ext cx="1262063" cy="88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61950" y="298449"/>
            <a:ext cx="8424863" cy="7921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67200"/>
              </a:gs>
              <a:gs pos="50000">
                <a:srgbClr val="99CC00"/>
              </a:gs>
              <a:gs pos="100000">
                <a:srgbClr val="5672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323850" y="404813"/>
            <a:ext cx="84248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66FF"/>
                    </a:gs>
                    <a:gs pos="50000">
                      <a:srgbClr val="3366FF">
                        <a:gamma/>
                        <a:tint val="0"/>
                        <a:invGamma/>
                      </a:srgbClr>
                    </a:gs>
                    <a:gs pos="100000">
                      <a:srgbClr val="3366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dirty="0">
                <a:solidFill>
                  <a:srgbClr val="008000"/>
                </a:solidFill>
              </a:rPr>
              <a:t>Año 1950</a:t>
            </a:r>
          </a:p>
        </p:txBody>
      </p:sp>
    </p:spTree>
    <p:extLst>
      <p:ext uri="{BB962C8B-B14F-4D97-AF65-F5344CB8AC3E}">
        <p14:creationId xmlns:p14="http://schemas.microsoft.com/office/powerpoint/2010/main" val="14796589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395288" y="333375"/>
            <a:ext cx="8280400" cy="7191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3779912" y="1463497"/>
            <a:ext cx="3060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lang="es-ES_tradnl" sz="3600" b="1" dirty="0">
                <a:latin typeface="Arial Black" pitchFamily="34" charset="0"/>
              </a:rPr>
              <a:t>Nace</a:t>
            </a:r>
            <a:endParaRPr lang="es-AR" sz="3600" b="1" dirty="0">
              <a:latin typeface="Arial Black" pitchFamily="34" charset="0"/>
            </a:endParaRP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23850" y="404813"/>
            <a:ext cx="84248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66FF">
                        <a:gamma/>
                        <a:tint val="0"/>
                        <a:invGamma/>
                      </a:srgbClr>
                    </a:gs>
                    <a:gs pos="100000">
                      <a:srgbClr val="3366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Año 1965</a:t>
            </a:r>
          </a:p>
        </p:txBody>
      </p:sp>
      <p:pic>
        <p:nvPicPr>
          <p:cNvPr id="6152" name="Picture 10" descr="Logo Viejo G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00480"/>
            <a:ext cx="1931988" cy="2016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11" descr="Tipografia GT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6AE99"/>
              </a:clrFrom>
              <a:clrTo>
                <a:srgbClr val="B6AE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148180"/>
            <a:ext cx="6192837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323850" y="333375"/>
            <a:ext cx="8424863" cy="7921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67200"/>
              </a:gs>
              <a:gs pos="50000">
                <a:srgbClr val="99CC00"/>
              </a:gs>
              <a:gs pos="100000">
                <a:srgbClr val="5672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2215927"/>
            <a:ext cx="9144000" cy="3589337"/>
          </a:xfrm>
          <a:noFill/>
        </p:spPr>
        <p:txBody>
          <a:bodyPr/>
          <a:lstStyle/>
          <a:p>
            <a:pPr eaLnBrk="1" hangingPunct="1"/>
            <a:r>
              <a:rPr lang="es-ES" sz="2800" dirty="0" smtClean="0"/>
              <a:t>INTEGRACION VERTICAL </a:t>
            </a:r>
          </a:p>
          <a:p>
            <a:pPr eaLnBrk="1" hangingPunct="1"/>
            <a:r>
              <a:rPr lang="es-ES" sz="2800" dirty="0" smtClean="0"/>
              <a:t>APROVECHAMIENTO INTEGRAL Y DIVERSIDAD DE PRODUCTOS</a:t>
            </a:r>
          </a:p>
          <a:p>
            <a:pPr eaLnBrk="1" hangingPunct="1"/>
            <a:r>
              <a:rPr lang="es-ES" sz="2800" dirty="0" smtClean="0"/>
              <a:t>DESARROLLO DE MERCADOS-EXPORTACION</a:t>
            </a:r>
          </a:p>
          <a:p>
            <a:pPr eaLnBrk="1" hangingPunct="1"/>
            <a:r>
              <a:rPr lang="es-ES" sz="2800" dirty="0" smtClean="0"/>
              <a:t>IDENTIFICAR OPORTUNIDADES </a:t>
            </a:r>
            <a:r>
              <a:rPr lang="es-ES" sz="2400" dirty="0" smtClean="0"/>
              <a:t>(Plantas Existentes) </a:t>
            </a:r>
          </a:p>
          <a:p>
            <a:pPr eaLnBrk="1" hangingPunct="1"/>
            <a:r>
              <a:rPr lang="es-ES" sz="2800" dirty="0" smtClean="0"/>
              <a:t>CONSOLIDAR LA PROFESIONALIZACION</a:t>
            </a:r>
            <a:r>
              <a:rPr lang="es-ES" dirty="0" smtClean="0"/>
              <a:t> </a:t>
            </a: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32813" cy="927100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ESTRATEGIAS A LO LARGO DEL TIEMPO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51720" y="1268437"/>
            <a:ext cx="4914900" cy="431800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 PRODUCTORES DE AVES REPRODUCTORAS</a:t>
            </a:r>
            <a:r>
              <a:rPr lang="es-ES">
                <a:cs typeface="Arial" charset="0"/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051720" y="2276500"/>
            <a:ext cx="4914900" cy="43180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PRODUCTORES DE POLLITOS BB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496" y="2708300"/>
            <a:ext cx="1482725" cy="187325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F A B</a:t>
            </a:r>
          </a:p>
          <a:p>
            <a:pPr algn="ctr"/>
            <a:endParaRPr lang="es-ES" sz="1600" b="1">
              <a:cs typeface="Arial" charset="0"/>
            </a:endParaRPr>
          </a:p>
          <a:p>
            <a:pPr algn="ctr"/>
            <a:endParaRPr lang="es-ES" sz="1600" b="1">
              <a:cs typeface="Arial" charset="0"/>
            </a:endParaRPr>
          </a:p>
          <a:p>
            <a:pPr algn="ctr"/>
            <a:endParaRPr lang="es-ES" sz="1600" b="1">
              <a:cs typeface="Arial" charset="0"/>
            </a:endParaRPr>
          </a:p>
          <a:p>
            <a:pPr algn="ctr"/>
            <a:r>
              <a:rPr lang="es-ES" sz="1600" b="1">
                <a:cs typeface="Arial" charset="0"/>
              </a:rPr>
              <a:t>A B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051720" y="4652987"/>
            <a:ext cx="4914900" cy="43180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PELADEROS</a:t>
            </a:r>
            <a:r>
              <a:rPr lang="es-ES" sz="1600" b="1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051720" y="5805512"/>
            <a:ext cx="4914900" cy="43180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PRODUCTOS TERMINADOS</a:t>
            </a:r>
          </a:p>
        </p:txBody>
      </p:sp>
      <p:cxnSp>
        <p:nvCxnSpPr>
          <p:cNvPr id="10" name="AutoShape 8"/>
          <p:cNvCxnSpPr>
            <a:cxnSpLocks noChangeShapeType="1"/>
            <a:stCxn id="4" idx="2"/>
            <a:endCxn id="5" idx="0"/>
          </p:cNvCxnSpPr>
          <p:nvPr/>
        </p:nvCxnSpPr>
        <p:spPr bwMode="auto">
          <a:xfrm>
            <a:off x="4509170" y="1709762"/>
            <a:ext cx="0" cy="56673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9"/>
          <p:cNvCxnSpPr>
            <a:cxnSpLocks noChangeShapeType="1"/>
            <a:stCxn id="5" idx="2"/>
            <a:endCxn id="7" idx="0"/>
          </p:cNvCxnSpPr>
          <p:nvPr/>
        </p:nvCxnSpPr>
        <p:spPr bwMode="auto">
          <a:xfrm>
            <a:off x="4509170" y="2708300"/>
            <a:ext cx="0" cy="503237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10"/>
          <p:cNvCxnSpPr>
            <a:cxnSpLocks noChangeShapeType="1"/>
            <a:stCxn id="7" idx="2"/>
            <a:endCxn id="8" idx="0"/>
          </p:cNvCxnSpPr>
          <p:nvPr/>
        </p:nvCxnSpPr>
        <p:spPr bwMode="auto">
          <a:xfrm>
            <a:off x="4509170" y="3643337"/>
            <a:ext cx="0" cy="10096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AutoShape 11"/>
          <p:cNvCxnSpPr>
            <a:cxnSpLocks noChangeShapeType="1"/>
            <a:stCxn id="8" idx="2"/>
            <a:endCxn id="9" idx="0"/>
          </p:cNvCxnSpPr>
          <p:nvPr/>
        </p:nvCxnSpPr>
        <p:spPr bwMode="auto">
          <a:xfrm>
            <a:off x="4509170" y="5084787"/>
            <a:ext cx="0" cy="7207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AutoShape 14"/>
          <p:cNvCxnSpPr>
            <a:cxnSpLocks noChangeShapeType="1"/>
            <a:stCxn id="6" idx="3"/>
            <a:endCxn id="4" idx="1"/>
          </p:cNvCxnSpPr>
          <p:nvPr/>
        </p:nvCxnSpPr>
        <p:spPr bwMode="auto">
          <a:xfrm flipV="1">
            <a:off x="1518221" y="1484337"/>
            <a:ext cx="533499" cy="2160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15"/>
          <p:cNvCxnSpPr>
            <a:cxnSpLocks noChangeShapeType="1"/>
            <a:stCxn id="6" idx="3"/>
            <a:endCxn id="5" idx="1"/>
          </p:cNvCxnSpPr>
          <p:nvPr/>
        </p:nvCxnSpPr>
        <p:spPr bwMode="auto">
          <a:xfrm flipV="1">
            <a:off x="1518221" y="2492400"/>
            <a:ext cx="533499" cy="115252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16"/>
          <p:cNvCxnSpPr>
            <a:cxnSpLocks noChangeShapeType="1"/>
            <a:stCxn id="6" idx="3"/>
          </p:cNvCxnSpPr>
          <p:nvPr/>
        </p:nvCxnSpPr>
        <p:spPr bwMode="auto">
          <a:xfrm flipV="1">
            <a:off x="1518221" y="3498875"/>
            <a:ext cx="792162" cy="1460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AutoShape 17"/>
          <p:cNvCxnSpPr>
            <a:cxnSpLocks noChangeShapeType="1"/>
            <a:stCxn id="14" idx="1"/>
            <a:endCxn id="4" idx="3"/>
          </p:cNvCxnSpPr>
          <p:nvPr/>
        </p:nvCxnSpPr>
        <p:spPr bwMode="auto">
          <a:xfrm flipH="1" flipV="1">
            <a:off x="6966620" y="1484337"/>
            <a:ext cx="485700" cy="21590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AutoShape 18"/>
          <p:cNvCxnSpPr>
            <a:cxnSpLocks noChangeShapeType="1"/>
            <a:stCxn id="14" idx="1"/>
            <a:endCxn id="5" idx="3"/>
          </p:cNvCxnSpPr>
          <p:nvPr/>
        </p:nvCxnSpPr>
        <p:spPr bwMode="auto">
          <a:xfrm flipH="1" flipV="1">
            <a:off x="6966620" y="2492400"/>
            <a:ext cx="485700" cy="115093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AutoShape 19"/>
          <p:cNvCxnSpPr>
            <a:cxnSpLocks noChangeShapeType="1"/>
            <a:stCxn id="14" idx="1"/>
            <a:endCxn id="7" idx="3"/>
          </p:cNvCxnSpPr>
          <p:nvPr/>
        </p:nvCxnSpPr>
        <p:spPr bwMode="auto">
          <a:xfrm flipH="1" flipV="1">
            <a:off x="6966620" y="3427437"/>
            <a:ext cx="485700" cy="2159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452320" y="2706712"/>
            <a:ext cx="1639888" cy="187325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VETERINARIAS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051720" y="3211537"/>
            <a:ext cx="4914900" cy="431800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s-ES" sz="1600" b="1">
                <a:cs typeface="Arial" charset="0"/>
              </a:rPr>
              <a:t>PRODUCTORES DE AVES VIVAS</a:t>
            </a: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323850" y="333375"/>
            <a:ext cx="8424863" cy="7921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67200"/>
              </a:gs>
              <a:gs pos="50000">
                <a:srgbClr val="99CC00"/>
              </a:gs>
              <a:gs pos="100000">
                <a:srgbClr val="567200"/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AR"/>
          </a:p>
        </p:txBody>
      </p:sp>
      <p:sp>
        <p:nvSpPr>
          <p:cNvPr id="22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32813" cy="927100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Esquema Tradicional Pre- Integración</a:t>
            </a:r>
          </a:p>
        </p:txBody>
      </p:sp>
    </p:spTree>
    <p:extLst>
      <p:ext uri="{BB962C8B-B14F-4D97-AF65-F5344CB8AC3E}">
        <p14:creationId xmlns:p14="http://schemas.microsoft.com/office/powerpoint/2010/main" val="360963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AutoShape 6"/>
          <p:cNvSpPr>
            <a:spLocks noChangeArrowheads="1"/>
          </p:cNvSpPr>
          <p:nvPr/>
        </p:nvSpPr>
        <p:spPr bwMode="auto">
          <a:xfrm>
            <a:off x="395288" y="188913"/>
            <a:ext cx="8280400" cy="7191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99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s-AR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91512" cy="581025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Razones de la Integración</a:t>
            </a: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2032000"/>
            <a:ext cx="8229600" cy="3268663"/>
          </a:xfrm>
          <a:noFill/>
        </p:spPr>
        <p:txBody>
          <a:bodyPr/>
          <a:lstStyle/>
          <a:p>
            <a:pPr eaLnBrk="1" hangingPunct="1"/>
            <a:r>
              <a:rPr lang="es-ES" sz="2800" smtClean="0"/>
              <a:t>Bajar Costos</a:t>
            </a:r>
          </a:p>
          <a:p>
            <a:pPr eaLnBrk="1" hangingPunct="1"/>
            <a:r>
              <a:rPr lang="es-ES" sz="2800" smtClean="0"/>
              <a:t>Ganar Eficiencia Productiva</a:t>
            </a:r>
          </a:p>
          <a:p>
            <a:pPr eaLnBrk="1" hangingPunct="1"/>
            <a:r>
              <a:rPr lang="es-ES" sz="2800" smtClean="0"/>
              <a:t>Estabilizar La Producción</a:t>
            </a:r>
          </a:p>
          <a:p>
            <a:pPr eaLnBrk="1" hangingPunct="1"/>
            <a:r>
              <a:rPr lang="es-ES" sz="2800" smtClean="0"/>
              <a:t>ENFRENTAR LA COMPETENCIA</a:t>
            </a:r>
          </a:p>
          <a:p>
            <a:pPr eaLnBrk="1" hangingPunct="1"/>
            <a:r>
              <a:rPr lang="es-ES" sz="2800" smtClean="0"/>
              <a:t>Cada vez que un competidor INTEGRABA UNA ETAPA, obligaba a realizar lo mismo</a:t>
            </a:r>
          </a:p>
          <a:p>
            <a:pPr eaLnBrk="1" hangingPunct="1">
              <a:buFontTx/>
              <a:buNone/>
            </a:pPr>
            <a:endParaRPr lang="es-E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</TotalTime>
  <Words>591</Words>
  <Application>Microsoft Office PowerPoint</Application>
  <PresentationFormat>Presentación en pantalla (4:3)</PresentationFormat>
  <Paragraphs>195</Paragraphs>
  <Slides>37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37</vt:i4>
      </vt:variant>
    </vt:vector>
  </HeadingPairs>
  <TitlesOfParts>
    <vt:vector size="41" baseType="lpstr">
      <vt:lpstr>Diseño predeterminado</vt:lpstr>
      <vt:lpstr>Hoja de cálculo</vt:lpstr>
      <vt:lpstr>Gráfico</vt:lpstr>
      <vt:lpstr>Gráfico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ESTRATEGIAS A LO LARGO DEL TIEMPO</vt:lpstr>
      <vt:lpstr>Esquema Tradicional Pre- Integración</vt:lpstr>
      <vt:lpstr>Razones de la Integración</vt:lpstr>
      <vt:lpstr>Presentación de PowerPoint</vt:lpstr>
      <vt:lpstr>Evolución Avícola</vt:lpstr>
      <vt:lpstr>Presentación de PowerPoint</vt:lpstr>
      <vt:lpstr>APROVECHAMIENTO INTEGRAL Y DIVERSIDAD DE PRODUCTOS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INCORPORAR CAPACIDAD INSTALADA. EXISTENTE</vt:lpstr>
      <vt:lpstr> CONSOLIDAR LA PROFESIONALIZACIÓN</vt:lpstr>
      <vt:lpstr>Presentación de PowerPoint</vt:lpstr>
      <vt:lpstr>Presentación de PowerPoint</vt:lpstr>
      <vt:lpstr>Presentación de PowerPoint</vt:lpstr>
      <vt:lpstr>Presentación de PowerPoint</vt:lpstr>
      <vt:lpstr>Producción y Faena Aves (en Millones)</vt:lpstr>
      <vt:lpstr>Ventas Anuales en millones de U$S </vt:lpstr>
      <vt:lpstr>Evolución Dotación 1995-2010</vt:lpstr>
      <vt:lpstr>Presentación de PowerPoint</vt:lpstr>
      <vt:lpstr>MAPA DE EXPORTACION</vt:lpstr>
      <vt:lpstr>CONSUMO MUNDIAL PRINCIPALES CARNES</vt:lpstr>
      <vt:lpstr>Nuestra empresa es DINAMICA Porque:</vt:lpstr>
      <vt:lpstr>Presentación de PowerPoint</vt:lpstr>
      <vt:lpstr>RELACIONES</vt:lpstr>
      <vt:lpstr>MERCADOS PARA CARNES (MILLONES PERSONAS)</vt:lpstr>
      <vt:lpstr>Presentación de PowerPoint</vt:lpstr>
      <vt:lpstr>Presentación de PowerPoint</vt:lpstr>
      <vt:lpstr>Muchas Gracias !!!</vt:lpstr>
    </vt:vector>
  </TitlesOfParts>
  <Company>Windows uE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vquaranta</dc:creator>
  <cp:lastModifiedBy>Audio y Video</cp:lastModifiedBy>
  <cp:revision>152</cp:revision>
  <cp:lastPrinted>2011-05-17T19:57:38Z</cp:lastPrinted>
  <dcterms:created xsi:type="dcterms:W3CDTF">2010-08-12T13:00:44Z</dcterms:created>
  <dcterms:modified xsi:type="dcterms:W3CDTF">2011-05-18T07:20:16Z</dcterms:modified>
</cp:coreProperties>
</file>