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s/slide56.xml" ContentType="application/vnd.openxmlformats-officedocument.presentationml.slide+xml"/>
  <Override PartName="/ppt/slides/slide5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s/slide54.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slides/slide5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50.xml" ContentType="application/vnd.openxmlformats-officedocument.presentationml.slide+xml"/>
  <Override PartName="/ppt/slides/slide61.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49.xml" ContentType="application/vnd.openxmlformats-officedocument.presentationml.slide+xml"/>
  <Override PartName="/ppt/slides/slide5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s/slide57.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Override PartName="/ppt/slides/slide62.xml" ContentType="application/vnd.openxmlformats-officedocument.presentationml.slide+xml"/>
  <Override PartName="/ppt/slideLayouts/slideLayout3.xml" ContentType="application/vnd.openxmlformats-officedocument.presentationml.slideLayout+xml"/>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s/slide60.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2.xml" ContentType="application/vnd.openxmlformats-officedocument.presentationml.slideLayout+xml"/>
  <Override PartName="/ppt/slideLayouts/slideLayout10.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3" r:id="rId1"/>
  </p:sldMasterIdLst>
  <p:notesMasterIdLst>
    <p:notesMasterId r:id="rId64"/>
  </p:notesMasterIdLst>
  <p:sldIdLst>
    <p:sldId id="256" r:id="rId2"/>
    <p:sldId id="257" r:id="rId3"/>
    <p:sldId id="367" r:id="rId4"/>
    <p:sldId id="368" r:id="rId5"/>
    <p:sldId id="370" r:id="rId6"/>
    <p:sldId id="371" r:id="rId7"/>
    <p:sldId id="372" r:id="rId8"/>
    <p:sldId id="373" r:id="rId9"/>
    <p:sldId id="394" r:id="rId10"/>
    <p:sldId id="395" r:id="rId11"/>
    <p:sldId id="396" r:id="rId12"/>
    <p:sldId id="397" r:id="rId13"/>
    <p:sldId id="393" r:id="rId14"/>
    <p:sldId id="399" r:id="rId15"/>
    <p:sldId id="400" r:id="rId16"/>
    <p:sldId id="398" r:id="rId17"/>
    <p:sldId id="375" r:id="rId18"/>
    <p:sldId id="376" r:id="rId19"/>
    <p:sldId id="377" r:id="rId20"/>
    <p:sldId id="392" r:id="rId21"/>
    <p:sldId id="378" r:id="rId22"/>
    <p:sldId id="379" r:id="rId23"/>
    <p:sldId id="380" r:id="rId24"/>
    <p:sldId id="381" r:id="rId25"/>
    <p:sldId id="382" r:id="rId26"/>
    <p:sldId id="383" r:id="rId27"/>
    <p:sldId id="407" r:id="rId28"/>
    <p:sldId id="408" r:id="rId29"/>
    <p:sldId id="409" r:id="rId30"/>
    <p:sldId id="443" r:id="rId31"/>
    <p:sldId id="445" r:id="rId32"/>
    <p:sldId id="444" r:id="rId33"/>
    <p:sldId id="417" r:id="rId34"/>
    <p:sldId id="418" r:id="rId35"/>
    <p:sldId id="413" r:id="rId36"/>
    <p:sldId id="414" r:id="rId37"/>
    <p:sldId id="415" r:id="rId38"/>
    <p:sldId id="420" r:id="rId39"/>
    <p:sldId id="419" r:id="rId40"/>
    <p:sldId id="421" r:id="rId41"/>
    <p:sldId id="422" r:id="rId42"/>
    <p:sldId id="423" r:id="rId43"/>
    <p:sldId id="424" r:id="rId44"/>
    <p:sldId id="425" r:id="rId45"/>
    <p:sldId id="426" r:id="rId46"/>
    <p:sldId id="427" r:id="rId47"/>
    <p:sldId id="428" r:id="rId48"/>
    <p:sldId id="429" r:id="rId49"/>
    <p:sldId id="430" r:id="rId50"/>
    <p:sldId id="431" r:id="rId51"/>
    <p:sldId id="446" r:id="rId52"/>
    <p:sldId id="432" r:id="rId53"/>
    <p:sldId id="433" r:id="rId54"/>
    <p:sldId id="434" r:id="rId55"/>
    <p:sldId id="435" r:id="rId56"/>
    <p:sldId id="436" r:id="rId57"/>
    <p:sldId id="438" r:id="rId58"/>
    <p:sldId id="437" r:id="rId59"/>
    <p:sldId id="439" r:id="rId60"/>
    <p:sldId id="440" r:id="rId61"/>
    <p:sldId id="441" r:id="rId62"/>
    <p:sldId id="442" r:id="rId63"/>
  </p:sldIdLst>
  <p:sldSz cx="9144000" cy="6858000" type="screen4x3"/>
  <p:notesSz cx="6858000" cy="9144000"/>
  <p:defaultTextStyle>
    <a:defPPr>
      <a:defRPr lang="es-AR"/>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4678" autoAdjust="0"/>
    <p:restoredTop sz="94576" autoAdjust="0"/>
  </p:normalViewPr>
  <p:slideViewPr>
    <p:cSldViewPr>
      <p:cViewPr varScale="1">
        <p:scale>
          <a:sx n="75" d="100"/>
          <a:sy n="75" d="100"/>
        </p:scale>
        <p:origin x="-396" y="-102"/>
      </p:cViewPr>
      <p:guideLst>
        <p:guide orient="horz" pos="2160"/>
        <p:guide pos="2880"/>
      </p:guideLst>
    </p:cSldViewPr>
  </p:slideViewPr>
  <p:outlineViewPr>
    <p:cViewPr>
      <p:scale>
        <a:sx n="33" d="100"/>
        <a:sy n="33" d="100"/>
      </p:scale>
      <p:origin x="48" y="23496"/>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tableStyles" Target="tableStyle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notesMaster" Target="notesMasters/notesMaster1.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theme" Target="theme/theme1.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es-AR"/>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smtClean="0">
                <a:latin typeface="+mn-lt"/>
              </a:defRPr>
            </a:lvl1pPr>
          </a:lstStyle>
          <a:p>
            <a:pPr>
              <a:defRPr/>
            </a:pPr>
            <a:fld id="{58C1DA46-082F-43DE-81C1-EC98BDEB12F1}" type="datetimeFigureOut">
              <a:rPr lang="es-AR"/>
              <a:pPr>
                <a:defRPr/>
              </a:pPr>
              <a:t>28/11/2012</a:t>
            </a:fld>
            <a:endParaRPr lang="es-AR"/>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s-AR" noProof="0"/>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s-ES" noProof="0" smtClean="0"/>
              <a:t>Haga clic para modificar el estilo de texto del patrón</a:t>
            </a:r>
          </a:p>
          <a:p>
            <a:pPr lvl="1"/>
            <a:r>
              <a:rPr lang="es-ES" noProof="0" smtClean="0"/>
              <a:t>Segundo nivel</a:t>
            </a:r>
          </a:p>
          <a:p>
            <a:pPr lvl="2"/>
            <a:r>
              <a:rPr lang="es-ES" noProof="0" smtClean="0"/>
              <a:t>Tercer nivel</a:t>
            </a:r>
          </a:p>
          <a:p>
            <a:pPr lvl="3"/>
            <a:r>
              <a:rPr lang="es-ES" noProof="0" smtClean="0"/>
              <a:t>Cuarto nivel</a:t>
            </a:r>
          </a:p>
          <a:p>
            <a:pPr lvl="4"/>
            <a:r>
              <a:rPr lang="es-ES" noProof="0" smtClean="0"/>
              <a:t>Quinto nivel</a:t>
            </a:r>
            <a:endParaRPr lang="es-AR" noProof="0"/>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es-AR"/>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fontAlgn="auto">
              <a:spcBef>
                <a:spcPts val="0"/>
              </a:spcBef>
              <a:spcAft>
                <a:spcPts val="0"/>
              </a:spcAft>
              <a:defRPr sz="1200" smtClean="0">
                <a:latin typeface="+mn-lt"/>
              </a:defRPr>
            </a:lvl1pPr>
          </a:lstStyle>
          <a:p>
            <a:pPr>
              <a:defRPr/>
            </a:pPr>
            <a:fld id="{C281B8F5-6B8B-43F3-888D-C5CC5D692CDD}" type="slidenum">
              <a:rPr lang="es-AR"/>
              <a:pPr>
                <a:defRPr/>
              </a:pPr>
              <a:t>‹#›</a:t>
            </a:fld>
            <a:endParaRPr lang="es-AR"/>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7" name="Rectangle 7"/>
          <p:cNvSpPr>
            <a:spLocks noGrp="1" noChangeArrowheads="1"/>
          </p:cNvSpPr>
          <p:nvPr>
            <p:ph type="sldNum" sz="quarter" idx="5"/>
          </p:nvPr>
        </p:nvSpPr>
        <p:spPr bwMode="auto">
          <a:noFill/>
          <a:ln>
            <a:miter lim="800000"/>
            <a:headEnd/>
            <a:tailEnd/>
          </a:ln>
        </p:spPr>
        <p:txBody>
          <a:bodyPr wrap="square" numCol="1" anchorCtr="0" compatLnSpc="1">
            <a:prstTxWarp prst="textNoShape">
              <a:avLst/>
            </a:prstTxWarp>
          </a:bodyPr>
          <a:lstStyle/>
          <a:p>
            <a:pPr fontAlgn="base">
              <a:spcBef>
                <a:spcPct val="0"/>
              </a:spcBef>
              <a:spcAft>
                <a:spcPct val="0"/>
              </a:spcAft>
            </a:pPr>
            <a:fld id="{6F28A509-E2F2-4871-87F9-7C8E87C16ADA}" type="slidenum">
              <a:rPr lang="es-ES"/>
              <a:pPr fontAlgn="base">
                <a:spcBef>
                  <a:spcPct val="0"/>
                </a:spcBef>
                <a:spcAft>
                  <a:spcPct val="0"/>
                </a:spcAft>
              </a:pPr>
              <a:t>24</a:t>
            </a:fld>
            <a:endParaRPr lang="es-ES"/>
          </a:p>
        </p:txBody>
      </p:sp>
      <p:sp>
        <p:nvSpPr>
          <p:cNvPr id="39938" name="Rectangle 2"/>
          <p:cNvSpPr>
            <a:spLocks noGrp="1" noRot="1" noChangeAspect="1" noChangeArrowheads="1" noTextEdit="1"/>
          </p:cNvSpPr>
          <p:nvPr>
            <p:ph type="sldImg"/>
          </p:nvPr>
        </p:nvSpPr>
        <p:spPr bwMode="auto">
          <a:noFill/>
          <a:ln>
            <a:solidFill>
              <a:srgbClr val="000000"/>
            </a:solidFill>
            <a:miter lim="800000"/>
            <a:headEnd/>
            <a:tailEnd/>
          </a:ln>
        </p:spPr>
      </p:sp>
      <p:sp>
        <p:nvSpPr>
          <p:cNvPr id="39939" name="Rectangle 3"/>
          <p:cNvSpPr>
            <a:spLocks noGrp="1" noChangeArrowheads="1"/>
          </p:cNvSpPr>
          <p:nvPr>
            <p:ph type="body" idx="1"/>
          </p:nvPr>
        </p:nvSpPr>
        <p:spPr bwMode="auto">
          <a:noFill/>
        </p:spPr>
        <p:txBody>
          <a:bodyPr wrap="square" numCol="1" anchor="t" anchorCtr="0" compatLnSpc="1">
            <a:prstTxWarp prst="textNoShape">
              <a:avLst/>
            </a:prstTxWarp>
          </a:bodyPr>
          <a:lstStyle/>
          <a:p>
            <a:pPr>
              <a:spcBef>
                <a:spcPct val="0"/>
              </a:spcBef>
            </a:pPr>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AR"/>
          </a:p>
        </p:txBody>
      </p:sp>
      <p:sp>
        <p:nvSpPr>
          <p:cNvPr id="4" name="3 Marcador de fecha"/>
          <p:cNvSpPr>
            <a:spLocks noGrp="1"/>
          </p:cNvSpPr>
          <p:nvPr>
            <p:ph type="dt" sz="half" idx="10"/>
          </p:nvPr>
        </p:nvSpPr>
        <p:spPr/>
        <p:txBody>
          <a:bodyPr/>
          <a:lstStyle>
            <a:lvl1pPr>
              <a:defRPr/>
            </a:lvl1pPr>
          </a:lstStyle>
          <a:p>
            <a:pPr>
              <a:defRPr/>
            </a:pPr>
            <a:fld id="{6D5F1E9E-F6E2-400E-B457-F8646606CC69}" type="datetimeFigureOut">
              <a:rPr lang="es-AR"/>
              <a:pPr>
                <a:defRPr/>
              </a:pPr>
              <a:t>28/11/2012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E21A1231-FC92-4022-BCF4-E157F86CE4EB}" type="slidenum">
              <a:rPr lang="es-AR"/>
              <a:pPr>
                <a:defRPr/>
              </a:pPr>
              <a:t>‹#›</a:t>
            </a:fld>
            <a:endParaRPr lang="es-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lvl1pPr>
              <a:defRPr/>
            </a:lvl1pPr>
          </a:lstStyle>
          <a:p>
            <a:pPr>
              <a:defRPr/>
            </a:pPr>
            <a:fld id="{A9446A62-F4F2-4262-8680-2B84CA9AB5EF}" type="datetimeFigureOut">
              <a:rPr lang="es-AR"/>
              <a:pPr>
                <a:defRPr/>
              </a:pPr>
              <a:t>28/11/2012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A2B998BE-A8FA-4E94-BAD3-0BD61F5B5A0C}" type="slidenum">
              <a:rPr lang="es-AR"/>
              <a:pPr>
                <a:defRPr/>
              </a:pPr>
              <a:t>‹#›</a:t>
            </a:fld>
            <a:endParaRPr lang="es-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lvl1pPr>
              <a:defRPr/>
            </a:lvl1pPr>
          </a:lstStyle>
          <a:p>
            <a:pPr>
              <a:defRPr/>
            </a:pPr>
            <a:fld id="{DD65937D-DCCE-4164-B00E-3C45171091DB}" type="datetimeFigureOut">
              <a:rPr lang="es-AR"/>
              <a:pPr>
                <a:defRPr/>
              </a:pPr>
              <a:t>28/11/2012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117310E1-F477-49FF-8D32-3EC9E99DD789}" type="slidenum">
              <a:rPr lang="es-AR"/>
              <a:pPr>
                <a:defRPr/>
              </a:pPr>
              <a:t>‹#›</a:t>
            </a:fld>
            <a:endParaRPr lang="es-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cSld name="Título y tabla">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1143000"/>
          </a:xfrm>
        </p:spPr>
        <p:txBody>
          <a:bodyPr/>
          <a:lstStyle/>
          <a:p>
            <a:r>
              <a:rPr lang="es-ES" smtClean="0"/>
              <a:t>Haga clic para modificar el estilo de título del patrón</a:t>
            </a:r>
            <a:endParaRPr lang="es-AR"/>
          </a:p>
        </p:txBody>
      </p:sp>
      <p:sp>
        <p:nvSpPr>
          <p:cNvPr id="3" name="2 Marcador de tabla"/>
          <p:cNvSpPr>
            <a:spLocks noGrp="1"/>
          </p:cNvSpPr>
          <p:nvPr>
            <p:ph type="tbl" idx="1"/>
          </p:nvPr>
        </p:nvSpPr>
        <p:spPr>
          <a:xfrm>
            <a:off x="457200" y="1600200"/>
            <a:ext cx="8229600" cy="4525963"/>
          </a:xfrm>
        </p:spPr>
        <p:txBody>
          <a:bodyPr rtlCol="0">
            <a:normAutofit/>
          </a:bodyPr>
          <a:lstStyle/>
          <a:p>
            <a:pPr lvl="0"/>
            <a:endParaRPr lang="es-AR" noProof="0" smtClean="0"/>
          </a:p>
        </p:txBody>
      </p:sp>
      <p:sp>
        <p:nvSpPr>
          <p:cNvPr id="4" name="Rectangle 2"/>
          <p:cNvSpPr>
            <a:spLocks noGrp="1" noChangeArrowheads="1"/>
          </p:cNvSpPr>
          <p:nvPr>
            <p:ph type="dt" sz="half" idx="10"/>
          </p:nvPr>
        </p:nvSpPr>
        <p:spPr/>
        <p:txBody>
          <a:bodyPr/>
          <a:lstStyle>
            <a:lvl1pPr>
              <a:defRPr/>
            </a:lvl1pPr>
          </a:lstStyle>
          <a:p>
            <a:pPr>
              <a:defRPr/>
            </a:pPr>
            <a:endParaRPr lang="es-ES_tradnl"/>
          </a:p>
        </p:txBody>
      </p:sp>
      <p:sp>
        <p:nvSpPr>
          <p:cNvPr id="5" name="Rectangle 3"/>
          <p:cNvSpPr>
            <a:spLocks noGrp="1" noChangeArrowheads="1"/>
          </p:cNvSpPr>
          <p:nvPr>
            <p:ph type="sldNum" sz="quarter" idx="11"/>
          </p:nvPr>
        </p:nvSpPr>
        <p:spPr/>
        <p:txBody>
          <a:bodyPr/>
          <a:lstStyle>
            <a:lvl1pPr>
              <a:defRPr/>
            </a:lvl1pPr>
          </a:lstStyle>
          <a:p>
            <a:pPr>
              <a:defRPr/>
            </a:pPr>
            <a:fld id="{56579768-347B-4E53-9C85-321887197CB9}" type="slidenum">
              <a:rPr lang="es-ES_tradnl"/>
              <a:pPr>
                <a:defRPr/>
              </a:pPr>
              <a:t>‹#›</a:t>
            </a:fld>
            <a:endParaRPr lang="es-ES_tradnl"/>
          </a:p>
        </p:txBody>
      </p:sp>
      <p:sp>
        <p:nvSpPr>
          <p:cNvPr id="6" name="Rectangle 14"/>
          <p:cNvSpPr>
            <a:spLocks noGrp="1" noChangeArrowheads="1"/>
          </p:cNvSpPr>
          <p:nvPr>
            <p:ph type="ftr" sz="quarter" idx="12"/>
          </p:nvPr>
        </p:nvSpPr>
        <p:spPr/>
        <p:txBody>
          <a:bodyPr/>
          <a:lstStyle>
            <a:lvl1pPr>
              <a:defRPr/>
            </a:lvl1pPr>
          </a:lstStyle>
          <a:p>
            <a:pPr>
              <a:defRPr/>
            </a:pPr>
            <a:r>
              <a:rPr lang="es-ES_tradnl"/>
              <a:t>Dra. Monica Ramon</a:t>
            </a: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fecha"/>
          <p:cNvSpPr>
            <a:spLocks noGrp="1"/>
          </p:cNvSpPr>
          <p:nvPr>
            <p:ph type="dt" sz="half" idx="10"/>
          </p:nvPr>
        </p:nvSpPr>
        <p:spPr/>
        <p:txBody>
          <a:bodyPr/>
          <a:lstStyle>
            <a:lvl1pPr>
              <a:defRPr/>
            </a:lvl1pPr>
          </a:lstStyle>
          <a:p>
            <a:pPr>
              <a:defRPr/>
            </a:pPr>
            <a:fld id="{35203969-C0F0-4575-868D-6A0F54EC94DE}" type="datetimeFigureOut">
              <a:rPr lang="es-AR"/>
              <a:pPr>
                <a:defRPr/>
              </a:pPr>
              <a:t>28/11/2012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FBB2BFE1-40C3-4D1A-BA95-8DE171A5CC58}" type="slidenum">
              <a:rPr lang="es-AR"/>
              <a:pPr>
                <a:defRPr/>
              </a:pPr>
              <a:t>‹#›</a:t>
            </a:fld>
            <a:endParaRPr lang="es-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lvl1pPr>
              <a:defRPr/>
            </a:lvl1pPr>
          </a:lstStyle>
          <a:p>
            <a:pPr>
              <a:defRPr/>
            </a:pPr>
            <a:fld id="{44665F8C-133A-4671-B87D-657C6030E820}" type="datetimeFigureOut">
              <a:rPr lang="es-AR"/>
              <a:pPr>
                <a:defRPr/>
              </a:pPr>
              <a:t>28/11/2012</a:t>
            </a:fld>
            <a:endParaRPr lang="es-AR"/>
          </a:p>
        </p:txBody>
      </p:sp>
      <p:sp>
        <p:nvSpPr>
          <p:cNvPr id="5" name="4 Marcador de pie de página"/>
          <p:cNvSpPr>
            <a:spLocks noGrp="1"/>
          </p:cNvSpPr>
          <p:nvPr>
            <p:ph type="ftr" sz="quarter" idx="11"/>
          </p:nvPr>
        </p:nvSpPr>
        <p:spPr/>
        <p:txBody>
          <a:bodyPr/>
          <a:lstStyle>
            <a:lvl1pPr>
              <a:defRPr/>
            </a:lvl1pPr>
          </a:lstStyle>
          <a:p>
            <a:pPr>
              <a:defRPr/>
            </a:pPr>
            <a:endParaRPr lang="es-AR"/>
          </a:p>
        </p:txBody>
      </p:sp>
      <p:sp>
        <p:nvSpPr>
          <p:cNvPr id="6" name="5 Marcador de número de diapositiva"/>
          <p:cNvSpPr>
            <a:spLocks noGrp="1"/>
          </p:cNvSpPr>
          <p:nvPr>
            <p:ph type="sldNum" sz="quarter" idx="12"/>
          </p:nvPr>
        </p:nvSpPr>
        <p:spPr/>
        <p:txBody>
          <a:bodyPr/>
          <a:lstStyle>
            <a:lvl1pPr>
              <a:defRPr/>
            </a:lvl1pPr>
          </a:lstStyle>
          <a:p>
            <a:pPr>
              <a:defRPr/>
            </a:pPr>
            <a:fld id="{EDFA70D9-CE61-4BAB-8F26-801A886573A7}" type="slidenum">
              <a:rPr lang="es-AR"/>
              <a:pPr>
                <a:defRPr/>
              </a:pPr>
              <a:t>‹#›</a:t>
            </a:fld>
            <a:endParaRPr lang="es-A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3 Marcador de fecha"/>
          <p:cNvSpPr>
            <a:spLocks noGrp="1"/>
          </p:cNvSpPr>
          <p:nvPr>
            <p:ph type="dt" sz="half" idx="10"/>
          </p:nvPr>
        </p:nvSpPr>
        <p:spPr/>
        <p:txBody>
          <a:bodyPr/>
          <a:lstStyle>
            <a:lvl1pPr>
              <a:defRPr/>
            </a:lvl1pPr>
          </a:lstStyle>
          <a:p>
            <a:pPr>
              <a:defRPr/>
            </a:pPr>
            <a:fld id="{F2F170FA-509B-4454-824B-01E0FC29E0C3}" type="datetimeFigureOut">
              <a:rPr lang="es-AR"/>
              <a:pPr>
                <a:defRPr/>
              </a:pPr>
              <a:t>28/11/2012</a:t>
            </a:fld>
            <a:endParaRPr lang="es-AR"/>
          </a:p>
        </p:txBody>
      </p:sp>
      <p:sp>
        <p:nvSpPr>
          <p:cNvPr id="6" name="4 Marcador de pie de página"/>
          <p:cNvSpPr>
            <a:spLocks noGrp="1"/>
          </p:cNvSpPr>
          <p:nvPr>
            <p:ph type="ftr" sz="quarter" idx="11"/>
          </p:nvPr>
        </p:nvSpPr>
        <p:spPr/>
        <p:txBody>
          <a:bodyPr/>
          <a:lstStyle>
            <a:lvl1pPr>
              <a:defRPr/>
            </a:lvl1pPr>
          </a:lstStyle>
          <a:p>
            <a:pPr>
              <a:defRPr/>
            </a:pPr>
            <a:endParaRPr lang="es-AR"/>
          </a:p>
        </p:txBody>
      </p:sp>
      <p:sp>
        <p:nvSpPr>
          <p:cNvPr id="7" name="5 Marcador de número de diapositiva"/>
          <p:cNvSpPr>
            <a:spLocks noGrp="1"/>
          </p:cNvSpPr>
          <p:nvPr>
            <p:ph type="sldNum" sz="quarter" idx="12"/>
          </p:nvPr>
        </p:nvSpPr>
        <p:spPr/>
        <p:txBody>
          <a:bodyPr/>
          <a:lstStyle>
            <a:lvl1pPr>
              <a:defRPr/>
            </a:lvl1pPr>
          </a:lstStyle>
          <a:p>
            <a:pPr>
              <a:defRPr/>
            </a:pPr>
            <a:fld id="{B1451CE5-D5A2-4B46-B6E0-945FBD288A54}" type="slidenum">
              <a:rPr lang="es-AR"/>
              <a:pPr>
                <a:defRPr/>
              </a:pPr>
              <a:t>‹#›</a:t>
            </a:fld>
            <a:endParaRPr lang="es-A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7" name="3 Marcador de fecha"/>
          <p:cNvSpPr>
            <a:spLocks noGrp="1"/>
          </p:cNvSpPr>
          <p:nvPr>
            <p:ph type="dt" sz="half" idx="10"/>
          </p:nvPr>
        </p:nvSpPr>
        <p:spPr/>
        <p:txBody>
          <a:bodyPr/>
          <a:lstStyle>
            <a:lvl1pPr>
              <a:defRPr/>
            </a:lvl1pPr>
          </a:lstStyle>
          <a:p>
            <a:pPr>
              <a:defRPr/>
            </a:pPr>
            <a:fld id="{0014BD03-ACB6-4980-A6B7-C12C84FC0691}" type="datetimeFigureOut">
              <a:rPr lang="es-AR"/>
              <a:pPr>
                <a:defRPr/>
              </a:pPr>
              <a:t>28/11/2012</a:t>
            </a:fld>
            <a:endParaRPr lang="es-AR"/>
          </a:p>
        </p:txBody>
      </p:sp>
      <p:sp>
        <p:nvSpPr>
          <p:cNvPr id="8" name="4 Marcador de pie de página"/>
          <p:cNvSpPr>
            <a:spLocks noGrp="1"/>
          </p:cNvSpPr>
          <p:nvPr>
            <p:ph type="ftr" sz="quarter" idx="11"/>
          </p:nvPr>
        </p:nvSpPr>
        <p:spPr/>
        <p:txBody>
          <a:bodyPr/>
          <a:lstStyle>
            <a:lvl1pPr>
              <a:defRPr/>
            </a:lvl1pPr>
          </a:lstStyle>
          <a:p>
            <a:pPr>
              <a:defRPr/>
            </a:pPr>
            <a:endParaRPr lang="es-AR"/>
          </a:p>
        </p:txBody>
      </p:sp>
      <p:sp>
        <p:nvSpPr>
          <p:cNvPr id="9" name="5 Marcador de número de diapositiva"/>
          <p:cNvSpPr>
            <a:spLocks noGrp="1"/>
          </p:cNvSpPr>
          <p:nvPr>
            <p:ph type="sldNum" sz="quarter" idx="12"/>
          </p:nvPr>
        </p:nvSpPr>
        <p:spPr/>
        <p:txBody>
          <a:bodyPr/>
          <a:lstStyle>
            <a:lvl1pPr>
              <a:defRPr/>
            </a:lvl1pPr>
          </a:lstStyle>
          <a:p>
            <a:pPr>
              <a:defRPr/>
            </a:pPr>
            <a:fld id="{2D58FAA4-E904-4882-8A21-08F8C7CB39D7}" type="slidenum">
              <a:rPr lang="es-AR"/>
              <a:pPr>
                <a:defRPr/>
              </a:pPr>
              <a:t>‹#›</a:t>
            </a:fld>
            <a:endParaRPr lang="es-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AR"/>
          </a:p>
        </p:txBody>
      </p:sp>
      <p:sp>
        <p:nvSpPr>
          <p:cNvPr id="3" name="3 Marcador de fecha"/>
          <p:cNvSpPr>
            <a:spLocks noGrp="1"/>
          </p:cNvSpPr>
          <p:nvPr>
            <p:ph type="dt" sz="half" idx="10"/>
          </p:nvPr>
        </p:nvSpPr>
        <p:spPr/>
        <p:txBody>
          <a:bodyPr/>
          <a:lstStyle>
            <a:lvl1pPr>
              <a:defRPr/>
            </a:lvl1pPr>
          </a:lstStyle>
          <a:p>
            <a:pPr>
              <a:defRPr/>
            </a:pPr>
            <a:fld id="{A2A2C951-BB1C-4805-BA9C-B6C5CBE1A4AA}" type="datetimeFigureOut">
              <a:rPr lang="es-AR"/>
              <a:pPr>
                <a:defRPr/>
              </a:pPr>
              <a:t>28/11/2012</a:t>
            </a:fld>
            <a:endParaRPr lang="es-AR"/>
          </a:p>
        </p:txBody>
      </p:sp>
      <p:sp>
        <p:nvSpPr>
          <p:cNvPr id="4" name="4 Marcador de pie de página"/>
          <p:cNvSpPr>
            <a:spLocks noGrp="1"/>
          </p:cNvSpPr>
          <p:nvPr>
            <p:ph type="ftr" sz="quarter" idx="11"/>
          </p:nvPr>
        </p:nvSpPr>
        <p:spPr/>
        <p:txBody>
          <a:bodyPr/>
          <a:lstStyle>
            <a:lvl1pPr>
              <a:defRPr/>
            </a:lvl1pPr>
          </a:lstStyle>
          <a:p>
            <a:pPr>
              <a:defRPr/>
            </a:pPr>
            <a:endParaRPr lang="es-AR"/>
          </a:p>
        </p:txBody>
      </p:sp>
      <p:sp>
        <p:nvSpPr>
          <p:cNvPr id="5" name="5 Marcador de número de diapositiva"/>
          <p:cNvSpPr>
            <a:spLocks noGrp="1"/>
          </p:cNvSpPr>
          <p:nvPr>
            <p:ph type="sldNum" sz="quarter" idx="12"/>
          </p:nvPr>
        </p:nvSpPr>
        <p:spPr/>
        <p:txBody>
          <a:bodyPr/>
          <a:lstStyle>
            <a:lvl1pPr>
              <a:defRPr/>
            </a:lvl1pPr>
          </a:lstStyle>
          <a:p>
            <a:pPr>
              <a:defRPr/>
            </a:pPr>
            <a:fld id="{2359363E-0A7B-460C-A2A3-C59CBEE58DD3}" type="slidenum">
              <a:rPr lang="es-AR"/>
              <a:pPr>
                <a:defRPr/>
              </a:pPr>
              <a:t>‹#›</a:t>
            </a:fld>
            <a:endParaRPr lang="es-A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3 Marcador de fecha"/>
          <p:cNvSpPr>
            <a:spLocks noGrp="1"/>
          </p:cNvSpPr>
          <p:nvPr>
            <p:ph type="dt" sz="half" idx="10"/>
          </p:nvPr>
        </p:nvSpPr>
        <p:spPr/>
        <p:txBody>
          <a:bodyPr/>
          <a:lstStyle>
            <a:lvl1pPr>
              <a:defRPr/>
            </a:lvl1pPr>
          </a:lstStyle>
          <a:p>
            <a:pPr>
              <a:defRPr/>
            </a:pPr>
            <a:fld id="{AE63E4E5-27B8-483A-8CA7-00C155E3049F}" type="datetimeFigureOut">
              <a:rPr lang="es-AR"/>
              <a:pPr>
                <a:defRPr/>
              </a:pPr>
              <a:t>28/11/2012</a:t>
            </a:fld>
            <a:endParaRPr lang="es-AR"/>
          </a:p>
        </p:txBody>
      </p:sp>
      <p:sp>
        <p:nvSpPr>
          <p:cNvPr id="3" name="4 Marcador de pie de página"/>
          <p:cNvSpPr>
            <a:spLocks noGrp="1"/>
          </p:cNvSpPr>
          <p:nvPr>
            <p:ph type="ftr" sz="quarter" idx="11"/>
          </p:nvPr>
        </p:nvSpPr>
        <p:spPr/>
        <p:txBody>
          <a:bodyPr/>
          <a:lstStyle>
            <a:lvl1pPr>
              <a:defRPr/>
            </a:lvl1pPr>
          </a:lstStyle>
          <a:p>
            <a:pPr>
              <a:defRPr/>
            </a:pPr>
            <a:endParaRPr lang="es-AR"/>
          </a:p>
        </p:txBody>
      </p:sp>
      <p:sp>
        <p:nvSpPr>
          <p:cNvPr id="4" name="5 Marcador de número de diapositiva"/>
          <p:cNvSpPr>
            <a:spLocks noGrp="1"/>
          </p:cNvSpPr>
          <p:nvPr>
            <p:ph type="sldNum" sz="quarter" idx="12"/>
          </p:nvPr>
        </p:nvSpPr>
        <p:spPr/>
        <p:txBody>
          <a:bodyPr/>
          <a:lstStyle>
            <a:lvl1pPr>
              <a:defRPr/>
            </a:lvl1pPr>
          </a:lstStyle>
          <a:p>
            <a:pPr>
              <a:defRPr/>
            </a:pPr>
            <a:fld id="{81123F8B-B18C-48A9-8421-1B367B8B85B3}" type="slidenum">
              <a:rPr lang="es-AR"/>
              <a:pPr>
                <a:defRPr/>
              </a:pPr>
              <a:t>‹#›</a:t>
            </a:fld>
            <a:endParaRPr lang="es-A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3 Marcador de fecha"/>
          <p:cNvSpPr>
            <a:spLocks noGrp="1"/>
          </p:cNvSpPr>
          <p:nvPr>
            <p:ph type="dt" sz="half" idx="10"/>
          </p:nvPr>
        </p:nvSpPr>
        <p:spPr/>
        <p:txBody>
          <a:bodyPr/>
          <a:lstStyle>
            <a:lvl1pPr>
              <a:defRPr/>
            </a:lvl1pPr>
          </a:lstStyle>
          <a:p>
            <a:pPr>
              <a:defRPr/>
            </a:pPr>
            <a:fld id="{0F271125-7DFE-4767-AA99-81EBA48DAB4E}" type="datetimeFigureOut">
              <a:rPr lang="es-AR"/>
              <a:pPr>
                <a:defRPr/>
              </a:pPr>
              <a:t>28/11/2012</a:t>
            </a:fld>
            <a:endParaRPr lang="es-AR"/>
          </a:p>
        </p:txBody>
      </p:sp>
      <p:sp>
        <p:nvSpPr>
          <p:cNvPr id="6" name="4 Marcador de pie de página"/>
          <p:cNvSpPr>
            <a:spLocks noGrp="1"/>
          </p:cNvSpPr>
          <p:nvPr>
            <p:ph type="ftr" sz="quarter" idx="11"/>
          </p:nvPr>
        </p:nvSpPr>
        <p:spPr/>
        <p:txBody>
          <a:bodyPr/>
          <a:lstStyle>
            <a:lvl1pPr>
              <a:defRPr/>
            </a:lvl1pPr>
          </a:lstStyle>
          <a:p>
            <a:pPr>
              <a:defRPr/>
            </a:pPr>
            <a:endParaRPr lang="es-AR"/>
          </a:p>
        </p:txBody>
      </p:sp>
      <p:sp>
        <p:nvSpPr>
          <p:cNvPr id="7" name="5 Marcador de número de diapositiva"/>
          <p:cNvSpPr>
            <a:spLocks noGrp="1"/>
          </p:cNvSpPr>
          <p:nvPr>
            <p:ph type="sldNum" sz="quarter" idx="12"/>
          </p:nvPr>
        </p:nvSpPr>
        <p:spPr/>
        <p:txBody>
          <a:bodyPr/>
          <a:lstStyle>
            <a:lvl1pPr>
              <a:defRPr/>
            </a:lvl1pPr>
          </a:lstStyle>
          <a:p>
            <a:pPr>
              <a:defRPr/>
            </a:pPr>
            <a:fld id="{A8BD2205-1F14-49D7-976A-4A8B8B345B78}" type="slidenum">
              <a:rPr lang="es-AR"/>
              <a:pPr>
                <a:defRPr/>
              </a:pPr>
              <a:t>‹#›</a:t>
            </a:fld>
            <a:endParaRPr lang="es-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AR"/>
          </a:p>
        </p:txBody>
      </p:sp>
      <p:sp>
        <p:nvSpPr>
          <p:cNvPr id="3" name="2 Marcador de posición de imagen"/>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s-AR" noProof="0"/>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3 Marcador de fecha"/>
          <p:cNvSpPr>
            <a:spLocks noGrp="1"/>
          </p:cNvSpPr>
          <p:nvPr>
            <p:ph type="dt" sz="half" idx="10"/>
          </p:nvPr>
        </p:nvSpPr>
        <p:spPr/>
        <p:txBody>
          <a:bodyPr/>
          <a:lstStyle>
            <a:lvl1pPr>
              <a:defRPr/>
            </a:lvl1pPr>
          </a:lstStyle>
          <a:p>
            <a:pPr>
              <a:defRPr/>
            </a:pPr>
            <a:fld id="{44909E7B-9539-458B-947F-34ADCE947595}" type="datetimeFigureOut">
              <a:rPr lang="es-AR"/>
              <a:pPr>
                <a:defRPr/>
              </a:pPr>
              <a:t>28/11/2012</a:t>
            </a:fld>
            <a:endParaRPr lang="es-AR"/>
          </a:p>
        </p:txBody>
      </p:sp>
      <p:sp>
        <p:nvSpPr>
          <p:cNvPr id="6" name="4 Marcador de pie de página"/>
          <p:cNvSpPr>
            <a:spLocks noGrp="1"/>
          </p:cNvSpPr>
          <p:nvPr>
            <p:ph type="ftr" sz="quarter" idx="11"/>
          </p:nvPr>
        </p:nvSpPr>
        <p:spPr/>
        <p:txBody>
          <a:bodyPr/>
          <a:lstStyle>
            <a:lvl1pPr>
              <a:defRPr/>
            </a:lvl1pPr>
          </a:lstStyle>
          <a:p>
            <a:pPr>
              <a:defRPr/>
            </a:pPr>
            <a:endParaRPr lang="es-AR"/>
          </a:p>
        </p:txBody>
      </p:sp>
      <p:sp>
        <p:nvSpPr>
          <p:cNvPr id="7" name="5 Marcador de número de diapositiva"/>
          <p:cNvSpPr>
            <a:spLocks noGrp="1"/>
          </p:cNvSpPr>
          <p:nvPr>
            <p:ph type="sldNum" sz="quarter" idx="12"/>
          </p:nvPr>
        </p:nvSpPr>
        <p:spPr/>
        <p:txBody>
          <a:bodyPr/>
          <a:lstStyle>
            <a:lvl1pPr>
              <a:defRPr/>
            </a:lvl1pPr>
          </a:lstStyle>
          <a:p>
            <a:pPr>
              <a:defRPr/>
            </a:pPr>
            <a:fld id="{32A31024-9B14-4BA5-94C3-973FC25CA859}" type="slidenum">
              <a:rPr lang="es-AR"/>
              <a:pPr>
                <a:defRPr/>
              </a:pPr>
              <a:t>‹#›</a:t>
            </a:fld>
            <a:endParaRPr lang="es-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1">
          <a:gsLst>
            <a:gs pos="0">
              <a:srgbClr val="000000"/>
            </a:gs>
            <a:gs pos="39999">
              <a:srgbClr val="0A128C"/>
            </a:gs>
            <a:gs pos="70000">
              <a:srgbClr val="181CC7"/>
            </a:gs>
            <a:gs pos="88000">
              <a:srgbClr val="7005D4"/>
            </a:gs>
            <a:gs pos="100000">
              <a:srgbClr val="8C3D91"/>
            </a:gs>
          </a:gsLst>
          <a:lin ang="5400000"/>
        </a:gradFill>
        <a:effectLst/>
      </p:bgPr>
    </p:bg>
    <p:spTree>
      <p:nvGrpSpPr>
        <p:cNvPr id="1" name=""/>
        <p:cNvGrpSpPr/>
        <p:nvPr/>
      </p:nvGrpSpPr>
      <p:grpSpPr>
        <a:xfrm>
          <a:off x="0" y="0"/>
          <a:ext cx="0" cy="0"/>
          <a:chOff x="0" y="0"/>
          <a:chExt cx="0" cy="0"/>
        </a:xfrm>
      </p:grpSpPr>
      <p:sp>
        <p:nvSpPr>
          <p:cNvPr id="1026" name="1 Marcador de título"/>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s-ES" smtClean="0"/>
              <a:t>Haga clic para modificar el estilo de título del patrón</a:t>
            </a:r>
            <a:endParaRPr lang="es-AR" smtClean="0"/>
          </a:p>
        </p:txBody>
      </p:sp>
      <p:sp>
        <p:nvSpPr>
          <p:cNvPr id="1027" name="2 Marcador de texto"/>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smtClean="0"/>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smtClean="0">
                <a:solidFill>
                  <a:schemeClr val="tx1">
                    <a:tint val="75000"/>
                  </a:schemeClr>
                </a:solidFill>
                <a:latin typeface="+mn-lt"/>
              </a:defRPr>
            </a:lvl1pPr>
          </a:lstStyle>
          <a:p>
            <a:pPr>
              <a:defRPr/>
            </a:pPr>
            <a:fld id="{BED4FB5D-DD06-44FE-89CE-F17035521509}" type="datetimeFigureOut">
              <a:rPr lang="es-AR"/>
              <a:pPr>
                <a:defRPr/>
              </a:pPr>
              <a:t>28/11/2012</a:t>
            </a:fld>
            <a:endParaRPr lang="es-AR"/>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es-A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smtClean="0">
                <a:solidFill>
                  <a:schemeClr val="tx1">
                    <a:tint val="75000"/>
                  </a:schemeClr>
                </a:solidFill>
                <a:latin typeface="+mn-lt"/>
              </a:defRPr>
            </a:lvl1pPr>
          </a:lstStyle>
          <a:p>
            <a:pPr>
              <a:defRPr/>
            </a:pPr>
            <a:fld id="{97A3D1C3-E275-4F59-A916-8C6C66FF9D58}" type="slidenum">
              <a:rPr lang="es-AR"/>
              <a:pPr>
                <a:defRPr/>
              </a:pPr>
              <a:t>‹#›</a:t>
            </a:fld>
            <a:endParaRPr lang="es-AR"/>
          </a:p>
        </p:txBody>
      </p:sp>
    </p:spTree>
  </p:cSld>
  <p:clrMap bg1="dk1" tx1="lt1" bg2="dk2" tx2="lt2" accent1="accent1" accent2="accent2" accent3="accent3" accent4="accent4" accent5="accent5" accent6="accent6" hlink="hlink" folHlink="folHlink"/>
  <p:sldLayoutIdLst>
    <p:sldLayoutId id="2147483725" r:id="rId1"/>
    <p:sldLayoutId id="2147483724" r:id="rId2"/>
    <p:sldLayoutId id="2147483723" r:id="rId3"/>
    <p:sldLayoutId id="2147483722" r:id="rId4"/>
    <p:sldLayoutId id="2147483721" r:id="rId5"/>
    <p:sldLayoutId id="2147483720" r:id="rId6"/>
    <p:sldLayoutId id="2147483719" r:id="rId7"/>
    <p:sldLayoutId id="2147483718" r:id="rId8"/>
    <p:sldLayoutId id="2147483717" r:id="rId9"/>
    <p:sldLayoutId id="2147483716" r:id="rId10"/>
    <p:sldLayoutId id="2147483715" r:id="rId11"/>
    <p:sldLayoutId id="2147483726" r:id="rId12"/>
  </p:sldLayoutIdLst>
  <p:txStyles>
    <p:titleStyle>
      <a:lvl1pPr algn="ctr" rtl="0" fontAlgn="base">
        <a:spcBef>
          <a:spcPct val="0"/>
        </a:spcBef>
        <a:spcAft>
          <a:spcPct val="0"/>
        </a:spcAft>
        <a:defRPr sz="4400" kern="1200">
          <a:solidFill>
            <a:schemeClr val="tx1"/>
          </a:solidFill>
          <a:latin typeface="+mj-lt"/>
          <a:ea typeface="+mj-ea"/>
          <a:cs typeface="+mj-cs"/>
        </a:defRPr>
      </a:lvl1pPr>
      <a:lvl2pPr algn="ctr" rtl="0" fontAlgn="base">
        <a:spcBef>
          <a:spcPct val="0"/>
        </a:spcBef>
        <a:spcAft>
          <a:spcPct val="0"/>
        </a:spcAft>
        <a:defRPr sz="4400">
          <a:solidFill>
            <a:schemeClr val="tx1"/>
          </a:solidFill>
          <a:latin typeface="Calibri" pitchFamily="34" charset="0"/>
        </a:defRPr>
      </a:lvl2pPr>
      <a:lvl3pPr algn="ctr" rtl="0" fontAlgn="base">
        <a:spcBef>
          <a:spcPct val="0"/>
        </a:spcBef>
        <a:spcAft>
          <a:spcPct val="0"/>
        </a:spcAft>
        <a:defRPr sz="4400">
          <a:solidFill>
            <a:schemeClr val="tx1"/>
          </a:solidFill>
          <a:latin typeface="Calibri" pitchFamily="34" charset="0"/>
        </a:defRPr>
      </a:lvl3pPr>
      <a:lvl4pPr algn="ctr" rtl="0" fontAlgn="base">
        <a:spcBef>
          <a:spcPct val="0"/>
        </a:spcBef>
        <a:spcAft>
          <a:spcPct val="0"/>
        </a:spcAft>
        <a:defRPr sz="4400">
          <a:solidFill>
            <a:schemeClr val="tx1"/>
          </a:solidFill>
          <a:latin typeface="Calibri" pitchFamily="34" charset="0"/>
        </a:defRPr>
      </a:lvl4pPr>
      <a:lvl5pPr algn="ctr" rtl="0" fontAlgn="base">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fontAlgn="base">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fontAlgn="base">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fontAlgn="base">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fontAlgn="base">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fontAlgn="base">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A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2" Type="http://schemas.openxmlformats.org/officeDocument/2006/relationships/hyperlink" Target="http://www.eldial.com/nuevo/archivo-jurisprudencia-detalle.asp?id=23749&amp;base=14" TargetMode="Externa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1 Título"/>
          <p:cNvSpPr>
            <a:spLocks noGrp="1"/>
          </p:cNvSpPr>
          <p:nvPr>
            <p:ph type="ctrTitle"/>
          </p:nvPr>
        </p:nvSpPr>
        <p:spPr/>
        <p:txBody>
          <a:bodyPr/>
          <a:lstStyle/>
          <a:p>
            <a:r>
              <a:rPr lang="es-AR" smtClean="0"/>
              <a:t>CHARLA </a:t>
            </a:r>
            <a:br>
              <a:rPr lang="es-AR" smtClean="0"/>
            </a:br>
            <a:r>
              <a:rPr lang="es-AR" smtClean="0"/>
              <a:t>19-11-2012</a:t>
            </a:r>
          </a:p>
        </p:txBody>
      </p:sp>
      <p:sp>
        <p:nvSpPr>
          <p:cNvPr id="3" name="2 Subtítulo"/>
          <p:cNvSpPr>
            <a:spLocks noGrp="1"/>
          </p:cNvSpPr>
          <p:nvPr>
            <p:ph type="subTitle" idx="1"/>
          </p:nvPr>
        </p:nvSpPr>
        <p:spPr/>
        <p:txBody>
          <a:bodyPr rtlCol="0">
            <a:normAutofit/>
          </a:bodyPr>
          <a:lstStyle/>
          <a:p>
            <a:pPr fontAlgn="auto">
              <a:spcAft>
                <a:spcPts val="0"/>
              </a:spcAft>
              <a:buFont typeface="Arial" pitchFamily="34" charset="0"/>
              <a:buNone/>
              <a:defRPr/>
            </a:pPr>
            <a:r>
              <a:rPr lang="es-AR" dirty="0" smtClean="0"/>
              <a:t>DRA. MONICA RAMON</a:t>
            </a:r>
            <a:endParaRPr lang="es-AR"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3 Título"/>
          <p:cNvSpPr>
            <a:spLocks noGrp="1"/>
          </p:cNvSpPr>
          <p:nvPr>
            <p:ph type="title"/>
          </p:nvPr>
        </p:nvSpPr>
        <p:spPr/>
        <p:txBody>
          <a:bodyPr/>
          <a:lstStyle/>
          <a:p>
            <a:r>
              <a:rPr lang="es-AR" smtClean="0"/>
              <a:t>INCREMENTO DEL SUELDOS</a:t>
            </a:r>
          </a:p>
        </p:txBody>
      </p:sp>
      <p:sp>
        <p:nvSpPr>
          <p:cNvPr id="3" name="2 Marcador de contenido"/>
          <p:cNvSpPr>
            <a:spLocks noGrp="1"/>
          </p:cNvSpPr>
          <p:nvPr>
            <p:ph idx="1"/>
          </p:nvPr>
        </p:nvSpPr>
        <p:spPr/>
        <p:txBody>
          <a:bodyPr rtlCol="0">
            <a:normAutofit fontScale="70000" lnSpcReduction="20000"/>
          </a:bodyPr>
          <a:lstStyle/>
          <a:p>
            <a:pPr fontAlgn="auto">
              <a:spcAft>
                <a:spcPts val="0"/>
              </a:spcAft>
              <a:buFont typeface="Arial" pitchFamily="34" charset="0"/>
              <a:buNone/>
              <a:defRPr/>
            </a:pPr>
            <a:r>
              <a:rPr lang="es-AR" dirty="0" smtClean="0"/>
              <a:t>  </a:t>
            </a:r>
            <a:r>
              <a:rPr lang="es-ES" b="1" dirty="0" smtClean="0"/>
              <a:t>PRIMERA CATEGORIA:</a:t>
            </a:r>
            <a:endParaRPr lang="es-ES" dirty="0" smtClean="0"/>
          </a:p>
          <a:p>
            <a:pPr fontAlgn="auto">
              <a:spcAft>
                <a:spcPts val="0"/>
              </a:spcAft>
              <a:buFont typeface="Arial" pitchFamily="34" charset="0"/>
              <a:buNone/>
              <a:defRPr/>
            </a:pPr>
            <a:r>
              <a:rPr lang="es-ES" dirty="0" smtClean="0"/>
              <a:t>(Personal con retiro 8 hs.)</a:t>
            </a:r>
          </a:p>
          <a:p>
            <a:pPr fontAlgn="auto">
              <a:spcAft>
                <a:spcPts val="0"/>
              </a:spcAft>
              <a:buFont typeface="Arial" pitchFamily="34" charset="0"/>
              <a:buNone/>
              <a:defRPr/>
            </a:pPr>
            <a:r>
              <a:rPr lang="es-ES" dirty="0" smtClean="0"/>
              <a:t>(Institutrices, preceptores, gobernantas, amas de llaves, mayordomos, damas de compañía y nurses)   $ 3.184,01.-</a:t>
            </a:r>
          </a:p>
          <a:p>
            <a:pPr fontAlgn="auto">
              <a:spcAft>
                <a:spcPts val="0"/>
              </a:spcAft>
              <a:buFont typeface="Arial" pitchFamily="34" charset="0"/>
              <a:buNone/>
              <a:defRPr/>
            </a:pPr>
            <a:r>
              <a:rPr lang="es-ES" dirty="0" smtClean="0"/>
              <a:t>(Personal sin retiro)</a:t>
            </a:r>
          </a:p>
          <a:p>
            <a:pPr fontAlgn="auto">
              <a:spcAft>
                <a:spcPts val="0"/>
              </a:spcAft>
              <a:buFont typeface="Arial" pitchFamily="34" charset="0"/>
              <a:buNone/>
              <a:defRPr/>
            </a:pPr>
            <a:r>
              <a:rPr lang="es-ES" dirty="0" smtClean="0"/>
              <a:t>(Institutrices, preceptores, gobernantas, amas de llaves, mayordomos, damas de compañía y nurses)  $ 3.549,13.-</a:t>
            </a:r>
          </a:p>
          <a:p>
            <a:pPr fontAlgn="auto">
              <a:spcAft>
                <a:spcPts val="0"/>
              </a:spcAft>
              <a:buFont typeface="Arial" pitchFamily="34" charset="0"/>
              <a:buNone/>
              <a:defRPr/>
            </a:pPr>
            <a:r>
              <a:rPr lang="es-ES" b="1" dirty="0" smtClean="0"/>
              <a:t>SEGUNDA CATEGORIA:</a:t>
            </a:r>
            <a:endParaRPr lang="es-ES" dirty="0" smtClean="0"/>
          </a:p>
          <a:p>
            <a:pPr fontAlgn="auto">
              <a:spcAft>
                <a:spcPts val="0"/>
              </a:spcAft>
              <a:buFont typeface="Arial" pitchFamily="34" charset="0"/>
              <a:buNone/>
              <a:defRPr/>
            </a:pPr>
            <a:r>
              <a:rPr lang="es-ES" dirty="0" smtClean="0"/>
              <a:t>(Personal con retiro 8 hs.)</a:t>
            </a:r>
          </a:p>
          <a:p>
            <a:pPr fontAlgn="auto">
              <a:spcAft>
                <a:spcPts val="0"/>
              </a:spcAft>
              <a:buFont typeface="Arial" pitchFamily="34" charset="0"/>
              <a:buNone/>
              <a:defRPr/>
            </a:pPr>
            <a:r>
              <a:rPr lang="es-ES" dirty="0" smtClean="0"/>
              <a:t>(cocineros/as especializados, mucamos/as especializados, niñeras especializadas, </a:t>
            </a:r>
            <a:r>
              <a:rPr lang="es-ES" dirty="0" err="1" smtClean="0"/>
              <a:t>valets</a:t>
            </a:r>
            <a:r>
              <a:rPr lang="es-ES" dirty="0" smtClean="0"/>
              <a:t> y porteros de casas particulares) $ 2.954,95.-</a:t>
            </a:r>
          </a:p>
          <a:p>
            <a:pPr fontAlgn="auto">
              <a:spcAft>
                <a:spcPts val="0"/>
              </a:spcAft>
              <a:buFont typeface="Arial" pitchFamily="34" charset="0"/>
              <a:buNone/>
              <a:defRPr/>
            </a:pPr>
            <a:r>
              <a:rPr lang="es-ES" dirty="0" smtClean="0"/>
              <a:t>(Personal sin retiro)</a:t>
            </a:r>
          </a:p>
          <a:p>
            <a:pPr fontAlgn="auto">
              <a:spcAft>
                <a:spcPts val="0"/>
              </a:spcAft>
              <a:buFont typeface="Arial" pitchFamily="34" charset="0"/>
              <a:buNone/>
              <a:defRPr/>
            </a:pPr>
            <a:r>
              <a:rPr lang="es-ES" dirty="0" smtClean="0"/>
              <a:t>(cocineros/as especializados, mucamos/as especializados, niñeras especializadas, </a:t>
            </a:r>
            <a:r>
              <a:rPr lang="es-ES" dirty="0" err="1" smtClean="0"/>
              <a:t>valets</a:t>
            </a:r>
            <a:r>
              <a:rPr lang="es-ES" dirty="0" smtClean="0"/>
              <a:t> y porteros de casas particulares) $ 3.292,86.-</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3 Título"/>
          <p:cNvSpPr>
            <a:spLocks noGrp="1"/>
          </p:cNvSpPr>
          <p:nvPr>
            <p:ph type="title"/>
          </p:nvPr>
        </p:nvSpPr>
        <p:spPr/>
        <p:txBody>
          <a:bodyPr/>
          <a:lstStyle/>
          <a:p>
            <a:r>
              <a:rPr lang="es-AR" smtClean="0"/>
              <a:t>INCREMENTO DEL SUELDOS</a:t>
            </a:r>
          </a:p>
        </p:txBody>
      </p:sp>
      <p:sp>
        <p:nvSpPr>
          <p:cNvPr id="3" name="2 Marcador de contenido"/>
          <p:cNvSpPr>
            <a:spLocks noGrp="1"/>
          </p:cNvSpPr>
          <p:nvPr>
            <p:ph idx="1"/>
          </p:nvPr>
        </p:nvSpPr>
        <p:spPr>
          <a:xfrm>
            <a:off x="457200" y="1196975"/>
            <a:ext cx="8229600" cy="4929188"/>
          </a:xfrm>
        </p:spPr>
        <p:txBody>
          <a:bodyPr rtlCol="0">
            <a:normAutofit fontScale="62500" lnSpcReduction="20000"/>
          </a:bodyPr>
          <a:lstStyle/>
          <a:p>
            <a:pPr fontAlgn="auto">
              <a:spcAft>
                <a:spcPts val="0"/>
              </a:spcAft>
              <a:buFont typeface="Arial" pitchFamily="34" charset="0"/>
              <a:buNone/>
              <a:defRPr/>
            </a:pPr>
            <a:r>
              <a:rPr lang="es-ES" sz="3800" b="1" dirty="0" smtClean="0"/>
              <a:t>TERCERA CATEGORIA:</a:t>
            </a:r>
            <a:endParaRPr lang="es-ES" sz="3800" dirty="0" smtClean="0"/>
          </a:p>
          <a:p>
            <a:pPr fontAlgn="auto">
              <a:spcAft>
                <a:spcPts val="0"/>
              </a:spcAft>
              <a:buFont typeface="Arial" pitchFamily="34" charset="0"/>
              <a:buNone/>
              <a:defRPr/>
            </a:pPr>
            <a:r>
              <a:rPr lang="es-ES" sz="3800" dirty="0" smtClean="0"/>
              <a:t>(cocinero/</a:t>
            </a:r>
            <a:r>
              <a:rPr lang="es-ES" sz="3800" dirty="0" err="1" smtClean="0"/>
              <a:t>ra</a:t>
            </a:r>
            <a:r>
              <a:rPr lang="es-ES" sz="3800" dirty="0" smtClean="0"/>
              <a:t>, mucamos/as, niñeras en general auxiliares para todo trabajo, 4 ayudantes/as, caseros y jardineras) $ 2.886,93.-</a:t>
            </a:r>
          </a:p>
          <a:p>
            <a:pPr fontAlgn="auto">
              <a:spcAft>
                <a:spcPts val="0"/>
              </a:spcAft>
              <a:buFont typeface="Arial" pitchFamily="34" charset="0"/>
              <a:buNone/>
              <a:defRPr/>
            </a:pPr>
            <a:r>
              <a:rPr lang="es-ES" sz="3800" b="1" dirty="0" smtClean="0"/>
              <a:t>CUARTA CATEGORIA:</a:t>
            </a:r>
            <a:endParaRPr lang="es-ES" sz="3800" dirty="0" smtClean="0"/>
          </a:p>
          <a:p>
            <a:pPr fontAlgn="auto">
              <a:spcAft>
                <a:spcPts val="0"/>
              </a:spcAft>
              <a:buFont typeface="Arial" pitchFamily="34" charset="0"/>
              <a:buNone/>
              <a:defRPr/>
            </a:pPr>
            <a:r>
              <a:rPr lang="es-ES" sz="3800" dirty="0" smtClean="0"/>
              <a:t>(aprendices en general de 16 a 17 años de edad) $ 2.589,85.-</a:t>
            </a:r>
          </a:p>
          <a:p>
            <a:pPr fontAlgn="auto">
              <a:spcAft>
                <a:spcPts val="0"/>
              </a:spcAft>
              <a:buFont typeface="Arial" pitchFamily="34" charset="0"/>
              <a:buNone/>
              <a:defRPr/>
            </a:pPr>
            <a:endParaRPr lang="es-ES" sz="3800" b="1" dirty="0" smtClean="0"/>
          </a:p>
          <a:p>
            <a:pPr fontAlgn="auto">
              <a:spcAft>
                <a:spcPts val="0"/>
              </a:spcAft>
              <a:buFont typeface="Arial" pitchFamily="34" charset="0"/>
              <a:buNone/>
              <a:defRPr/>
            </a:pPr>
            <a:r>
              <a:rPr lang="es-ES" sz="3800" b="1" dirty="0" smtClean="0"/>
              <a:t>QUINTA CATEGORIA</a:t>
            </a:r>
            <a:r>
              <a:rPr lang="es-ES" sz="3800" dirty="0" smtClean="0"/>
              <a:t>:</a:t>
            </a:r>
          </a:p>
          <a:p>
            <a:pPr fontAlgn="auto">
              <a:spcAft>
                <a:spcPts val="0"/>
              </a:spcAft>
              <a:buFont typeface="Arial" pitchFamily="34" charset="0"/>
              <a:buNone/>
              <a:defRPr/>
            </a:pPr>
            <a:r>
              <a:rPr lang="es-ES" sz="3800" dirty="0" smtClean="0"/>
              <a:t>(personal con retiro que trabaja diariamente).</a:t>
            </a:r>
          </a:p>
          <a:p>
            <a:pPr fontAlgn="auto">
              <a:spcAft>
                <a:spcPts val="0"/>
              </a:spcAft>
              <a:buFont typeface="Arial" pitchFamily="34" charset="0"/>
              <a:buNone/>
              <a:defRPr/>
            </a:pPr>
            <a:r>
              <a:rPr lang="es-ES" sz="3800" dirty="0" smtClean="0"/>
              <a:t>- 8 horas diarias   $ 2.589,85.-</a:t>
            </a:r>
          </a:p>
          <a:p>
            <a:pPr fontAlgn="auto">
              <a:spcAft>
                <a:spcPts val="0"/>
              </a:spcAft>
              <a:buFont typeface="Arial" pitchFamily="34" charset="0"/>
              <a:buNone/>
              <a:defRPr/>
            </a:pPr>
            <a:r>
              <a:rPr lang="es-ES" sz="3800" dirty="0" smtClean="0"/>
              <a:t>- por hora $ 19,74.-</a:t>
            </a:r>
          </a:p>
          <a:p>
            <a:pPr fontAlgn="auto">
              <a:spcAft>
                <a:spcPts val="0"/>
              </a:spcAft>
              <a:buFont typeface="Arial" pitchFamily="34" charset="0"/>
              <a:buNone/>
              <a:defRPr/>
            </a:pPr>
            <a:r>
              <a:rPr lang="es-ES" sz="3800" dirty="0" smtClean="0"/>
              <a:t>Por una labor máxima de 4 horas de trabajo diarias $ 1.294,93.- </a:t>
            </a:r>
          </a:p>
          <a:p>
            <a:pPr fontAlgn="auto">
              <a:spcAft>
                <a:spcPts val="0"/>
              </a:spcAft>
              <a:buFont typeface="Arial" pitchFamily="34" charset="0"/>
              <a:buNone/>
              <a:defRPr/>
            </a:pPr>
            <a:r>
              <a:rPr lang="es-ES" sz="3800" dirty="0" smtClean="0"/>
              <a:t>“Hora de excedencia” $ 19,74.-</a:t>
            </a:r>
          </a:p>
          <a:p>
            <a:pPr fontAlgn="auto">
              <a:spcAft>
                <a:spcPts val="0"/>
              </a:spcAft>
              <a:buFont typeface="Arial" pitchFamily="34" charset="0"/>
              <a:buNone/>
              <a:defRPr/>
            </a:pPr>
            <a:endParaRPr lang="es-AR" dirty="0" smtClean="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1 Título"/>
          <p:cNvSpPr>
            <a:spLocks noGrp="1"/>
          </p:cNvSpPr>
          <p:nvPr>
            <p:ph type="title"/>
          </p:nvPr>
        </p:nvSpPr>
        <p:spPr/>
        <p:txBody>
          <a:bodyPr/>
          <a:lstStyle/>
          <a:p>
            <a:r>
              <a:rPr lang="es-AR" smtClean="0"/>
              <a:t>RG 3398 – TRAB. DOMESTICOS </a:t>
            </a:r>
          </a:p>
        </p:txBody>
      </p:sp>
      <p:sp>
        <p:nvSpPr>
          <p:cNvPr id="26626" name="2 Marcador de contenido"/>
          <p:cNvSpPr>
            <a:spLocks noGrp="1"/>
          </p:cNvSpPr>
          <p:nvPr>
            <p:ph idx="1"/>
          </p:nvPr>
        </p:nvSpPr>
        <p:spPr/>
        <p:txBody>
          <a:bodyPr/>
          <a:lstStyle/>
          <a:p>
            <a:pPr>
              <a:buFont typeface="Arial" charset="0"/>
              <a:buNone/>
            </a:pPr>
            <a:r>
              <a:rPr lang="es-AR" smtClean="0"/>
              <a:t> </a:t>
            </a:r>
            <a:r>
              <a:rPr lang="es-AR" sz="3600" smtClean="0"/>
              <a:t>SE ESTABLECE EN LA APLICACIÓN MIS APORTES LA POSIBLIDAD DE CONSULTA DE LOS APORTES QUE LOS DADORES LE REALICEN A LOS TRABAJADORES DOMESTICOS. </a:t>
            </a:r>
          </a:p>
          <a:p>
            <a:pPr>
              <a:buFont typeface="Arial" charset="0"/>
              <a:buNone/>
            </a:pPr>
            <a:endParaRPr lang="es-AR" sz="3600" smtClean="0"/>
          </a:p>
          <a:p>
            <a:pPr>
              <a:buFont typeface="Arial" charset="0"/>
              <a:buNone/>
            </a:pPr>
            <a:r>
              <a:rPr lang="es-AR" sz="3600" smtClean="0"/>
              <a:t>   SE AGILIZA LA CONSULTA POR SMS</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3 Título"/>
          <p:cNvSpPr>
            <a:spLocks noGrp="1"/>
          </p:cNvSpPr>
          <p:nvPr>
            <p:ph type="ctrTitle"/>
          </p:nvPr>
        </p:nvSpPr>
        <p:spPr>
          <a:xfrm>
            <a:off x="755650" y="1196975"/>
            <a:ext cx="7702550" cy="3816350"/>
          </a:xfrm>
        </p:spPr>
        <p:txBody>
          <a:bodyPr/>
          <a:lstStyle/>
          <a:p>
            <a:r>
              <a:rPr lang="es-AR" sz="4800" smtClean="0"/>
              <a:t>MODIFICACION DE </a:t>
            </a:r>
            <a:br>
              <a:rPr lang="es-AR" sz="4800" smtClean="0"/>
            </a:br>
            <a:r>
              <a:rPr lang="es-AR" sz="4800" smtClean="0"/>
              <a:t>MI SIMPLIFICACION </a:t>
            </a:r>
            <a:br>
              <a:rPr lang="es-AR" sz="4800" smtClean="0"/>
            </a:br>
            <a:r>
              <a:rPr lang="es-AR" sz="4800" smtClean="0"/>
              <a:t>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1 Título"/>
          <p:cNvSpPr>
            <a:spLocks noGrp="1"/>
          </p:cNvSpPr>
          <p:nvPr>
            <p:ph type="title"/>
          </p:nvPr>
        </p:nvSpPr>
        <p:spPr/>
        <p:txBody>
          <a:bodyPr/>
          <a:lstStyle/>
          <a:p>
            <a:r>
              <a:rPr lang="es-AR" smtClean="0"/>
              <a:t>RG 3399 – MI SIMPLIFICACION </a:t>
            </a:r>
          </a:p>
        </p:txBody>
      </p:sp>
      <p:sp>
        <p:nvSpPr>
          <p:cNvPr id="28674" name="2 Marcador de contenido"/>
          <p:cNvSpPr>
            <a:spLocks noGrp="1"/>
          </p:cNvSpPr>
          <p:nvPr>
            <p:ph idx="1"/>
          </p:nvPr>
        </p:nvSpPr>
        <p:spPr/>
        <p:txBody>
          <a:bodyPr/>
          <a:lstStyle/>
          <a:p>
            <a:r>
              <a:rPr lang="es-AR" smtClean="0"/>
              <a:t> ALTAS MASIVAS, A TRAVES DE LA IMPORTACION DE DATOS </a:t>
            </a:r>
          </a:p>
          <a:p>
            <a:r>
              <a:rPr lang="es-AR" sz="3600" smtClean="0"/>
              <a:t>CODIGOS DE CESE TRANSITORIO PARA EMPRESAS DE SERVICIOS EVENTUALES. </a:t>
            </a:r>
          </a:p>
          <a:p>
            <a:r>
              <a:rPr lang="es-AR" sz="3600" smtClean="0"/>
              <a:t>CONSULTA ON LINE DE LA NÓMINA ACTIVA </a:t>
            </a:r>
          </a:p>
          <a:p>
            <a:r>
              <a:rPr lang="es-AR" sz="3600" smtClean="0"/>
              <a:t>NUEVAS OPCIONES DE IMPRESIÓN</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1 Título"/>
          <p:cNvSpPr>
            <a:spLocks noGrp="1"/>
          </p:cNvSpPr>
          <p:nvPr>
            <p:ph type="title"/>
          </p:nvPr>
        </p:nvSpPr>
        <p:spPr/>
        <p:txBody>
          <a:bodyPr/>
          <a:lstStyle/>
          <a:p>
            <a:r>
              <a:rPr lang="es-AR" smtClean="0"/>
              <a:t>OTROS TEMAS CONS. CONSULTIVO</a:t>
            </a:r>
          </a:p>
        </p:txBody>
      </p:sp>
      <p:sp>
        <p:nvSpPr>
          <p:cNvPr id="29698" name="2 Marcador de contenido"/>
          <p:cNvSpPr>
            <a:spLocks noGrp="1"/>
          </p:cNvSpPr>
          <p:nvPr>
            <p:ph idx="1"/>
          </p:nvPr>
        </p:nvSpPr>
        <p:spPr/>
        <p:txBody>
          <a:bodyPr/>
          <a:lstStyle/>
          <a:p>
            <a:r>
              <a:rPr lang="es-AR" smtClean="0"/>
              <a:t>DECLARACIONES JURADAS ANTICIPADAS DE IMPORTACION</a:t>
            </a:r>
          </a:p>
          <a:p>
            <a:r>
              <a:rPr lang="es-AR" smtClean="0"/>
              <a:t>DECLARACIONES JURADAS SUSS RECTIFICATIVAS EN MENOS </a:t>
            </a:r>
          </a:p>
          <a:p>
            <a:r>
              <a:rPr lang="es-AR" smtClean="0"/>
              <a:t>CONCEPTOS NO REMUNERATIVOS </a:t>
            </a:r>
          </a:p>
          <a:p>
            <a:pPr>
              <a:buFont typeface="Arial" charset="0"/>
              <a:buNone/>
            </a:pPr>
            <a:endParaRPr lang="es-AR" smtClean="0"/>
          </a:p>
          <a:p>
            <a:pPr>
              <a:buFont typeface="Arial" charset="0"/>
              <a:buNone/>
            </a:pPr>
            <a:r>
              <a:rPr lang="es-AR" smtClean="0"/>
              <a:t>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3 Título"/>
          <p:cNvSpPr>
            <a:spLocks noGrp="1"/>
          </p:cNvSpPr>
          <p:nvPr>
            <p:ph type="ctrTitle"/>
          </p:nvPr>
        </p:nvSpPr>
        <p:spPr>
          <a:xfrm>
            <a:off x="755650" y="1196975"/>
            <a:ext cx="7702550" cy="3816350"/>
          </a:xfrm>
        </p:spPr>
        <p:txBody>
          <a:bodyPr/>
          <a:lstStyle/>
          <a:p>
            <a:r>
              <a:rPr lang="es-AR" sz="4800" smtClean="0"/>
              <a:t>IMPUESTO A LAS GANANCIAS</a:t>
            </a:r>
            <a:br>
              <a:rPr lang="es-AR" sz="4800" smtClean="0"/>
            </a:br>
            <a:r>
              <a:rPr lang="es-AR" sz="4800" smtClean="0"/>
              <a:t>RETENCIONES DE 4° </a:t>
            </a:r>
            <a:br>
              <a:rPr lang="es-AR" sz="4800" smtClean="0"/>
            </a:br>
            <a:r>
              <a:rPr lang="es-AR" sz="4800" smtClean="0"/>
              <a:t>CATEGORIA</a:t>
            </a:r>
            <a:br>
              <a:rPr lang="es-AR" sz="4800" smtClean="0"/>
            </a:br>
            <a:r>
              <a:rPr lang="es-AR" sz="4800" smtClean="0"/>
              <a:t/>
            </a:r>
            <a:br>
              <a:rPr lang="es-AR" sz="4800" smtClean="0"/>
            </a:br>
            <a:r>
              <a:rPr lang="es-AR" sz="4800" smtClean="0"/>
              <a:t>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7"/>
          <p:cNvSpPr>
            <a:spLocks noGrp="1" noChangeArrowheads="1"/>
          </p:cNvSpPr>
          <p:nvPr>
            <p:ph type="title"/>
          </p:nvPr>
        </p:nvSpPr>
        <p:spPr>
          <a:xfrm>
            <a:off x="468313" y="0"/>
            <a:ext cx="8948737" cy="1143000"/>
          </a:xfrm>
        </p:spPr>
        <p:txBody>
          <a:bodyPr/>
          <a:lstStyle/>
          <a:p>
            <a:r>
              <a:rPr lang="en-US" smtClean="0"/>
              <a:t>NORMATIVA</a:t>
            </a:r>
          </a:p>
        </p:txBody>
      </p:sp>
      <p:sp>
        <p:nvSpPr>
          <p:cNvPr id="31746" name="Rectangle 3"/>
          <p:cNvSpPr>
            <a:spLocks noGrp="1" noChangeArrowheads="1"/>
          </p:cNvSpPr>
          <p:nvPr>
            <p:ph type="body" sz="half" idx="1"/>
          </p:nvPr>
        </p:nvSpPr>
        <p:spPr>
          <a:xfrm>
            <a:off x="457200" y="1557338"/>
            <a:ext cx="8075613" cy="4568825"/>
          </a:xfrm>
        </p:spPr>
        <p:txBody>
          <a:bodyPr/>
          <a:lstStyle/>
          <a:p>
            <a:pPr>
              <a:lnSpc>
                <a:spcPct val="90000"/>
              </a:lnSpc>
              <a:buFont typeface="Arial" charset="0"/>
              <a:buNone/>
            </a:pPr>
            <a:r>
              <a:rPr lang="es-AR" b="1" smtClean="0"/>
              <a:t>   NORMAS LEGALES:</a:t>
            </a:r>
          </a:p>
          <a:p>
            <a:pPr>
              <a:lnSpc>
                <a:spcPct val="90000"/>
              </a:lnSpc>
            </a:pPr>
            <a:r>
              <a:rPr lang="es-AR" b="1" smtClean="0"/>
              <a:t>LEY DEL IMPUESTO A LAS GANANCIAS (LIG): ARTICULO 79</a:t>
            </a:r>
          </a:p>
          <a:p>
            <a:pPr>
              <a:lnSpc>
                <a:spcPct val="90000"/>
              </a:lnSpc>
            </a:pPr>
            <a:r>
              <a:rPr lang="es-AR" b="1" smtClean="0"/>
              <a:t>IMPUTACION DE GANANCIAS – GASTOS (LIG): ARTICULO 18</a:t>
            </a:r>
          </a:p>
          <a:p>
            <a:pPr>
              <a:lnSpc>
                <a:spcPct val="90000"/>
              </a:lnSpc>
            </a:pPr>
            <a:r>
              <a:rPr lang="es-AR" b="1" smtClean="0"/>
              <a:t>INGRESOS: PERCIBIDO</a:t>
            </a:r>
          </a:p>
          <a:p>
            <a:pPr>
              <a:lnSpc>
                <a:spcPct val="90000"/>
              </a:lnSpc>
            </a:pPr>
            <a:r>
              <a:rPr lang="es-AR" b="1" smtClean="0"/>
              <a:t>GASTOS: PAGADO</a:t>
            </a:r>
          </a:p>
          <a:p>
            <a:pPr>
              <a:lnSpc>
                <a:spcPct val="90000"/>
              </a:lnSpc>
            </a:pPr>
            <a:endParaRPr lang="es-AR" b="1" smtClean="0"/>
          </a:p>
          <a:p>
            <a:pPr>
              <a:lnSpc>
                <a:spcPct val="90000"/>
              </a:lnSpc>
            </a:pPr>
            <a:r>
              <a:rPr lang="es-AR" b="1" smtClean="0"/>
              <a:t>OJO RG 3378 Y 3379</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3"/>
          <p:cNvSpPr>
            <a:spLocks noGrp="1" noChangeArrowheads="1"/>
          </p:cNvSpPr>
          <p:nvPr>
            <p:ph type="body" sz="half" idx="1"/>
          </p:nvPr>
        </p:nvSpPr>
        <p:spPr>
          <a:xfrm>
            <a:off x="457200" y="1557338"/>
            <a:ext cx="8075613" cy="4568825"/>
          </a:xfrm>
        </p:spPr>
        <p:txBody>
          <a:bodyPr/>
          <a:lstStyle/>
          <a:p>
            <a:r>
              <a:rPr lang="es-AR" b="1" smtClean="0"/>
              <a:t>PERIODO FISCAL PERSONAS FISICAS: AÑO CALENDARIO</a:t>
            </a:r>
          </a:p>
          <a:p>
            <a:endParaRPr lang="es-AR" b="1" smtClean="0"/>
          </a:p>
          <a:p>
            <a:r>
              <a:rPr lang="es-AR" b="1" smtClean="0"/>
              <a:t>REGIMEN DE RETENCION: RESOLUCION GENERAL N° 2437/ AFIP</a:t>
            </a:r>
            <a:endParaRPr lang="es-ES" b="1" smtClean="0"/>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rtlCol="0">
            <a:normAutofit fontScale="90000"/>
          </a:bodyPr>
          <a:lstStyle/>
          <a:p>
            <a:pPr fontAlgn="auto">
              <a:lnSpc>
                <a:spcPct val="80000"/>
              </a:lnSpc>
              <a:spcAft>
                <a:spcPts val="0"/>
              </a:spcAft>
              <a:defRPr/>
            </a:pPr>
            <a:r>
              <a:rPr lang="es-AR" b="1" dirty="0" smtClean="0"/>
              <a:t>REGIMEN DE RETENCION: RESOLUCION GENERAL N° 2437/ AFIP</a:t>
            </a:r>
          </a:p>
        </p:txBody>
      </p:sp>
      <p:sp>
        <p:nvSpPr>
          <p:cNvPr id="33794" name="Rectangle 3"/>
          <p:cNvSpPr>
            <a:spLocks noGrp="1" noChangeArrowheads="1"/>
          </p:cNvSpPr>
          <p:nvPr>
            <p:ph type="body" idx="1"/>
          </p:nvPr>
        </p:nvSpPr>
        <p:spPr/>
        <p:txBody>
          <a:bodyPr/>
          <a:lstStyle/>
          <a:p>
            <a:pPr>
              <a:lnSpc>
                <a:spcPct val="80000"/>
              </a:lnSpc>
              <a:buFont typeface="Arial" charset="0"/>
              <a:buNone/>
            </a:pPr>
            <a:r>
              <a:rPr lang="es-AR" sz="2800" b="1" u="sng" smtClean="0"/>
              <a:t>CONCEPTOS SUJETOS A RETENCION</a:t>
            </a:r>
          </a:p>
          <a:p>
            <a:pPr>
              <a:lnSpc>
                <a:spcPct val="80000"/>
              </a:lnSpc>
            </a:pPr>
            <a:endParaRPr lang="es-ES" sz="2800" smtClean="0"/>
          </a:p>
          <a:p>
            <a:pPr>
              <a:lnSpc>
                <a:spcPct val="80000"/>
              </a:lnSpc>
            </a:pPr>
            <a:r>
              <a:rPr lang="es-AR" sz="2800" b="1" smtClean="0"/>
              <a:t>Desempeño de cargos públicos y gastos protocolares</a:t>
            </a:r>
            <a:endParaRPr lang="es-ES" sz="2800" smtClean="0"/>
          </a:p>
          <a:p>
            <a:pPr>
              <a:lnSpc>
                <a:spcPct val="80000"/>
              </a:lnSpc>
            </a:pPr>
            <a:r>
              <a:rPr lang="es-AR" sz="2800" b="1" smtClean="0"/>
              <a:t>Trabajo personal ejecutado en relación de dependencia</a:t>
            </a:r>
            <a:endParaRPr lang="es-ES" sz="2800" smtClean="0"/>
          </a:p>
          <a:p>
            <a:pPr>
              <a:lnSpc>
                <a:spcPct val="80000"/>
              </a:lnSpc>
            </a:pPr>
            <a:r>
              <a:rPr lang="es-AR" sz="2800" b="1" smtClean="0"/>
              <a:t>Jubilaciones, pensiones, retiros o subsidios de cualquier especie, en cuanto tengan su origen en el trabajo personal.</a:t>
            </a:r>
            <a:endParaRPr lang="es-ES" sz="2800" smtClean="0"/>
          </a:p>
          <a:p>
            <a:pPr>
              <a:lnSpc>
                <a:spcPct val="80000"/>
              </a:lnSpc>
            </a:pPr>
            <a:r>
              <a:rPr lang="es-AR" sz="2800" b="1" smtClean="0"/>
              <a:t>Servicios personales  prestados por los socios de las cooperativas de trabajo.</a:t>
            </a:r>
            <a:endParaRPr lang="es-ES" sz="2800"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3 Título"/>
          <p:cNvSpPr>
            <a:spLocks noGrp="1"/>
          </p:cNvSpPr>
          <p:nvPr>
            <p:ph type="ctrTitle"/>
          </p:nvPr>
        </p:nvSpPr>
        <p:spPr/>
        <p:txBody>
          <a:bodyPr/>
          <a:lstStyle/>
          <a:p>
            <a:r>
              <a:rPr lang="es-AR" smtClean="0"/>
              <a:t>NOVEDADES –  CONGRESO FACPCE </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rtlCol="0">
            <a:normAutofit fontScale="90000"/>
          </a:bodyPr>
          <a:lstStyle/>
          <a:p>
            <a:pPr fontAlgn="auto">
              <a:lnSpc>
                <a:spcPct val="80000"/>
              </a:lnSpc>
              <a:spcAft>
                <a:spcPts val="0"/>
              </a:spcAft>
              <a:defRPr/>
            </a:pPr>
            <a:r>
              <a:rPr lang="es-AR" b="1" dirty="0" smtClean="0"/>
              <a:t>REGIMEN DE RETENCION: RESOLUCION GENERAL N° 2437/ AFIP</a:t>
            </a:r>
          </a:p>
        </p:txBody>
      </p:sp>
      <p:sp>
        <p:nvSpPr>
          <p:cNvPr id="34818" name="Rectangle 3"/>
          <p:cNvSpPr>
            <a:spLocks noGrp="1" noChangeArrowheads="1"/>
          </p:cNvSpPr>
          <p:nvPr>
            <p:ph type="body" idx="1"/>
          </p:nvPr>
        </p:nvSpPr>
        <p:spPr/>
        <p:txBody>
          <a:bodyPr/>
          <a:lstStyle/>
          <a:p>
            <a:pPr>
              <a:lnSpc>
                <a:spcPct val="80000"/>
              </a:lnSpc>
            </a:pPr>
            <a:r>
              <a:rPr lang="es-AR" sz="4400" b="1" smtClean="0"/>
              <a:t>Planes de Seguro de Retiro (Renta Vitalicia Provisional)</a:t>
            </a:r>
            <a:endParaRPr lang="es-ES" sz="4400" smtClean="0"/>
          </a:p>
          <a:p>
            <a:pPr>
              <a:lnSpc>
                <a:spcPct val="80000"/>
              </a:lnSpc>
            </a:pPr>
            <a:r>
              <a:rPr lang="es-AR" sz="4400" b="1" smtClean="0"/>
              <a:t>DINERO + ESPECIE</a:t>
            </a:r>
          </a:p>
          <a:p>
            <a:pPr>
              <a:lnSpc>
                <a:spcPct val="80000"/>
              </a:lnSpc>
            </a:pPr>
            <a:r>
              <a:rPr lang="es-AR" sz="4400" b="1" smtClean="0"/>
              <a:t>RESIDENTE EN EL PAIS – TEMA BS. PERSONALES</a:t>
            </a:r>
            <a:endParaRPr lang="es-AR" sz="4400" b="1" u="sng" smtClean="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1" name="Rectangle 3"/>
          <p:cNvSpPr>
            <a:spLocks noGrp="1" noChangeArrowheads="1"/>
          </p:cNvSpPr>
          <p:nvPr>
            <p:ph type="body" idx="1"/>
          </p:nvPr>
        </p:nvSpPr>
        <p:spPr>
          <a:xfrm>
            <a:off x="457200" y="404813"/>
            <a:ext cx="8229600" cy="5721350"/>
          </a:xfrm>
        </p:spPr>
        <p:txBody>
          <a:bodyPr/>
          <a:lstStyle/>
          <a:p>
            <a:pPr>
              <a:lnSpc>
                <a:spcPct val="80000"/>
              </a:lnSpc>
              <a:buFont typeface="Arial" charset="0"/>
              <a:buNone/>
            </a:pPr>
            <a:r>
              <a:rPr lang="es-AR" sz="2800" b="1" u="sng" smtClean="0"/>
              <a:t>SE ENCUENTRAN GRAVADOS</a:t>
            </a:r>
          </a:p>
          <a:p>
            <a:pPr>
              <a:lnSpc>
                <a:spcPct val="80000"/>
              </a:lnSpc>
            </a:pPr>
            <a:endParaRPr lang="es-ES" sz="2800" smtClean="0"/>
          </a:p>
          <a:p>
            <a:pPr>
              <a:lnSpc>
                <a:spcPct val="80000"/>
              </a:lnSpc>
            </a:pPr>
            <a:r>
              <a:rPr lang="es-AR" sz="2800" b="1" smtClean="0"/>
              <a:t>HORAS EXTRAS.</a:t>
            </a:r>
            <a:endParaRPr lang="es-ES" sz="2800" smtClean="0"/>
          </a:p>
          <a:p>
            <a:pPr>
              <a:lnSpc>
                <a:spcPct val="80000"/>
              </a:lnSpc>
            </a:pPr>
            <a:r>
              <a:rPr lang="es-AR" sz="2800" b="1" smtClean="0"/>
              <a:t>ADICIONALES POR ZONA, TITULO, ETC.</a:t>
            </a:r>
            <a:endParaRPr lang="es-ES" sz="2800" smtClean="0"/>
          </a:p>
          <a:p>
            <a:pPr>
              <a:lnSpc>
                <a:spcPct val="80000"/>
              </a:lnSpc>
            </a:pPr>
            <a:r>
              <a:rPr lang="es-AR" sz="2800" b="1" smtClean="0"/>
              <a:t>VACACIONES</a:t>
            </a:r>
            <a:endParaRPr lang="es-ES" sz="2800" smtClean="0"/>
          </a:p>
          <a:p>
            <a:pPr>
              <a:lnSpc>
                <a:spcPct val="80000"/>
              </a:lnSpc>
            </a:pPr>
            <a:r>
              <a:rPr lang="es-AR" sz="2800" b="1" smtClean="0"/>
              <a:t>GRATIFICACIONES DE CUALQUIER NATURALEZA.</a:t>
            </a:r>
            <a:endParaRPr lang="es-ES" sz="2800" smtClean="0"/>
          </a:p>
          <a:p>
            <a:pPr>
              <a:lnSpc>
                <a:spcPct val="80000"/>
              </a:lnSpc>
            </a:pPr>
            <a:r>
              <a:rPr lang="es-AR" sz="2800" b="1" smtClean="0"/>
              <a:t>RETRIBUCIONES PERCIBIDAS POR EL DESARROLLO DE SU ACTIVIDAD EN RELACIÓN DE DEPENDENCIA.</a:t>
            </a:r>
            <a:endParaRPr lang="es-ES" sz="2800" smtClean="0"/>
          </a:p>
          <a:p>
            <a:pPr>
              <a:lnSpc>
                <a:spcPct val="80000"/>
              </a:lnSpc>
            </a:pPr>
            <a:r>
              <a:rPr lang="es-AR" sz="2800" b="1" smtClean="0"/>
              <a:t>REMUNERACIONES QUE SE PERCIBAN DURANTE LICENCIAS O AUSENCIAS POR ENFERMEDAD.</a:t>
            </a:r>
            <a:endParaRPr lang="es-ES" sz="2800" smtClean="0"/>
          </a:p>
          <a:p>
            <a:pPr>
              <a:lnSpc>
                <a:spcPct val="80000"/>
              </a:lnSpc>
            </a:pPr>
            <a:r>
              <a:rPr lang="es-AR" sz="2800" b="1" smtClean="0"/>
              <a:t>INDEMNIZACIONES POR FALTA DE PREAVISO, EN EL CASO DE DESPIDOS.</a:t>
            </a:r>
            <a:endParaRPr lang="es-ES" sz="2800" smtClean="0"/>
          </a:p>
          <a:p>
            <a:pPr>
              <a:lnSpc>
                <a:spcPct val="80000"/>
              </a:lnSpc>
            </a:pPr>
            <a:endParaRPr lang="es-ES" sz="2800" smtClean="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5" name="Rectangle 3"/>
          <p:cNvSpPr>
            <a:spLocks noGrp="1" noChangeArrowheads="1"/>
          </p:cNvSpPr>
          <p:nvPr>
            <p:ph type="body" idx="1"/>
          </p:nvPr>
        </p:nvSpPr>
        <p:spPr/>
        <p:txBody>
          <a:bodyPr/>
          <a:lstStyle/>
          <a:p>
            <a:r>
              <a:rPr lang="es-AR" b="1" smtClean="0"/>
              <a:t>BENEFICIOS SOCIALES: ARTICULO 100 LIG (p.e. vales de combustible, extensión y autorización de uso de tarjetas de crédito y/o compra, vivienda, viajes de recreo o descanso, pago de gastos de educación del grupo familiar u otros conceptos similares).</a:t>
            </a:r>
            <a:endParaRPr lang="es-ES" smtClean="0"/>
          </a:p>
          <a:p>
            <a:endParaRPr lang="es-ES" smtClean="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p:txBody>
          <a:bodyPr rtlCol="0">
            <a:normAutofit fontScale="90000"/>
          </a:bodyPr>
          <a:lstStyle/>
          <a:p>
            <a:pPr fontAlgn="auto">
              <a:spcAft>
                <a:spcPts val="0"/>
              </a:spcAft>
              <a:defRPr/>
            </a:pPr>
            <a:r>
              <a:rPr lang="es-AR" sz="3100" b="1" u="sng" dirty="0" smtClean="0"/>
              <a:t>NO DEBEN TENERSE EN CUENTA PARA LA DETERMINACION DE LA  RENTA IMPONIBLE</a:t>
            </a:r>
            <a:r>
              <a:rPr lang="es-AR" b="1" u="sng" dirty="0" smtClean="0"/>
              <a:t/>
            </a:r>
            <a:br>
              <a:rPr lang="es-AR" b="1" u="sng" dirty="0" smtClean="0"/>
            </a:br>
            <a:endParaRPr lang="en-US" dirty="0" smtClean="0"/>
          </a:p>
        </p:txBody>
      </p:sp>
      <p:sp>
        <p:nvSpPr>
          <p:cNvPr id="12291" name="Rectangle 3"/>
          <p:cNvSpPr>
            <a:spLocks noGrp="1" noChangeArrowheads="1"/>
          </p:cNvSpPr>
          <p:nvPr>
            <p:ph type="body" idx="1"/>
          </p:nvPr>
        </p:nvSpPr>
        <p:spPr>
          <a:xfrm>
            <a:off x="457200" y="1125538"/>
            <a:ext cx="8229600" cy="5000625"/>
          </a:xfrm>
        </p:spPr>
        <p:txBody>
          <a:bodyPr rtlCol="0">
            <a:normAutofit fontScale="92500" lnSpcReduction="20000"/>
          </a:bodyPr>
          <a:lstStyle/>
          <a:p>
            <a:pPr fontAlgn="auto">
              <a:lnSpc>
                <a:spcPct val="80000"/>
              </a:lnSpc>
              <a:spcAft>
                <a:spcPts val="0"/>
              </a:spcAft>
              <a:buFont typeface="Arial" pitchFamily="34" charset="0"/>
              <a:buChar char="•"/>
              <a:defRPr/>
            </a:pPr>
            <a:endParaRPr lang="es-ES" sz="1800" dirty="0" smtClean="0"/>
          </a:p>
          <a:p>
            <a:pPr fontAlgn="auto">
              <a:lnSpc>
                <a:spcPct val="80000"/>
              </a:lnSpc>
              <a:spcAft>
                <a:spcPts val="0"/>
              </a:spcAft>
              <a:buFont typeface="Arial" pitchFamily="34" charset="0"/>
              <a:buChar char="•"/>
              <a:defRPr/>
            </a:pPr>
            <a:r>
              <a:rPr lang="es-AR" sz="2800" b="1" dirty="0" smtClean="0"/>
              <a:t>ASIGNACIONES FAMILIARES.</a:t>
            </a:r>
            <a:endParaRPr lang="es-ES" sz="2800" dirty="0" smtClean="0"/>
          </a:p>
          <a:p>
            <a:pPr fontAlgn="auto">
              <a:lnSpc>
                <a:spcPct val="80000"/>
              </a:lnSpc>
              <a:spcAft>
                <a:spcPts val="0"/>
              </a:spcAft>
              <a:buFont typeface="Arial" pitchFamily="34" charset="0"/>
              <a:buChar char="•"/>
              <a:defRPr/>
            </a:pPr>
            <a:r>
              <a:rPr lang="es-AR" sz="2800" b="1" dirty="0" smtClean="0"/>
              <a:t>INTERESES POR PRESTAMOS AL EMPLEADOR.</a:t>
            </a:r>
            <a:endParaRPr lang="es-ES" sz="2800" dirty="0" smtClean="0"/>
          </a:p>
          <a:p>
            <a:pPr fontAlgn="auto">
              <a:lnSpc>
                <a:spcPct val="80000"/>
              </a:lnSpc>
              <a:spcAft>
                <a:spcPts val="0"/>
              </a:spcAft>
              <a:buFont typeface="Arial" pitchFamily="34" charset="0"/>
              <a:buChar char="•"/>
              <a:defRPr/>
            </a:pPr>
            <a:r>
              <a:rPr lang="es-AR" sz="2800" b="1" dirty="0" smtClean="0"/>
              <a:t>INDEMNIZACIONES PERCIBIDAS POR CAUSA DE MUERTE O INCAPACIDAD PRODUCIDA POR ACCIDENTE O ENFERMEDAD. </a:t>
            </a:r>
            <a:endParaRPr lang="es-ES" sz="2800" dirty="0" smtClean="0"/>
          </a:p>
          <a:p>
            <a:pPr fontAlgn="auto">
              <a:lnSpc>
                <a:spcPct val="80000"/>
              </a:lnSpc>
              <a:spcAft>
                <a:spcPts val="0"/>
              </a:spcAft>
              <a:buFont typeface="Arial" pitchFamily="34" charset="0"/>
              <a:buChar char="•"/>
              <a:defRPr/>
            </a:pPr>
            <a:r>
              <a:rPr lang="es-AR" sz="2800" b="1" dirty="0" smtClean="0"/>
              <a:t>INDEMNIZACION POR ANTIGÜEDAD QUE HUBIERAN CORRESPONDIDO LEGALMENTE EN CASO DE DESPIDO.</a:t>
            </a:r>
            <a:endParaRPr lang="es-ES" sz="2800" dirty="0" smtClean="0"/>
          </a:p>
          <a:p>
            <a:pPr fontAlgn="auto">
              <a:lnSpc>
                <a:spcPct val="80000"/>
              </a:lnSpc>
              <a:spcAft>
                <a:spcPts val="0"/>
              </a:spcAft>
              <a:buFont typeface="Arial" pitchFamily="34" charset="0"/>
              <a:buChar char="•"/>
              <a:defRPr/>
            </a:pPr>
            <a:r>
              <a:rPr lang="es-AR" sz="2800" b="1" dirty="0" smtClean="0"/>
              <a:t>INDEMNIZACIONES QUE CORRESPONDAN EN VIRTUD DE ACOGIMIENTOS A REGIMENES DE RETIRO VOLUNTARIO, EN LA MEDIDA QUE NO SE SUPEREN LOS MONTOS EN CONCEPTO DE INDEMNIZACIÓN POR ANTIGÜEDAD, EN CASO DE DESPIDO.</a:t>
            </a:r>
            <a:endParaRPr lang="es-ES" sz="2800" dirty="0" smtClean="0"/>
          </a:p>
          <a:p>
            <a:pPr fontAlgn="auto">
              <a:lnSpc>
                <a:spcPct val="80000"/>
              </a:lnSpc>
              <a:spcAft>
                <a:spcPts val="0"/>
              </a:spcAft>
              <a:buFont typeface="Arial" pitchFamily="34" charset="0"/>
              <a:buChar char="•"/>
              <a:defRPr/>
            </a:pPr>
            <a:r>
              <a:rPr lang="es-AR" sz="2800" b="1" dirty="0" smtClean="0"/>
              <a:t>PAGOS POR SERVICIOS COMPRENDIDOS EN LA LEY 19.640 (TIERRA DEL FUEGO).</a:t>
            </a:r>
            <a:endParaRPr lang="es-ES" sz="2800" dirty="0" smtClean="0"/>
          </a:p>
          <a:p>
            <a:pPr fontAlgn="auto">
              <a:lnSpc>
                <a:spcPct val="80000"/>
              </a:lnSpc>
              <a:spcAft>
                <a:spcPts val="0"/>
              </a:spcAft>
              <a:buFont typeface="Arial" pitchFamily="34" charset="0"/>
              <a:buChar char="•"/>
              <a:defRPr/>
            </a:pPr>
            <a:r>
              <a:rPr lang="es-AR" sz="2800" b="1" dirty="0" smtClean="0"/>
              <a:t>TRATAMIENTOS DIFERENCIALES (</a:t>
            </a:r>
            <a:r>
              <a:rPr lang="es-AR" sz="2800" b="1" dirty="0" err="1" smtClean="0"/>
              <a:t>p.e.</a:t>
            </a:r>
            <a:r>
              <a:rPr lang="es-AR" sz="2800" b="1" dirty="0" smtClean="0"/>
              <a:t> Ley 26.176 - PETROLEROS</a:t>
            </a:r>
            <a:r>
              <a:rPr lang="es-AR" sz="1800" b="1" dirty="0" smtClean="0"/>
              <a:t>).</a:t>
            </a:r>
            <a:endParaRPr lang="es-ES" sz="1800" dirty="0" smtClean="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rtlCol="0">
            <a:normAutofit fontScale="90000"/>
          </a:bodyPr>
          <a:lstStyle/>
          <a:p>
            <a:pPr fontAlgn="auto">
              <a:spcAft>
                <a:spcPts val="0"/>
              </a:spcAft>
              <a:defRPr/>
            </a:pPr>
            <a:r>
              <a:rPr lang="es-AR" b="1" u="sng" dirty="0" smtClean="0"/>
              <a:t>RETRIBUCIONES NO HABITUALES</a:t>
            </a:r>
            <a:br>
              <a:rPr lang="es-AR" b="1" u="sng" dirty="0" smtClean="0"/>
            </a:br>
            <a:endParaRPr lang="en-US" dirty="0" smtClean="0"/>
          </a:p>
        </p:txBody>
      </p:sp>
      <p:sp>
        <p:nvSpPr>
          <p:cNvPr id="38914" name="Rectangle 3"/>
          <p:cNvSpPr>
            <a:spLocks noGrp="1" noChangeArrowheads="1"/>
          </p:cNvSpPr>
          <p:nvPr>
            <p:ph type="body" idx="1"/>
          </p:nvPr>
        </p:nvSpPr>
        <p:spPr>
          <a:xfrm>
            <a:off x="457200" y="1196975"/>
            <a:ext cx="8229600" cy="4929188"/>
          </a:xfrm>
        </p:spPr>
        <p:txBody>
          <a:bodyPr/>
          <a:lstStyle/>
          <a:p>
            <a:pPr>
              <a:lnSpc>
                <a:spcPct val="90000"/>
              </a:lnSpc>
              <a:buFont typeface="Arial" charset="0"/>
              <a:buNone/>
            </a:pPr>
            <a:endParaRPr lang="es-AR" sz="2400" b="1" u="sng" smtClean="0"/>
          </a:p>
          <a:p>
            <a:pPr>
              <a:lnSpc>
                <a:spcPct val="90000"/>
              </a:lnSpc>
            </a:pPr>
            <a:r>
              <a:rPr lang="es-AR" sz="2800" b="1" smtClean="0"/>
              <a:t>SUELDO ANUAL COMPLEMENTARIO.</a:t>
            </a:r>
            <a:endParaRPr lang="es-ES" sz="2800" smtClean="0"/>
          </a:p>
          <a:p>
            <a:pPr>
              <a:lnSpc>
                <a:spcPct val="90000"/>
              </a:lnSpc>
            </a:pPr>
            <a:r>
              <a:rPr lang="es-AR" sz="2800" b="1" smtClean="0"/>
              <a:t>PLUS VACACIONAL.</a:t>
            </a:r>
            <a:endParaRPr lang="es-ES" sz="2800" smtClean="0"/>
          </a:p>
          <a:p>
            <a:pPr>
              <a:lnSpc>
                <a:spcPct val="90000"/>
              </a:lnSpc>
            </a:pPr>
            <a:r>
              <a:rPr lang="es-AR" sz="2800" b="1" smtClean="0"/>
              <a:t>AJUSTES DE HABERES DE AÑOS ANTERIORES, EN LA MEDIDA QUE SE OPTE POR GRAVARLO EN EL PERIODO DE LA PERCEPCION.</a:t>
            </a:r>
            <a:endParaRPr lang="es-ES" sz="2800" smtClean="0"/>
          </a:p>
          <a:p>
            <a:pPr>
              <a:lnSpc>
                <a:spcPct val="90000"/>
              </a:lnSpc>
            </a:pPr>
            <a:r>
              <a:rPr lang="es-AR" sz="2800" b="1" smtClean="0"/>
              <a:t>GRATIFICACIONES EXTRAORDINARIAS.</a:t>
            </a:r>
            <a:endParaRPr lang="es-ES" sz="2800" smtClean="0"/>
          </a:p>
          <a:p>
            <a:pPr>
              <a:lnSpc>
                <a:spcPct val="90000"/>
              </a:lnSpc>
            </a:pPr>
            <a:r>
              <a:rPr lang="es-AR" sz="2800" b="1" smtClean="0"/>
              <a:t>PRORRATEO EN FORMA PROPORCIONAL AL MES DE PAGO Y LOS MESES QUE RESTEN PARA CONCLUIR EL PERIODO FISCAL EN CURSO.</a:t>
            </a:r>
            <a:endParaRPr lang="es-ES" sz="2800" b="1" smtClean="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1" name="Rectangle 3"/>
          <p:cNvSpPr>
            <a:spLocks noGrp="1" noChangeArrowheads="1"/>
          </p:cNvSpPr>
          <p:nvPr>
            <p:ph type="body" idx="1"/>
          </p:nvPr>
        </p:nvSpPr>
        <p:spPr>
          <a:xfrm>
            <a:off x="457200" y="1125538"/>
            <a:ext cx="8229600" cy="5000625"/>
          </a:xfrm>
        </p:spPr>
        <p:txBody>
          <a:bodyPr/>
          <a:lstStyle/>
          <a:p>
            <a:pPr>
              <a:lnSpc>
                <a:spcPct val="90000"/>
              </a:lnSpc>
            </a:pPr>
            <a:r>
              <a:rPr lang="es-AR" sz="2800" b="1" u="sng" smtClean="0"/>
              <a:t>PLURIEMPLEO</a:t>
            </a:r>
            <a:endParaRPr lang="es-AR" sz="2800" b="1" smtClean="0"/>
          </a:p>
          <a:p>
            <a:pPr>
              <a:lnSpc>
                <a:spcPct val="90000"/>
              </a:lnSpc>
            </a:pPr>
            <a:r>
              <a:rPr lang="es-AR" sz="2800" b="1" smtClean="0"/>
              <a:t>INGRESOS EN RELACION DE DEPENDENCIA</a:t>
            </a:r>
          </a:p>
          <a:p>
            <a:pPr>
              <a:lnSpc>
                <a:spcPct val="90000"/>
              </a:lnSpc>
            </a:pPr>
            <a:r>
              <a:rPr lang="es-AR" sz="2800" b="1" smtClean="0"/>
              <a:t>JUBILACIONES</a:t>
            </a:r>
          </a:p>
          <a:p>
            <a:pPr>
              <a:lnSpc>
                <a:spcPct val="90000"/>
              </a:lnSpc>
            </a:pPr>
            <a:r>
              <a:rPr lang="es-AR" sz="2800" b="1" smtClean="0"/>
              <a:t>UNICO AGENTE DE RETENCION</a:t>
            </a:r>
            <a:endParaRPr lang="es-AR" sz="2800" b="1" u="sng" smtClean="0"/>
          </a:p>
          <a:p>
            <a:pPr>
              <a:lnSpc>
                <a:spcPct val="90000"/>
              </a:lnSpc>
            </a:pPr>
            <a:endParaRPr lang="es-AR" sz="2800" b="1" u="sng" smtClean="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p:txBody>
          <a:bodyPr rtlCol="0">
            <a:normAutofit fontScale="90000"/>
          </a:bodyPr>
          <a:lstStyle/>
          <a:p>
            <a:pPr fontAlgn="auto">
              <a:lnSpc>
                <a:spcPct val="90000"/>
              </a:lnSpc>
              <a:spcAft>
                <a:spcPts val="0"/>
              </a:spcAft>
              <a:defRPr/>
            </a:pPr>
            <a:r>
              <a:rPr lang="es-AR" sz="2700" b="1" u="sng" dirty="0" smtClean="0"/>
              <a:t>OBLIGACIONES EMPLEADOS EN RELACION DEPENDENCIA</a:t>
            </a:r>
            <a:r>
              <a:rPr lang="es-ES" sz="2700" dirty="0" smtClean="0"/>
              <a:t/>
            </a:r>
            <a:br>
              <a:rPr lang="es-ES" sz="2700" dirty="0" smtClean="0"/>
            </a:br>
            <a:r>
              <a:rPr lang="es-AR" sz="2700" b="1" dirty="0" smtClean="0"/>
              <a:t>DECLARACION JURADA PATRIMONIAL</a:t>
            </a:r>
            <a:r>
              <a:rPr lang="es-ES" dirty="0" smtClean="0"/>
              <a:t/>
            </a:r>
            <a:br>
              <a:rPr lang="es-ES" dirty="0" smtClean="0"/>
            </a:br>
            <a:endParaRPr lang="en-US" dirty="0" smtClean="0"/>
          </a:p>
        </p:txBody>
      </p:sp>
      <p:sp>
        <p:nvSpPr>
          <p:cNvPr id="15363" name="Rectangle 3"/>
          <p:cNvSpPr>
            <a:spLocks noGrp="1" noChangeArrowheads="1"/>
          </p:cNvSpPr>
          <p:nvPr>
            <p:ph type="body" idx="1"/>
          </p:nvPr>
        </p:nvSpPr>
        <p:spPr>
          <a:xfrm>
            <a:off x="395288" y="1341438"/>
            <a:ext cx="8229600" cy="4525962"/>
          </a:xfrm>
        </p:spPr>
        <p:txBody>
          <a:bodyPr rtlCol="0">
            <a:normAutofit lnSpcReduction="10000"/>
          </a:bodyPr>
          <a:lstStyle/>
          <a:p>
            <a:pPr fontAlgn="auto">
              <a:lnSpc>
                <a:spcPct val="90000"/>
              </a:lnSpc>
              <a:spcAft>
                <a:spcPts val="0"/>
              </a:spcAft>
              <a:buFontTx/>
              <a:buNone/>
              <a:defRPr/>
            </a:pPr>
            <a:endParaRPr lang="es-AR" sz="2400" b="1" u="sng" dirty="0" smtClean="0"/>
          </a:p>
          <a:p>
            <a:pPr fontAlgn="auto">
              <a:lnSpc>
                <a:spcPct val="90000"/>
              </a:lnSpc>
              <a:spcAft>
                <a:spcPts val="0"/>
              </a:spcAft>
              <a:buFont typeface="Arial" pitchFamily="34" charset="0"/>
              <a:buChar char="•"/>
              <a:defRPr/>
            </a:pPr>
            <a:r>
              <a:rPr lang="es-AR" b="1" dirty="0" smtClean="0"/>
              <a:t>DECLARACION JURADA PATRIMONIAL</a:t>
            </a:r>
            <a:r>
              <a:rPr lang="es-ES" dirty="0" smtClean="0"/>
              <a:t> </a:t>
            </a:r>
            <a:r>
              <a:rPr lang="es-AR" b="1" dirty="0" smtClean="0"/>
              <a:t>GANANCIAS BRUTAS IGUALES O SUPERIORES A $ 96.000</a:t>
            </a:r>
            <a:endParaRPr lang="es-ES" dirty="0" smtClean="0"/>
          </a:p>
          <a:p>
            <a:pPr fontAlgn="auto">
              <a:lnSpc>
                <a:spcPct val="90000"/>
              </a:lnSpc>
              <a:spcAft>
                <a:spcPts val="0"/>
              </a:spcAft>
              <a:buFont typeface="Arial" pitchFamily="34" charset="0"/>
              <a:buChar char="•"/>
              <a:defRPr/>
            </a:pPr>
            <a:r>
              <a:rPr lang="es-AR" b="1" dirty="0" smtClean="0"/>
              <a:t>DECLARACIÓN JURADA IMPUESTO A LAS GANANCIAS</a:t>
            </a:r>
            <a:endParaRPr lang="es-ES" dirty="0" smtClean="0"/>
          </a:p>
          <a:p>
            <a:pPr fontAlgn="auto">
              <a:lnSpc>
                <a:spcPct val="90000"/>
              </a:lnSpc>
              <a:spcAft>
                <a:spcPts val="0"/>
              </a:spcAft>
              <a:buFont typeface="Arial" pitchFamily="34" charset="0"/>
              <a:buChar char="•"/>
              <a:defRPr/>
            </a:pPr>
            <a:r>
              <a:rPr lang="es-AR" b="1" dirty="0" smtClean="0"/>
              <a:t>GANANCIAS BRUTAS IGUALES O SUPERIORES A $ 144.000</a:t>
            </a:r>
          </a:p>
          <a:p>
            <a:pPr fontAlgn="auto">
              <a:lnSpc>
                <a:spcPct val="90000"/>
              </a:lnSpc>
              <a:spcAft>
                <a:spcPts val="0"/>
              </a:spcAft>
              <a:buFont typeface="Arial" pitchFamily="34" charset="0"/>
              <a:buChar char="•"/>
              <a:defRPr/>
            </a:pPr>
            <a:r>
              <a:rPr lang="es-AR" b="1" dirty="0" smtClean="0"/>
              <a:t>OPCION: UTILIZACION REGIMEN SIMPLIFICADO</a:t>
            </a:r>
            <a:endParaRPr lang="es-ES" b="1" dirty="0" smtClean="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5122" name="Rectangle 2"/>
          <p:cNvSpPr>
            <a:spLocks noGrp="1" noRot="1" noChangeArrowheads="1"/>
          </p:cNvSpPr>
          <p:nvPr>
            <p:ph type="title"/>
          </p:nvPr>
        </p:nvSpPr>
        <p:spPr/>
        <p:txBody>
          <a:bodyPr/>
          <a:lstStyle/>
          <a:p>
            <a:r>
              <a:rPr lang="es-AR" smtClean="0"/>
              <a:t>Deducciones generales</a:t>
            </a:r>
            <a:endParaRPr lang="es-ES_tradnl" smtClean="0"/>
          </a:p>
        </p:txBody>
      </p:sp>
      <p:sp>
        <p:nvSpPr>
          <p:cNvPr id="5123" name="Rectangle 3"/>
          <p:cNvSpPr>
            <a:spLocks noGrp="1" noChangeArrowheads="1"/>
          </p:cNvSpPr>
          <p:nvPr>
            <p:ph type="body" idx="1"/>
          </p:nvPr>
        </p:nvSpPr>
        <p:spPr/>
        <p:txBody>
          <a:bodyPr rtlCol="0">
            <a:normAutofit lnSpcReduction="10000"/>
          </a:bodyPr>
          <a:lstStyle/>
          <a:p>
            <a:pPr fontAlgn="auto">
              <a:lnSpc>
                <a:spcPct val="90000"/>
              </a:lnSpc>
              <a:spcAft>
                <a:spcPts val="0"/>
              </a:spcAft>
              <a:buFont typeface="Arial" pitchFamily="34" charset="0"/>
              <a:buChar char="•"/>
              <a:defRPr/>
            </a:pPr>
            <a:r>
              <a:rPr lang="es-AR" smtClean="0"/>
              <a:t>Aportes al Sistema Integrado de Seguridad Social, provinciales y/o municipales.</a:t>
            </a:r>
          </a:p>
          <a:p>
            <a:pPr fontAlgn="auto">
              <a:lnSpc>
                <a:spcPct val="90000"/>
              </a:lnSpc>
              <a:spcAft>
                <a:spcPts val="0"/>
              </a:spcAft>
              <a:buFont typeface="Arial" pitchFamily="34" charset="0"/>
              <a:buChar char="•"/>
              <a:defRPr/>
            </a:pPr>
            <a:r>
              <a:rPr lang="es-AR" smtClean="0"/>
              <a:t>Seguro de vida (tope)                                $996.-</a:t>
            </a:r>
          </a:p>
          <a:p>
            <a:pPr fontAlgn="auto">
              <a:lnSpc>
                <a:spcPct val="90000"/>
              </a:lnSpc>
              <a:spcAft>
                <a:spcPts val="0"/>
              </a:spcAft>
              <a:buFont typeface="Arial" pitchFamily="34" charset="0"/>
              <a:buChar char="•"/>
              <a:defRPr/>
            </a:pPr>
            <a:r>
              <a:rPr lang="es-AR" smtClean="0"/>
              <a:t>Gastos de sepelio (tope)                           $996</a:t>
            </a:r>
          </a:p>
          <a:p>
            <a:pPr fontAlgn="auto">
              <a:lnSpc>
                <a:spcPct val="90000"/>
              </a:lnSpc>
              <a:spcAft>
                <a:spcPts val="0"/>
              </a:spcAft>
              <a:buFont typeface="Arial" pitchFamily="34" charset="0"/>
              <a:buChar char="•"/>
              <a:defRPr/>
            </a:pPr>
            <a:r>
              <a:rPr lang="es-AR" smtClean="0"/>
              <a:t>Donaciones                                               5% ganancia neta  del ejercicio</a:t>
            </a:r>
          </a:p>
          <a:p>
            <a:pPr fontAlgn="auto">
              <a:lnSpc>
                <a:spcPct val="90000"/>
              </a:lnSpc>
              <a:spcAft>
                <a:spcPts val="0"/>
              </a:spcAft>
              <a:buFont typeface="Arial" pitchFamily="34" charset="0"/>
              <a:buChar char="•"/>
              <a:defRPr/>
            </a:pPr>
            <a:r>
              <a:rPr lang="es-AR" smtClean="0"/>
              <a:t>Impuesto al Débito y Crédito </a:t>
            </a:r>
            <a:endParaRPr lang="en-US" smtClean="0"/>
          </a:p>
          <a:p>
            <a:pPr fontAlgn="auto">
              <a:lnSpc>
                <a:spcPct val="90000"/>
              </a:lnSpc>
              <a:spcAft>
                <a:spcPts val="0"/>
              </a:spcAft>
              <a:buFont typeface="Arial" pitchFamily="34" charset="0"/>
              <a:buChar char="•"/>
              <a:defRPr/>
            </a:pPr>
            <a:r>
              <a:rPr lang="es-AR" smtClean="0"/>
              <a:t>Percepción en Aduanas por Importación de Bienes.</a:t>
            </a:r>
            <a:endParaRPr lang="es-ES_tradnl"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5122"/>
                                        </p:tgtEl>
                                      </p:cBhvr>
                                    </p:animEffect>
                                    <p:animScale>
                                      <p:cBhvr>
                                        <p:cTn id="7" dur="250" autoRev="1" fill="hold"/>
                                        <p:tgtEl>
                                          <p:spTgt spid="512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122" grpId="0"/>
    </p:bldLst>
  </p:timing>
</p:sld>
</file>

<file path=ppt/slides/slide2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42" name="5 Marcador de pie de página"/>
          <p:cNvSpPr>
            <a:spLocks noGrp="1"/>
          </p:cNvSpPr>
          <p:nvPr>
            <p:ph type="ftr" sz="quarter" idx="11"/>
          </p:nvPr>
        </p:nvSpPr>
        <p:spPr>
          <a:xfrm>
            <a:off x="6553200" y="6356350"/>
            <a:ext cx="2133600" cy="365125"/>
          </a:xfrm>
        </p:spPr>
        <p:txBody>
          <a:bodyPr/>
          <a:lstStyle/>
          <a:p>
            <a:pPr algn="r">
              <a:defRPr/>
            </a:pPr>
            <a:r>
              <a:rPr lang="es-ES_tradnl"/>
              <a:t>Dra. Monica Ramon</a:t>
            </a:r>
          </a:p>
        </p:txBody>
      </p:sp>
      <p:sp>
        <p:nvSpPr>
          <p:cNvPr id="6146" name="Rectangle 2"/>
          <p:cNvSpPr>
            <a:spLocks noGrp="1" noRot="1" noChangeArrowheads="1"/>
          </p:cNvSpPr>
          <p:nvPr>
            <p:ph type="title"/>
          </p:nvPr>
        </p:nvSpPr>
        <p:spPr/>
        <p:txBody>
          <a:bodyPr/>
          <a:lstStyle/>
          <a:p>
            <a:r>
              <a:rPr lang="es-AR" smtClean="0"/>
              <a:t>Deducciones personales (Cont.)</a:t>
            </a:r>
            <a:endParaRPr lang="es-ES_tradnl" smtClean="0"/>
          </a:p>
        </p:txBody>
      </p:sp>
      <p:sp>
        <p:nvSpPr>
          <p:cNvPr id="44035" name="Rectangle 3"/>
          <p:cNvSpPr>
            <a:spLocks noGrp="1" noChangeArrowheads="1"/>
          </p:cNvSpPr>
          <p:nvPr>
            <p:ph type="body" idx="1"/>
          </p:nvPr>
        </p:nvSpPr>
        <p:spPr/>
        <p:txBody>
          <a:bodyPr/>
          <a:lstStyle/>
          <a:p>
            <a:pPr>
              <a:lnSpc>
                <a:spcPct val="80000"/>
              </a:lnSpc>
              <a:buFont typeface="Wingdings" pitchFamily="2" charset="2"/>
              <a:buChar char="§"/>
            </a:pPr>
            <a:r>
              <a:rPr lang="es-AR" sz="3100" smtClean="0"/>
              <a:t>Cuotas de Cobertura Médico-Asistencial: no podrán superar el 5% de la Ganancia Neta.</a:t>
            </a:r>
          </a:p>
          <a:p>
            <a:pPr>
              <a:lnSpc>
                <a:spcPct val="80000"/>
              </a:lnSpc>
              <a:buFont typeface="Wingdings" pitchFamily="2" charset="2"/>
              <a:buChar char="§"/>
            </a:pPr>
            <a:r>
              <a:rPr lang="es-AR" sz="3100" smtClean="0"/>
              <a:t>Honorarios por asistencia sanitaria y paramédica, de hospitalización, prestaciones accesorias a la hospitalización, los servicios prestados por médicos, bioquímicos y otros, serán deducibles en la medida que:</a:t>
            </a:r>
          </a:p>
          <a:p>
            <a:pPr lvl="1">
              <a:lnSpc>
                <a:spcPct val="80000"/>
              </a:lnSpc>
              <a:buFontTx/>
              <a:buChar char="•"/>
            </a:pPr>
            <a:r>
              <a:rPr lang="es-AR" sz="2700" smtClean="0"/>
              <a:t>Se encuentran efectivamente facturados.</a:t>
            </a:r>
          </a:p>
          <a:p>
            <a:pPr lvl="1">
              <a:lnSpc>
                <a:spcPct val="80000"/>
              </a:lnSpc>
              <a:buFontTx/>
              <a:buChar char="•"/>
            </a:pPr>
            <a:r>
              <a:rPr lang="es-AR" sz="2700" smtClean="0"/>
              <a:t>No superen el 40% de lo facturado.</a:t>
            </a:r>
          </a:p>
          <a:p>
            <a:pPr lvl="1">
              <a:lnSpc>
                <a:spcPct val="80000"/>
              </a:lnSpc>
              <a:buFontTx/>
              <a:buChar char="•"/>
            </a:pPr>
            <a:r>
              <a:rPr lang="es-AR" sz="2700" smtClean="0"/>
              <a:t>El total de las deducciones no supere al 5% de la ganancia neta del ejercicio.</a:t>
            </a:r>
            <a:endParaRPr lang="en-US" sz="2700" smtClean="0"/>
          </a:p>
          <a:p>
            <a:pPr>
              <a:lnSpc>
                <a:spcPct val="80000"/>
              </a:lnSpc>
            </a:pPr>
            <a:endParaRPr lang="es-ES_tradnl"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6146"/>
                                        </p:tgtEl>
                                      </p:cBhvr>
                                    </p:animEffect>
                                    <p:animScale>
                                      <p:cBhvr>
                                        <p:cTn id="7" dur="250" autoRev="1" fill="hold"/>
                                        <p:tgtEl>
                                          <p:spTgt spid="6146"/>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6" grpId="0"/>
    </p:bldLst>
  </p:timing>
</p:sld>
</file>

<file path=ppt/slides/slide2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266" name="5 Marcador de pie de página"/>
          <p:cNvSpPr>
            <a:spLocks noGrp="1"/>
          </p:cNvSpPr>
          <p:nvPr>
            <p:ph type="ftr" sz="quarter" idx="12"/>
          </p:nvPr>
        </p:nvSpPr>
        <p:spPr/>
        <p:txBody>
          <a:bodyPr/>
          <a:lstStyle/>
          <a:p>
            <a:pPr>
              <a:defRPr/>
            </a:pPr>
            <a:r>
              <a:rPr lang="es-ES_tradnl"/>
              <a:t>Dra. Monica Ramon</a:t>
            </a:r>
          </a:p>
        </p:txBody>
      </p:sp>
      <p:sp>
        <p:nvSpPr>
          <p:cNvPr id="7170" name="Rectangle 2"/>
          <p:cNvSpPr>
            <a:spLocks noGrp="1" noRot="1" noChangeArrowheads="1"/>
          </p:cNvSpPr>
          <p:nvPr>
            <p:ph type="title"/>
          </p:nvPr>
        </p:nvSpPr>
        <p:spPr/>
        <p:txBody>
          <a:bodyPr/>
          <a:lstStyle/>
          <a:p>
            <a:r>
              <a:rPr lang="es-AR" smtClean="0"/>
              <a:t>Deducciones personales</a:t>
            </a:r>
            <a:endParaRPr lang="es-ES_tradnl" smtClean="0"/>
          </a:p>
        </p:txBody>
      </p:sp>
      <p:graphicFrame>
        <p:nvGraphicFramePr>
          <p:cNvPr id="7267" name="Group 99"/>
          <p:cNvGraphicFramePr>
            <a:graphicFrameLocks noGrp="1"/>
          </p:cNvGraphicFramePr>
          <p:nvPr>
            <p:ph idx="1"/>
          </p:nvPr>
        </p:nvGraphicFramePr>
        <p:xfrm>
          <a:off x="457200" y="1600200"/>
          <a:ext cx="8229600" cy="5089525"/>
        </p:xfrm>
        <a:graphic>
          <a:graphicData uri="http://schemas.openxmlformats.org/drawingml/2006/table">
            <a:tbl>
              <a:tblPr/>
              <a:tblGrid>
                <a:gridCol w="6110288"/>
                <a:gridCol w="2119312"/>
              </a:tblGrid>
              <a:tr h="344488">
                <a:tc>
                  <a:txBody>
                    <a:bodyPr/>
                    <a:lstStyle/>
                    <a:p>
                      <a:pPr marL="342900" marR="0" lvl="0" indent="-342900" algn="ctr"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1"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CONCEPTO </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ctr"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1"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DIC. 2012</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46075">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lnTlToBr>
                      <a:noFill/>
                    </a:lnTlToBr>
                    <a:lnBlToTr>
                      <a:noFill/>
                    </a:lnBlToTr>
                    <a:noFill/>
                  </a:tcPr>
                </a:tc>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lnTlToBr>
                      <a:noFill/>
                    </a:lnTlToBr>
                    <a:lnBlToTr>
                      <a:noFill/>
                    </a:lnBlToTr>
                    <a:noFill/>
                  </a:tcPr>
                </a:tc>
              </a:tr>
              <a:tr h="388248">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GCIA. NO IMPONIBLE </a:t>
                      </a:r>
                      <a:endPar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p>
                      <a:pPr marL="342900" marR="0" lvl="0" indent="-342900" algn="r"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12.960</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r>
              <a:tr h="344488">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r>
              <a:tr h="346075">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CONYUGE </a:t>
                      </a:r>
                      <a:endPar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p>
                      <a:pPr marL="342900" marR="0" lvl="0" indent="-342900" algn="r"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14.400</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r>
              <a:tr h="344488">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r>
              <a:tr h="344488">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HIJO </a:t>
                      </a:r>
                      <a:endPar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p>
                      <a:pPr marL="342900" marR="0" lvl="0" indent="-342900" algn="r"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7.200</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r>
              <a:tr h="346075">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r>
              <a:tr h="344488">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OTRAS CARGAS DE FAMILIA</a:t>
                      </a:r>
                      <a:endPar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p>
                      <a:pPr marL="342900" marR="0" lvl="0" indent="-342900" algn="r"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5.400</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r>
              <a:tr h="346075">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 </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lnTlToBr>
                      <a:noFill/>
                    </a:lnTlToBr>
                    <a:lnBlToTr>
                      <a:noFill/>
                    </a:lnBlToTr>
                    <a:noFill/>
                  </a:tcPr>
                </a:tc>
              </a:tr>
              <a:tr h="344488">
                <a:tc>
                  <a:txBody>
                    <a:bodyPr/>
                    <a:lstStyle/>
                    <a:p>
                      <a:pPr marL="342900" marR="0" lvl="0" indent="-342900" algn="l"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cs typeface="Arial" charset="0"/>
                        </a:rPr>
                        <a:t>DED. ESPECIAL </a:t>
                      </a:r>
                      <a:endParaRPr kumimoji="0" lang="es-ES_tradnl" sz="20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342900" marR="0" lvl="0" indent="-342900" algn="r" defTabSz="914400" rtl="0" eaLnBrk="1" fontAlgn="b" latinLnBrk="0" hangingPunct="1">
                        <a:lnSpc>
                          <a:spcPct val="100000"/>
                        </a:lnSpc>
                        <a:spcBef>
                          <a:spcPct val="0"/>
                        </a:spcBef>
                        <a:spcAft>
                          <a:spcPct val="0"/>
                        </a:spcAft>
                        <a:buClr>
                          <a:schemeClr val="hlink"/>
                        </a:buClr>
                        <a:buSzPct val="70000"/>
                        <a:buFont typeface="Wingdings" pitchFamily="2" charset="2"/>
                        <a:buNone/>
                        <a:tabLst/>
                      </a:pPr>
                      <a:r>
                        <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cs typeface="Arial" charset="0"/>
                        </a:rPr>
                        <a:t>62.208</a:t>
                      </a:r>
                      <a:endParaRPr kumimoji="0" lang="es-ES_tradnl" sz="20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lnTlToBr>
                      <a:noFill/>
                    </a:lnTlToBr>
                    <a:lnBlToTr>
                      <a:noFill/>
                    </a:lnBlToTr>
                    <a:noFill/>
                  </a:tcPr>
                </a:tc>
              </a:tr>
              <a:tr h="730250">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endParaRPr kumimoji="0" lang="es-AR" sz="2800" b="0" i="0" u="none" strike="noStrike" cap="none" normalizeH="0" baseline="0" dirty="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cap="flat">
                      <a:noFill/>
                    </a:lnL>
                    <a:lnR>
                      <a:noFill/>
                    </a:lnR>
                    <a:lnT w="12700" cap="flat" cmpd="sng" algn="ctr">
                      <a:solidFill>
                        <a:srgbClr val="000000"/>
                      </a:solidFill>
                      <a:prstDash val="solid"/>
                      <a:round/>
                      <a:headEnd type="none" w="med" len="med"/>
                      <a:tailEnd type="none" w="med" len="med"/>
                    </a:lnT>
                    <a:lnB cap="flat">
                      <a:noFill/>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
                          <a:schemeClr val="hlink"/>
                        </a:buClr>
                        <a:buSzPct val="70000"/>
                        <a:buFont typeface="Wingdings" pitchFamily="2" charset="2"/>
                        <a:buNone/>
                        <a:tabLst/>
                      </a:pPr>
                      <a:endParaRPr kumimoji="0" lang="es-AR" sz="2800" b="0" i="0" u="none" strike="noStrike" cap="none" normalizeH="0" baseline="0" smtClean="0">
                        <a:ln>
                          <a:noFill/>
                        </a:ln>
                        <a:solidFill>
                          <a:schemeClr val="tx1"/>
                        </a:solidFill>
                        <a:effectLst>
                          <a:outerShdw blurRad="38100" dist="38100" dir="2700000" algn="tl">
                            <a:srgbClr val="000000"/>
                          </a:outerShdw>
                        </a:effectLst>
                        <a:latin typeface="Garamond" pitchFamily="18" charset="0"/>
                      </a:endParaRPr>
                    </a:p>
                  </a:txBody>
                  <a:tcPr anchor="b" horzOverflow="overflow">
                    <a:lnL>
                      <a:noFill/>
                    </a:lnL>
                    <a:lnR cap="flat">
                      <a:noFill/>
                    </a:lnR>
                    <a:lnT w="12700" cap="flat" cmpd="sng" algn="ctr">
                      <a:solidFill>
                        <a:srgbClr val="000000"/>
                      </a:solidFill>
                      <a:prstDash val="solid"/>
                      <a:round/>
                      <a:headEnd type="none" w="med" len="med"/>
                      <a:tailEnd type="none" w="med" len="med"/>
                    </a:lnT>
                    <a:lnB cap="flat">
                      <a:noFill/>
                    </a:lnB>
                    <a:lnTlToBr>
                      <a:noFill/>
                    </a:lnTlToBr>
                    <a:lnBlToTr>
                      <a:noFill/>
                    </a:lnBlToTr>
                    <a:noFill/>
                  </a:tcPr>
                </a:tc>
              </a:tr>
            </a:tbl>
          </a:graphicData>
        </a:graphic>
      </p:graphicFrame>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7170"/>
                                        </p:tgtEl>
                                      </p:cBhvr>
                                    </p:animEffect>
                                    <p:animScale>
                                      <p:cBhvr>
                                        <p:cTn id="7" dur="250" autoRev="1" fill="hold"/>
                                        <p:tgtEl>
                                          <p:spTgt spid="7170"/>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7170"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549275"/>
            <a:ext cx="8229600" cy="5576888"/>
          </a:xfrm>
        </p:spPr>
        <p:txBody>
          <a:bodyPr rtlCol="0">
            <a:normAutofit lnSpcReduction="10000"/>
          </a:bodyPr>
          <a:lstStyle/>
          <a:p>
            <a:pPr fontAlgn="auto">
              <a:spcAft>
                <a:spcPts val="0"/>
              </a:spcAft>
              <a:buFont typeface="Arial" pitchFamily="34" charset="0"/>
              <a:buChar char="•"/>
              <a:defRPr/>
            </a:pPr>
            <a:r>
              <a:rPr lang="es-ES" dirty="0" smtClean="0"/>
              <a:t>    TEMA DE OBRA SOCIAL – CUESTION DE TOPES. Ley 24.241 -  Dto. 488/2011 </a:t>
            </a:r>
          </a:p>
          <a:p>
            <a:pPr fontAlgn="auto">
              <a:spcAft>
                <a:spcPts val="0"/>
              </a:spcAft>
              <a:buFont typeface="Arial" pitchFamily="34" charset="0"/>
              <a:buChar char="•"/>
              <a:defRPr/>
            </a:pPr>
            <a:endParaRPr lang="es-ES" dirty="0" smtClean="0"/>
          </a:p>
          <a:p>
            <a:pPr fontAlgn="auto">
              <a:spcAft>
                <a:spcPts val="0"/>
              </a:spcAft>
              <a:buFont typeface="Arial" pitchFamily="34" charset="0"/>
              <a:buChar char="•"/>
              <a:defRPr/>
            </a:pPr>
            <a:r>
              <a:rPr lang="es-ES" dirty="0" smtClean="0"/>
              <a:t> SOBRE IMT – VAN APLICARLO AUN CUANDO PUEDAN INTERROGAR A LOS EMPLEADOS SI CONSIDERAN QUE HAY TRABAJADORES NO REGISTRADOS. </a:t>
            </a:r>
          </a:p>
          <a:p>
            <a:pPr fontAlgn="auto">
              <a:spcAft>
                <a:spcPts val="0"/>
              </a:spcAft>
              <a:buFont typeface="Arial" pitchFamily="34" charset="0"/>
              <a:buNone/>
              <a:defRPr/>
            </a:pPr>
            <a:r>
              <a:rPr lang="es-ES" dirty="0" smtClean="0"/>
              <a:t>    HABRIA APROX. 196 DETERMINACIONES POR IMT, EL 80% ACEPTO EL AJUSTE. </a:t>
            </a:r>
          </a:p>
          <a:p>
            <a:pPr fontAlgn="auto">
              <a:spcAft>
                <a:spcPts val="0"/>
              </a:spcAft>
              <a:buFont typeface="Arial" pitchFamily="34" charset="0"/>
              <a:buNone/>
              <a:defRPr/>
            </a:pPr>
            <a:r>
              <a:rPr lang="es-ES" dirty="0" smtClean="0"/>
              <a:t>    NUEVO APLICATIVO,  DEDUCCION DE LOS AJUSTE </a:t>
            </a:r>
            <a:endParaRPr lang="es-AR"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1" name="1 Título"/>
          <p:cNvSpPr>
            <a:spLocks noGrp="1"/>
          </p:cNvSpPr>
          <p:nvPr>
            <p:ph type="title"/>
          </p:nvPr>
        </p:nvSpPr>
        <p:spPr/>
        <p:txBody>
          <a:bodyPr/>
          <a:lstStyle/>
          <a:p>
            <a:r>
              <a:rPr lang="es-AR" smtClean="0"/>
              <a:t>NUEVA DEDUCCION PERSONAL</a:t>
            </a:r>
          </a:p>
        </p:txBody>
      </p:sp>
      <p:sp>
        <p:nvSpPr>
          <p:cNvPr id="5" name="4 Marcador de contenido"/>
          <p:cNvSpPr>
            <a:spLocks noGrp="1"/>
          </p:cNvSpPr>
          <p:nvPr>
            <p:ph idx="1"/>
          </p:nvPr>
        </p:nvSpPr>
        <p:spPr/>
        <p:txBody>
          <a:bodyPr rtlCol="0">
            <a:normAutofit fontScale="92500" lnSpcReduction="20000"/>
          </a:bodyPr>
          <a:lstStyle/>
          <a:p>
            <a:pPr fontAlgn="auto">
              <a:spcAft>
                <a:spcPts val="0"/>
              </a:spcAft>
              <a:buFont typeface="Arial" pitchFamily="34" charset="0"/>
              <a:buChar char="•"/>
              <a:defRPr/>
            </a:pPr>
            <a:r>
              <a:rPr lang="es-ES" dirty="0" smtClean="0"/>
              <a:t>Si bien, el anuncio oficial como los diarios se refirieron a una exención, la medida política adoptada fue un incremento de las deducciones personales. </a:t>
            </a:r>
            <a:endParaRPr lang="es-AR" dirty="0" smtClean="0"/>
          </a:p>
          <a:p>
            <a:pPr fontAlgn="auto">
              <a:spcAft>
                <a:spcPts val="0"/>
              </a:spcAft>
              <a:buFont typeface="Arial" pitchFamily="34" charset="0"/>
              <a:buNone/>
              <a:defRPr/>
            </a:pPr>
            <a:r>
              <a:rPr lang="es-ES" dirty="0" smtClean="0"/>
              <a:t> </a:t>
            </a:r>
            <a:endParaRPr lang="es-AR" dirty="0" smtClean="0"/>
          </a:p>
          <a:p>
            <a:pPr fontAlgn="auto">
              <a:spcAft>
                <a:spcPts val="0"/>
              </a:spcAft>
              <a:buFont typeface="Arial" pitchFamily="34" charset="0"/>
              <a:buChar char="•"/>
              <a:defRPr/>
            </a:pPr>
            <a:r>
              <a:rPr lang="es-ES" dirty="0" smtClean="0"/>
              <a:t>Recordemos que desde la sanción de la Ley de Presupuesto de 2012, el Poder Ejecutivo tiene la facultad de modificar por decreto las deducciones personales a deducir en el Impuesto a las Ganancias por las personas físicas. </a:t>
            </a:r>
            <a:endParaRPr lang="es-AR" dirty="0" smtClean="0"/>
          </a:p>
          <a:p>
            <a:pPr fontAlgn="auto">
              <a:spcAft>
                <a:spcPts val="0"/>
              </a:spcAft>
              <a:buFont typeface="Arial" pitchFamily="34" charset="0"/>
              <a:buChar char="•"/>
              <a:defRPr/>
            </a:pPr>
            <a:r>
              <a:rPr lang="es-ES" dirty="0" smtClean="0"/>
              <a:t> </a:t>
            </a:r>
            <a:endParaRPr lang="es-AR" dirty="0" smtClean="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5" name="1 Título"/>
          <p:cNvSpPr>
            <a:spLocks noGrp="1"/>
          </p:cNvSpPr>
          <p:nvPr>
            <p:ph type="title"/>
          </p:nvPr>
        </p:nvSpPr>
        <p:spPr/>
        <p:txBody>
          <a:bodyPr/>
          <a:lstStyle/>
          <a:p>
            <a:r>
              <a:rPr lang="es-AR" smtClean="0"/>
              <a:t>NUEVA DEDUCCION PERSONAL</a:t>
            </a:r>
          </a:p>
        </p:txBody>
      </p:sp>
      <p:sp>
        <p:nvSpPr>
          <p:cNvPr id="5" name="4 Marcador de contenido"/>
          <p:cNvSpPr>
            <a:spLocks noGrp="1"/>
          </p:cNvSpPr>
          <p:nvPr>
            <p:ph idx="1"/>
          </p:nvPr>
        </p:nvSpPr>
        <p:spPr/>
        <p:txBody>
          <a:bodyPr rtlCol="0">
            <a:normAutofit fontScale="77500" lnSpcReduction="20000"/>
          </a:bodyPr>
          <a:lstStyle/>
          <a:p>
            <a:pPr fontAlgn="auto">
              <a:spcAft>
                <a:spcPts val="0"/>
              </a:spcAft>
              <a:buFont typeface="Arial" pitchFamily="34" charset="0"/>
              <a:buChar char="•"/>
              <a:defRPr/>
            </a:pPr>
            <a:r>
              <a:rPr lang="es-ES" dirty="0" smtClean="0"/>
              <a:t>Quizás sea por ello, que mediante el Decreto N° 2191/2012 el Poder Ejecutivo decidió incrementar para algunos contribuyentes y por única vez el monto de la deducción especial de los trabajadores en relación de dependencia en forma tal que no sufran retenciones del Impuesto a las Ganancias por la percepción de la 2° cuota del SAC. Es por ello, que la norma dispone el incremento de la deducción especial debe ser igual al monto neto del segundo SAC. </a:t>
            </a:r>
            <a:endParaRPr lang="es-AR" dirty="0" smtClean="0"/>
          </a:p>
          <a:p>
            <a:pPr fontAlgn="auto">
              <a:spcAft>
                <a:spcPts val="0"/>
              </a:spcAft>
              <a:buFont typeface="Arial" pitchFamily="34" charset="0"/>
              <a:buChar char="•"/>
              <a:defRPr/>
            </a:pPr>
            <a:r>
              <a:rPr lang="es-ES" dirty="0" smtClean="0"/>
              <a:t> </a:t>
            </a:r>
            <a:endParaRPr lang="es-AR" dirty="0" smtClean="0"/>
          </a:p>
          <a:p>
            <a:pPr fontAlgn="auto">
              <a:spcAft>
                <a:spcPts val="0"/>
              </a:spcAft>
              <a:buFont typeface="Arial" pitchFamily="34" charset="0"/>
              <a:buChar char="•"/>
              <a:defRPr/>
            </a:pPr>
            <a:r>
              <a:rPr lang="es-ES" dirty="0" smtClean="0"/>
              <a:t>Este beneficio sólo será para los trabajadores cuya mejor remuneración bruta del segundo semestre no supere los $ 25.000. </a:t>
            </a:r>
            <a:endParaRPr lang="es-AR" dirty="0" smtClean="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29" name="1 Título"/>
          <p:cNvSpPr>
            <a:spLocks noGrp="1"/>
          </p:cNvSpPr>
          <p:nvPr>
            <p:ph type="title"/>
          </p:nvPr>
        </p:nvSpPr>
        <p:spPr/>
        <p:txBody>
          <a:bodyPr/>
          <a:lstStyle/>
          <a:p>
            <a:r>
              <a:rPr lang="es-AR" smtClean="0"/>
              <a:t>NUEVA DEDUCCION PERSONAL</a:t>
            </a:r>
          </a:p>
        </p:txBody>
      </p:sp>
      <p:sp>
        <p:nvSpPr>
          <p:cNvPr id="5" name="4 Marcador de contenido"/>
          <p:cNvSpPr>
            <a:spLocks noGrp="1"/>
          </p:cNvSpPr>
          <p:nvPr>
            <p:ph idx="1"/>
          </p:nvPr>
        </p:nvSpPr>
        <p:spPr>
          <a:xfrm>
            <a:off x="457200" y="1236663"/>
            <a:ext cx="8229600" cy="4929187"/>
          </a:xfrm>
        </p:spPr>
        <p:txBody>
          <a:bodyPr rtlCol="0">
            <a:normAutofit fontScale="70000" lnSpcReduction="20000"/>
          </a:bodyPr>
          <a:lstStyle/>
          <a:p>
            <a:pPr fontAlgn="auto">
              <a:spcAft>
                <a:spcPts val="0"/>
              </a:spcAft>
              <a:buFont typeface="Arial" pitchFamily="34" charset="0"/>
              <a:buChar char="•"/>
              <a:defRPr/>
            </a:pPr>
            <a:r>
              <a:rPr lang="es-ES" dirty="0" smtClean="0"/>
              <a:t>Dada las características antes mencionadas, se puede expresar que la norma realiza una discriminación entre los trabajadores, ya que trabajadores con similares ingresos brutos anuales, mismas deducciones generales  y las mismas cargas de familia pueden tributar una carga fiscal diferente por el periodo 2012.</a:t>
            </a:r>
            <a:endParaRPr lang="es-AR" dirty="0" smtClean="0"/>
          </a:p>
          <a:p>
            <a:pPr fontAlgn="auto">
              <a:spcAft>
                <a:spcPts val="0"/>
              </a:spcAft>
              <a:buFont typeface="Arial" pitchFamily="34" charset="0"/>
              <a:buNone/>
              <a:defRPr/>
            </a:pPr>
            <a:r>
              <a:rPr lang="es-ES" dirty="0" smtClean="0"/>
              <a:t> </a:t>
            </a:r>
            <a:endParaRPr lang="es-AR" dirty="0" smtClean="0"/>
          </a:p>
          <a:p>
            <a:pPr fontAlgn="auto">
              <a:spcAft>
                <a:spcPts val="0"/>
              </a:spcAft>
              <a:buFont typeface="Arial" pitchFamily="34" charset="0"/>
              <a:buChar char="•"/>
              <a:defRPr/>
            </a:pPr>
            <a:r>
              <a:rPr lang="es-ES" dirty="0" smtClean="0"/>
              <a:t>Esta norma perjudica aquellos trabajadores que hayan percibido gratificaciones durante el segundo semestre ya que pueden quedar excluidos del beneficio, situación que no sufrirán aquellos que percibieron gratificaciones en el primer semestre. </a:t>
            </a:r>
            <a:endParaRPr lang="es-AR" dirty="0" smtClean="0"/>
          </a:p>
          <a:p>
            <a:pPr fontAlgn="auto">
              <a:spcAft>
                <a:spcPts val="0"/>
              </a:spcAft>
              <a:buFont typeface="Arial" pitchFamily="34" charset="0"/>
              <a:buNone/>
              <a:defRPr/>
            </a:pPr>
            <a:r>
              <a:rPr lang="es-ES" dirty="0" smtClean="0"/>
              <a:t> </a:t>
            </a:r>
            <a:endParaRPr lang="es-AR" dirty="0" smtClean="0"/>
          </a:p>
          <a:p>
            <a:pPr fontAlgn="auto">
              <a:spcAft>
                <a:spcPts val="0"/>
              </a:spcAft>
              <a:buFont typeface="Arial" pitchFamily="34" charset="0"/>
              <a:buChar char="•"/>
              <a:defRPr/>
            </a:pPr>
            <a:r>
              <a:rPr lang="es-ES" dirty="0" smtClean="0"/>
              <a:t>La norma en cuestión es un </a:t>
            </a:r>
            <a:r>
              <a:rPr lang="es-ES" dirty="0" err="1" smtClean="0"/>
              <a:t>geniol</a:t>
            </a:r>
            <a:r>
              <a:rPr lang="es-ES" dirty="0" smtClean="0"/>
              <a:t> para los trabajadores pero lejos estar de una solución que contemple los reales gastos que soportan los trabajadores, a los fines de evitar que se tributen sobre fondos que los trabajadores consumen en su vida cotidiana. </a:t>
            </a:r>
            <a:endParaRPr lang="es-AR" dirty="0" smtClean="0"/>
          </a:p>
          <a:p>
            <a:pPr fontAlgn="auto">
              <a:spcAft>
                <a:spcPts val="0"/>
              </a:spcAft>
              <a:buFont typeface="Arial" pitchFamily="34" charset="0"/>
              <a:buChar char="•"/>
              <a:defRPr/>
            </a:pPr>
            <a:endParaRPr lang="es-AR"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146" name="Rectangle 2"/>
          <p:cNvSpPr>
            <a:spLocks noGrp="1" noRot="1" noChangeArrowheads="1"/>
          </p:cNvSpPr>
          <p:nvPr>
            <p:ph type="title"/>
          </p:nvPr>
        </p:nvSpPr>
        <p:spPr/>
        <p:txBody>
          <a:bodyPr rtlCol="0">
            <a:normAutofit fontScale="90000"/>
          </a:bodyPr>
          <a:lstStyle/>
          <a:p>
            <a:pPr fontAlgn="auto">
              <a:spcAft>
                <a:spcPts val="0"/>
              </a:spcAft>
              <a:defRPr/>
            </a:pPr>
            <a:r>
              <a:rPr lang="es-AR" dirty="0" smtClean="0"/>
              <a:t>Deducción 15% por pagos en el exterior </a:t>
            </a:r>
            <a:endParaRPr lang="es-ES_tradnl" dirty="0" smtClean="0"/>
          </a:p>
        </p:txBody>
      </p:sp>
      <p:sp>
        <p:nvSpPr>
          <p:cNvPr id="49154" name="Rectangle 3"/>
          <p:cNvSpPr>
            <a:spLocks noGrp="1" noChangeArrowheads="1"/>
          </p:cNvSpPr>
          <p:nvPr>
            <p:ph type="body" idx="1"/>
          </p:nvPr>
        </p:nvSpPr>
        <p:spPr/>
        <p:txBody>
          <a:bodyPr/>
          <a:lstStyle/>
          <a:p>
            <a:pPr>
              <a:lnSpc>
                <a:spcPct val="80000"/>
              </a:lnSpc>
            </a:pPr>
            <a:r>
              <a:rPr lang="es-AR" smtClean="0"/>
              <a:t>La RG 3378 dispuso el régimen de percepción del 15% del monto total abonado en el exterior en concepto de compras de bienes y/o prestaciones de servicios que se cancelen con tarjetas de crédito.  Posteriormente, la RG 3379 dispuso el régimen de percepción para los pagos similares pero efectuados con tarjeta de débitos. </a:t>
            </a:r>
          </a:p>
          <a:p>
            <a:pPr>
              <a:lnSpc>
                <a:spcPct val="80000"/>
              </a:lnSpc>
            </a:pPr>
            <a:endParaRPr lang="es-ES_tradnl"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6146"/>
                                        </p:tgtEl>
                                      </p:cBhvr>
                                    </p:animEffect>
                                    <p:animScale>
                                      <p:cBhvr>
                                        <p:cTn id="7" dur="250" autoRev="1" fill="hold"/>
                                        <p:tgtEl>
                                          <p:spTgt spid="6146"/>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6" grpId="0"/>
    </p:bldLst>
  </p:timing>
</p:sld>
</file>

<file path=ppt/slides/slide3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6146" name="Rectangle 2"/>
          <p:cNvSpPr>
            <a:spLocks noGrp="1" noRot="1" noChangeArrowheads="1"/>
          </p:cNvSpPr>
          <p:nvPr>
            <p:ph type="title"/>
          </p:nvPr>
        </p:nvSpPr>
        <p:spPr/>
        <p:txBody>
          <a:bodyPr rtlCol="0">
            <a:normAutofit fontScale="90000"/>
          </a:bodyPr>
          <a:lstStyle/>
          <a:p>
            <a:pPr fontAlgn="auto">
              <a:spcAft>
                <a:spcPts val="0"/>
              </a:spcAft>
              <a:defRPr/>
            </a:pPr>
            <a:r>
              <a:rPr lang="es-AR" dirty="0" smtClean="0"/>
              <a:t>Deducción 15% por pagos en el exterior </a:t>
            </a:r>
            <a:endParaRPr lang="es-ES_tradnl" dirty="0" smtClean="0"/>
          </a:p>
        </p:txBody>
      </p:sp>
      <p:sp>
        <p:nvSpPr>
          <p:cNvPr id="50178" name="Rectangle 3"/>
          <p:cNvSpPr>
            <a:spLocks noGrp="1" noChangeArrowheads="1"/>
          </p:cNvSpPr>
          <p:nvPr>
            <p:ph type="body" idx="1"/>
          </p:nvPr>
        </p:nvSpPr>
        <p:spPr/>
        <p:txBody>
          <a:bodyPr/>
          <a:lstStyle/>
          <a:p>
            <a:r>
              <a:rPr lang="es-AR" smtClean="0"/>
              <a:t>Claro esta, que estos regímenes comprenden las adquisiciones efectuadas por residentes en la Argentina que efectúen compras en el exterior. </a:t>
            </a:r>
          </a:p>
          <a:p>
            <a:r>
              <a:rPr lang="es-AR" smtClean="0"/>
              <a:t>Por su parte, el artículo 6° dispone que el monto abonado por los contribuyentes en concepto de percepción tendrá el carácter de pago a cuenta del tributo a las Ganancias. </a:t>
            </a:r>
          </a:p>
          <a:p>
            <a:pPr>
              <a:lnSpc>
                <a:spcPct val="80000"/>
              </a:lnSpc>
            </a:pPr>
            <a:endParaRPr lang="es-ES_tradnl"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6146"/>
                                        </p:tgtEl>
                                      </p:cBhvr>
                                    </p:animEffect>
                                    <p:animScale>
                                      <p:cBhvr>
                                        <p:cTn id="7" dur="250" autoRev="1" fill="hold"/>
                                        <p:tgtEl>
                                          <p:spTgt spid="6146"/>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146" grpId="0"/>
    </p:bldLst>
  </p:timing>
</p:sld>
</file>

<file path=ppt/slides/slide3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9218" name="Rectangle 2"/>
          <p:cNvSpPr>
            <a:spLocks noGrp="1" noRot="1" noChangeArrowheads="1"/>
          </p:cNvSpPr>
          <p:nvPr>
            <p:ph type="title"/>
          </p:nvPr>
        </p:nvSpPr>
        <p:spPr/>
        <p:txBody>
          <a:bodyPr/>
          <a:lstStyle/>
          <a:p>
            <a:r>
              <a:rPr lang="es-AR" smtClean="0"/>
              <a:t>Límite de retención de sueldo</a:t>
            </a:r>
            <a:endParaRPr lang="es-ES_tradnl" smtClean="0"/>
          </a:p>
        </p:txBody>
      </p:sp>
      <p:sp>
        <p:nvSpPr>
          <p:cNvPr id="51202" name="Rectangle 3"/>
          <p:cNvSpPr>
            <a:spLocks noGrp="1" noChangeArrowheads="1"/>
          </p:cNvSpPr>
          <p:nvPr>
            <p:ph type="body" idx="1"/>
          </p:nvPr>
        </p:nvSpPr>
        <p:spPr/>
        <p:txBody>
          <a:bodyPr/>
          <a:lstStyle/>
          <a:p>
            <a:r>
              <a:rPr lang="es-AR" sz="3000" smtClean="0"/>
              <a:t>Art. 133 de la L.C.T. Fija como tope máximo de deducción y/o retención 20% de la remuneración en dinero.</a:t>
            </a:r>
          </a:p>
          <a:p>
            <a:r>
              <a:rPr lang="es-AR" sz="3000" smtClean="0"/>
              <a:t>Resolución (M.T.E.S.S.) N° 436/04 = fijo el tope 35%.</a:t>
            </a:r>
          </a:p>
          <a:p>
            <a:r>
              <a:rPr lang="es-AR" sz="3000" smtClean="0"/>
              <a:t>  Para aplicar estos topes nota del sujeto pasivo de la retención y su respectiva inscripción con sujeto del tributo.</a:t>
            </a:r>
            <a:endParaRPr lang="en-US" sz="3000" smtClean="0"/>
          </a:p>
          <a:p>
            <a:endParaRPr lang="es-ES_tradnl"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9218"/>
                                        </p:tgtEl>
                                      </p:cBhvr>
                                    </p:animEffect>
                                    <p:animScale>
                                      <p:cBhvr>
                                        <p:cTn id="7" dur="250" autoRev="1" fill="hold"/>
                                        <p:tgtEl>
                                          <p:spTgt spid="9218"/>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9218" grpId="0"/>
    </p:bldLst>
  </p:timing>
</p:sld>
</file>

<file path=ppt/slides/slide3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42" name="Rectangle 2"/>
          <p:cNvSpPr>
            <a:spLocks noGrp="1" noRot="1" noChangeArrowheads="1"/>
          </p:cNvSpPr>
          <p:nvPr>
            <p:ph type="title"/>
          </p:nvPr>
        </p:nvSpPr>
        <p:spPr/>
        <p:txBody>
          <a:bodyPr/>
          <a:lstStyle/>
          <a:p>
            <a:r>
              <a:rPr lang="es-AR" smtClean="0"/>
              <a:t>Desvinculaciones</a:t>
            </a:r>
            <a:endParaRPr lang="es-ES_tradnl" smtClean="0"/>
          </a:p>
        </p:txBody>
      </p:sp>
      <p:sp>
        <p:nvSpPr>
          <p:cNvPr id="52226" name="Rectangle 3"/>
          <p:cNvSpPr>
            <a:spLocks noGrp="1" noChangeArrowheads="1"/>
          </p:cNvSpPr>
          <p:nvPr>
            <p:ph type="body" idx="1"/>
          </p:nvPr>
        </p:nvSpPr>
        <p:spPr>
          <a:xfrm>
            <a:off x="457200" y="1341438"/>
            <a:ext cx="8229600" cy="5111750"/>
          </a:xfrm>
        </p:spPr>
        <p:txBody>
          <a:bodyPr/>
          <a:lstStyle/>
          <a:p>
            <a:pPr>
              <a:lnSpc>
                <a:spcPct val="80000"/>
              </a:lnSpc>
            </a:pPr>
            <a:r>
              <a:rPr lang="es-AR" sz="2400" smtClean="0"/>
              <a:t>Todos los conceptos que se abonen se encuentran grabados   excepto el monto de indemnización por antigüedad en los términos Art. 245  L.C.T.</a:t>
            </a:r>
          </a:p>
          <a:p>
            <a:pPr>
              <a:lnSpc>
                <a:spcPct val="80000"/>
              </a:lnSpc>
            </a:pPr>
            <a:r>
              <a:rPr lang="es-AR" sz="2400" smtClean="0"/>
              <a:t>	Dictamen (D.A.L.) N° 76/2002 aclaro:</a:t>
            </a:r>
          </a:p>
          <a:p>
            <a:pPr lvl="1">
              <a:lnSpc>
                <a:spcPct val="80000"/>
              </a:lnSpc>
              <a:buFontTx/>
              <a:buChar char="-"/>
            </a:pPr>
            <a:r>
              <a:rPr lang="es-AR" sz="2400" smtClean="0"/>
              <a:t>A todos los empleados se le aplican los topes de convenio de su actividad</a:t>
            </a:r>
          </a:p>
          <a:p>
            <a:pPr lvl="1">
              <a:lnSpc>
                <a:spcPct val="80000"/>
              </a:lnSpc>
              <a:buFontTx/>
              <a:buChar char="-"/>
            </a:pPr>
            <a:r>
              <a:rPr lang="es-AR" sz="2400" smtClean="0"/>
              <a:t>En los casos de Compañías, sin convenio, se aplica el convenio más cercano según la actividad.</a:t>
            </a:r>
          </a:p>
          <a:p>
            <a:pPr>
              <a:lnSpc>
                <a:spcPct val="80000"/>
              </a:lnSpc>
            </a:pPr>
            <a:r>
              <a:rPr lang="es-AR" sz="2400" smtClean="0"/>
              <a:t> En supuesto de retiros voluntarios, está exento el monto equivalente a la indemnización por antigüedad Art. 245 L.C.T.</a:t>
            </a:r>
          </a:p>
          <a:p>
            <a:pPr>
              <a:lnSpc>
                <a:spcPct val="80000"/>
              </a:lnSpc>
            </a:pPr>
            <a:r>
              <a:rPr lang="es-AR" sz="2400" smtClean="0"/>
              <a:t> Mutuo acuerdo (art. 241 L.C.T) – Dictamen (D.A.L) 72/2002</a:t>
            </a:r>
          </a:p>
          <a:p>
            <a:pPr>
              <a:lnSpc>
                <a:spcPct val="80000"/>
              </a:lnSpc>
            </a:pPr>
            <a:r>
              <a:rPr lang="es-AR" sz="2400" smtClean="0"/>
              <a:t> Pagos por vía judicial</a:t>
            </a:r>
          </a:p>
          <a:p>
            <a:pPr>
              <a:lnSpc>
                <a:spcPct val="80000"/>
              </a:lnSpc>
            </a:pPr>
            <a:endParaRPr lang="es-AR" sz="2200" smtClean="0"/>
          </a:p>
          <a:p>
            <a:pPr>
              <a:lnSpc>
                <a:spcPct val="80000"/>
              </a:lnSpc>
            </a:pPr>
            <a:endParaRPr lang="es-ES_tradnl" sz="240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10242"/>
                                        </p:tgtEl>
                                      </p:cBhvr>
                                    </p:animEffect>
                                    <p:animScale>
                                      <p:cBhvr>
                                        <p:cTn id="7" dur="250" autoRev="1" fill="hold"/>
                                        <p:tgtEl>
                                          <p:spTgt spid="102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242" grpId="0"/>
    </p:bldLst>
  </p:timing>
</p:sld>
</file>

<file path=ppt/slides/slide3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3794" name="Rectangle 2"/>
          <p:cNvSpPr>
            <a:spLocks noGrp="1" noRot="1" noChangeArrowheads="1"/>
          </p:cNvSpPr>
          <p:nvPr>
            <p:ph type="title"/>
          </p:nvPr>
        </p:nvSpPr>
        <p:spPr/>
        <p:txBody>
          <a:bodyPr/>
          <a:lstStyle/>
          <a:p>
            <a:r>
              <a:rPr lang="es-AR" sz="4000" smtClean="0"/>
              <a:t>Desvinculaciones - Antecedentes</a:t>
            </a:r>
            <a:endParaRPr lang="es-ES_tradnl" sz="4000" smtClean="0"/>
          </a:p>
        </p:txBody>
      </p:sp>
      <p:sp>
        <p:nvSpPr>
          <p:cNvPr id="53250" name="Rectangle 3"/>
          <p:cNvSpPr>
            <a:spLocks noGrp="1" noChangeArrowheads="1"/>
          </p:cNvSpPr>
          <p:nvPr>
            <p:ph type="body" idx="1"/>
          </p:nvPr>
        </p:nvSpPr>
        <p:spPr/>
        <p:txBody>
          <a:bodyPr/>
          <a:lstStyle/>
          <a:p>
            <a:r>
              <a:rPr lang="es-AR" smtClean="0"/>
              <a:t>Dictamen (D.A.L.) N° 72/2002</a:t>
            </a:r>
          </a:p>
          <a:p>
            <a:r>
              <a:rPr lang="es-AR" smtClean="0"/>
              <a:t> Dictamen (D.A.L.) N° 76/2002</a:t>
            </a:r>
          </a:p>
          <a:p>
            <a:r>
              <a:rPr lang="es-AR" smtClean="0"/>
              <a:t> Dictamen (D.A.T) N° 8/2003</a:t>
            </a:r>
          </a:p>
          <a:p>
            <a:r>
              <a:rPr lang="es-AR" smtClean="0"/>
              <a:t> Dictamen (D.A.L.) N° 78/2002</a:t>
            </a:r>
          </a:p>
          <a:p>
            <a:r>
              <a:rPr lang="es-AR" smtClean="0"/>
              <a:t> Dictamen (D.A.T.) N° 96/2002 – Método de cálculo</a:t>
            </a:r>
          </a:p>
          <a:p>
            <a:endParaRPr lang="es-ES_tradnl"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3794"/>
                                        </p:tgtEl>
                                      </p:cBhvr>
                                    </p:animEffect>
                                    <p:animScale>
                                      <p:cBhvr>
                                        <p:cTn id="7" dur="250" autoRev="1" fill="hold"/>
                                        <p:tgtEl>
                                          <p:spTgt spid="33794"/>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3794" grpId="0"/>
    </p:bldLst>
  </p:timing>
</p:sld>
</file>

<file path=ppt/slides/slide3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p:txBody>
          <a:bodyPr rtlCol="0">
            <a:normAutofit fontScale="90000"/>
          </a:bodyPr>
          <a:lstStyle/>
          <a:p>
            <a:pPr fontAlgn="auto">
              <a:spcAft>
                <a:spcPts val="0"/>
              </a:spcAft>
              <a:defRPr/>
            </a:pPr>
            <a:r>
              <a:rPr lang="es-AR" sz="4000" smtClean="0"/>
              <a:t>Desvinculaciones- Fuente </a:t>
            </a:r>
            <a:br>
              <a:rPr lang="es-AR" sz="4000" smtClean="0"/>
            </a:br>
            <a:endParaRPr lang="es-ES_tradnl" sz="4000" smtClean="0"/>
          </a:p>
        </p:txBody>
      </p:sp>
      <p:sp>
        <p:nvSpPr>
          <p:cNvPr id="54274" name="Rectangle 3"/>
          <p:cNvSpPr>
            <a:spLocks noGrp="1" noChangeArrowheads="1"/>
          </p:cNvSpPr>
          <p:nvPr>
            <p:ph type="body" idx="1"/>
          </p:nvPr>
        </p:nvSpPr>
        <p:spPr/>
        <p:txBody>
          <a:bodyPr/>
          <a:lstStyle/>
          <a:p>
            <a:pPr>
              <a:lnSpc>
                <a:spcPct val="90000"/>
              </a:lnSpc>
            </a:pPr>
            <a:r>
              <a:rPr lang="es-AR" smtClean="0"/>
              <a:t>Dowd de Gardey c/ A.F.I.P “ Rec. de repetición - T.F.N. Sala B 23/12/99 – C.N.A C.A.F. Sala IV 05/07/01 – </a:t>
            </a:r>
          </a:p>
          <a:p>
            <a:pPr>
              <a:lnSpc>
                <a:spcPct val="90000"/>
              </a:lnSpc>
            </a:pPr>
            <a:r>
              <a:rPr lang="es-AR" smtClean="0"/>
              <a:t>Aparicio  Maria c/AFIP – Sala II – CNACAF – 19/06/2008</a:t>
            </a:r>
          </a:p>
          <a:p>
            <a:pPr>
              <a:lnSpc>
                <a:spcPct val="90000"/>
              </a:lnSpc>
            </a:pPr>
            <a:r>
              <a:rPr lang="es-AR" smtClean="0"/>
              <a:t>De Lorenzo Amelia c/AFIP – CSJN – 17/09/2009 </a:t>
            </a:r>
          </a:p>
          <a:p>
            <a:pPr>
              <a:lnSpc>
                <a:spcPct val="90000"/>
              </a:lnSpc>
              <a:buFont typeface="Arial" charset="0"/>
              <a:buNone/>
            </a:pPr>
            <a:endParaRPr lang="es-AR"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7" name="3 Título"/>
          <p:cNvSpPr>
            <a:spLocks noGrp="1"/>
          </p:cNvSpPr>
          <p:nvPr>
            <p:ph type="ctrTitle"/>
          </p:nvPr>
        </p:nvSpPr>
        <p:spPr/>
        <p:txBody>
          <a:bodyPr/>
          <a:lstStyle/>
          <a:p>
            <a:r>
              <a:rPr lang="es-AR" sz="8000" smtClean="0"/>
              <a:t>FALLOS </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3 Título"/>
          <p:cNvSpPr>
            <a:spLocks noGrp="1"/>
          </p:cNvSpPr>
          <p:nvPr>
            <p:ph type="ctrTitle"/>
          </p:nvPr>
        </p:nvSpPr>
        <p:spPr/>
        <p:txBody>
          <a:bodyPr/>
          <a:lstStyle/>
          <a:p>
            <a:r>
              <a:rPr lang="es-AR" smtClean="0"/>
              <a:t>NUEVA LEY DE ART</a:t>
            </a:r>
            <a:br>
              <a:rPr lang="es-AR" smtClean="0"/>
            </a:br>
            <a:r>
              <a:rPr lang="es-AR" smtClean="0"/>
              <a:t>LEY 26773  </a:t>
            </a:r>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L. R. F. c/</a:t>
            </a:r>
            <a:r>
              <a:rPr lang="es-AR" sz="4000" dirty="0" err="1" smtClean="0"/>
              <a:t>Pride</a:t>
            </a:r>
            <a:r>
              <a:rPr lang="es-AR" sz="4000" dirty="0" smtClean="0"/>
              <a:t> International SRL y otros s/despido” – CNTRAB – SALA VIII – 14/08/2012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2349500"/>
            <a:ext cx="8229600" cy="3876675"/>
          </a:xfrm>
        </p:spPr>
        <p:txBody>
          <a:bodyPr rtlCol="0">
            <a:normAutofit fontScale="85000" lnSpcReduction="10000"/>
          </a:bodyPr>
          <a:lstStyle/>
          <a:p>
            <a:pPr fontAlgn="auto">
              <a:lnSpc>
                <a:spcPct val="90000"/>
              </a:lnSpc>
              <a:spcAft>
                <a:spcPts val="0"/>
              </a:spcAft>
              <a:buFont typeface="Arial" pitchFamily="34" charset="0"/>
              <a:buNone/>
              <a:defRPr/>
            </a:pPr>
            <a:r>
              <a:rPr lang="es-AR" dirty="0" smtClean="0"/>
              <a:t>      La Cámara Nacional de Apelaciones del Trabajo, en el Fallo </a:t>
            </a:r>
            <a:r>
              <a:rPr lang="es-AR" dirty="0" smtClean="0">
                <a:hlinkClick r:id="rId2"/>
              </a:rPr>
              <a:t>Plenario n° 322 [Fallo en extenso: elDial.com - AA5987]</a:t>
            </a:r>
            <a:r>
              <a:rPr lang="es-AR" dirty="0" smtClean="0"/>
              <a:t> sentó la siguiente doctrina: “2°) Descartada la configuración de un supuesto de fraude a la ley laboral, la bonificación abonada por el empleador sin periodicidad mensual y en base a un sistema de evaluación del desempeño del trabajador, no debe computarse a efectos de determinar la base salarial prevista en el primer párrafo del artículo 245 de la L.CT</a:t>
            </a:r>
            <a:br>
              <a:rPr lang="es-AR" dirty="0" smtClean="0"/>
            </a:br>
            <a:r>
              <a:rPr lang="es-AR" dirty="0" smtClean="0"/>
              <a:t/>
            </a:r>
            <a:br>
              <a:rPr lang="es-AR" dirty="0" smtClean="0"/>
            </a:b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4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L. R. F. c/</a:t>
            </a:r>
            <a:r>
              <a:rPr lang="es-AR" sz="4000" dirty="0" err="1" smtClean="0"/>
              <a:t>Pride</a:t>
            </a:r>
            <a:r>
              <a:rPr lang="es-AR" sz="4000" dirty="0" smtClean="0"/>
              <a:t> International SRL y otros s/despido” – CNTRAB – SALA VIII – 14/08/2012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989138"/>
            <a:ext cx="8229600" cy="4535487"/>
          </a:xfrm>
        </p:spPr>
        <p:txBody>
          <a:bodyPr rtlCol="0">
            <a:normAutofit fontScale="85000" lnSpcReduction="20000"/>
          </a:bodyPr>
          <a:lstStyle/>
          <a:p>
            <a:pPr fontAlgn="auto">
              <a:lnSpc>
                <a:spcPct val="90000"/>
              </a:lnSpc>
              <a:spcAft>
                <a:spcPts val="0"/>
              </a:spcAft>
              <a:buFont typeface="Arial" pitchFamily="34" charset="0"/>
              <a:buNone/>
              <a:defRPr/>
            </a:pPr>
            <a:r>
              <a:rPr lang="es-AR" dirty="0" smtClean="0"/>
              <a:t>       En autos se encuentra descartada la posibilidad de fraude, circunstancia que, a mi modo de ver, no obstaculiza la inclusión de la parte proporcional del bono anual, ya que la misma doctrina plenaria, supeditó esa incorporación a la existencia de una condición: que el bono se pague “en base a un sistema de evaluación de desempeño”. Sin embargo, si bien al responderse la demanda se sostuvo que el bono modulaba en función de dos variables: que la empresa alcanzase determinadas rentas económicas anuales y que fuera satisfactoria la evaluación del desempeño del empleado, lo cierto es que no hay una sola prueba en el expediente de que así haya sido.”</a:t>
            </a:r>
            <a:br>
              <a:rPr lang="es-AR" dirty="0" smtClean="0"/>
            </a:br>
            <a:r>
              <a:rPr lang="es-AR" dirty="0" smtClean="0"/>
              <a:t/>
            </a:r>
            <a:br>
              <a:rPr lang="es-AR" dirty="0" smtClean="0"/>
            </a:br>
            <a:endParaRPr lang="es-AR" dirty="0" smtClean="0"/>
          </a:p>
          <a:p>
            <a:pPr fontAlgn="auto">
              <a:lnSpc>
                <a:spcPct val="90000"/>
              </a:lnSpc>
              <a:spcAft>
                <a:spcPts val="0"/>
              </a:spcAft>
              <a:buFont typeface="Arial" pitchFamily="34" charset="0"/>
              <a:buNone/>
              <a:defRPr/>
            </a:pP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4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L. R. F. c/</a:t>
            </a:r>
            <a:r>
              <a:rPr lang="es-AR" sz="4000" dirty="0" err="1" smtClean="0"/>
              <a:t>Pride</a:t>
            </a:r>
            <a:r>
              <a:rPr lang="es-AR" sz="4000" dirty="0" smtClean="0"/>
              <a:t> International SRL y otros s/despido” – CNTRAB – SALA VIII – 14/08/2012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2349500"/>
            <a:ext cx="8229600" cy="3876675"/>
          </a:xfrm>
        </p:spPr>
        <p:txBody>
          <a:bodyPr rtlCol="0">
            <a:normAutofit lnSpcReduction="10000"/>
          </a:bodyPr>
          <a:lstStyle/>
          <a:p>
            <a:pPr fontAlgn="auto">
              <a:lnSpc>
                <a:spcPct val="90000"/>
              </a:lnSpc>
              <a:spcAft>
                <a:spcPts val="0"/>
              </a:spcAft>
              <a:buFont typeface="Arial" pitchFamily="34" charset="0"/>
              <a:buNone/>
              <a:defRPr/>
            </a:pPr>
            <a:r>
              <a:rPr lang="es-AR" dirty="0" smtClean="0"/>
              <a:t>    “En idéntico sentido, se expidió el Dr. </a:t>
            </a:r>
            <a:r>
              <a:rPr lang="es-AR" dirty="0" err="1" smtClean="0"/>
              <a:t>Guibourg</a:t>
            </a:r>
            <a:r>
              <a:rPr lang="es-AR" dirty="0" smtClean="0"/>
              <a:t> destacando que “la exclusión de las bonificaciones abonadas sin periodicidad mensual ha de examinarse con sumo cuidado y en cada caso a resolver, según las circunstancias que efectivamente se acrediten y ejercitando un criterio de valoración fundado en el principio protector”.”</a:t>
            </a:r>
            <a:br>
              <a:rPr lang="es-AR" dirty="0" smtClean="0"/>
            </a:b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4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L. R. F. c/</a:t>
            </a:r>
            <a:r>
              <a:rPr lang="es-AR" sz="4000" dirty="0" err="1" smtClean="0"/>
              <a:t>Pride</a:t>
            </a:r>
            <a:r>
              <a:rPr lang="es-AR" sz="4000" dirty="0" smtClean="0"/>
              <a:t> International SRL y otros s/despido” – CNTRAB – SALA VIII – 14/08/2012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2349500"/>
            <a:ext cx="8229600" cy="3876675"/>
          </a:xfrm>
        </p:spPr>
        <p:txBody>
          <a:bodyPr rtlCol="0">
            <a:normAutofit fontScale="85000" lnSpcReduction="10000"/>
          </a:bodyPr>
          <a:lstStyle/>
          <a:p>
            <a:pPr fontAlgn="auto">
              <a:lnSpc>
                <a:spcPct val="90000"/>
              </a:lnSpc>
              <a:spcAft>
                <a:spcPts val="0"/>
              </a:spcAft>
              <a:buFont typeface="Arial" pitchFamily="34" charset="0"/>
              <a:buNone/>
              <a:defRPr/>
            </a:pPr>
            <a:r>
              <a:rPr lang="es-AR" dirty="0" smtClean="0"/>
              <a:t/>
            </a:r>
            <a:br>
              <a:rPr lang="es-AR" dirty="0" smtClean="0"/>
            </a:br>
            <a:r>
              <a:rPr lang="es-AR" dirty="0" smtClean="0"/>
              <a:t>“Estimo que, en el caso, se dan esas circunstancias tendientes a perjudicar al trabajador, en tanto se trata de una persona de gran antigüedad, con un cargo jerárquico y una elevada remuneración, para quien el prorrateo mensual de la bonificación anual arroja una suma equivalente a más del 40% de la remuneración mensual, lo que implica desactivar, en el caso, la protección contra el despido arbitrario, que importa el pago de la indemnización por despido en base a la mejor remuneración mensual devengada.”</a:t>
            </a:r>
          </a:p>
          <a:p>
            <a:pPr fontAlgn="auto">
              <a:lnSpc>
                <a:spcPct val="90000"/>
              </a:lnSpc>
              <a:spcAft>
                <a:spcPts val="0"/>
              </a:spcAft>
              <a:buFont typeface="Arial" pitchFamily="34" charset="0"/>
              <a:buNone/>
              <a:defRPr/>
            </a:pP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4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“Villanueva, Arturo Dante c/ Obras Metálicas S.A. s/ despido” – CNTRAB – SALA II – 14/08/2012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989138"/>
            <a:ext cx="8229600" cy="4237037"/>
          </a:xfrm>
        </p:spPr>
        <p:txBody>
          <a:bodyPr rtlCol="0">
            <a:normAutofit fontScale="85000" lnSpcReduction="20000"/>
          </a:bodyPr>
          <a:lstStyle/>
          <a:p>
            <a:pPr fontAlgn="auto">
              <a:lnSpc>
                <a:spcPct val="90000"/>
              </a:lnSpc>
              <a:spcAft>
                <a:spcPts val="0"/>
              </a:spcAft>
              <a:buFont typeface="Arial" pitchFamily="34" charset="0"/>
              <a:buNone/>
              <a:defRPr/>
            </a:pPr>
            <a:r>
              <a:rPr lang="es-AR" dirty="0" smtClean="0"/>
              <a:t/>
            </a:r>
            <a:br>
              <a:rPr lang="es-AR" dirty="0" smtClean="0"/>
            </a:br>
            <a:r>
              <a:rPr lang="es-AR" dirty="0" smtClean="0"/>
              <a:t>No es lo mismo despedir sin causa que discriminar a través del despido. No se cuestiona que el despido de autos se produjo durante la vigencia del período de prueba, lapso durante el cual cualquiera de las partes puede extinguir el vínculo sin expresión de causa, ni derecho a indemnización por motivo de la extinción. Lo que aquí se alega es que, bajo dicha figura, se enmarcó un acto discriminatorio pues, amén del período de prueba, el accionante se encontraba gozando de licencia por enfermedad a raíz de un accidente de trabajo, sufrido apenas once días después de iniciado el contrato de trabajo.”</a:t>
            </a:r>
            <a:br>
              <a:rPr lang="es-AR" dirty="0" smtClean="0"/>
            </a:b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4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“Villanueva, Arturo Dante c/ Obras Metálicas S.A. s/ despido” – CNTRAB – SALA II – 14/08/2012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916113"/>
            <a:ext cx="8229600" cy="4465637"/>
          </a:xfrm>
        </p:spPr>
        <p:txBody>
          <a:bodyPr rtlCol="0">
            <a:normAutofit fontScale="70000" lnSpcReduction="20000"/>
          </a:bodyPr>
          <a:lstStyle/>
          <a:p>
            <a:pPr fontAlgn="auto">
              <a:lnSpc>
                <a:spcPct val="90000"/>
              </a:lnSpc>
              <a:spcAft>
                <a:spcPts val="0"/>
              </a:spcAft>
              <a:buFont typeface="Arial" pitchFamily="34" charset="0"/>
              <a:buNone/>
              <a:defRPr/>
            </a:pPr>
            <a:r>
              <a:rPr lang="es-AR" dirty="0" smtClean="0"/>
              <a:t>    </a:t>
            </a:r>
            <a:r>
              <a:rPr lang="es-AR" sz="3400" dirty="0" smtClean="0"/>
              <a:t>“En el caso puntual de autos, en el que el despido se produjo durante la vigencia del período de prueba, la demandada contaba con la facultad de decidir la rescisión del contrato sin invocación de causa, ni derecho indemnizatorio a favor del trabajador (a excepción del previsto en los arts. 231 y 232 de la L.C.T.), y lo cierto es que más allá de que el distracto se operó durante la vigencia de la licencia por enfermedad, dicha circunstancia no torna sin más el despido en discriminatorio. En efecto, aun considerando la grave situación en la que se coloca al trabajador que es cesanteado, cuando se encuentra imposibilitado de prestar tareas, la ley contempla expresamente dicha situación al prever el pago de salarios hasta el otorgamiento del alta médica (conf. </a:t>
            </a:r>
            <a:r>
              <a:rPr lang="es-AR" sz="3400" dirty="0" err="1" smtClean="0"/>
              <a:t>arg</a:t>
            </a:r>
            <a:r>
              <a:rPr lang="es-AR" sz="3400" dirty="0" smtClean="0"/>
              <a:t>. art. 213, L.C.T.).”</a:t>
            </a:r>
            <a:br>
              <a:rPr lang="es-AR" sz="3400" dirty="0" smtClean="0"/>
            </a:br>
            <a:r>
              <a:rPr lang="es-AR" dirty="0" smtClean="0"/>
              <a:t/>
            </a:r>
            <a:br>
              <a:rPr lang="es-AR" dirty="0" smtClean="0"/>
            </a:br>
            <a:endParaRPr lang="es-AR" dirty="0" smtClean="0"/>
          </a:p>
          <a:p>
            <a:pPr fontAlgn="auto">
              <a:lnSpc>
                <a:spcPct val="90000"/>
              </a:lnSpc>
              <a:spcAft>
                <a:spcPts val="0"/>
              </a:spcAft>
              <a:buFont typeface="Arial" pitchFamily="34" charset="0"/>
              <a:buNone/>
              <a:defRPr/>
            </a:pP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4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“Villanueva, Arturo Dante c/ Obras Metálicas S.A. s/ despido” – CNTRAB – SALA II – 14/08/2012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2349500"/>
            <a:ext cx="8229600" cy="3876675"/>
          </a:xfrm>
        </p:spPr>
        <p:txBody>
          <a:bodyPr rtlCol="0">
            <a:normAutofit fontScale="85000" lnSpcReduction="20000"/>
          </a:bodyPr>
          <a:lstStyle/>
          <a:p>
            <a:pPr fontAlgn="auto">
              <a:lnSpc>
                <a:spcPct val="90000"/>
              </a:lnSpc>
              <a:spcAft>
                <a:spcPts val="0"/>
              </a:spcAft>
              <a:buFont typeface="Arial" pitchFamily="34" charset="0"/>
              <a:buNone/>
              <a:defRPr/>
            </a:pPr>
            <a:r>
              <a:rPr lang="es-AR" dirty="0" smtClean="0"/>
              <a:t/>
            </a:r>
            <a:br>
              <a:rPr lang="es-AR" dirty="0" smtClean="0"/>
            </a:br>
            <a:r>
              <a:rPr lang="es-AR" dirty="0" smtClean="0"/>
              <a:t>“…tal como indicó el judicante de grado, sin que fuera controvertido por el recurrente, la aseguradora de riesgos del trabajo abonó al actor el ingreso base mensual… luego del distracto y hasta el alta médica, no advirtiéndose en la actitud de la empleadora un accionar discriminatorio, diferente al que pudiera haber adoptado cualquier otro empleador en iguales circunstancias, en las que, reitero, la ley prevé una protección al trabajador para cubrir sus contingencias hasta el momento en el que readquiera la capacidad de trabajar.”</a:t>
            </a:r>
          </a:p>
          <a:p>
            <a:pPr fontAlgn="auto">
              <a:lnSpc>
                <a:spcPct val="90000"/>
              </a:lnSpc>
              <a:spcAft>
                <a:spcPts val="0"/>
              </a:spcAft>
              <a:buFont typeface="Arial" pitchFamily="34" charset="0"/>
              <a:buNone/>
              <a:defRPr/>
            </a:pPr>
            <a:endParaRPr lang="es-AR" dirty="0" smtClean="0"/>
          </a:p>
          <a:p>
            <a:pPr fontAlgn="auto">
              <a:lnSpc>
                <a:spcPct val="90000"/>
              </a:lnSpc>
              <a:spcAft>
                <a:spcPts val="0"/>
              </a:spcAft>
              <a:buFont typeface="Arial" pitchFamily="34" charset="0"/>
              <a:buNone/>
              <a:defRPr/>
            </a:pP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4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a:t>
            </a:r>
            <a:r>
              <a:rPr lang="es-AR" sz="4000" dirty="0" err="1" smtClean="0"/>
              <a:t>Gobert</a:t>
            </a:r>
            <a:r>
              <a:rPr lang="es-AR" sz="4000" dirty="0" smtClean="0"/>
              <a:t> Jorge </a:t>
            </a:r>
            <a:r>
              <a:rPr lang="es-AR" sz="4000" dirty="0" err="1" smtClean="0"/>
              <a:t>Gaston</a:t>
            </a:r>
            <a:r>
              <a:rPr lang="es-AR" sz="4000" dirty="0" smtClean="0"/>
              <a:t> Julio c/ AGM SRL y otro s/ despido” – CNTRAB – SALA V – 23/08/2012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773238"/>
            <a:ext cx="8229600" cy="4452937"/>
          </a:xfrm>
        </p:spPr>
        <p:txBody>
          <a:bodyPr rtlCol="0">
            <a:normAutofit fontScale="77500" lnSpcReduction="20000"/>
          </a:bodyPr>
          <a:lstStyle/>
          <a:p>
            <a:pPr fontAlgn="auto">
              <a:lnSpc>
                <a:spcPct val="90000"/>
              </a:lnSpc>
              <a:spcAft>
                <a:spcPts val="0"/>
              </a:spcAft>
              <a:buFont typeface="Arial" pitchFamily="34" charset="0"/>
              <a:buNone/>
              <a:defRPr/>
            </a:pPr>
            <a:r>
              <a:rPr lang="es-AR" dirty="0" smtClean="0"/>
              <a:t/>
            </a:r>
            <a:br>
              <a:rPr lang="es-AR" dirty="0" smtClean="0"/>
            </a:br>
            <a:r>
              <a:rPr lang="es-AR" dirty="0" smtClean="0"/>
              <a:t>“El marco de situación descrito revela una situación objetiva configurativa de un vínculo subordinado, en tanto las labores que desarrollaba el actor lo eran en las instalaciones del establecimiento de la empresa demandada, de manera discontinua y habitual, y se relacionaban no sólo con aspectos impositivos, sino también con cuestiones relativas al personal y también al stock e inventario de los productos que elaboraba y comercializaba la demandada. A mi juicio, es claro que el actor desarrollaba sus tareas insertado en la organización empresaria de la demandada, todo lo cual me conduce a juzgar, conforme adelantara, que entre las partes existió un contrato de trabajo dependiente y subordinado, regulado por la Ley de Contrato de Trabajo.” (Del voto de la mayoría)</a:t>
            </a:r>
            <a:br>
              <a:rPr lang="es-AR" dirty="0" smtClean="0"/>
            </a:b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4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a:t>
            </a:r>
            <a:r>
              <a:rPr lang="es-AR" sz="4000" dirty="0" err="1" smtClean="0"/>
              <a:t>Gobert</a:t>
            </a:r>
            <a:r>
              <a:rPr lang="es-AR" sz="4000" dirty="0" smtClean="0"/>
              <a:t> Jorge </a:t>
            </a:r>
            <a:r>
              <a:rPr lang="es-AR" sz="4000" dirty="0" err="1" smtClean="0"/>
              <a:t>Gaston</a:t>
            </a:r>
            <a:r>
              <a:rPr lang="es-AR" sz="4000" dirty="0" smtClean="0"/>
              <a:t> Julio c/ AGM SRL y otro s/ despido” – CNTRAB – SALA V – 23/08/2012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700213"/>
            <a:ext cx="8229600" cy="4525962"/>
          </a:xfrm>
        </p:spPr>
        <p:txBody>
          <a:bodyPr rtlCol="0">
            <a:normAutofit fontScale="70000" lnSpcReduction="20000"/>
          </a:bodyPr>
          <a:lstStyle/>
          <a:p>
            <a:pPr fontAlgn="auto">
              <a:lnSpc>
                <a:spcPct val="90000"/>
              </a:lnSpc>
              <a:spcAft>
                <a:spcPts val="0"/>
              </a:spcAft>
              <a:buFont typeface="Arial" pitchFamily="34" charset="0"/>
              <a:buNone/>
              <a:defRPr/>
            </a:pPr>
            <a:r>
              <a:rPr lang="es-AR" dirty="0" smtClean="0"/>
              <a:t/>
            </a:r>
            <a:br>
              <a:rPr lang="es-AR" dirty="0" smtClean="0"/>
            </a:br>
            <a:r>
              <a:rPr lang="es-AR" dirty="0" smtClean="0"/>
              <a:t>“El marco de situación descrito revela una situación objetiva configurativa de un vínculo subordinado, en tanto las labores que desarrollaba el actor lo eran en las instalaciones del a juzgar, conforme adelantara, que entre las partes existió un contrato de trabajo dependiente y subordinado, regulado por la Ley de Contrato de Trabajo.” (Del voto de la mayoría)</a:t>
            </a:r>
            <a:br>
              <a:rPr lang="es-AR" dirty="0" smtClean="0"/>
            </a:br>
            <a:r>
              <a:rPr lang="es-AR" dirty="0" smtClean="0"/>
              <a:t/>
            </a:r>
            <a:br>
              <a:rPr lang="es-AR" dirty="0" smtClean="0"/>
            </a:br>
            <a:r>
              <a:rPr lang="es-AR" dirty="0" smtClean="0"/>
              <a:t>“La circunstancia de que la retribución abonada por la demandada al actor a cambio de sus servicios haya sido denominada por las partes como "honorarios" no obsta a su naturaleza salarial, como tampoco el hecho de que se hayan instrumentado en facturas. De igual modo, la calidad impositiva que el actor pudiera tener frente al organismo recaudador tampoco impide que entre las partes se configure un contrato de trabajo dependiente.” (Del voto de la mayoría)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4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a:t>
            </a:r>
            <a:r>
              <a:rPr lang="es-AR" sz="4000" dirty="0" err="1" smtClean="0"/>
              <a:t>Gobert</a:t>
            </a:r>
            <a:r>
              <a:rPr lang="es-AR" sz="4000" dirty="0" smtClean="0"/>
              <a:t> Jorge </a:t>
            </a:r>
            <a:r>
              <a:rPr lang="es-AR" sz="4000" dirty="0" err="1" smtClean="0"/>
              <a:t>Gaston</a:t>
            </a:r>
            <a:r>
              <a:rPr lang="es-AR" sz="4000" dirty="0" smtClean="0"/>
              <a:t> Julio c/ AGM SRL y otro s/ despido” – CNTRAB – SALA V – 23/08/2012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628775"/>
            <a:ext cx="8229600" cy="4597400"/>
          </a:xfrm>
        </p:spPr>
        <p:txBody>
          <a:bodyPr rtlCol="0">
            <a:normAutofit fontScale="85000" lnSpcReduction="20000"/>
          </a:bodyPr>
          <a:lstStyle/>
          <a:p>
            <a:pPr fontAlgn="auto">
              <a:lnSpc>
                <a:spcPct val="90000"/>
              </a:lnSpc>
              <a:spcAft>
                <a:spcPts val="0"/>
              </a:spcAft>
              <a:buFont typeface="Arial" pitchFamily="34" charset="0"/>
              <a:buNone/>
              <a:defRPr/>
            </a:pPr>
            <a:r>
              <a:rPr lang="es-AR" dirty="0" smtClean="0"/>
              <a:t/>
            </a:r>
            <a:br>
              <a:rPr lang="es-AR" dirty="0" smtClean="0"/>
            </a:br>
            <a:r>
              <a:rPr lang="es-AR" dirty="0" smtClean="0"/>
              <a:t>“En el caso, el actor era un medio personal de la organización empresarial de la que los demandados son titulares. No se es autónomo por ser profesional, sino en tanto –con prescindencia de las cualidades del sujeto– el servicio prestado pueda ser calificado como nudo insumo de la producción de la empresa receptora del servicio. Cuando, como en el caso, la prestación del servicio importa que quien lo presta es medio personal de la organización ajena (al punto que se relaciona jerárquicamente dando y recibiendo órdenes y mandatos en la empresa). Por tanto la calificación del hecho lleva inequívocamente a considerar que entre las partes existió contrato y relación de trabajo.” (Dr. Arias </a:t>
            </a:r>
            <a:r>
              <a:rPr lang="es-AR" dirty="0" err="1" smtClean="0"/>
              <a:t>Gibert</a:t>
            </a:r>
            <a:r>
              <a:rPr lang="es-AR" dirty="0" smtClean="0"/>
              <a:t>, según su voto)</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2 Marcador de contenido"/>
          <p:cNvSpPr>
            <a:spLocks noGrp="1"/>
          </p:cNvSpPr>
          <p:nvPr>
            <p:ph idx="1"/>
          </p:nvPr>
        </p:nvSpPr>
        <p:spPr>
          <a:xfrm>
            <a:off x="457200" y="549275"/>
            <a:ext cx="8229600" cy="5576888"/>
          </a:xfrm>
        </p:spPr>
        <p:txBody>
          <a:bodyPr/>
          <a:lstStyle/>
          <a:p>
            <a:r>
              <a:rPr lang="es-ES" smtClean="0"/>
              <a:t>La nueva ley dispone que los </a:t>
            </a:r>
            <a:r>
              <a:rPr lang="es-ES" b="1" smtClean="0"/>
              <a:t>montos dispuesto por </a:t>
            </a:r>
            <a:r>
              <a:rPr lang="es-ES_tradnl" b="1" smtClean="0"/>
              <a:t>incapacidad laboral permanente</a:t>
            </a:r>
            <a:r>
              <a:rPr lang="es-ES_tradnl" smtClean="0"/>
              <a:t> previstos en las normas que integran el régimen de reparación, </a:t>
            </a:r>
            <a:r>
              <a:rPr lang="es-ES_tradnl" b="1" smtClean="0"/>
              <a:t>se ajustarán de manera general semestralmente según la variación del índice RIPTE</a:t>
            </a:r>
            <a:r>
              <a:rPr lang="es-ES_tradnl" smtClean="0"/>
              <a:t> (Remuneraciones Imponibles Promedio de los Trabajadores Estables), publicado por la Secretaría de Seguridad Social del Ministerio de Trabajo, Empleo y Seguridad Social</a:t>
            </a:r>
            <a:endParaRPr lang="es-AR" smtClean="0"/>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a:t>
            </a:r>
            <a:r>
              <a:rPr lang="es-AR" sz="4000" dirty="0" err="1" smtClean="0"/>
              <a:t>Gobert</a:t>
            </a:r>
            <a:r>
              <a:rPr lang="es-AR" sz="4000" dirty="0" smtClean="0"/>
              <a:t> Jorge </a:t>
            </a:r>
            <a:r>
              <a:rPr lang="es-AR" sz="4000" dirty="0" err="1" smtClean="0"/>
              <a:t>Gaston</a:t>
            </a:r>
            <a:r>
              <a:rPr lang="es-AR" sz="4000" dirty="0" smtClean="0"/>
              <a:t> Julio c/ AGM SRL y otro s/ despido” – CNTRAB – SALA V – 23/08/2012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557338"/>
            <a:ext cx="8229600" cy="4668837"/>
          </a:xfrm>
        </p:spPr>
        <p:txBody>
          <a:bodyPr rtlCol="0">
            <a:normAutofit fontScale="85000" lnSpcReduction="20000"/>
          </a:bodyPr>
          <a:lstStyle/>
          <a:p>
            <a:pPr fontAlgn="auto">
              <a:lnSpc>
                <a:spcPct val="90000"/>
              </a:lnSpc>
              <a:spcAft>
                <a:spcPts val="0"/>
              </a:spcAft>
              <a:buFont typeface="Arial" pitchFamily="34" charset="0"/>
              <a:buNone/>
              <a:defRPr/>
            </a:pPr>
            <a:r>
              <a:rPr lang="es-AR" dirty="0" smtClean="0"/>
              <a:t/>
            </a:r>
            <a:br>
              <a:rPr lang="es-AR" dirty="0" smtClean="0"/>
            </a:br>
            <a:r>
              <a:rPr lang="es-AR" dirty="0" smtClean="0"/>
              <a:t>“La existencia de un contrato de trabajo queda descartada por las razones que expondré; y aclaro </a:t>
            </a:r>
            <a:r>
              <a:rPr lang="es-AR" dirty="0" err="1" smtClean="0"/>
              <a:t>liminarmente</a:t>
            </a:r>
            <a:r>
              <a:rPr lang="es-AR" dirty="0" smtClean="0"/>
              <a:t> que es habitual, hace ya tiempo, en los casos de contadores públicos que prestan servicios en carácter de tales para sus clientes, que por la índole de las tareas que deben realizar para cumplimentar su trabajo, se constituyan en la sede del cliente (fábrica, comercio, etc.) para recabar datos y efectuar diversas diligencias -o bien envíen a sus propios empleados a cumplir esas tareas- durante uno o más días por semana o por mes, sin que ello por sí solo implique que trabajen en forma dependiente para el cliente, ni se genere presunción alguna al</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a:t>
            </a:r>
            <a:r>
              <a:rPr lang="es-AR" sz="4000" dirty="0" err="1" smtClean="0"/>
              <a:t>Gobert</a:t>
            </a:r>
            <a:r>
              <a:rPr lang="es-AR" sz="4000" dirty="0" smtClean="0"/>
              <a:t> Jorge </a:t>
            </a:r>
            <a:r>
              <a:rPr lang="es-AR" sz="4000" dirty="0" err="1" smtClean="0"/>
              <a:t>Gaston</a:t>
            </a:r>
            <a:r>
              <a:rPr lang="es-AR" sz="4000" dirty="0" smtClean="0"/>
              <a:t> Julio c/ AGM SRL y otro s/ despido” – CNTRAB – SALA V – 23/08/2012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557338"/>
            <a:ext cx="8229600" cy="4668837"/>
          </a:xfrm>
        </p:spPr>
        <p:txBody>
          <a:bodyPr rtlCol="0">
            <a:normAutofit fontScale="85000" lnSpcReduction="20000"/>
          </a:bodyPr>
          <a:lstStyle/>
          <a:p>
            <a:pPr fontAlgn="auto">
              <a:lnSpc>
                <a:spcPct val="90000"/>
              </a:lnSpc>
              <a:spcAft>
                <a:spcPts val="0"/>
              </a:spcAft>
              <a:buFont typeface="Arial" pitchFamily="34" charset="0"/>
              <a:buNone/>
              <a:defRPr/>
            </a:pPr>
            <a:r>
              <a:rPr lang="es-AR" dirty="0" smtClean="0"/>
              <a:t/>
            </a:r>
            <a:br>
              <a:rPr lang="es-AR" dirty="0" smtClean="0"/>
            </a:br>
            <a:r>
              <a:rPr lang="es-AR" dirty="0" smtClean="0"/>
              <a:t>“respecto, porque tal presencia se motiva simplemente en que es necesaria para cumplir con su trabajo profesional. Esto no significa que contadores, médicos, odontólogos, etc. en todos los casos y tan solo por tener título universitario, cumplan necesariamente sus tareas en forma independiente; por el contrario, puede así suceder o bien puede ocurrir que trabajen bajo la dependencia laboral de aquel para quien prestan los servicios; pero es imperioso analizar las circunstancias en que se estos últimos se configuraron para arribar a una solución justa y acorde con las reales condiciones en que el trabajo se cumplió.” (Del voto en disidencia de la Dra. García </a:t>
            </a:r>
            <a:r>
              <a:rPr lang="es-AR" dirty="0" err="1" smtClean="0"/>
              <a:t>Margalejo</a:t>
            </a:r>
            <a:r>
              <a:rPr lang="es-AR" dirty="0" smtClean="0"/>
              <a:t>)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a:t>
            </a:r>
            <a:r>
              <a:rPr lang="es-AR" sz="4000" dirty="0" err="1" smtClean="0"/>
              <a:t>Gobert</a:t>
            </a:r>
            <a:r>
              <a:rPr lang="es-AR" sz="4000" dirty="0" smtClean="0"/>
              <a:t> Jorge </a:t>
            </a:r>
            <a:r>
              <a:rPr lang="es-AR" sz="4000" dirty="0" err="1" smtClean="0"/>
              <a:t>Gaston</a:t>
            </a:r>
            <a:r>
              <a:rPr lang="es-AR" sz="4000" dirty="0" smtClean="0"/>
              <a:t> Julio c/ AGM SRL y otro s/ despido” – CNTRAB – SALA V – 23/08/2012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916113"/>
            <a:ext cx="8229600" cy="4310062"/>
          </a:xfrm>
        </p:spPr>
        <p:txBody>
          <a:bodyPr rtlCol="0">
            <a:normAutofit fontScale="85000" lnSpcReduction="20000"/>
          </a:bodyPr>
          <a:lstStyle/>
          <a:p>
            <a:pPr fontAlgn="auto">
              <a:lnSpc>
                <a:spcPct val="90000"/>
              </a:lnSpc>
              <a:spcAft>
                <a:spcPts val="0"/>
              </a:spcAft>
              <a:buFont typeface="Arial" pitchFamily="34" charset="0"/>
              <a:buNone/>
              <a:defRPr/>
            </a:pPr>
            <a:r>
              <a:rPr lang="es-AR" dirty="0" smtClean="0"/>
              <a:t/>
            </a:r>
            <a:br>
              <a:rPr lang="es-AR" dirty="0" smtClean="0"/>
            </a:br>
            <a:r>
              <a:rPr lang="es-AR" dirty="0" smtClean="0"/>
              <a:t>“La realidad que emerge de la prueba testimonial es que el actor hacía tareas propias de su profesión contable, en la forma en que actualmente y desde hace tiempo suelen hacerlas sus colegas de profesión, concurriendo a las empresas del cliente solo algunas veces por semana y sin que resulte verosímil, dada la dimensión y estructura de la empresa, que se haya desempeñado como un verdadero gerente a cargo de todas las funciones pretendidas…” (Del voto en disidencia de la Dra. García </a:t>
            </a:r>
            <a:r>
              <a:rPr lang="es-AR" dirty="0" err="1" smtClean="0"/>
              <a:t>Margalejo</a:t>
            </a:r>
            <a:r>
              <a:rPr lang="es-AR" dirty="0" smtClean="0"/>
              <a:t>)</a:t>
            </a:r>
            <a:br>
              <a:rPr lang="es-AR" dirty="0" smtClean="0"/>
            </a:br>
            <a:r>
              <a:rPr lang="es-AR" dirty="0" smtClean="0"/>
              <a:t/>
            </a:r>
            <a:br>
              <a:rPr lang="es-AR" dirty="0" smtClean="0"/>
            </a:br>
            <a:endParaRPr lang="es-AR" dirty="0" smtClean="0"/>
          </a:p>
          <a:p>
            <a:pPr fontAlgn="auto">
              <a:lnSpc>
                <a:spcPct val="90000"/>
              </a:lnSpc>
              <a:spcAft>
                <a:spcPts val="0"/>
              </a:spcAft>
              <a:buFont typeface="Arial" pitchFamily="34" charset="0"/>
              <a:buNone/>
              <a:defRPr/>
            </a:pP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3.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R., M. L. c/ I.P.A.U.S.S. s/Contencioso Administrativo" - STJ DE TIERRA DEL FUEGO – 04/07/2012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700213"/>
            <a:ext cx="8229600" cy="4525962"/>
          </a:xfrm>
        </p:spPr>
        <p:txBody>
          <a:bodyPr rtlCol="0">
            <a:normAutofit fontScale="77500" lnSpcReduction="20000"/>
          </a:bodyPr>
          <a:lstStyle/>
          <a:p>
            <a:pPr fontAlgn="auto">
              <a:lnSpc>
                <a:spcPct val="90000"/>
              </a:lnSpc>
              <a:spcAft>
                <a:spcPts val="0"/>
              </a:spcAft>
              <a:buFont typeface="Arial" pitchFamily="34" charset="0"/>
              <a:buNone/>
              <a:defRPr/>
            </a:pPr>
            <a:r>
              <a:rPr lang="es-AR" dirty="0" smtClean="0"/>
              <a:t>“El caso bajo estudio involucra la interpretación de normas previsionales, razón por la cual resultan aplicables los principios rectores que guían al intérprete en la ardua tarea de descifrar las incógnitas legales que empañan la materia. Tales normas directrices han sido acuñadas en sendos precedentes del Alto Tribunal Nacional, en los cuales se ha señalado que los jueces deben actuar con suma cautela cuando deciden cuestiones que conducen a la denegación de prestaciones de carácter alimentario, habida cuenta de que en la interpretación de las leyes previsionales el rigor de los razonamientos lógicos debe ceder ante la necesidad de no desnaturalizar los fines que las inspiran (Fallos: 290:288; 292:367; 303:857; 306:1312 -La Ley, 1982-A, 189; 1984-D, 467-) (C.S.J.N, in re: “Vera Barros, Rita c/Estado Nacional -Armada Argentina-“, sentencia del 14/12/93, </a:t>
            </a:r>
            <a:r>
              <a:rPr lang="es-AR" dirty="0" err="1" smtClean="0"/>
              <a:t>publ</a:t>
            </a:r>
            <a:r>
              <a:rPr lang="es-AR" dirty="0" smtClean="0"/>
              <a:t>. en L.L. 1995-A-22).”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4.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R., M. L. c/ I.P.A.U.S.S. s/Contencioso Administrativo" - STJ DE TIERRA DEL FUEGO – 04/07/2012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628775"/>
            <a:ext cx="8229600" cy="4597400"/>
          </a:xfrm>
        </p:spPr>
        <p:txBody>
          <a:bodyPr rtlCol="0">
            <a:normAutofit fontScale="70000" lnSpcReduction="20000"/>
          </a:bodyPr>
          <a:lstStyle/>
          <a:p>
            <a:pPr fontAlgn="auto">
              <a:lnSpc>
                <a:spcPct val="90000"/>
              </a:lnSpc>
              <a:spcAft>
                <a:spcPts val="0"/>
              </a:spcAft>
              <a:buFont typeface="Arial" pitchFamily="34" charset="0"/>
              <a:buNone/>
              <a:defRPr/>
            </a:pPr>
            <a:r>
              <a:rPr lang="es-AR" dirty="0" smtClean="0"/>
              <a:t>“</a:t>
            </a:r>
            <a:br>
              <a:rPr lang="es-AR" dirty="0" smtClean="0"/>
            </a:br>
            <a:r>
              <a:rPr lang="es-AR" dirty="0" smtClean="0"/>
              <a:t>“… en lo atinente a la cuestión puntual que es objeto de estudio en el caso, la Corte Suprema de Justicia de la Nación ha sentado principios orientadores –guiados por la hermenéutica señalada- en cuanto a la correcta interpretación y alcance que debe asignarse a las normas previsionales que fijan porcentuales de incapacidad que deben acreditarse como requisito o condición previa para poder obtener el beneficio de jubilación por invalidez. En tal sentido se ha indicado “la exigencia del 66% o más de incapacidad para el trabajo para otorgar la jubilación por invalidez que requiere la ley no es un requisito ineludible y puede ser dejado de lado sobre la base de ponderar razonablemente la posibilidad de sustituir la actividad habitual del afiliado por otra compatible con sus aptitudes profesionales, teniendo en cuenta su edad, su especialización en la actividad ejecutada, la jerarquía profesional que hubiera alcanzado y las conclusiones del dictamen médico respecto del grado y naturaleza de la invalidez” (CSJN, in re “Ramallo, Ramón”, sentencia del 6/2/90, registrada en </a:t>
            </a:r>
            <a:r>
              <a:rPr lang="es-AR" dirty="0" err="1" smtClean="0"/>
              <a:t>Fa¬llos</a:t>
            </a:r>
            <a:r>
              <a:rPr lang="es-AR" dirty="0" smtClean="0"/>
              <a:t>: 313:79).”</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5.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R., M. L. c/ I.P.A.U.S.S. s/Contencioso Administrativo" - STJ DE TIERRA DEL FUEGO – 04/07/2012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484313"/>
            <a:ext cx="8229600" cy="4598987"/>
          </a:xfrm>
        </p:spPr>
        <p:txBody>
          <a:bodyPr rtlCol="0">
            <a:normAutofit fontScale="62500" lnSpcReduction="20000"/>
          </a:bodyPr>
          <a:lstStyle/>
          <a:p>
            <a:pPr fontAlgn="auto">
              <a:lnSpc>
                <a:spcPct val="90000"/>
              </a:lnSpc>
              <a:spcAft>
                <a:spcPts val="0"/>
              </a:spcAft>
              <a:buFont typeface="Arial" pitchFamily="34" charset="0"/>
              <a:buNone/>
              <a:defRPr/>
            </a:pPr>
            <a:r>
              <a:rPr lang="es-AR" dirty="0" smtClean="0"/>
              <a:t>“</a:t>
            </a:r>
            <a:br>
              <a:rPr lang="es-AR" dirty="0" smtClean="0"/>
            </a:br>
            <a:r>
              <a:rPr lang="es-AR" dirty="0" smtClean="0"/>
              <a:t>“… se puede afirmar </a:t>
            </a:r>
            <a:r>
              <a:rPr lang="es-AR" b="1" dirty="0" smtClean="0"/>
              <a:t>que surgen de autos suficientes elementos que acreditan la incapacidad de ganancia de la Sra. </a:t>
            </a:r>
            <a:r>
              <a:rPr lang="es-AR" dirty="0" smtClean="0"/>
              <a:t>M. L. R.. Véase que como bien lo destaca el Sr. Fiscal ante este Estrado el organismo previsional que tenía ha su cargo la obligación de indicar las tareas que la accionante se encontraría en condiciones de desempeñar, no ha cumplido con ello. Como tampoco ha concretado el cometido de determinar el grado de evolución de su dolencia hasta el momento de su examen, la proyección que correspondía asignarle a futuro y la indicación de un tratamiento acorde con la misma, tal cual se lo ordenaba el art. 25 de la ley 561. Lo expuesto se </a:t>
            </a:r>
            <a:r>
              <a:rPr lang="es-AR" b="1" dirty="0" smtClean="0"/>
              <a:t>traduciría en que la </a:t>
            </a:r>
            <a:r>
              <a:rPr lang="es-AR" b="1" dirty="0" err="1" smtClean="0"/>
              <a:t>peticionante</a:t>
            </a:r>
            <a:r>
              <a:rPr lang="es-AR" b="1" dirty="0" smtClean="0"/>
              <a:t> quedaría sin cobertura por cuanto no le fueron indicadas las tareas que podía efectuar y conforme lo demuestran sus antecedentes personales incorporados a la causa, no se encuentra en condiciones de reinsertarse laboralmente. Todo ello, no obstante haber aportado al sistema previsional durante una extensa cantidad de años; nótese que según surge de las constancias del expediente administrativo R Nº 340/2010 del registro del IPAUSS –incorporado en autos-, la Sra. R. contaría a la fecha con </a:t>
            </a:r>
            <a:r>
              <a:rPr lang="es-AR" dirty="0" smtClean="0"/>
              <a:t>48 años de edad –su natalicio fue el 16/02/1964, -, cumple con 21 años, 4 meses y 19 días de aportes generales, de los cuales 15 han sido aportados al sistema local -tal como lo ha reconocido el propio Instituto demandado.”</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6.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R., M. L. c/ I.P.A.U.S.S. s/Contencioso Administrativo" - STJ DE TIERRA DEL FUEGO – 04/07/2012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700213"/>
            <a:ext cx="8229600" cy="4525962"/>
          </a:xfrm>
        </p:spPr>
        <p:txBody>
          <a:bodyPr rtlCol="0">
            <a:normAutofit fontScale="77500" lnSpcReduction="20000"/>
          </a:bodyPr>
          <a:lstStyle/>
          <a:p>
            <a:pPr fontAlgn="auto">
              <a:lnSpc>
                <a:spcPct val="90000"/>
              </a:lnSpc>
              <a:spcAft>
                <a:spcPts val="0"/>
              </a:spcAft>
              <a:buFont typeface="Arial" pitchFamily="34" charset="0"/>
              <a:buNone/>
              <a:defRPr/>
            </a:pPr>
            <a:r>
              <a:rPr lang="es-AR" dirty="0" smtClean="0"/>
              <a:t>      “El caso bajo estudio involucra la interpretación de normas previsionales, razón por la cual resultan aplicables los principios rectores que guían al intérprete en la ardua tarea de descifrar las </a:t>
            </a:r>
            <a:br>
              <a:rPr lang="es-AR" dirty="0" smtClean="0"/>
            </a:br>
            <a:r>
              <a:rPr lang="es-AR" dirty="0" smtClean="0"/>
              <a:t>“…Quien solicita el beneficio previsional es una persona que padece un grado de invalidez del 56,35%, a lo cual debe sumarse su estado general de situación personal –cuenta con 48 años de edad, sintomatología ansioso depresiva, trastornos derivados del consumo de sustancias </a:t>
            </a:r>
            <a:r>
              <a:rPr lang="es-AR" dirty="0" err="1" smtClean="0"/>
              <a:t>psicotóxicas</a:t>
            </a:r>
            <a:r>
              <a:rPr lang="es-AR" dirty="0" smtClean="0"/>
              <a:t>, angustia, aislamiento social, descuido de la higiene personal, intolerancia frente al deterioro físico -v. pericia- la condición progresiva de su enfermedad física –conforme surge los certificados y especialmente del dictamen, en el cual se precisa que la artritis reumatoide es una enfermedad invariablemente progresiva -, </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7.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R., M. L. c/ I.P.A.U.S.S. s/Contencioso Administrativo" - STJ DE TIERRA DEL FUEGO – 04/07/2012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773238"/>
            <a:ext cx="8229600" cy="4452937"/>
          </a:xfrm>
        </p:spPr>
        <p:txBody>
          <a:bodyPr rtlCol="0">
            <a:normAutofit fontScale="70000" lnSpcReduction="20000"/>
          </a:bodyPr>
          <a:lstStyle/>
          <a:p>
            <a:pPr fontAlgn="auto">
              <a:lnSpc>
                <a:spcPct val="90000"/>
              </a:lnSpc>
              <a:spcAft>
                <a:spcPts val="0"/>
              </a:spcAft>
              <a:buFont typeface="Arial" pitchFamily="34" charset="0"/>
              <a:buNone/>
              <a:defRPr/>
            </a:pPr>
            <a:r>
              <a:rPr lang="es-AR" dirty="0" smtClean="0"/>
              <a:t>      “-, su </a:t>
            </a:r>
            <a:r>
              <a:rPr lang="es-AR" b="1" dirty="0" smtClean="0"/>
              <a:t>condición económico social –problemas del grupo primario de apoyo- sumado a la posibilidad de la pérdida de su fuente de trabajo –nótese que como bien lo destaca el Fiscal ante este Estrado, la actora ha agotado todas sus licencias, encontrándose el </a:t>
            </a:r>
            <a:r>
              <a:rPr lang="es-AR" b="1" dirty="0" err="1" smtClean="0"/>
              <a:t>dictracto</a:t>
            </a:r>
            <a:r>
              <a:rPr lang="es-AR" b="1" dirty="0" smtClean="0"/>
              <a:t> suspendido a las resultas del presente proceso</a:t>
            </a:r>
            <a:r>
              <a:rPr lang="es-AR" dirty="0" smtClean="0"/>
              <a:t>. Por lo tanto, tomando en cuenta la contundencia de los antecedentes detallados, resulta inexplicable </a:t>
            </a:r>
            <a:r>
              <a:rPr lang="es-AR" b="1" dirty="0" smtClean="0"/>
              <a:t>que el organismo demandando determinara que la Sra. R. debe reintegrarse a su trabajo. Máxime cuando, siendo su responsabilidad, no ha indicado cuales son las tareas que, en el estado en que se encuentra, podría llevar a cabo. A esto debe sumarse la carencia de análisis de temas relevantes por parte de la Junta Médica </a:t>
            </a:r>
            <a:r>
              <a:rPr lang="es-AR" dirty="0" smtClean="0"/>
              <a:t>–grado y evolución de la enfermedad, progresividad, tratamiento adecuado, especificidad de las tareas laborales a desarrollar, etc.-, que se tuvo como elemento determinante para el rechazo del beneficio por parte del Directorio del organismo.”</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smtClean="0"/>
              <a:t>R., M. L. c/ I.P.A.U.S.S. s/Contencioso Administrativo" - STJ DE TIERRA DEL FUEGO – 04/07/2012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1773238"/>
            <a:ext cx="8229600" cy="4452937"/>
          </a:xfrm>
        </p:spPr>
        <p:txBody>
          <a:bodyPr rtlCol="0">
            <a:normAutofit fontScale="92500" lnSpcReduction="20000"/>
          </a:bodyPr>
          <a:lstStyle/>
          <a:p>
            <a:pPr fontAlgn="auto">
              <a:lnSpc>
                <a:spcPct val="90000"/>
              </a:lnSpc>
              <a:spcAft>
                <a:spcPts val="0"/>
              </a:spcAft>
              <a:buFont typeface="Arial" pitchFamily="34" charset="0"/>
              <a:buNone/>
              <a:defRPr/>
            </a:pPr>
            <a:r>
              <a:rPr lang="es-AR" dirty="0" smtClean="0"/>
              <a:t>      “Cabe recordar que la naturaleza de la petición involucrada en el presente exige su </a:t>
            </a:r>
            <a:r>
              <a:rPr lang="es-AR" dirty="0" err="1" smtClean="0"/>
              <a:t>merituación</a:t>
            </a:r>
            <a:r>
              <a:rPr lang="es-AR" dirty="0" smtClean="0"/>
              <a:t> a luz del principio protectorio específico involucrado, “in dubio pro </a:t>
            </a:r>
            <a:r>
              <a:rPr lang="es-AR" dirty="0" err="1" smtClean="0"/>
              <a:t>justitia</a:t>
            </a:r>
            <a:r>
              <a:rPr lang="es-AR" dirty="0" smtClean="0"/>
              <a:t> </a:t>
            </a:r>
            <a:r>
              <a:rPr lang="es-AR" dirty="0" err="1" smtClean="0"/>
              <a:t>socialis</a:t>
            </a:r>
            <a:r>
              <a:rPr lang="es-AR" dirty="0" smtClean="0"/>
              <a:t>”, que guía la labor </a:t>
            </a:r>
            <a:r>
              <a:rPr lang="es-AR" dirty="0" err="1" smtClean="0"/>
              <a:t>hermaneútica</a:t>
            </a:r>
            <a:r>
              <a:rPr lang="es-AR" dirty="0" smtClean="0"/>
              <a:t> en favor de la interpretación más favorable a la obtención del beneficio, según Fallos: 289:430; 293:26; 330:1989, entre otros (ver mi voto in re: “F., H. J. c/ IPAUSS s/ contencioso administrativo”, </a:t>
            </a:r>
            <a:r>
              <a:rPr lang="es-AR" dirty="0" err="1" smtClean="0"/>
              <a:t>Expte</a:t>
            </a:r>
            <a:r>
              <a:rPr lang="es-AR" dirty="0" smtClean="0"/>
              <a:t>. 2353/10, SDO STJ, sentencia del 4 de mayo de 2012, Tº LXXVII, Fº 120/132).”</a:t>
            </a:r>
          </a:p>
          <a:p>
            <a:pPr fontAlgn="auto">
              <a:lnSpc>
                <a:spcPct val="90000"/>
              </a:lnSpc>
              <a:spcAft>
                <a:spcPts val="0"/>
              </a:spcAft>
              <a:buFont typeface="Arial" pitchFamily="34" charset="0"/>
              <a:buNone/>
              <a:defRPr/>
            </a:pPr>
            <a:r>
              <a:rPr lang="es-AR" dirty="0" smtClean="0"/>
              <a:t/>
            </a:r>
            <a:br>
              <a:rPr lang="es-AR" dirty="0" smtClean="0"/>
            </a:b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59.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err="1" smtClean="0"/>
              <a:t>Perez</a:t>
            </a:r>
            <a:r>
              <a:rPr lang="es-AR" sz="4000" dirty="0" smtClean="0"/>
              <a:t> </a:t>
            </a:r>
            <a:r>
              <a:rPr lang="es-AR" sz="4000" dirty="0" err="1" smtClean="0"/>
              <a:t>Cerafina</a:t>
            </a:r>
            <a:r>
              <a:rPr lang="es-AR" sz="4000" dirty="0" smtClean="0"/>
              <a:t> Antonia c/ Consorcio de Copropietarios del Edificio Estados Unidos 2519/21/23 s/ despido” – CNTRAB – SALA IV – 29/08/2012</a:t>
            </a:r>
            <a:endParaRPr lang="es-ES_tradnl" sz="4000" dirty="0" smtClean="0"/>
          </a:p>
        </p:txBody>
      </p:sp>
      <p:sp>
        <p:nvSpPr>
          <p:cNvPr id="35843" name="Rectangle 3"/>
          <p:cNvSpPr>
            <a:spLocks noGrp="1" noChangeArrowheads="1"/>
          </p:cNvSpPr>
          <p:nvPr>
            <p:ph type="body" idx="1"/>
          </p:nvPr>
        </p:nvSpPr>
        <p:spPr>
          <a:xfrm>
            <a:off x="468313" y="2349500"/>
            <a:ext cx="8229600" cy="3876675"/>
          </a:xfrm>
        </p:spPr>
        <p:txBody>
          <a:bodyPr rtlCol="0">
            <a:normAutofit fontScale="70000" lnSpcReduction="20000"/>
          </a:bodyPr>
          <a:lstStyle/>
          <a:p>
            <a:pPr fontAlgn="auto">
              <a:lnSpc>
                <a:spcPct val="90000"/>
              </a:lnSpc>
              <a:spcAft>
                <a:spcPts val="0"/>
              </a:spcAft>
              <a:buFont typeface="Arial" pitchFamily="34" charset="0"/>
              <a:buNone/>
              <a:defRPr/>
            </a:pPr>
            <a:r>
              <a:rPr lang="es-AR" dirty="0" smtClean="0"/>
              <a:t>“Al describir los </a:t>
            </a:r>
            <a:r>
              <a:rPr lang="es-AR" b="1" dirty="0" smtClean="0"/>
              <a:t>requisitos para acceder a la prestación básica universal, la norma establece expresamente que “las mujeres podrán optar por continuar su actividad laboral hasta los 65 años de edad”, mientras que el art. 252 de la LCT </a:t>
            </a:r>
            <a:r>
              <a:rPr lang="es-AR" dirty="0" smtClean="0"/>
              <a:t>-reformado por el art. 6 de la ley 24.347- condiciona la intimación del empleador para tramitar la jubilación, a que el trabajador </a:t>
            </a:r>
            <a:r>
              <a:rPr lang="es-AR" b="1" i="1" dirty="0" smtClean="0"/>
              <a:t>“reuniere los requisitos necesarios para obtener una de las prestaciones de la ley 24.241”. Dado que no existe ninguna norma que permita sostener la derogación del dispositivo que establece la mentada opción, interpretar el art. 252 de la LCT prescindiendo de lo que surge del art. 19 de la ley 24.241, </a:t>
            </a:r>
            <a:r>
              <a:rPr lang="es-AR" dirty="0" smtClean="0"/>
              <a:t>implicaría trasladar el derecho a elegir al empleador ya que, con su iniciativa, podría imponer la edad del cese de la mujer, una vez cumplidos los 60 años de edad (en similar sentido, Sala IX, 24/09/07, S.D. 14.544, “</a:t>
            </a:r>
            <a:r>
              <a:rPr lang="es-AR" dirty="0" err="1" smtClean="0"/>
              <a:t>Preiti</a:t>
            </a:r>
            <a:r>
              <a:rPr lang="es-AR" dirty="0" smtClean="0"/>
              <a:t>, Ana María c/</a:t>
            </a:r>
            <a:r>
              <a:rPr lang="es-AR" dirty="0" err="1" smtClean="0"/>
              <a:t>Edenor</a:t>
            </a:r>
            <a:r>
              <a:rPr lang="es-AR" dirty="0" smtClean="0"/>
              <a:t> S.A. s/acción declarativa”).”</a:t>
            </a: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2 Marcador de contenido"/>
          <p:cNvSpPr>
            <a:spLocks noGrp="1"/>
          </p:cNvSpPr>
          <p:nvPr>
            <p:ph idx="1"/>
          </p:nvPr>
        </p:nvSpPr>
        <p:spPr>
          <a:xfrm>
            <a:off x="457200" y="549275"/>
            <a:ext cx="8229600" cy="5576888"/>
          </a:xfrm>
        </p:spPr>
        <p:txBody>
          <a:bodyPr/>
          <a:lstStyle/>
          <a:p>
            <a:r>
              <a:rPr lang="es-ES_tradnl" smtClean="0"/>
              <a:t>Esta actualización se realizará en el mismo meses que se incrementen las bases imponibles y los beneficios jubilatorios, es decir en marzo y septiembre de cada año.   A los fines de la implementación, se  dictará la resolución pertinente fijando los nuevos valores y su lapso de vigencia.</a:t>
            </a:r>
            <a:endParaRPr lang="es-AR" smtClean="0"/>
          </a:p>
          <a:p>
            <a:endParaRPr lang="es-AR" smtClean="0"/>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188913"/>
            <a:ext cx="8302625" cy="2001837"/>
          </a:xfrm>
        </p:spPr>
        <p:txBody>
          <a:bodyPr rtlCol="0">
            <a:normAutofit fontScale="90000"/>
          </a:bodyPr>
          <a:lstStyle/>
          <a:p>
            <a:pPr fontAlgn="auto">
              <a:spcAft>
                <a:spcPts val="0"/>
              </a:spcAft>
              <a:defRPr/>
            </a:pPr>
            <a:r>
              <a:rPr lang="es-AR" sz="4000" dirty="0" err="1" smtClean="0"/>
              <a:t>Perez</a:t>
            </a:r>
            <a:r>
              <a:rPr lang="es-AR" sz="4000" dirty="0" smtClean="0"/>
              <a:t> </a:t>
            </a:r>
            <a:r>
              <a:rPr lang="es-AR" sz="4000" dirty="0" err="1" smtClean="0"/>
              <a:t>Cerafina</a:t>
            </a:r>
            <a:r>
              <a:rPr lang="es-AR" sz="4000" dirty="0" smtClean="0"/>
              <a:t> Antonia c/ Consorcio de Copropietarios del Edificio Estados Unidos 2519/21/23 s/ despido” – CNTRAB – SALA IV – 29/08/2012</a:t>
            </a:r>
            <a:endParaRPr lang="es-ES_tradnl" sz="4000" dirty="0" smtClean="0"/>
          </a:p>
        </p:txBody>
      </p:sp>
      <p:sp>
        <p:nvSpPr>
          <p:cNvPr id="35843" name="Rectangle 3"/>
          <p:cNvSpPr>
            <a:spLocks noGrp="1" noChangeArrowheads="1"/>
          </p:cNvSpPr>
          <p:nvPr>
            <p:ph type="body" idx="1"/>
          </p:nvPr>
        </p:nvSpPr>
        <p:spPr>
          <a:xfrm>
            <a:off x="468313" y="2349500"/>
            <a:ext cx="8229600" cy="3876675"/>
          </a:xfrm>
        </p:spPr>
        <p:txBody>
          <a:bodyPr rtlCol="0">
            <a:normAutofit fontScale="70000" lnSpcReduction="20000"/>
          </a:bodyPr>
          <a:lstStyle/>
          <a:p>
            <a:pPr fontAlgn="auto">
              <a:lnSpc>
                <a:spcPct val="90000"/>
              </a:lnSpc>
              <a:spcAft>
                <a:spcPts val="0"/>
              </a:spcAft>
              <a:buFont typeface="Arial" pitchFamily="34" charset="0"/>
              <a:buNone/>
              <a:defRPr/>
            </a:pPr>
            <a:r>
              <a:rPr lang="es-AR" dirty="0" smtClean="0"/>
              <a:t>    “Si bien el art. </a:t>
            </a:r>
            <a:r>
              <a:rPr lang="es-AR" b="1" dirty="0" smtClean="0"/>
              <a:t>252 sólo requiere que el trabajador (hombre o mujer) reúna las exigencias para obtener “una de las prestaciones de la ley 24.241” -y que de ello se deriva que a la fecha de la intimación la actora se encuadraba en la descripción legal (pues ya había cumplido los 60 años)-, la comunicación cursada por la empleadora en los términos del art. 252 de la LCT sólo habría carecido de virtualidad jurídica como despido por jubilación, en el caso de que la trabajadora hubiera hecho </a:t>
            </a:r>
            <a:r>
              <a:rPr lang="es-AR" dirty="0" smtClean="0"/>
              <a:t>uso de la opción de seguir en actividad hasta los 65 años. Sin embargo, contrariamente a lo alegado por la accionante, ello no ha ocurrido en el caso sub examine. Digo ello porque no existe prueba alguna en la causa de que la empleadora hubiera tenido conocimiento fehaciente de la opción que la actora dice haber tenido la voluntad de realizar.”</a:t>
            </a:r>
            <a:br>
              <a:rPr lang="es-AR" dirty="0" smtClean="0"/>
            </a:br>
            <a:r>
              <a:rPr lang="es-AR" dirty="0" smtClean="0"/>
              <a:t/>
            </a:r>
            <a:br>
              <a:rPr lang="es-AR" dirty="0" smtClean="0"/>
            </a:br>
            <a:r>
              <a:rPr lang="es-AR" dirty="0" smtClean="0"/>
              <a:t/>
            </a:r>
            <a:br>
              <a:rPr lang="es-AR" dirty="0" smtClean="0"/>
            </a:b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6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23850" y="0"/>
            <a:ext cx="8374063" cy="2852738"/>
          </a:xfrm>
        </p:spPr>
        <p:txBody>
          <a:bodyPr rtlCol="0">
            <a:normAutofit fontScale="90000"/>
          </a:bodyPr>
          <a:lstStyle/>
          <a:p>
            <a:pPr fontAlgn="auto">
              <a:spcAft>
                <a:spcPts val="0"/>
              </a:spcAft>
              <a:defRPr/>
            </a:pPr>
            <a:r>
              <a:rPr lang="es-AR" sz="4000" dirty="0" err="1" smtClean="0"/>
              <a:t>Perez</a:t>
            </a:r>
            <a:r>
              <a:rPr lang="es-AR" sz="4000" dirty="0" smtClean="0"/>
              <a:t> </a:t>
            </a:r>
            <a:r>
              <a:rPr lang="es-AR" sz="4000" dirty="0" err="1" smtClean="0"/>
              <a:t>Cerafina</a:t>
            </a:r>
            <a:r>
              <a:rPr lang="es-AR" sz="4000" dirty="0" smtClean="0"/>
              <a:t> Antonia c/ Consorcio de Copropietarios del Edificio Estados Unidos 2519/21/23 s/ despido” – CNTRAB – SALA IV – 29/08/2012</a:t>
            </a:r>
            <a:br>
              <a:rPr lang="es-AR" sz="4000" dirty="0" smtClean="0"/>
            </a:br>
            <a:endParaRPr lang="es-ES_tradnl" sz="4000" dirty="0" smtClean="0"/>
          </a:p>
        </p:txBody>
      </p:sp>
      <p:sp>
        <p:nvSpPr>
          <p:cNvPr id="35843" name="Rectangle 3"/>
          <p:cNvSpPr>
            <a:spLocks noGrp="1" noChangeArrowheads="1"/>
          </p:cNvSpPr>
          <p:nvPr>
            <p:ph type="body" idx="1"/>
          </p:nvPr>
        </p:nvSpPr>
        <p:spPr>
          <a:xfrm>
            <a:off x="468313" y="2349500"/>
            <a:ext cx="8229600" cy="3876675"/>
          </a:xfrm>
        </p:spPr>
        <p:txBody>
          <a:bodyPr rtlCol="0">
            <a:normAutofit fontScale="85000" lnSpcReduction="10000"/>
          </a:bodyPr>
          <a:lstStyle/>
          <a:p>
            <a:pPr fontAlgn="auto">
              <a:lnSpc>
                <a:spcPct val="90000"/>
              </a:lnSpc>
              <a:spcAft>
                <a:spcPts val="0"/>
              </a:spcAft>
              <a:buFont typeface="Arial" pitchFamily="34" charset="0"/>
              <a:buNone/>
              <a:defRPr/>
            </a:pPr>
            <a:r>
              <a:rPr lang="es-AR" dirty="0" smtClean="0"/>
              <a:t>“Al </a:t>
            </a:r>
            <a:r>
              <a:rPr lang="es-AR" b="1" dirty="0" smtClean="0"/>
              <a:t>describir los requisitos para acceder a la prestación básica universal, la norma establece expresamente que “las …preavisada la actora de su cese en los términos del art. 252 de la LCT, y comunicada la rescisión del vínculo al acordarse el beneficio jubilatorio, sin que hubiera mediado uso de la opción del art. 19 de la ley 24.241, la recurrente quedó exenta de la obligación de indemnizar en los términos de los arts. 5° y 6° de la ley 12.981.”</a:t>
            </a:r>
          </a:p>
          <a:p>
            <a:pPr fontAlgn="auto">
              <a:lnSpc>
                <a:spcPct val="90000"/>
              </a:lnSpc>
              <a:spcAft>
                <a:spcPts val="0"/>
              </a:spcAft>
              <a:buFont typeface="Arial" pitchFamily="34" charset="0"/>
              <a:buNone/>
              <a:defRPr/>
            </a:pPr>
            <a:r>
              <a:rPr lang="es-AR" dirty="0" smtClean="0"/>
              <a:t/>
            </a:r>
            <a:br>
              <a:rPr lang="es-AR" dirty="0" smtClean="0"/>
            </a:br>
            <a:endParaRPr lang="es-AR" dirty="0"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62.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35842" name="Rectangle 2"/>
          <p:cNvSpPr>
            <a:spLocks noGrp="1" noRot="1" noChangeArrowheads="1"/>
          </p:cNvSpPr>
          <p:nvPr>
            <p:ph type="title"/>
          </p:nvPr>
        </p:nvSpPr>
        <p:spPr>
          <a:xfrm>
            <a:off x="395288" y="0"/>
            <a:ext cx="8302625" cy="2852738"/>
          </a:xfrm>
        </p:spPr>
        <p:txBody>
          <a:bodyPr/>
          <a:lstStyle/>
          <a:p>
            <a:r>
              <a:rPr lang="es-AR" sz="4000" smtClean="0"/>
              <a:t>– “Amarante Lebrero Osvaldo Rene c/ Grinkraut Eduardo Jorge s/ diferencias de salarios” – CNTRAB – SALA VIII – 23/08/2012</a:t>
            </a:r>
            <a:endParaRPr lang="es-ES_tradnl" sz="4000" smtClean="0"/>
          </a:p>
        </p:txBody>
      </p:sp>
      <p:sp>
        <p:nvSpPr>
          <p:cNvPr id="78850" name="Rectangle 3"/>
          <p:cNvSpPr>
            <a:spLocks noGrp="1" noChangeArrowheads="1"/>
          </p:cNvSpPr>
          <p:nvPr>
            <p:ph type="body" idx="1"/>
          </p:nvPr>
        </p:nvSpPr>
        <p:spPr>
          <a:xfrm>
            <a:off x="468313" y="2997200"/>
            <a:ext cx="8229600" cy="3228975"/>
          </a:xfrm>
        </p:spPr>
        <p:txBody>
          <a:bodyPr/>
          <a:lstStyle/>
          <a:p>
            <a:pPr>
              <a:lnSpc>
                <a:spcPct val="90000"/>
              </a:lnSpc>
              <a:buFont typeface="Arial" charset="0"/>
              <a:buNone/>
            </a:pPr>
            <a:r>
              <a:rPr lang="es-AR" smtClean="0"/>
              <a:t>  “Si el empleador abonó una gratificación en oportunidad de la disolución del vínculo, se trata de una liberalidad de su parte y no puede ser compensada con el monto de las remuneraciones adeudadas, ante las claras directivas de orden público que emanan del art. 131 de la LCT.”</a:t>
            </a:r>
          </a:p>
          <a:p>
            <a:pPr>
              <a:lnSpc>
                <a:spcPct val="90000"/>
              </a:lnSpc>
              <a:buFont typeface="Arial" charset="0"/>
              <a:buNone/>
            </a:pPr>
            <a:endParaRPr lang="es-AR" smtClean="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6" presetClass="emph" presetSubtype="0" fill="hold" grpId="0" nodeType="withEffect">
                                  <p:stCondLst>
                                    <p:cond delay="0"/>
                                  </p:stCondLst>
                                  <p:childTnLst>
                                    <p:animEffect transition="out" filter="fade">
                                      <p:cBhvr>
                                        <p:cTn id="6" dur="500"/>
                                        <p:tgtEl>
                                          <p:spTgt spid="35842"/>
                                        </p:tgtEl>
                                      </p:cBhvr>
                                    </p:animEffect>
                                    <p:animScale>
                                      <p:cBhvr>
                                        <p:cTn id="7" dur="250" autoRev="1" fill="hold"/>
                                        <p:tgtEl>
                                          <p:spTgt spid="35842"/>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842"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457200" y="549275"/>
            <a:ext cx="8229600" cy="5576888"/>
          </a:xfrm>
        </p:spPr>
        <p:txBody>
          <a:bodyPr rtlCol="0">
            <a:normAutofit fontScale="92500" lnSpcReduction="20000"/>
          </a:bodyPr>
          <a:lstStyle/>
          <a:p>
            <a:pPr fontAlgn="auto">
              <a:spcAft>
                <a:spcPts val="0"/>
              </a:spcAft>
              <a:buFont typeface="Arial" pitchFamily="34" charset="0"/>
              <a:buChar char="•"/>
              <a:defRPr/>
            </a:pPr>
            <a:r>
              <a:rPr lang="es-ES_tradnl" dirty="0" smtClean="0"/>
              <a:t>Por otra parte, la norma también prevé que cuando el daño se produzca en el lugar de trabajo o lo sufra el dependiente mientras se encuentre a disposición del empleador, el damnificado (trabajador víctima o sus derechohabientes) </a:t>
            </a:r>
            <a:r>
              <a:rPr lang="es-ES_tradnl" b="1" dirty="0" smtClean="0"/>
              <a:t>percibirá junto a las indemnizaciones dinerarias previstas en este régimen, una indemnización adicional de pago único en compensación por cualquier otro daño no reparado por las fórmulas allí previstas, equivalente al veinte por ciento (20%) de esa suma</a:t>
            </a:r>
            <a:r>
              <a:rPr lang="es-ES_tradnl" dirty="0" smtClean="0"/>
              <a:t>. En caso de muerte o incapacidad total, </a:t>
            </a:r>
            <a:r>
              <a:rPr lang="es-ES_tradnl" b="1" dirty="0" smtClean="0"/>
              <a:t>esta indemnización adicional nunca será inferior a pesos setenta mil ($ 70.000</a:t>
            </a:r>
            <a:r>
              <a:rPr lang="es-ES_tradnl" dirty="0" smtClean="0"/>
              <a:t>).</a:t>
            </a:r>
            <a:endParaRPr lang="es-AR" dirty="0" smtClean="0"/>
          </a:p>
          <a:p>
            <a:pPr fontAlgn="auto">
              <a:spcAft>
                <a:spcPts val="0"/>
              </a:spcAft>
              <a:buFont typeface="Arial" pitchFamily="34" charset="0"/>
              <a:buChar char="•"/>
              <a:defRPr/>
            </a:pPr>
            <a:endParaRPr lang="es-AR"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3 Título"/>
          <p:cNvSpPr>
            <a:spLocks noGrp="1"/>
          </p:cNvSpPr>
          <p:nvPr>
            <p:ph type="ctrTitle"/>
          </p:nvPr>
        </p:nvSpPr>
        <p:spPr>
          <a:xfrm>
            <a:off x="755650" y="1196975"/>
            <a:ext cx="7702550" cy="3816350"/>
          </a:xfrm>
        </p:spPr>
        <p:txBody>
          <a:bodyPr/>
          <a:lstStyle/>
          <a:p>
            <a:r>
              <a:rPr lang="es-AR" sz="4800" smtClean="0"/>
              <a:t>EMPLEADAS DOMESTICIAS </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3 Título"/>
          <p:cNvSpPr>
            <a:spLocks noGrp="1"/>
          </p:cNvSpPr>
          <p:nvPr>
            <p:ph type="title"/>
          </p:nvPr>
        </p:nvSpPr>
        <p:spPr/>
        <p:txBody>
          <a:bodyPr/>
          <a:lstStyle/>
          <a:p>
            <a:r>
              <a:rPr lang="es-AR" smtClean="0"/>
              <a:t>INCREMENTO DEL SUELDOS</a:t>
            </a:r>
          </a:p>
        </p:txBody>
      </p:sp>
      <p:sp>
        <p:nvSpPr>
          <p:cNvPr id="23554" name="2 Marcador de contenido"/>
          <p:cNvSpPr>
            <a:spLocks noGrp="1"/>
          </p:cNvSpPr>
          <p:nvPr>
            <p:ph idx="1"/>
          </p:nvPr>
        </p:nvSpPr>
        <p:spPr/>
        <p:txBody>
          <a:bodyPr/>
          <a:lstStyle/>
          <a:p>
            <a:pPr>
              <a:buFont typeface="Arial" charset="0"/>
              <a:buNone/>
            </a:pPr>
            <a:r>
              <a:rPr lang="es-AR" smtClean="0"/>
              <a:t>  </a:t>
            </a:r>
          </a:p>
          <a:p>
            <a:r>
              <a:rPr lang="es-AR" smtClean="0"/>
              <a:t>SE ESTABLECIÓ UN INCREMENTO 25% DE LOS SUELDOS .  A PARTIR DE LOS SALARIOS DE NOVIEMBRE 2012 </a:t>
            </a:r>
          </a:p>
        </p:txBody>
      </p:sp>
    </p:spTree>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1143</TotalTime>
  <Words>4604</Words>
  <Application>Microsoft Office PowerPoint</Application>
  <PresentationFormat>On-screen Show (4:3)</PresentationFormat>
  <Paragraphs>244</Paragraphs>
  <Slides>62</Slides>
  <Notes>1</Notes>
  <HiddenSlides>0</HiddenSlides>
  <MMClips>0</MMClips>
  <ScaleCrop>false</ScaleCrop>
  <HeadingPairs>
    <vt:vector size="6" baseType="variant">
      <vt:variant>
        <vt:lpstr>Fuentes usadas</vt:lpstr>
      </vt:variant>
      <vt:variant>
        <vt:i4>4</vt:i4>
      </vt:variant>
      <vt:variant>
        <vt:lpstr>Plantilla de diseño</vt:lpstr>
      </vt:variant>
      <vt:variant>
        <vt:i4>2</vt:i4>
      </vt:variant>
      <vt:variant>
        <vt:lpstr>Títulos de diapositiva</vt:lpstr>
      </vt:variant>
      <vt:variant>
        <vt:i4>62</vt:i4>
      </vt:variant>
    </vt:vector>
  </HeadingPairs>
  <TitlesOfParts>
    <vt:vector size="68" baseType="lpstr">
      <vt:lpstr>Calibri</vt:lpstr>
      <vt:lpstr>Arial</vt:lpstr>
      <vt:lpstr>Wingdings</vt:lpstr>
      <vt:lpstr>Garamond</vt:lpstr>
      <vt:lpstr>Tema de Office</vt:lpstr>
      <vt:lpstr>Tema de Office</vt:lpstr>
      <vt:lpstr>CHARLA  19-11-2012</vt:lpstr>
      <vt:lpstr>NOVEDADES –  CONGRESO FACPCE </vt:lpstr>
      <vt:lpstr>Diapositiva 3</vt:lpstr>
      <vt:lpstr>NUEVA LEY DE ART LEY 26773  </vt:lpstr>
      <vt:lpstr>Diapositiva 5</vt:lpstr>
      <vt:lpstr>Diapositiva 6</vt:lpstr>
      <vt:lpstr>Diapositiva 7</vt:lpstr>
      <vt:lpstr>EMPLEADAS DOMESTICIAS </vt:lpstr>
      <vt:lpstr>INCREMENTO DEL SUELDOS</vt:lpstr>
      <vt:lpstr>INCREMENTO DEL SUELDOS</vt:lpstr>
      <vt:lpstr>INCREMENTO DEL SUELDOS</vt:lpstr>
      <vt:lpstr>RG 3398 – TRAB. DOMESTICOS </vt:lpstr>
      <vt:lpstr>MODIFICACION DE  MI SIMPLIFICACION   </vt:lpstr>
      <vt:lpstr>RG 3399 – MI SIMPLIFICACION </vt:lpstr>
      <vt:lpstr>OTROS TEMAS CONS. CONSULTIVO</vt:lpstr>
      <vt:lpstr>IMPUESTO A LAS GANANCIAS RETENCIONES DE 4°  CATEGORIA   </vt:lpstr>
      <vt:lpstr>NORMATIVA</vt:lpstr>
      <vt:lpstr>Diapositiva 18</vt:lpstr>
      <vt:lpstr>REGIMEN DE RETENCION: RESOLUCION GENERAL N° 2437/ AFIP</vt:lpstr>
      <vt:lpstr>REGIMEN DE RETENCION: RESOLUCION GENERAL N° 2437/ AFIP</vt:lpstr>
      <vt:lpstr>Diapositiva 21</vt:lpstr>
      <vt:lpstr>Diapositiva 22</vt:lpstr>
      <vt:lpstr>NO DEBEN TENERSE EN CUENTA PARA LA DETERMINACION DE LA  RENTA IMPONIBLE </vt:lpstr>
      <vt:lpstr>RETRIBUCIONES NO HABITUALES </vt:lpstr>
      <vt:lpstr>Diapositiva 25</vt:lpstr>
      <vt:lpstr>OBLIGACIONES EMPLEADOS EN RELACION DEPENDENCIA DECLARACION JURADA PATRIMONIAL </vt:lpstr>
      <vt:lpstr>Deducciones generales</vt:lpstr>
      <vt:lpstr>Deducciones personales (Cont.)</vt:lpstr>
      <vt:lpstr>Deducciones personales</vt:lpstr>
      <vt:lpstr>NUEVA DEDUCCION PERSONAL</vt:lpstr>
      <vt:lpstr>NUEVA DEDUCCION PERSONAL</vt:lpstr>
      <vt:lpstr>NUEVA DEDUCCION PERSONAL</vt:lpstr>
      <vt:lpstr>Deducción 15% por pagos en el exterior </vt:lpstr>
      <vt:lpstr>Deducción 15% por pagos en el exterior </vt:lpstr>
      <vt:lpstr>Límite de retención de sueldo</vt:lpstr>
      <vt:lpstr>Desvinculaciones</vt:lpstr>
      <vt:lpstr>Desvinculaciones - Antecedentes</vt:lpstr>
      <vt:lpstr>Desvinculaciones- Fuente  </vt:lpstr>
      <vt:lpstr>FALLOS </vt:lpstr>
      <vt:lpstr>L. R. F. c/Pride International SRL y otros s/despido” – CNTRAB – SALA VIII – 14/08/2012 </vt:lpstr>
      <vt:lpstr>L. R. F. c/Pride International SRL y otros s/despido” – CNTRAB – SALA VIII – 14/08/2012 </vt:lpstr>
      <vt:lpstr>L. R. F. c/Pride International SRL y otros s/despido” – CNTRAB – SALA VIII – 14/08/2012 </vt:lpstr>
      <vt:lpstr>L. R. F. c/Pride International SRL y otros s/despido” – CNTRAB – SALA VIII – 14/08/2012 </vt:lpstr>
      <vt:lpstr>“Villanueva, Arturo Dante c/ Obras Metálicas S.A. s/ despido” – CNTRAB – SALA II – 14/08/2012 </vt:lpstr>
      <vt:lpstr>“Villanueva, Arturo Dante c/ Obras Metálicas S.A. s/ despido” – CNTRAB – SALA II – 14/08/2012 </vt:lpstr>
      <vt:lpstr>“Villanueva, Arturo Dante c/ Obras Metálicas S.A. s/ despido” – CNTRAB – SALA II – 14/08/2012 </vt:lpstr>
      <vt:lpstr>“Gobert Jorge Gaston Julio c/ AGM SRL y otro s/ despido” – CNTRAB – SALA V – 23/08/2012 </vt:lpstr>
      <vt:lpstr>“Gobert Jorge Gaston Julio c/ AGM SRL y otro s/ despido” – CNTRAB – SALA V – 23/08/2012 </vt:lpstr>
      <vt:lpstr>“Gobert Jorge Gaston Julio c/ AGM SRL y otro s/ despido” – CNTRAB – SALA V – 23/08/2012 </vt:lpstr>
      <vt:lpstr>“Gobert Jorge Gaston Julio c/ AGM SRL y otro s/ despido” – CNTRAB – SALA V – 23/08/2012 </vt:lpstr>
      <vt:lpstr>“Gobert Jorge Gaston Julio c/ AGM SRL y otro s/ despido” – CNTRAB – SALA V – 23/08/2012 </vt:lpstr>
      <vt:lpstr>“Gobert Jorge Gaston Julio c/ AGM SRL y otro s/ despido” – CNTRAB – SALA V – 23/08/2012 </vt:lpstr>
      <vt:lpstr>R., M. L. c/ I.P.A.U.S.S. s/Contencioso Administrativo" - STJ DE TIERRA DEL FUEGO – 04/07/2012 </vt:lpstr>
      <vt:lpstr>R., M. L. c/ I.P.A.U.S.S. s/Contencioso Administrativo" - STJ DE TIERRA DEL FUEGO – 04/07/2012 </vt:lpstr>
      <vt:lpstr>R., M. L. c/ I.P.A.U.S.S. s/Contencioso Administrativo" - STJ DE TIERRA DEL FUEGO – 04/07/2012 </vt:lpstr>
      <vt:lpstr>R., M. L. c/ I.P.A.U.S.S. s/Contencioso Administrativo" - STJ DE TIERRA DEL FUEGO – 04/07/2012 </vt:lpstr>
      <vt:lpstr>R., M. L. c/ I.P.A.U.S.S. s/Contencioso Administrativo" - STJ DE TIERRA DEL FUEGO – 04/07/2012 </vt:lpstr>
      <vt:lpstr>R., M. L. c/ I.P.A.U.S.S. s/Contencioso Administrativo" - STJ DE TIERRA DEL FUEGO – 04/07/2012 </vt:lpstr>
      <vt:lpstr>Perez Cerafina Antonia c/ Consorcio de Copropietarios del Edificio Estados Unidos 2519/21/23 s/ despido” – CNTRAB – SALA IV – 29/08/2012</vt:lpstr>
      <vt:lpstr>Perez Cerafina Antonia c/ Consorcio de Copropietarios del Edificio Estados Unidos 2519/21/23 s/ despido” – CNTRAB – SALA IV – 29/08/2012</vt:lpstr>
      <vt:lpstr>Perez Cerafina Antonia c/ Consorcio de Copropietarios del Edificio Estados Unidos 2519/21/23 s/ despido” – CNTRAB – SALA IV – 29/08/2012 </vt:lpstr>
      <vt:lpstr>– “Amarante Lebrero Osvaldo Rene c/ Grinkraut Eduardo Jorge s/ diferencias de salarios” – CNTRAB – SALA VIII – 23/08/2012</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CHARLA  16-4-2012</dc:title>
  <dc:creator>Monica</dc:creator>
  <cp:lastModifiedBy>agutierrez</cp:lastModifiedBy>
  <cp:revision>183</cp:revision>
  <dcterms:created xsi:type="dcterms:W3CDTF">2012-04-14T18:57:06Z</dcterms:created>
  <dcterms:modified xsi:type="dcterms:W3CDTF">2012-11-28T18:14:07Z</dcterms:modified>
</cp:coreProperties>
</file>