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44"/>
  </p:notesMasterIdLst>
  <p:sldIdLst>
    <p:sldId id="256" r:id="rId2"/>
    <p:sldId id="257" r:id="rId3"/>
    <p:sldId id="327" r:id="rId4"/>
    <p:sldId id="328" r:id="rId5"/>
    <p:sldId id="329" r:id="rId6"/>
    <p:sldId id="330" r:id="rId7"/>
    <p:sldId id="331" r:id="rId8"/>
    <p:sldId id="332" r:id="rId9"/>
    <p:sldId id="333" r:id="rId10"/>
    <p:sldId id="334" r:id="rId11"/>
    <p:sldId id="335" r:id="rId12"/>
    <p:sldId id="336" r:id="rId13"/>
    <p:sldId id="337" r:id="rId14"/>
    <p:sldId id="338" r:id="rId15"/>
    <p:sldId id="282" r:id="rId16"/>
    <p:sldId id="283" r:id="rId17"/>
    <p:sldId id="339" r:id="rId18"/>
    <p:sldId id="284" r:id="rId19"/>
    <p:sldId id="340" r:id="rId20"/>
    <p:sldId id="341" r:id="rId21"/>
    <p:sldId id="342" r:id="rId22"/>
    <p:sldId id="343" r:id="rId23"/>
    <p:sldId id="344" r:id="rId24"/>
    <p:sldId id="345" r:id="rId25"/>
    <p:sldId id="346" r:id="rId26"/>
    <p:sldId id="347" r:id="rId27"/>
    <p:sldId id="348" r:id="rId28"/>
    <p:sldId id="349" r:id="rId29"/>
    <p:sldId id="351" r:id="rId30"/>
    <p:sldId id="350" r:id="rId31"/>
    <p:sldId id="352" r:id="rId32"/>
    <p:sldId id="353" r:id="rId33"/>
    <p:sldId id="354" r:id="rId34"/>
    <p:sldId id="355" r:id="rId35"/>
    <p:sldId id="356" r:id="rId36"/>
    <p:sldId id="357" r:id="rId37"/>
    <p:sldId id="358" r:id="rId38"/>
    <p:sldId id="359" r:id="rId39"/>
    <p:sldId id="360" r:id="rId40"/>
    <p:sldId id="361" r:id="rId41"/>
    <p:sldId id="362" r:id="rId42"/>
    <p:sldId id="363" r:id="rId43"/>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14" autoAdjust="0"/>
    <p:restoredTop sz="94660"/>
  </p:normalViewPr>
  <p:slideViewPr>
    <p:cSldViewPr>
      <p:cViewPr varScale="1">
        <p:scale>
          <a:sx n="69" d="100"/>
          <a:sy n="69" d="100"/>
        </p:scale>
        <p:origin x="-114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AR"/>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DD24C9-9A4D-4A0E-840C-7A7D1F95D6AE}" type="datetimeFigureOut">
              <a:rPr lang="es-AR" smtClean="0"/>
              <a:pPr/>
              <a:t>27/05/2012</a:t>
            </a:fld>
            <a:endParaRPr lang="es-AR"/>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AR"/>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AR"/>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2B35767-AF04-478A-9846-FB68851B2528}" type="slidenum">
              <a:rPr lang="es-AR" smtClean="0"/>
              <a:pPr/>
              <a:t>‹Nº›</a:t>
            </a:fld>
            <a:endParaRPr lang="es-A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031"/>
          <p:cNvSpPr>
            <a:spLocks noGrp="1" noChangeArrowheads="1"/>
          </p:cNvSpPr>
          <p:nvPr>
            <p:ph type="sldNum" sz="quarter" idx="5"/>
          </p:nvPr>
        </p:nvSpPr>
        <p:spPr>
          <a:noFill/>
        </p:spPr>
        <p:txBody>
          <a:bodyPr/>
          <a:lstStyle/>
          <a:p>
            <a:fld id="{A44A090F-8EBB-48CC-868D-7B81E8918DAD}" type="slidenum">
              <a:rPr lang="es-ES_tradnl"/>
              <a:pPr/>
              <a:t>3</a:t>
            </a:fld>
            <a:endParaRPr lang="es-ES_tradnl"/>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xfrm>
            <a:off x="913420" y="4344655"/>
            <a:ext cx="5031160" cy="258346"/>
          </a:xfrm>
          <a:noFill/>
          <a:ln/>
        </p:spPr>
        <p:txBody>
          <a:bodyPr/>
          <a:lstStyle/>
          <a:p>
            <a:endParaRPr lang="es-E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1031"/>
          <p:cNvSpPr>
            <a:spLocks noGrp="1" noChangeArrowheads="1"/>
          </p:cNvSpPr>
          <p:nvPr>
            <p:ph type="sldNum" sz="quarter" idx="5"/>
          </p:nvPr>
        </p:nvSpPr>
        <p:spPr>
          <a:noFill/>
        </p:spPr>
        <p:txBody>
          <a:bodyPr/>
          <a:lstStyle/>
          <a:p>
            <a:fld id="{60BF18A9-D326-491C-9D8E-D0CCB1D60079}" type="slidenum">
              <a:rPr lang="es-ES_tradnl"/>
              <a:pPr/>
              <a:t>12</a:t>
            </a:fld>
            <a:endParaRPr lang="es-ES_tradnl"/>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xfrm>
            <a:off x="913420" y="4344655"/>
            <a:ext cx="5031160" cy="258346"/>
          </a:xfrm>
          <a:noFill/>
          <a:ln/>
        </p:spPr>
        <p:txBody>
          <a:bodyPr/>
          <a:lstStyle/>
          <a:p>
            <a:endParaRPr lang="es-E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1031"/>
          <p:cNvSpPr>
            <a:spLocks noGrp="1" noChangeArrowheads="1"/>
          </p:cNvSpPr>
          <p:nvPr>
            <p:ph type="sldNum" sz="quarter" idx="5"/>
          </p:nvPr>
        </p:nvSpPr>
        <p:spPr>
          <a:noFill/>
        </p:spPr>
        <p:txBody>
          <a:bodyPr/>
          <a:lstStyle/>
          <a:p>
            <a:fld id="{B7462626-1CFB-493A-85DF-B0AA8CE07CA8}" type="slidenum">
              <a:rPr lang="es-ES_tradnl"/>
              <a:pPr/>
              <a:t>13</a:t>
            </a:fld>
            <a:endParaRPr lang="es-ES_tradnl"/>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xfrm>
            <a:off x="913420" y="4344655"/>
            <a:ext cx="5031160" cy="258346"/>
          </a:xfrm>
          <a:noFill/>
          <a:ln/>
        </p:spPr>
        <p:txBody>
          <a:bodyPr/>
          <a:lstStyle/>
          <a:p>
            <a:endParaRPr lang="es-E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1031"/>
          <p:cNvSpPr>
            <a:spLocks noGrp="1" noChangeArrowheads="1"/>
          </p:cNvSpPr>
          <p:nvPr>
            <p:ph type="sldNum" sz="quarter" idx="5"/>
          </p:nvPr>
        </p:nvSpPr>
        <p:spPr>
          <a:noFill/>
        </p:spPr>
        <p:txBody>
          <a:bodyPr/>
          <a:lstStyle/>
          <a:p>
            <a:fld id="{34ED2491-C796-498F-981D-FABA6A4DD0C3}" type="slidenum">
              <a:rPr lang="es-ES_tradnl"/>
              <a:pPr/>
              <a:t>14</a:t>
            </a:fld>
            <a:endParaRPr lang="es-ES_tradnl"/>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xfrm>
            <a:off x="913420" y="4344655"/>
            <a:ext cx="5031160" cy="258346"/>
          </a:xfrm>
          <a:noFill/>
          <a:ln/>
        </p:spPr>
        <p:txBody>
          <a:bodyPr/>
          <a:lstStyle/>
          <a:p>
            <a:endParaRPr 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1031"/>
          <p:cNvSpPr>
            <a:spLocks noGrp="1" noChangeArrowheads="1"/>
          </p:cNvSpPr>
          <p:nvPr>
            <p:ph type="sldNum" sz="quarter" idx="5"/>
          </p:nvPr>
        </p:nvSpPr>
        <p:spPr>
          <a:noFill/>
        </p:spPr>
        <p:txBody>
          <a:bodyPr/>
          <a:lstStyle/>
          <a:p>
            <a:fld id="{30EA76F1-A672-445F-9A9D-56E07E0753A3}" type="slidenum">
              <a:rPr lang="es-ES_tradnl"/>
              <a:pPr/>
              <a:t>4</a:t>
            </a:fld>
            <a:endParaRPr lang="es-ES_tradnl"/>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xfrm>
            <a:off x="913420" y="4344655"/>
            <a:ext cx="5031160" cy="258346"/>
          </a:xfrm>
          <a:noFill/>
          <a:ln/>
        </p:spPr>
        <p:txBody>
          <a:bodyPr/>
          <a:lstStyle/>
          <a:p>
            <a:endParaRPr lang="es-E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031"/>
          <p:cNvSpPr>
            <a:spLocks noGrp="1" noChangeArrowheads="1"/>
          </p:cNvSpPr>
          <p:nvPr>
            <p:ph type="sldNum" sz="quarter" idx="5"/>
          </p:nvPr>
        </p:nvSpPr>
        <p:spPr>
          <a:noFill/>
        </p:spPr>
        <p:txBody>
          <a:bodyPr/>
          <a:lstStyle/>
          <a:p>
            <a:fld id="{6F7FCB27-4B25-4312-9409-5E835E3FBD59}" type="slidenum">
              <a:rPr lang="es-ES_tradnl"/>
              <a:pPr/>
              <a:t>5</a:t>
            </a:fld>
            <a:endParaRPr lang="es-ES_tradnl"/>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xfrm>
            <a:off x="913420" y="4344655"/>
            <a:ext cx="5031160" cy="258346"/>
          </a:xfrm>
          <a:noFill/>
          <a:ln/>
        </p:spPr>
        <p:txBody>
          <a:bodyPr/>
          <a:lstStyle/>
          <a:p>
            <a:endParaRPr lang="es-E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1031"/>
          <p:cNvSpPr>
            <a:spLocks noGrp="1" noChangeArrowheads="1"/>
          </p:cNvSpPr>
          <p:nvPr>
            <p:ph type="sldNum" sz="quarter" idx="5"/>
          </p:nvPr>
        </p:nvSpPr>
        <p:spPr>
          <a:noFill/>
        </p:spPr>
        <p:txBody>
          <a:bodyPr/>
          <a:lstStyle/>
          <a:p>
            <a:fld id="{F6BF1B1D-6F16-4CBB-B5DD-5049DDF7DAE9}" type="slidenum">
              <a:rPr lang="es-ES_tradnl"/>
              <a:pPr/>
              <a:t>6</a:t>
            </a:fld>
            <a:endParaRPr lang="es-ES_tradnl"/>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xfrm>
            <a:off x="913420" y="4344655"/>
            <a:ext cx="5031160" cy="258346"/>
          </a:xfrm>
          <a:noFill/>
          <a:ln/>
        </p:spPr>
        <p:txBody>
          <a:bodyPr/>
          <a:lstStyle/>
          <a:p>
            <a:endParaRPr lang="es-E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1031"/>
          <p:cNvSpPr>
            <a:spLocks noGrp="1" noChangeArrowheads="1"/>
          </p:cNvSpPr>
          <p:nvPr>
            <p:ph type="sldNum" sz="quarter" idx="5"/>
          </p:nvPr>
        </p:nvSpPr>
        <p:spPr>
          <a:noFill/>
        </p:spPr>
        <p:txBody>
          <a:bodyPr/>
          <a:lstStyle/>
          <a:p>
            <a:fld id="{86A52C92-F130-463B-A42F-B2AE6845082A}" type="slidenum">
              <a:rPr lang="es-ES_tradnl"/>
              <a:pPr/>
              <a:t>7</a:t>
            </a:fld>
            <a:endParaRPr lang="es-ES_tradnl"/>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xfrm>
            <a:off x="913420" y="4344655"/>
            <a:ext cx="5031160" cy="258346"/>
          </a:xfrm>
          <a:noFill/>
          <a:ln/>
        </p:spPr>
        <p:txBody>
          <a:bodyPr/>
          <a:lstStyle/>
          <a:p>
            <a:endParaRPr lang="es-E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1031"/>
          <p:cNvSpPr>
            <a:spLocks noGrp="1" noChangeArrowheads="1"/>
          </p:cNvSpPr>
          <p:nvPr>
            <p:ph type="sldNum" sz="quarter" idx="5"/>
          </p:nvPr>
        </p:nvSpPr>
        <p:spPr>
          <a:noFill/>
        </p:spPr>
        <p:txBody>
          <a:bodyPr/>
          <a:lstStyle/>
          <a:p>
            <a:fld id="{1E6A4CA6-78BB-4A1C-9704-00408B2BFBB0}" type="slidenum">
              <a:rPr lang="es-ES_tradnl"/>
              <a:pPr/>
              <a:t>8</a:t>
            </a:fld>
            <a:endParaRPr lang="es-ES_tradnl"/>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xfrm>
            <a:off x="913420" y="4344655"/>
            <a:ext cx="5031160" cy="258346"/>
          </a:xfrm>
          <a:noFill/>
          <a:ln/>
        </p:spPr>
        <p:txBody>
          <a:bodyPr/>
          <a:lstStyle/>
          <a:p>
            <a:endParaRPr lang="es-E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1031"/>
          <p:cNvSpPr>
            <a:spLocks noGrp="1" noChangeArrowheads="1"/>
          </p:cNvSpPr>
          <p:nvPr>
            <p:ph type="sldNum" sz="quarter" idx="5"/>
          </p:nvPr>
        </p:nvSpPr>
        <p:spPr>
          <a:noFill/>
        </p:spPr>
        <p:txBody>
          <a:bodyPr/>
          <a:lstStyle/>
          <a:p>
            <a:fld id="{C4D563E7-2446-4A3F-8FBF-08712E6276F8}" type="slidenum">
              <a:rPr lang="es-ES_tradnl"/>
              <a:pPr/>
              <a:t>9</a:t>
            </a:fld>
            <a:endParaRPr lang="es-ES_tradnl"/>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xfrm>
            <a:off x="913420" y="4344655"/>
            <a:ext cx="5031160" cy="258346"/>
          </a:xfrm>
          <a:noFill/>
          <a:ln/>
        </p:spPr>
        <p:txBody>
          <a:bodyPr/>
          <a:lstStyle/>
          <a:p>
            <a:endParaRPr lang="es-E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1031"/>
          <p:cNvSpPr>
            <a:spLocks noGrp="1" noChangeArrowheads="1"/>
          </p:cNvSpPr>
          <p:nvPr>
            <p:ph type="sldNum" sz="quarter" idx="5"/>
          </p:nvPr>
        </p:nvSpPr>
        <p:spPr>
          <a:noFill/>
        </p:spPr>
        <p:txBody>
          <a:bodyPr/>
          <a:lstStyle/>
          <a:p>
            <a:fld id="{3811D7D6-B2F0-4637-9CE8-0C1932E18695}" type="slidenum">
              <a:rPr lang="es-ES_tradnl"/>
              <a:pPr/>
              <a:t>10</a:t>
            </a:fld>
            <a:endParaRPr lang="es-ES_tradnl"/>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xfrm>
            <a:off x="913420" y="4344655"/>
            <a:ext cx="5031160" cy="258346"/>
          </a:xfrm>
          <a:noFill/>
          <a:ln/>
        </p:spPr>
        <p:txBody>
          <a:bodyPr/>
          <a:lstStyle/>
          <a:p>
            <a:endParaRPr lang="es-E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1031"/>
          <p:cNvSpPr>
            <a:spLocks noGrp="1" noChangeArrowheads="1"/>
          </p:cNvSpPr>
          <p:nvPr>
            <p:ph type="sldNum" sz="quarter" idx="5"/>
          </p:nvPr>
        </p:nvSpPr>
        <p:spPr>
          <a:noFill/>
        </p:spPr>
        <p:txBody>
          <a:bodyPr/>
          <a:lstStyle/>
          <a:p>
            <a:fld id="{E3BD3723-E41D-45BF-9E33-96C45A13B771}" type="slidenum">
              <a:rPr lang="es-ES_tradnl"/>
              <a:pPr/>
              <a:t>11</a:t>
            </a:fld>
            <a:endParaRPr lang="es-ES_tradnl"/>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xfrm>
            <a:off x="913420" y="4344655"/>
            <a:ext cx="5031160" cy="258346"/>
          </a:xfrm>
          <a:noFill/>
          <a:ln/>
        </p:spPr>
        <p:txBody>
          <a:bodyPr/>
          <a:lstStyle/>
          <a:p>
            <a:endParaRPr lang="es-E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AR"/>
          </a:p>
        </p:txBody>
      </p:sp>
      <p:sp>
        <p:nvSpPr>
          <p:cNvPr id="4" name="3 Marcador de fecha"/>
          <p:cNvSpPr>
            <a:spLocks noGrp="1"/>
          </p:cNvSpPr>
          <p:nvPr>
            <p:ph type="dt" sz="half" idx="10"/>
          </p:nvPr>
        </p:nvSpPr>
        <p:spPr/>
        <p:txBody>
          <a:bodyPr/>
          <a:lstStyle/>
          <a:p>
            <a:fld id="{84DDD0BC-503F-46CB-BDE9-4A0AAB6D2351}" type="datetimeFigureOut">
              <a:rPr lang="es-AR" smtClean="0"/>
              <a:pPr/>
              <a:t>27/05/2012</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175BC8AC-ECA4-4C21-BC18-5183428E6B7B}" type="slidenum">
              <a:rPr lang="es-AR" smtClean="0"/>
              <a:pPr/>
              <a:t>‹Nº›</a:t>
            </a:fld>
            <a:endParaRPr lang="es-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84DDD0BC-503F-46CB-BDE9-4A0AAB6D2351}" type="datetimeFigureOut">
              <a:rPr lang="es-AR" smtClean="0"/>
              <a:pPr/>
              <a:t>27/05/2012</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175BC8AC-ECA4-4C21-BC18-5183428E6B7B}" type="slidenum">
              <a:rPr lang="es-AR" smtClean="0"/>
              <a:pPr/>
              <a:t>‹Nº›</a:t>
            </a:fld>
            <a:endParaRPr lang="es-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84DDD0BC-503F-46CB-BDE9-4A0AAB6D2351}" type="datetimeFigureOut">
              <a:rPr lang="es-AR" smtClean="0"/>
              <a:pPr/>
              <a:t>27/05/2012</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175BC8AC-ECA4-4C21-BC18-5183428E6B7B}" type="slidenum">
              <a:rPr lang="es-AR" smtClean="0"/>
              <a:pPr/>
              <a:t>‹Nº›</a:t>
            </a:fld>
            <a:endParaRPr lang="es-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84DDD0BC-503F-46CB-BDE9-4A0AAB6D2351}" type="datetimeFigureOut">
              <a:rPr lang="es-AR" smtClean="0"/>
              <a:pPr/>
              <a:t>27/05/2012</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175BC8AC-ECA4-4C21-BC18-5183428E6B7B}" type="slidenum">
              <a:rPr lang="es-AR" smtClean="0"/>
              <a:pPr/>
              <a:t>‹Nº›</a:t>
            </a:fld>
            <a:endParaRPr lang="es-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84DDD0BC-503F-46CB-BDE9-4A0AAB6D2351}" type="datetimeFigureOut">
              <a:rPr lang="es-AR" smtClean="0"/>
              <a:pPr/>
              <a:t>27/05/2012</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175BC8AC-ECA4-4C21-BC18-5183428E6B7B}" type="slidenum">
              <a:rPr lang="es-AR" smtClean="0"/>
              <a:pPr/>
              <a:t>‹Nº›</a:t>
            </a:fld>
            <a:endParaRPr lang="es-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fecha"/>
          <p:cNvSpPr>
            <a:spLocks noGrp="1"/>
          </p:cNvSpPr>
          <p:nvPr>
            <p:ph type="dt" sz="half" idx="10"/>
          </p:nvPr>
        </p:nvSpPr>
        <p:spPr/>
        <p:txBody>
          <a:bodyPr/>
          <a:lstStyle/>
          <a:p>
            <a:fld id="{84DDD0BC-503F-46CB-BDE9-4A0AAB6D2351}" type="datetimeFigureOut">
              <a:rPr lang="es-AR" smtClean="0"/>
              <a:pPr/>
              <a:t>27/05/2012</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175BC8AC-ECA4-4C21-BC18-5183428E6B7B}" type="slidenum">
              <a:rPr lang="es-AR" smtClean="0"/>
              <a:pPr/>
              <a:t>‹Nº›</a:t>
            </a:fld>
            <a:endParaRPr lang="es-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7" name="6 Marcador de fecha"/>
          <p:cNvSpPr>
            <a:spLocks noGrp="1"/>
          </p:cNvSpPr>
          <p:nvPr>
            <p:ph type="dt" sz="half" idx="10"/>
          </p:nvPr>
        </p:nvSpPr>
        <p:spPr/>
        <p:txBody>
          <a:bodyPr/>
          <a:lstStyle/>
          <a:p>
            <a:fld id="{84DDD0BC-503F-46CB-BDE9-4A0AAB6D2351}" type="datetimeFigureOut">
              <a:rPr lang="es-AR" smtClean="0"/>
              <a:pPr/>
              <a:t>27/05/2012</a:t>
            </a:fld>
            <a:endParaRPr lang="es-AR"/>
          </a:p>
        </p:txBody>
      </p:sp>
      <p:sp>
        <p:nvSpPr>
          <p:cNvPr id="8" name="7 Marcador de pie de página"/>
          <p:cNvSpPr>
            <a:spLocks noGrp="1"/>
          </p:cNvSpPr>
          <p:nvPr>
            <p:ph type="ftr" sz="quarter" idx="11"/>
          </p:nvPr>
        </p:nvSpPr>
        <p:spPr/>
        <p:txBody>
          <a:bodyPr/>
          <a:lstStyle/>
          <a:p>
            <a:endParaRPr lang="es-AR"/>
          </a:p>
        </p:txBody>
      </p:sp>
      <p:sp>
        <p:nvSpPr>
          <p:cNvPr id="9" name="8 Marcador de número de diapositiva"/>
          <p:cNvSpPr>
            <a:spLocks noGrp="1"/>
          </p:cNvSpPr>
          <p:nvPr>
            <p:ph type="sldNum" sz="quarter" idx="12"/>
          </p:nvPr>
        </p:nvSpPr>
        <p:spPr/>
        <p:txBody>
          <a:bodyPr/>
          <a:lstStyle/>
          <a:p>
            <a:fld id="{175BC8AC-ECA4-4C21-BC18-5183428E6B7B}" type="slidenum">
              <a:rPr lang="es-AR" smtClean="0"/>
              <a:pPr/>
              <a:t>‹Nº›</a:t>
            </a:fld>
            <a:endParaRPr lang="es-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fecha"/>
          <p:cNvSpPr>
            <a:spLocks noGrp="1"/>
          </p:cNvSpPr>
          <p:nvPr>
            <p:ph type="dt" sz="half" idx="10"/>
          </p:nvPr>
        </p:nvSpPr>
        <p:spPr/>
        <p:txBody>
          <a:bodyPr/>
          <a:lstStyle/>
          <a:p>
            <a:fld id="{84DDD0BC-503F-46CB-BDE9-4A0AAB6D2351}" type="datetimeFigureOut">
              <a:rPr lang="es-AR" smtClean="0"/>
              <a:pPr/>
              <a:t>27/05/2012</a:t>
            </a:fld>
            <a:endParaRPr lang="es-AR"/>
          </a:p>
        </p:txBody>
      </p:sp>
      <p:sp>
        <p:nvSpPr>
          <p:cNvPr id="4" name="3 Marcador de pie de página"/>
          <p:cNvSpPr>
            <a:spLocks noGrp="1"/>
          </p:cNvSpPr>
          <p:nvPr>
            <p:ph type="ftr" sz="quarter" idx="11"/>
          </p:nvPr>
        </p:nvSpPr>
        <p:spPr/>
        <p:txBody>
          <a:bodyPr/>
          <a:lstStyle/>
          <a:p>
            <a:endParaRPr lang="es-AR"/>
          </a:p>
        </p:txBody>
      </p:sp>
      <p:sp>
        <p:nvSpPr>
          <p:cNvPr id="5" name="4 Marcador de número de diapositiva"/>
          <p:cNvSpPr>
            <a:spLocks noGrp="1"/>
          </p:cNvSpPr>
          <p:nvPr>
            <p:ph type="sldNum" sz="quarter" idx="12"/>
          </p:nvPr>
        </p:nvSpPr>
        <p:spPr/>
        <p:txBody>
          <a:bodyPr/>
          <a:lstStyle/>
          <a:p>
            <a:fld id="{175BC8AC-ECA4-4C21-BC18-5183428E6B7B}" type="slidenum">
              <a:rPr lang="es-AR" smtClean="0"/>
              <a:pPr/>
              <a:t>‹Nº›</a:t>
            </a:fld>
            <a:endParaRPr lang="es-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4DDD0BC-503F-46CB-BDE9-4A0AAB6D2351}" type="datetimeFigureOut">
              <a:rPr lang="es-AR" smtClean="0"/>
              <a:pPr/>
              <a:t>27/05/2012</a:t>
            </a:fld>
            <a:endParaRPr lang="es-AR"/>
          </a:p>
        </p:txBody>
      </p:sp>
      <p:sp>
        <p:nvSpPr>
          <p:cNvPr id="3" name="2 Marcador de pie de página"/>
          <p:cNvSpPr>
            <a:spLocks noGrp="1"/>
          </p:cNvSpPr>
          <p:nvPr>
            <p:ph type="ftr" sz="quarter" idx="11"/>
          </p:nvPr>
        </p:nvSpPr>
        <p:spPr/>
        <p:txBody>
          <a:bodyPr/>
          <a:lstStyle/>
          <a:p>
            <a:endParaRPr lang="es-AR"/>
          </a:p>
        </p:txBody>
      </p:sp>
      <p:sp>
        <p:nvSpPr>
          <p:cNvPr id="4" name="3 Marcador de número de diapositiva"/>
          <p:cNvSpPr>
            <a:spLocks noGrp="1"/>
          </p:cNvSpPr>
          <p:nvPr>
            <p:ph type="sldNum" sz="quarter" idx="12"/>
          </p:nvPr>
        </p:nvSpPr>
        <p:spPr/>
        <p:txBody>
          <a:bodyPr/>
          <a:lstStyle/>
          <a:p>
            <a:fld id="{175BC8AC-ECA4-4C21-BC18-5183428E6B7B}" type="slidenum">
              <a:rPr lang="es-AR" smtClean="0"/>
              <a:pPr/>
              <a:t>‹Nº›</a:t>
            </a:fld>
            <a:endParaRPr lang="es-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4DDD0BC-503F-46CB-BDE9-4A0AAB6D2351}" type="datetimeFigureOut">
              <a:rPr lang="es-AR" smtClean="0"/>
              <a:pPr/>
              <a:t>27/05/2012</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175BC8AC-ECA4-4C21-BC18-5183428E6B7B}" type="slidenum">
              <a:rPr lang="es-AR" smtClean="0"/>
              <a:pPr/>
              <a:t>‹Nº›</a:t>
            </a:fld>
            <a:endParaRPr lang="es-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AR"/>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4DDD0BC-503F-46CB-BDE9-4A0AAB6D2351}" type="datetimeFigureOut">
              <a:rPr lang="es-AR" smtClean="0"/>
              <a:pPr/>
              <a:t>27/05/2012</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175BC8AC-ECA4-4C21-BC18-5183428E6B7B}" type="slidenum">
              <a:rPr lang="es-AR" smtClean="0"/>
              <a:pPr/>
              <a:t>‹Nº›</a:t>
            </a:fld>
            <a:endParaRPr lang="es-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0000"/>
            </a:gs>
            <a:gs pos="39999">
              <a:srgbClr val="0A128C"/>
            </a:gs>
            <a:gs pos="70000">
              <a:srgbClr val="181CC7"/>
            </a:gs>
            <a:gs pos="88000">
              <a:srgbClr val="7005D4"/>
            </a:gs>
            <a:gs pos="100000">
              <a:srgbClr val="8C3D91"/>
            </a:gs>
          </a:gsLst>
          <a:lin ang="5400000" scaled="0"/>
          <a:tileRect/>
        </a:gra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DDD0BC-503F-46CB-BDE9-4A0AAB6D2351}" type="datetimeFigureOut">
              <a:rPr lang="es-AR" smtClean="0"/>
              <a:pPr/>
              <a:t>27/05/2012</a:t>
            </a:fld>
            <a:endParaRPr lang="es-A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A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5BC8AC-ECA4-4C21-BC18-5183428E6B7B}" type="slidenum">
              <a:rPr lang="es-AR" smtClean="0"/>
              <a:pPr/>
              <a:t>‹Nº›</a:t>
            </a:fld>
            <a:endParaRPr lang="es-AR"/>
          </a:p>
        </p:txBody>
      </p:sp>
    </p:spTree>
  </p:cSld>
  <p:clrMap bg1="dk1" tx1="lt1" bg2="dk2" tx2="lt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emf"/></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AR" dirty="0" smtClean="0"/>
              <a:t>CHARLA </a:t>
            </a:r>
            <a:br>
              <a:rPr lang="es-AR" dirty="0" smtClean="0"/>
            </a:br>
            <a:r>
              <a:rPr lang="es-AR" dirty="0" smtClean="0"/>
              <a:t>28-5-2012</a:t>
            </a:r>
            <a:endParaRPr lang="es-AR" dirty="0"/>
          </a:p>
        </p:txBody>
      </p:sp>
      <p:sp>
        <p:nvSpPr>
          <p:cNvPr id="3" name="2 Subtítulo"/>
          <p:cNvSpPr>
            <a:spLocks noGrp="1"/>
          </p:cNvSpPr>
          <p:nvPr>
            <p:ph type="subTitle" idx="1"/>
          </p:nvPr>
        </p:nvSpPr>
        <p:spPr/>
        <p:txBody>
          <a:bodyPr/>
          <a:lstStyle/>
          <a:p>
            <a:r>
              <a:rPr lang="es-AR" dirty="0" smtClean="0"/>
              <a:t>DRA. MONICA RAMON</a:t>
            </a:r>
            <a:endParaRPr lang="es-A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Rectangle 1049"/>
          <p:cNvPicPr>
            <a:picLocks noChangeArrowheads="1"/>
          </p:cNvPicPr>
          <p:nvPr/>
        </p:nvPicPr>
        <p:blipFill>
          <a:blip r:embed="rId3" cstate="print"/>
          <a:srcRect/>
          <a:stretch>
            <a:fillRect/>
          </a:stretch>
        </p:blipFill>
        <p:spPr bwMode="auto">
          <a:xfrm>
            <a:off x="0" y="949325"/>
            <a:ext cx="9144000" cy="1292225"/>
          </a:xfrm>
          <a:prstGeom prst="rect">
            <a:avLst/>
          </a:prstGeom>
          <a:noFill/>
          <a:ln w="9525">
            <a:noFill/>
            <a:miter lim="800000"/>
            <a:headEnd/>
            <a:tailEnd/>
          </a:ln>
        </p:spPr>
      </p:pic>
      <p:sp>
        <p:nvSpPr>
          <p:cNvPr id="2020355" name="Rectangle 3"/>
          <p:cNvSpPr>
            <a:spLocks noChangeArrowheads="1"/>
          </p:cNvSpPr>
          <p:nvPr/>
        </p:nvSpPr>
        <p:spPr bwMode="auto">
          <a:xfrm rot="-955202">
            <a:off x="203200" y="160338"/>
            <a:ext cx="635000" cy="635000"/>
          </a:xfrm>
          <a:prstGeom prst="rect">
            <a:avLst/>
          </a:prstGeom>
          <a:solidFill>
            <a:srgbClr val="942700"/>
          </a:solidFill>
          <a:ln w="9525" algn="ctr">
            <a:noFill/>
            <a:miter lim="800000"/>
            <a:headEnd/>
            <a:tailEnd/>
          </a:ln>
          <a:effectLst>
            <a:outerShdw dist="107763" dir="2700000" algn="ctr" rotWithShape="0">
              <a:schemeClr val="tx1">
                <a:alpha val="50000"/>
              </a:schemeClr>
            </a:outerShdw>
          </a:effectLst>
        </p:spPr>
        <p:txBody>
          <a:bodyPr wrap="none" lIns="0" anchor="ctr">
            <a:spAutoFit/>
          </a:bodyPr>
          <a:lstStyle/>
          <a:p>
            <a:pPr>
              <a:defRPr/>
            </a:pPr>
            <a:endParaRPr lang="es-AR"/>
          </a:p>
        </p:txBody>
      </p:sp>
      <p:sp>
        <p:nvSpPr>
          <p:cNvPr id="18436" name="Text Box 4"/>
          <p:cNvSpPr txBox="1">
            <a:spLocks noChangeArrowheads="1"/>
          </p:cNvSpPr>
          <p:nvPr/>
        </p:nvSpPr>
        <p:spPr bwMode="auto">
          <a:xfrm rot="-900000">
            <a:off x="279400" y="158750"/>
            <a:ext cx="473075" cy="641350"/>
          </a:xfrm>
          <a:prstGeom prst="rect">
            <a:avLst/>
          </a:prstGeom>
          <a:noFill/>
          <a:ln w="9525">
            <a:noFill/>
            <a:miter lim="800000"/>
            <a:headEnd/>
            <a:tailEnd/>
          </a:ln>
        </p:spPr>
        <p:txBody>
          <a:bodyPr>
            <a:spAutoFit/>
          </a:bodyPr>
          <a:lstStyle/>
          <a:p>
            <a:pPr eaLnBrk="1" hangingPunct="1">
              <a:lnSpc>
                <a:spcPct val="100000"/>
              </a:lnSpc>
              <a:spcBef>
                <a:spcPct val="50000"/>
              </a:spcBef>
            </a:pPr>
            <a:r>
              <a:rPr lang="es-AR" sz="3600" b="1">
                <a:latin typeface="Frutiger-Bold" pitchFamily="2" charset="0"/>
              </a:rPr>
              <a:t>2</a:t>
            </a:r>
            <a:endParaRPr lang="es-ES" sz="3600" b="1">
              <a:latin typeface="Frutiger-Bold" pitchFamily="2" charset="0"/>
            </a:endParaRPr>
          </a:p>
        </p:txBody>
      </p:sp>
      <p:sp>
        <p:nvSpPr>
          <p:cNvPr id="18437" name="Text Box 5"/>
          <p:cNvSpPr txBox="1">
            <a:spLocks noChangeArrowheads="1"/>
          </p:cNvSpPr>
          <p:nvPr/>
        </p:nvSpPr>
        <p:spPr bwMode="auto">
          <a:xfrm>
            <a:off x="325438" y="1123950"/>
            <a:ext cx="8534400" cy="920750"/>
          </a:xfrm>
          <a:prstGeom prst="rect">
            <a:avLst/>
          </a:prstGeom>
          <a:noFill/>
          <a:ln w="9525" algn="ctr">
            <a:noFill/>
            <a:miter lim="800000"/>
            <a:headEnd/>
            <a:tailEnd/>
          </a:ln>
        </p:spPr>
        <p:txBody>
          <a:bodyPr lIns="0">
            <a:spAutoFit/>
          </a:bodyPr>
          <a:lstStyle/>
          <a:p>
            <a:pPr>
              <a:spcBef>
                <a:spcPct val="50000"/>
              </a:spcBef>
            </a:pPr>
            <a:r>
              <a:rPr lang="es-AR" sz="3200" i="1">
                <a:latin typeface="Verdana" pitchFamily="34" charset="0"/>
              </a:rPr>
              <a:t>Conceptos NO remunerativos Antecedentes del Organismo</a:t>
            </a:r>
            <a:endParaRPr lang="es-ES" sz="3200" i="1">
              <a:latin typeface="Verdana" pitchFamily="34" charset="0"/>
            </a:endParaRPr>
          </a:p>
        </p:txBody>
      </p:sp>
      <p:sp>
        <p:nvSpPr>
          <p:cNvPr id="18438" name="Text Box 6"/>
          <p:cNvSpPr txBox="1">
            <a:spLocks noChangeArrowheads="1"/>
          </p:cNvSpPr>
          <p:nvPr/>
        </p:nvSpPr>
        <p:spPr bwMode="auto">
          <a:xfrm>
            <a:off x="287338" y="2416175"/>
            <a:ext cx="8574087" cy="403225"/>
          </a:xfrm>
          <a:prstGeom prst="rect">
            <a:avLst/>
          </a:prstGeom>
          <a:noFill/>
          <a:ln w="9525" algn="ctr">
            <a:noFill/>
            <a:miter lim="800000"/>
            <a:headEnd/>
            <a:tailEnd/>
          </a:ln>
        </p:spPr>
        <p:txBody>
          <a:bodyPr lIns="0">
            <a:spAutoFit/>
          </a:bodyPr>
          <a:lstStyle/>
          <a:p>
            <a:pPr algn="just">
              <a:spcBef>
                <a:spcPct val="50000"/>
              </a:spcBef>
              <a:buClr>
                <a:srgbClr val="FFCC00"/>
              </a:buClr>
              <a:buSzPct val="125000"/>
              <a:buFont typeface="Wingdings" pitchFamily="2" charset="2"/>
              <a:buChar char="Ø"/>
            </a:pPr>
            <a:r>
              <a:rPr lang="es-AR" sz="2400">
                <a:latin typeface="Verdana" pitchFamily="34" charset="0"/>
              </a:rPr>
              <a:t> </a:t>
            </a:r>
            <a:r>
              <a:rPr lang="es-AR" sz="2400" u="sng">
                <a:latin typeface="Verdana" pitchFamily="34" charset="0"/>
              </a:rPr>
              <a:t>Concepto</a:t>
            </a:r>
            <a:r>
              <a:rPr lang="es-AR" sz="2400">
                <a:latin typeface="Verdana" pitchFamily="34" charset="0"/>
              </a:rPr>
              <a:t>: Movilidad.</a:t>
            </a:r>
            <a:endParaRPr lang="es-ES" sz="2400">
              <a:latin typeface="Verdana" pitchFamily="34" charset="0"/>
            </a:endParaRPr>
          </a:p>
        </p:txBody>
      </p:sp>
      <p:sp>
        <p:nvSpPr>
          <p:cNvPr id="18439" name="Text Box 7"/>
          <p:cNvSpPr txBox="1">
            <a:spLocks noChangeArrowheads="1"/>
          </p:cNvSpPr>
          <p:nvPr/>
        </p:nvSpPr>
        <p:spPr bwMode="auto">
          <a:xfrm>
            <a:off x="279400" y="3300413"/>
            <a:ext cx="8574088" cy="2270125"/>
          </a:xfrm>
          <a:prstGeom prst="rect">
            <a:avLst/>
          </a:prstGeom>
          <a:noFill/>
          <a:ln w="9525" algn="ctr">
            <a:noFill/>
            <a:miter lim="800000"/>
            <a:headEnd/>
            <a:tailEnd/>
          </a:ln>
        </p:spPr>
        <p:txBody>
          <a:bodyPr lIns="0">
            <a:spAutoFit/>
          </a:bodyPr>
          <a:lstStyle/>
          <a:p>
            <a:pPr algn="just">
              <a:spcBef>
                <a:spcPct val="50000"/>
              </a:spcBef>
              <a:buClr>
                <a:srgbClr val="FFCC00"/>
              </a:buClr>
              <a:buSzPct val="125000"/>
              <a:buFont typeface="Wingdings" pitchFamily="2" charset="2"/>
              <a:buNone/>
            </a:pPr>
            <a:r>
              <a:rPr lang="es-ES" sz="2400">
                <a:latin typeface="Verdana" pitchFamily="34" charset="0"/>
              </a:rPr>
              <a:t>“El rubro “movilidad” para revestir carácter “no remunerativo” deberá, entre otros requisitos, tratarse de un gasto propio del empleador en los términos del artículo 76 de la LCT, extremo que no se verifica en lo que hace a los gastos de traslados del domicilio del trabajador al lugar donde habitualmente presta sus servicios a favor del primero”.  </a:t>
            </a:r>
          </a:p>
        </p:txBody>
      </p:sp>
      <p:sp>
        <p:nvSpPr>
          <p:cNvPr id="18440" name="Text Box 8"/>
          <p:cNvSpPr txBox="1">
            <a:spLocks noChangeArrowheads="1"/>
          </p:cNvSpPr>
          <p:nvPr/>
        </p:nvSpPr>
        <p:spPr bwMode="auto">
          <a:xfrm>
            <a:off x="290513" y="6008688"/>
            <a:ext cx="8407400" cy="403225"/>
          </a:xfrm>
          <a:prstGeom prst="rect">
            <a:avLst/>
          </a:prstGeom>
          <a:noFill/>
          <a:ln w="9525" algn="ctr">
            <a:noFill/>
            <a:miter lim="800000"/>
            <a:headEnd/>
            <a:tailEnd/>
          </a:ln>
        </p:spPr>
        <p:txBody>
          <a:bodyPr lIns="0">
            <a:spAutoFit/>
          </a:bodyPr>
          <a:lstStyle/>
          <a:p>
            <a:pPr algn="just">
              <a:spcBef>
                <a:spcPct val="50000"/>
              </a:spcBef>
            </a:pPr>
            <a:r>
              <a:rPr lang="es-AR" sz="2400">
                <a:solidFill>
                  <a:srgbClr val="FFCC00"/>
                </a:solidFill>
                <a:latin typeface="Arial" charset="0"/>
              </a:rPr>
              <a:t>Dictamen (DI ALIR) N° 12/08. </a:t>
            </a:r>
            <a:endParaRPr lang="es-ES" sz="2400">
              <a:solidFill>
                <a:srgbClr val="FFCC00"/>
              </a:solidFill>
              <a:latin typeface="Arial" charset="0"/>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Rectangle 1049"/>
          <p:cNvPicPr>
            <a:picLocks noChangeArrowheads="1"/>
          </p:cNvPicPr>
          <p:nvPr/>
        </p:nvPicPr>
        <p:blipFill>
          <a:blip r:embed="rId3" cstate="print"/>
          <a:srcRect/>
          <a:stretch>
            <a:fillRect/>
          </a:stretch>
        </p:blipFill>
        <p:spPr bwMode="auto">
          <a:xfrm>
            <a:off x="0" y="949325"/>
            <a:ext cx="9144000" cy="1292225"/>
          </a:xfrm>
          <a:prstGeom prst="rect">
            <a:avLst/>
          </a:prstGeom>
          <a:noFill/>
          <a:ln w="9525">
            <a:noFill/>
            <a:miter lim="800000"/>
            <a:headEnd/>
            <a:tailEnd/>
          </a:ln>
        </p:spPr>
      </p:pic>
      <p:sp>
        <p:nvSpPr>
          <p:cNvPr id="2021379" name="Rectangle 3"/>
          <p:cNvSpPr>
            <a:spLocks noChangeArrowheads="1"/>
          </p:cNvSpPr>
          <p:nvPr/>
        </p:nvSpPr>
        <p:spPr bwMode="auto">
          <a:xfrm rot="-955202">
            <a:off x="203200" y="160338"/>
            <a:ext cx="635000" cy="635000"/>
          </a:xfrm>
          <a:prstGeom prst="rect">
            <a:avLst/>
          </a:prstGeom>
          <a:solidFill>
            <a:srgbClr val="942700"/>
          </a:solidFill>
          <a:ln w="9525" algn="ctr">
            <a:noFill/>
            <a:miter lim="800000"/>
            <a:headEnd/>
            <a:tailEnd/>
          </a:ln>
          <a:effectLst>
            <a:outerShdw dist="107763" dir="2700000" algn="ctr" rotWithShape="0">
              <a:schemeClr val="tx1">
                <a:alpha val="50000"/>
              </a:schemeClr>
            </a:outerShdw>
          </a:effectLst>
        </p:spPr>
        <p:txBody>
          <a:bodyPr wrap="none" lIns="0" anchor="ctr">
            <a:spAutoFit/>
          </a:bodyPr>
          <a:lstStyle/>
          <a:p>
            <a:pPr>
              <a:defRPr/>
            </a:pPr>
            <a:endParaRPr lang="es-AR"/>
          </a:p>
        </p:txBody>
      </p:sp>
      <p:sp>
        <p:nvSpPr>
          <p:cNvPr id="19460" name="Text Box 4"/>
          <p:cNvSpPr txBox="1">
            <a:spLocks noChangeArrowheads="1"/>
          </p:cNvSpPr>
          <p:nvPr/>
        </p:nvSpPr>
        <p:spPr bwMode="auto">
          <a:xfrm rot="-900000">
            <a:off x="279400" y="158750"/>
            <a:ext cx="473075" cy="641350"/>
          </a:xfrm>
          <a:prstGeom prst="rect">
            <a:avLst/>
          </a:prstGeom>
          <a:noFill/>
          <a:ln w="9525">
            <a:noFill/>
            <a:miter lim="800000"/>
            <a:headEnd/>
            <a:tailEnd/>
          </a:ln>
        </p:spPr>
        <p:txBody>
          <a:bodyPr>
            <a:spAutoFit/>
          </a:bodyPr>
          <a:lstStyle/>
          <a:p>
            <a:pPr eaLnBrk="1" hangingPunct="1">
              <a:lnSpc>
                <a:spcPct val="100000"/>
              </a:lnSpc>
              <a:spcBef>
                <a:spcPct val="50000"/>
              </a:spcBef>
            </a:pPr>
            <a:r>
              <a:rPr lang="es-AR" sz="3600" b="1">
                <a:latin typeface="Frutiger-Bold" pitchFamily="2" charset="0"/>
              </a:rPr>
              <a:t>2</a:t>
            </a:r>
            <a:endParaRPr lang="es-ES" sz="3600" b="1">
              <a:latin typeface="Frutiger-Bold" pitchFamily="2" charset="0"/>
            </a:endParaRPr>
          </a:p>
        </p:txBody>
      </p:sp>
      <p:sp>
        <p:nvSpPr>
          <p:cNvPr id="19461" name="Text Box 5"/>
          <p:cNvSpPr txBox="1">
            <a:spLocks noChangeArrowheads="1"/>
          </p:cNvSpPr>
          <p:nvPr/>
        </p:nvSpPr>
        <p:spPr bwMode="auto">
          <a:xfrm>
            <a:off x="325438" y="1123950"/>
            <a:ext cx="8534400" cy="920750"/>
          </a:xfrm>
          <a:prstGeom prst="rect">
            <a:avLst/>
          </a:prstGeom>
          <a:noFill/>
          <a:ln w="9525" algn="ctr">
            <a:noFill/>
            <a:miter lim="800000"/>
            <a:headEnd/>
            <a:tailEnd/>
          </a:ln>
        </p:spPr>
        <p:txBody>
          <a:bodyPr lIns="0">
            <a:spAutoFit/>
          </a:bodyPr>
          <a:lstStyle/>
          <a:p>
            <a:pPr>
              <a:spcBef>
                <a:spcPct val="50000"/>
              </a:spcBef>
            </a:pPr>
            <a:r>
              <a:rPr lang="es-AR" sz="3200" i="1">
                <a:latin typeface="Verdana" pitchFamily="34" charset="0"/>
              </a:rPr>
              <a:t>Conceptos NO remunerativos Antecedentes del Organismo</a:t>
            </a:r>
            <a:endParaRPr lang="es-ES" sz="3200" i="1">
              <a:latin typeface="Verdana" pitchFamily="34" charset="0"/>
            </a:endParaRPr>
          </a:p>
        </p:txBody>
      </p:sp>
      <p:sp>
        <p:nvSpPr>
          <p:cNvPr id="19462" name="Text Box 6"/>
          <p:cNvSpPr txBox="1">
            <a:spLocks noChangeArrowheads="1"/>
          </p:cNvSpPr>
          <p:nvPr/>
        </p:nvSpPr>
        <p:spPr bwMode="auto">
          <a:xfrm>
            <a:off x="287338" y="2416175"/>
            <a:ext cx="8574087" cy="403225"/>
          </a:xfrm>
          <a:prstGeom prst="rect">
            <a:avLst/>
          </a:prstGeom>
          <a:noFill/>
          <a:ln w="9525" algn="ctr">
            <a:noFill/>
            <a:miter lim="800000"/>
            <a:headEnd/>
            <a:tailEnd/>
          </a:ln>
        </p:spPr>
        <p:txBody>
          <a:bodyPr lIns="0">
            <a:spAutoFit/>
          </a:bodyPr>
          <a:lstStyle/>
          <a:p>
            <a:pPr algn="just">
              <a:spcBef>
                <a:spcPct val="50000"/>
              </a:spcBef>
              <a:buClr>
                <a:srgbClr val="FFCC00"/>
              </a:buClr>
              <a:buSzPct val="125000"/>
              <a:buFont typeface="Wingdings" pitchFamily="2" charset="2"/>
              <a:buChar char="Ø"/>
            </a:pPr>
            <a:r>
              <a:rPr lang="es-AR" sz="2400">
                <a:latin typeface="Verdana" pitchFamily="34" charset="0"/>
              </a:rPr>
              <a:t> </a:t>
            </a:r>
            <a:r>
              <a:rPr lang="es-AR" sz="2400" u="sng">
                <a:latin typeface="Verdana" pitchFamily="34" charset="0"/>
              </a:rPr>
              <a:t>Concepto</a:t>
            </a:r>
            <a:r>
              <a:rPr lang="es-AR" sz="2400">
                <a:latin typeface="Verdana" pitchFamily="34" charset="0"/>
              </a:rPr>
              <a:t>: Indemnización por francos no gozados.</a:t>
            </a:r>
            <a:endParaRPr lang="es-ES" sz="2400">
              <a:latin typeface="Verdana" pitchFamily="34" charset="0"/>
            </a:endParaRPr>
          </a:p>
        </p:txBody>
      </p:sp>
      <p:sp>
        <p:nvSpPr>
          <p:cNvPr id="19463" name="Text Box 7"/>
          <p:cNvSpPr txBox="1">
            <a:spLocks noChangeArrowheads="1"/>
          </p:cNvSpPr>
          <p:nvPr/>
        </p:nvSpPr>
        <p:spPr bwMode="auto">
          <a:xfrm>
            <a:off x="279400" y="3300413"/>
            <a:ext cx="8574088" cy="1958975"/>
          </a:xfrm>
          <a:prstGeom prst="rect">
            <a:avLst/>
          </a:prstGeom>
          <a:noFill/>
          <a:ln w="9525" algn="ctr">
            <a:noFill/>
            <a:miter lim="800000"/>
            <a:headEnd/>
            <a:tailEnd/>
          </a:ln>
        </p:spPr>
        <p:txBody>
          <a:bodyPr lIns="0">
            <a:spAutoFit/>
          </a:bodyPr>
          <a:lstStyle/>
          <a:p>
            <a:pPr algn="just">
              <a:spcBef>
                <a:spcPct val="50000"/>
              </a:spcBef>
              <a:buClr>
                <a:srgbClr val="FFCC00"/>
              </a:buClr>
              <a:buSzPct val="125000"/>
              <a:buFont typeface="Wingdings" pitchFamily="2" charset="2"/>
              <a:buNone/>
            </a:pPr>
            <a:r>
              <a:rPr lang="es-ES" sz="2400">
                <a:latin typeface="Verdana" pitchFamily="34" charset="0"/>
              </a:rPr>
              <a:t>“Cuando la indemnización o compensación abonada por francos no gozados, encuentra fundamento en la necesidad de resarcir -frente a la extinción del contrato laboral- la imposibilidad de usar los francos pendientes de goce, la misma no reviste carácter remunerativo -artículo 7° Ley 24.241-”.  </a:t>
            </a:r>
          </a:p>
        </p:txBody>
      </p:sp>
      <p:sp>
        <p:nvSpPr>
          <p:cNvPr id="19464" name="Text Box 8"/>
          <p:cNvSpPr txBox="1">
            <a:spLocks noChangeArrowheads="1"/>
          </p:cNvSpPr>
          <p:nvPr/>
        </p:nvSpPr>
        <p:spPr bwMode="auto">
          <a:xfrm>
            <a:off x="290513" y="6008688"/>
            <a:ext cx="8407400" cy="403225"/>
          </a:xfrm>
          <a:prstGeom prst="rect">
            <a:avLst/>
          </a:prstGeom>
          <a:noFill/>
          <a:ln w="9525" algn="ctr">
            <a:noFill/>
            <a:miter lim="800000"/>
            <a:headEnd/>
            <a:tailEnd/>
          </a:ln>
        </p:spPr>
        <p:txBody>
          <a:bodyPr lIns="0">
            <a:spAutoFit/>
          </a:bodyPr>
          <a:lstStyle/>
          <a:p>
            <a:pPr algn="just">
              <a:spcBef>
                <a:spcPct val="50000"/>
              </a:spcBef>
            </a:pPr>
            <a:r>
              <a:rPr lang="es-AR" sz="2400">
                <a:solidFill>
                  <a:srgbClr val="FFCC00"/>
                </a:solidFill>
                <a:latin typeface="Arial" charset="0"/>
              </a:rPr>
              <a:t>Dictamen (DI ALIR) N° 07/09. </a:t>
            </a:r>
            <a:endParaRPr lang="es-ES" sz="2400">
              <a:solidFill>
                <a:srgbClr val="FFCC00"/>
              </a:solidFill>
              <a:latin typeface="Arial" charset="0"/>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6 Rectángulo redondeado"/>
          <p:cNvPicPr>
            <a:picLocks noChangeArrowheads="1"/>
          </p:cNvPicPr>
          <p:nvPr/>
        </p:nvPicPr>
        <p:blipFill>
          <a:blip r:embed="rId3" cstate="print"/>
          <a:srcRect/>
          <a:stretch>
            <a:fillRect/>
          </a:stretch>
        </p:blipFill>
        <p:spPr bwMode="auto">
          <a:xfrm>
            <a:off x="0" y="144463"/>
            <a:ext cx="7346950" cy="749300"/>
          </a:xfrm>
          <a:prstGeom prst="rect">
            <a:avLst/>
          </a:prstGeom>
          <a:noFill/>
          <a:ln w="9525">
            <a:noFill/>
            <a:miter lim="800000"/>
            <a:headEnd/>
            <a:tailEnd/>
          </a:ln>
        </p:spPr>
      </p:pic>
      <p:sp>
        <p:nvSpPr>
          <p:cNvPr id="37891" name="Text Box 6"/>
          <p:cNvSpPr txBox="1">
            <a:spLocks noChangeArrowheads="1"/>
          </p:cNvSpPr>
          <p:nvPr/>
        </p:nvSpPr>
        <p:spPr bwMode="auto">
          <a:xfrm>
            <a:off x="979488" y="212725"/>
            <a:ext cx="6216650" cy="579438"/>
          </a:xfrm>
          <a:prstGeom prst="rect">
            <a:avLst/>
          </a:prstGeom>
          <a:noFill/>
          <a:ln w="9525">
            <a:noFill/>
            <a:miter lim="800000"/>
            <a:headEnd/>
            <a:tailEnd/>
          </a:ln>
        </p:spPr>
        <p:txBody>
          <a:bodyPr anchor="ctr"/>
          <a:lstStyle/>
          <a:p>
            <a:pPr algn="l"/>
            <a:r>
              <a:rPr lang="es-AR" sz="2200" b="1" i="1"/>
              <a:t>Reforma de la aplicación R.G. 3279</a:t>
            </a:r>
            <a:endParaRPr lang="es-ES" sz="2200" b="1" i="1"/>
          </a:p>
        </p:txBody>
      </p:sp>
      <p:sp>
        <p:nvSpPr>
          <p:cNvPr id="2079751" name="Rectangle 7"/>
          <p:cNvSpPr>
            <a:spLocks noChangeArrowheads="1"/>
          </p:cNvSpPr>
          <p:nvPr/>
        </p:nvSpPr>
        <p:spPr bwMode="auto">
          <a:xfrm rot="-955202">
            <a:off x="203200" y="160338"/>
            <a:ext cx="635000" cy="635000"/>
          </a:xfrm>
          <a:prstGeom prst="rect">
            <a:avLst/>
          </a:prstGeom>
          <a:solidFill>
            <a:srgbClr val="942700"/>
          </a:solidFill>
          <a:ln w="9525" algn="ctr">
            <a:noFill/>
            <a:miter lim="800000"/>
            <a:headEnd/>
            <a:tailEnd/>
          </a:ln>
          <a:effectLst>
            <a:outerShdw dist="107763" dir="2700000" algn="ctr" rotWithShape="0">
              <a:schemeClr val="tx1">
                <a:alpha val="50000"/>
              </a:schemeClr>
            </a:outerShdw>
          </a:effectLst>
        </p:spPr>
        <p:txBody>
          <a:bodyPr wrap="none" lIns="0" anchor="ctr">
            <a:spAutoFit/>
          </a:bodyPr>
          <a:lstStyle/>
          <a:p>
            <a:pPr>
              <a:defRPr/>
            </a:pPr>
            <a:endParaRPr lang="es-ES"/>
          </a:p>
        </p:txBody>
      </p:sp>
      <p:sp>
        <p:nvSpPr>
          <p:cNvPr id="37893" name="Text Box 8"/>
          <p:cNvSpPr txBox="1">
            <a:spLocks noChangeArrowheads="1"/>
          </p:cNvSpPr>
          <p:nvPr/>
        </p:nvSpPr>
        <p:spPr bwMode="auto">
          <a:xfrm rot="-900000">
            <a:off x="277813" y="157163"/>
            <a:ext cx="473075" cy="641350"/>
          </a:xfrm>
          <a:prstGeom prst="rect">
            <a:avLst/>
          </a:prstGeom>
          <a:noFill/>
          <a:ln w="9525">
            <a:noFill/>
            <a:miter lim="800000"/>
            <a:headEnd/>
            <a:tailEnd/>
          </a:ln>
        </p:spPr>
        <p:txBody>
          <a:bodyPr>
            <a:spAutoFit/>
          </a:bodyPr>
          <a:lstStyle/>
          <a:p>
            <a:pPr eaLnBrk="1" hangingPunct="1">
              <a:lnSpc>
                <a:spcPct val="100000"/>
              </a:lnSpc>
              <a:spcBef>
                <a:spcPct val="50000"/>
              </a:spcBef>
            </a:pPr>
            <a:r>
              <a:rPr lang="es-AR" sz="3600" b="1">
                <a:latin typeface="Frutiger-Bold" pitchFamily="2" charset="0"/>
              </a:rPr>
              <a:t>3</a:t>
            </a:r>
            <a:endParaRPr lang="es-ES" sz="3600" b="1">
              <a:latin typeface="Frutiger-Bold" pitchFamily="2" charset="0"/>
            </a:endParaRPr>
          </a:p>
        </p:txBody>
      </p:sp>
      <p:sp>
        <p:nvSpPr>
          <p:cNvPr id="37894" name="Text Box 12"/>
          <p:cNvSpPr txBox="1">
            <a:spLocks noChangeArrowheads="1"/>
          </p:cNvSpPr>
          <p:nvPr/>
        </p:nvSpPr>
        <p:spPr bwMode="auto">
          <a:xfrm>
            <a:off x="0" y="1117600"/>
            <a:ext cx="9144000" cy="457200"/>
          </a:xfrm>
          <a:prstGeom prst="rect">
            <a:avLst/>
          </a:prstGeom>
          <a:noFill/>
          <a:ln w="9525">
            <a:noFill/>
            <a:miter lim="800000"/>
            <a:headEnd/>
            <a:tailEnd/>
          </a:ln>
        </p:spPr>
        <p:txBody>
          <a:bodyPr>
            <a:spAutoFit/>
          </a:bodyPr>
          <a:lstStyle/>
          <a:p>
            <a:pPr eaLnBrk="1" hangingPunct="1">
              <a:lnSpc>
                <a:spcPct val="100000"/>
              </a:lnSpc>
              <a:spcBef>
                <a:spcPct val="50000"/>
              </a:spcBef>
            </a:pPr>
            <a:r>
              <a:rPr lang="es-ES_tradnl" sz="2400" b="1">
                <a:solidFill>
                  <a:srgbClr val="FFCC00"/>
                </a:solidFill>
                <a:latin typeface="Arial" charset="0"/>
              </a:rPr>
              <a:t>Normas  Nacionales</a:t>
            </a:r>
            <a:endParaRPr lang="es-ES" sz="2400" b="1">
              <a:solidFill>
                <a:srgbClr val="FFCC00"/>
              </a:solidFill>
              <a:latin typeface="Arial" charset="0"/>
            </a:endParaRPr>
          </a:p>
        </p:txBody>
      </p:sp>
      <p:pic>
        <p:nvPicPr>
          <p:cNvPr id="37895" name="Picture 13"/>
          <p:cNvPicPr>
            <a:picLocks noChangeAspect="1" noChangeArrowheads="1"/>
          </p:cNvPicPr>
          <p:nvPr/>
        </p:nvPicPr>
        <p:blipFill>
          <a:blip r:embed="rId4" cstate="print">
            <a:lum bright="100000"/>
          </a:blip>
          <a:srcRect/>
          <a:stretch>
            <a:fillRect/>
          </a:stretch>
        </p:blipFill>
        <p:spPr bwMode="auto">
          <a:xfrm>
            <a:off x="452438" y="1909763"/>
            <a:ext cx="8255000" cy="4584700"/>
          </a:xfrm>
          <a:prstGeom prst="rect">
            <a:avLst/>
          </a:prstGeom>
          <a:noFill/>
          <a:ln w="9525" algn="ctr">
            <a:noFill/>
            <a:miter lim="800000"/>
            <a:headEnd/>
            <a:tailEnd/>
          </a:ln>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6 Rectángulo redondeado"/>
          <p:cNvPicPr>
            <a:picLocks noChangeArrowheads="1"/>
          </p:cNvPicPr>
          <p:nvPr/>
        </p:nvPicPr>
        <p:blipFill>
          <a:blip r:embed="rId3" cstate="print"/>
          <a:srcRect/>
          <a:stretch>
            <a:fillRect/>
          </a:stretch>
        </p:blipFill>
        <p:spPr bwMode="auto">
          <a:xfrm>
            <a:off x="0" y="144463"/>
            <a:ext cx="7346950" cy="749300"/>
          </a:xfrm>
          <a:prstGeom prst="rect">
            <a:avLst/>
          </a:prstGeom>
          <a:noFill/>
          <a:ln w="9525">
            <a:noFill/>
            <a:miter lim="800000"/>
            <a:headEnd/>
            <a:tailEnd/>
          </a:ln>
        </p:spPr>
      </p:pic>
      <p:sp>
        <p:nvSpPr>
          <p:cNvPr id="38915" name="Text Box 3"/>
          <p:cNvSpPr txBox="1">
            <a:spLocks noChangeArrowheads="1"/>
          </p:cNvSpPr>
          <p:nvPr/>
        </p:nvSpPr>
        <p:spPr bwMode="auto">
          <a:xfrm>
            <a:off x="979488" y="212725"/>
            <a:ext cx="6216650" cy="579438"/>
          </a:xfrm>
          <a:prstGeom prst="rect">
            <a:avLst/>
          </a:prstGeom>
          <a:noFill/>
          <a:ln w="9525">
            <a:noFill/>
            <a:miter lim="800000"/>
            <a:headEnd/>
            <a:tailEnd/>
          </a:ln>
        </p:spPr>
        <p:txBody>
          <a:bodyPr anchor="ctr"/>
          <a:lstStyle/>
          <a:p>
            <a:pPr algn="l"/>
            <a:r>
              <a:rPr lang="es-AR" sz="2200" b="1" i="1"/>
              <a:t>Reforma de la aplicación R.G. 3279</a:t>
            </a:r>
            <a:endParaRPr lang="es-ES" sz="2200" b="1" i="1"/>
          </a:p>
        </p:txBody>
      </p:sp>
      <p:sp>
        <p:nvSpPr>
          <p:cNvPr id="2080772" name="Rectangle 4"/>
          <p:cNvSpPr>
            <a:spLocks noChangeArrowheads="1"/>
          </p:cNvSpPr>
          <p:nvPr/>
        </p:nvSpPr>
        <p:spPr bwMode="auto">
          <a:xfrm rot="-955202">
            <a:off x="203200" y="160338"/>
            <a:ext cx="635000" cy="635000"/>
          </a:xfrm>
          <a:prstGeom prst="rect">
            <a:avLst/>
          </a:prstGeom>
          <a:solidFill>
            <a:srgbClr val="942700"/>
          </a:solidFill>
          <a:ln w="9525" algn="ctr">
            <a:noFill/>
            <a:miter lim="800000"/>
            <a:headEnd/>
            <a:tailEnd/>
          </a:ln>
          <a:effectLst>
            <a:outerShdw dist="107763" dir="2700000" algn="ctr" rotWithShape="0">
              <a:schemeClr val="tx1">
                <a:alpha val="50000"/>
              </a:schemeClr>
            </a:outerShdw>
          </a:effectLst>
        </p:spPr>
        <p:txBody>
          <a:bodyPr wrap="none" lIns="0" anchor="ctr">
            <a:spAutoFit/>
          </a:bodyPr>
          <a:lstStyle/>
          <a:p>
            <a:pPr>
              <a:defRPr/>
            </a:pPr>
            <a:endParaRPr lang="es-ES"/>
          </a:p>
        </p:txBody>
      </p:sp>
      <p:sp>
        <p:nvSpPr>
          <p:cNvPr id="38917" name="Text Box 5"/>
          <p:cNvSpPr txBox="1">
            <a:spLocks noChangeArrowheads="1"/>
          </p:cNvSpPr>
          <p:nvPr/>
        </p:nvSpPr>
        <p:spPr bwMode="auto">
          <a:xfrm rot="-900000">
            <a:off x="277813" y="157163"/>
            <a:ext cx="473075" cy="641350"/>
          </a:xfrm>
          <a:prstGeom prst="rect">
            <a:avLst/>
          </a:prstGeom>
          <a:noFill/>
          <a:ln w="9525">
            <a:noFill/>
            <a:miter lim="800000"/>
            <a:headEnd/>
            <a:tailEnd/>
          </a:ln>
        </p:spPr>
        <p:txBody>
          <a:bodyPr>
            <a:spAutoFit/>
          </a:bodyPr>
          <a:lstStyle/>
          <a:p>
            <a:pPr eaLnBrk="1" hangingPunct="1">
              <a:lnSpc>
                <a:spcPct val="100000"/>
              </a:lnSpc>
              <a:spcBef>
                <a:spcPct val="50000"/>
              </a:spcBef>
            </a:pPr>
            <a:r>
              <a:rPr lang="es-AR" sz="3600" b="1">
                <a:latin typeface="Frutiger-Bold" pitchFamily="2" charset="0"/>
              </a:rPr>
              <a:t>3</a:t>
            </a:r>
            <a:endParaRPr lang="es-ES" sz="3600" b="1">
              <a:latin typeface="Frutiger-Bold" pitchFamily="2" charset="0"/>
            </a:endParaRPr>
          </a:p>
        </p:txBody>
      </p:sp>
      <p:pic>
        <p:nvPicPr>
          <p:cNvPr id="38918" name="Picture 9"/>
          <p:cNvPicPr>
            <a:picLocks noChangeAspect="1" noChangeArrowheads="1"/>
          </p:cNvPicPr>
          <p:nvPr/>
        </p:nvPicPr>
        <p:blipFill>
          <a:blip r:embed="rId4" cstate="print">
            <a:lum bright="100000"/>
          </a:blip>
          <a:srcRect/>
          <a:stretch>
            <a:fillRect/>
          </a:stretch>
        </p:blipFill>
        <p:spPr bwMode="auto">
          <a:xfrm>
            <a:off x="414338" y="2012950"/>
            <a:ext cx="8285162" cy="3841750"/>
          </a:xfrm>
          <a:prstGeom prst="rect">
            <a:avLst/>
          </a:prstGeom>
          <a:noFill/>
          <a:ln w="9525">
            <a:noFill/>
            <a:miter lim="800000"/>
            <a:headEnd/>
            <a:tailEnd/>
          </a:ln>
        </p:spPr>
      </p:pic>
      <p:sp>
        <p:nvSpPr>
          <p:cNvPr id="38919" name="Text Box 11"/>
          <p:cNvSpPr txBox="1">
            <a:spLocks noChangeArrowheads="1"/>
          </p:cNvSpPr>
          <p:nvPr/>
        </p:nvSpPr>
        <p:spPr bwMode="auto">
          <a:xfrm>
            <a:off x="0" y="1117600"/>
            <a:ext cx="9144000" cy="457200"/>
          </a:xfrm>
          <a:prstGeom prst="rect">
            <a:avLst/>
          </a:prstGeom>
          <a:noFill/>
          <a:ln w="9525">
            <a:noFill/>
            <a:miter lim="800000"/>
            <a:headEnd/>
            <a:tailEnd/>
          </a:ln>
        </p:spPr>
        <p:txBody>
          <a:bodyPr>
            <a:spAutoFit/>
          </a:bodyPr>
          <a:lstStyle/>
          <a:p>
            <a:pPr eaLnBrk="1" hangingPunct="1">
              <a:lnSpc>
                <a:spcPct val="100000"/>
              </a:lnSpc>
              <a:spcBef>
                <a:spcPct val="50000"/>
              </a:spcBef>
            </a:pPr>
            <a:r>
              <a:rPr lang="es-ES_tradnl" sz="2400" b="1">
                <a:solidFill>
                  <a:srgbClr val="FFCC00"/>
                </a:solidFill>
                <a:latin typeface="Arial" charset="0"/>
              </a:rPr>
              <a:t>Convenio  Colectivo  de  Trabajo</a:t>
            </a:r>
            <a:endParaRPr lang="es-ES" sz="2400" b="1">
              <a:solidFill>
                <a:srgbClr val="FFCC00"/>
              </a:solidFill>
              <a:latin typeface="Arial" charset="0"/>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6 Rectángulo redondeado"/>
          <p:cNvPicPr>
            <a:picLocks noChangeArrowheads="1"/>
          </p:cNvPicPr>
          <p:nvPr/>
        </p:nvPicPr>
        <p:blipFill>
          <a:blip r:embed="rId3" cstate="print"/>
          <a:srcRect/>
          <a:stretch>
            <a:fillRect/>
          </a:stretch>
        </p:blipFill>
        <p:spPr bwMode="auto">
          <a:xfrm>
            <a:off x="0" y="144463"/>
            <a:ext cx="7346950" cy="749300"/>
          </a:xfrm>
          <a:prstGeom prst="rect">
            <a:avLst/>
          </a:prstGeom>
          <a:noFill/>
          <a:ln w="9525">
            <a:noFill/>
            <a:miter lim="800000"/>
            <a:headEnd/>
            <a:tailEnd/>
          </a:ln>
        </p:spPr>
      </p:pic>
      <p:sp>
        <p:nvSpPr>
          <p:cNvPr id="39939" name="Text Box 3"/>
          <p:cNvSpPr txBox="1">
            <a:spLocks noChangeArrowheads="1"/>
          </p:cNvSpPr>
          <p:nvPr/>
        </p:nvSpPr>
        <p:spPr bwMode="auto">
          <a:xfrm>
            <a:off x="979488" y="212725"/>
            <a:ext cx="6216650" cy="579438"/>
          </a:xfrm>
          <a:prstGeom prst="rect">
            <a:avLst/>
          </a:prstGeom>
          <a:noFill/>
          <a:ln w="9525">
            <a:noFill/>
            <a:miter lim="800000"/>
            <a:headEnd/>
            <a:tailEnd/>
          </a:ln>
        </p:spPr>
        <p:txBody>
          <a:bodyPr anchor="ctr"/>
          <a:lstStyle/>
          <a:p>
            <a:pPr algn="l"/>
            <a:r>
              <a:rPr lang="es-AR" sz="2200" b="1" i="1"/>
              <a:t>Reforma de la aplicación R.G. 3279</a:t>
            </a:r>
            <a:endParaRPr lang="es-ES" sz="2200" b="1" i="1"/>
          </a:p>
        </p:txBody>
      </p:sp>
      <p:sp>
        <p:nvSpPr>
          <p:cNvPr id="2111492" name="Rectangle 4"/>
          <p:cNvSpPr>
            <a:spLocks noChangeArrowheads="1"/>
          </p:cNvSpPr>
          <p:nvPr/>
        </p:nvSpPr>
        <p:spPr bwMode="auto">
          <a:xfrm rot="-955202">
            <a:off x="203200" y="160338"/>
            <a:ext cx="635000" cy="635000"/>
          </a:xfrm>
          <a:prstGeom prst="rect">
            <a:avLst/>
          </a:prstGeom>
          <a:solidFill>
            <a:srgbClr val="942700"/>
          </a:solidFill>
          <a:ln w="9525" algn="ctr">
            <a:noFill/>
            <a:miter lim="800000"/>
            <a:headEnd/>
            <a:tailEnd/>
          </a:ln>
          <a:effectLst>
            <a:outerShdw dist="107763" dir="2700000" algn="ctr" rotWithShape="0">
              <a:schemeClr val="tx1">
                <a:alpha val="50000"/>
              </a:schemeClr>
            </a:outerShdw>
          </a:effectLst>
        </p:spPr>
        <p:txBody>
          <a:bodyPr wrap="none" lIns="0" anchor="ctr">
            <a:spAutoFit/>
          </a:bodyPr>
          <a:lstStyle/>
          <a:p>
            <a:pPr>
              <a:defRPr/>
            </a:pPr>
            <a:endParaRPr lang="es-ES"/>
          </a:p>
        </p:txBody>
      </p:sp>
      <p:sp>
        <p:nvSpPr>
          <p:cNvPr id="39941" name="Text Box 5"/>
          <p:cNvSpPr txBox="1">
            <a:spLocks noChangeArrowheads="1"/>
          </p:cNvSpPr>
          <p:nvPr/>
        </p:nvSpPr>
        <p:spPr bwMode="auto">
          <a:xfrm rot="-900000">
            <a:off x="277813" y="157163"/>
            <a:ext cx="473075" cy="641350"/>
          </a:xfrm>
          <a:prstGeom prst="rect">
            <a:avLst/>
          </a:prstGeom>
          <a:noFill/>
          <a:ln w="9525">
            <a:noFill/>
            <a:miter lim="800000"/>
            <a:headEnd/>
            <a:tailEnd/>
          </a:ln>
        </p:spPr>
        <p:txBody>
          <a:bodyPr>
            <a:spAutoFit/>
          </a:bodyPr>
          <a:lstStyle/>
          <a:p>
            <a:pPr eaLnBrk="1" hangingPunct="1">
              <a:lnSpc>
                <a:spcPct val="100000"/>
              </a:lnSpc>
              <a:spcBef>
                <a:spcPct val="50000"/>
              </a:spcBef>
            </a:pPr>
            <a:r>
              <a:rPr lang="es-AR" sz="3600" b="1">
                <a:latin typeface="Frutiger-Bold" pitchFamily="2" charset="0"/>
              </a:rPr>
              <a:t>3</a:t>
            </a:r>
            <a:endParaRPr lang="es-ES" sz="3600" b="1">
              <a:latin typeface="Frutiger-Bold" pitchFamily="2" charset="0"/>
            </a:endParaRPr>
          </a:p>
        </p:txBody>
      </p:sp>
      <p:sp>
        <p:nvSpPr>
          <p:cNvPr id="39942" name="Text Box 7"/>
          <p:cNvSpPr txBox="1">
            <a:spLocks noChangeArrowheads="1"/>
          </p:cNvSpPr>
          <p:nvPr/>
        </p:nvSpPr>
        <p:spPr bwMode="auto">
          <a:xfrm>
            <a:off x="0" y="1117600"/>
            <a:ext cx="9144000" cy="457200"/>
          </a:xfrm>
          <a:prstGeom prst="rect">
            <a:avLst/>
          </a:prstGeom>
          <a:noFill/>
          <a:ln w="9525">
            <a:noFill/>
            <a:miter lim="800000"/>
            <a:headEnd/>
            <a:tailEnd/>
          </a:ln>
        </p:spPr>
        <p:txBody>
          <a:bodyPr>
            <a:spAutoFit/>
          </a:bodyPr>
          <a:lstStyle/>
          <a:p>
            <a:pPr eaLnBrk="1" hangingPunct="1">
              <a:lnSpc>
                <a:spcPct val="100000"/>
              </a:lnSpc>
              <a:spcBef>
                <a:spcPct val="50000"/>
              </a:spcBef>
            </a:pPr>
            <a:r>
              <a:rPr lang="es-ES_tradnl" sz="2400" b="1">
                <a:solidFill>
                  <a:srgbClr val="FFCC00"/>
                </a:solidFill>
                <a:latin typeface="Arial" charset="0"/>
              </a:rPr>
              <a:t>Otras  normas</a:t>
            </a:r>
            <a:endParaRPr lang="es-ES" sz="2400" b="1">
              <a:solidFill>
                <a:srgbClr val="FFCC00"/>
              </a:solidFill>
              <a:latin typeface="Arial" charset="0"/>
            </a:endParaRPr>
          </a:p>
        </p:txBody>
      </p:sp>
      <p:pic>
        <p:nvPicPr>
          <p:cNvPr id="39943" name="Picture 9"/>
          <p:cNvPicPr>
            <a:picLocks noChangeAspect="1" noChangeArrowheads="1"/>
          </p:cNvPicPr>
          <p:nvPr/>
        </p:nvPicPr>
        <p:blipFill>
          <a:blip r:embed="rId4" cstate="print">
            <a:lum bright="100000"/>
          </a:blip>
          <a:srcRect/>
          <a:stretch>
            <a:fillRect/>
          </a:stretch>
        </p:blipFill>
        <p:spPr bwMode="auto">
          <a:xfrm>
            <a:off x="417513" y="2373313"/>
            <a:ext cx="8402637" cy="1644650"/>
          </a:xfrm>
          <a:prstGeom prst="rect">
            <a:avLst/>
          </a:prstGeom>
          <a:noFill/>
          <a:ln w="9525" algn="ctr">
            <a:noFill/>
            <a:miter lim="800000"/>
            <a:headEnd/>
            <a:tailEnd/>
          </a:ln>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r>
              <a:rPr lang="es-AR" dirty="0" smtClean="0"/>
              <a:t>IMT</a:t>
            </a:r>
            <a:endParaRPr lang="es-A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l"/>
            <a:r>
              <a:rPr lang="es-ES" b="1" dirty="0" smtClean="0"/>
              <a:t>CALL CENTERS</a:t>
            </a:r>
            <a:r>
              <a:rPr lang="es-AR" dirty="0" smtClean="0"/>
              <a:t/>
            </a:r>
            <a:br>
              <a:rPr lang="es-AR" dirty="0" smtClean="0"/>
            </a:br>
            <a:endParaRPr lang="es-AR" dirty="0"/>
          </a:p>
        </p:txBody>
      </p:sp>
      <p:sp>
        <p:nvSpPr>
          <p:cNvPr id="3" name="2 Marcador de contenido"/>
          <p:cNvSpPr>
            <a:spLocks noGrp="1"/>
          </p:cNvSpPr>
          <p:nvPr>
            <p:ph idx="1"/>
          </p:nvPr>
        </p:nvSpPr>
        <p:spPr/>
        <p:txBody>
          <a:bodyPr>
            <a:normAutofit fontScale="77500" lnSpcReduction="20000"/>
          </a:bodyPr>
          <a:lstStyle/>
          <a:p>
            <a:pPr>
              <a:buNone/>
            </a:pPr>
            <a:r>
              <a:rPr lang="es-ES_tradnl" dirty="0" smtClean="0"/>
              <a:t>     La norma dispone  que los </a:t>
            </a:r>
            <a:r>
              <a:rPr lang="es-ES_tradnl" dirty="0" err="1" smtClean="0"/>
              <a:t>call</a:t>
            </a:r>
            <a:r>
              <a:rPr lang="es-ES_tradnl" dirty="0" smtClean="0"/>
              <a:t> centers deben tener 5 trabajadores por cada 3 posiciones de </a:t>
            </a:r>
            <a:r>
              <a:rPr lang="es-ES_tradnl" dirty="0" err="1" smtClean="0"/>
              <a:t>teleoperador</a:t>
            </a:r>
            <a:r>
              <a:rPr lang="es-ES_tradnl" dirty="0" smtClean="0"/>
              <a:t> instalada o 1 trabajador por cada 2,54 m2 de superficie útil. </a:t>
            </a:r>
            <a:endParaRPr lang="es-AR" dirty="0" smtClean="0"/>
          </a:p>
          <a:p>
            <a:pPr>
              <a:buNone/>
            </a:pPr>
            <a:r>
              <a:rPr lang="es-ES_tradnl" dirty="0" smtClean="0"/>
              <a:t> </a:t>
            </a:r>
            <a:endParaRPr lang="es-AR" dirty="0" smtClean="0"/>
          </a:p>
          <a:p>
            <a:pPr>
              <a:buNone/>
            </a:pPr>
            <a:r>
              <a:rPr lang="es-ES_tradnl" dirty="0" smtClean="0"/>
              <a:t>      Por su parte, la norma define como posición de </a:t>
            </a:r>
            <a:r>
              <a:rPr lang="es-ES_tradnl" dirty="0" err="1" smtClean="0"/>
              <a:t>teleoperador</a:t>
            </a:r>
            <a:r>
              <a:rPr lang="es-ES_tradnl" dirty="0" smtClean="0"/>
              <a:t> </a:t>
            </a:r>
            <a:r>
              <a:rPr lang="es-ES_tradnl" dirty="0" err="1" smtClean="0"/>
              <a:t>intstalada</a:t>
            </a:r>
            <a:r>
              <a:rPr lang="es-ES_tradnl" dirty="0" smtClean="0"/>
              <a:t> al lugar específico equipado con elementos tales como silla, mesas, teléfono y computadora. Agregando que, como superficie útil toda superficie cubierta no común, revistiendo el carácter de superficie común  la correspondiente a accesos, salas de máquinas, salas de medidores, plantas bajas libres, cocheras y similares. </a:t>
            </a:r>
            <a:endParaRPr lang="es-AR" dirty="0" smtClean="0"/>
          </a:p>
          <a:p>
            <a:endParaRPr lang="es-A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l"/>
            <a:r>
              <a:rPr lang="es-ES" b="1" dirty="0" smtClean="0"/>
              <a:t>CALL CENTERS</a:t>
            </a:r>
            <a:r>
              <a:rPr lang="es-AR" dirty="0" smtClean="0"/>
              <a:t/>
            </a:r>
            <a:br>
              <a:rPr lang="es-AR" dirty="0" smtClean="0"/>
            </a:br>
            <a:endParaRPr lang="es-AR" dirty="0"/>
          </a:p>
        </p:txBody>
      </p:sp>
      <p:sp>
        <p:nvSpPr>
          <p:cNvPr id="3" name="2 Marcador de contenido"/>
          <p:cNvSpPr>
            <a:spLocks noGrp="1"/>
          </p:cNvSpPr>
          <p:nvPr>
            <p:ph idx="1"/>
          </p:nvPr>
        </p:nvSpPr>
        <p:spPr/>
        <p:txBody>
          <a:bodyPr>
            <a:normAutofit/>
          </a:bodyPr>
          <a:lstStyle/>
          <a:p>
            <a:pPr>
              <a:buNone/>
            </a:pPr>
            <a:r>
              <a:rPr lang="es-ES_tradnl" dirty="0" smtClean="0"/>
              <a:t>	Con referencia a la base imponible, la norma establece que fines de estimarla se debe considerar la remuneración establecida para la categoría administrativo “B” de la escala salarial del Convenio Colectivo de Comercio, para cada periodo. </a:t>
            </a:r>
            <a:endParaRPr lang="es-AR" dirty="0" smtClean="0"/>
          </a:p>
          <a:p>
            <a:pPr>
              <a:buNone/>
            </a:pPr>
            <a:r>
              <a:rPr lang="es-ES_tradnl" dirty="0" smtClean="0"/>
              <a:t> </a:t>
            </a:r>
            <a:endParaRPr lang="es-AR" dirty="0" smtClean="0"/>
          </a:p>
          <a:p>
            <a:pPr>
              <a:buNone/>
            </a:pPr>
            <a:endParaRPr lang="es-A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18864" y="274638"/>
            <a:ext cx="8229600" cy="1143000"/>
          </a:xfrm>
        </p:spPr>
        <p:txBody>
          <a:bodyPr/>
          <a:lstStyle/>
          <a:p>
            <a:pPr algn="l"/>
            <a:r>
              <a:rPr lang="es-AR" dirty="0" smtClean="0"/>
              <a:t>CRIA DE CABALLOS DE CARRERA </a:t>
            </a:r>
            <a:endParaRPr lang="es-AR" dirty="0"/>
          </a:p>
        </p:txBody>
      </p:sp>
      <p:sp>
        <p:nvSpPr>
          <p:cNvPr id="3" name="2 Marcador de contenido"/>
          <p:cNvSpPr>
            <a:spLocks noGrp="1"/>
          </p:cNvSpPr>
          <p:nvPr>
            <p:ph idx="1"/>
          </p:nvPr>
        </p:nvSpPr>
        <p:spPr/>
        <p:txBody>
          <a:bodyPr>
            <a:normAutofit fontScale="77500" lnSpcReduction="20000"/>
          </a:bodyPr>
          <a:lstStyle/>
          <a:p>
            <a:pPr>
              <a:buNone/>
            </a:pPr>
            <a:r>
              <a:rPr lang="es-ES" i="1" dirty="0" smtClean="0"/>
              <a:t>  </a:t>
            </a:r>
            <a:r>
              <a:rPr lang="es-ES_tradnl" i="1" u="sng" dirty="0" smtClean="0"/>
              <a:t>ESTABLECIMINETOS CON HASTA 30 ANIMALES</a:t>
            </a:r>
            <a:endParaRPr lang="es-AR" dirty="0" smtClean="0"/>
          </a:p>
          <a:p>
            <a:pPr>
              <a:buNone/>
            </a:pPr>
            <a:r>
              <a:rPr lang="es-ES_tradnl" i="1" dirty="0" smtClean="0"/>
              <a:t> </a:t>
            </a:r>
            <a:endParaRPr lang="es-AR" dirty="0" smtClean="0"/>
          </a:p>
          <a:p>
            <a:pPr>
              <a:buNone/>
            </a:pPr>
            <a:r>
              <a:rPr lang="es-ES_tradnl" dirty="0" smtClean="0"/>
              <a:t>    Para estos establecimientos deben contar como mínimo con: </a:t>
            </a:r>
            <a:endParaRPr lang="es-AR" dirty="0" smtClean="0"/>
          </a:p>
          <a:p>
            <a:pPr>
              <a:buNone/>
            </a:pPr>
            <a:r>
              <a:rPr lang="es-ES_tradnl" dirty="0" smtClean="0"/>
              <a:t> </a:t>
            </a:r>
            <a:endParaRPr lang="es-AR" dirty="0" smtClean="0"/>
          </a:p>
          <a:p>
            <a:pPr lvl="0"/>
            <a:r>
              <a:rPr lang="es-ES_tradnl" dirty="0" smtClean="0"/>
              <a:t>2 trabajadores para tareas generales (administrativos, mantenimiento, casero, etc.), más</a:t>
            </a:r>
            <a:endParaRPr lang="es-AR" dirty="0" smtClean="0"/>
          </a:p>
          <a:p>
            <a:pPr lvl="0"/>
            <a:r>
              <a:rPr lang="es-ES_tradnl" dirty="0" smtClean="0"/>
              <a:t>1 trabajador por cada 3 padrillos (como mínimo 1), más: </a:t>
            </a:r>
            <a:endParaRPr lang="es-AR" dirty="0" smtClean="0"/>
          </a:p>
          <a:p>
            <a:pPr lvl="0"/>
            <a:r>
              <a:rPr lang="es-ES_tradnl" dirty="0" smtClean="0"/>
              <a:t>1 trabajador por cada 28 animales en etapa de pastoreo, más:</a:t>
            </a:r>
            <a:endParaRPr lang="es-AR" dirty="0" smtClean="0"/>
          </a:p>
          <a:p>
            <a:pPr lvl="0"/>
            <a:r>
              <a:rPr lang="es-ES_tradnl" dirty="0" smtClean="0"/>
              <a:t>1 trabajador por cada 8 caballos en etapa de cuida </a:t>
            </a:r>
            <a:endParaRPr lang="es-AR" dirty="0" smtClean="0"/>
          </a:p>
          <a:p>
            <a:pPr>
              <a:buNone/>
            </a:pPr>
            <a:r>
              <a:rPr lang="es-ES_tradnl" i="1" dirty="0" smtClean="0"/>
              <a:t> </a:t>
            </a:r>
            <a:endParaRPr lang="es-AR" dirty="0" smtClean="0"/>
          </a:p>
          <a:p>
            <a:pPr>
              <a:buNone/>
            </a:pPr>
            <a:endParaRPr lang="es-A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18864" y="274638"/>
            <a:ext cx="8229600" cy="1143000"/>
          </a:xfrm>
        </p:spPr>
        <p:txBody>
          <a:bodyPr/>
          <a:lstStyle/>
          <a:p>
            <a:pPr algn="l"/>
            <a:r>
              <a:rPr lang="es-AR" dirty="0" smtClean="0"/>
              <a:t>CRIA DE CABALLOS DE CARRERA </a:t>
            </a:r>
            <a:endParaRPr lang="es-AR" dirty="0"/>
          </a:p>
        </p:txBody>
      </p:sp>
      <p:sp>
        <p:nvSpPr>
          <p:cNvPr id="3" name="2 Marcador de contenido"/>
          <p:cNvSpPr>
            <a:spLocks noGrp="1"/>
          </p:cNvSpPr>
          <p:nvPr>
            <p:ph idx="1"/>
          </p:nvPr>
        </p:nvSpPr>
        <p:spPr/>
        <p:txBody>
          <a:bodyPr>
            <a:normAutofit fontScale="77500" lnSpcReduction="20000"/>
          </a:bodyPr>
          <a:lstStyle/>
          <a:p>
            <a:pPr>
              <a:buNone/>
            </a:pPr>
            <a:r>
              <a:rPr lang="es-ES_tradnl" i="1" u="sng" dirty="0" smtClean="0"/>
              <a:t> ESTABLECIMINETOS CON MÁS 30 ANIMALES</a:t>
            </a:r>
            <a:endParaRPr lang="es-AR" dirty="0" smtClean="0"/>
          </a:p>
          <a:p>
            <a:pPr>
              <a:buNone/>
            </a:pPr>
            <a:r>
              <a:rPr lang="es-ES_tradnl" i="1" dirty="0" smtClean="0"/>
              <a:t> </a:t>
            </a:r>
            <a:endParaRPr lang="es-AR" dirty="0" smtClean="0"/>
          </a:p>
          <a:p>
            <a:pPr>
              <a:buNone/>
            </a:pPr>
            <a:r>
              <a:rPr lang="es-ES_tradnl" dirty="0" smtClean="0"/>
              <a:t>    Para estos establecimientos deben contar como mínimo con: </a:t>
            </a:r>
            <a:endParaRPr lang="es-AR" dirty="0" smtClean="0"/>
          </a:p>
          <a:p>
            <a:pPr>
              <a:buNone/>
            </a:pPr>
            <a:r>
              <a:rPr lang="es-ES_tradnl" dirty="0" smtClean="0"/>
              <a:t> </a:t>
            </a:r>
            <a:endParaRPr lang="es-AR" dirty="0" smtClean="0"/>
          </a:p>
          <a:p>
            <a:pPr lvl="0"/>
            <a:r>
              <a:rPr lang="es-ES_tradnl" dirty="0" smtClean="0"/>
              <a:t>4 trabajadores para tareas generales (administrativos, mantenimiento, casero, etc.), más</a:t>
            </a:r>
            <a:endParaRPr lang="es-AR" dirty="0" smtClean="0"/>
          </a:p>
          <a:p>
            <a:pPr lvl="0"/>
            <a:r>
              <a:rPr lang="es-ES_tradnl" dirty="0" smtClean="0"/>
              <a:t>1 trabajador por cada 3 padrillos (como mínimo 1), más: </a:t>
            </a:r>
            <a:endParaRPr lang="es-AR" dirty="0" smtClean="0"/>
          </a:p>
          <a:p>
            <a:pPr lvl="0"/>
            <a:r>
              <a:rPr lang="es-ES_tradnl" dirty="0" smtClean="0"/>
              <a:t>1 trabajador por cada 22 animales en etapa de pastoreo, más:</a:t>
            </a:r>
            <a:endParaRPr lang="es-AR" dirty="0" smtClean="0"/>
          </a:p>
          <a:p>
            <a:pPr lvl="0"/>
            <a:r>
              <a:rPr lang="es-ES_tradnl" dirty="0" smtClean="0"/>
              <a:t>1 trabajador por cada 6 caballos en etapa de cuida </a:t>
            </a:r>
            <a:endParaRPr lang="es-AR" dirty="0" smtClean="0"/>
          </a:p>
          <a:p>
            <a:pPr>
              <a:buNone/>
            </a:pPr>
            <a:endParaRPr lang="es-A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normAutofit/>
          </a:bodyPr>
          <a:lstStyle/>
          <a:p>
            <a:r>
              <a:rPr lang="es-AR" dirty="0" smtClean="0"/>
              <a:t>CONCEPTOS NO REMUNERATIVOS</a:t>
            </a:r>
            <a:endParaRPr lang="es-A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18864" y="274638"/>
            <a:ext cx="8229600" cy="1143000"/>
          </a:xfrm>
        </p:spPr>
        <p:txBody>
          <a:bodyPr/>
          <a:lstStyle/>
          <a:p>
            <a:pPr algn="l"/>
            <a:r>
              <a:rPr lang="es-AR" dirty="0" smtClean="0"/>
              <a:t>CRIA DE CABALLOS DE CARRERA </a:t>
            </a:r>
            <a:endParaRPr lang="es-AR" dirty="0"/>
          </a:p>
        </p:txBody>
      </p:sp>
      <p:sp>
        <p:nvSpPr>
          <p:cNvPr id="3" name="2 Marcador de contenido"/>
          <p:cNvSpPr>
            <a:spLocks noGrp="1"/>
          </p:cNvSpPr>
          <p:nvPr>
            <p:ph idx="1"/>
          </p:nvPr>
        </p:nvSpPr>
        <p:spPr/>
        <p:txBody>
          <a:bodyPr>
            <a:normAutofit fontScale="92500" lnSpcReduction="10000"/>
          </a:bodyPr>
          <a:lstStyle/>
          <a:p>
            <a:pPr>
              <a:buNone/>
            </a:pPr>
            <a:r>
              <a:rPr lang="es-ES_tradnl" i="1" u="sng" dirty="0" smtClean="0"/>
              <a:t>   EN CASO DE DESCONOCERSE LA CANTIDAD DE ANIMALES </a:t>
            </a:r>
            <a:endParaRPr lang="es-AR" dirty="0" smtClean="0"/>
          </a:p>
          <a:p>
            <a:pPr>
              <a:buNone/>
            </a:pPr>
            <a:r>
              <a:rPr lang="es-ES_tradnl" i="1" dirty="0" smtClean="0"/>
              <a:t> </a:t>
            </a:r>
            <a:endParaRPr lang="es-AR" dirty="0" smtClean="0"/>
          </a:p>
          <a:p>
            <a:pPr>
              <a:buNone/>
            </a:pPr>
            <a:r>
              <a:rPr lang="es-ES_tradnl" dirty="0" smtClean="0"/>
              <a:t>    Para los casos en que se desconozca la cantidad de animales la norma dispone que se debe estimar 1 trabajador por cada 15 hectáreas. En este sentido, cabe destacar que se debe considerar que el 80% de las hectáreas totales se destinan a la actividad de cría de caballos de pura sangre para carreras. </a:t>
            </a:r>
            <a:endParaRPr lang="es-AR" dirty="0" smtClean="0"/>
          </a:p>
          <a:p>
            <a:pPr>
              <a:buNone/>
            </a:pPr>
            <a:endParaRPr lang="es-A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18864" y="274638"/>
            <a:ext cx="8229600" cy="1143000"/>
          </a:xfrm>
        </p:spPr>
        <p:txBody>
          <a:bodyPr/>
          <a:lstStyle/>
          <a:p>
            <a:pPr algn="l"/>
            <a:r>
              <a:rPr lang="es-AR" dirty="0" smtClean="0"/>
              <a:t>CRIA DE CABALLOS DE CARRERA </a:t>
            </a:r>
            <a:endParaRPr lang="es-AR" dirty="0"/>
          </a:p>
        </p:txBody>
      </p:sp>
      <p:sp>
        <p:nvSpPr>
          <p:cNvPr id="3" name="2 Marcador de contenido"/>
          <p:cNvSpPr>
            <a:spLocks noGrp="1"/>
          </p:cNvSpPr>
          <p:nvPr>
            <p:ph idx="1"/>
          </p:nvPr>
        </p:nvSpPr>
        <p:spPr/>
        <p:txBody>
          <a:bodyPr>
            <a:normAutofit fontScale="92500" lnSpcReduction="10000"/>
          </a:bodyPr>
          <a:lstStyle/>
          <a:p>
            <a:pPr>
              <a:buNone/>
            </a:pPr>
            <a:r>
              <a:rPr lang="es-ES_tradnl" i="1" dirty="0" smtClean="0"/>
              <a:t>    </a:t>
            </a:r>
            <a:r>
              <a:rPr lang="es-ES_tradnl" dirty="0" smtClean="0"/>
              <a:t>En todos los supuestos mencionados, no están tenidos en cuenta los veterinarios, los cuales en general resultan ser personal externo a los establecimientos.  </a:t>
            </a:r>
            <a:endParaRPr lang="es-AR" dirty="0" smtClean="0"/>
          </a:p>
          <a:p>
            <a:pPr>
              <a:buNone/>
            </a:pPr>
            <a:r>
              <a:rPr lang="es-ES_tradnl" dirty="0" smtClean="0"/>
              <a:t> </a:t>
            </a:r>
            <a:endParaRPr lang="es-AR" dirty="0" smtClean="0"/>
          </a:p>
          <a:p>
            <a:pPr>
              <a:buNone/>
            </a:pPr>
            <a:r>
              <a:rPr lang="es-ES_tradnl" dirty="0" smtClean="0"/>
              <a:t>   A los fines de estimar la base imponible, la norma establece que se debe considerar el promedio de las remuneraciones dispuestas para las categorías de peón de </a:t>
            </a:r>
            <a:r>
              <a:rPr lang="es-ES_tradnl" dirty="0" err="1" smtClean="0"/>
              <a:t>haras</a:t>
            </a:r>
            <a:r>
              <a:rPr lang="es-ES_tradnl" dirty="0" smtClean="0"/>
              <a:t> y capataz, según el régimen de trabajadores rurales, vigentes para cada periodo. </a:t>
            </a:r>
            <a:endParaRPr lang="es-AR" dirty="0" smtClean="0"/>
          </a:p>
          <a:p>
            <a:pPr>
              <a:buNone/>
            </a:pPr>
            <a:endParaRPr lang="es-AR"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texto"/>
          <p:cNvSpPr>
            <a:spLocks noGrp="1"/>
          </p:cNvSpPr>
          <p:nvPr>
            <p:ph type="body" idx="1"/>
          </p:nvPr>
        </p:nvSpPr>
        <p:spPr/>
        <p:txBody>
          <a:bodyPr>
            <a:normAutofit lnSpcReduction="10000"/>
          </a:bodyPr>
          <a:lstStyle/>
          <a:p>
            <a:pPr algn="ctr"/>
            <a:r>
              <a:rPr lang="es-AR" sz="4400" dirty="0" smtClean="0"/>
              <a:t>MODIFICACION DE LA  </a:t>
            </a:r>
          </a:p>
          <a:p>
            <a:pPr algn="ctr"/>
            <a:r>
              <a:rPr lang="es-AR" sz="4400" dirty="0" smtClean="0"/>
              <a:t>R.G. 79/98 </a:t>
            </a:r>
            <a:endParaRPr lang="es-AR" sz="44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pPr algn="l"/>
            <a:r>
              <a:rPr lang="es-AR" dirty="0" smtClean="0"/>
              <a:t>MODIF. R.G. 79/98</a:t>
            </a:r>
            <a:endParaRPr lang="es-AR" dirty="0"/>
          </a:p>
        </p:txBody>
      </p:sp>
      <p:sp>
        <p:nvSpPr>
          <p:cNvPr id="5" name="4 Marcador de contenido"/>
          <p:cNvSpPr>
            <a:spLocks noGrp="1"/>
          </p:cNvSpPr>
          <p:nvPr>
            <p:ph idx="1"/>
          </p:nvPr>
        </p:nvSpPr>
        <p:spPr/>
        <p:txBody>
          <a:bodyPr/>
          <a:lstStyle/>
          <a:p>
            <a:pPr>
              <a:buNone/>
            </a:pPr>
            <a:r>
              <a:rPr lang="es-AR" dirty="0" smtClean="0"/>
              <a:t> 	</a:t>
            </a:r>
            <a:r>
              <a:rPr lang="es-AR" sz="3600" dirty="0" smtClean="0"/>
              <a:t>SE ELIMINA POR COMPLETO DE LA NORMA EL SISTEMA INFORMATICO PARA </a:t>
            </a:r>
          </a:p>
          <a:p>
            <a:pPr>
              <a:buNone/>
            </a:pPr>
            <a:r>
              <a:rPr lang="es-AR" sz="3600" dirty="0" smtClean="0"/>
              <a:t>    DETERMINAR LA DEUDA. </a:t>
            </a:r>
          </a:p>
          <a:p>
            <a:pPr>
              <a:buNone/>
            </a:pPr>
            <a:r>
              <a:rPr lang="es-AR" sz="3600" dirty="0" smtClean="0"/>
              <a:t>    CONSECUENTEMENTE SE ELIMINAN LOS FORMULARIOS 802/803/806/808/809/</a:t>
            </a:r>
          </a:p>
          <a:p>
            <a:pPr>
              <a:buNone/>
            </a:pPr>
            <a:r>
              <a:rPr lang="es-AR" sz="3600" dirty="0" smtClean="0"/>
              <a:t>    814Y 815</a:t>
            </a:r>
          </a:p>
          <a:p>
            <a:pPr>
              <a:buNone/>
            </a:pPr>
            <a:r>
              <a:rPr lang="es-AR" sz="3600" dirty="0" smtClean="0"/>
              <a:t>     </a:t>
            </a:r>
            <a:endParaRPr lang="es-A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pPr algn="l"/>
            <a:r>
              <a:rPr lang="es-AR" dirty="0" smtClean="0"/>
              <a:t>MODIF. R.G. 79/98</a:t>
            </a:r>
            <a:endParaRPr lang="es-AR" dirty="0"/>
          </a:p>
        </p:txBody>
      </p:sp>
      <p:sp>
        <p:nvSpPr>
          <p:cNvPr id="5" name="4 Marcador de contenido"/>
          <p:cNvSpPr>
            <a:spLocks noGrp="1"/>
          </p:cNvSpPr>
          <p:nvPr>
            <p:ph idx="1"/>
          </p:nvPr>
        </p:nvSpPr>
        <p:spPr/>
        <p:txBody>
          <a:bodyPr/>
          <a:lstStyle/>
          <a:p>
            <a:pPr>
              <a:buNone/>
            </a:pPr>
            <a:r>
              <a:rPr lang="es-AR" dirty="0" smtClean="0"/>
              <a:t> 	</a:t>
            </a:r>
            <a:r>
              <a:rPr lang="es-AR" sz="3600" dirty="0" smtClean="0"/>
              <a:t>LA VIGENCIA ES A PARTIR DEL 1 DE JULIO, SE APLICARA PARA LAS DEUDAS QUE DE DETERMINEN DESDE ESA FECHA Y A LOS PROCESOS EN TRAMITE. </a:t>
            </a:r>
            <a:endParaRPr lang="es-A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pPr algn="l"/>
            <a:r>
              <a:rPr lang="es-AR" dirty="0" smtClean="0"/>
              <a:t>MODIF. R.G. 79/98- DET. DEUDA</a:t>
            </a:r>
            <a:endParaRPr lang="es-AR" dirty="0"/>
          </a:p>
        </p:txBody>
      </p:sp>
      <p:sp>
        <p:nvSpPr>
          <p:cNvPr id="5" name="4 Marcador de contenido"/>
          <p:cNvSpPr>
            <a:spLocks noGrp="1"/>
          </p:cNvSpPr>
          <p:nvPr>
            <p:ph idx="1"/>
          </p:nvPr>
        </p:nvSpPr>
        <p:spPr/>
        <p:txBody>
          <a:bodyPr/>
          <a:lstStyle/>
          <a:p>
            <a:pPr>
              <a:buNone/>
            </a:pPr>
            <a:r>
              <a:rPr lang="es-AR" dirty="0" smtClean="0"/>
              <a:t> 	</a:t>
            </a:r>
            <a:r>
              <a:rPr lang="es-AR" sz="3600" dirty="0" smtClean="0"/>
              <a:t>INCORPORA QUE CUANDO SE UTILICE LOS </a:t>
            </a:r>
            <a:r>
              <a:rPr lang="es-AR" sz="3600" b="1" dirty="0" smtClean="0"/>
              <a:t>IMT</a:t>
            </a:r>
            <a:r>
              <a:rPr lang="es-AR" sz="3600" dirty="0" smtClean="0"/>
              <a:t> LA DETERMINACION SERÁ GLOBAL, SIN EL DETALLE DE LOS CUILES INVOLUCRADOS. </a:t>
            </a:r>
          </a:p>
          <a:p>
            <a:pPr>
              <a:buNone/>
            </a:pPr>
            <a:r>
              <a:rPr lang="es-AR" sz="3600" dirty="0" smtClean="0"/>
              <a:t>   INCORPORA QUE EN LAS INTIMACIONES A </a:t>
            </a:r>
            <a:r>
              <a:rPr lang="es-AR" sz="3600" b="1" dirty="0" smtClean="0"/>
              <a:t>DEUDORES SOLIDARIOS</a:t>
            </a:r>
            <a:r>
              <a:rPr lang="es-AR" sz="3600" dirty="0" smtClean="0"/>
              <a:t>, DEBE CONSTAR DICHA CALIDAD</a:t>
            </a:r>
            <a:endParaRPr lang="es-AR"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pPr algn="l"/>
            <a:r>
              <a:rPr lang="es-AR" dirty="0" smtClean="0"/>
              <a:t>MODIF. R.G. 79/98- DET. DEUDA</a:t>
            </a:r>
            <a:endParaRPr lang="es-AR" dirty="0"/>
          </a:p>
        </p:txBody>
      </p:sp>
      <p:sp>
        <p:nvSpPr>
          <p:cNvPr id="5" name="4 Marcador de contenido"/>
          <p:cNvSpPr>
            <a:spLocks noGrp="1"/>
          </p:cNvSpPr>
          <p:nvPr>
            <p:ph idx="1"/>
          </p:nvPr>
        </p:nvSpPr>
        <p:spPr/>
        <p:txBody>
          <a:bodyPr/>
          <a:lstStyle/>
          <a:p>
            <a:pPr>
              <a:buNone/>
            </a:pPr>
            <a:r>
              <a:rPr lang="es-AR" dirty="0" smtClean="0"/>
              <a:t> 	</a:t>
            </a:r>
            <a:r>
              <a:rPr lang="es-AR" sz="3600" dirty="0" smtClean="0"/>
              <a:t>LAS DEUDAS DETERMINADAS POR LAS OBRAS SOCIALES DEBEN CONTAR CON EL DETALLE DE SUJETOS Y REMUNERACIONES INVOLUCRADAS EN LA DIFERENCIA, SOLO PUEDEN OBVIARLO CUANDO UTILICE IMT.</a:t>
            </a:r>
            <a:endParaRPr lang="es-AR"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fontScale="90000"/>
          </a:bodyPr>
          <a:lstStyle/>
          <a:p>
            <a:pPr algn="l"/>
            <a:r>
              <a:rPr lang="es-AR" dirty="0" smtClean="0"/>
              <a:t>MODIF. R.G. 79/98- CONFORMIDAD DEUDA</a:t>
            </a:r>
            <a:endParaRPr lang="es-AR" dirty="0"/>
          </a:p>
        </p:txBody>
      </p:sp>
      <p:sp>
        <p:nvSpPr>
          <p:cNvPr id="5" name="4 Marcador de contenido"/>
          <p:cNvSpPr>
            <a:spLocks noGrp="1"/>
          </p:cNvSpPr>
          <p:nvPr>
            <p:ph idx="1"/>
          </p:nvPr>
        </p:nvSpPr>
        <p:spPr/>
        <p:txBody>
          <a:bodyPr>
            <a:normAutofit/>
          </a:bodyPr>
          <a:lstStyle/>
          <a:p>
            <a:pPr>
              <a:buNone/>
            </a:pPr>
            <a:r>
              <a:rPr lang="es-AR" dirty="0" smtClean="0"/>
              <a:t> 	</a:t>
            </a:r>
            <a:r>
              <a:rPr lang="es-AR" sz="3600" dirty="0" smtClean="0"/>
              <a:t>LA NORMA SOSTIENE QUE CUANDO EL CONTRIBUYENTE DE CONFORMIDAD A LA DETERMINACIÓN DEBE PROCEDER A PRESEN TAR LAS DDJJ, AUN CUANDO SE TRATE DE IMT. </a:t>
            </a:r>
          </a:p>
          <a:p>
            <a:pPr>
              <a:buNone/>
            </a:pPr>
            <a:r>
              <a:rPr lang="es-AR" sz="3600" smtClean="0"/>
              <a:t>   CUANDO SOLO PAGUE, LA AFIP IMPUTARÁ SEGÚN SU ESTIMACIÓN. </a:t>
            </a:r>
            <a:endParaRPr lang="es-AR"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AR" dirty="0" smtClean="0"/>
              <a:t>FALLOS </a:t>
            </a:r>
            <a:endParaRPr lang="es-AR"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685800" y="1484784"/>
            <a:ext cx="7918648" cy="2808312"/>
          </a:xfrm>
        </p:spPr>
        <p:txBody>
          <a:bodyPr>
            <a:normAutofit/>
          </a:bodyPr>
          <a:lstStyle/>
          <a:p>
            <a:r>
              <a:rPr lang="es-AR" dirty="0" smtClean="0"/>
              <a:t>“</a:t>
            </a:r>
            <a:r>
              <a:rPr lang="es-AR" dirty="0" err="1" smtClean="0"/>
              <a:t>Huentala</a:t>
            </a:r>
            <a:r>
              <a:rPr lang="es-AR" dirty="0" smtClean="0"/>
              <a:t> </a:t>
            </a:r>
            <a:r>
              <a:rPr lang="es-AR" dirty="0" smtClean="0"/>
              <a:t>Cooperativa de Trabajo Limitada c/ INAES- Resolución N° 4366/2010 (</a:t>
            </a:r>
            <a:r>
              <a:rPr lang="es-AR" dirty="0" err="1" smtClean="0"/>
              <a:t>Expte</a:t>
            </a:r>
            <a:r>
              <a:rPr lang="es-AR" dirty="0" smtClean="0"/>
              <a:t>. Nº156/08)” – CNACAF – SALA II – 07/02/2012</a:t>
            </a:r>
            <a:endParaRPr lang="es-A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Rectangle 1049"/>
          <p:cNvPicPr>
            <a:picLocks noChangeArrowheads="1"/>
          </p:cNvPicPr>
          <p:nvPr/>
        </p:nvPicPr>
        <p:blipFill>
          <a:blip r:embed="rId3" cstate="print"/>
          <a:srcRect/>
          <a:stretch>
            <a:fillRect/>
          </a:stretch>
        </p:blipFill>
        <p:spPr bwMode="auto">
          <a:xfrm>
            <a:off x="0" y="949325"/>
            <a:ext cx="9144000" cy="1292225"/>
          </a:xfrm>
          <a:prstGeom prst="rect">
            <a:avLst/>
          </a:prstGeom>
          <a:noFill/>
          <a:ln w="9525">
            <a:noFill/>
            <a:miter lim="800000"/>
            <a:headEnd/>
            <a:tailEnd/>
          </a:ln>
        </p:spPr>
      </p:pic>
      <p:sp>
        <p:nvSpPr>
          <p:cNvPr id="1898499" name="Rectangle 3"/>
          <p:cNvSpPr>
            <a:spLocks noChangeArrowheads="1"/>
          </p:cNvSpPr>
          <p:nvPr/>
        </p:nvSpPr>
        <p:spPr bwMode="auto">
          <a:xfrm rot="-955202">
            <a:off x="203200" y="160338"/>
            <a:ext cx="635000" cy="635000"/>
          </a:xfrm>
          <a:prstGeom prst="rect">
            <a:avLst/>
          </a:prstGeom>
          <a:solidFill>
            <a:srgbClr val="942700"/>
          </a:solidFill>
          <a:ln w="9525" algn="ctr">
            <a:noFill/>
            <a:miter lim="800000"/>
            <a:headEnd/>
            <a:tailEnd/>
          </a:ln>
          <a:effectLst>
            <a:outerShdw dist="107763" dir="2700000" algn="ctr" rotWithShape="0">
              <a:schemeClr val="tx1">
                <a:alpha val="50000"/>
              </a:schemeClr>
            </a:outerShdw>
          </a:effectLst>
        </p:spPr>
        <p:txBody>
          <a:bodyPr wrap="none" lIns="0" anchor="ctr">
            <a:spAutoFit/>
          </a:bodyPr>
          <a:lstStyle/>
          <a:p>
            <a:pPr>
              <a:defRPr/>
            </a:pPr>
            <a:endParaRPr lang="es-AR"/>
          </a:p>
        </p:txBody>
      </p:sp>
      <p:sp>
        <p:nvSpPr>
          <p:cNvPr id="10244" name="Text Box 4"/>
          <p:cNvSpPr txBox="1">
            <a:spLocks noChangeArrowheads="1"/>
          </p:cNvSpPr>
          <p:nvPr/>
        </p:nvSpPr>
        <p:spPr bwMode="auto">
          <a:xfrm rot="-900000">
            <a:off x="279400" y="158750"/>
            <a:ext cx="473075" cy="641350"/>
          </a:xfrm>
          <a:prstGeom prst="rect">
            <a:avLst/>
          </a:prstGeom>
          <a:noFill/>
          <a:ln w="9525">
            <a:noFill/>
            <a:miter lim="800000"/>
            <a:headEnd/>
            <a:tailEnd/>
          </a:ln>
        </p:spPr>
        <p:txBody>
          <a:bodyPr>
            <a:spAutoFit/>
          </a:bodyPr>
          <a:lstStyle/>
          <a:p>
            <a:pPr eaLnBrk="1" hangingPunct="1">
              <a:lnSpc>
                <a:spcPct val="100000"/>
              </a:lnSpc>
              <a:spcBef>
                <a:spcPct val="50000"/>
              </a:spcBef>
            </a:pPr>
            <a:r>
              <a:rPr lang="es-AR" sz="3600" b="1">
                <a:latin typeface="Frutiger-Bold" pitchFamily="2" charset="0"/>
              </a:rPr>
              <a:t>2</a:t>
            </a:r>
            <a:endParaRPr lang="es-ES" sz="3600" b="1">
              <a:latin typeface="Frutiger-Bold" pitchFamily="2" charset="0"/>
            </a:endParaRPr>
          </a:p>
        </p:txBody>
      </p:sp>
      <p:sp>
        <p:nvSpPr>
          <p:cNvPr id="10245" name="Text Box 10"/>
          <p:cNvSpPr txBox="1">
            <a:spLocks noChangeArrowheads="1"/>
          </p:cNvSpPr>
          <p:nvPr/>
        </p:nvSpPr>
        <p:spPr bwMode="auto">
          <a:xfrm>
            <a:off x="325438" y="1123950"/>
            <a:ext cx="8534400" cy="920750"/>
          </a:xfrm>
          <a:prstGeom prst="rect">
            <a:avLst/>
          </a:prstGeom>
          <a:noFill/>
          <a:ln w="9525" algn="ctr">
            <a:noFill/>
            <a:miter lim="800000"/>
            <a:headEnd/>
            <a:tailEnd/>
          </a:ln>
        </p:spPr>
        <p:txBody>
          <a:bodyPr lIns="0">
            <a:spAutoFit/>
          </a:bodyPr>
          <a:lstStyle/>
          <a:p>
            <a:pPr>
              <a:spcBef>
                <a:spcPct val="50000"/>
              </a:spcBef>
            </a:pPr>
            <a:r>
              <a:rPr lang="es-AR" sz="3200" i="1">
                <a:latin typeface="Verdana" pitchFamily="34" charset="0"/>
              </a:rPr>
              <a:t>Conceptos NO remunerativos Antecedentes del Organismo</a:t>
            </a:r>
            <a:endParaRPr lang="es-ES" sz="3200" i="1">
              <a:latin typeface="Verdana" pitchFamily="34" charset="0"/>
            </a:endParaRPr>
          </a:p>
        </p:txBody>
      </p:sp>
      <p:sp>
        <p:nvSpPr>
          <p:cNvPr id="10246" name="Text Box 22"/>
          <p:cNvSpPr txBox="1">
            <a:spLocks noChangeArrowheads="1"/>
          </p:cNvSpPr>
          <p:nvPr/>
        </p:nvSpPr>
        <p:spPr bwMode="auto">
          <a:xfrm>
            <a:off x="646113" y="3925888"/>
            <a:ext cx="2543175" cy="714375"/>
          </a:xfrm>
          <a:prstGeom prst="rect">
            <a:avLst/>
          </a:prstGeom>
          <a:noFill/>
          <a:ln w="9525" algn="ctr">
            <a:noFill/>
            <a:miter lim="800000"/>
            <a:headEnd/>
            <a:tailEnd/>
          </a:ln>
        </p:spPr>
        <p:txBody>
          <a:bodyPr lIns="0">
            <a:spAutoFit/>
          </a:bodyPr>
          <a:lstStyle/>
          <a:p>
            <a:pPr>
              <a:spcBef>
                <a:spcPct val="50000"/>
              </a:spcBef>
            </a:pPr>
            <a:r>
              <a:rPr lang="es-AR" sz="2400">
                <a:latin typeface="Verdana" pitchFamily="34" charset="0"/>
              </a:rPr>
              <a:t>Conceptos NO Remunerativos</a:t>
            </a:r>
            <a:endParaRPr lang="es-ES" sz="2400">
              <a:latin typeface="Verdana" pitchFamily="34" charset="0"/>
            </a:endParaRPr>
          </a:p>
        </p:txBody>
      </p:sp>
      <p:sp>
        <p:nvSpPr>
          <p:cNvPr id="10247" name="AutoShape 23"/>
          <p:cNvSpPr>
            <a:spLocks/>
          </p:cNvSpPr>
          <p:nvPr/>
        </p:nvSpPr>
        <p:spPr bwMode="auto">
          <a:xfrm>
            <a:off x="3255963" y="2609850"/>
            <a:ext cx="88900" cy="3500438"/>
          </a:xfrm>
          <a:prstGeom prst="leftBrace">
            <a:avLst>
              <a:gd name="adj1" fmla="val 328125"/>
              <a:gd name="adj2" fmla="val 50000"/>
            </a:avLst>
          </a:prstGeom>
          <a:noFill/>
          <a:ln w="38100">
            <a:solidFill>
              <a:schemeClr val="bg1"/>
            </a:solidFill>
            <a:round/>
            <a:headEnd/>
            <a:tailEnd/>
          </a:ln>
        </p:spPr>
        <p:txBody>
          <a:bodyPr wrap="none" lIns="0" anchor="ctr">
            <a:spAutoFit/>
          </a:bodyPr>
          <a:lstStyle/>
          <a:p>
            <a:endParaRPr lang="es-AR"/>
          </a:p>
        </p:txBody>
      </p:sp>
      <p:sp>
        <p:nvSpPr>
          <p:cNvPr id="10248" name="Text Box 24"/>
          <p:cNvSpPr txBox="1">
            <a:spLocks noChangeArrowheads="1"/>
          </p:cNvSpPr>
          <p:nvPr/>
        </p:nvSpPr>
        <p:spPr bwMode="auto">
          <a:xfrm>
            <a:off x="3455988" y="3209925"/>
            <a:ext cx="2432050" cy="403225"/>
          </a:xfrm>
          <a:prstGeom prst="rect">
            <a:avLst/>
          </a:prstGeom>
          <a:noFill/>
          <a:ln w="9525" algn="ctr">
            <a:noFill/>
            <a:miter lim="800000"/>
            <a:headEnd/>
            <a:tailEnd/>
          </a:ln>
        </p:spPr>
        <p:txBody>
          <a:bodyPr lIns="0">
            <a:spAutoFit/>
          </a:bodyPr>
          <a:lstStyle/>
          <a:p>
            <a:pPr algn="l">
              <a:spcBef>
                <a:spcPct val="50000"/>
              </a:spcBef>
            </a:pPr>
            <a:r>
              <a:rPr lang="es-AR" sz="2400">
                <a:latin typeface="Verdana" pitchFamily="34" charset="0"/>
              </a:rPr>
              <a:t>De origen legal</a:t>
            </a:r>
            <a:endParaRPr lang="es-ES" sz="2400">
              <a:latin typeface="Verdana" pitchFamily="34" charset="0"/>
            </a:endParaRPr>
          </a:p>
        </p:txBody>
      </p:sp>
      <p:sp>
        <p:nvSpPr>
          <p:cNvPr id="10249" name="Text Box 25"/>
          <p:cNvSpPr txBox="1">
            <a:spLocks noChangeArrowheads="1"/>
          </p:cNvSpPr>
          <p:nvPr/>
        </p:nvSpPr>
        <p:spPr bwMode="auto">
          <a:xfrm>
            <a:off x="3536950" y="4899025"/>
            <a:ext cx="2141538" cy="714375"/>
          </a:xfrm>
          <a:prstGeom prst="rect">
            <a:avLst/>
          </a:prstGeom>
          <a:noFill/>
          <a:ln w="9525" algn="ctr">
            <a:noFill/>
            <a:miter lim="800000"/>
            <a:headEnd/>
            <a:tailEnd/>
          </a:ln>
        </p:spPr>
        <p:txBody>
          <a:bodyPr lIns="0">
            <a:spAutoFit/>
          </a:bodyPr>
          <a:lstStyle/>
          <a:p>
            <a:pPr>
              <a:spcBef>
                <a:spcPct val="50000"/>
              </a:spcBef>
            </a:pPr>
            <a:r>
              <a:rPr lang="es-AR" sz="2400">
                <a:latin typeface="Verdana" pitchFamily="34" charset="0"/>
              </a:rPr>
              <a:t>De origen convencional</a:t>
            </a:r>
            <a:endParaRPr lang="es-ES" sz="2400">
              <a:latin typeface="Verdana" pitchFamily="34" charset="0"/>
            </a:endParaRPr>
          </a:p>
        </p:txBody>
      </p:sp>
      <p:sp>
        <p:nvSpPr>
          <p:cNvPr id="10250" name="AutoShape 26"/>
          <p:cNvSpPr>
            <a:spLocks/>
          </p:cNvSpPr>
          <p:nvPr/>
        </p:nvSpPr>
        <p:spPr bwMode="auto">
          <a:xfrm>
            <a:off x="6043613" y="2654300"/>
            <a:ext cx="111125" cy="1471613"/>
          </a:xfrm>
          <a:prstGeom prst="leftBrace">
            <a:avLst>
              <a:gd name="adj1" fmla="val 110357"/>
              <a:gd name="adj2" fmla="val 50000"/>
            </a:avLst>
          </a:prstGeom>
          <a:noFill/>
          <a:ln w="38100">
            <a:solidFill>
              <a:schemeClr val="bg1"/>
            </a:solidFill>
            <a:round/>
            <a:headEnd/>
            <a:tailEnd/>
          </a:ln>
        </p:spPr>
        <p:txBody>
          <a:bodyPr lIns="0" anchor="ctr">
            <a:spAutoFit/>
          </a:bodyPr>
          <a:lstStyle/>
          <a:p>
            <a:endParaRPr lang="es-AR"/>
          </a:p>
        </p:txBody>
      </p:sp>
      <p:sp>
        <p:nvSpPr>
          <p:cNvPr id="10251" name="Text Box 27"/>
          <p:cNvSpPr txBox="1">
            <a:spLocks noChangeArrowheads="1"/>
          </p:cNvSpPr>
          <p:nvPr/>
        </p:nvSpPr>
        <p:spPr bwMode="auto">
          <a:xfrm>
            <a:off x="6334125" y="2698750"/>
            <a:ext cx="1895475" cy="403225"/>
          </a:xfrm>
          <a:prstGeom prst="rect">
            <a:avLst/>
          </a:prstGeom>
          <a:noFill/>
          <a:ln w="9525" algn="ctr">
            <a:noFill/>
            <a:miter lim="800000"/>
            <a:headEnd/>
            <a:tailEnd/>
          </a:ln>
        </p:spPr>
        <p:txBody>
          <a:bodyPr lIns="0">
            <a:spAutoFit/>
          </a:bodyPr>
          <a:lstStyle/>
          <a:p>
            <a:pPr algn="l">
              <a:spcBef>
                <a:spcPct val="50000"/>
              </a:spcBef>
            </a:pPr>
            <a:r>
              <a:rPr lang="es-AR" sz="2400">
                <a:latin typeface="Verdana" pitchFamily="34" charset="0"/>
              </a:rPr>
              <a:t>LCT</a:t>
            </a:r>
            <a:endParaRPr lang="es-ES" sz="2400">
              <a:latin typeface="Verdana" pitchFamily="34" charset="0"/>
            </a:endParaRPr>
          </a:p>
        </p:txBody>
      </p:sp>
      <p:sp>
        <p:nvSpPr>
          <p:cNvPr id="10252" name="Text Box 28"/>
          <p:cNvSpPr txBox="1">
            <a:spLocks noChangeArrowheads="1"/>
          </p:cNvSpPr>
          <p:nvPr/>
        </p:nvSpPr>
        <p:spPr bwMode="auto">
          <a:xfrm>
            <a:off x="6311900" y="3165475"/>
            <a:ext cx="2252663" cy="403225"/>
          </a:xfrm>
          <a:prstGeom prst="rect">
            <a:avLst/>
          </a:prstGeom>
          <a:noFill/>
          <a:ln w="9525" algn="ctr">
            <a:noFill/>
            <a:miter lim="800000"/>
            <a:headEnd/>
            <a:tailEnd/>
          </a:ln>
        </p:spPr>
        <p:txBody>
          <a:bodyPr lIns="0">
            <a:spAutoFit/>
          </a:bodyPr>
          <a:lstStyle/>
          <a:p>
            <a:pPr algn="l">
              <a:spcBef>
                <a:spcPct val="50000"/>
              </a:spcBef>
            </a:pPr>
            <a:r>
              <a:rPr lang="es-AR" sz="2400">
                <a:latin typeface="Verdana" pitchFamily="34" charset="0"/>
              </a:rPr>
              <a:t>Ley 24.241</a:t>
            </a:r>
            <a:endParaRPr lang="es-ES" sz="2400">
              <a:latin typeface="Verdana" pitchFamily="34" charset="0"/>
            </a:endParaRPr>
          </a:p>
        </p:txBody>
      </p:sp>
      <p:sp>
        <p:nvSpPr>
          <p:cNvPr id="10253" name="Text Box 29"/>
          <p:cNvSpPr txBox="1">
            <a:spLocks noChangeArrowheads="1"/>
          </p:cNvSpPr>
          <p:nvPr/>
        </p:nvSpPr>
        <p:spPr bwMode="auto">
          <a:xfrm>
            <a:off x="6334125" y="3635375"/>
            <a:ext cx="1895475" cy="403225"/>
          </a:xfrm>
          <a:prstGeom prst="rect">
            <a:avLst/>
          </a:prstGeom>
          <a:noFill/>
          <a:ln w="9525" algn="ctr">
            <a:noFill/>
            <a:miter lim="800000"/>
            <a:headEnd/>
            <a:tailEnd/>
          </a:ln>
        </p:spPr>
        <p:txBody>
          <a:bodyPr lIns="0">
            <a:spAutoFit/>
          </a:bodyPr>
          <a:lstStyle/>
          <a:p>
            <a:pPr algn="l">
              <a:spcBef>
                <a:spcPct val="50000"/>
              </a:spcBef>
            </a:pPr>
            <a:r>
              <a:rPr lang="es-AR" sz="2400">
                <a:latin typeface="Verdana" pitchFamily="34" charset="0"/>
              </a:rPr>
              <a:t>Decretos</a:t>
            </a:r>
            <a:endParaRPr lang="es-ES" sz="2400">
              <a:latin typeface="Verdana" pitchFamily="34" charset="0"/>
            </a:endParaRPr>
          </a:p>
        </p:txBody>
      </p:sp>
      <p:sp>
        <p:nvSpPr>
          <p:cNvPr id="10254" name="AutoShape 30"/>
          <p:cNvSpPr>
            <a:spLocks/>
          </p:cNvSpPr>
          <p:nvPr/>
        </p:nvSpPr>
        <p:spPr bwMode="auto">
          <a:xfrm>
            <a:off x="6059488" y="4498975"/>
            <a:ext cx="111125" cy="1471613"/>
          </a:xfrm>
          <a:prstGeom prst="leftBrace">
            <a:avLst>
              <a:gd name="adj1" fmla="val 110357"/>
              <a:gd name="adj2" fmla="val 50000"/>
            </a:avLst>
          </a:prstGeom>
          <a:noFill/>
          <a:ln w="38100">
            <a:solidFill>
              <a:schemeClr val="bg1"/>
            </a:solidFill>
            <a:round/>
            <a:headEnd/>
            <a:tailEnd/>
          </a:ln>
        </p:spPr>
        <p:txBody>
          <a:bodyPr lIns="0" anchor="ctr">
            <a:spAutoFit/>
          </a:bodyPr>
          <a:lstStyle/>
          <a:p>
            <a:endParaRPr lang="es-AR"/>
          </a:p>
        </p:txBody>
      </p:sp>
      <p:sp>
        <p:nvSpPr>
          <p:cNvPr id="10255" name="Text Box 31"/>
          <p:cNvSpPr txBox="1">
            <a:spLocks noChangeArrowheads="1"/>
          </p:cNvSpPr>
          <p:nvPr/>
        </p:nvSpPr>
        <p:spPr bwMode="auto">
          <a:xfrm>
            <a:off x="6334125" y="4660900"/>
            <a:ext cx="1584325" cy="403225"/>
          </a:xfrm>
          <a:prstGeom prst="rect">
            <a:avLst/>
          </a:prstGeom>
          <a:noFill/>
          <a:ln w="9525" algn="ctr">
            <a:noFill/>
            <a:miter lim="800000"/>
            <a:headEnd/>
            <a:tailEnd/>
          </a:ln>
        </p:spPr>
        <p:txBody>
          <a:bodyPr lIns="0">
            <a:spAutoFit/>
          </a:bodyPr>
          <a:lstStyle/>
          <a:p>
            <a:pPr algn="l">
              <a:spcBef>
                <a:spcPct val="50000"/>
              </a:spcBef>
            </a:pPr>
            <a:r>
              <a:rPr lang="es-AR" sz="2400">
                <a:latin typeface="Verdana" pitchFamily="34" charset="0"/>
              </a:rPr>
              <a:t>Nacional</a:t>
            </a:r>
            <a:endParaRPr lang="es-ES" sz="2400">
              <a:latin typeface="Verdana" pitchFamily="34" charset="0"/>
            </a:endParaRPr>
          </a:p>
        </p:txBody>
      </p:sp>
      <p:sp>
        <p:nvSpPr>
          <p:cNvPr id="10256" name="Text Box 32"/>
          <p:cNvSpPr txBox="1">
            <a:spLocks noChangeArrowheads="1"/>
          </p:cNvSpPr>
          <p:nvPr/>
        </p:nvSpPr>
        <p:spPr bwMode="auto">
          <a:xfrm>
            <a:off x="6324600" y="5391150"/>
            <a:ext cx="1717675" cy="403225"/>
          </a:xfrm>
          <a:prstGeom prst="rect">
            <a:avLst/>
          </a:prstGeom>
          <a:noFill/>
          <a:ln w="9525" algn="ctr">
            <a:noFill/>
            <a:miter lim="800000"/>
            <a:headEnd/>
            <a:tailEnd/>
          </a:ln>
        </p:spPr>
        <p:txBody>
          <a:bodyPr lIns="0">
            <a:spAutoFit/>
          </a:bodyPr>
          <a:lstStyle/>
          <a:p>
            <a:pPr algn="l">
              <a:spcBef>
                <a:spcPct val="50000"/>
              </a:spcBef>
            </a:pPr>
            <a:r>
              <a:rPr lang="es-AR" sz="2400">
                <a:latin typeface="Verdana" pitchFamily="34" charset="0"/>
              </a:rPr>
              <a:t>Provincial</a:t>
            </a:r>
            <a:endParaRPr lang="es-ES" sz="2400">
              <a:latin typeface="Verdana" pitchFamily="34" charset="0"/>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80728"/>
            <a:ext cx="8229600" cy="5145435"/>
          </a:xfrm>
        </p:spPr>
        <p:txBody>
          <a:bodyPr>
            <a:normAutofit fontScale="92500" lnSpcReduction="10000"/>
          </a:bodyPr>
          <a:lstStyle/>
          <a:p>
            <a:r>
              <a:rPr lang="es-AR" dirty="0" smtClean="0"/>
              <a:t>“… La sumariada actuaba a través de contratos de locación de servicios firmados con distintas empresas, operando como una mera intermediadora, proveedora de personal a terceros, modalidad que está expresamente prohibida por la parte pertinente del art. 40 de la ley 25.877. Asimismo, se observa que la organización y dirección de las tareas no se encontraba a cargo de la cooperativa y tanto los materiales y herramientas como los regímenes disciplinarios aplicados eran provistos por las empresas contratantes</a:t>
            </a:r>
            <a:r>
              <a:rPr lang="es-AR" dirty="0" smtClean="0"/>
              <a:t>.”</a:t>
            </a:r>
            <a:endParaRPr lang="es-AR"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80728"/>
            <a:ext cx="8229600" cy="5145435"/>
          </a:xfrm>
        </p:spPr>
        <p:txBody>
          <a:bodyPr>
            <a:normAutofit fontScale="92500" lnSpcReduction="10000"/>
          </a:bodyPr>
          <a:lstStyle/>
          <a:p>
            <a:r>
              <a:rPr lang="es-AR" dirty="0" smtClean="0"/>
              <a:t>“… El supuesto de la cooperativa de trabajo cuya finalidad consiste en proveer servicios a terceros, es el caso más común de fraude a la ley </a:t>
            </a:r>
            <a:r>
              <a:rPr lang="es-AR" b="1" dirty="0" smtClean="0"/>
              <a:t>laboral</a:t>
            </a:r>
            <a:r>
              <a:rPr lang="es-AR" dirty="0" smtClean="0"/>
              <a:t> pues los interesados recurren a la misma como una suerte de agencia a fin de obtener empleo, debiendo hacerse socios de ella, quien los envía a terceros que les asignan un trabajo efectivo, por lo cual la organización que medió en la relación no puede pretextar que no existe relación </a:t>
            </a:r>
            <a:r>
              <a:rPr lang="es-AR" b="1" dirty="0" smtClean="0"/>
              <a:t>laboral</a:t>
            </a:r>
            <a:r>
              <a:rPr lang="es-AR" dirty="0" smtClean="0"/>
              <a:t> en su supuesto socio, y al que el aporte de éste no lo fue en una tarea propia de la cooperativa sino de un tercero que contrató con </a:t>
            </a:r>
            <a:r>
              <a:rPr lang="es-AR" dirty="0" smtClean="0"/>
              <a:t>ella”</a:t>
            </a:r>
            <a:endParaRPr lang="es-AR"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80728"/>
            <a:ext cx="8229600" cy="5145435"/>
          </a:xfrm>
        </p:spPr>
        <p:txBody>
          <a:bodyPr>
            <a:normAutofit fontScale="85000" lnSpcReduction="10000"/>
          </a:bodyPr>
          <a:lstStyle/>
          <a:p>
            <a:r>
              <a:rPr lang="es-AR" dirty="0" smtClean="0"/>
              <a:t>“… La creación de una cooperativa, con el solo objeto de diluir la responsabilidad del verdadero empleador constituye un claro fraude a la ley </a:t>
            </a:r>
            <a:r>
              <a:rPr lang="es-AR" b="1" dirty="0" smtClean="0"/>
              <a:t>laboral</a:t>
            </a:r>
            <a:r>
              <a:rPr lang="es-AR" dirty="0" smtClean="0"/>
              <a:t> y una típica interposición de un tercero en la relación de trabajo, y no puede considerarse que la cooperativa pudo funcionar en los términos de la ley 20.337 porque más allá de su configuración jurídica y de su aparente status legal, lo que interesa son los fines de la creación de la entidad y cómo se desarrollaron sus actividades y va de suyo, que las cooperativas de trabajo, no pueden ser sujetos intermediarios ni hacer las veces de empresas de servicios </a:t>
            </a:r>
            <a:r>
              <a:rPr lang="es-AR" dirty="0" smtClean="0"/>
              <a:t>eventuales” </a:t>
            </a:r>
            <a:endParaRPr lang="es-AR"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80728"/>
            <a:ext cx="8229600" cy="5145435"/>
          </a:xfrm>
        </p:spPr>
        <p:txBody>
          <a:bodyPr>
            <a:normAutofit fontScale="92500" lnSpcReduction="10000"/>
          </a:bodyPr>
          <a:lstStyle/>
          <a:p>
            <a:pPr>
              <a:buNone/>
            </a:pPr>
            <a:r>
              <a:rPr lang="es-AR" dirty="0" smtClean="0"/>
              <a:t>“… Para tipificar una cooperativa de trabajo es necesario que el asociado lo sea en forma libre, consciente, voluntaria; debe participar activamente en la gestión de la misma, en la fijación de sus políticas y en la toma de decisiones; tiene derecho a elegir y ser elegido para los órganos de dirección, a percibir el retorno de excedentes en proporción a las operaciones que cada asociado haya realizado, solicitar y obtener información, y a la educación y capacitación.”</a:t>
            </a:r>
            <a:br>
              <a:rPr lang="es-AR" dirty="0" smtClean="0"/>
            </a:br>
            <a:endParaRPr lang="es-AR"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80728"/>
            <a:ext cx="8229600" cy="5145435"/>
          </a:xfrm>
        </p:spPr>
        <p:txBody>
          <a:bodyPr>
            <a:normAutofit fontScale="92500" lnSpcReduction="20000"/>
          </a:bodyPr>
          <a:lstStyle/>
          <a:p>
            <a:pPr>
              <a:buNone/>
            </a:pPr>
            <a:r>
              <a:rPr lang="es-AR" dirty="0" smtClean="0"/>
              <a:t/>
            </a:r>
            <a:br>
              <a:rPr lang="es-AR" dirty="0" smtClean="0"/>
            </a:br>
            <a:r>
              <a:rPr lang="es-AR" dirty="0" smtClean="0"/>
              <a:t>“En la especie se encuentra acreditado que los asociados de la cooperativa encartada -quienes en algunos casos eran obligados por la empresa en la que trabajaban a asociarse para obtener trabajo- no participaban de las asambleas, no formaban parte del Consejo de Administración ni de la Sindicatura, no conocían a las autoridades sociales y no permanecían en la entidad por un período mayor a un año ya que eran trabajadores temporarios, llamados "golondrinas".”</a:t>
            </a:r>
            <a:br>
              <a:rPr lang="es-AR" dirty="0" smtClean="0"/>
            </a:br>
            <a:r>
              <a:rPr lang="es-AR" dirty="0" smtClean="0"/>
              <a:t/>
            </a:r>
            <a:br>
              <a:rPr lang="es-AR" dirty="0" smtClean="0"/>
            </a:br>
            <a:endParaRPr lang="es-AR"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80728"/>
            <a:ext cx="8229600" cy="5145435"/>
          </a:xfrm>
        </p:spPr>
        <p:txBody>
          <a:bodyPr>
            <a:normAutofit fontScale="92500" lnSpcReduction="10000"/>
          </a:bodyPr>
          <a:lstStyle/>
          <a:p>
            <a:pPr>
              <a:buNone/>
            </a:pPr>
            <a:r>
              <a:rPr lang="es-AR" dirty="0" smtClean="0"/>
              <a:t/>
            </a:r>
            <a:br>
              <a:rPr lang="es-AR" dirty="0" smtClean="0"/>
            </a:br>
            <a:r>
              <a:rPr lang="es-AR" dirty="0" smtClean="0"/>
              <a:t>“…. El supuesto "asociado" era en realidad un trabajador que para acceder al empleo cumplía la formalidad de firmar una solicitud provisional de asociación, pero que en los hechos no participaba en las asambleas, desconocía los estatutos de la cooperativa (y por ende sus derechos y deberes), no percibía aguinaldo ni vacaciones, y además estaba sometido a un régimen disciplinario propio de una empresa comercial.”</a:t>
            </a:r>
            <a:br>
              <a:rPr lang="es-AR" dirty="0" smtClean="0"/>
            </a:br>
            <a:r>
              <a:rPr lang="es-AR" dirty="0" smtClean="0"/>
              <a:t/>
            </a:r>
            <a:br>
              <a:rPr lang="es-AR" dirty="0" smtClean="0"/>
            </a:br>
            <a:endParaRPr lang="es-AR"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404664"/>
            <a:ext cx="8229600" cy="5865515"/>
          </a:xfrm>
        </p:spPr>
        <p:txBody>
          <a:bodyPr>
            <a:normAutofit fontScale="85000" lnSpcReduction="20000"/>
          </a:bodyPr>
          <a:lstStyle/>
          <a:p>
            <a:pPr>
              <a:buNone/>
            </a:pPr>
            <a:r>
              <a:rPr lang="es-AR" dirty="0" smtClean="0"/>
              <a:t/>
            </a:r>
            <a:br>
              <a:rPr lang="es-AR" dirty="0" smtClean="0"/>
            </a:br>
            <a:r>
              <a:rPr lang="es-AR" dirty="0" smtClean="0"/>
              <a:t>“… La encartada con su accionar claramente desnaturalizó la figura cooperativa, habida cuenta la falta de vigencia en el funcionamiento de la entidad, de los principios cooperativos básicos establecidos en el art. 2º de la ley 20.337, en especial del principio democrático sentado en el inciso 3º, y del propósito de servicio que debe inspirar a toda cooperativa (….) El Instituto Nacional de Acción Cooperativa y Mutual (actualmente el INAES) es la autoridad de aplicación del régimen legal de cooperativas a cuyo cargo se encuentra la fiscalización pública del obrar de las entidades autorizadas, por sí o a través de órganos locales, de cuyo pronunciamiento sólo cabría apartarse ante razones de grave entidad o arbitrariedad palmaria y manifiesta que, no se demuestran ni se advierten en el caso bajo </a:t>
            </a:r>
            <a:r>
              <a:rPr lang="es-AR" dirty="0" smtClean="0"/>
              <a:t>examen”</a:t>
            </a:r>
            <a:endParaRPr lang="es-AR"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normAutofit fontScale="90000"/>
          </a:bodyPr>
          <a:lstStyle/>
          <a:p>
            <a:r>
              <a:rPr lang="es-AR" dirty="0" smtClean="0"/>
              <a:t>"</a:t>
            </a:r>
            <a:r>
              <a:rPr lang="es-AR" dirty="0" err="1" smtClean="0"/>
              <a:t>Gonzalez</a:t>
            </a:r>
            <a:r>
              <a:rPr lang="es-AR" dirty="0" smtClean="0"/>
              <a:t> Andrea Roxana c/ </a:t>
            </a:r>
            <a:r>
              <a:rPr lang="es-AR" dirty="0" err="1" smtClean="0"/>
              <a:t>Telefonica</a:t>
            </a:r>
            <a:r>
              <a:rPr lang="es-AR" dirty="0" smtClean="0"/>
              <a:t> de Argentina S.A. s/ despido" – CNTRAB – SALA VI – 22/03/2012</a:t>
            </a:r>
            <a:br>
              <a:rPr lang="es-AR" dirty="0" smtClean="0"/>
            </a:br>
            <a:endParaRPr lang="es-AR"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548680"/>
            <a:ext cx="8229600" cy="5462067"/>
          </a:xfrm>
        </p:spPr>
        <p:txBody>
          <a:bodyPr>
            <a:normAutofit fontScale="92500" lnSpcReduction="10000"/>
          </a:bodyPr>
          <a:lstStyle/>
          <a:p>
            <a:pPr>
              <a:buNone/>
            </a:pPr>
            <a:r>
              <a:rPr lang="es-AR" dirty="0" smtClean="0"/>
              <a:t>	Para </a:t>
            </a:r>
            <a:r>
              <a:rPr lang="es-AR" dirty="0" smtClean="0"/>
              <a:t>que se justifique la contratación bajo el régimen invocado por la demandada (pasantía), no basta con la acreditación de los elementos meramente formales, sino que –a la luz de lo dispuesto en el art. 14 de la LCT- es necesario demostrar que ese vínculo responde a la finalidad que le da origen y justifica su exclusión del ámbito de la LCT, que es, en definitiva, la realización de prácticas supervisadas, que tengan relación con la formación del pasante y cuenten con el control y organización de la institución educativa</a:t>
            </a:r>
            <a:endParaRPr lang="es-AR"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620688"/>
            <a:ext cx="8229600" cy="5462067"/>
          </a:xfrm>
        </p:spPr>
        <p:txBody>
          <a:bodyPr>
            <a:normAutofit fontScale="85000" lnSpcReduction="10000"/>
          </a:bodyPr>
          <a:lstStyle/>
          <a:p>
            <a:pPr>
              <a:buNone/>
            </a:pPr>
            <a:r>
              <a:rPr lang="es-AR" dirty="0" smtClean="0"/>
              <a:t>	</a:t>
            </a:r>
            <a:r>
              <a:rPr lang="es-AR" dirty="0" smtClean="0"/>
              <a:t>“En la especie, reconocida la prestación de servicios por parte de la accionante durante el lapso indicado, correspondía a la demandada la prueba de la modalidad contractual invocada para excluir la posibilidad de que se entienda que tal prestación tuvo por causa un contrato de trabajo (conf. art. 23, LCT). Sin embargo, estimo que no lo ha logrado, puesto que no surgen de la causa elementos que demuestren claramente que hubo por parte de la empresa y de la entidad educativa una adecuada fiscalización y control de la labor de la accionante, que demuestre que los servicios desarrollados por ésta se ejecutaron en función de una finalidad formativa.”</a:t>
            </a:r>
            <a:br>
              <a:rPr lang="es-AR" dirty="0" smtClean="0"/>
            </a:br>
            <a:endParaRPr lang="es-A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Rectangle 1049"/>
          <p:cNvPicPr>
            <a:picLocks noChangeArrowheads="1"/>
          </p:cNvPicPr>
          <p:nvPr/>
        </p:nvPicPr>
        <p:blipFill>
          <a:blip r:embed="rId3" cstate="print"/>
          <a:srcRect/>
          <a:stretch>
            <a:fillRect/>
          </a:stretch>
        </p:blipFill>
        <p:spPr bwMode="auto">
          <a:xfrm>
            <a:off x="0" y="949325"/>
            <a:ext cx="9144000" cy="1292225"/>
          </a:xfrm>
          <a:prstGeom prst="rect">
            <a:avLst/>
          </a:prstGeom>
          <a:noFill/>
          <a:ln w="9525">
            <a:noFill/>
            <a:miter lim="800000"/>
            <a:headEnd/>
            <a:tailEnd/>
          </a:ln>
        </p:spPr>
      </p:pic>
      <p:sp>
        <p:nvSpPr>
          <p:cNvPr id="2012163" name="Rectangle 3"/>
          <p:cNvSpPr>
            <a:spLocks noChangeArrowheads="1"/>
          </p:cNvSpPr>
          <p:nvPr/>
        </p:nvSpPr>
        <p:spPr bwMode="auto">
          <a:xfrm rot="-955202">
            <a:off x="203200" y="160338"/>
            <a:ext cx="635000" cy="635000"/>
          </a:xfrm>
          <a:prstGeom prst="rect">
            <a:avLst/>
          </a:prstGeom>
          <a:solidFill>
            <a:srgbClr val="942700"/>
          </a:solidFill>
          <a:ln w="9525" algn="ctr">
            <a:noFill/>
            <a:miter lim="800000"/>
            <a:headEnd/>
            <a:tailEnd/>
          </a:ln>
          <a:effectLst>
            <a:outerShdw dist="107763" dir="2700000" algn="ctr" rotWithShape="0">
              <a:schemeClr val="tx1">
                <a:alpha val="50000"/>
              </a:schemeClr>
            </a:outerShdw>
          </a:effectLst>
        </p:spPr>
        <p:txBody>
          <a:bodyPr wrap="none" lIns="0" anchor="ctr">
            <a:spAutoFit/>
          </a:bodyPr>
          <a:lstStyle/>
          <a:p>
            <a:pPr>
              <a:defRPr/>
            </a:pPr>
            <a:endParaRPr lang="es-AR"/>
          </a:p>
        </p:txBody>
      </p:sp>
      <p:sp>
        <p:nvSpPr>
          <p:cNvPr id="11268" name="Text Box 4"/>
          <p:cNvSpPr txBox="1">
            <a:spLocks noChangeArrowheads="1"/>
          </p:cNvSpPr>
          <p:nvPr/>
        </p:nvSpPr>
        <p:spPr bwMode="auto">
          <a:xfrm rot="-900000">
            <a:off x="279400" y="158750"/>
            <a:ext cx="473075" cy="641350"/>
          </a:xfrm>
          <a:prstGeom prst="rect">
            <a:avLst/>
          </a:prstGeom>
          <a:noFill/>
          <a:ln w="9525">
            <a:noFill/>
            <a:miter lim="800000"/>
            <a:headEnd/>
            <a:tailEnd/>
          </a:ln>
        </p:spPr>
        <p:txBody>
          <a:bodyPr>
            <a:spAutoFit/>
          </a:bodyPr>
          <a:lstStyle/>
          <a:p>
            <a:pPr eaLnBrk="1" hangingPunct="1">
              <a:lnSpc>
                <a:spcPct val="100000"/>
              </a:lnSpc>
              <a:spcBef>
                <a:spcPct val="50000"/>
              </a:spcBef>
            </a:pPr>
            <a:r>
              <a:rPr lang="es-AR" sz="3600" b="1">
                <a:latin typeface="Frutiger-Bold" pitchFamily="2" charset="0"/>
              </a:rPr>
              <a:t>2</a:t>
            </a:r>
            <a:endParaRPr lang="es-ES" sz="3600" b="1">
              <a:latin typeface="Frutiger-Bold" pitchFamily="2" charset="0"/>
            </a:endParaRPr>
          </a:p>
        </p:txBody>
      </p:sp>
      <p:sp>
        <p:nvSpPr>
          <p:cNvPr id="11269" name="Text Box 5"/>
          <p:cNvSpPr txBox="1">
            <a:spLocks noChangeArrowheads="1"/>
          </p:cNvSpPr>
          <p:nvPr/>
        </p:nvSpPr>
        <p:spPr bwMode="auto">
          <a:xfrm>
            <a:off x="325438" y="1123950"/>
            <a:ext cx="8534400" cy="920750"/>
          </a:xfrm>
          <a:prstGeom prst="rect">
            <a:avLst/>
          </a:prstGeom>
          <a:noFill/>
          <a:ln w="9525" algn="ctr">
            <a:noFill/>
            <a:miter lim="800000"/>
            <a:headEnd/>
            <a:tailEnd/>
          </a:ln>
        </p:spPr>
        <p:txBody>
          <a:bodyPr lIns="0">
            <a:spAutoFit/>
          </a:bodyPr>
          <a:lstStyle/>
          <a:p>
            <a:pPr>
              <a:spcBef>
                <a:spcPct val="50000"/>
              </a:spcBef>
            </a:pPr>
            <a:r>
              <a:rPr lang="es-AR" sz="3200" i="1">
                <a:latin typeface="Verdana" pitchFamily="34" charset="0"/>
              </a:rPr>
              <a:t>Conceptos NO remunerativos Antecedentes del Organismo</a:t>
            </a:r>
            <a:endParaRPr lang="es-ES" sz="3200" i="1">
              <a:latin typeface="Verdana" pitchFamily="34" charset="0"/>
            </a:endParaRPr>
          </a:p>
        </p:txBody>
      </p:sp>
      <p:sp>
        <p:nvSpPr>
          <p:cNvPr id="11270" name="Text Box 6"/>
          <p:cNvSpPr txBox="1">
            <a:spLocks noChangeArrowheads="1"/>
          </p:cNvSpPr>
          <p:nvPr/>
        </p:nvSpPr>
        <p:spPr bwMode="auto">
          <a:xfrm>
            <a:off x="287338" y="2416175"/>
            <a:ext cx="8574087" cy="714375"/>
          </a:xfrm>
          <a:prstGeom prst="rect">
            <a:avLst/>
          </a:prstGeom>
          <a:noFill/>
          <a:ln w="9525" algn="ctr">
            <a:noFill/>
            <a:miter lim="800000"/>
            <a:headEnd/>
            <a:tailEnd/>
          </a:ln>
        </p:spPr>
        <p:txBody>
          <a:bodyPr lIns="0">
            <a:spAutoFit/>
          </a:bodyPr>
          <a:lstStyle/>
          <a:p>
            <a:pPr algn="just">
              <a:spcBef>
                <a:spcPct val="50000"/>
              </a:spcBef>
              <a:buClr>
                <a:srgbClr val="FFCC00"/>
              </a:buClr>
              <a:buSzPct val="125000"/>
              <a:buFont typeface="Wingdings" pitchFamily="2" charset="2"/>
              <a:buChar char="Ø"/>
            </a:pPr>
            <a:r>
              <a:rPr lang="es-AR" sz="2400">
                <a:latin typeface="Verdana" pitchFamily="34" charset="0"/>
              </a:rPr>
              <a:t> </a:t>
            </a:r>
            <a:r>
              <a:rPr lang="es-AR" sz="2400" u="sng">
                <a:latin typeface="Verdana" pitchFamily="34" charset="0"/>
              </a:rPr>
              <a:t>Concepto</a:t>
            </a:r>
            <a:r>
              <a:rPr lang="es-AR" sz="2400">
                <a:latin typeface="Verdana" pitchFamily="34" charset="0"/>
              </a:rPr>
              <a:t>: Gastos de mudanza originados en traslado dispuesto por el empleador.</a:t>
            </a:r>
            <a:endParaRPr lang="es-ES" sz="2400">
              <a:latin typeface="Verdana" pitchFamily="34" charset="0"/>
            </a:endParaRPr>
          </a:p>
        </p:txBody>
      </p:sp>
      <p:sp>
        <p:nvSpPr>
          <p:cNvPr id="11271" name="Text Box 7"/>
          <p:cNvSpPr txBox="1">
            <a:spLocks noChangeArrowheads="1"/>
          </p:cNvSpPr>
          <p:nvPr/>
        </p:nvSpPr>
        <p:spPr bwMode="auto">
          <a:xfrm>
            <a:off x="279400" y="3322638"/>
            <a:ext cx="8574088" cy="1025525"/>
          </a:xfrm>
          <a:prstGeom prst="rect">
            <a:avLst/>
          </a:prstGeom>
          <a:noFill/>
          <a:ln w="9525" algn="ctr">
            <a:noFill/>
            <a:miter lim="800000"/>
            <a:headEnd/>
            <a:tailEnd/>
          </a:ln>
        </p:spPr>
        <p:txBody>
          <a:bodyPr lIns="0">
            <a:spAutoFit/>
          </a:bodyPr>
          <a:lstStyle/>
          <a:p>
            <a:pPr algn="just">
              <a:spcBef>
                <a:spcPct val="50000"/>
              </a:spcBef>
              <a:buClr>
                <a:srgbClr val="FFCC00"/>
              </a:buClr>
              <a:buSzPct val="125000"/>
              <a:buFont typeface="Wingdings" pitchFamily="2" charset="2"/>
              <a:buNone/>
            </a:pPr>
            <a:r>
              <a:rPr lang="es-AR" sz="2400" b="1">
                <a:latin typeface="Verdana" pitchFamily="34" charset="0"/>
              </a:rPr>
              <a:t>1.-</a:t>
            </a:r>
            <a:r>
              <a:rPr lang="es-AR" sz="2400">
                <a:latin typeface="Verdana" pitchFamily="34" charset="0"/>
              </a:rPr>
              <a:t> La inexistencia de un beneficio económico para el trabajador dependiente, es decir la ausencia de un incremento patrimonial a favor del mismo;</a:t>
            </a:r>
            <a:endParaRPr lang="es-ES" sz="2400">
              <a:latin typeface="Verdana" pitchFamily="34" charset="0"/>
            </a:endParaRPr>
          </a:p>
        </p:txBody>
      </p:sp>
      <p:sp>
        <p:nvSpPr>
          <p:cNvPr id="11272" name="Text Box 8"/>
          <p:cNvSpPr txBox="1">
            <a:spLocks noChangeArrowheads="1"/>
          </p:cNvSpPr>
          <p:nvPr/>
        </p:nvSpPr>
        <p:spPr bwMode="auto">
          <a:xfrm>
            <a:off x="312738" y="6110288"/>
            <a:ext cx="8407400" cy="403225"/>
          </a:xfrm>
          <a:prstGeom prst="rect">
            <a:avLst/>
          </a:prstGeom>
          <a:noFill/>
          <a:ln w="9525" algn="ctr">
            <a:noFill/>
            <a:miter lim="800000"/>
            <a:headEnd/>
            <a:tailEnd/>
          </a:ln>
        </p:spPr>
        <p:txBody>
          <a:bodyPr lIns="0">
            <a:spAutoFit/>
          </a:bodyPr>
          <a:lstStyle/>
          <a:p>
            <a:pPr algn="just">
              <a:spcBef>
                <a:spcPct val="50000"/>
              </a:spcBef>
            </a:pPr>
            <a:r>
              <a:rPr lang="es-AR" sz="2400">
                <a:solidFill>
                  <a:srgbClr val="FFCC00"/>
                </a:solidFill>
                <a:latin typeface="Arial" charset="0"/>
              </a:rPr>
              <a:t>Dictamen (DANLSS) N° 348/96. </a:t>
            </a:r>
            <a:endParaRPr lang="es-ES" sz="2400">
              <a:solidFill>
                <a:srgbClr val="FFCC00"/>
              </a:solidFill>
              <a:latin typeface="Arial" charset="0"/>
            </a:endParaRPr>
          </a:p>
        </p:txBody>
      </p:sp>
      <p:sp>
        <p:nvSpPr>
          <p:cNvPr id="11273" name="Text Box 9"/>
          <p:cNvSpPr txBox="1">
            <a:spLocks noChangeArrowheads="1"/>
          </p:cNvSpPr>
          <p:nvPr/>
        </p:nvSpPr>
        <p:spPr bwMode="auto">
          <a:xfrm>
            <a:off x="312738" y="4438650"/>
            <a:ext cx="8496300" cy="1336675"/>
          </a:xfrm>
          <a:prstGeom prst="rect">
            <a:avLst/>
          </a:prstGeom>
          <a:noFill/>
          <a:ln w="9525" algn="ctr">
            <a:noFill/>
            <a:miter lim="800000"/>
            <a:headEnd/>
            <a:tailEnd/>
          </a:ln>
        </p:spPr>
        <p:txBody>
          <a:bodyPr lIns="0">
            <a:spAutoFit/>
          </a:bodyPr>
          <a:lstStyle/>
          <a:p>
            <a:pPr algn="just">
              <a:spcBef>
                <a:spcPct val="50000"/>
              </a:spcBef>
            </a:pPr>
            <a:r>
              <a:rPr lang="es-AR" sz="2400" b="1">
                <a:latin typeface="Verdana" pitchFamily="34" charset="0"/>
              </a:rPr>
              <a:t>2.-</a:t>
            </a:r>
            <a:r>
              <a:rPr lang="es-AR" sz="2400">
                <a:latin typeface="Verdana" pitchFamily="34" charset="0"/>
              </a:rPr>
              <a:t> Que el gasto efectuado por el empleador en forma directa, o por el dependiente y reintegrado luego a éste por su empleador, tenga respaldo documental que acredite la erogación;</a:t>
            </a:r>
            <a:endParaRPr lang="es-ES" sz="2400">
              <a:latin typeface="Verdana" pitchFamily="34" charset="0"/>
            </a:endParaRP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332656"/>
            <a:ext cx="8229600" cy="5750099"/>
          </a:xfrm>
        </p:spPr>
        <p:txBody>
          <a:bodyPr>
            <a:normAutofit fontScale="77500" lnSpcReduction="20000"/>
          </a:bodyPr>
          <a:lstStyle/>
          <a:p>
            <a:pPr>
              <a:buNone/>
            </a:pPr>
            <a:r>
              <a:rPr lang="es-AR" dirty="0" smtClean="0"/>
              <a:t>	</a:t>
            </a:r>
            <a:r>
              <a:rPr lang="es-AR" dirty="0" smtClean="0"/>
              <a:t>“…surge de autos que la actora notificó a la empresa su estado de gravidez y, por otra parte, no se advierte negado por la demandada en su escrito de responde la presentación de la certificación correspondiente.”</a:t>
            </a:r>
            <a:br>
              <a:rPr lang="es-AR" dirty="0" smtClean="0"/>
            </a:br>
            <a:r>
              <a:rPr lang="es-AR" dirty="0" smtClean="0"/>
              <a:t/>
            </a:r>
            <a:br>
              <a:rPr lang="es-AR" dirty="0" smtClean="0"/>
            </a:br>
            <a:r>
              <a:rPr lang="es-AR" dirty="0" smtClean="0"/>
              <a:t>“En el caso en examen se encuentra en juego una garantía de rango constitucional, como lo es la tutela de la mujer embarazada según lo dispuesto por el art. 75, inc. 22, de la Constitución Nacional, y lo que surge de la Declaración Americana de los Derechos y Deberes del Hombre (art. VII), del Pacto Internacional de Derechos Económicos, Sociales y Culturales (art. 10), y fundamentalmente de la Convención sobre la eliminación de todas las formas de Discriminación contra la Mujer.”</a:t>
            </a:r>
            <a:br>
              <a:rPr lang="es-AR" dirty="0" smtClean="0"/>
            </a:br>
            <a:r>
              <a:rPr lang="es-AR" dirty="0" smtClean="0"/>
              <a:t/>
            </a:r>
            <a:br>
              <a:rPr lang="es-AR" dirty="0" smtClean="0"/>
            </a:br>
            <a:r>
              <a:rPr lang="es-AR" dirty="0" smtClean="0"/>
              <a:t>“…corresponde revocar el fallo de primera instancia en este aspecto, haciendo lugar a una suma en concepto de indemnización en los términos del art. 182 del RCT</a:t>
            </a:r>
            <a:r>
              <a:rPr lang="es-AR" dirty="0" smtClean="0"/>
              <a:t>.”</a:t>
            </a:r>
            <a:endParaRPr lang="es-AR"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normAutofit fontScale="90000"/>
          </a:bodyPr>
          <a:lstStyle/>
          <a:p>
            <a:r>
              <a:rPr lang="es-AR" dirty="0" smtClean="0"/>
              <a:t>– “Montenegro Daniel </a:t>
            </a:r>
            <a:r>
              <a:rPr lang="es-AR" dirty="0" err="1" smtClean="0"/>
              <a:t>Gaston</a:t>
            </a:r>
            <a:r>
              <a:rPr lang="es-AR" dirty="0" smtClean="0"/>
              <a:t> c/ Club </a:t>
            </a:r>
            <a:r>
              <a:rPr lang="es-AR" dirty="0" err="1" smtClean="0"/>
              <a:t>Atletico</a:t>
            </a:r>
            <a:r>
              <a:rPr lang="es-AR" dirty="0" smtClean="0"/>
              <a:t> </a:t>
            </a:r>
            <a:r>
              <a:rPr lang="es-AR" dirty="0" err="1" smtClean="0"/>
              <a:t>River</a:t>
            </a:r>
            <a:r>
              <a:rPr lang="es-AR" dirty="0" smtClean="0"/>
              <a:t> </a:t>
            </a:r>
            <a:r>
              <a:rPr lang="es-AR" dirty="0" err="1" smtClean="0"/>
              <a:t>Plate</a:t>
            </a:r>
            <a:r>
              <a:rPr lang="es-AR" dirty="0" smtClean="0"/>
              <a:t> </a:t>
            </a:r>
            <a:r>
              <a:rPr lang="es-AR" dirty="0" err="1" smtClean="0"/>
              <a:t>Asoc</a:t>
            </a:r>
            <a:r>
              <a:rPr lang="es-AR" dirty="0" smtClean="0"/>
              <a:t>. Civil s/ diferencias de salarios” – CNTRAB – SALA I </a:t>
            </a:r>
            <a:r>
              <a:rPr lang="es-AR" dirty="0" smtClean="0"/>
              <a:t>– 15/03/2012</a:t>
            </a:r>
            <a:endParaRPr lang="es-AR"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48680"/>
            <a:ext cx="8229600" cy="5577483"/>
          </a:xfrm>
        </p:spPr>
        <p:txBody>
          <a:bodyPr>
            <a:noAutofit/>
          </a:bodyPr>
          <a:lstStyle/>
          <a:p>
            <a:pPr>
              <a:buNone/>
            </a:pPr>
            <a:r>
              <a:rPr lang="es-AR" sz="2400" dirty="0" smtClean="0"/>
              <a:t/>
            </a:r>
            <a:br>
              <a:rPr lang="es-AR" sz="2400" dirty="0" smtClean="0"/>
            </a:br>
            <a:r>
              <a:rPr lang="es-AR" sz="2400" dirty="0" smtClean="0"/>
              <a:t>“…si bien es cierto que, por vía convencional, el trabajador pactó con el club demandado que éste absorbería el costo del tributo (impuesto a las ganancias), no lo es menos que la obligación fiscal relativa a la confección de la declaración jurada estaba a cargo del responsable del impuesto (Art.11 ley 11.683, </a:t>
            </a:r>
            <a:r>
              <a:rPr lang="es-AR" sz="2400" dirty="0" err="1" smtClean="0"/>
              <a:t>t.o.</a:t>
            </a:r>
            <a:r>
              <a:rPr lang="es-AR" sz="2400" dirty="0" smtClean="0"/>
              <a:t> decreto 821/98), porque tales acuerdos no son oponibles al Fisco, declaraciones que el actor no glosó a la causa, sino solamente las de tenor rectificativo.”</a:t>
            </a:r>
            <a:br>
              <a:rPr lang="es-AR" sz="2400" dirty="0" smtClean="0"/>
            </a:br>
            <a:r>
              <a:rPr lang="es-AR" sz="2400" dirty="0" smtClean="0"/>
              <a:t/>
            </a:r>
            <a:br>
              <a:rPr lang="es-AR" sz="2400" dirty="0" smtClean="0"/>
            </a:br>
            <a:r>
              <a:rPr lang="es-AR" sz="2400" dirty="0" smtClean="0"/>
              <a:t>“…el compromiso del empleador, en cuanto a la asunción del impuesto, sólo pudo referirse a la incidencia de las sumas pagadas por el contrato y no a otras distintas, pues nada en el acuerdo indica que pudiera atribuírsele una extensión cuantitativa de esa dimensión</a:t>
            </a:r>
            <a:r>
              <a:rPr lang="es-AR" sz="2400" dirty="0" smtClean="0"/>
              <a:t>.”</a:t>
            </a:r>
            <a:endParaRPr lang="es-AR"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Rectangle 1049"/>
          <p:cNvPicPr>
            <a:picLocks noChangeArrowheads="1"/>
          </p:cNvPicPr>
          <p:nvPr/>
        </p:nvPicPr>
        <p:blipFill>
          <a:blip r:embed="rId3" cstate="print"/>
          <a:srcRect/>
          <a:stretch>
            <a:fillRect/>
          </a:stretch>
        </p:blipFill>
        <p:spPr bwMode="auto">
          <a:xfrm>
            <a:off x="0" y="949325"/>
            <a:ext cx="9144000" cy="1292225"/>
          </a:xfrm>
          <a:prstGeom prst="rect">
            <a:avLst/>
          </a:prstGeom>
          <a:noFill/>
          <a:ln w="9525">
            <a:noFill/>
            <a:miter lim="800000"/>
            <a:headEnd/>
            <a:tailEnd/>
          </a:ln>
        </p:spPr>
      </p:pic>
      <p:sp>
        <p:nvSpPr>
          <p:cNvPr id="2013187" name="Rectangle 3"/>
          <p:cNvSpPr>
            <a:spLocks noChangeArrowheads="1"/>
          </p:cNvSpPr>
          <p:nvPr/>
        </p:nvSpPr>
        <p:spPr bwMode="auto">
          <a:xfrm rot="-955202">
            <a:off x="203200" y="160338"/>
            <a:ext cx="635000" cy="635000"/>
          </a:xfrm>
          <a:prstGeom prst="rect">
            <a:avLst/>
          </a:prstGeom>
          <a:solidFill>
            <a:srgbClr val="942700"/>
          </a:solidFill>
          <a:ln w="9525" algn="ctr">
            <a:noFill/>
            <a:miter lim="800000"/>
            <a:headEnd/>
            <a:tailEnd/>
          </a:ln>
          <a:effectLst>
            <a:outerShdw dist="107763" dir="2700000" algn="ctr" rotWithShape="0">
              <a:schemeClr val="tx1">
                <a:alpha val="50000"/>
              </a:schemeClr>
            </a:outerShdw>
          </a:effectLst>
        </p:spPr>
        <p:txBody>
          <a:bodyPr wrap="none" lIns="0" anchor="ctr">
            <a:spAutoFit/>
          </a:bodyPr>
          <a:lstStyle/>
          <a:p>
            <a:pPr>
              <a:defRPr/>
            </a:pPr>
            <a:endParaRPr lang="es-AR"/>
          </a:p>
        </p:txBody>
      </p:sp>
      <p:sp>
        <p:nvSpPr>
          <p:cNvPr id="12292" name="Text Box 4"/>
          <p:cNvSpPr txBox="1">
            <a:spLocks noChangeArrowheads="1"/>
          </p:cNvSpPr>
          <p:nvPr/>
        </p:nvSpPr>
        <p:spPr bwMode="auto">
          <a:xfrm rot="-900000">
            <a:off x="279400" y="158750"/>
            <a:ext cx="473075" cy="641350"/>
          </a:xfrm>
          <a:prstGeom prst="rect">
            <a:avLst/>
          </a:prstGeom>
          <a:noFill/>
          <a:ln w="9525">
            <a:noFill/>
            <a:miter lim="800000"/>
            <a:headEnd/>
            <a:tailEnd/>
          </a:ln>
        </p:spPr>
        <p:txBody>
          <a:bodyPr>
            <a:spAutoFit/>
          </a:bodyPr>
          <a:lstStyle/>
          <a:p>
            <a:pPr eaLnBrk="1" hangingPunct="1">
              <a:lnSpc>
                <a:spcPct val="100000"/>
              </a:lnSpc>
              <a:spcBef>
                <a:spcPct val="50000"/>
              </a:spcBef>
            </a:pPr>
            <a:r>
              <a:rPr lang="es-AR" sz="3600" b="1">
                <a:latin typeface="Frutiger-Bold" pitchFamily="2" charset="0"/>
              </a:rPr>
              <a:t>2</a:t>
            </a:r>
            <a:endParaRPr lang="es-ES" sz="3600" b="1">
              <a:latin typeface="Frutiger-Bold" pitchFamily="2" charset="0"/>
            </a:endParaRPr>
          </a:p>
        </p:txBody>
      </p:sp>
      <p:sp>
        <p:nvSpPr>
          <p:cNvPr id="12293" name="Text Box 5"/>
          <p:cNvSpPr txBox="1">
            <a:spLocks noChangeArrowheads="1"/>
          </p:cNvSpPr>
          <p:nvPr/>
        </p:nvSpPr>
        <p:spPr bwMode="auto">
          <a:xfrm>
            <a:off x="325438" y="1123950"/>
            <a:ext cx="8534400" cy="920750"/>
          </a:xfrm>
          <a:prstGeom prst="rect">
            <a:avLst/>
          </a:prstGeom>
          <a:noFill/>
          <a:ln w="9525" algn="ctr">
            <a:noFill/>
            <a:miter lim="800000"/>
            <a:headEnd/>
            <a:tailEnd/>
          </a:ln>
        </p:spPr>
        <p:txBody>
          <a:bodyPr lIns="0">
            <a:spAutoFit/>
          </a:bodyPr>
          <a:lstStyle/>
          <a:p>
            <a:pPr>
              <a:spcBef>
                <a:spcPct val="50000"/>
              </a:spcBef>
            </a:pPr>
            <a:r>
              <a:rPr lang="es-AR" sz="3200" i="1">
                <a:latin typeface="Verdana" pitchFamily="34" charset="0"/>
              </a:rPr>
              <a:t>Conceptos NO remunerativos Antecedentes del Organismo</a:t>
            </a:r>
            <a:endParaRPr lang="es-ES" sz="3200" i="1">
              <a:latin typeface="Verdana" pitchFamily="34" charset="0"/>
            </a:endParaRPr>
          </a:p>
        </p:txBody>
      </p:sp>
      <p:sp>
        <p:nvSpPr>
          <p:cNvPr id="12294" name="Text Box 6"/>
          <p:cNvSpPr txBox="1">
            <a:spLocks noChangeArrowheads="1"/>
          </p:cNvSpPr>
          <p:nvPr/>
        </p:nvSpPr>
        <p:spPr bwMode="auto">
          <a:xfrm>
            <a:off x="287338" y="2416175"/>
            <a:ext cx="8574087" cy="714375"/>
          </a:xfrm>
          <a:prstGeom prst="rect">
            <a:avLst/>
          </a:prstGeom>
          <a:noFill/>
          <a:ln w="9525" algn="ctr">
            <a:noFill/>
            <a:miter lim="800000"/>
            <a:headEnd/>
            <a:tailEnd/>
          </a:ln>
        </p:spPr>
        <p:txBody>
          <a:bodyPr lIns="0">
            <a:spAutoFit/>
          </a:bodyPr>
          <a:lstStyle/>
          <a:p>
            <a:pPr algn="just">
              <a:spcBef>
                <a:spcPct val="50000"/>
              </a:spcBef>
              <a:buClr>
                <a:srgbClr val="FFCC00"/>
              </a:buClr>
              <a:buSzPct val="125000"/>
              <a:buFont typeface="Wingdings" pitchFamily="2" charset="2"/>
              <a:buChar char="Ø"/>
            </a:pPr>
            <a:r>
              <a:rPr lang="es-AR" sz="2400">
                <a:latin typeface="Verdana" pitchFamily="34" charset="0"/>
              </a:rPr>
              <a:t> </a:t>
            </a:r>
            <a:r>
              <a:rPr lang="es-AR" sz="2400" u="sng">
                <a:latin typeface="Verdana" pitchFamily="34" charset="0"/>
              </a:rPr>
              <a:t>Concepto</a:t>
            </a:r>
            <a:r>
              <a:rPr lang="es-AR" sz="2400">
                <a:latin typeface="Verdana" pitchFamily="34" charset="0"/>
              </a:rPr>
              <a:t>: Gastos de mudanza originados en traslado dispuesto por el empleador.</a:t>
            </a:r>
            <a:endParaRPr lang="es-ES" sz="2400">
              <a:latin typeface="Verdana" pitchFamily="34" charset="0"/>
            </a:endParaRPr>
          </a:p>
        </p:txBody>
      </p:sp>
      <p:sp>
        <p:nvSpPr>
          <p:cNvPr id="12295" name="Text Box 7"/>
          <p:cNvSpPr txBox="1">
            <a:spLocks noChangeArrowheads="1"/>
          </p:cNvSpPr>
          <p:nvPr/>
        </p:nvSpPr>
        <p:spPr bwMode="auto">
          <a:xfrm>
            <a:off x="301625" y="3502025"/>
            <a:ext cx="8574088" cy="1025525"/>
          </a:xfrm>
          <a:prstGeom prst="rect">
            <a:avLst/>
          </a:prstGeom>
          <a:noFill/>
          <a:ln w="9525" algn="ctr">
            <a:noFill/>
            <a:miter lim="800000"/>
            <a:headEnd/>
            <a:tailEnd/>
          </a:ln>
        </p:spPr>
        <p:txBody>
          <a:bodyPr lIns="0">
            <a:spAutoFit/>
          </a:bodyPr>
          <a:lstStyle/>
          <a:p>
            <a:pPr algn="just">
              <a:spcBef>
                <a:spcPct val="50000"/>
              </a:spcBef>
              <a:buClr>
                <a:srgbClr val="FFCC00"/>
              </a:buClr>
              <a:buSzPct val="125000"/>
              <a:buFont typeface="Wingdings" pitchFamily="2" charset="2"/>
              <a:buNone/>
            </a:pPr>
            <a:r>
              <a:rPr lang="es-AR" sz="2400" b="1">
                <a:latin typeface="Verdana" pitchFamily="34" charset="0"/>
              </a:rPr>
              <a:t>3.-</a:t>
            </a:r>
            <a:r>
              <a:rPr lang="es-AR" sz="2400">
                <a:latin typeface="Verdana" pitchFamily="34" charset="0"/>
              </a:rPr>
              <a:t> Que el gasto fuere realizado a los fines de dar debido cumplimiento a necesidades operativas del empleador que motiven el traslado del dependiente;</a:t>
            </a:r>
            <a:endParaRPr lang="es-ES" sz="2400">
              <a:latin typeface="Verdana" pitchFamily="34" charset="0"/>
            </a:endParaRPr>
          </a:p>
        </p:txBody>
      </p:sp>
      <p:sp>
        <p:nvSpPr>
          <p:cNvPr id="12296" name="Text Box 8"/>
          <p:cNvSpPr txBox="1">
            <a:spLocks noChangeArrowheads="1"/>
          </p:cNvSpPr>
          <p:nvPr/>
        </p:nvSpPr>
        <p:spPr bwMode="auto">
          <a:xfrm>
            <a:off x="312738" y="6110288"/>
            <a:ext cx="8407400" cy="403225"/>
          </a:xfrm>
          <a:prstGeom prst="rect">
            <a:avLst/>
          </a:prstGeom>
          <a:noFill/>
          <a:ln w="9525" algn="ctr">
            <a:noFill/>
            <a:miter lim="800000"/>
            <a:headEnd/>
            <a:tailEnd/>
          </a:ln>
        </p:spPr>
        <p:txBody>
          <a:bodyPr lIns="0">
            <a:spAutoFit/>
          </a:bodyPr>
          <a:lstStyle/>
          <a:p>
            <a:pPr algn="just">
              <a:spcBef>
                <a:spcPct val="50000"/>
              </a:spcBef>
            </a:pPr>
            <a:r>
              <a:rPr lang="es-AR" sz="2400">
                <a:solidFill>
                  <a:srgbClr val="FFCC00"/>
                </a:solidFill>
                <a:latin typeface="Arial" charset="0"/>
              </a:rPr>
              <a:t>Dictamen (DANLSS) N° 348/96. </a:t>
            </a:r>
            <a:endParaRPr lang="es-ES" sz="2400">
              <a:solidFill>
                <a:srgbClr val="FFCC00"/>
              </a:solidFill>
              <a:latin typeface="Arial" charset="0"/>
            </a:endParaRPr>
          </a:p>
        </p:txBody>
      </p:sp>
      <p:sp>
        <p:nvSpPr>
          <p:cNvPr id="12297" name="Text Box 9"/>
          <p:cNvSpPr txBox="1">
            <a:spLocks noChangeArrowheads="1"/>
          </p:cNvSpPr>
          <p:nvPr/>
        </p:nvSpPr>
        <p:spPr bwMode="auto">
          <a:xfrm>
            <a:off x="334963" y="4794250"/>
            <a:ext cx="8496300" cy="714375"/>
          </a:xfrm>
          <a:prstGeom prst="rect">
            <a:avLst/>
          </a:prstGeom>
          <a:noFill/>
          <a:ln w="9525" algn="ctr">
            <a:noFill/>
            <a:miter lim="800000"/>
            <a:headEnd/>
            <a:tailEnd/>
          </a:ln>
        </p:spPr>
        <p:txBody>
          <a:bodyPr lIns="0">
            <a:spAutoFit/>
          </a:bodyPr>
          <a:lstStyle/>
          <a:p>
            <a:pPr algn="just">
              <a:spcBef>
                <a:spcPct val="50000"/>
              </a:spcBef>
            </a:pPr>
            <a:r>
              <a:rPr lang="es-AR" sz="2400" b="1">
                <a:latin typeface="Verdana" pitchFamily="34" charset="0"/>
              </a:rPr>
              <a:t>4.-</a:t>
            </a:r>
            <a:r>
              <a:rPr lang="es-AR" sz="2400">
                <a:latin typeface="Verdana" pitchFamily="34" charset="0"/>
              </a:rPr>
              <a:t> Que las erogaciones por dichos rubros no tengan carácter de habituales.</a:t>
            </a:r>
            <a:endParaRPr lang="es-ES" sz="2400">
              <a:latin typeface="Verdana" pitchFamily="34" charset="0"/>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Rectangle 1049"/>
          <p:cNvPicPr>
            <a:picLocks noChangeArrowheads="1"/>
          </p:cNvPicPr>
          <p:nvPr/>
        </p:nvPicPr>
        <p:blipFill>
          <a:blip r:embed="rId3" cstate="print"/>
          <a:srcRect/>
          <a:stretch>
            <a:fillRect/>
          </a:stretch>
        </p:blipFill>
        <p:spPr bwMode="auto">
          <a:xfrm>
            <a:off x="0" y="949325"/>
            <a:ext cx="9144000" cy="1292225"/>
          </a:xfrm>
          <a:prstGeom prst="rect">
            <a:avLst/>
          </a:prstGeom>
          <a:noFill/>
          <a:ln w="9525">
            <a:noFill/>
            <a:miter lim="800000"/>
            <a:headEnd/>
            <a:tailEnd/>
          </a:ln>
        </p:spPr>
      </p:pic>
      <p:sp>
        <p:nvSpPr>
          <p:cNvPr id="2014211" name="Rectangle 3"/>
          <p:cNvSpPr>
            <a:spLocks noChangeArrowheads="1"/>
          </p:cNvSpPr>
          <p:nvPr/>
        </p:nvSpPr>
        <p:spPr bwMode="auto">
          <a:xfrm rot="-955202">
            <a:off x="203200" y="160338"/>
            <a:ext cx="635000" cy="635000"/>
          </a:xfrm>
          <a:prstGeom prst="rect">
            <a:avLst/>
          </a:prstGeom>
          <a:solidFill>
            <a:srgbClr val="942700"/>
          </a:solidFill>
          <a:ln w="9525" algn="ctr">
            <a:noFill/>
            <a:miter lim="800000"/>
            <a:headEnd/>
            <a:tailEnd/>
          </a:ln>
          <a:effectLst>
            <a:outerShdw dist="107763" dir="2700000" algn="ctr" rotWithShape="0">
              <a:schemeClr val="tx1">
                <a:alpha val="50000"/>
              </a:schemeClr>
            </a:outerShdw>
          </a:effectLst>
        </p:spPr>
        <p:txBody>
          <a:bodyPr wrap="none" lIns="0" anchor="ctr">
            <a:spAutoFit/>
          </a:bodyPr>
          <a:lstStyle/>
          <a:p>
            <a:pPr>
              <a:defRPr/>
            </a:pPr>
            <a:endParaRPr lang="es-AR"/>
          </a:p>
        </p:txBody>
      </p:sp>
      <p:sp>
        <p:nvSpPr>
          <p:cNvPr id="13316" name="Text Box 4"/>
          <p:cNvSpPr txBox="1">
            <a:spLocks noChangeArrowheads="1"/>
          </p:cNvSpPr>
          <p:nvPr/>
        </p:nvSpPr>
        <p:spPr bwMode="auto">
          <a:xfrm rot="-900000">
            <a:off x="279400" y="158750"/>
            <a:ext cx="473075" cy="641350"/>
          </a:xfrm>
          <a:prstGeom prst="rect">
            <a:avLst/>
          </a:prstGeom>
          <a:noFill/>
          <a:ln w="9525">
            <a:noFill/>
            <a:miter lim="800000"/>
            <a:headEnd/>
            <a:tailEnd/>
          </a:ln>
        </p:spPr>
        <p:txBody>
          <a:bodyPr>
            <a:spAutoFit/>
          </a:bodyPr>
          <a:lstStyle/>
          <a:p>
            <a:pPr eaLnBrk="1" hangingPunct="1">
              <a:lnSpc>
                <a:spcPct val="100000"/>
              </a:lnSpc>
              <a:spcBef>
                <a:spcPct val="50000"/>
              </a:spcBef>
            </a:pPr>
            <a:r>
              <a:rPr lang="es-AR" sz="3600" b="1">
                <a:latin typeface="Frutiger-Bold" pitchFamily="2" charset="0"/>
              </a:rPr>
              <a:t>2</a:t>
            </a:r>
            <a:endParaRPr lang="es-ES" sz="3600" b="1">
              <a:latin typeface="Frutiger-Bold" pitchFamily="2" charset="0"/>
            </a:endParaRPr>
          </a:p>
        </p:txBody>
      </p:sp>
      <p:sp>
        <p:nvSpPr>
          <p:cNvPr id="13317" name="Text Box 5"/>
          <p:cNvSpPr txBox="1">
            <a:spLocks noChangeArrowheads="1"/>
          </p:cNvSpPr>
          <p:nvPr/>
        </p:nvSpPr>
        <p:spPr bwMode="auto">
          <a:xfrm>
            <a:off x="325438" y="1123950"/>
            <a:ext cx="8534400" cy="920750"/>
          </a:xfrm>
          <a:prstGeom prst="rect">
            <a:avLst/>
          </a:prstGeom>
          <a:noFill/>
          <a:ln w="9525" algn="ctr">
            <a:noFill/>
            <a:miter lim="800000"/>
            <a:headEnd/>
            <a:tailEnd/>
          </a:ln>
        </p:spPr>
        <p:txBody>
          <a:bodyPr lIns="0">
            <a:spAutoFit/>
          </a:bodyPr>
          <a:lstStyle/>
          <a:p>
            <a:pPr>
              <a:spcBef>
                <a:spcPct val="50000"/>
              </a:spcBef>
            </a:pPr>
            <a:r>
              <a:rPr lang="es-AR" sz="3200" i="1">
                <a:latin typeface="Verdana" pitchFamily="34" charset="0"/>
              </a:rPr>
              <a:t>Conceptos NO remunerativos Antecedentes del Organismo</a:t>
            </a:r>
            <a:endParaRPr lang="es-ES" sz="3200" i="1">
              <a:latin typeface="Verdana" pitchFamily="34" charset="0"/>
            </a:endParaRPr>
          </a:p>
        </p:txBody>
      </p:sp>
      <p:sp>
        <p:nvSpPr>
          <p:cNvPr id="13318" name="Text Box 6"/>
          <p:cNvSpPr txBox="1">
            <a:spLocks noChangeArrowheads="1"/>
          </p:cNvSpPr>
          <p:nvPr/>
        </p:nvSpPr>
        <p:spPr bwMode="auto">
          <a:xfrm>
            <a:off x="287338" y="2416175"/>
            <a:ext cx="8574087" cy="403225"/>
          </a:xfrm>
          <a:prstGeom prst="rect">
            <a:avLst/>
          </a:prstGeom>
          <a:noFill/>
          <a:ln w="9525" algn="ctr">
            <a:noFill/>
            <a:miter lim="800000"/>
            <a:headEnd/>
            <a:tailEnd/>
          </a:ln>
        </p:spPr>
        <p:txBody>
          <a:bodyPr lIns="0">
            <a:spAutoFit/>
          </a:bodyPr>
          <a:lstStyle/>
          <a:p>
            <a:pPr algn="just">
              <a:spcBef>
                <a:spcPct val="50000"/>
              </a:spcBef>
              <a:buClr>
                <a:srgbClr val="FFCC00"/>
              </a:buClr>
              <a:buSzPct val="125000"/>
              <a:buFont typeface="Wingdings" pitchFamily="2" charset="2"/>
              <a:buChar char="Ø"/>
            </a:pPr>
            <a:r>
              <a:rPr lang="es-AR" sz="2400">
                <a:latin typeface="Verdana" pitchFamily="34" charset="0"/>
              </a:rPr>
              <a:t> </a:t>
            </a:r>
            <a:r>
              <a:rPr lang="es-AR" sz="2400" u="sng">
                <a:latin typeface="Verdana" pitchFamily="34" charset="0"/>
              </a:rPr>
              <a:t>Concepto</a:t>
            </a:r>
            <a:r>
              <a:rPr lang="es-AR" sz="2400">
                <a:latin typeface="Verdana" pitchFamily="34" charset="0"/>
              </a:rPr>
              <a:t>: Adicional por “falla de caja”.</a:t>
            </a:r>
            <a:endParaRPr lang="es-ES" sz="2400">
              <a:latin typeface="Verdana" pitchFamily="34" charset="0"/>
            </a:endParaRPr>
          </a:p>
        </p:txBody>
      </p:sp>
      <p:sp>
        <p:nvSpPr>
          <p:cNvPr id="13319" name="Text Box 7"/>
          <p:cNvSpPr txBox="1">
            <a:spLocks noChangeArrowheads="1"/>
          </p:cNvSpPr>
          <p:nvPr/>
        </p:nvSpPr>
        <p:spPr bwMode="auto">
          <a:xfrm>
            <a:off x="301625" y="3233738"/>
            <a:ext cx="8574088" cy="2270125"/>
          </a:xfrm>
          <a:prstGeom prst="rect">
            <a:avLst/>
          </a:prstGeom>
          <a:noFill/>
          <a:ln w="9525" algn="ctr">
            <a:noFill/>
            <a:miter lim="800000"/>
            <a:headEnd/>
            <a:tailEnd/>
          </a:ln>
        </p:spPr>
        <p:txBody>
          <a:bodyPr lIns="0">
            <a:spAutoFit/>
          </a:bodyPr>
          <a:lstStyle/>
          <a:p>
            <a:pPr algn="just">
              <a:spcBef>
                <a:spcPct val="50000"/>
              </a:spcBef>
              <a:buClr>
                <a:srgbClr val="FFCC00"/>
              </a:buClr>
              <a:buSzPct val="125000"/>
              <a:buFont typeface="Wingdings" pitchFamily="2" charset="2"/>
              <a:buNone/>
            </a:pPr>
            <a:r>
              <a:rPr lang="es-AR" sz="2400">
                <a:latin typeface="Verdana" pitchFamily="34" charset="0"/>
              </a:rPr>
              <a:t>“El carácter remuneratorio adicional por falla de caja surge evidente cuando es abonado regularmente al empleado y por los montos que no se aplican a cubrir las diferencias ya que se trataría de un suplemento adicional que tiene el carácter de habitual y regular incluido en el primer párrafo del art. 6° de la Ley N° 24.241”.</a:t>
            </a:r>
            <a:endParaRPr lang="es-ES" sz="2400">
              <a:latin typeface="Verdana" pitchFamily="34" charset="0"/>
            </a:endParaRPr>
          </a:p>
        </p:txBody>
      </p:sp>
      <p:sp>
        <p:nvSpPr>
          <p:cNvPr id="13320" name="Text Box 8"/>
          <p:cNvSpPr txBox="1">
            <a:spLocks noChangeArrowheads="1"/>
          </p:cNvSpPr>
          <p:nvPr/>
        </p:nvSpPr>
        <p:spPr bwMode="auto">
          <a:xfrm>
            <a:off x="312738" y="6110288"/>
            <a:ext cx="8407400" cy="403225"/>
          </a:xfrm>
          <a:prstGeom prst="rect">
            <a:avLst/>
          </a:prstGeom>
          <a:noFill/>
          <a:ln w="9525" algn="ctr">
            <a:noFill/>
            <a:miter lim="800000"/>
            <a:headEnd/>
            <a:tailEnd/>
          </a:ln>
        </p:spPr>
        <p:txBody>
          <a:bodyPr lIns="0">
            <a:spAutoFit/>
          </a:bodyPr>
          <a:lstStyle/>
          <a:p>
            <a:pPr algn="just">
              <a:spcBef>
                <a:spcPct val="50000"/>
              </a:spcBef>
            </a:pPr>
            <a:r>
              <a:rPr lang="es-AR" sz="2400">
                <a:solidFill>
                  <a:srgbClr val="FFCC00"/>
                </a:solidFill>
                <a:latin typeface="Arial" charset="0"/>
              </a:rPr>
              <a:t>Dictamen (DLTRSS) N° 38/97. </a:t>
            </a:r>
            <a:endParaRPr lang="es-ES" sz="2400">
              <a:solidFill>
                <a:srgbClr val="FFCC00"/>
              </a:solidFill>
              <a:latin typeface="Arial"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Rectangle 1049"/>
          <p:cNvPicPr>
            <a:picLocks noChangeArrowheads="1"/>
          </p:cNvPicPr>
          <p:nvPr/>
        </p:nvPicPr>
        <p:blipFill>
          <a:blip r:embed="rId3" cstate="print"/>
          <a:srcRect/>
          <a:stretch>
            <a:fillRect/>
          </a:stretch>
        </p:blipFill>
        <p:spPr bwMode="auto">
          <a:xfrm>
            <a:off x="0" y="949325"/>
            <a:ext cx="9144000" cy="1292225"/>
          </a:xfrm>
          <a:prstGeom prst="rect">
            <a:avLst/>
          </a:prstGeom>
          <a:noFill/>
          <a:ln w="9525">
            <a:noFill/>
            <a:miter lim="800000"/>
            <a:headEnd/>
            <a:tailEnd/>
          </a:ln>
        </p:spPr>
      </p:pic>
      <p:sp>
        <p:nvSpPr>
          <p:cNvPr id="2016259" name="Rectangle 3"/>
          <p:cNvSpPr>
            <a:spLocks noChangeArrowheads="1"/>
          </p:cNvSpPr>
          <p:nvPr/>
        </p:nvSpPr>
        <p:spPr bwMode="auto">
          <a:xfrm rot="-955202">
            <a:off x="203200" y="160338"/>
            <a:ext cx="635000" cy="635000"/>
          </a:xfrm>
          <a:prstGeom prst="rect">
            <a:avLst/>
          </a:prstGeom>
          <a:solidFill>
            <a:srgbClr val="942700"/>
          </a:solidFill>
          <a:ln w="9525" algn="ctr">
            <a:noFill/>
            <a:miter lim="800000"/>
            <a:headEnd/>
            <a:tailEnd/>
          </a:ln>
          <a:effectLst>
            <a:outerShdw dist="107763" dir="2700000" algn="ctr" rotWithShape="0">
              <a:schemeClr val="tx1">
                <a:alpha val="50000"/>
              </a:schemeClr>
            </a:outerShdw>
          </a:effectLst>
        </p:spPr>
        <p:txBody>
          <a:bodyPr wrap="none" lIns="0" anchor="ctr">
            <a:spAutoFit/>
          </a:bodyPr>
          <a:lstStyle/>
          <a:p>
            <a:pPr>
              <a:defRPr/>
            </a:pPr>
            <a:endParaRPr lang="es-AR"/>
          </a:p>
        </p:txBody>
      </p:sp>
      <p:sp>
        <p:nvSpPr>
          <p:cNvPr id="15364" name="Text Box 4"/>
          <p:cNvSpPr txBox="1">
            <a:spLocks noChangeArrowheads="1"/>
          </p:cNvSpPr>
          <p:nvPr/>
        </p:nvSpPr>
        <p:spPr bwMode="auto">
          <a:xfrm rot="-900000">
            <a:off x="279400" y="158750"/>
            <a:ext cx="473075" cy="641350"/>
          </a:xfrm>
          <a:prstGeom prst="rect">
            <a:avLst/>
          </a:prstGeom>
          <a:noFill/>
          <a:ln w="9525">
            <a:noFill/>
            <a:miter lim="800000"/>
            <a:headEnd/>
            <a:tailEnd/>
          </a:ln>
        </p:spPr>
        <p:txBody>
          <a:bodyPr>
            <a:spAutoFit/>
          </a:bodyPr>
          <a:lstStyle/>
          <a:p>
            <a:pPr eaLnBrk="1" hangingPunct="1">
              <a:lnSpc>
                <a:spcPct val="100000"/>
              </a:lnSpc>
              <a:spcBef>
                <a:spcPct val="50000"/>
              </a:spcBef>
            </a:pPr>
            <a:r>
              <a:rPr lang="es-AR" sz="3600" b="1">
                <a:latin typeface="Frutiger-Bold" pitchFamily="2" charset="0"/>
              </a:rPr>
              <a:t>2</a:t>
            </a:r>
            <a:endParaRPr lang="es-ES" sz="3600" b="1">
              <a:latin typeface="Frutiger-Bold" pitchFamily="2" charset="0"/>
            </a:endParaRPr>
          </a:p>
        </p:txBody>
      </p:sp>
      <p:sp>
        <p:nvSpPr>
          <p:cNvPr id="15365" name="Text Box 5"/>
          <p:cNvSpPr txBox="1">
            <a:spLocks noChangeArrowheads="1"/>
          </p:cNvSpPr>
          <p:nvPr/>
        </p:nvSpPr>
        <p:spPr bwMode="auto">
          <a:xfrm>
            <a:off x="325438" y="1123950"/>
            <a:ext cx="8534400" cy="920750"/>
          </a:xfrm>
          <a:prstGeom prst="rect">
            <a:avLst/>
          </a:prstGeom>
          <a:noFill/>
          <a:ln w="9525" algn="ctr">
            <a:noFill/>
            <a:miter lim="800000"/>
            <a:headEnd/>
            <a:tailEnd/>
          </a:ln>
        </p:spPr>
        <p:txBody>
          <a:bodyPr lIns="0">
            <a:spAutoFit/>
          </a:bodyPr>
          <a:lstStyle/>
          <a:p>
            <a:pPr>
              <a:spcBef>
                <a:spcPct val="50000"/>
              </a:spcBef>
            </a:pPr>
            <a:r>
              <a:rPr lang="es-AR" sz="3200" i="1">
                <a:latin typeface="Verdana" pitchFamily="34" charset="0"/>
              </a:rPr>
              <a:t>Conceptos NO remunerativos Antecedentes del Organismo</a:t>
            </a:r>
            <a:endParaRPr lang="es-ES" sz="3200" i="1">
              <a:latin typeface="Verdana" pitchFamily="34" charset="0"/>
            </a:endParaRPr>
          </a:p>
        </p:txBody>
      </p:sp>
      <p:sp>
        <p:nvSpPr>
          <p:cNvPr id="15366" name="Text Box 6"/>
          <p:cNvSpPr txBox="1">
            <a:spLocks noChangeArrowheads="1"/>
          </p:cNvSpPr>
          <p:nvPr/>
        </p:nvSpPr>
        <p:spPr bwMode="auto">
          <a:xfrm>
            <a:off x="287338" y="2416175"/>
            <a:ext cx="8574087" cy="714375"/>
          </a:xfrm>
          <a:prstGeom prst="rect">
            <a:avLst/>
          </a:prstGeom>
          <a:noFill/>
          <a:ln w="9525" algn="ctr">
            <a:noFill/>
            <a:miter lim="800000"/>
            <a:headEnd/>
            <a:tailEnd/>
          </a:ln>
        </p:spPr>
        <p:txBody>
          <a:bodyPr lIns="0">
            <a:spAutoFit/>
          </a:bodyPr>
          <a:lstStyle/>
          <a:p>
            <a:pPr algn="just">
              <a:spcBef>
                <a:spcPct val="50000"/>
              </a:spcBef>
              <a:buClr>
                <a:srgbClr val="FFCC00"/>
              </a:buClr>
              <a:buSzPct val="125000"/>
              <a:buFont typeface="Wingdings" pitchFamily="2" charset="2"/>
              <a:buChar char="Ø"/>
            </a:pPr>
            <a:r>
              <a:rPr lang="es-AR" sz="2400">
                <a:latin typeface="Verdana" pitchFamily="34" charset="0"/>
              </a:rPr>
              <a:t> </a:t>
            </a:r>
            <a:r>
              <a:rPr lang="es-AR" sz="2400" u="sng">
                <a:latin typeface="Verdana" pitchFamily="34" charset="0"/>
              </a:rPr>
              <a:t>Concepto</a:t>
            </a:r>
            <a:r>
              <a:rPr lang="es-AR" sz="2400">
                <a:latin typeface="Verdana" pitchFamily="34" charset="0"/>
              </a:rPr>
              <a:t>: gastos de cobertura médica en el exterior.</a:t>
            </a:r>
            <a:endParaRPr lang="es-ES" sz="2400">
              <a:latin typeface="Verdana" pitchFamily="34" charset="0"/>
            </a:endParaRPr>
          </a:p>
        </p:txBody>
      </p:sp>
      <p:sp>
        <p:nvSpPr>
          <p:cNvPr id="15367" name="Text Box 7"/>
          <p:cNvSpPr txBox="1">
            <a:spLocks noChangeArrowheads="1"/>
          </p:cNvSpPr>
          <p:nvPr/>
        </p:nvSpPr>
        <p:spPr bwMode="auto">
          <a:xfrm>
            <a:off x="301625" y="3233738"/>
            <a:ext cx="8574088" cy="2892425"/>
          </a:xfrm>
          <a:prstGeom prst="rect">
            <a:avLst/>
          </a:prstGeom>
          <a:noFill/>
          <a:ln w="9525" algn="ctr">
            <a:noFill/>
            <a:miter lim="800000"/>
            <a:headEnd/>
            <a:tailEnd/>
          </a:ln>
        </p:spPr>
        <p:txBody>
          <a:bodyPr lIns="0">
            <a:spAutoFit/>
          </a:bodyPr>
          <a:lstStyle/>
          <a:p>
            <a:pPr algn="just">
              <a:spcBef>
                <a:spcPct val="50000"/>
              </a:spcBef>
              <a:buClr>
                <a:srgbClr val="FFCC00"/>
              </a:buClr>
              <a:buSzPct val="125000"/>
              <a:buFont typeface="Wingdings" pitchFamily="2" charset="2"/>
              <a:buNone/>
            </a:pPr>
            <a:r>
              <a:rPr lang="es-ES" sz="2400">
                <a:latin typeface="Verdana" pitchFamily="34" charset="0"/>
              </a:rPr>
              <a:t>“… El Decreto N° 137/97 (B.O. 14/02/97) en su artículo 1° dispuso que ‘A los efectos del inciso d) del artículo 103 bis de la Ley N° 20.744 (t.o. 1976) y sus modificatorias, los gastos efectuados para el pago de servicios médicos de asistencia y prevención al trabajador o su familia a cargo se considerarán como "gastos médicos", y su reintegro por parte del empleador tendrá el carácter de beneficio social no remuneratorio’…”</a:t>
            </a:r>
          </a:p>
        </p:txBody>
      </p:sp>
      <p:sp>
        <p:nvSpPr>
          <p:cNvPr id="15368" name="Text Box 8"/>
          <p:cNvSpPr txBox="1">
            <a:spLocks noChangeArrowheads="1"/>
          </p:cNvSpPr>
          <p:nvPr/>
        </p:nvSpPr>
        <p:spPr bwMode="auto">
          <a:xfrm>
            <a:off x="290513" y="6154738"/>
            <a:ext cx="8407400" cy="403225"/>
          </a:xfrm>
          <a:prstGeom prst="rect">
            <a:avLst/>
          </a:prstGeom>
          <a:noFill/>
          <a:ln w="9525" algn="ctr">
            <a:noFill/>
            <a:miter lim="800000"/>
            <a:headEnd/>
            <a:tailEnd/>
          </a:ln>
        </p:spPr>
        <p:txBody>
          <a:bodyPr lIns="0">
            <a:spAutoFit/>
          </a:bodyPr>
          <a:lstStyle/>
          <a:p>
            <a:pPr algn="just">
              <a:spcBef>
                <a:spcPct val="50000"/>
              </a:spcBef>
            </a:pPr>
            <a:r>
              <a:rPr lang="es-AR" sz="2400">
                <a:solidFill>
                  <a:srgbClr val="FFCC00"/>
                </a:solidFill>
                <a:latin typeface="Arial" charset="0"/>
              </a:rPr>
              <a:t>Dictamen (DLTRSS) N° 609/98. </a:t>
            </a:r>
            <a:endParaRPr lang="es-ES" sz="2400">
              <a:solidFill>
                <a:srgbClr val="FFCC00"/>
              </a:solidFill>
              <a:latin typeface="Arial" charset="0"/>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Rectangle 1049"/>
          <p:cNvPicPr>
            <a:picLocks noChangeArrowheads="1"/>
          </p:cNvPicPr>
          <p:nvPr/>
        </p:nvPicPr>
        <p:blipFill>
          <a:blip r:embed="rId3" cstate="print"/>
          <a:srcRect/>
          <a:stretch>
            <a:fillRect/>
          </a:stretch>
        </p:blipFill>
        <p:spPr bwMode="auto">
          <a:xfrm>
            <a:off x="0" y="949325"/>
            <a:ext cx="9144000" cy="1292225"/>
          </a:xfrm>
          <a:prstGeom prst="rect">
            <a:avLst/>
          </a:prstGeom>
          <a:noFill/>
          <a:ln w="9525">
            <a:noFill/>
            <a:miter lim="800000"/>
            <a:headEnd/>
            <a:tailEnd/>
          </a:ln>
        </p:spPr>
      </p:pic>
      <p:sp>
        <p:nvSpPr>
          <p:cNvPr id="2017283" name="Rectangle 3"/>
          <p:cNvSpPr>
            <a:spLocks noChangeArrowheads="1"/>
          </p:cNvSpPr>
          <p:nvPr/>
        </p:nvSpPr>
        <p:spPr bwMode="auto">
          <a:xfrm rot="-955202">
            <a:off x="203200" y="160338"/>
            <a:ext cx="635000" cy="635000"/>
          </a:xfrm>
          <a:prstGeom prst="rect">
            <a:avLst/>
          </a:prstGeom>
          <a:solidFill>
            <a:srgbClr val="942700"/>
          </a:solidFill>
          <a:ln w="9525" algn="ctr">
            <a:noFill/>
            <a:miter lim="800000"/>
            <a:headEnd/>
            <a:tailEnd/>
          </a:ln>
          <a:effectLst>
            <a:outerShdw dist="107763" dir="2700000" algn="ctr" rotWithShape="0">
              <a:schemeClr val="tx1">
                <a:alpha val="50000"/>
              </a:schemeClr>
            </a:outerShdw>
          </a:effectLst>
        </p:spPr>
        <p:txBody>
          <a:bodyPr wrap="none" lIns="0" anchor="ctr">
            <a:spAutoFit/>
          </a:bodyPr>
          <a:lstStyle/>
          <a:p>
            <a:pPr>
              <a:defRPr/>
            </a:pPr>
            <a:endParaRPr lang="es-AR"/>
          </a:p>
        </p:txBody>
      </p:sp>
      <p:sp>
        <p:nvSpPr>
          <p:cNvPr id="16388" name="Text Box 4"/>
          <p:cNvSpPr txBox="1">
            <a:spLocks noChangeArrowheads="1"/>
          </p:cNvSpPr>
          <p:nvPr/>
        </p:nvSpPr>
        <p:spPr bwMode="auto">
          <a:xfrm rot="-900000">
            <a:off x="279400" y="158750"/>
            <a:ext cx="473075" cy="641350"/>
          </a:xfrm>
          <a:prstGeom prst="rect">
            <a:avLst/>
          </a:prstGeom>
          <a:noFill/>
          <a:ln w="9525">
            <a:noFill/>
            <a:miter lim="800000"/>
            <a:headEnd/>
            <a:tailEnd/>
          </a:ln>
        </p:spPr>
        <p:txBody>
          <a:bodyPr>
            <a:spAutoFit/>
          </a:bodyPr>
          <a:lstStyle/>
          <a:p>
            <a:pPr eaLnBrk="1" hangingPunct="1">
              <a:lnSpc>
                <a:spcPct val="100000"/>
              </a:lnSpc>
              <a:spcBef>
                <a:spcPct val="50000"/>
              </a:spcBef>
            </a:pPr>
            <a:r>
              <a:rPr lang="es-AR" sz="3600" b="1">
                <a:latin typeface="Frutiger-Bold" pitchFamily="2" charset="0"/>
              </a:rPr>
              <a:t>2</a:t>
            </a:r>
            <a:endParaRPr lang="es-ES" sz="3600" b="1">
              <a:latin typeface="Frutiger-Bold" pitchFamily="2" charset="0"/>
            </a:endParaRPr>
          </a:p>
        </p:txBody>
      </p:sp>
      <p:sp>
        <p:nvSpPr>
          <p:cNvPr id="16389" name="Text Box 5"/>
          <p:cNvSpPr txBox="1">
            <a:spLocks noChangeArrowheads="1"/>
          </p:cNvSpPr>
          <p:nvPr/>
        </p:nvSpPr>
        <p:spPr bwMode="auto">
          <a:xfrm>
            <a:off x="325438" y="1123950"/>
            <a:ext cx="8534400" cy="920750"/>
          </a:xfrm>
          <a:prstGeom prst="rect">
            <a:avLst/>
          </a:prstGeom>
          <a:noFill/>
          <a:ln w="9525" algn="ctr">
            <a:noFill/>
            <a:miter lim="800000"/>
            <a:headEnd/>
            <a:tailEnd/>
          </a:ln>
        </p:spPr>
        <p:txBody>
          <a:bodyPr lIns="0">
            <a:spAutoFit/>
          </a:bodyPr>
          <a:lstStyle/>
          <a:p>
            <a:pPr>
              <a:spcBef>
                <a:spcPct val="50000"/>
              </a:spcBef>
            </a:pPr>
            <a:r>
              <a:rPr lang="es-AR" sz="3200" i="1">
                <a:latin typeface="Verdana" pitchFamily="34" charset="0"/>
              </a:rPr>
              <a:t>Conceptos NO remunerativos Antecedentes del Organismo</a:t>
            </a:r>
            <a:endParaRPr lang="es-ES" sz="3200" i="1">
              <a:latin typeface="Verdana" pitchFamily="34" charset="0"/>
            </a:endParaRPr>
          </a:p>
        </p:txBody>
      </p:sp>
      <p:sp>
        <p:nvSpPr>
          <p:cNvPr id="16390" name="Text Box 6"/>
          <p:cNvSpPr txBox="1">
            <a:spLocks noChangeArrowheads="1"/>
          </p:cNvSpPr>
          <p:nvPr/>
        </p:nvSpPr>
        <p:spPr bwMode="auto">
          <a:xfrm>
            <a:off x="287338" y="2416175"/>
            <a:ext cx="8574087" cy="714375"/>
          </a:xfrm>
          <a:prstGeom prst="rect">
            <a:avLst/>
          </a:prstGeom>
          <a:noFill/>
          <a:ln w="9525" algn="ctr">
            <a:noFill/>
            <a:miter lim="800000"/>
            <a:headEnd/>
            <a:tailEnd/>
          </a:ln>
        </p:spPr>
        <p:txBody>
          <a:bodyPr lIns="0">
            <a:spAutoFit/>
          </a:bodyPr>
          <a:lstStyle/>
          <a:p>
            <a:pPr algn="just">
              <a:spcBef>
                <a:spcPct val="50000"/>
              </a:spcBef>
              <a:buClr>
                <a:srgbClr val="FFCC00"/>
              </a:buClr>
              <a:buSzPct val="125000"/>
              <a:buFont typeface="Wingdings" pitchFamily="2" charset="2"/>
              <a:buChar char="Ø"/>
            </a:pPr>
            <a:r>
              <a:rPr lang="es-AR" sz="2400">
                <a:latin typeface="Verdana" pitchFamily="34" charset="0"/>
              </a:rPr>
              <a:t> </a:t>
            </a:r>
            <a:r>
              <a:rPr lang="es-AR" sz="2400" u="sng">
                <a:latin typeface="Verdana" pitchFamily="34" charset="0"/>
              </a:rPr>
              <a:t>Concepto</a:t>
            </a:r>
            <a:r>
              <a:rPr lang="es-AR" sz="2400">
                <a:latin typeface="Verdana" pitchFamily="34" charset="0"/>
              </a:rPr>
              <a:t>: gastos de cobertura médica en el exterior.</a:t>
            </a:r>
            <a:endParaRPr lang="es-ES" sz="2400">
              <a:latin typeface="Verdana" pitchFamily="34" charset="0"/>
            </a:endParaRPr>
          </a:p>
        </p:txBody>
      </p:sp>
      <p:sp>
        <p:nvSpPr>
          <p:cNvPr id="16391" name="Text Box 7"/>
          <p:cNvSpPr txBox="1">
            <a:spLocks noChangeArrowheads="1"/>
          </p:cNvSpPr>
          <p:nvPr/>
        </p:nvSpPr>
        <p:spPr bwMode="auto">
          <a:xfrm>
            <a:off x="301625" y="3233738"/>
            <a:ext cx="8574088" cy="1958975"/>
          </a:xfrm>
          <a:prstGeom prst="rect">
            <a:avLst/>
          </a:prstGeom>
          <a:noFill/>
          <a:ln w="9525" algn="ctr">
            <a:noFill/>
            <a:miter lim="800000"/>
            <a:headEnd/>
            <a:tailEnd/>
          </a:ln>
        </p:spPr>
        <p:txBody>
          <a:bodyPr lIns="0">
            <a:spAutoFit/>
          </a:bodyPr>
          <a:lstStyle/>
          <a:p>
            <a:pPr algn="just">
              <a:spcBef>
                <a:spcPct val="50000"/>
              </a:spcBef>
              <a:buClr>
                <a:srgbClr val="FFCC00"/>
              </a:buClr>
              <a:buSzPct val="125000"/>
              <a:buFont typeface="Wingdings" pitchFamily="2" charset="2"/>
              <a:buNone/>
            </a:pPr>
            <a:r>
              <a:rPr lang="es-ES" sz="2400">
                <a:latin typeface="Verdana" pitchFamily="34" charset="0"/>
              </a:rPr>
              <a:t>“Lo expuesto permite concluir que, lo abonado en concepto de “seguro médico y de hospitalización” (que se suelen abonar a los empleados y funcionarios de la consultante), reviste el carácter de no remuneratorio, a los fines de determinar las obligaciones frente al SIJP” (actual SIPA)”</a:t>
            </a:r>
            <a:r>
              <a:rPr lang="es-AR" sz="2400">
                <a:latin typeface="Verdana" pitchFamily="34" charset="0"/>
              </a:rPr>
              <a:t>.</a:t>
            </a:r>
            <a:endParaRPr lang="es-ES" sz="2400">
              <a:latin typeface="Verdana" pitchFamily="34" charset="0"/>
            </a:endParaRPr>
          </a:p>
        </p:txBody>
      </p:sp>
      <p:sp>
        <p:nvSpPr>
          <p:cNvPr id="16392" name="Text Box 8"/>
          <p:cNvSpPr txBox="1">
            <a:spLocks noChangeArrowheads="1"/>
          </p:cNvSpPr>
          <p:nvPr/>
        </p:nvSpPr>
        <p:spPr bwMode="auto">
          <a:xfrm>
            <a:off x="290513" y="6154738"/>
            <a:ext cx="8407400" cy="403225"/>
          </a:xfrm>
          <a:prstGeom prst="rect">
            <a:avLst/>
          </a:prstGeom>
          <a:noFill/>
          <a:ln w="9525" algn="ctr">
            <a:noFill/>
            <a:miter lim="800000"/>
            <a:headEnd/>
            <a:tailEnd/>
          </a:ln>
        </p:spPr>
        <p:txBody>
          <a:bodyPr lIns="0">
            <a:spAutoFit/>
          </a:bodyPr>
          <a:lstStyle/>
          <a:p>
            <a:pPr algn="just">
              <a:spcBef>
                <a:spcPct val="50000"/>
              </a:spcBef>
            </a:pPr>
            <a:r>
              <a:rPr lang="es-AR" sz="2400">
                <a:solidFill>
                  <a:srgbClr val="FFCC00"/>
                </a:solidFill>
                <a:latin typeface="Arial" charset="0"/>
              </a:rPr>
              <a:t>Dictamen (DLTRSS) N° 609/98. </a:t>
            </a:r>
            <a:endParaRPr lang="es-ES" sz="2400">
              <a:solidFill>
                <a:srgbClr val="FFCC00"/>
              </a:solidFill>
              <a:latin typeface="Arial" charset="0"/>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Rectangle 1049"/>
          <p:cNvPicPr>
            <a:picLocks noChangeArrowheads="1"/>
          </p:cNvPicPr>
          <p:nvPr/>
        </p:nvPicPr>
        <p:blipFill>
          <a:blip r:embed="rId3" cstate="print"/>
          <a:srcRect/>
          <a:stretch>
            <a:fillRect/>
          </a:stretch>
        </p:blipFill>
        <p:spPr bwMode="auto">
          <a:xfrm>
            <a:off x="0" y="949325"/>
            <a:ext cx="9144000" cy="1292225"/>
          </a:xfrm>
          <a:prstGeom prst="rect">
            <a:avLst/>
          </a:prstGeom>
          <a:noFill/>
          <a:ln w="9525">
            <a:noFill/>
            <a:miter lim="800000"/>
            <a:headEnd/>
            <a:tailEnd/>
          </a:ln>
        </p:spPr>
      </p:pic>
      <p:sp>
        <p:nvSpPr>
          <p:cNvPr id="2018307" name="Rectangle 3"/>
          <p:cNvSpPr>
            <a:spLocks noChangeArrowheads="1"/>
          </p:cNvSpPr>
          <p:nvPr/>
        </p:nvSpPr>
        <p:spPr bwMode="auto">
          <a:xfrm rot="-955202">
            <a:off x="203200" y="160338"/>
            <a:ext cx="635000" cy="635000"/>
          </a:xfrm>
          <a:prstGeom prst="rect">
            <a:avLst/>
          </a:prstGeom>
          <a:solidFill>
            <a:srgbClr val="942700"/>
          </a:solidFill>
          <a:ln w="9525" algn="ctr">
            <a:noFill/>
            <a:miter lim="800000"/>
            <a:headEnd/>
            <a:tailEnd/>
          </a:ln>
          <a:effectLst>
            <a:outerShdw dist="107763" dir="2700000" algn="ctr" rotWithShape="0">
              <a:schemeClr val="tx1">
                <a:alpha val="50000"/>
              </a:schemeClr>
            </a:outerShdw>
          </a:effectLst>
        </p:spPr>
        <p:txBody>
          <a:bodyPr wrap="none" lIns="0" anchor="ctr">
            <a:spAutoFit/>
          </a:bodyPr>
          <a:lstStyle/>
          <a:p>
            <a:pPr>
              <a:defRPr/>
            </a:pPr>
            <a:endParaRPr lang="es-AR"/>
          </a:p>
        </p:txBody>
      </p:sp>
      <p:sp>
        <p:nvSpPr>
          <p:cNvPr id="17412" name="Text Box 4"/>
          <p:cNvSpPr txBox="1">
            <a:spLocks noChangeArrowheads="1"/>
          </p:cNvSpPr>
          <p:nvPr/>
        </p:nvSpPr>
        <p:spPr bwMode="auto">
          <a:xfrm rot="-900000">
            <a:off x="279400" y="158750"/>
            <a:ext cx="473075" cy="641350"/>
          </a:xfrm>
          <a:prstGeom prst="rect">
            <a:avLst/>
          </a:prstGeom>
          <a:noFill/>
          <a:ln w="9525">
            <a:noFill/>
            <a:miter lim="800000"/>
            <a:headEnd/>
            <a:tailEnd/>
          </a:ln>
        </p:spPr>
        <p:txBody>
          <a:bodyPr>
            <a:spAutoFit/>
          </a:bodyPr>
          <a:lstStyle/>
          <a:p>
            <a:pPr eaLnBrk="1" hangingPunct="1">
              <a:lnSpc>
                <a:spcPct val="100000"/>
              </a:lnSpc>
              <a:spcBef>
                <a:spcPct val="50000"/>
              </a:spcBef>
            </a:pPr>
            <a:r>
              <a:rPr lang="es-AR" sz="3600" b="1">
                <a:latin typeface="Frutiger-Bold" pitchFamily="2" charset="0"/>
              </a:rPr>
              <a:t>2</a:t>
            </a:r>
            <a:endParaRPr lang="es-ES" sz="3600" b="1">
              <a:latin typeface="Frutiger-Bold" pitchFamily="2" charset="0"/>
            </a:endParaRPr>
          </a:p>
        </p:txBody>
      </p:sp>
      <p:sp>
        <p:nvSpPr>
          <p:cNvPr id="17413" name="Text Box 5"/>
          <p:cNvSpPr txBox="1">
            <a:spLocks noChangeArrowheads="1"/>
          </p:cNvSpPr>
          <p:nvPr/>
        </p:nvSpPr>
        <p:spPr bwMode="auto">
          <a:xfrm>
            <a:off x="325438" y="1123950"/>
            <a:ext cx="8534400" cy="920750"/>
          </a:xfrm>
          <a:prstGeom prst="rect">
            <a:avLst/>
          </a:prstGeom>
          <a:noFill/>
          <a:ln w="9525" algn="ctr">
            <a:noFill/>
            <a:miter lim="800000"/>
            <a:headEnd/>
            <a:tailEnd/>
          </a:ln>
        </p:spPr>
        <p:txBody>
          <a:bodyPr lIns="0">
            <a:spAutoFit/>
          </a:bodyPr>
          <a:lstStyle/>
          <a:p>
            <a:pPr>
              <a:spcBef>
                <a:spcPct val="50000"/>
              </a:spcBef>
            </a:pPr>
            <a:r>
              <a:rPr lang="es-AR" sz="3200" i="1">
                <a:latin typeface="Verdana" pitchFamily="34" charset="0"/>
              </a:rPr>
              <a:t>Conceptos NO remunerativos Antecedentes del Organismo</a:t>
            </a:r>
            <a:endParaRPr lang="es-ES" sz="3200" i="1">
              <a:latin typeface="Verdana" pitchFamily="34" charset="0"/>
            </a:endParaRPr>
          </a:p>
        </p:txBody>
      </p:sp>
      <p:sp>
        <p:nvSpPr>
          <p:cNvPr id="17414" name="Text Box 6"/>
          <p:cNvSpPr txBox="1">
            <a:spLocks noChangeArrowheads="1"/>
          </p:cNvSpPr>
          <p:nvPr/>
        </p:nvSpPr>
        <p:spPr bwMode="auto">
          <a:xfrm>
            <a:off x="287338" y="2416175"/>
            <a:ext cx="8574087" cy="714375"/>
          </a:xfrm>
          <a:prstGeom prst="rect">
            <a:avLst/>
          </a:prstGeom>
          <a:noFill/>
          <a:ln w="9525" algn="ctr">
            <a:noFill/>
            <a:miter lim="800000"/>
            <a:headEnd/>
            <a:tailEnd/>
          </a:ln>
        </p:spPr>
        <p:txBody>
          <a:bodyPr lIns="0">
            <a:spAutoFit/>
          </a:bodyPr>
          <a:lstStyle/>
          <a:p>
            <a:pPr algn="just">
              <a:spcBef>
                <a:spcPct val="50000"/>
              </a:spcBef>
              <a:buClr>
                <a:srgbClr val="FFCC00"/>
              </a:buClr>
              <a:buSzPct val="125000"/>
              <a:buFont typeface="Wingdings" pitchFamily="2" charset="2"/>
              <a:buChar char="Ø"/>
            </a:pPr>
            <a:r>
              <a:rPr lang="es-AR" sz="2400">
                <a:latin typeface="Verdana" pitchFamily="34" charset="0"/>
              </a:rPr>
              <a:t> </a:t>
            </a:r>
            <a:r>
              <a:rPr lang="es-AR" sz="2400" u="sng">
                <a:latin typeface="Verdana" pitchFamily="34" charset="0"/>
              </a:rPr>
              <a:t>Concepto</a:t>
            </a:r>
            <a:r>
              <a:rPr lang="es-AR" sz="2400">
                <a:latin typeface="Verdana" pitchFamily="34" charset="0"/>
              </a:rPr>
              <a:t>: Conceptos NO remunerativos. Leyes de Orden Público.</a:t>
            </a:r>
            <a:endParaRPr lang="es-ES" sz="2400">
              <a:latin typeface="Verdana" pitchFamily="34" charset="0"/>
            </a:endParaRPr>
          </a:p>
        </p:txBody>
      </p:sp>
      <p:sp>
        <p:nvSpPr>
          <p:cNvPr id="17415" name="Text Box 7"/>
          <p:cNvSpPr txBox="1">
            <a:spLocks noChangeArrowheads="1"/>
          </p:cNvSpPr>
          <p:nvPr/>
        </p:nvSpPr>
        <p:spPr bwMode="auto">
          <a:xfrm>
            <a:off x="279400" y="3300413"/>
            <a:ext cx="8574088" cy="2270125"/>
          </a:xfrm>
          <a:prstGeom prst="rect">
            <a:avLst/>
          </a:prstGeom>
          <a:noFill/>
          <a:ln w="9525" algn="ctr">
            <a:noFill/>
            <a:miter lim="800000"/>
            <a:headEnd/>
            <a:tailEnd/>
          </a:ln>
        </p:spPr>
        <p:txBody>
          <a:bodyPr lIns="0">
            <a:spAutoFit/>
          </a:bodyPr>
          <a:lstStyle/>
          <a:p>
            <a:pPr algn="just">
              <a:spcBef>
                <a:spcPct val="50000"/>
              </a:spcBef>
              <a:buClr>
                <a:srgbClr val="FFCC00"/>
              </a:buClr>
              <a:buSzPct val="125000"/>
              <a:buFont typeface="Wingdings" pitchFamily="2" charset="2"/>
              <a:buNone/>
            </a:pPr>
            <a:r>
              <a:rPr lang="es-ES" sz="2400">
                <a:latin typeface="Verdana" pitchFamily="34" charset="0"/>
              </a:rPr>
              <a:t>“A los efectos del SIJP (actual SIPA) solamente la ley es el instrumento apto para definir ya sea, qué se entiende por remuneración, como qué rubros quedan excluidos de ella. De tal forma, los conceptos no remunerativos únicamente son aquéllos expresamente enumerados por las Leyes 24.241 y 24.700 (modif. de la LCT), como asimismo el Decreto N° 137/97”.  </a:t>
            </a:r>
          </a:p>
        </p:txBody>
      </p:sp>
      <p:sp>
        <p:nvSpPr>
          <p:cNvPr id="17416" name="Text Box 8"/>
          <p:cNvSpPr txBox="1">
            <a:spLocks noChangeArrowheads="1"/>
          </p:cNvSpPr>
          <p:nvPr/>
        </p:nvSpPr>
        <p:spPr bwMode="auto">
          <a:xfrm>
            <a:off x="290513" y="6008688"/>
            <a:ext cx="8407400" cy="403225"/>
          </a:xfrm>
          <a:prstGeom prst="rect">
            <a:avLst/>
          </a:prstGeom>
          <a:noFill/>
          <a:ln w="9525" algn="ctr">
            <a:noFill/>
            <a:miter lim="800000"/>
            <a:headEnd/>
            <a:tailEnd/>
          </a:ln>
        </p:spPr>
        <p:txBody>
          <a:bodyPr lIns="0">
            <a:spAutoFit/>
          </a:bodyPr>
          <a:lstStyle/>
          <a:p>
            <a:pPr algn="just">
              <a:spcBef>
                <a:spcPct val="50000"/>
              </a:spcBef>
            </a:pPr>
            <a:r>
              <a:rPr lang="es-AR" sz="2400">
                <a:solidFill>
                  <a:srgbClr val="FFCC00"/>
                </a:solidFill>
                <a:latin typeface="Arial" charset="0"/>
              </a:rPr>
              <a:t>Dictamen (DLTRSS) N° 1913/98. </a:t>
            </a:r>
            <a:endParaRPr lang="es-ES" sz="2400">
              <a:solidFill>
                <a:srgbClr val="FFCC00"/>
              </a:solidFill>
              <a:latin typeface="Arial"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592</TotalTime>
  <Words>1394</Words>
  <Application>Microsoft Office PowerPoint</Application>
  <PresentationFormat>Presentación en pantalla (4:3)</PresentationFormat>
  <Paragraphs>144</Paragraphs>
  <Slides>42</Slides>
  <Notes>12</Notes>
  <HiddenSlides>0</HiddenSlides>
  <MMClips>0</MMClips>
  <ScaleCrop>false</ScaleCrop>
  <HeadingPairs>
    <vt:vector size="4" baseType="variant">
      <vt:variant>
        <vt:lpstr>Tema</vt:lpstr>
      </vt:variant>
      <vt:variant>
        <vt:i4>1</vt:i4>
      </vt:variant>
      <vt:variant>
        <vt:lpstr>Títulos de diapositiva</vt:lpstr>
      </vt:variant>
      <vt:variant>
        <vt:i4>42</vt:i4>
      </vt:variant>
    </vt:vector>
  </HeadingPairs>
  <TitlesOfParts>
    <vt:vector size="43" baseType="lpstr">
      <vt:lpstr>Tema de Office</vt:lpstr>
      <vt:lpstr>CHARLA  28-5-2012</vt:lpstr>
      <vt:lpstr>CONCEPTOS NO REMUNERATIVOS</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IMT</vt:lpstr>
      <vt:lpstr>CALL CENTERS </vt:lpstr>
      <vt:lpstr>CALL CENTERS </vt:lpstr>
      <vt:lpstr>CRIA DE CABALLOS DE CARRERA </vt:lpstr>
      <vt:lpstr>CRIA DE CABALLOS DE CARRERA </vt:lpstr>
      <vt:lpstr>CRIA DE CABALLOS DE CARRERA </vt:lpstr>
      <vt:lpstr>CRIA DE CABALLOS DE CARRERA </vt:lpstr>
      <vt:lpstr>Diapositiva 22</vt:lpstr>
      <vt:lpstr>MODIF. R.G. 79/98</vt:lpstr>
      <vt:lpstr>MODIF. R.G. 79/98</vt:lpstr>
      <vt:lpstr>MODIF. R.G. 79/98- DET. DEUDA</vt:lpstr>
      <vt:lpstr>MODIF. R.G. 79/98- DET. DEUDA</vt:lpstr>
      <vt:lpstr>MODIF. R.G. 79/98- CONFORMIDAD DEUDA</vt:lpstr>
      <vt:lpstr>FALLOS </vt:lpstr>
      <vt:lpstr>“Huentala Cooperativa de Trabajo Limitada c/ INAES- Resolución N° 4366/2010 (Expte. Nº156/08)” – CNACAF – SALA II – 07/02/2012</vt:lpstr>
      <vt:lpstr>Diapositiva 30</vt:lpstr>
      <vt:lpstr>Diapositiva 31</vt:lpstr>
      <vt:lpstr>Diapositiva 32</vt:lpstr>
      <vt:lpstr>Diapositiva 33</vt:lpstr>
      <vt:lpstr>Diapositiva 34</vt:lpstr>
      <vt:lpstr>Diapositiva 35</vt:lpstr>
      <vt:lpstr>Diapositiva 36</vt:lpstr>
      <vt:lpstr>"Gonzalez Andrea Roxana c/ Telefonica de Argentina S.A. s/ despido" – CNTRAB – SALA VI – 22/03/2012 </vt:lpstr>
      <vt:lpstr>Diapositiva 38</vt:lpstr>
      <vt:lpstr>Diapositiva 39</vt:lpstr>
      <vt:lpstr>Diapositiva 40</vt:lpstr>
      <vt:lpstr>– “Montenegro Daniel Gaston c/ Club Atletico River Plate Asoc. Civil s/ diferencias de salarios” – CNTRAB – SALA I – 15/03/2012</vt:lpstr>
      <vt:lpstr>Diapositiva 42</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CHARLA  16-4-2012</dc:title>
  <dc:creator>Monica</dc:creator>
  <cp:lastModifiedBy>Monica</cp:lastModifiedBy>
  <cp:revision>87</cp:revision>
  <dcterms:created xsi:type="dcterms:W3CDTF">2012-04-14T18:57:06Z</dcterms:created>
  <dcterms:modified xsi:type="dcterms:W3CDTF">2012-05-27T21:57:21Z</dcterms:modified>
</cp:coreProperties>
</file>