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8" r:id="rId1"/>
  </p:sldMasterIdLst>
  <p:notesMasterIdLst>
    <p:notesMasterId r:id="rId13"/>
  </p:notesMasterIdLst>
  <p:sldIdLst>
    <p:sldId id="260" r:id="rId2"/>
    <p:sldId id="256" r:id="rId3"/>
    <p:sldId id="257" r:id="rId4"/>
    <p:sldId id="262" r:id="rId5"/>
    <p:sldId id="263" r:id="rId6"/>
    <p:sldId id="259" r:id="rId7"/>
    <p:sldId id="258" r:id="rId8"/>
    <p:sldId id="261" r:id="rId9"/>
    <p:sldId id="265" r:id="rId10"/>
    <p:sldId id="266" r:id="rId11"/>
    <p:sldId id="267" r:id="rId12"/>
  </p:sldIdLst>
  <p:sldSz cx="9144000" cy="6858000" type="screen4x3"/>
  <p:notesSz cx="6881813" cy="10002838"/>
  <p:defaultTextStyle>
    <a:defPPr>
      <a:defRPr lang="es-A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9766F"/>
  </p:clrMru>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0" d="100"/>
          <a:sy n="70" d="100"/>
        </p:scale>
        <p:origin x="-1080" y="-96"/>
      </p:cViewPr>
      <p:guideLst>
        <p:guide orient="horz" pos="2160"/>
        <p:guide pos="2880"/>
      </p:guideLst>
    </p:cSldViewPr>
  </p:slideViewPr>
  <p:notesTextViewPr>
    <p:cViewPr>
      <p:scale>
        <a:sx n="100" d="100"/>
        <a:sy n="100" d="100"/>
      </p:scale>
      <p:origin x="0" y="0"/>
    </p:cViewPr>
  </p:notesTextViewPr>
  <p:notesViewPr>
    <p:cSldViewPr>
      <p:cViewPr>
        <p:scale>
          <a:sx n="100" d="100"/>
          <a:sy n="100" d="100"/>
        </p:scale>
        <p:origin x="-1542" y="-78"/>
      </p:cViewPr>
      <p:guideLst>
        <p:guide orient="horz" pos="3151"/>
        <p:guide pos="216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82913" cy="500063"/>
          </a:xfrm>
          <a:prstGeom prst="rect">
            <a:avLst/>
          </a:prstGeom>
        </p:spPr>
        <p:txBody>
          <a:bodyPr vert="horz" lIns="96478" tIns="48239" rIns="96478" bIns="48239" rtlCol="0"/>
          <a:lstStyle>
            <a:lvl1pPr algn="l" fontAlgn="auto">
              <a:spcBef>
                <a:spcPts val="0"/>
              </a:spcBef>
              <a:spcAft>
                <a:spcPts val="0"/>
              </a:spcAft>
              <a:defRPr sz="1300">
                <a:latin typeface="+mn-lt"/>
                <a:cs typeface="+mn-cs"/>
              </a:defRPr>
            </a:lvl1pPr>
          </a:lstStyle>
          <a:p>
            <a:pPr>
              <a:defRPr/>
            </a:pPr>
            <a:endParaRPr lang="es-AR"/>
          </a:p>
        </p:txBody>
      </p:sp>
      <p:sp>
        <p:nvSpPr>
          <p:cNvPr id="3" name="2 Marcador de fecha"/>
          <p:cNvSpPr>
            <a:spLocks noGrp="1"/>
          </p:cNvSpPr>
          <p:nvPr>
            <p:ph type="dt" idx="1"/>
          </p:nvPr>
        </p:nvSpPr>
        <p:spPr>
          <a:xfrm>
            <a:off x="3897313" y="0"/>
            <a:ext cx="2982912" cy="500063"/>
          </a:xfrm>
          <a:prstGeom prst="rect">
            <a:avLst/>
          </a:prstGeom>
        </p:spPr>
        <p:txBody>
          <a:bodyPr vert="horz" lIns="96478" tIns="48239" rIns="96478" bIns="48239" rtlCol="0"/>
          <a:lstStyle>
            <a:lvl1pPr algn="r" fontAlgn="auto">
              <a:spcBef>
                <a:spcPts val="0"/>
              </a:spcBef>
              <a:spcAft>
                <a:spcPts val="0"/>
              </a:spcAft>
              <a:defRPr sz="1300">
                <a:latin typeface="+mn-lt"/>
                <a:cs typeface="+mn-cs"/>
              </a:defRPr>
            </a:lvl1pPr>
          </a:lstStyle>
          <a:p>
            <a:pPr>
              <a:defRPr/>
            </a:pPr>
            <a:fld id="{3707A8E4-3AA5-4C37-81BB-68C0865DD2CA}" type="datetimeFigureOut">
              <a:rPr lang="es-AR"/>
              <a:pPr>
                <a:defRPr/>
              </a:pPr>
              <a:t>22/08/2011</a:t>
            </a:fld>
            <a:endParaRPr lang="es-AR"/>
          </a:p>
        </p:txBody>
      </p:sp>
      <p:sp>
        <p:nvSpPr>
          <p:cNvPr id="4" name="3 Marcador de imagen de diapositiva"/>
          <p:cNvSpPr>
            <a:spLocks noGrp="1" noRot="1" noChangeAspect="1"/>
          </p:cNvSpPr>
          <p:nvPr>
            <p:ph type="sldImg" idx="2"/>
          </p:nvPr>
        </p:nvSpPr>
        <p:spPr>
          <a:xfrm>
            <a:off x="942975" y="750888"/>
            <a:ext cx="4997450" cy="3749675"/>
          </a:xfrm>
          <a:prstGeom prst="rect">
            <a:avLst/>
          </a:prstGeom>
          <a:noFill/>
          <a:ln w="12700">
            <a:solidFill>
              <a:prstClr val="black"/>
            </a:solidFill>
          </a:ln>
        </p:spPr>
        <p:txBody>
          <a:bodyPr vert="horz" lIns="96478" tIns="48239" rIns="96478" bIns="48239" rtlCol="0" anchor="ctr"/>
          <a:lstStyle/>
          <a:p>
            <a:pPr lvl="0"/>
            <a:endParaRPr lang="es-AR" noProof="0" smtClean="0"/>
          </a:p>
        </p:txBody>
      </p:sp>
      <p:sp>
        <p:nvSpPr>
          <p:cNvPr id="5" name="4 Marcador de notas"/>
          <p:cNvSpPr>
            <a:spLocks noGrp="1"/>
          </p:cNvSpPr>
          <p:nvPr>
            <p:ph type="body" sz="quarter" idx="3"/>
          </p:nvPr>
        </p:nvSpPr>
        <p:spPr>
          <a:xfrm>
            <a:off x="688975" y="4751388"/>
            <a:ext cx="5505450" cy="4500562"/>
          </a:xfrm>
          <a:prstGeom prst="rect">
            <a:avLst/>
          </a:prstGeom>
        </p:spPr>
        <p:txBody>
          <a:bodyPr vert="horz" lIns="96478" tIns="48239" rIns="96478" bIns="48239" rtlCol="0">
            <a:normAutofit/>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endParaRPr lang="es-AR" noProof="0" smtClean="0"/>
          </a:p>
        </p:txBody>
      </p:sp>
      <p:sp>
        <p:nvSpPr>
          <p:cNvPr id="6" name="5 Marcador de pie de página"/>
          <p:cNvSpPr>
            <a:spLocks noGrp="1"/>
          </p:cNvSpPr>
          <p:nvPr>
            <p:ph type="ftr" sz="quarter" idx="4"/>
          </p:nvPr>
        </p:nvSpPr>
        <p:spPr>
          <a:xfrm>
            <a:off x="0" y="9501188"/>
            <a:ext cx="2982913" cy="500062"/>
          </a:xfrm>
          <a:prstGeom prst="rect">
            <a:avLst/>
          </a:prstGeom>
        </p:spPr>
        <p:txBody>
          <a:bodyPr vert="horz" lIns="96478" tIns="48239" rIns="96478" bIns="48239" rtlCol="0" anchor="b"/>
          <a:lstStyle>
            <a:lvl1pPr algn="l" fontAlgn="auto">
              <a:spcBef>
                <a:spcPts val="0"/>
              </a:spcBef>
              <a:spcAft>
                <a:spcPts val="0"/>
              </a:spcAft>
              <a:defRPr sz="1300">
                <a:latin typeface="+mn-lt"/>
                <a:cs typeface="+mn-cs"/>
              </a:defRPr>
            </a:lvl1pPr>
          </a:lstStyle>
          <a:p>
            <a:pPr>
              <a:defRPr/>
            </a:pPr>
            <a:endParaRPr lang="es-AR"/>
          </a:p>
        </p:txBody>
      </p:sp>
      <p:sp>
        <p:nvSpPr>
          <p:cNvPr id="7" name="6 Marcador de número de diapositiva"/>
          <p:cNvSpPr>
            <a:spLocks noGrp="1"/>
          </p:cNvSpPr>
          <p:nvPr>
            <p:ph type="sldNum" sz="quarter" idx="5"/>
          </p:nvPr>
        </p:nvSpPr>
        <p:spPr>
          <a:xfrm>
            <a:off x="3897313" y="9501188"/>
            <a:ext cx="2982912" cy="500062"/>
          </a:xfrm>
          <a:prstGeom prst="rect">
            <a:avLst/>
          </a:prstGeom>
        </p:spPr>
        <p:txBody>
          <a:bodyPr vert="horz" lIns="96478" tIns="48239" rIns="96478" bIns="48239" rtlCol="0" anchor="b"/>
          <a:lstStyle>
            <a:lvl1pPr algn="r" fontAlgn="auto">
              <a:spcBef>
                <a:spcPts val="0"/>
              </a:spcBef>
              <a:spcAft>
                <a:spcPts val="0"/>
              </a:spcAft>
              <a:defRPr sz="1300">
                <a:latin typeface="+mn-lt"/>
                <a:cs typeface="+mn-cs"/>
              </a:defRPr>
            </a:lvl1pPr>
          </a:lstStyle>
          <a:p>
            <a:pPr>
              <a:defRPr/>
            </a:pPr>
            <a:fld id="{ED5F62D1-697C-4581-A498-38268472FA75}" type="slidenum">
              <a:rPr lang="es-AR"/>
              <a:pPr>
                <a:defRPr/>
              </a:pPr>
              <a:t>‹Nº›</a:t>
            </a:fld>
            <a:endParaRPr lang="es-A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150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AR" smtClean="0"/>
          </a:p>
        </p:txBody>
      </p:sp>
      <p:sp>
        <p:nvSpPr>
          <p:cNvPr id="4" name="3 Marcador de número de diapositiva"/>
          <p:cNvSpPr>
            <a:spLocks noGrp="1"/>
          </p:cNvSpPr>
          <p:nvPr>
            <p:ph type="sldNum" sz="quarter" idx="5"/>
          </p:nvPr>
        </p:nvSpPr>
        <p:spPr/>
        <p:txBody>
          <a:bodyPr/>
          <a:lstStyle/>
          <a:p>
            <a:pPr>
              <a:defRPr/>
            </a:pPr>
            <a:fld id="{C23395DF-5828-4A1B-A78D-32F8FA328E15}" type="slidenum">
              <a:rPr lang="es-AR" smtClean="0"/>
              <a:pPr>
                <a:defRPr/>
              </a:pPr>
              <a:t>1</a:t>
            </a:fld>
            <a:endParaRPr lang="es-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pPr>
              <a:defRPr/>
            </a:pPr>
            <a:fld id="{ED5F62D1-697C-4581-A498-38268472FA75}" type="slidenum">
              <a:rPr lang="es-AR" smtClean="0"/>
              <a:pPr>
                <a:defRPr/>
              </a:pPr>
              <a:t>10</a:t>
            </a:fld>
            <a:endParaRPr lang="es-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pPr>
              <a:defRPr/>
            </a:pPr>
            <a:fld id="{ED5F62D1-697C-4581-A498-38268472FA75}" type="slidenum">
              <a:rPr lang="es-AR" smtClean="0"/>
              <a:pPr>
                <a:defRPr/>
              </a:pPr>
              <a:t>11</a:t>
            </a:fld>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2531" name="2 Marcador de notas"/>
          <p:cNvSpPr>
            <a:spLocks noGrp="1"/>
          </p:cNvSpPr>
          <p:nvPr>
            <p:ph type="body" idx="1"/>
          </p:nvPr>
        </p:nvSpPr>
        <p:spPr bwMode="auto">
          <a:xfrm>
            <a:off x="688975" y="4751388"/>
            <a:ext cx="5505450" cy="4976812"/>
          </a:xfrm>
          <a:noFill/>
        </p:spPr>
        <p:txBody>
          <a:bodyPr wrap="square" numCol="1" anchor="t" anchorCtr="0" compatLnSpc="1">
            <a:prstTxWarp prst="textNoShape">
              <a:avLst/>
            </a:prstTxWarp>
          </a:bodyPr>
          <a:lstStyle/>
          <a:p>
            <a:pPr eaLnBrk="1" hangingPunct="1">
              <a:spcBef>
                <a:spcPct val="0"/>
              </a:spcBef>
            </a:pPr>
            <a:r>
              <a:rPr lang="es-ES" smtClean="0"/>
              <a:t>Pero la perspectiva de análisis ha de ser precisamente esta dimensión, o sea la relación entre la variable retribución profesional y la eficacia del sistema de administración de justicia. Este enfoque proviene del convencimiento de que la calidad de la prestación del servicio de justicia depende en una buena parte de la calidad de sus agentes y que a su vez tal calidad tiene una manifiesta vinculación con un adecuado sistema y nivel de remuneraciones. Y esto hace tanto a los sueldos y estipendios de los jueces y demás miembros componentes del Poder Judicial como a las retribuciones a los profesionales actuantes en la justicia.</a:t>
            </a:r>
          </a:p>
          <a:p>
            <a:r>
              <a:rPr lang="es-ES" smtClean="0"/>
              <a:t>En toda esta lamentable historia se ocultó deliberadamente la mayor parte de la verdad. Primero y fundamentalmente que los litigios nacen normalmente del incumplimiento de obligaciones y no de decisiones de jueces, de abogados ni de contadores y que en nuestra historia han existido sectores "normalmente" incumplidores. Frente al problema que genera para determinados y numerosos agentes de la comunidad el incumplimiento de las obligaciones, lo cual ha sido por ejemplo la conducta normal de los Estados Nacional, Provinciales y Municipales y también de importantes sectores privados de la economía vinculados con la cobertura de los riesgos de las personas y empresas, no ha quedado otro recurso que la acción judicial.</a:t>
            </a:r>
            <a:endParaRPr lang="es-AR" smtClean="0"/>
          </a:p>
          <a:p>
            <a:r>
              <a:rPr lang="es-ES" smtClean="0"/>
              <a:t>Por ello, en todo caso lo que ha existido no es una "industria del juicio" sino la "industria del incumplimiento". El juicio no ha sido entonces sino una consecuencia inevitable para quienes han visto que sus derechos se frustraban por decisión deliberada de los obligados. Se necesita garantizar una cuestión mucho más común y que hace a la generalidad de los casos y no a contadas excepciones: asegurar un nivel de muy buena remuneración de los profesionales que propenda a una cada vez mejor y más eficaz administración de justicia.</a:t>
            </a:r>
            <a:endParaRPr lang="es-AR" smtClean="0"/>
          </a:p>
          <a:p>
            <a:endParaRPr lang="es-AR" smtClean="0"/>
          </a:p>
          <a:p>
            <a:pPr eaLnBrk="1" hangingPunct="1">
              <a:spcBef>
                <a:spcPct val="0"/>
              </a:spcBef>
            </a:pPr>
            <a:endParaRPr lang="es-AR" smtClean="0"/>
          </a:p>
        </p:txBody>
      </p:sp>
      <p:sp>
        <p:nvSpPr>
          <p:cNvPr id="7172"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71C54B-2A3C-4AD4-B010-414983ED96EA}" type="slidenum">
              <a:rPr lang="es-AR" smtClean="0"/>
              <a:pPr fontAlgn="base">
                <a:spcBef>
                  <a:spcPct val="0"/>
                </a:spcBef>
                <a:spcAft>
                  <a:spcPct val="0"/>
                </a:spcAft>
                <a:defRPr/>
              </a:pPr>
              <a:t>2</a:t>
            </a:fld>
            <a:endParaRPr lang="es-A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3555" name="2 Marcador de notas"/>
          <p:cNvSpPr>
            <a:spLocks noGrp="1"/>
          </p:cNvSpPr>
          <p:nvPr>
            <p:ph type="body" idx="1"/>
          </p:nvPr>
        </p:nvSpPr>
        <p:spPr bwMode="auto">
          <a:noFill/>
        </p:spPr>
        <p:txBody>
          <a:bodyPr wrap="square" numCol="1" anchor="t" anchorCtr="0" compatLnSpc="1">
            <a:prstTxWarp prst="textNoShape">
              <a:avLst/>
            </a:prstTxWarp>
          </a:bodyPr>
          <a:lstStyle/>
          <a:p>
            <a:r>
              <a:rPr lang="es-AR" smtClean="0"/>
              <a:t>EXPOSICIÓN DE MOTIVOS LEY 24.522</a:t>
            </a:r>
          </a:p>
          <a:p>
            <a:r>
              <a:rPr lang="es-AR" smtClean="0"/>
              <a:t>… </a:t>
            </a:r>
          </a:p>
          <a:p>
            <a:r>
              <a:rPr lang="es-AR" smtClean="0"/>
              <a:t>PUNTO 12. Economía en los costos concursales.</a:t>
            </a:r>
          </a:p>
          <a:p>
            <a:r>
              <a:rPr lang="es-AR" smtClean="0"/>
              <a:t>Otro de los elementos negativos que han influido en los procesos concursales y falenciales han sido los elevados costos que, en definitiva,  van en detrimento, o bien de la posibilidad de saneamiento de la empresa, o bien del crédito que definitivamente percibirán los acreedores.</a:t>
            </a:r>
          </a:p>
          <a:p>
            <a:r>
              <a:rPr lang="es-AR" smtClean="0"/>
              <a:t>Con ese objeto, el proyecto propone una disminución en la escala arancelaria de los honorarios en concursos preventivos y quiebras. Si bien la reducción es propiciada, ella no deber interpretarse como una afectación de legítimas expectativas de retribución de los profesionales que intervienen en este proceso; por el contrario, atendiendo la realidad de que muchas veces tales estipendios son insuficientes, aun para atender los gastos de la actividad, se propicia la percepción de un arancel en el régimen de verificación, en orden a la atención de los gastos en que incurre la sindicatura, y se fijan montos de honorarios mínimos para el síndico y los otros profesionales intervinientes en el concurso</a:t>
            </a:r>
          </a:p>
        </p:txBody>
      </p:sp>
      <p:sp>
        <p:nvSpPr>
          <p:cNvPr id="8196" name="3 Marcador de número de diapositiva"/>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5184F2-794C-4351-A609-9747898A029F}" type="slidenum">
              <a:rPr lang="es-AR" smtClean="0"/>
              <a:pPr fontAlgn="base">
                <a:spcBef>
                  <a:spcPct val="0"/>
                </a:spcBef>
                <a:spcAft>
                  <a:spcPct val="0"/>
                </a:spcAft>
                <a:defRPr/>
              </a:pPr>
              <a:t>3</a:t>
            </a:fld>
            <a:endParaRPr lang="es-A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457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AR" smtClean="0"/>
          </a:p>
        </p:txBody>
      </p:sp>
      <p:sp>
        <p:nvSpPr>
          <p:cNvPr id="4" name="3 Marcador de número de diapositiva"/>
          <p:cNvSpPr>
            <a:spLocks noGrp="1"/>
          </p:cNvSpPr>
          <p:nvPr>
            <p:ph type="sldNum" sz="quarter" idx="5"/>
          </p:nvPr>
        </p:nvSpPr>
        <p:spPr/>
        <p:txBody>
          <a:bodyPr/>
          <a:lstStyle/>
          <a:p>
            <a:pPr>
              <a:defRPr/>
            </a:pPr>
            <a:fld id="{ADCCFF9D-3A0A-4D7A-8EBB-367DABBA8D2B}" type="slidenum">
              <a:rPr lang="es-AR" smtClean="0"/>
              <a:pPr>
                <a:defRPr/>
              </a:pPr>
              <a:t>4</a:t>
            </a:fld>
            <a:endParaRPr lang="es-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560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AR" smtClean="0"/>
          </a:p>
        </p:txBody>
      </p:sp>
      <p:sp>
        <p:nvSpPr>
          <p:cNvPr id="4" name="3 Marcador de número de diapositiva"/>
          <p:cNvSpPr>
            <a:spLocks noGrp="1"/>
          </p:cNvSpPr>
          <p:nvPr>
            <p:ph type="sldNum" sz="quarter" idx="5"/>
          </p:nvPr>
        </p:nvSpPr>
        <p:spPr/>
        <p:txBody>
          <a:bodyPr/>
          <a:lstStyle/>
          <a:p>
            <a:pPr>
              <a:defRPr/>
            </a:pPr>
            <a:fld id="{5A12650D-AB5B-4A92-9583-943C4BA2AE8C}" type="slidenum">
              <a:rPr lang="es-AR" smtClean="0"/>
              <a:pPr>
                <a:defRPr/>
              </a:pPr>
              <a:t>5</a:t>
            </a:fld>
            <a:endParaRPr lang="es-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8675"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AR" smtClean="0"/>
          </a:p>
        </p:txBody>
      </p:sp>
      <p:sp>
        <p:nvSpPr>
          <p:cNvPr id="4" name="3 Marcador de número de diapositiva"/>
          <p:cNvSpPr>
            <a:spLocks noGrp="1"/>
          </p:cNvSpPr>
          <p:nvPr>
            <p:ph type="sldNum" sz="quarter" idx="5"/>
          </p:nvPr>
        </p:nvSpPr>
        <p:spPr/>
        <p:txBody>
          <a:bodyPr/>
          <a:lstStyle/>
          <a:p>
            <a:pPr>
              <a:defRPr/>
            </a:pPr>
            <a:fld id="{8E7900A6-140A-4142-A49E-41B301141D2D}" type="slidenum">
              <a:rPr lang="es-AR" smtClean="0"/>
              <a:pPr>
                <a:defRPr/>
              </a:pPr>
              <a:t>6</a:t>
            </a:fld>
            <a:endParaRPr lang="es-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3" name="2 Marcador de notas"/>
          <p:cNvSpPr>
            <a:spLocks noGrp="1"/>
          </p:cNvSpPr>
          <p:nvPr>
            <p:ph type="body" idx="1"/>
          </p:nvPr>
        </p:nvSpPr>
        <p:spPr/>
        <p:txBody>
          <a:bodyPr/>
          <a:lstStyle/>
          <a:p>
            <a:pPr>
              <a:defRPr/>
            </a:pPr>
            <a:r>
              <a:rPr lang="es-AR" dirty="0" smtClean="0"/>
              <a:t>La suma por aranceles de verificación son sumas fijas que han quedado destruidas por la inflación.</a:t>
            </a:r>
          </a:p>
          <a:p>
            <a:pPr>
              <a:defRPr/>
            </a:pPr>
            <a:r>
              <a:rPr lang="es-AR" dirty="0" smtClean="0"/>
              <a:t>Alrededor del 60/70 % de los procesos </a:t>
            </a:r>
            <a:r>
              <a:rPr lang="es-AR" dirty="0" err="1" smtClean="0"/>
              <a:t>falenciales</a:t>
            </a:r>
            <a:r>
              <a:rPr lang="es-AR" dirty="0" smtClean="0"/>
              <a:t> son sin activos o con activos irrelevantes. Ello sin perjuicio de señalar la amplia proporción de quiebras y concursos preventivos de consumidores no comerciantes.</a:t>
            </a:r>
          </a:p>
          <a:p>
            <a:pPr>
              <a:defRPr/>
            </a:pPr>
            <a:r>
              <a:rPr lang="es-AR" dirty="0" smtClean="0"/>
              <a:t>TOPES:</a:t>
            </a:r>
          </a:p>
          <a:p>
            <a:pPr marL="241196" indent="-241196">
              <a:buFontTx/>
              <a:buAutoNum type="arabicPeriod"/>
              <a:defRPr/>
            </a:pPr>
            <a:r>
              <a:rPr lang="es-AR" dirty="0" smtClean="0"/>
              <a:t>CONCURSO PREVENTIVO:  Base: ACTIVO ESTIMADO: 1 al 4% del activo con el máximo del 4% del pasivo. Se establece un mínimo de 2 sueldos de Secretario de la jurisdicción.</a:t>
            </a:r>
          </a:p>
          <a:p>
            <a:pPr marL="241196" indent="-241196">
              <a:buFontTx/>
              <a:buAutoNum type="arabicPeriod" startAt="2"/>
              <a:defRPr/>
            </a:pPr>
            <a:r>
              <a:rPr lang="es-AR" dirty="0" smtClean="0"/>
              <a:t>QUIEBRA LIQUIDATIVA:  base: ACTIVO REALIZADO. No puede ser inferior al 4% O A 3 SUELDOS DE SECRETARIO DE LA JURISDICCIÓN, NI SUPERIOR AL 12 %.</a:t>
            </a:r>
          </a:p>
          <a:p>
            <a:pPr marL="241196" indent="-241196">
              <a:defRPr/>
            </a:pPr>
            <a:r>
              <a:rPr lang="es-AR" dirty="0" smtClean="0"/>
              <a:t>La redacción del art. 244, con relación a los honorarios de los funcionarios es anacrónica y vulnera derechos  constitucionales de los profesionales actuantes en la justicia. La realidad de las quiebras de los deudores es también responsabilidad de los dadores de crédito, especialmente de quienes lo hacen con  garantía real.</a:t>
            </a:r>
          </a:p>
          <a:p>
            <a:pPr marL="241196" indent="-241196">
              <a:defRPr/>
            </a:pPr>
            <a:r>
              <a:rPr lang="es-AR" dirty="0" smtClean="0"/>
              <a:t>La ampliación de funciones emergente de la ley 26.086 constituyó un desacierto manifiesto. Atenta contra la sana y eficaz administración de justicia y provoca daños de todo orden a los profesionales, incluso morales violentando sus garantías constitucionales. Estos daños no pueden ni deben esconderse detrás del facilismo de decir “cuando se inscribe para la función lo sabe”.</a:t>
            </a:r>
            <a:endParaRPr lang="es-AR" dirty="0"/>
          </a:p>
        </p:txBody>
      </p:sp>
      <p:sp>
        <p:nvSpPr>
          <p:cNvPr id="4" name="3 Marcador de número de diapositiva"/>
          <p:cNvSpPr>
            <a:spLocks noGrp="1"/>
          </p:cNvSpPr>
          <p:nvPr>
            <p:ph type="sldNum" sz="quarter" idx="5"/>
          </p:nvPr>
        </p:nvSpPr>
        <p:spPr/>
        <p:txBody>
          <a:bodyPr/>
          <a:lstStyle/>
          <a:p>
            <a:pPr>
              <a:defRPr/>
            </a:pPr>
            <a:fld id="{E15A57F7-F24A-4AC0-91FD-97FF84950D00}" type="slidenum">
              <a:rPr lang="es-AR" smtClean="0"/>
              <a:pPr>
                <a:defRPr/>
              </a:pPr>
              <a:t>7</a:t>
            </a:fld>
            <a:endParaRPr lang="es-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1 Marcador de imagen de diapositiva"/>
          <p:cNvSpPr>
            <a:spLocks noGrp="1" noRot="1" noChangeAspect="1" noTextEdit="1"/>
          </p:cNvSpPr>
          <p:nvPr>
            <p:ph type="sldImg"/>
          </p:nvPr>
        </p:nvSpPr>
        <p:spPr bwMode="auto">
          <a:noFill/>
          <a:ln>
            <a:solidFill>
              <a:srgbClr val="000000"/>
            </a:solidFill>
            <a:miter lim="800000"/>
            <a:headEnd/>
            <a:tailEnd/>
          </a:ln>
        </p:spPr>
      </p:sp>
      <p:sp>
        <p:nvSpPr>
          <p:cNvPr id="2969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s-AR" smtClean="0"/>
          </a:p>
        </p:txBody>
      </p:sp>
      <p:sp>
        <p:nvSpPr>
          <p:cNvPr id="4" name="3 Marcador de número de diapositiva"/>
          <p:cNvSpPr>
            <a:spLocks noGrp="1"/>
          </p:cNvSpPr>
          <p:nvPr>
            <p:ph type="sldNum" sz="quarter" idx="5"/>
          </p:nvPr>
        </p:nvSpPr>
        <p:spPr/>
        <p:txBody>
          <a:bodyPr/>
          <a:lstStyle/>
          <a:p>
            <a:pPr>
              <a:defRPr/>
            </a:pPr>
            <a:fld id="{1932179B-3058-4F50-AD7F-1EA25CB3777A}" type="slidenum">
              <a:rPr lang="es-AR" smtClean="0"/>
              <a:pPr>
                <a:defRPr/>
              </a:pPr>
              <a:t>8</a:t>
            </a:fld>
            <a:endParaRPr lang="es-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AR"/>
          </a:p>
        </p:txBody>
      </p:sp>
      <p:sp>
        <p:nvSpPr>
          <p:cNvPr id="4" name="3 Marcador de número de diapositiva"/>
          <p:cNvSpPr>
            <a:spLocks noGrp="1"/>
          </p:cNvSpPr>
          <p:nvPr>
            <p:ph type="sldNum" sz="quarter" idx="10"/>
          </p:nvPr>
        </p:nvSpPr>
        <p:spPr/>
        <p:txBody>
          <a:bodyPr/>
          <a:lstStyle/>
          <a:p>
            <a:pPr>
              <a:defRPr/>
            </a:pPr>
            <a:fld id="{ED5F62D1-697C-4581-A498-38268472FA75}" type="slidenum">
              <a:rPr lang="es-AR" smtClean="0"/>
              <a:pPr>
                <a:defRPr/>
              </a:pPr>
              <a:t>9</a:t>
            </a:fld>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4" name="3 Triángulo isósceles"/>
          <p:cNvSpPr/>
          <p:nvPr/>
        </p:nvSpPr>
        <p:spPr>
          <a:xfrm rot="16200000">
            <a:off x="7553325" y="5254626"/>
            <a:ext cx="1893887"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7 Título"/>
          <p:cNvSpPr>
            <a:spLocks noGrp="1"/>
          </p:cNvSpPr>
          <p:nvPr>
            <p:ph type="ctrTitle"/>
          </p:nvPr>
        </p:nvSpPr>
        <p:spPr>
          <a:xfrm>
            <a:off x="540544" y="776288"/>
            <a:ext cx="8062912" cy="1470025"/>
          </a:xfrm>
        </p:spPr>
        <p:txBody>
          <a:bodyPr anchor="b"/>
          <a:lstStyle>
            <a:lvl1pPr algn="r">
              <a:defRPr sz="4400"/>
            </a:lvl1pPr>
          </a:lstStyle>
          <a:p>
            <a:r>
              <a:rPr lang="es-ES" smtClean="0"/>
              <a:t>Haga clic para modificar el estilo de título del patrón</a:t>
            </a:r>
            <a:endParaRPr lang="en-US"/>
          </a:p>
        </p:txBody>
      </p:sp>
      <p:sp>
        <p:nvSpPr>
          <p:cNvPr id="9" name="8 Subtítulo"/>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s-ES" smtClean="0"/>
              <a:t>Haga clic para modificar el estilo de subtítulo del patrón</a:t>
            </a:r>
            <a:endParaRPr lang="en-US"/>
          </a:p>
        </p:txBody>
      </p:sp>
      <p:sp>
        <p:nvSpPr>
          <p:cNvPr id="5" name="27 Marcador de fecha"/>
          <p:cNvSpPr>
            <a:spLocks noGrp="1"/>
          </p:cNvSpPr>
          <p:nvPr>
            <p:ph type="dt" sz="half" idx="10"/>
          </p:nvPr>
        </p:nvSpPr>
        <p:spPr>
          <a:xfrm>
            <a:off x="1371600" y="6011863"/>
            <a:ext cx="5791200" cy="365125"/>
          </a:xfrm>
        </p:spPr>
        <p:txBody>
          <a:bodyPr tIns="0" bIns="0" anchor="t"/>
          <a:lstStyle>
            <a:lvl1pPr algn="r">
              <a:defRPr sz="1000" smtClean="0"/>
            </a:lvl1pPr>
          </a:lstStyle>
          <a:p>
            <a:pPr>
              <a:defRPr/>
            </a:pPr>
            <a:fld id="{0A1AE1DB-8654-4833-909B-90F4A585D493}" type="datetimeFigureOut">
              <a:rPr lang="es-AR"/>
              <a:pPr>
                <a:defRPr/>
              </a:pPr>
              <a:t>22/08/2011</a:t>
            </a:fld>
            <a:endParaRPr lang="es-AR"/>
          </a:p>
        </p:txBody>
      </p:sp>
      <p:sp>
        <p:nvSpPr>
          <p:cNvPr id="6" name="16 Marcador de pie de página"/>
          <p:cNvSpPr>
            <a:spLocks noGrp="1"/>
          </p:cNvSpPr>
          <p:nvPr>
            <p:ph type="ftr" sz="quarter" idx="11"/>
          </p:nvPr>
        </p:nvSpPr>
        <p:spPr>
          <a:xfrm>
            <a:off x="1371600" y="5649913"/>
            <a:ext cx="5791200" cy="365125"/>
          </a:xfrm>
        </p:spPr>
        <p:txBody>
          <a:bodyPr tIns="0" bIns="0"/>
          <a:lstStyle>
            <a:lvl1pPr algn="r">
              <a:defRPr sz="1100"/>
            </a:lvl1pPr>
          </a:lstStyle>
          <a:p>
            <a:pPr>
              <a:defRPr/>
            </a:pPr>
            <a:endParaRPr lang="es-AR"/>
          </a:p>
        </p:txBody>
      </p:sp>
      <p:sp>
        <p:nvSpPr>
          <p:cNvPr id="7" name="28 Marcador de número de diapositiva"/>
          <p:cNvSpPr>
            <a:spLocks noGrp="1"/>
          </p:cNvSpPr>
          <p:nvPr>
            <p:ph type="sldNum" sz="quarter" idx="12"/>
          </p:nvPr>
        </p:nvSpPr>
        <p:spPr>
          <a:xfrm>
            <a:off x="8391525" y="5753100"/>
            <a:ext cx="503238" cy="365125"/>
          </a:xfrm>
        </p:spPr>
        <p:txBody>
          <a:bodyPr anchor="ctr"/>
          <a:lstStyle>
            <a:lvl1pPr algn="ctr">
              <a:defRPr sz="1300" smtClean="0">
                <a:solidFill>
                  <a:srgbClr val="FFFFFF"/>
                </a:solidFill>
              </a:defRPr>
            </a:lvl1pPr>
          </a:lstStyle>
          <a:p>
            <a:pPr>
              <a:defRPr/>
            </a:pPr>
            <a:fld id="{32BA26AD-4F67-4497-8AEC-50C910BB21ED}" type="slidenum">
              <a:rPr lang="es-AR"/>
              <a:pPr>
                <a:defRPr/>
              </a:pPr>
              <a:t>‹Nº›</a:t>
            </a:fld>
            <a:endParaRPr lang="es-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32BB7B6D-45FA-475E-9F85-C813B64529F3}" type="datetimeFigureOut">
              <a:rPr lang="es-AR"/>
              <a:pPr>
                <a:defRPr/>
              </a:pPr>
              <a:t>22/08/2011</a:t>
            </a:fld>
            <a:endParaRPr lang="es-AR"/>
          </a:p>
        </p:txBody>
      </p:sp>
      <p:sp>
        <p:nvSpPr>
          <p:cNvPr id="5" name="2 Marcador de pie de página"/>
          <p:cNvSpPr>
            <a:spLocks noGrp="1"/>
          </p:cNvSpPr>
          <p:nvPr>
            <p:ph type="ftr" sz="quarter" idx="11"/>
          </p:nvPr>
        </p:nvSpPr>
        <p:spPr/>
        <p:txBody>
          <a:bodyPr/>
          <a:lstStyle>
            <a:lvl1pPr>
              <a:defRPr/>
            </a:lvl1pPr>
          </a:lstStyle>
          <a:p>
            <a:pPr>
              <a:defRPr/>
            </a:pPr>
            <a:endParaRPr lang="es-AR"/>
          </a:p>
        </p:txBody>
      </p:sp>
      <p:sp>
        <p:nvSpPr>
          <p:cNvPr id="6" name="22 Marcador de número de diapositiva"/>
          <p:cNvSpPr>
            <a:spLocks noGrp="1"/>
          </p:cNvSpPr>
          <p:nvPr>
            <p:ph type="sldNum" sz="quarter" idx="12"/>
          </p:nvPr>
        </p:nvSpPr>
        <p:spPr/>
        <p:txBody>
          <a:bodyPr/>
          <a:lstStyle>
            <a:lvl1pPr>
              <a:defRPr/>
            </a:lvl1pPr>
          </a:lstStyle>
          <a:p>
            <a:pPr>
              <a:defRPr/>
            </a:pPr>
            <a:fld id="{E8654A0A-372A-42A6-8570-1781451467FB}" type="slidenum">
              <a:rPr lang="es-AR"/>
              <a:pPr>
                <a:defRPr/>
              </a:pPr>
              <a:t>‹Nº›</a:t>
            </a:fld>
            <a:endParaRPr lang="es-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781800" y="381000"/>
            <a:ext cx="1905000" cy="5486400"/>
          </a:xfrm>
        </p:spPr>
        <p:txBody>
          <a:bodyPr vert="eaVert"/>
          <a:lstStyle/>
          <a:p>
            <a:r>
              <a:rPr lang="es-ES" smtClean="0"/>
              <a:t>Haga clic para modificar el estilo de título del patrón</a:t>
            </a:r>
            <a:endParaRPr lang="en-US"/>
          </a:p>
        </p:txBody>
      </p:sp>
      <p:sp>
        <p:nvSpPr>
          <p:cNvPr id="3" name="2 Marcador de texto vertical"/>
          <p:cNvSpPr>
            <a:spLocks noGrp="1"/>
          </p:cNvSpPr>
          <p:nvPr>
            <p:ph type="body" orient="vert" idx="1"/>
          </p:nvPr>
        </p:nvSpPr>
        <p:spPr>
          <a:xfrm>
            <a:off x="457200" y="381000"/>
            <a:ext cx="6248400" cy="54864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13 Marcador de fecha"/>
          <p:cNvSpPr>
            <a:spLocks noGrp="1"/>
          </p:cNvSpPr>
          <p:nvPr>
            <p:ph type="dt" sz="half" idx="10"/>
          </p:nvPr>
        </p:nvSpPr>
        <p:spPr/>
        <p:txBody>
          <a:bodyPr/>
          <a:lstStyle>
            <a:lvl1pPr>
              <a:defRPr/>
            </a:lvl1pPr>
          </a:lstStyle>
          <a:p>
            <a:pPr>
              <a:defRPr/>
            </a:pPr>
            <a:fld id="{B29E5896-0091-4A95-BBD2-D054DC49A654}" type="datetimeFigureOut">
              <a:rPr lang="es-AR"/>
              <a:pPr>
                <a:defRPr/>
              </a:pPr>
              <a:t>22/08/2011</a:t>
            </a:fld>
            <a:endParaRPr lang="es-AR"/>
          </a:p>
        </p:txBody>
      </p:sp>
      <p:sp>
        <p:nvSpPr>
          <p:cNvPr id="5" name="2 Marcador de pie de página"/>
          <p:cNvSpPr>
            <a:spLocks noGrp="1"/>
          </p:cNvSpPr>
          <p:nvPr>
            <p:ph type="ftr" sz="quarter" idx="11"/>
          </p:nvPr>
        </p:nvSpPr>
        <p:spPr/>
        <p:txBody>
          <a:bodyPr/>
          <a:lstStyle>
            <a:lvl1pPr>
              <a:defRPr/>
            </a:lvl1pPr>
          </a:lstStyle>
          <a:p>
            <a:pPr>
              <a:defRPr/>
            </a:pPr>
            <a:endParaRPr lang="es-AR"/>
          </a:p>
        </p:txBody>
      </p:sp>
      <p:sp>
        <p:nvSpPr>
          <p:cNvPr id="6" name="22 Marcador de número de diapositiva"/>
          <p:cNvSpPr>
            <a:spLocks noGrp="1"/>
          </p:cNvSpPr>
          <p:nvPr>
            <p:ph type="sldNum" sz="quarter" idx="12"/>
          </p:nvPr>
        </p:nvSpPr>
        <p:spPr/>
        <p:txBody>
          <a:bodyPr/>
          <a:lstStyle>
            <a:lvl1pPr>
              <a:defRPr/>
            </a:lvl1pPr>
          </a:lstStyle>
          <a:p>
            <a:pPr>
              <a:defRPr/>
            </a:pPr>
            <a:fld id="{6BF7BD29-E649-46BD-B096-E52261EA1478}" type="slidenum">
              <a:rPr lang="es-AR"/>
              <a:pPr>
                <a:defRPr/>
              </a:pPr>
              <a:t>‹Nº›</a:t>
            </a:fld>
            <a:endParaRPr lang="es-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399032"/>
          </a:xfrm>
        </p:spPr>
        <p:txBody>
          <a:bodyPr/>
          <a:lstStyle/>
          <a:p>
            <a:r>
              <a:rPr lang="es-ES" smtClean="0"/>
              <a:t>Haga clic para modificar el estilo de título del patrón</a:t>
            </a:r>
            <a:endParaRPr lang="en-US"/>
          </a:p>
        </p:txBody>
      </p:sp>
      <p:sp>
        <p:nvSpPr>
          <p:cNvPr id="3" name="2 Marcador de contenido"/>
          <p:cNvSpPr>
            <a:spLocks noGrp="1"/>
          </p:cNvSpPr>
          <p:nvPr>
            <p:ph idx="1"/>
          </p:nvPr>
        </p:nvSpPr>
        <p:spPr>
          <a:xfrm>
            <a:off x="457200" y="1882808"/>
            <a:ext cx="8229600" cy="457200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fecha"/>
          <p:cNvSpPr>
            <a:spLocks noGrp="1"/>
          </p:cNvSpPr>
          <p:nvPr>
            <p:ph type="dt" sz="half" idx="10"/>
          </p:nvPr>
        </p:nvSpPr>
        <p:spPr>
          <a:xfrm>
            <a:off x="4791075" y="6480175"/>
            <a:ext cx="2133600" cy="301625"/>
          </a:xfrm>
        </p:spPr>
        <p:txBody>
          <a:bodyPr/>
          <a:lstStyle>
            <a:lvl1pPr>
              <a:defRPr/>
            </a:lvl1pPr>
          </a:lstStyle>
          <a:p>
            <a:pPr>
              <a:defRPr/>
            </a:pPr>
            <a:fld id="{3E478B70-EF00-455E-8745-2010316E3E4A}" type="datetimeFigureOut">
              <a:rPr lang="es-AR"/>
              <a:pPr>
                <a:defRPr/>
              </a:pPr>
              <a:t>22/08/2011</a:t>
            </a:fld>
            <a:endParaRPr lang="es-AR"/>
          </a:p>
        </p:txBody>
      </p:sp>
      <p:sp>
        <p:nvSpPr>
          <p:cNvPr id="5" name="4 Marcador de pie de página"/>
          <p:cNvSpPr>
            <a:spLocks noGrp="1"/>
          </p:cNvSpPr>
          <p:nvPr>
            <p:ph type="ftr" sz="quarter" idx="11"/>
          </p:nvPr>
        </p:nvSpPr>
        <p:spPr>
          <a:xfrm>
            <a:off x="457200" y="6481763"/>
            <a:ext cx="4259263" cy="300037"/>
          </a:xfrm>
        </p:spPr>
        <p:txBody>
          <a:bodyPr/>
          <a:lstStyle>
            <a:lvl1pPr>
              <a:defRPr/>
            </a:lvl1pPr>
          </a:lstStyle>
          <a:p>
            <a:pPr>
              <a:defRPr/>
            </a:pPr>
            <a:endParaRPr lang="es-AR"/>
          </a:p>
        </p:txBody>
      </p:sp>
      <p:sp>
        <p:nvSpPr>
          <p:cNvPr id="6" name="5 Marcador de número de diapositiva"/>
          <p:cNvSpPr>
            <a:spLocks noGrp="1"/>
          </p:cNvSpPr>
          <p:nvPr>
            <p:ph type="sldNum" sz="quarter" idx="12"/>
          </p:nvPr>
        </p:nvSpPr>
        <p:spPr/>
        <p:txBody>
          <a:bodyPr/>
          <a:lstStyle>
            <a:lvl1pPr>
              <a:defRPr/>
            </a:lvl1pPr>
          </a:lstStyle>
          <a:p>
            <a:pPr>
              <a:defRPr/>
            </a:pPr>
            <a:fld id="{44444576-D8DA-4487-A5C7-3EE7A244F7FC}" type="slidenum">
              <a:rPr lang="es-AR"/>
              <a:pPr>
                <a:defRPr/>
              </a:pPr>
              <a:t>‹Nº›</a:t>
            </a:fld>
            <a:endParaRPr lang="es-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2">
        <a:schemeClr val="bg1"/>
      </p:bgRef>
    </p:bg>
    <p:spTree>
      <p:nvGrpSpPr>
        <p:cNvPr id="1" name=""/>
        <p:cNvGrpSpPr/>
        <p:nvPr/>
      </p:nvGrpSpPr>
      <p:grpSpPr>
        <a:xfrm>
          <a:off x="0" y="0"/>
          <a:ext cx="0" cy="0"/>
          <a:chOff x="0" y="0"/>
          <a:chExt cx="0" cy="0"/>
        </a:xfrm>
      </p:grpSpPr>
      <p:sp>
        <p:nvSpPr>
          <p:cNvPr id="4" name="3 Triángulo rectángulo"/>
          <p:cNvSpPr/>
          <p:nvPr/>
        </p:nvSpPr>
        <p:spPr>
          <a:xfrm flipV="1">
            <a:off x="6350" y="6350"/>
            <a:ext cx="9131300" cy="6837363"/>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4 Triángulo isósceles"/>
          <p:cNvSpPr/>
          <p:nvPr/>
        </p:nvSpPr>
        <p:spPr>
          <a:xfrm rot="5400000" flipV="1">
            <a:off x="7553325" y="309563"/>
            <a:ext cx="1893888" cy="1293812"/>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6" name="5 Conector recto"/>
          <p:cNvCxnSpPr/>
          <p:nvPr/>
        </p:nvCxnSpPr>
        <p:spPr>
          <a:xfrm rot="10800000">
            <a:off x="6469063" y="9525"/>
            <a:ext cx="2673350" cy="190023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7" name="6 Conector recto"/>
          <p:cNvCxnSpPr/>
          <p:nvPr/>
        </p:nvCxnSpPr>
        <p:spPr>
          <a:xfrm flipV="1">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Título"/>
          <p:cNvSpPr>
            <a:spLocks noGrp="1"/>
          </p:cNvSpPr>
          <p:nvPr>
            <p:ph type="title"/>
          </p:nvPr>
        </p:nvSpPr>
        <p:spPr>
          <a:xfrm>
            <a:off x="381000" y="271464"/>
            <a:ext cx="7239000" cy="1362075"/>
          </a:xfrm>
        </p:spPr>
        <p:txBody>
          <a:bodyPr/>
          <a:lstStyle>
            <a:lvl1pPr marL="0" algn="l">
              <a:buNone/>
              <a:defRPr sz="3600" b="1" cap="none" baseline="0"/>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381000" y="1633536"/>
            <a:ext cx="3886200" cy="2286000"/>
          </a:xfrm>
        </p:spPr>
        <p:txBody>
          <a:bodyPr/>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s-ES" smtClean="0"/>
              <a:t>Haga clic para modificar el estilo de texto del patrón</a:t>
            </a:r>
          </a:p>
        </p:txBody>
      </p:sp>
      <p:sp>
        <p:nvSpPr>
          <p:cNvPr id="8" name="3 Marcador de fecha"/>
          <p:cNvSpPr>
            <a:spLocks noGrp="1"/>
          </p:cNvSpPr>
          <p:nvPr>
            <p:ph type="dt" sz="half" idx="10"/>
          </p:nvPr>
        </p:nvSpPr>
        <p:spPr>
          <a:xfrm>
            <a:off x="6956425" y="6477000"/>
            <a:ext cx="2133600" cy="304800"/>
          </a:xfrm>
        </p:spPr>
        <p:txBody>
          <a:bodyPr/>
          <a:lstStyle>
            <a:lvl1pPr>
              <a:defRPr/>
            </a:lvl1pPr>
          </a:lstStyle>
          <a:p>
            <a:pPr>
              <a:defRPr/>
            </a:pPr>
            <a:fld id="{BFC00B92-5ABA-4775-A729-32B0480B379C}" type="datetimeFigureOut">
              <a:rPr lang="es-AR"/>
              <a:pPr>
                <a:defRPr/>
              </a:pPr>
              <a:t>22/08/2011</a:t>
            </a:fld>
            <a:endParaRPr lang="es-AR"/>
          </a:p>
        </p:txBody>
      </p:sp>
      <p:sp>
        <p:nvSpPr>
          <p:cNvPr id="9" name="4 Marcador de pie de página"/>
          <p:cNvSpPr>
            <a:spLocks noGrp="1"/>
          </p:cNvSpPr>
          <p:nvPr>
            <p:ph type="ftr" sz="quarter" idx="11"/>
          </p:nvPr>
        </p:nvSpPr>
        <p:spPr>
          <a:xfrm>
            <a:off x="2619375" y="6481763"/>
            <a:ext cx="4260850" cy="300037"/>
          </a:xfrm>
        </p:spPr>
        <p:txBody>
          <a:bodyPr/>
          <a:lstStyle>
            <a:lvl1pPr>
              <a:defRPr/>
            </a:lvl1pPr>
          </a:lstStyle>
          <a:p>
            <a:pPr>
              <a:defRPr/>
            </a:pPr>
            <a:endParaRPr lang="es-AR"/>
          </a:p>
        </p:txBody>
      </p:sp>
      <p:sp>
        <p:nvSpPr>
          <p:cNvPr id="10" name="5 Marcador de número de diapositiva"/>
          <p:cNvSpPr>
            <a:spLocks noGrp="1"/>
          </p:cNvSpPr>
          <p:nvPr>
            <p:ph type="sldNum" sz="quarter" idx="12"/>
          </p:nvPr>
        </p:nvSpPr>
        <p:spPr>
          <a:xfrm>
            <a:off x="8450263" y="809625"/>
            <a:ext cx="503237" cy="300038"/>
          </a:xfrm>
        </p:spPr>
        <p:txBody>
          <a:bodyPr/>
          <a:lstStyle>
            <a:lvl1pPr>
              <a:defRPr/>
            </a:lvl1pPr>
          </a:lstStyle>
          <a:p>
            <a:pPr>
              <a:defRPr/>
            </a:pPr>
            <a:fld id="{56CDC231-7562-4C22-BA23-0C4D7C99372B}" type="slidenum">
              <a:rPr lang="es-AR"/>
              <a:pPr>
                <a:defRPr/>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marL="0" algn="l">
              <a:defRPr/>
            </a:lvl1pPr>
          </a:lstStyle>
          <a:p>
            <a:r>
              <a:rPr lang="es-ES" smtClean="0"/>
              <a:t>Haga clic para modificar el estilo de título del patrón</a:t>
            </a:r>
            <a:endParaRPr lang="en-US"/>
          </a:p>
        </p:txBody>
      </p:sp>
      <p:sp>
        <p:nvSpPr>
          <p:cNvPr id="3" name="2 Marcador de contenido"/>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p:txBody>
          <a:bodyPr/>
          <a:lstStyle>
            <a:lvl1pPr>
              <a:defRPr/>
            </a:lvl1pPr>
          </a:lstStyle>
          <a:p>
            <a:pPr>
              <a:defRPr/>
            </a:pPr>
            <a:fld id="{1B37713C-1721-4D31-9C2E-3FA100EDB856}" type="datetimeFigureOut">
              <a:rPr lang="es-AR"/>
              <a:pPr>
                <a:defRPr/>
              </a:pPr>
              <a:t>22/08/2011</a:t>
            </a:fld>
            <a:endParaRPr lang="es-AR"/>
          </a:p>
        </p:txBody>
      </p:sp>
      <p:sp>
        <p:nvSpPr>
          <p:cNvPr id="6" name="5 Marcador de pie de página"/>
          <p:cNvSpPr>
            <a:spLocks noGrp="1"/>
          </p:cNvSpPr>
          <p:nvPr>
            <p:ph type="ftr" sz="quarter" idx="11"/>
          </p:nvPr>
        </p:nvSpPr>
        <p:spPr/>
        <p:txBody>
          <a:bodyPr/>
          <a:lstStyle>
            <a:lvl1pPr>
              <a:defRPr/>
            </a:lvl1pPr>
          </a:lstStyle>
          <a:p>
            <a:pPr>
              <a:defRPr/>
            </a:pPr>
            <a:endParaRPr lang="es-AR"/>
          </a:p>
        </p:txBody>
      </p:sp>
      <p:sp>
        <p:nvSpPr>
          <p:cNvPr id="7" name="6 Marcador de número de diapositiva"/>
          <p:cNvSpPr>
            <a:spLocks noGrp="1"/>
          </p:cNvSpPr>
          <p:nvPr>
            <p:ph type="sldNum" sz="quarter" idx="12"/>
          </p:nvPr>
        </p:nvSpPr>
        <p:spPr/>
        <p:txBody>
          <a:bodyPr/>
          <a:lstStyle>
            <a:lvl1pPr>
              <a:defRPr/>
            </a:lvl1pPr>
          </a:lstStyle>
          <a:p>
            <a:pPr>
              <a:defRPr/>
            </a:pPr>
            <a:fld id="{806E6777-B843-4100-A4FB-86F0BE73B334}" type="slidenum">
              <a:rPr lang="es-AR"/>
              <a:pPr>
                <a:defRPr/>
              </a:pPr>
              <a:t>‹Nº›</a:t>
            </a:fld>
            <a:endParaRPr lang="es-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lang="es-ES" smtClean="0"/>
              <a:t>Haga clic para modificar el estilo de título del patrón</a:t>
            </a:r>
            <a:endParaRPr lang="en-US"/>
          </a:p>
        </p:txBody>
      </p:sp>
      <p:sp>
        <p:nvSpPr>
          <p:cNvPr id="3" name="2 Marcador de texto"/>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4" name="3 Marcador de texto"/>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a:r>
              <a:rPr lang="es-ES" smtClean="0"/>
              <a:t>Haga clic para modificar el estilo de texto del patrón</a:t>
            </a:r>
          </a:p>
        </p:txBody>
      </p:sp>
      <p:sp>
        <p:nvSpPr>
          <p:cNvPr id="5" name="4 Marcador de contenido"/>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5 Marcador de contenido"/>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6 Marcador de fecha"/>
          <p:cNvSpPr>
            <a:spLocks noGrp="1"/>
          </p:cNvSpPr>
          <p:nvPr>
            <p:ph type="dt" sz="half" idx="10"/>
          </p:nvPr>
        </p:nvSpPr>
        <p:spPr>
          <a:xfrm>
            <a:off x="4791075" y="6481763"/>
            <a:ext cx="2130425" cy="301625"/>
          </a:xfrm>
        </p:spPr>
        <p:txBody>
          <a:bodyPr/>
          <a:lstStyle>
            <a:lvl1pPr>
              <a:defRPr/>
            </a:lvl1pPr>
          </a:lstStyle>
          <a:p>
            <a:pPr>
              <a:defRPr/>
            </a:pPr>
            <a:fld id="{8EA4D46C-3A7B-4D8C-9245-CEDA4F17C25E}" type="datetimeFigureOut">
              <a:rPr lang="es-AR"/>
              <a:pPr>
                <a:defRPr/>
              </a:pPr>
              <a:t>22/08/2011</a:t>
            </a:fld>
            <a:endParaRPr lang="es-AR"/>
          </a:p>
        </p:txBody>
      </p:sp>
      <p:sp>
        <p:nvSpPr>
          <p:cNvPr id="8" name="7 Marcador de pie de página"/>
          <p:cNvSpPr>
            <a:spLocks noGrp="1"/>
          </p:cNvSpPr>
          <p:nvPr>
            <p:ph type="ftr" sz="quarter" idx="11"/>
          </p:nvPr>
        </p:nvSpPr>
        <p:spPr>
          <a:xfrm>
            <a:off x="457200" y="6481763"/>
            <a:ext cx="4260850" cy="301625"/>
          </a:xfrm>
        </p:spPr>
        <p:txBody>
          <a:bodyPr/>
          <a:lstStyle>
            <a:lvl1pPr>
              <a:defRPr/>
            </a:lvl1pPr>
          </a:lstStyle>
          <a:p>
            <a:pPr>
              <a:defRPr/>
            </a:pPr>
            <a:endParaRPr lang="es-AR"/>
          </a:p>
        </p:txBody>
      </p:sp>
      <p:sp>
        <p:nvSpPr>
          <p:cNvPr id="9" name="8 Marcador de número de diapositiva"/>
          <p:cNvSpPr>
            <a:spLocks noGrp="1"/>
          </p:cNvSpPr>
          <p:nvPr>
            <p:ph type="sldNum" sz="quarter" idx="12"/>
          </p:nvPr>
        </p:nvSpPr>
        <p:spPr>
          <a:xfrm>
            <a:off x="7589838" y="6483350"/>
            <a:ext cx="503237" cy="301625"/>
          </a:xfrm>
        </p:spPr>
        <p:txBody>
          <a:bodyPr/>
          <a:lstStyle>
            <a:lvl1pPr algn="ctr">
              <a:defRPr smtClean="0"/>
            </a:lvl1pPr>
          </a:lstStyle>
          <a:p>
            <a:pPr>
              <a:defRPr/>
            </a:pPr>
            <a:fld id="{2A66AECA-FB0A-48ED-ACF2-F47B3290ACC8}" type="slidenum">
              <a:rPr lang="es-AR"/>
              <a:pPr>
                <a:defRPr/>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0"/>
            </a:lvl1pPr>
          </a:lstStyle>
          <a:p>
            <a:r>
              <a:rPr lang="es-ES" smtClean="0"/>
              <a:t>Haga clic para modificar el estilo de título del patrón</a:t>
            </a:r>
            <a:endParaRPr lang="en-US"/>
          </a:p>
        </p:txBody>
      </p:sp>
      <p:sp>
        <p:nvSpPr>
          <p:cNvPr id="3" name="13 Marcador de fecha"/>
          <p:cNvSpPr>
            <a:spLocks noGrp="1"/>
          </p:cNvSpPr>
          <p:nvPr>
            <p:ph type="dt" sz="half" idx="10"/>
          </p:nvPr>
        </p:nvSpPr>
        <p:spPr/>
        <p:txBody>
          <a:bodyPr/>
          <a:lstStyle>
            <a:lvl1pPr>
              <a:defRPr/>
            </a:lvl1pPr>
          </a:lstStyle>
          <a:p>
            <a:pPr>
              <a:defRPr/>
            </a:pPr>
            <a:fld id="{7F42F5C1-FF5E-4147-B987-59ECED48CD10}" type="datetimeFigureOut">
              <a:rPr lang="es-AR"/>
              <a:pPr>
                <a:defRPr/>
              </a:pPr>
              <a:t>22/08/2011</a:t>
            </a:fld>
            <a:endParaRPr lang="es-AR"/>
          </a:p>
        </p:txBody>
      </p:sp>
      <p:sp>
        <p:nvSpPr>
          <p:cNvPr id="4" name="2 Marcador de pie de página"/>
          <p:cNvSpPr>
            <a:spLocks noGrp="1"/>
          </p:cNvSpPr>
          <p:nvPr>
            <p:ph type="ftr" sz="quarter" idx="11"/>
          </p:nvPr>
        </p:nvSpPr>
        <p:spPr/>
        <p:txBody>
          <a:bodyPr/>
          <a:lstStyle>
            <a:lvl1pPr>
              <a:defRPr/>
            </a:lvl1pPr>
          </a:lstStyle>
          <a:p>
            <a:pPr>
              <a:defRPr/>
            </a:pPr>
            <a:endParaRPr lang="es-AR"/>
          </a:p>
        </p:txBody>
      </p:sp>
      <p:sp>
        <p:nvSpPr>
          <p:cNvPr id="5" name="22 Marcador de número de diapositiva"/>
          <p:cNvSpPr>
            <a:spLocks noGrp="1"/>
          </p:cNvSpPr>
          <p:nvPr>
            <p:ph type="sldNum" sz="quarter" idx="12"/>
          </p:nvPr>
        </p:nvSpPr>
        <p:spPr/>
        <p:txBody>
          <a:bodyPr/>
          <a:lstStyle>
            <a:lvl1pPr>
              <a:defRPr/>
            </a:lvl1pPr>
          </a:lstStyle>
          <a:p>
            <a:pPr>
              <a:defRPr/>
            </a:pPr>
            <a:fld id="{BAB239EE-1CC2-4734-85D8-565557E6C09A}" type="slidenum">
              <a:rPr lang="es-AR"/>
              <a:pPr>
                <a:defRPr/>
              </a:pPr>
              <a:t>‹Nº›</a:t>
            </a:fld>
            <a:endParaRPr lang="es-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3 Marcador de fecha"/>
          <p:cNvSpPr>
            <a:spLocks noGrp="1"/>
          </p:cNvSpPr>
          <p:nvPr>
            <p:ph type="dt" sz="half" idx="10"/>
          </p:nvPr>
        </p:nvSpPr>
        <p:spPr/>
        <p:txBody>
          <a:bodyPr/>
          <a:lstStyle>
            <a:lvl1pPr>
              <a:defRPr/>
            </a:lvl1pPr>
          </a:lstStyle>
          <a:p>
            <a:pPr>
              <a:defRPr/>
            </a:pPr>
            <a:fld id="{15A7303F-D607-451D-9DF7-C3F55D652BEF}" type="datetimeFigureOut">
              <a:rPr lang="es-AR"/>
              <a:pPr>
                <a:defRPr/>
              </a:pPr>
              <a:t>22/08/2011</a:t>
            </a:fld>
            <a:endParaRPr lang="es-AR"/>
          </a:p>
        </p:txBody>
      </p:sp>
      <p:sp>
        <p:nvSpPr>
          <p:cNvPr id="3" name="2 Marcador de pie de página"/>
          <p:cNvSpPr>
            <a:spLocks noGrp="1"/>
          </p:cNvSpPr>
          <p:nvPr>
            <p:ph type="ftr" sz="quarter" idx="11"/>
          </p:nvPr>
        </p:nvSpPr>
        <p:spPr/>
        <p:txBody>
          <a:bodyPr/>
          <a:lstStyle>
            <a:lvl1pPr>
              <a:defRPr/>
            </a:lvl1pPr>
          </a:lstStyle>
          <a:p>
            <a:pPr>
              <a:defRPr/>
            </a:pPr>
            <a:endParaRPr lang="es-AR"/>
          </a:p>
        </p:txBody>
      </p:sp>
      <p:sp>
        <p:nvSpPr>
          <p:cNvPr id="4" name="22 Marcador de número de diapositiva"/>
          <p:cNvSpPr>
            <a:spLocks noGrp="1"/>
          </p:cNvSpPr>
          <p:nvPr>
            <p:ph type="sldNum" sz="quarter" idx="12"/>
          </p:nvPr>
        </p:nvSpPr>
        <p:spPr/>
        <p:txBody>
          <a:bodyPr/>
          <a:lstStyle>
            <a:lvl1pPr>
              <a:defRPr/>
            </a:lvl1pPr>
          </a:lstStyle>
          <a:p>
            <a:pPr>
              <a:defRPr/>
            </a:pPr>
            <a:fld id="{83949C2E-4DE8-4AD1-963A-E2748F80FC02}" type="slidenum">
              <a:rPr lang="es-AR"/>
              <a:pPr>
                <a:defRPr/>
              </a:pPr>
              <a:t>‹Nº›</a:t>
            </a:fld>
            <a:endParaRPr lang="es-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lang="es-ES" smtClean="0"/>
              <a:t>Haga clic para modificar el estilo de título del patrón</a:t>
            </a:r>
            <a:endParaRPr lang="en-US"/>
          </a:p>
        </p:txBody>
      </p:sp>
      <p:sp>
        <p:nvSpPr>
          <p:cNvPr id="3" name="2 Marcador de texto"/>
          <p:cNvSpPr>
            <a:spLocks noGrp="1"/>
          </p:cNvSpPr>
          <p:nvPr>
            <p:ph type="body" idx="2"/>
          </p:nvPr>
        </p:nvSpPr>
        <p:spPr>
          <a:xfrm>
            <a:off x="1135856" y="367664"/>
            <a:ext cx="2438400" cy="5943600"/>
          </a:xfrm>
        </p:spPr>
        <p:txBody>
          <a:bodyPr/>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a:r>
              <a:rPr lang="es-ES" smtClean="0"/>
              <a:t>Haga clic para modificar el estilo de texto del patrón</a:t>
            </a:r>
          </a:p>
        </p:txBody>
      </p:sp>
      <p:sp>
        <p:nvSpPr>
          <p:cNvPr id="4" name="3 Marcador de contenido"/>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4 Marcador de fecha"/>
          <p:cNvSpPr>
            <a:spLocks noGrp="1"/>
          </p:cNvSpPr>
          <p:nvPr>
            <p:ph type="dt" sz="half" idx="10"/>
          </p:nvPr>
        </p:nvSpPr>
        <p:spPr>
          <a:xfrm>
            <a:off x="6278563" y="6556375"/>
            <a:ext cx="2133600" cy="301625"/>
          </a:xfrm>
        </p:spPr>
        <p:txBody>
          <a:bodyPr/>
          <a:lstStyle>
            <a:lvl1pPr>
              <a:defRPr sz="900" smtClean="0"/>
            </a:lvl1pPr>
          </a:lstStyle>
          <a:p>
            <a:pPr>
              <a:defRPr/>
            </a:pPr>
            <a:fld id="{7940E630-E0E4-4AD6-8AB0-762A7221C052}" type="datetimeFigureOut">
              <a:rPr lang="es-AR"/>
              <a:pPr>
                <a:defRPr/>
              </a:pPr>
              <a:t>22/08/2011</a:t>
            </a:fld>
            <a:endParaRPr lang="es-AR"/>
          </a:p>
        </p:txBody>
      </p:sp>
      <p:sp>
        <p:nvSpPr>
          <p:cNvPr id="6" name="5 Marcador de pie de página"/>
          <p:cNvSpPr>
            <a:spLocks noGrp="1"/>
          </p:cNvSpPr>
          <p:nvPr>
            <p:ph type="ftr" sz="quarter" idx="11"/>
          </p:nvPr>
        </p:nvSpPr>
        <p:spPr>
          <a:xfrm>
            <a:off x="1135063" y="6556375"/>
            <a:ext cx="5143500" cy="301625"/>
          </a:xfrm>
        </p:spPr>
        <p:txBody>
          <a:bodyPr/>
          <a:lstStyle>
            <a:lvl1pPr>
              <a:defRPr sz="900"/>
            </a:lvl1pPr>
          </a:lstStyle>
          <a:p>
            <a:pPr>
              <a:defRPr/>
            </a:pPr>
            <a:endParaRPr lang="es-AR"/>
          </a:p>
        </p:txBody>
      </p:sp>
      <p:sp>
        <p:nvSpPr>
          <p:cNvPr id="7" name="6 Marcador de número de diapositiva"/>
          <p:cNvSpPr>
            <a:spLocks noGrp="1"/>
          </p:cNvSpPr>
          <p:nvPr>
            <p:ph type="sldNum" sz="quarter" idx="12"/>
          </p:nvPr>
        </p:nvSpPr>
        <p:spPr>
          <a:xfrm>
            <a:off x="8410575" y="6556375"/>
            <a:ext cx="503238" cy="301625"/>
          </a:xfrm>
        </p:spPr>
        <p:txBody>
          <a:bodyPr/>
          <a:lstStyle>
            <a:lvl1pPr>
              <a:defRPr sz="900" smtClean="0"/>
            </a:lvl1pPr>
          </a:lstStyle>
          <a:p>
            <a:pPr>
              <a:defRPr/>
            </a:pPr>
            <a:fld id="{B194E402-61AB-4DC0-AA92-5C1260EAE909}" type="slidenum">
              <a:rPr lang="es-AR"/>
              <a:pPr>
                <a:defRPr/>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219456" y="150896"/>
            <a:ext cx="914400" cy="6400800"/>
          </a:xfrm>
        </p:spPr>
        <p:txBody>
          <a:bodyPr vert="vert270" anchor="b"/>
          <a:lstStyle>
            <a:lvl1pPr marL="0" algn="l">
              <a:buNone/>
              <a:defRPr sz="3000" b="0" cap="all" baseline="0"/>
            </a:lvl1pPr>
          </a:lstStyle>
          <a:p>
            <a:r>
              <a:rPr lang="es-ES" smtClean="0"/>
              <a:t>Haga clic para modificar el estilo de título del patrón</a:t>
            </a:r>
            <a:endParaRPr lang="en-US"/>
          </a:p>
        </p:txBody>
      </p:sp>
      <p:sp>
        <p:nvSpPr>
          <p:cNvPr id="3" name="2 Marcador de posición de imagen"/>
          <p:cNvSpPr>
            <a:spLocks noGrp="1"/>
          </p:cNvSpPr>
          <p:nvPr>
            <p:ph type="pic" idx="1"/>
          </p:nvPr>
        </p:nvSpPr>
        <p:spPr>
          <a:xfrm>
            <a:off x="1138237" y="373966"/>
            <a:ext cx="7333488" cy="5486400"/>
          </a:xfrm>
          <a:solidFill>
            <a:schemeClr val="bg2">
              <a:shade val="50000"/>
            </a:schemeClr>
          </a:solidFill>
        </p:spPr>
        <p:txBody>
          <a:bodyPr>
            <a:normAutofit/>
          </a:bodyPr>
          <a:lstStyle>
            <a:lvl1pPr marL="0" indent="0">
              <a:buNone/>
              <a:defRPr sz="3200"/>
            </a:lvl1pPr>
          </a:lstStyle>
          <a:p>
            <a:pPr lvl="0"/>
            <a:r>
              <a:rPr lang="es-ES" noProof="0" smtClean="0"/>
              <a:t>Haga clic en el icono para agregar una imagen</a:t>
            </a:r>
            <a:endParaRPr lang="en-US" noProof="0" dirty="0"/>
          </a:p>
        </p:txBody>
      </p:sp>
      <p:sp>
        <p:nvSpPr>
          <p:cNvPr id="4" name="3 Marcador de texto"/>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a:r>
              <a:rPr lang="es-ES" smtClean="0"/>
              <a:t>Haga clic para modificar el estilo de texto del patrón</a:t>
            </a:r>
          </a:p>
        </p:txBody>
      </p:sp>
      <p:sp>
        <p:nvSpPr>
          <p:cNvPr id="5" name="4 Marcador de fecha"/>
          <p:cNvSpPr>
            <a:spLocks noGrp="1"/>
          </p:cNvSpPr>
          <p:nvPr>
            <p:ph type="dt" sz="half" idx="10"/>
          </p:nvPr>
        </p:nvSpPr>
        <p:spPr>
          <a:xfrm>
            <a:off x="6108700" y="6556375"/>
            <a:ext cx="2101850" cy="301625"/>
          </a:xfrm>
        </p:spPr>
        <p:txBody>
          <a:bodyPr/>
          <a:lstStyle>
            <a:lvl1pPr>
              <a:defRPr sz="900" smtClean="0"/>
            </a:lvl1pPr>
          </a:lstStyle>
          <a:p>
            <a:pPr>
              <a:defRPr/>
            </a:pPr>
            <a:fld id="{37B0B29E-4AC4-4C2C-B4AD-6EE0178A8959}" type="datetimeFigureOut">
              <a:rPr lang="es-AR"/>
              <a:pPr>
                <a:defRPr/>
              </a:pPr>
              <a:t>22/08/2011</a:t>
            </a:fld>
            <a:endParaRPr lang="es-AR"/>
          </a:p>
        </p:txBody>
      </p:sp>
      <p:sp>
        <p:nvSpPr>
          <p:cNvPr id="6" name="5 Marcador de pie de página"/>
          <p:cNvSpPr>
            <a:spLocks noGrp="1"/>
          </p:cNvSpPr>
          <p:nvPr>
            <p:ph type="ftr" sz="quarter" idx="11"/>
          </p:nvPr>
        </p:nvSpPr>
        <p:spPr>
          <a:xfrm>
            <a:off x="1169988" y="6557963"/>
            <a:ext cx="4948237" cy="301625"/>
          </a:xfrm>
        </p:spPr>
        <p:txBody>
          <a:bodyPr/>
          <a:lstStyle>
            <a:lvl1pPr>
              <a:defRPr sz="900"/>
            </a:lvl1pPr>
          </a:lstStyle>
          <a:p>
            <a:pPr>
              <a:defRPr/>
            </a:pPr>
            <a:endParaRPr lang="es-AR"/>
          </a:p>
        </p:txBody>
      </p:sp>
      <p:sp>
        <p:nvSpPr>
          <p:cNvPr id="7" name="6 Marcador de número de diapositiva"/>
          <p:cNvSpPr>
            <a:spLocks noGrp="1"/>
          </p:cNvSpPr>
          <p:nvPr>
            <p:ph type="sldNum" sz="quarter" idx="12"/>
          </p:nvPr>
        </p:nvSpPr>
        <p:spPr>
          <a:xfrm>
            <a:off x="8216900" y="6556375"/>
            <a:ext cx="366713" cy="301625"/>
          </a:xfrm>
        </p:spPr>
        <p:txBody>
          <a:bodyPr/>
          <a:lstStyle>
            <a:lvl1pPr algn="ctr">
              <a:defRPr sz="900" smtClean="0"/>
            </a:lvl1pPr>
          </a:lstStyle>
          <a:p>
            <a:pPr>
              <a:defRPr/>
            </a:pPr>
            <a:fld id="{CCBE6D8C-48DF-4A55-BD37-D6DB6744B9C2}" type="slidenum">
              <a:rPr lang="es-AR"/>
              <a:pPr>
                <a:defRPr/>
              </a:pPr>
              <a:t>‹Nº›</a:t>
            </a:fld>
            <a:endParaRPr lang="es-A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Triángulo rectángulo"/>
          <p:cNvSpPr/>
          <p:nvPr/>
        </p:nvSpPr>
        <p:spPr>
          <a:xfrm>
            <a:off x="6350" y="14288"/>
            <a:ext cx="9131300" cy="6837362"/>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cxnSp>
        <p:nvCxnSpPr>
          <p:cNvPr id="8" name="7 Conector recto"/>
          <p:cNvCxnSpPr/>
          <p:nvPr/>
        </p:nvCxnSpPr>
        <p:spPr>
          <a:xfrm>
            <a:off x="0" y="6350"/>
            <a:ext cx="9137650" cy="6845300"/>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Conector recto"/>
          <p:cNvCxnSpPr/>
          <p:nvPr/>
        </p:nvCxnSpPr>
        <p:spPr>
          <a:xfrm rot="10800000" flipV="1">
            <a:off x="6469063" y="4948238"/>
            <a:ext cx="2673350" cy="1900237"/>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Marcador de título"/>
          <p:cNvSpPr>
            <a:spLocks noGrp="1"/>
          </p:cNvSpPr>
          <p:nvPr>
            <p:ph type="title"/>
          </p:nvPr>
        </p:nvSpPr>
        <p:spPr>
          <a:xfrm>
            <a:off x="457200" y="268288"/>
            <a:ext cx="8229600" cy="1398587"/>
          </a:xfrm>
          <a:prstGeom prst="rect">
            <a:avLst/>
          </a:prstGeom>
        </p:spPr>
        <p:txBody>
          <a:bodyPr vert="horz" anchor="ctr">
            <a:normAutofit/>
          </a:bodyPr>
          <a:lstStyle/>
          <a:p>
            <a:r>
              <a:rPr lang="es-ES" smtClean="0"/>
              <a:t>Haga clic para modificar el estilo de título del patrón</a:t>
            </a:r>
            <a:endParaRPr lang="en-US"/>
          </a:p>
        </p:txBody>
      </p:sp>
      <p:sp>
        <p:nvSpPr>
          <p:cNvPr id="1030" name="12 Marcador de texto"/>
          <p:cNvSpPr>
            <a:spLocks noGrp="1"/>
          </p:cNvSpPr>
          <p:nvPr>
            <p:ph type="body" idx="1"/>
          </p:nvPr>
        </p:nvSpPr>
        <p:spPr bwMode="auto">
          <a:xfrm>
            <a:off x="457200" y="1882775"/>
            <a:ext cx="82296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4" name="13 Marcador de fecha"/>
          <p:cNvSpPr>
            <a:spLocks noGrp="1"/>
          </p:cNvSpPr>
          <p:nvPr>
            <p:ph type="dt" sz="half" idx="2"/>
          </p:nvPr>
        </p:nvSpPr>
        <p:spPr>
          <a:xfrm>
            <a:off x="4791075" y="6481763"/>
            <a:ext cx="2133600" cy="301625"/>
          </a:xfrm>
          <a:prstGeom prst="rect">
            <a:avLst/>
          </a:prstGeom>
        </p:spPr>
        <p:txBody>
          <a:bodyPr vert="horz" anchor="b"/>
          <a:lstStyle>
            <a:lvl1pPr algn="l" eaLnBrk="1" latinLnBrk="0" hangingPunct="1">
              <a:defRPr kumimoji="0" sz="1000" b="0" smtClean="0">
                <a:solidFill>
                  <a:schemeClr val="tx1"/>
                </a:solidFill>
              </a:defRPr>
            </a:lvl1pPr>
          </a:lstStyle>
          <a:p>
            <a:pPr>
              <a:defRPr/>
            </a:pPr>
            <a:fld id="{7D33D2C0-C559-44E3-A341-23E931B4064B}" type="datetimeFigureOut">
              <a:rPr lang="es-AR"/>
              <a:pPr>
                <a:defRPr/>
              </a:pPr>
              <a:t>22/08/2011</a:t>
            </a:fld>
            <a:endParaRPr lang="es-AR"/>
          </a:p>
        </p:txBody>
      </p:sp>
      <p:sp>
        <p:nvSpPr>
          <p:cNvPr id="3" name="2 Marcador de pie de página"/>
          <p:cNvSpPr>
            <a:spLocks noGrp="1"/>
          </p:cNvSpPr>
          <p:nvPr>
            <p:ph type="ftr" sz="quarter" idx="3"/>
          </p:nvPr>
        </p:nvSpPr>
        <p:spPr>
          <a:xfrm>
            <a:off x="457200" y="6481763"/>
            <a:ext cx="4259263" cy="301625"/>
          </a:xfrm>
          <a:prstGeom prst="rect">
            <a:avLst/>
          </a:prstGeom>
        </p:spPr>
        <p:txBody>
          <a:bodyPr vert="horz" anchor="b"/>
          <a:lstStyle>
            <a:lvl1pPr algn="r" eaLnBrk="1" latinLnBrk="0" hangingPunct="1">
              <a:defRPr kumimoji="0" sz="1000">
                <a:solidFill>
                  <a:schemeClr val="tx1"/>
                </a:solidFill>
              </a:defRPr>
            </a:lvl1pPr>
          </a:lstStyle>
          <a:p>
            <a:pPr>
              <a:defRPr/>
            </a:pPr>
            <a:endParaRPr lang="es-AR"/>
          </a:p>
        </p:txBody>
      </p:sp>
      <p:sp>
        <p:nvSpPr>
          <p:cNvPr id="23" name="22 Marcador de número de diapositiva"/>
          <p:cNvSpPr>
            <a:spLocks noGrp="1"/>
          </p:cNvSpPr>
          <p:nvPr>
            <p:ph type="sldNum" sz="quarter" idx="4"/>
          </p:nvPr>
        </p:nvSpPr>
        <p:spPr>
          <a:xfrm>
            <a:off x="7589838" y="6481763"/>
            <a:ext cx="503237" cy="301625"/>
          </a:xfrm>
          <a:prstGeom prst="rect">
            <a:avLst/>
          </a:prstGeom>
        </p:spPr>
        <p:txBody>
          <a:bodyPr vert="horz" anchor="b"/>
          <a:lstStyle>
            <a:lvl1pPr algn="ctr" eaLnBrk="1" latinLnBrk="0" hangingPunct="1">
              <a:defRPr kumimoji="0" sz="1200" smtClean="0">
                <a:solidFill>
                  <a:schemeClr val="tx1"/>
                </a:solidFill>
              </a:defRPr>
            </a:lvl1pPr>
          </a:lstStyle>
          <a:p>
            <a:pPr>
              <a:defRPr/>
            </a:pPr>
            <a:fld id="{E2AC2E9B-253A-4DA5-AB1C-9122760354F1}" type="slidenum">
              <a:rPr lang="es-AR"/>
              <a:pPr>
                <a:defRPr/>
              </a:pPr>
              <a:t>‹Nº›</a:t>
            </a:fld>
            <a:endParaRPr lang="es-AR"/>
          </a:p>
        </p:txBody>
      </p:sp>
    </p:spTree>
  </p:cSld>
  <p:clrMap bg1="dk1" tx1="lt1" bg2="dk2" tx2="lt2" accent1="accent1" accent2="accent2" accent3="accent3" accent4="accent4" accent5="accent5" accent6="accent6" hlink="hlink" folHlink="folHlink"/>
  <p:sldLayoutIdLst>
    <p:sldLayoutId id="2147483981" r:id="rId1"/>
    <p:sldLayoutId id="2147483982" r:id="rId2"/>
    <p:sldLayoutId id="2147483983" r:id="rId3"/>
    <p:sldLayoutId id="2147483984" r:id="rId4"/>
    <p:sldLayoutId id="2147483985" r:id="rId5"/>
    <p:sldLayoutId id="2147483977" r:id="rId6"/>
    <p:sldLayoutId id="2147483978" r:id="rId7"/>
    <p:sldLayoutId id="2147483986" r:id="rId8"/>
    <p:sldLayoutId id="2147483987" r:id="rId9"/>
    <p:sldLayoutId id="2147483979" r:id="rId10"/>
    <p:sldLayoutId id="2147483980" r:id="rId11"/>
  </p:sldLayoutIdLst>
  <p:txStyles>
    <p:titleStyle>
      <a:lvl1pPr marL="484188" algn="l" rtl="0" fontAlgn="base">
        <a:spcBef>
          <a:spcPct val="0"/>
        </a:spcBef>
        <a:spcAft>
          <a:spcPct val="0"/>
        </a:spcAft>
        <a:defRPr sz="4200" kern="1200">
          <a:ln w="6350">
            <a:solidFill>
              <a:schemeClr val="accent1">
                <a:shade val="43000"/>
              </a:schemeClr>
            </a:solidFill>
          </a:ln>
          <a:solidFill>
            <a:srgbClr val="FF5C9C"/>
          </a:solidFill>
          <a:effectLst>
            <a:outerShdw blurRad="26000" dist="26000" dir="14500000" algn="tl" rotWithShape="0">
              <a:srgbClr val="000000">
                <a:alpha val="40000"/>
              </a:srgbClr>
            </a:outerShdw>
          </a:effectLst>
          <a:latin typeface="+mj-lt"/>
          <a:ea typeface="+mj-ea"/>
          <a:cs typeface="+mj-cs"/>
        </a:defRPr>
      </a:lvl1pPr>
      <a:lvl2pPr marL="484188" algn="l" rtl="0" fontAlgn="base">
        <a:spcBef>
          <a:spcPct val="0"/>
        </a:spcBef>
        <a:spcAft>
          <a:spcPct val="0"/>
        </a:spcAft>
        <a:defRPr sz="4200">
          <a:solidFill>
            <a:srgbClr val="FF5C9C"/>
          </a:solidFill>
          <a:latin typeface="Century Gothic" pitchFamily="34" charset="0"/>
        </a:defRPr>
      </a:lvl2pPr>
      <a:lvl3pPr marL="484188" algn="l" rtl="0" fontAlgn="base">
        <a:spcBef>
          <a:spcPct val="0"/>
        </a:spcBef>
        <a:spcAft>
          <a:spcPct val="0"/>
        </a:spcAft>
        <a:defRPr sz="4200">
          <a:solidFill>
            <a:srgbClr val="FF5C9C"/>
          </a:solidFill>
          <a:latin typeface="Century Gothic" pitchFamily="34" charset="0"/>
        </a:defRPr>
      </a:lvl3pPr>
      <a:lvl4pPr marL="484188" algn="l" rtl="0" fontAlgn="base">
        <a:spcBef>
          <a:spcPct val="0"/>
        </a:spcBef>
        <a:spcAft>
          <a:spcPct val="0"/>
        </a:spcAft>
        <a:defRPr sz="4200">
          <a:solidFill>
            <a:srgbClr val="FF5C9C"/>
          </a:solidFill>
          <a:latin typeface="Century Gothic" pitchFamily="34" charset="0"/>
        </a:defRPr>
      </a:lvl4pPr>
      <a:lvl5pPr marL="484188" algn="l" rtl="0" fontAlgn="base">
        <a:spcBef>
          <a:spcPct val="0"/>
        </a:spcBef>
        <a:spcAft>
          <a:spcPct val="0"/>
        </a:spcAft>
        <a:defRPr sz="4200">
          <a:solidFill>
            <a:srgbClr val="FF5C9C"/>
          </a:solidFill>
          <a:latin typeface="Century Gothic" pitchFamily="34" charset="0"/>
        </a:defRPr>
      </a:lvl5pPr>
      <a:lvl6pPr marL="941388" algn="l" rtl="0" fontAlgn="base">
        <a:spcBef>
          <a:spcPct val="0"/>
        </a:spcBef>
        <a:spcAft>
          <a:spcPct val="0"/>
        </a:spcAft>
        <a:defRPr sz="4200">
          <a:solidFill>
            <a:srgbClr val="FF5C9C"/>
          </a:solidFill>
          <a:latin typeface="Century Gothic" pitchFamily="34" charset="0"/>
        </a:defRPr>
      </a:lvl6pPr>
      <a:lvl7pPr marL="1398588" algn="l" rtl="0" fontAlgn="base">
        <a:spcBef>
          <a:spcPct val="0"/>
        </a:spcBef>
        <a:spcAft>
          <a:spcPct val="0"/>
        </a:spcAft>
        <a:defRPr sz="4200">
          <a:solidFill>
            <a:srgbClr val="FF5C9C"/>
          </a:solidFill>
          <a:latin typeface="Century Gothic" pitchFamily="34" charset="0"/>
        </a:defRPr>
      </a:lvl7pPr>
      <a:lvl8pPr marL="1855788" algn="l" rtl="0" fontAlgn="base">
        <a:spcBef>
          <a:spcPct val="0"/>
        </a:spcBef>
        <a:spcAft>
          <a:spcPct val="0"/>
        </a:spcAft>
        <a:defRPr sz="4200">
          <a:solidFill>
            <a:srgbClr val="FF5C9C"/>
          </a:solidFill>
          <a:latin typeface="Century Gothic" pitchFamily="34" charset="0"/>
        </a:defRPr>
      </a:lvl8pPr>
      <a:lvl9pPr marL="2312988" algn="l" rtl="0" fontAlgn="base">
        <a:spcBef>
          <a:spcPct val="0"/>
        </a:spcBef>
        <a:spcAft>
          <a:spcPct val="0"/>
        </a:spcAft>
        <a:defRPr sz="4200">
          <a:solidFill>
            <a:srgbClr val="FF5C9C"/>
          </a:solidFill>
          <a:latin typeface="Century Gothic" pitchFamily="34" charset="0"/>
        </a:defRPr>
      </a:lvl9pPr>
    </p:titleStyle>
    <p:bodyStyle>
      <a:lvl1pPr marL="447675" indent="-382588" algn="l" rtl="0" fontAlgn="base">
        <a:spcBef>
          <a:spcPct val="20000"/>
        </a:spcBef>
        <a:spcAft>
          <a:spcPct val="0"/>
        </a:spcAft>
        <a:buClr>
          <a:schemeClr val="accent1"/>
        </a:buClr>
        <a:buSzPct val="80000"/>
        <a:buFont typeface="Wingdings 2" pitchFamily="18" charset="2"/>
        <a:buChar char=""/>
        <a:defRPr sz="3000" kern="1200">
          <a:solidFill>
            <a:schemeClr val="tx1"/>
          </a:solidFill>
          <a:latin typeface="+mn-lt"/>
          <a:ea typeface="+mn-ea"/>
          <a:cs typeface="+mn-cs"/>
        </a:defRPr>
      </a:lvl1pPr>
      <a:lvl2pPr marL="822325" indent="-285750" algn="l" rtl="0" fontAlgn="base">
        <a:spcBef>
          <a:spcPct val="20000"/>
        </a:spcBef>
        <a:spcAft>
          <a:spcPct val="0"/>
        </a:spcAft>
        <a:buClr>
          <a:schemeClr val="accent1"/>
        </a:buClr>
        <a:buSzPct val="95000"/>
        <a:buFont typeface="Verdana" pitchFamily="34" charset="0"/>
        <a:buChar char="›"/>
        <a:defRPr sz="2600" kern="1200">
          <a:solidFill>
            <a:schemeClr val="tx1"/>
          </a:solidFill>
          <a:latin typeface="+mn-lt"/>
          <a:ea typeface="+mn-ea"/>
          <a:cs typeface="+mn-cs"/>
        </a:defRPr>
      </a:lvl2pPr>
      <a:lvl3pPr marL="1104900" indent="-228600" algn="l" rtl="0" fontAlgn="base">
        <a:spcBef>
          <a:spcPct val="20000"/>
        </a:spcBef>
        <a:spcAft>
          <a:spcPct val="0"/>
        </a:spcAft>
        <a:buClr>
          <a:schemeClr val="accent1"/>
        </a:buClr>
        <a:buFont typeface="Wingdings 2" pitchFamily="18" charset="2"/>
        <a:buChar char=""/>
        <a:defRPr sz="2400" kern="1200">
          <a:solidFill>
            <a:schemeClr val="tx1"/>
          </a:solidFill>
          <a:latin typeface="+mn-lt"/>
          <a:ea typeface="+mn-ea"/>
          <a:cs typeface="+mn-cs"/>
        </a:defRPr>
      </a:lvl3pPr>
      <a:lvl4pPr marL="1371600" indent="-209550" algn="l" rtl="0" fontAlgn="base">
        <a:spcBef>
          <a:spcPct val="20000"/>
        </a:spcBef>
        <a:spcAft>
          <a:spcPct val="0"/>
        </a:spcAft>
        <a:buClr>
          <a:schemeClr val="accent1"/>
        </a:buClr>
        <a:buFont typeface="Wingdings 2" pitchFamily="18" charset="2"/>
        <a:buChar char=""/>
        <a:defRPr sz="2000" kern="1200">
          <a:solidFill>
            <a:schemeClr val="tx1"/>
          </a:solidFill>
          <a:latin typeface="+mn-lt"/>
          <a:ea typeface="+mn-ea"/>
          <a:cs typeface="+mn-cs"/>
        </a:defRPr>
      </a:lvl4pPr>
      <a:lvl5pPr marL="1600200" indent="-209550" algn="l" rtl="0" fontAlgn="base">
        <a:spcBef>
          <a:spcPct val="20000"/>
        </a:spcBef>
        <a:spcAft>
          <a:spcPct val="0"/>
        </a:spcAft>
        <a:buClr>
          <a:srgbClr val="FF90B2"/>
        </a:buClr>
        <a:buFont typeface="Wingdings 2" pitchFamily="18" charset="2"/>
        <a:buChar char=""/>
        <a:defRPr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1700808"/>
            <a:ext cx="7772400" cy="3024336"/>
          </a:xfrm>
        </p:spPr>
        <p:txBody>
          <a:bodyPr>
            <a:normAutofit fontScale="90000"/>
          </a:bodyPr>
          <a:lstStyle/>
          <a:p>
            <a:pPr marL="484632" algn="ctr" fontAlgn="auto">
              <a:spcAft>
                <a:spcPts val="0"/>
              </a:spcAft>
              <a:defRPr/>
            </a:pPr>
            <a:r>
              <a:rPr lang="es-AR" sz="2000" dirty="0" smtClean="0">
                <a:solidFill>
                  <a:schemeClr val="tx2">
                    <a:satMod val="200000"/>
                  </a:schemeClr>
                </a:solidFill>
              </a:rPr>
              <a:t/>
            </a:r>
            <a:br>
              <a:rPr lang="es-AR" sz="2000" dirty="0" smtClean="0">
                <a:solidFill>
                  <a:schemeClr val="tx2">
                    <a:satMod val="200000"/>
                  </a:schemeClr>
                </a:solidFill>
              </a:rPr>
            </a:br>
            <a:r>
              <a:rPr lang="es-AR" sz="2000" dirty="0" smtClean="0">
                <a:solidFill>
                  <a:schemeClr val="tx2">
                    <a:satMod val="200000"/>
                  </a:schemeClr>
                </a:solidFill>
              </a:rPr>
              <a:t/>
            </a:r>
            <a:br>
              <a:rPr lang="es-AR" sz="2000" dirty="0" smtClean="0">
                <a:solidFill>
                  <a:schemeClr val="tx2">
                    <a:satMod val="200000"/>
                  </a:schemeClr>
                </a:solidFill>
              </a:rPr>
            </a:br>
            <a:r>
              <a:rPr lang="es-AR" sz="2000" dirty="0" smtClean="0">
                <a:solidFill>
                  <a:schemeClr val="tx2">
                    <a:lumMod val="10000"/>
                  </a:schemeClr>
                </a:solidFill>
              </a:rPr>
              <a:t/>
            </a:r>
            <a:br>
              <a:rPr lang="es-AR" sz="2000" dirty="0" smtClean="0">
                <a:solidFill>
                  <a:schemeClr val="tx2">
                    <a:lumMod val="10000"/>
                  </a:schemeClr>
                </a:solidFill>
              </a:rPr>
            </a:br>
            <a:r>
              <a:rPr lang="es-AR" sz="2000" dirty="0" smtClean="0">
                <a:solidFill>
                  <a:schemeClr val="tx1"/>
                </a:solidFill>
                <a:latin typeface="Arial Black" pitchFamily="34" charset="0"/>
              </a:rPr>
              <a:t>EL RÉGIMEN DE HONORARIOS EN LA LEY CONCURSAL. VISIÓN CRÍTICA DE SU REALIDAD Y PERSPECTIVAS.</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Dr. José Escandell</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
            </a:r>
            <a:br>
              <a:rPr lang="es-AR" sz="2000" dirty="0" smtClean="0">
                <a:solidFill>
                  <a:schemeClr val="tx1"/>
                </a:solidFill>
                <a:latin typeface="Arial Black" pitchFamily="34" charset="0"/>
              </a:rPr>
            </a:br>
            <a:r>
              <a:rPr lang="es-AR" sz="2000" dirty="0" smtClean="0">
                <a:solidFill>
                  <a:schemeClr val="tx1"/>
                </a:solidFill>
                <a:latin typeface="Arial Black" pitchFamily="34" charset="0"/>
              </a:rPr>
              <a:t>23 de AGOSTO de 2011</a:t>
            </a:r>
            <a:endParaRPr lang="es-AR" sz="2000" dirty="0">
              <a:solidFill>
                <a:schemeClr val="tx1"/>
              </a:solidFill>
              <a:latin typeface="Arial Black" pitchFamily="34" charset="0"/>
            </a:endParaRPr>
          </a:p>
        </p:txBody>
      </p:sp>
      <p:sp>
        <p:nvSpPr>
          <p:cNvPr id="8195" name="2 Subtítulo"/>
          <p:cNvSpPr>
            <a:spLocks noGrp="1"/>
          </p:cNvSpPr>
          <p:nvPr>
            <p:ph type="subTitle" idx="1"/>
          </p:nvPr>
        </p:nvSpPr>
        <p:spPr>
          <a:xfrm>
            <a:off x="914400" y="692150"/>
            <a:ext cx="7772400" cy="1008658"/>
          </a:xfrm>
        </p:spPr>
        <p:txBody>
          <a:bodyPr>
            <a:noAutofit/>
          </a:bodyPr>
          <a:lstStyle/>
          <a:p>
            <a:pPr algn="ctr" fontAlgn="auto">
              <a:spcBef>
                <a:spcPct val="0"/>
              </a:spcBef>
              <a:spcAft>
                <a:spcPts val="0"/>
              </a:spcAft>
              <a:buFont typeface="Wingdings 2"/>
              <a:buNone/>
              <a:defRPr/>
            </a:pPr>
            <a:r>
              <a:rPr lang="es-AR" sz="1800" b="1" dirty="0" smtClean="0">
                <a:solidFill>
                  <a:schemeClr val="tx1"/>
                </a:solidFill>
                <a:latin typeface="Arial Black" pitchFamily="34" charset="0"/>
              </a:rPr>
              <a:t>JORNADA PREPARATORIA DEL VIII CONGRESO ARGENTINO DE DERECHO CONCURSAL Y VI CONGRESO IBEROAMERICANOS DE LA INSOLVENCIA.</a:t>
            </a:r>
            <a:br>
              <a:rPr lang="es-AR" sz="1800" b="1" dirty="0" smtClean="0">
                <a:solidFill>
                  <a:schemeClr val="tx1"/>
                </a:solidFill>
                <a:latin typeface="Arial Black" pitchFamily="34" charset="0"/>
              </a:rPr>
            </a:br>
            <a:r>
              <a:rPr lang="es-AR" sz="1800" b="1" dirty="0" smtClean="0">
                <a:solidFill>
                  <a:schemeClr val="tx1"/>
                </a:solidFill>
                <a:latin typeface="Arial Black" pitchFamily="34" charset="0"/>
              </a:rPr>
              <a:t>CPCECABA</a:t>
            </a:r>
            <a:endParaRPr lang="es-AR" sz="1800" dirty="0" smtClean="0">
              <a:solidFill>
                <a:schemeClr val="tx1"/>
              </a:solidFill>
              <a:latin typeface="Arial Black"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marL="484632" algn="ctr" fontAlgn="auto">
              <a:spcAft>
                <a:spcPts val="0"/>
              </a:spcAft>
              <a:defRPr/>
            </a:pPr>
            <a:r>
              <a:rPr lang="es-AR" sz="1800" b="1" dirty="0" smtClean="0">
                <a:solidFill>
                  <a:schemeClr val="accent1">
                    <a:tint val="83000"/>
                    <a:satMod val="150000"/>
                  </a:schemeClr>
                </a:solidFill>
              </a:rPr>
              <a:t>LA SITUACION ACTUAL Y SUS PERSPECTIVAS</a:t>
            </a:r>
            <a:r>
              <a:rPr lang="es-AR" sz="1800" b="1" dirty="0" smtClean="0">
                <a:solidFill>
                  <a:schemeClr val="tx2">
                    <a:satMod val="200000"/>
                  </a:schemeClr>
                </a:solidFill>
              </a:rPr>
              <a:t/>
            </a:r>
            <a:br>
              <a:rPr lang="es-AR" sz="1800" b="1" dirty="0" smtClean="0">
                <a:solidFill>
                  <a:schemeClr val="tx2">
                    <a:satMod val="200000"/>
                  </a:schemeClr>
                </a:solidFill>
              </a:rPr>
            </a:br>
            <a:r>
              <a:rPr lang="es-AR" sz="1800" b="1" dirty="0" smtClean="0">
                <a:solidFill>
                  <a:schemeClr val="tx2">
                    <a:satMod val="200000"/>
                  </a:schemeClr>
                </a:solidFill>
              </a:rPr>
              <a:t/>
            </a:r>
            <a:br>
              <a:rPr lang="es-AR" sz="1800" b="1" dirty="0" smtClean="0">
                <a:solidFill>
                  <a:schemeClr val="tx2">
                    <a:satMod val="200000"/>
                  </a:schemeClr>
                </a:solidFill>
              </a:rPr>
            </a:br>
            <a:r>
              <a:rPr lang="es-AR" sz="1800" b="1" dirty="0" smtClean="0">
                <a:solidFill>
                  <a:schemeClr val="accent1">
                    <a:tint val="83000"/>
                    <a:satMod val="150000"/>
                  </a:schemeClr>
                </a:solidFill>
              </a:rPr>
              <a:t>TERCER ANTECEDENTE:  PROYECTO DE LINEAMIENTOS DE REFORMA ORIGINADO EN LA COMISIÓN DE PROCESOS CONCURSALES DEL CPCECABA, EN PROCESO ACTUAL DE DIFUSIÓN A LEGISLADORES:</a:t>
            </a:r>
            <a:endParaRPr lang="es-AR" sz="1800" b="1" dirty="0">
              <a:solidFill>
                <a:schemeClr val="accent1">
                  <a:tint val="83000"/>
                  <a:satMod val="150000"/>
                </a:schemeClr>
              </a:solidFill>
            </a:endParaRPr>
          </a:p>
        </p:txBody>
      </p:sp>
      <p:sp>
        <p:nvSpPr>
          <p:cNvPr id="19459" name="2 Marcador de contenido"/>
          <p:cNvSpPr>
            <a:spLocks noGrp="1"/>
          </p:cNvSpPr>
          <p:nvPr>
            <p:ph idx="1"/>
          </p:nvPr>
        </p:nvSpPr>
        <p:spPr>
          <a:xfrm>
            <a:off x="457200" y="1882775"/>
            <a:ext cx="8229600" cy="4572000"/>
          </a:xfrm>
        </p:spPr>
        <p:txBody>
          <a:bodyPr/>
          <a:lstStyle/>
          <a:p>
            <a:r>
              <a:rPr lang="es-AR" sz="1800" b="1" dirty="0" smtClean="0"/>
              <a:t>ADECUACIÓN DEL ARANCEL DEL Art. 32 AL 2,5% DEL SUELDO DE SECRETARIO DE PRIMERA INSTANCIA.</a:t>
            </a:r>
          </a:p>
          <a:p>
            <a:r>
              <a:rPr lang="es-AR" sz="1800" b="1" dirty="0" smtClean="0"/>
              <a:t>DETERMINACIÓN DE UN HONORARIO PROVISORIO A PERCIBIR MENSUALMENTE HASTA LA CONCLUSIÓN DEL PERÍODO DE EXCLUSIVIDAD.</a:t>
            </a:r>
          </a:p>
          <a:p>
            <a:r>
              <a:rPr lang="es-AR" sz="1800" b="1" dirty="0" smtClean="0"/>
              <a:t>RESTABLECER LAS ESCALAS ARANCELARIAS DE LA LEY 19.551.</a:t>
            </a:r>
          </a:p>
          <a:p>
            <a:r>
              <a:rPr lang="es-AR" sz="1800" b="1" dirty="0" smtClean="0"/>
              <a:t>DEJAR SIN EFECTO EL Art. 257 Y QUE LOS HONORARIOS DE LOS ASESORES LETRADOS SEAN A CARGO DEL DEUDOR.</a:t>
            </a:r>
          </a:p>
          <a:p>
            <a:r>
              <a:rPr lang="es-AR" sz="1800" b="1" dirty="0" smtClean="0"/>
              <a:t>DEROGACIÓN DE LA POSIBILIDAD DE “PERFORAR” LAS ESCALAS MÍNIMAS DE HONORARIOS.</a:t>
            </a:r>
          </a:p>
          <a:p>
            <a:r>
              <a:rPr lang="es-AR" sz="1800" b="1" dirty="0" smtClean="0"/>
              <a:t>PREVISIONES NECESARIAS PARA ADECUAR LOS HONORARIOS A LA REALIDAD ACTUAL Y A LAS RECIENTES REFORMAS LEGISLATIVAS.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pPr algn="ctr"/>
            <a:r>
              <a:rPr lang="es-AR" sz="2000" b="1" dirty="0" smtClean="0">
                <a:solidFill>
                  <a:schemeClr val="accent1">
                    <a:lumMod val="60000"/>
                    <a:lumOff val="40000"/>
                  </a:schemeClr>
                </a:solidFill>
              </a:rPr>
              <a:t>CONCLUSIONES (SI SON POSIBLES!!)</a:t>
            </a:r>
            <a:endParaRPr lang="es-AR" sz="2000" b="1" dirty="0">
              <a:solidFill>
                <a:schemeClr val="accent1">
                  <a:lumMod val="60000"/>
                  <a:lumOff val="40000"/>
                </a:schemeClr>
              </a:solidFill>
            </a:endParaRPr>
          </a:p>
        </p:txBody>
      </p:sp>
      <p:sp>
        <p:nvSpPr>
          <p:cNvPr id="3" name="2 Marcador de contenido"/>
          <p:cNvSpPr>
            <a:spLocks noGrp="1"/>
          </p:cNvSpPr>
          <p:nvPr>
            <p:ph idx="1"/>
          </p:nvPr>
        </p:nvSpPr>
        <p:spPr/>
        <p:txBody>
          <a:bodyPr/>
          <a:lstStyle/>
          <a:p>
            <a:r>
              <a:rPr lang="es-AR" sz="1600" b="1" dirty="0" smtClean="0"/>
              <a:t>HAY PROBLEMAS NO SOLUCIONABLES SIN REFORMAS LEGISLATIVAS. SIN PERJUICIO DE LAS YA INDICADAS, TAL VEZ LA PRINCIPAL PASA POR LA ELIMINACIÓN DE LAS LABORES ABSURDAS, SIN SENTIDO SOCIAL NI PRIVADO, EN LAS NUMEROSAS QUIEBRAS SIN ACTIVOS. SON MUCHAS Y OBLIGAN A TRABAJAR SIN ESPERANZA DE REMUNERACIÓN.</a:t>
            </a:r>
          </a:p>
          <a:p>
            <a:r>
              <a:rPr lang="es-AR" sz="1600" b="1" dirty="0" smtClean="0"/>
              <a:t>HAY PROBLEMAS QUE EXIGEN UNA MAYOR COMPRENSIÓN DE LOS JUECES RESPECTO A LAS REALIDADES ECONÓMICAS Y PROFESIONALES QUE ENFRENTAN LOS AUXILIARES DE LA JUSTICIA. EXISTE UNA IMPERIOSA NECESIDAD QUE  SE ASUMA QUE LA CALIDAD VIENE DE LA MANO DE LOS ALICIENTES ECONÓMICOS A LA FUNCIÓN: NADIE TRABAJA EN AQUELLO EN QUE ESTÁ MAL PAGO. Y SI LO HACE NO LO HACE BIEN. EXISTEN MÁRGENES DENTRO DE LA LEY PARA MEJORAR LAS REMUNERACIONES.</a:t>
            </a:r>
          </a:p>
          <a:p>
            <a:r>
              <a:rPr lang="es-AR" sz="1600" b="1" dirty="0" smtClean="0"/>
              <a:t>LOS PROFESIONALES EN CIENCIAS ECONÓMICAS NO SE DEDICAN A LA POLÍTICA. POR ENDE EN LAS ESTRUCTURAS HUMANAS DE LEGISLADORES Y ASESORES NO TIENEN PRESENCIA IMPORTANTE.</a:t>
            </a:r>
          </a:p>
          <a:p>
            <a:r>
              <a:rPr lang="es-AR" sz="1600" b="1" dirty="0" smtClean="0"/>
              <a:t>DESDE HACE DÉCADAS NO EXISTE EN GENERAL INQUIETUD LEGISLATIVA EN  LAS MATERIAS EXPUESTAS.  FALTA VOCACIÓN TRANSFORMADORA Y SUCESIVAMENTE SE FRACASA AL INTENTAR LLEVAR LOS TEMAS AL CONGRESO.</a:t>
            </a:r>
            <a:endParaRPr lang="es-AR" sz="16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Título"/>
          <p:cNvSpPr>
            <a:spLocks noGrp="1"/>
          </p:cNvSpPr>
          <p:nvPr>
            <p:ph type="ctrTitle"/>
          </p:nvPr>
        </p:nvSpPr>
        <p:spPr>
          <a:xfrm>
            <a:off x="611188" y="692150"/>
            <a:ext cx="7772400" cy="936625"/>
          </a:xfrm>
        </p:spPr>
        <p:txBody>
          <a:bodyPr/>
          <a:lstStyle/>
          <a:p>
            <a:pPr marL="484632" algn="ctr" fontAlgn="auto">
              <a:spcAft>
                <a:spcPts val="0"/>
              </a:spcAft>
              <a:defRPr/>
            </a:pPr>
            <a:r>
              <a:rPr lang="es-MX" sz="1800" dirty="0" smtClean="0">
                <a:solidFill>
                  <a:schemeClr val="tx1"/>
                </a:solidFill>
                <a:latin typeface="Arial Black" pitchFamily="34" charset="0"/>
              </a:rPr>
              <a:t>LOS HONORARIOS Y LA ADMINISTRACION DE JUSTICIA.</a:t>
            </a:r>
            <a:r>
              <a:rPr lang="es-AR" sz="1800" dirty="0" smtClean="0">
                <a:solidFill>
                  <a:schemeClr val="tx1"/>
                </a:solidFill>
                <a:latin typeface="Arial Black" pitchFamily="34" charset="0"/>
              </a:rPr>
              <a:t/>
            </a:r>
            <a:br>
              <a:rPr lang="es-AR" sz="1800" dirty="0" smtClean="0">
                <a:solidFill>
                  <a:schemeClr val="tx1"/>
                </a:solidFill>
                <a:latin typeface="Arial Black" pitchFamily="34" charset="0"/>
              </a:rPr>
            </a:br>
            <a:endParaRPr lang="es-AR" sz="1800" dirty="0" smtClean="0">
              <a:solidFill>
                <a:schemeClr val="tx1"/>
              </a:solidFill>
              <a:latin typeface="Arial Black" pitchFamily="34" charset="0"/>
            </a:endParaRPr>
          </a:p>
        </p:txBody>
      </p:sp>
      <p:sp>
        <p:nvSpPr>
          <p:cNvPr id="3" name="2 Subtítulo"/>
          <p:cNvSpPr>
            <a:spLocks noGrp="1"/>
          </p:cNvSpPr>
          <p:nvPr>
            <p:ph type="subTitle" idx="1"/>
          </p:nvPr>
        </p:nvSpPr>
        <p:spPr>
          <a:xfrm>
            <a:off x="1371600" y="1700213"/>
            <a:ext cx="6400800" cy="4969147"/>
          </a:xfrm>
          <a:noFill/>
          <a:ln>
            <a:noFill/>
          </a:ln>
        </p:spPr>
        <p:style>
          <a:lnRef idx="2">
            <a:schemeClr val="dk1"/>
          </a:lnRef>
          <a:fillRef idx="1">
            <a:schemeClr val="lt1"/>
          </a:fillRef>
          <a:effectRef idx="0">
            <a:schemeClr val="dk1"/>
          </a:effectRef>
          <a:fontRef idx="minor">
            <a:schemeClr val="dk1"/>
          </a:fontRef>
        </p:style>
        <p:txBody>
          <a:bodyPr rtlCol="0">
            <a:normAutofit fontScale="47500" lnSpcReduction="20000"/>
          </a:bodyPr>
          <a:lstStyle/>
          <a:p>
            <a:pPr algn="just" fontAlgn="auto">
              <a:spcAft>
                <a:spcPts val="0"/>
              </a:spcAft>
              <a:buFont typeface="Wingdings" pitchFamily="2" charset="2"/>
              <a:buChar char="Ø"/>
              <a:defRPr/>
            </a:pPr>
            <a:endParaRPr lang="es-MX" sz="2900" b="1" dirty="0" smtClean="0"/>
          </a:p>
          <a:p>
            <a:pPr algn="just" fontAlgn="auto">
              <a:spcAft>
                <a:spcPts val="0"/>
              </a:spcAft>
              <a:buFont typeface="Wingdings" pitchFamily="2" charset="2"/>
              <a:buChar char="Ø"/>
              <a:defRPr/>
            </a:pPr>
            <a:endParaRPr lang="es-MX" sz="3400" dirty="0" smtClean="0">
              <a:solidFill>
                <a:schemeClr val="tx1"/>
              </a:solidFill>
              <a:latin typeface="Arial Black" pitchFamily="34" charset="0"/>
            </a:endParaRPr>
          </a:p>
          <a:p>
            <a:pPr algn="just" fontAlgn="auto">
              <a:spcAft>
                <a:spcPts val="0"/>
              </a:spcAft>
              <a:buFont typeface="Wingdings" pitchFamily="2" charset="2"/>
              <a:buChar char="Ø"/>
              <a:defRPr/>
            </a:pPr>
            <a:r>
              <a:rPr lang="es-MX" sz="3800" dirty="0" smtClean="0">
                <a:solidFill>
                  <a:schemeClr val="tx1"/>
                </a:solidFill>
                <a:latin typeface="Arial Black" pitchFamily="34" charset="0"/>
              </a:rPr>
              <a:t>EL ORDEN SOCIAL COMO ASPIRACIÓN DE LA JUSTICIA Y LA PREVISION DE MEDIOS IDONEOS PARA LOGRARLO: SIGNIFICADO DE LOS HONORARIOS DE LOS AUXILIARES.</a:t>
            </a:r>
            <a:endParaRPr lang="es-AR" sz="3800" dirty="0" smtClean="0">
              <a:solidFill>
                <a:schemeClr val="tx1"/>
              </a:solidFill>
              <a:latin typeface="Arial Black" pitchFamily="34" charset="0"/>
            </a:endParaRPr>
          </a:p>
          <a:p>
            <a:pPr algn="just" fontAlgn="auto">
              <a:spcAft>
                <a:spcPts val="0"/>
              </a:spcAft>
              <a:buFont typeface="Wingdings" pitchFamily="2" charset="2"/>
              <a:buChar char="Ø"/>
              <a:defRPr/>
            </a:pPr>
            <a:endParaRPr lang="es-AR" sz="3800" dirty="0" smtClean="0">
              <a:solidFill>
                <a:schemeClr val="tx1"/>
              </a:solidFill>
              <a:latin typeface="Arial Black" pitchFamily="34" charset="0"/>
            </a:endParaRPr>
          </a:p>
          <a:p>
            <a:pPr algn="just" fontAlgn="auto">
              <a:spcAft>
                <a:spcPts val="0"/>
              </a:spcAft>
              <a:buFont typeface="Wingdings" pitchFamily="2" charset="2"/>
              <a:buChar char="Ø"/>
              <a:defRPr/>
            </a:pPr>
            <a:r>
              <a:rPr lang="es-MX" sz="3800" dirty="0" smtClean="0">
                <a:solidFill>
                  <a:schemeClr val="tx1"/>
                </a:solidFill>
                <a:latin typeface="Arial Black" pitchFamily="34" charset="0"/>
              </a:rPr>
              <a:t>LA “INDUSTRIA DEL PLEITO” vs. LA “INDUSTRIA DEL INCUMPLIMIENTO”: FALACIA,  MANIPULACION DE LA OPINION PUBLICA E IMPULSO PARA LA BAJA DE HONORARIOS: LEYES 24.432 Y 24.522.  LA LEY 25.589.</a:t>
            </a:r>
            <a:endParaRPr lang="es-AR" sz="3800" dirty="0" smtClean="0">
              <a:solidFill>
                <a:schemeClr val="tx1"/>
              </a:solidFill>
              <a:latin typeface="Arial Black" pitchFamily="34" charset="0"/>
            </a:endParaRPr>
          </a:p>
          <a:p>
            <a:pPr algn="just" fontAlgn="auto">
              <a:spcAft>
                <a:spcPts val="0"/>
              </a:spcAft>
              <a:buFont typeface="Wingdings" pitchFamily="2" charset="2"/>
              <a:buChar char="Ø"/>
              <a:defRPr/>
            </a:pPr>
            <a:endParaRPr lang="es-AR" sz="3800" dirty="0" smtClean="0">
              <a:solidFill>
                <a:schemeClr val="tx1"/>
              </a:solidFill>
              <a:latin typeface="Arial Black" pitchFamily="34" charset="0"/>
            </a:endParaRPr>
          </a:p>
          <a:p>
            <a:pPr algn="just" fontAlgn="auto">
              <a:spcAft>
                <a:spcPts val="0"/>
              </a:spcAft>
              <a:buFont typeface="Wingdings" pitchFamily="2" charset="2"/>
              <a:buChar char="Ø"/>
              <a:defRPr/>
            </a:pPr>
            <a:r>
              <a:rPr lang="es-MX" sz="3800" dirty="0" smtClean="0">
                <a:solidFill>
                  <a:schemeClr val="tx1"/>
                </a:solidFill>
                <a:latin typeface="Arial Black" pitchFamily="34" charset="0"/>
              </a:rPr>
              <a:t>LA PROBLEMÁTICA ACTUAL DE LA ADMINISTRACION DE JUSTICIA. NECESIDAD DE PROTEGER LA CALIDAD Y EFICIENCIA DE SUS OPERADORES. VALOR JUSTICIA COMO RESULTANTE DE LA PROTECCIÓN DE LA CALIDAD DE SUS AGENTES.</a:t>
            </a:r>
            <a:endParaRPr lang="es-AR" sz="3800" dirty="0" smtClean="0">
              <a:solidFill>
                <a:schemeClr val="tx1"/>
              </a:solidFill>
              <a:latin typeface="Arial Black" pitchFamily="34" charset="0"/>
            </a:endParaRPr>
          </a:p>
          <a:p>
            <a:pPr fontAlgn="auto">
              <a:spcAft>
                <a:spcPts val="0"/>
              </a:spcAft>
              <a:buFont typeface="Arial" pitchFamily="34" charset="0"/>
              <a:buNone/>
              <a:defRPr/>
            </a:pPr>
            <a:r>
              <a:rPr lang="es-MX" b="1" dirty="0" smtClean="0"/>
              <a:t/>
            </a:r>
            <a:br>
              <a:rPr lang="es-MX" b="1" dirty="0" smtClean="0"/>
            </a:br>
            <a:r>
              <a:rPr lang="es-MX" b="1" dirty="0" smtClean="0"/>
              <a:t>I</a:t>
            </a:r>
            <a:endParaRPr lang="es-AR"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1 Título"/>
          <p:cNvSpPr>
            <a:spLocks noGrp="1"/>
          </p:cNvSpPr>
          <p:nvPr>
            <p:ph type="title"/>
          </p:nvPr>
        </p:nvSpPr>
        <p:spPr>
          <a:xfrm>
            <a:off x="457200" y="267494"/>
            <a:ext cx="8229600" cy="2009378"/>
          </a:xfrm>
        </p:spPr>
        <p:txBody>
          <a:bodyPr>
            <a:normAutofit/>
          </a:bodyPr>
          <a:lstStyle/>
          <a:p>
            <a:pPr marL="484632" algn="ctr" fontAlgn="auto">
              <a:spcAft>
                <a:spcPts val="0"/>
              </a:spcAft>
              <a:defRPr/>
            </a:pPr>
            <a:r>
              <a:rPr lang="es-MX" sz="2000" b="1" dirty="0" smtClean="0">
                <a:solidFill>
                  <a:schemeClr val="tx2">
                    <a:satMod val="200000"/>
                  </a:schemeClr>
                </a:solidFill>
                <a:latin typeface="Arial Black" pitchFamily="34" charset="0"/>
              </a:rPr>
              <a:t>GÉNESIS DE LA SITUACIÓN ACTUAL:</a:t>
            </a:r>
            <a:br>
              <a:rPr lang="es-MX" sz="2000" b="1" dirty="0" smtClean="0">
                <a:solidFill>
                  <a:schemeClr val="tx2">
                    <a:satMod val="200000"/>
                  </a:schemeClr>
                </a:solidFill>
                <a:latin typeface="Arial Black" pitchFamily="34" charset="0"/>
              </a:rPr>
            </a:br>
            <a:r>
              <a:rPr lang="es-MX" sz="2000" b="1" dirty="0" smtClean="0">
                <a:solidFill>
                  <a:schemeClr val="tx2">
                    <a:satMod val="200000"/>
                  </a:schemeClr>
                </a:solidFill>
                <a:latin typeface="Arial Black" pitchFamily="34" charset="0"/>
              </a:rPr>
              <a:t>NATURALEZA DE LA “REBAJA” DE LOS COSTOS JUDICIALES EN LOS CONCURSOS Y EN LAS QUIEBRAS, DISPUESTA POR LA LEY 24.522.</a:t>
            </a:r>
            <a:r>
              <a:rPr lang="es-AR" sz="2000" b="1" dirty="0" smtClean="0">
                <a:solidFill>
                  <a:schemeClr val="tx2">
                    <a:satMod val="200000"/>
                  </a:schemeClr>
                </a:solidFill>
                <a:latin typeface="Arial Black" pitchFamily="34" charset="0"/>
              </a:rPr>
              <a:t/>
            </a:r>
            <a:br>
              <a:rPr lang="es-AR" sz="2000" b="1" dirty="0" smtClean="0">
                <a:solidFill>
                  <a:schemeClr val="tx2">
                    <a:satMod val="200000"/>
                  </a:schemeClr>
                </a:solidFill>
                <a:latin typeface="Arial Black" pitchFamily="34" charset="0"/>
              </a:rPr>
            </a:br>
            <a:endParaRPr lang="es-AR" sz="2000" dirty="0" smtClean="0">
              <a:solidFill>
                <a:schemeClr val="tx2">
                  <a:satMod val="200000"/>
                </a:schemeClr>
              </a:solidFill>
              <a:latin typeface="Arial Black" pitchFamily="34" charset="0"/>
            </a:endParaRPr>
          </a:p>
        </p:txBody>
      </p:sp>
      <p:sp>
        <p:nvSpPr>
          <p:cNvPr id="11267" name="2 Marcador de contenido"/>
          <p:cNvSpPr>
            <a:spLocks noGrp="1"/>
          </p:cNvSpPr>
          <p:nvPr>
            <p:ph idx="1"/>
          </p:nvPr>
        </p:nvSpPr>
        <p:spPr>
          <a:xfrm>
            <a:off x="457200" y="2132857"/>
            <a:ext cx="8229600" cy="4464495"/>
          </a:xfrm>
        </p:spPr>
        <p:txBody>
          <a:bodyPr/>
          <a:lstStyle/>
          <a:p>
            <a:pPr>
              <a:buFont typeface="Wingdings" pitchFamily="2" charset="2"/>
              <a:buChar char="Ø"/>
            </a:pPr>
            <a:r>
              <a:rPr lang="es-MX" sz="2000" b="1" dirty="0" smtClean="0">
                <a:solidFill>
                  <a:schemeClr val="accent1">
                    <a:lumMod val="60000"/>
                    <a:lumOff val="40000"/>
                  </a:schemeClr>
                </a:solidFill>
              </a:rPr>
              <a:t>DIVISION POR  </a:t>
            </a:r>
            <a:r>
              <a:rPr lang="es-MX" sz="2400" b="1" dirty="0" smtClean="0">
                <a:solidFill>
                  <a:schemeClr val="accent1">
                    <a:lumMod val="60000"/>
                    <a:lumOff val="40000"/>
                  </a:schemeClr>
                </a:solidFill>
              </a:rPr>
              <a:t>2</a:t>
            </a:r>
            <a:r>
              <a:rPr lang="es-MX" sz="2000" b="1" dirty="0" smtClean="0">
                <a:solidFill>
                  <a:schemeClr val="accent1">
                    <a:lumMod val="60000"/>
                    <a:lumOff val="40000"/>
                  </a:schemeClr>
                </a:solidFill>
              </a:rPr>
              <a:t>  </a:t>
            </a:r>
            <a:r>
              <a:rPr lang="es-MX" sz="2000" b="1" dirty="0" smtClean="0"/>
              <a:t>DE LAS ESCALAS DE LA LEY </a:t>
            </a:r>
            <a:r>
              <a:rPr lang="es-MX" sz="2400" b="1" dirty="0" smtClean="0"/>
              <a:t>19.551</a:t>
            </a:r>
            <a:endParaRPr lang="es-AR" sz="2400" dirty="0" smtClean="0"/>
          </a:p>
          <a:p>
            <a:pPr>
              <a:buFont typeface="Wingdings" pitchFamily="2" charset="2"/>
              <a:buChar char="Ø"/>
            </a:pPr>
            <a:r>
              <a:rPr lang="es-MX" sz="2000" b="1" dirty="0" smtClean="0"/>
              <a:t>INCORPORACIÓN DEL </a:t>
            </a:r>
            <a:r>
              <a:rPr lang="es-MX" sz="2000" b="1" dirty="0" smtClean="0">
                <a:solidFill>
                  <a:schemeClr val="accent1">
                    <a:lumMod val="60000"/>
                    <a:lumOff val="40000"/>
                  </a:schemeClr>
                </a:solidFill>
              </a:rPr>
              <a:t>ARANCEL NOMINAL </a:t>
            </a:r>
            <a:r>
              <a:rPr lang="es-MX" sz="2000" b="1" dirty="0" smtClean="0"/>
              <a:t>DEL ART. </a:t>
            </a:r>
            <a:r>
              <a:rPr lang="es-MX" sz="2400" b="1" dirty="0" smtClean="0"/>
              <a:t>32</a:t>
            </a:r>
            <a:r>
              <a:rPr lang="es-MX" sz="2000" b="1" dirty="0" smtClean="0"/>
              <a:t> </a:t>
            </a:r>
            <a:endParaRPr lang="es-AR" sz="2000" dirty="0" smtClean="0"/>
          </a:p>
          <a:p>
            <a:pPr>
              <a:buFont typeface="Wingdings" pitchFamily="2" charset="2"/>
              <a:buChar char="Ø"/>
            </a:pPr>
            <a:r>
              <a:rPr lang="es-MX" sz="2000" b="1" dirty="0" smtClean="0"/>
              <a:t>INCORPORACION DE LOS </a:t>
            </a:r>
            <a:r>
              <a:rPr lang="es-MX" sz="2000" b="1" dirty="0" smtClean="0">
                <a:solidFill>
                  <a:schemeClr val="accent1">
                    <a:lumMod val="60000"/>
                    <a:lumOff val="40000"/>
                  </a:schemeClr>
                </a:solidFill>
              </a:rPr>
              <a:t>TOPES MÍNIMOS ABSOLUTOS </a:t>
            </a:r>
            <a:r>
              <a:rPr lang="es-MX" sz="2000" b="1" dirty="0" smtClean="0"/>
              <a:t>MEDIDOS COMO SUELDOS DE SECRETARIO DE LA JURISDICCION.</a:t>
            </a:r>
            <a:endParaRPr lang="es-AR" sz="2000" dirty="0" smtClean="0"/>
          </a:p>
          <a:p>
            <a:pPr>
              <a:buFont typeface="Wingdings" pitchFamily="2" charset="2"/>
              <a:buChar char="Ø"/>
            </a:pPr>
            <a:r>
              <a:rPr lang="es-MX" sz="2000" b="1" dirty="0" smtClean="0">
                <a:solidFill>
                  <a:schemeClr val="accent1">
                    <a:lumMod val="60000"/>
                    <a:lumOff val="40000"/>
                  </a:schemeClr>
                </a:solidFill>
              </a:rPr>
              <a:t>“PERFORACION” DE LOS TOPES MINIMOS PROCENTUALES </a:t>
            </a:r>
            <a:r>
              <a:rPr lang="es-MX" sz="2000" b="1" dirty="0" smtClean="0"/>
              <a:t>POR EL ART. 271 L.C.</a:t>
            </a:r>
          </a:p>
          <a:p>
            <a:pPr>
              <a:buFont typeface="Wingdings" pitchFamily="2" charset="2"/>
              <a:buChar char="Ø"/>
            </a:pPr>
            <a:r>
              <a:rPr lang="es-MX" sz="2000" b="1" dirty="0" smtClean="0">
                <a:solidFill>
                  <a:schemeClr val="accent1">
                    <a:lumMod val="60000"/>
                    <a:lumOff val="40000"/>
                  </a:schemeClr>
                </a:solidFill>
              </a:rPr>
              <a:t>REMISIÓN A LAS NORMAS INCIDENTALES LOCALES SOBRE INCIDENTES </a:t>
            </a:r>
            <a:r>
              <a:rPr lang="es-MX" sz="2000" b="1" dirty="0" smtClean="0"/>
              <a:t>PARA LA REGULACIÓN DE HONORARIOS EN LOS INCIDENTES SOBRE CRÉDITOS.</a:t>
            </a:r>
          </a:p>
          <a:p>
            <a:pPr>
              <a:buFont typeface="Wingdings" pitchFamily="2" charset="2"/>
              <a:buChar char="Ø"/>
            </a:pPr>
            <a:r>
              <a:rPr lang="es-MX" sz="2000" b="1" dirty="0" smtClean="0"/>
              <a:t>COLOCACIÓN DE LOS </a:t>
            </a:r>
            <a:r>
              <a:rPr lang="es-MX" sz="2000" b="1" dirty="0" smtClean="0">
                <a:solidFill>
                  <a:schemeClr val="accent1">
                    <a:lumMod val="60000"/>
                    <a:lumOff val="40000"/>
                  </a:schemeClr>
                </a:solidFill>
              </a:rPr>
              <a:t>HONORARIOS DEL ASESOR LETRADO A CARGO DEL SÍNDICO.</a:t>
            </a:r>
            <a:endParaRPr lang="es-AR" sz="2000" dirty="0" smtClean="0">
              <a:solidFill>
                <a:schemeClr val="accent1">
                  <a:lumMod val="60000"/>
                  <a:lumOff val="40000"/>
                </a:schemeClr>
              </a:solidFill>
            </a:endParaRPr>
          </a:p>
          <a:p>
            <a:pPr>
              <a:buFont typeface="Arial" charset="0"/>
              <a:buNone/>
            </a:pPr>
            <a:endParaRPr lang="es-AR" sz="2000" dirty="0" smtClean="0"/>
          </a:p>
          <a:p>
            <a:pPr>
              <a:buFont typeface="Arial" charset="0"/>
              <a:buNone/>
            </a:pPr>
            <a:endParaRPr lang="es-AR" sz="20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7494"/>
            <a:ext cx="8229600" cy="1721346"/>
          </a:xfrm>
        </p:spPr>
        <p:txBody>
          <a:bodyPr/>
          <a:lstStyle/>
          <a:p>
            <a:pPr marL="484632" algn="ctr" fontAlgn="auto">
              <a:spcAft>
                <a:spcPts val="0"/>
              </a:spcAft>
              <a:defRPr/>
            </a:pPr>
            <a:r>
              <a:rPr lang="es-AR" sz="2000" b="1" dirty="0" smtClean="0">
                <a:solidFill>
                  <a:schemeClr val="accent1">
                    <a:tint val="83000"/>
                    <a:satMod val="150000"/>
                  </a:schemeClr>
                </a:solidFill>
              </a:rPr>
              <a:t>GÉNESIS DE LA SITUACIÓN ACTUAL:</a:t>
            </a:r>
            <a:br>
              <a:rPr lang="es-AR" sz="2000" b="1" dirty="0" smtClean="0">
                <a:solidFill>
                  <a:schemeClr val="accent1">
                    <a:tint val="83000"/>
                    <a:satMod val="150000"/>
                  </a:schemeClr>
                </a:solidFill>
              </a:rPr>
            </a:br>
            <a:r>
              <a:rPr lang="es-AR" sz="2000" b="1" dirty="0" smtClean="0">
                <a:solidFill>
                  <a:schemeClr val="accent1">
                    <a:tint val="83000"/>
                    <a:satMod val="150000"/>
                  </a:schemeClr>
                </a:solidFill>
              </a:rPr>
              <a:t>LEY 24.522: RASGOS HISTÓRICOS QUE MANTUVO, LESIVOS PARA ALCANZAR JUSTAS REMUNERACIONES.</a:t>
            </a:r>
            <a:endParaRPr lang="es-AR" sz="2000" b="1" dirty="0">
              <a:solidFill>
                <a:schemeClr val="accent1">
                  <a:tint val="83000"/>
                  <a:satMod val="150000"/>
                </a:schemeClr>
              </a:solidFill>
            </a:endParaRPr>
          </a:p>
        </p:txBody>
      </p:sp>
      <p:sp>
        <p:nvSpPr>
          <p:cNvPr id="12291" name="2 Marcador de contenido"/>
          <p:cNvSpPr>
            <a:spLocks noGrp="1"/>
          </p:cNvSpPr>
          <p:nvPr>
            <p:ph idx="1"/>
          </p:nvPr>
        </p:nvSpPr>
        <p:spPr>
          <a:xfrm>
            <a:off x="457200" y="1882775"/>
            <a:ext cx="8229600" cy="4572000"/>
          </a:xfrm>
        </p:spPr>
        <p:txBody>
          <a:bodyPr/>
          <a:lstStyle/>
          <a:p>
            <a:pPr>
              <a:buNone/>
            </a:pPr>
            <a:endParaRPr lang="es-AR" sz="1800" dirty="0" smtClean="0"/>
          </a:p>
          <a:p>
            <a:r>
              <a:rPr lang="es-AR" sz="1800" b="1" dirty="0" smtClean="0">
                <a:solidFill>
                  <a:schemeClr val="accent1">
                    <a:lumMod val="60000"/>
                    <a:lumOff val="40000"/>
                  </a:schemeClr>
                </a:solidFill>
              </a:rPr>
              <a:t>DIFERIMIENTO DE LAS REGULACIONES </a:t>
            </a:r>
            <a:r>
              <a:rPr lang="es-AR" sz="1800" b="1" dirty="0" smtClean="0"/>
              <a:t>A PERÍODOS POSTERIORES A LA REALIZACIÓN DEL TRABAJO (TANTO EN LA ETAPA DE CONOCIMIENTO COMO EN LA DE CUMPLIMIENTO DEL ACUERDO). </a:t>
            </a:r>
          </a:p>
          <a:p>
            <a:r>
              <a:rPr lang="es-AR" sz="1800" b="1" dirty="0" smtClean="0"/>
              <a:t>FIJACIÓN DE UN </a:t>
            </a:r>
            <a:r>
              <a:rPr lang="es-AR" sz="1800" b="1" dirty="0" smtClean="0">
                <a:solidFill>
                  <a:schemeClr val="accent1">
                    <a:lumMod val="60000"/>
                    <a:lumOff val="40000"/>
                  </a:schemeClr>
                </a:solidFill>
              </a:rPr>
              <a:t>TOPE</a:t>
            </a:r>
            <a:r>
              <a:rPr lang="es-AR" sz="1800" b="1" dirty="0" smtClean="0"/>
              <a:t> PARA EL CONJUNTO DE LAS REMUNERACIONES </a:t>
            </a:r>
            <a:r>
              <a:rPr lang="es-AR" sz="1800" b="1" dirty="0" smtClean="0">
                <a:solidFill>
                  <a:schemeClr val="accent1">
                    <a:lumMod val="60000"/>
                    <a:lumOff val="40000"/>
                  </a:schemeClr>
                </a:solidFill>
              </a:rPr>
              <a:t>COMO PORCENTAJE DEL PASIVO</a:t>
            </a:r>
            <a:r>
              <a:rPr lang="es-AR" sz="1800" b="1" dirty="0" smtClean="0"/>
              <a:t>.</a:t>
            </a:r>
          </a:p>
          <a:p>
            <a:r>
              <a:rPr lang="es-AR" sz="1800" b="1" dirty="0" smtClean="0">
                <a:solidFill>
                  <a:schemeClr val="accent1">
                    <a:lumMod val="60000"/>
                    <a:lumOff val="40000"/>
                  </a:schemeClr>
                </a:solidFill>
              </a:rPr>
              <a:t>FALTA DE PREVISIONES PARA UNA ADECUADA CONSERVACIÓN DEL VALOR ECONÓMICO </a:t>
            </a:r>
            <a:r>
              <a:rPr lang="es-AR" sz="1800" b="1" dirty="0" smtClean="0"/>
              <a:t>DE LAS REMUNERACIONES, AL MOMENTO DE SER EXIGIBLES, TANTO EN LA CONSIDERACIÓN DE LAS BASES REGULATORIAS COMO EN LOS PLAZOS DE PAGO (INCIDIDOS NECESARIAMENTE POR LAS VÍAS RECURSIVAS). FALTA DE PREVISIÓN DEL MISMO FACTOR EN CASO DE MORA.</a:t>
            </a:r>
          </a:p>
          <a:p>
            <a:r>
              <a:rPr lang="es-AR" sz="1800" b="1" dirty="0" smtClean="0"/>
              <a:t>TOTAL </a:t>
            </a:r>
            <a:r>
              <a:rPr lang="es-AR" sz="1800" b="1" dirty="0" smtClean="0">
                <a:solidFill>
                  <a:schemeClr val="accent1">
                    <a:lumMod val="60000"/>
                    <a:lumOff val="40000"/>
                  </a:schemeClr>
                </a:solidFill>
              </a:rPr>
              <a:t>SUBORDINACIÓN DE LA LABOR SINDICAL</a:t>
            </a:r>
            <a:r>
              <a:rPr lang="es-AR" sz="1800" b="1" dirty="0" smtClean="0"/>
              <a:t>, NECESARIA PARA LA ADMINISTRACIÓN DE JUSTICIA, </a:t>
            </a:r>
            <a:r>
              <a:rPr lang="es-AR" sz="1800" b="1" dirty="0" smtClean="0">
                <a:solidFill>
                  <a:schemeClr val="accent1">
                    <a:lumMod val="60000"/>
                    <a:lumOff val="40000"/>
                  </a:schemeClr>
                </a:solidFill>
              </a:rPr>
              <a:t>A LOS ACREEDORES CON PRIVILEGIOS REALES.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marL="484632" algn="ctr" fontAlgn="auto">
              <a:spcAft>
                <a:spcPts val="0"/>
              </a:spcAft>
              <a:defRPr/>
            </a:pPr>
            <a:r>
              <a:rPr lang="es-AR" sz="2000" b="1" dirty="0" smtClean="0">
                <a:solidFill>
                  <a:schemeClr val="accent1">
                    <a:tint val="83000"/>
                    <a:satMod val="150000"/>
                  </a:schemeClr>
                </a:solidFill>
              </a:rPr>
              <a:t>OPORTUNIDAD</a:t>
            </a:r>
            <a:br>
              <a:rPr lang="es-AR" sz="2000" b="1" dirty="0" smtClean="0">
                <a:solidFill>
                  <a:schemeClr val="accent1">
                    <a:tint val="83000"/>
                    <a:satMod val="150000"/>
                  </a:schemeClr>
                </a:solidFill>
              </a:rPr>
            </a:br>
            <a:r>
              <a:rPr lang="es-AR" sz="2000" b="1" dirty="0" smtClean="0">
                <a:solidFill>
                  <a:schemeClr val="accent1">
                    <a:tint val="83000"/>
                    <a:satMod val="150000"/>
                  </a:schemeClr>
                </a:solidFill>
              </a:rPr>
              <a:t>PROCEDIMIENTO Y APELABILIDAD</a:t>
            </a:r>
            <a:endParaRPr lang="es-AR" sz="2000" b="1" dirty="0">
              <a:solidFill>
                <a:schemeClr val="accent1">
                  <a:tint val="83000"/>
                  <a:satMod val="150000"/>
                </a:schemeClr>
              </a:solidFill>
            </a:endParaRPr>
          </a:p>
        </p:txBody>
      </p:sp>
      <p:graphicFrame>
        <p:nvGraphicFramePr>
          <p:cNvPr id="4" name="3 Marcador de contenido"/>
          <p:cNvGraphicFramePr>
            <a:graphicFrameLocks noGrp="1"/>
          </p:cNvGraphicFramePr>
          <p:nvPr>
            <p:ph idx="1"/>
          </p:nvPr>
        </p:nvGraphicFramePr>
        <p:xfrm>
          <a:off x="914400" y="476250"/>
          <a:ext cx="7772400" cy="5720880"/>
        </p:xfrm>
        <a:graphic>
          <a:graphicData uri="http://schemas.openxmlformats.org/drawingml/2006/table">
            <a:tbl>
              <a:tblPr firstRow="1" bandRow="1">
                <a:tableStyleId>{5C22544A-7EE6-4342-B048-85BDC9FD1C3A}</a:tableStyleId>
              </a:tblPr>
              <a:tblGrid>
                <a:gridCol w="1209328"/>
                <a:gridCol w="3168352"/>
                <a:gridCol w="1440160"/>
                <a:gridCol w="1954560"/>
              </a:tblGrid>
              <a:tr h="900964">
                <a:tc>
                  <a:txBody>
                    <a:bodyPr/>
                    <a:lstStyle/>
                    <a:p>
                      <a:pPr algn="ctr"/>
                      <a:r>
                        <a:rPr lang="es-AR" sz="1600" dirty="0" smtClean="0"/>
                        <a:t>FUENTE</a:t>
                      </a:r>
                      <a:r>
                        <a:rPr lang="es-AR" sz="1600" baseline="0" dirty="0" smtClean="0"/>
                        <a:t> LEGAL</a:t>
                      </a:r>
                      <a:endParaRPr lang="es-AR" sz="1600" dirty="0"/>
                    </a:p>
                  </a:txBody>
                  <a:tcPr/>
                </a:tc>
                <a:tc>
                  <a:txBody>
                    <a:bodyPr/>
                    <a:lstStyle/>
                    <a:p>
                      <a:r>
                        <a:rPr lang="es-AR" dirty="0" smtClean="0"/>
                        <a:t>OPORTUNIDAD REGULATORIA Y CASOS POSIBLES</a:t>
                      </a:r>
                      <a:endParaRPr lang="es-AR" dirty="0"/>
                    </a:p>
                  </a:txBody>
                  <a:tcPr/>
                </a:tc>
                <a:tc>
                  <a:txBody>
                    <a:bodyPr/>
                    <a:lstStyle/>
                    <a:p>
                      <a:pPr algn="ctr"/>
                      <a:r>
                        <a:rPr lang="es-AR" dirty="0" smtClean="0"/>
                        <a:t>PROCEDI-MIENTO PREVIO</a:t>
                      </a:r>
                      <a:endParaRPr lang="es-AR" dirty="0"/>
                    </a:p>
                  </a:txBody>
                  <a:tcPr/>
                </a:tc>
                <a:tc>
                  <a:txBody>
                    <a:bodyPr/>
                    <a:lstStyle/>
                    <a:p>
                      <a:pPr algn="ctr"/>
                      <a:r>
                        <a:rPr lang="es-AR" dirty="0" smtClean="0"/>
                        <a:t>APE LACIÓN  POR: </a:t>
                      </a:r>
                    </a:p>
                    <a:p>
                      <a:r>
                        <a:rPr lang="es-AR" dirty="0" smtClean="0"/>
                        <a:t>  I   </a:t>
                      </a:r>
                      <a:r>
                        <a:rPr lang="es-AR" baseline="0" dirty="0" smtClean="0"/>
                        <a:t>  S    D   C</a:t>
                      </a:r>
                      <a:r>
                        <a:rPr lang="es-AR" dirty="0" smtClean="0"/>
                        <a:t>      </a:t>
                      </a:r>
                      <a:endParaRPr lang="es-AR" dirty="0"/>
                    </a:p>
                  </a:txBody>
                  <a:tcPr/>
                </a:tc>
              </a:tr>
              <a:tr h="630675">
                <a:tc>
                  <a:txBody>
                    <a:bodyPr/>
                    <a:lstStyle/>
                    <a:p>
                      <a:r>
                        <a:rPr lang="es-AR" dirty="0" smtClean="0"/>
                        <a:t>265 – 1</a:t>
                      </a:r>
                      <a:endParaRPr lang="es-AR" dirty="0"/>
                    </a:p>
                  </a:txBody>
                  <a:tcPr/>
                </a:tc>
                <a:tc>
                  <a:txBody>
                    <a:bodyPr/>
                    <a:lstStyle/>
                    <a:p>
                      <a:r>
                        <a:rPr lang="es-AR" dirty="0" smtClean="0"/>
                        <a:t>HOMOLOGACIÓN</a:t>
                      </a:r>
                      <a:r>
                        <a:rPr lang="es-AR" baseline="0" dirty="0" smtClean="0"/>
                        <a:t> DEL ACUERDO</a:t>
                      </a:r>
                      <a:endParaRPr lang="es-AR" dirty="0"/>
                    </a:p>
                  </a:txBody>
                  <a:tcPr/>
                </a:tc>
                <a:tc>
                  <a:txBody>
                    <a:bodyPr/>
                    <a:lstStyle/>
                    <a:p>
                      <a:pPr algn="ctr"/>
                      <a:r>
                        <a:rPr lang="es-AR" dirty="0" smtClean="0"/>
                        <a:t> 49 a  53</a:t>
                      </a:r>
                      <a:endParaRPr lang="es-AR" dirty="0"/>
                    </a:p>
                  </a:txBody>
                  <a:tcPr/>
                </a:tc>
                <a:tc>
                  <a:txBody>
                    <a:bodyPr/>
                    <a:lstStyle/>
                    <a:p>
                      <a:r>
                        <a:rPr lang="es-AR" dirty="0" smtClean="0"/>
                        <a:t>  X</a:t>
                      </a:r>
                      <a:r>
                        <a:rPr lang="es-AR" baseline="0" dirty="0" smtClean="0"/>
                        <a:t>           </a:t>
                      </a:r>
                      <a:r>
                        <a:rPr lang="es-AR" baseline="0" dirty="0" err="1" smtClean="0"/>
                        <a:t>X</a:t>
                      </a:r>
                      <a:endParaRPr lang="es-AR" dirty="0"/>
                    </a:p>
                  </a:txBody>
                  <a:tcPr/>
                </a:tc>
              </a:tr>
              <a:tr h="667142">
                <a:tc>
                  <a:txBody>
                    <a:bodyPr/>
                    <a:lstStyle/>
                    <a:p>
                      <a:r>
                        <a:rPr lang="es-AR" dirty="0" smtClean="0"/>
                        <a:t>265 – 2</a:t>
                      </a:r>
                      <a:endParaRPr lang="es-AR" dirty="0"/>
                    </a:p>
                  </a:txBody>
                  <a:tcPr/>
                </a:tc>
                <a:tc>
                  <a:txBody>
                    <a:bodyPr/>
                    <a:lstStyle/>
                    <a:p>
                      <a:r>
                        <a:rPr lang="es-AR" dirty="0" smtClean="0"/>
                        <a:t>SOBRESEIMIENTO POR AVENIMIENTO</a:t>
                      </a:r>
                      <a:endParaRPr lang="es-AR" dirty="0"/>
                    </a:p>
                  </a:txBody>
                  <a:tcPr/>
                </a:tc>
                <a:tc>
                  <a:txBody>
                    <a:bodyPr/>
                    <a:lstStyle/>
                    <a:p>
                      <a:pPr algn="ctr"/>
                      <a:r>
                        <a:rPr lang="es-AR" dirty="0" smtClean="0"/>
                        <a:t>225 a 227</a:t>
                      </a:r>
                      <a:endParaRPr lang="es-AR" dirty="0"/>
                    </a:p>
                  </a:txBody>
                  <a:tcPr/>
                </a:tc>
                <a:tc>
                  <a:txBody>
                    <a:bodyPr/>
                    <a:lstStyle/>
                    <a:p>
                      <a:r>
                        <a:rPr lang="es-AR" dirty="0" smtClean="0"/>
                        <a:t>  X           </a:t>
                      </a:r>
                      <a:r>
                        <a:rPr lang="es-AR" dirty="0" err="1" smtClean="0"/>
                        <a:t>X</a:t>
                      </a:r>
                      <a:endParaRPr lang="es-AR" dirty="0"/>
                    </a:p>
                  </a:txBody>
                  <a:tcPr/>
                </a:tc>
              </a:tr>
              <a:tr h="667142">
                <a:tc>
                  <a:txBody>
                    <a:bodyPr/>
                    <a:lstStyle/>
                    <a:p>
                      <a:r>
                        <a:rPr lang="es-AR" dirty="0" smtClean="0"/>
                        <a:t>265 – 3</a:t>
                      </a:r>
                      <a:endParaRPr lang="es-AR" dirty="0"/>
                    </a:p>
                  </a:txBody>
                  <a:tcPr/>
                </a:tc>
                <a:tc>
                  <a:txBody>
                    <a:bodyPr/>
                    <a:lstStyle/>
                    <a:p>
                      <a:r>
                        <a:rPr lang="es-AR" dirty="0" smtClean="0"/>
                        <a:t>DISTRIBUCIONES</a:t>
                      </a:r>
                      <a:r>
                        <a:rPr lang="es-AR" baseline="0" dirty="0" smtClean="0"/>
                        <a:t> COMPLEMENTARIAS</a:t>
                      </a:r>
                      <a:endParaRPr lang="es-AR" dirty="0"/>
                    </a:p>
                  </a:txBody>
                  <a:tcPr/>
                </a:tc>
                <a:tc>
                  <a:txBody>
                    <a:bodyPr/>
                    <a:lstStyle/>
                    <a:p>
                      <a:pPr algn="ctr"/>
                      <a:r>
                        <a:rPr lang="es-AR" dirty="0" smtClean="0"/>
                        <a:t>222</a:t>
                      </a:r>
                      <a:endParaRPr lang="es-AR" dirty="0"/>
                    </a:p>
                  </a:txBody>
                  <a:tcPr/>
                </a:tc>
                <a:tc>
                  <a:txBody>
                    <a:bodyPr/>
                    <a:lstStyle/>
                    <a:p>
                      <a:r>
                        <a:rPr lang="es-AR" dirty="0" smtClean="0"/>
                        <a:t>  X    </a:t>
                      </a:r>
                      <a:r>
                        <a:rPr lang="es-AR" dirty="0" err="1" smtClean="0"/>
                        <a:t>X</a:t>
                      </a:r>
                      <a:r>
                        <a:rPr lang="es-AR" dirty="0" smtClean="0"/>
                        <a:t>         </a:t>
                      </a:r>
                      <a:r>
                        <a:rPr lang="es-AR" dirty="0" err="1" smtClean="0"/>
                        <a:t>X</a:t>
                      </a:r>
                      <a:endParaRPr lang="es-AR" dirty="0"/>
                    </a:p>
                  </a:txBody>
                  <a:tcPr/>
                </a:tc>
              </a:tr>
              <a:tr h="667142">
                <a:tc>
                  <a:txBody>
                    <a:bodyPr/>
                    <a:lstStyle/>
                    <a:p>
                      <a:r>
                        <a:rPr lang="es-AR" dirty="0" smtClean="0"/>
                        <a:t>265 – 4</a:t>
                      </a:r>
                      <a:endParaRPr lang="es-AR" dirty="0"/>
                    </a:p>
                  </a:txBody>
                  <a:tcPr/>
                </a:tc>
                <a:tc>
                  <a:txBody>
                    <a:bodyPr/>
                    <a:lstStyle/>
                    <a:p>
                      <a:r>
                        <a:rPr lang="es-AR" dirty="0" smtClean="0"/>
                        <a:t>AL FINALIZAR LA REALIZACIÓN DE BIENES</a:t>
                      </a:r>
                      <a:endParaRPr lang="es-AR" dirty="0"/>
                    </a:p>
                  </a:txBody>
                  <a:tcPr/>
                </a:tc>
                <a:tc>
                  <a:txBody>
                    <a:bodyPr/>
                    <a:lstStyle/>
                    <a:p>
                      <a:pPr algn="ctr"/>
                      <a:r>
                        <a:rPr lang="es-AR" dirty="0" smtClean="0"/>
                        <a:t>218</a:t>
                      </a:r>
                      <a:endParaRPr lang="es-AR" dirty="0"/>
                    </a:p>
                  </a:txBody>
                  <a:tcPr/>
                </a:tc>
                <a:tc>
                  <a:txBody>
                    <a:bodyPr/>
                    <a:lstStyle/>
                    <a:p>
                      <a:r>
                        <a:rPr lang="es-AR" dirty="0" smtClean="0"/>
                        <a:t>  X    </a:t>
                      </a:r>
                      <a:r>
                        <a:rPr lang="es-AR" dirty="0" err="1" smtClean="0"/>
                        <a:t>X</a:t>
                      </a:r>
                      <a:r>
                        <a:rPr lang="es-AR" dirty="0" smtClean="0"/>
                        <a:t>         </a:t>
                      </a:r>
                      <a:r>
                        <a:rPr lang="es-AR" dirty="0" err="1" smtClean="0"/>
                        <a:t>X</a:t>
                      </a:r>
                      <a:endParaRPr lang="es-AR" dirty="0"/>
                    </a:p>
                  </a:txBody>
                  <a:tcPr/>
                </a:tc>
              </a:tr>
              <a:tr h="1524894">
                <a:tc>
                  <a:txBody>
                    <a:bodyPr/>
                    <a:lstStyle/>
                    <a:p>
                      <a:r>
                        <a:rPr lang="es-AR" dirty="0" smtClean="0"/>
                        <a:t>265 – 5</a:t>
                      </a:r>
                      <a:endParaRPr lang="es-AR" dirty="0"/>
                    </a:p>
                  </a:txBody>
                  <a:tcPr/>
                </a:tc>
                <a:tc>
                  <a:txBody>
                    <a:bodyPr/>
                    <a:lstStyle/>
                    <a:p>
                      <a:r>
                        <a:rPr lang="es-AR" dirty="0" smtClean="0"/>
                        <a:t>OTRAS</a:t>
                      </a:r>
                      <a:r>
                        <a:rPr lang="es-AR" baseline="0" dirty="0" smtClean="0"/>
                        <a:t> CONCLUSIONES DEL PROCEDIMIENTO:</a:t>
                      </a:r>
                    </a:p>
                    <a:p>
                      <a:pPr>
                        <a:buFont typeface="Arial" pitchFamily="34" charset="0"/>
                        <a:buChar char="•"/>
                      </a:pPr>
                      <a:r>
                        <a:rPr lang="es-AR" baseline="0" dirty="0" smtClean="0"/>
                        <a:t> PAGO TOTAL</a:t>
                      </a:r>
                    </a:p>
                    <a:p>
                      <a:pPr>
                        <a:buFont typeface="Arial" pitchFamily="34" charset="0"/>
                        <a:buChar char="•"/>
                      </a:pPr>
                      <a:r>
                        <a:rPr lang="es-AR" baseline="0" dirty="0" smtClean="0"/>
                        <a:t> FALTA DE ACREEDORES</a:t>
                      </a:r>
                    </a:p>
                    <a:p>
                      <a:pPr>
                        <a:buFont typeface="Arial" pitchFamily="34" charset="0"/>
                        <a:buChar char="•"/>
                      </a:pPr>
                      <a:r>
                        <a:rPr lang="es-AR" baseline="0" dirty="0" smtClean="0"/>
                        <a:t> FALTA DE ACTIVO</a:t>
                      </a:r>
                      <a:endParaRPr lang="es-AR" dirty="0"/>
                    </a:p>
                  </a:txBody>
                  <a:tcPr/>
                </a:tc>
                <a:tc>
                  <a:txBody>
                    <a:bodyPr/>
                    <a:lstStyle/>
                    <a:p>
                      <a:pPr algn="ctr"/>
                      <a:endParaRPr lang="es-AR" dirty="0" smtClean="0"/>
                    </a:p>
                    <a:p>
                      <a:pPr algn="ctr"/>
                      <a:endParaRPr lang="es-AR" dirty="0" smtClean="0"/>
                    </a:p>
                    <a:p>
                      <a:pPr algn="ctr"/>
                      <a:r>
                        <a:rPr lang="es-AR" dirty="0" smtClean="0"/>
                        <a:t>228</a:t>
                      </a:r>
                    </a:p>
                    <a:p>
                      <a:pPr algn="ctr"/>
                      <a:r>
                        <a:rPr lang="es-AR" dirty="0" smtClean="0"/>
                        <a:t>229</a:t>
                      </a:r>
                    </a:p>
                    <a:p>
                      <a:pPr algn="ctr"/>
                      <a:r>
                        <a:rPr lang="es-AR" dirty="0" smtClean="0"/>
                        <a:t>232</a:t>
                      </a:r>
                      <a:endParaRPr lang="es-AR" dirty="0"/>
                    </a:p>
                  </a:txBody>
                  <a:tcPr/>
                </a:tc>
                <a:tc>
                  <a:txBody>
                    <a:bodyPr/>
                    <a:lstStyle/>
                    <a:p>
                      <a:endParaRPr lang="es-AR" dirty="0" smtClean="0"/>
                    </a:p>
                    <a:p>
                      <a:endParaRPr lang="es-AR" dirty="0" smtClean="0"/>
                    </a:p>
                    <a:p>
                      <a:r>
                        <a:rPr lang="es-AR" dirty="0" smtClean="0"/>
                        <a:t>  X           </a:t>
                      </a:r>
                      <a:r>
                        <a:rPr lang="es-AR" dirty="0" err="1" smtClean="0"/>
                        <a:t>X</a:t>
                      </a:r>
                      <a:endParaRPr lang="es-AR" dirty="0" smtClean="0"/>
                    </a:p>
                    <a:p>
                      <a:r>
                        <a:rPr lang="es-AR" dirty="0" smtClean="0"/>
                        <a:t>  X           </a:t>
                      </a:r>
                      <a:r>
                        <a:rPr lang="es-AR" dirty="0" err="1" smtClean="0"/>
                        <a:t>X</a:t>
                      </a:r>
                      <a:endParaRPr lang="es-AR" dirty="0" smtClean="0"/>
                    </a:p>
                    <a:p>
                      <a:r>
                        <a:rPr lang="es-AR" dirty="0" smtClean="0"/>
                        <a:t>  X    </a:t>
                      </a:r>
                      <a:r>
                        <a:rPr lang="es-AR" dirty="0" err="1" smtClean="0"/>
                        <a:t>X</a:t>
                      </a:r>
                      <a:r>
                        <a:rPr lang="es-AR" dirty="0" smtClean="0"/>
                        <a:t>     </a:t>
                      </a:r>
                      <a:r>
                        <a:rPr lang="es-AR" dirty="0" err="1" smtClean="0"/>
                        <a:t>X</a:t>
                      </a:r>
                      <a:r>
                        <a:rPr lang="es-AR" dirty="0" smtClean="0"/>
                        <a:t>   </a:t>
                      </a:r>
                      <a:r>
                        <a:rPr lang="es-AR" dirty="0" err="1" smtClean="0"/>
                        <a:t>X</a:t>
                      </a:r>
                      <a:r>
                        <a:rPr lang="es-AR" dirty="0" smtClean="0"/>
                        <a:t> </a:t>
                      </a:r>
                      <a:endParaRPr lang="es-AR" dirty="0"/>
                    </a:p>
                  </a:txBody>
                  <a:tcPr/>
                </a:tc>
              </a:tr>
              <a:tr h="630675">
                <a:tc>
                  <a:txBody>
                    <a:bodyPr/>
                    <a:lstStyle/>
                    <a:p>
                      <a:r>
                        <a:rPr lang="es-AR" dirty="0" smtClean="0"/>
                        <a:t>289</a:t>
                      </a:r>
                      <a:endParaRPr lang="es-AR" dirty="0"/>
                    </a:p>
                  </a:txBody>
                  <a:tcPr/>
                </a:tc>
                <a:tc>
                  <a:txBody>
                    <a:bodyPr/>
                    <a:lstStyle/>
                    <a:p>
                      <a:r>
                        <a:rPr lang="es-AR" dirty="0" smtClean="0"/>
                        <a:t>CONTROL DE CUMPLIMIENTO</a:t>
                      </a:r>
                      <a:endParaRPr lang="es-AR" dirty="0"/>
                    </a:p>
                  </a:txBody>
                  <a:tcPr/>
                </a:tc>
                <a:tc>
                  <a:txBody>
                    <a:bodyPr/>
                    <a:lstStyle/>
                    <a:p>
                      <a:pPr algn="ctr"/>
                      <a:r>
                        <a:rPr lang="es-AR" dirty="0" smtClean="0"/>
                        <a:t>59</a:t>
                      </a:r>
                      <a:endParaRPr lang="es-AR" dirty="0"/>
                    </a:p>
                  </a:txBody>
                  <a:tcPr/>
                </a:tc>
                <a:tc>
                  <a:txBody>
                    <a:bodyPr/>
                    <a:lstStyle/>
                    <a:p>
                      <a:r>
                        <a:rPr lang="es-AR" dirty="0" smtClean="0"/>
                        <a:t>  X           </a:t>
                      </a:r>
                      <a:r>
                        <a:rPr lang="es-AR" dirty="0" err="1" smtClean="0"/>
                        <a:t>X</a:t>
                      </a:r>
                      <a:endParaRPr lang="es-AR" dirty="0"/>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rtlCol="0">
            <a:normAutofit fontScale="90000"/>
          </a:bodyPr>
          <a:lstStyle/>
          <a:p>
            <a:pPr marL="484632" algn="ctr" fontAlgn="auto">
              <a:spcAft>
                <a:spcPts val="0"/>
              </a:spcAft>
              <a:defRPr/>
            </a:pPr>
            <a:r>
              <a:rPr lang="es-MX" sz="2000" b="1" dirty="0" smtClean="0">
                <a:solidFill>
                  <a:schemeClr val="tx2">
                    <a:satMod val="200000"/>
                  </a:schemeClr>
                </a:solidFill>
              </a:rPr>
              <a:t/>
            </a:r>
            <a:br>
              <a:rPr lang="es-MX" sz="2000" b="1" dirty="0" smtClean="0">
                <a:solidFill>
                  <a:schemeClr val="tx2">
                    <a:satMod val="200000"/>
                  </a:schemeClr>
                </a:solidFill>
              </a:rPr>
            </a:br>
            <a:r>
              <a:rPr lang="es-MX" sz="2200" b="1" dirty="0" smtClean="0">
                <a:solidFill>
                  <a:schemeClr val="accent1">
                    <a:lumMod val="60000"/>
                    <a:lumOff val="40000"/>
                  </a:schemeClr>
                </a:solidFill>
              </a:rPr>
              <a:t>PROBLEMÁTICA ESTRUCTURAL DEL REGIMEN DE ARANCELES DE LA LEY CONCURSAL (anteriores y actual).</a:t>
            </a:r>
            <a:r>
              <a:rPr lang="es-AR" sz="2200" b="1" dirty="0" smtClean="0">
                <a:solidFill>
                  <a:schemeClr val="tx2">
                    <a:satMod val="200000"/>
                  </a:schemeClr>
                </a:solidFill>
              </a:rPr>
              <a:t/>
            </a:r>
            <a:br>
              <a:rPr lang="es-AR" sz="2200" b="1" dirty="0" smtClean="0">
                <a:solidFill>
                  <a:schemeClr val="tx2">
                    <a:satMod val="200000"/>
                  </a:schemeClr>
                </a:solidFill>
              </a:rPr>
            </a:br>
            <a:endParaRPr lang="es-AR" sz="2200" dirty="0" smtClean="0">
              <a:solidFill>
                <a:schemeClr val="tx2">
                  <a:satMod val="200000"/>
                </a:schemeClr>
              </a:solidFill>
            </a:endParaRPr>
          </a:p>
        </p:txBody>
      </p:sp>
      <p:sp>
        <p:nvSpPr>
          <p:cNvPr id="16387" name="2 Marcador de contenido"/>
          <p:cNvSpPr>
            <a:spLocks noGrp="1"/>
          </p:cNvSpPr>
          <p:nvPr>
            <p:ph idx="1"/>
          </p:nvPr>
        </p:nvSpPr>
        <p:spPr>
          <a:xfrm>
            <a:off x="457200" y="1882775"/>
            <a:ext cx="8229600" cy="4572000"/>
          </a:xfrm>
        </p:spPr>
        <p:txBody>
          <a:bodyPr/>
          <a:lstStyle/>
          <a:p>
            <a:pPr>
              <a:buFont typeface="Wingdings" pitchFamily="2" charset="2"/>
              <a:buChar char="Ø"/>
            </a:pPr>
            <a:r>
              <a:rPr lang="es-MX" sz="1800" b="1" dirty="0" smtClean="0"/>
              <a:t>DIVISION EN SINDICATURAS  A y B.</a:t>
            </a:r>
          </a:p>
          <a:p>
            <a:pPr>
              <a:buFont typeface="Wingdings" pitchFamily="2" charset="2"/>
              <a:buChar char="Ø"/>
            </a:pPr>
            <a:r>
              <a:rPr lang="es-MX" sz="1800" b="1" dirty="0" smtClean="0"/>
              <a:t>HONORARIOS DEL ASESOR LETRADO A CARGO DEL SÍNDICO.</a:t>
            </a:r>
            <a:endParaRPr lang="es-AR" sz="1800" dirty="0" smtClean="0"/>
          </a:p>
          <a:p>
            <a:pPr>
              <a:buFont typeface="Wingdings" pitchFamily="2" charset="2"/>
              <a:buChar char="Ø"/>
            </a:pPr>
            <a:r>
              <a:rPr lang="es-MX" sz="1800" b="1" dirty="0" smtClean="0"/>
              <a:t>LA INCOHERENCIA DE LA EXISTENCIA DE TOPES REGULATORIOS DETERMINADOS SOBRE EL PASIVO.</a:t>
            </a:r>
            <a:endParaRPr lang="es-AR" sz="1800" dirty="0" smtClean="0"/>
          </a:p>
          <a:p>
            <a:pPr>
              <a:buFont typeface="Wingdings" pitchFamily="2" charset="2"/>
              <a:buChar char="Ø"/>
            </a:pPr>
            <a:r>
              <a:rPr lang="es-MX" sz="1800" b="1" dirty="0" smtClean="0"/>
              <a:t>LA FALTA DE VERDADERAS ESCALAS REGULATORIAS QUE DISTINGAN LOS CASOS SEGÚN SU IMPORTANCIA.</a:t>
            </a:r>
            <a:endParaRPr lang="es-AR" sz="1800" dirty="0" smtClean="0"/>
          </a:p>
          <a:p>
            <a:pPr>
              <a:buFont typeface="Wingdings" pitchFamily="2" charset="2"/>
              <a:buChar char="Ø"/>
            </a:pPr>
            <a:r>
              <a:rPr lang="es-MX" sz="1800" b="1" dirty="0" smtClean="0"/>
              <a:t>LA FALTA DE PREVISION DEL PRINCIPIO DE SINCRONISMO ENTRE LA LABOR PROFESIONAL Y EL DERECHO A PERCEPCION DE LOS HONORARIOS.</a:t>
            </a:r>
          </a:p>
          <a:p>
            <a:pPr>
              <a:buFont typeface="Wingdings" pitchFamily="2" charset="2"/>
              <a:buChar char="Ø"/>
            </a:pPr>
            <a:r>
              <a:rPr lang="es-MX" sz="1800" b="1" dirty="0" smtClean="0"/>
              <a:t>LA SUBORDINACIÓN DEL RÉGIMEN DE HONORARIOS A LAS GARANTÍAS REALES.</a:t>
            </a:r>
          </a:p>
          <a:p>
            <a:pPr>
              <a:buFont typeface="Wingdings" pitchFamily="2" charset="2"/>
              <a:buChar char="Ø"/>
            </a:pPr>
            <a:r>
              <a:rPr lang="es-MX" sz="1800" b="1" dirty="0" smtClean="0"/>
              <a:t>LA FALTA DE UN RÉGIMEN REGULATORIO RAZONABLE PARA LOS INCIDENTES DE CONCURSOS Y QUIEBRAS.</a:t>
            </a:r>
            <a:endParaRPr lang="es-AR" sz="1800" dirty="0" smtClean="0"/>
          </a:p>
          <a:p>
            <a:pPr>
              <a:buFont typeface="Arial" charset="0"/>
              <a:buNone/>
            </a:pPr>
            <a:endParaRPr lang="es-AR" sz="2000"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p:nvPr>
        </p:nvSpPr>
        <p:spPr/>
        <p:txBody>
          <a:bodyPr/>
          <a:lstStyle/>
          <a:p>
            <a:pPr marL="484632" algn="ctr" fontAlgn="auto">
              <a:spcAft>
                <a:spcPts val="0"/>
              </a:spcAft>
              <a:defRPr/>
            </a:pPr>
            <a:r>
              <a:rPr lang="es-MX" sz="2000" b="1" dirty="0" smtClean="0">
                <a:solidFill>
                  <a:schemeClr val="accent1">
                    <a:lumMod val="60000"/>
                    <a:lumOff val="40000"/>
                  </a:schemeClr>
                </a:solidFill>
              </a:rPr>
              <a:t>PROBLEMÁTICA REGULATORIA PUNTUAL EN EL MARCO DE LA LEY 24.522, Y DE SUS REFORMAS:</a:t>
            </a:r>
            <a:r>
              <a:rPr lang="es-AR" sz="2000" b="1" dirty="0" smtClean="0">
                <a:solidFill>
                  <a:schemeClr val="tx2">
                    <a:satMod val="200000"/>
                  </a:schemeClr>
                </a:solidFill>
              </a:rPr>
              <a:t/>
            </a:r>
            <a:br>
              <a:rPr lang="es-AR" sz="2000" b="1" dirty="0" smtClean="0">
                <a:solidFill>
                  <a:schemeClr val="tx2">
                    <a:satMod val="200000"/>
                  </a:schemeClr>
                </a:solidFill>
              </a:rPr>
            </a:br>
            <a:endParaRPr lang="es-AR" sz="2000" dirty="0" smtClean="0">
              <a:solidFill>
                <a:schemeClr val="tx2">
                  <a:satMod val="200000"/>
                </a:schemeClr>
              </a:solidFill>
            </a:endParaRPr>
          </a:p>
        </p:txBody>
      </p:sp>
      <p:sp>
        <p:nvSpPr>
          <p:cNvPr id="15363" name="2 Marcador de contenido"/>
          <p:cNvSpPr>
            <a:spLocks noGrp="1"/>
          </p:cNvSpPr>
          <p:nvPr>
            <p:ph idx="1"/>
          </p:nvPr>
        </p:nvSpPr>
        <p:spPr>
          <a:xfrm>
            <a:off x="250825" y="1268413"/>
            <a:ext cx="8713788" cy="5186362"/>
          </a:xfrm>
        </p:spPr>
        <p:txBody>
          <a:bodyPr/>
          <a:lstStyle/>
          <a:p>
            <a:pPr marL="411163">
              <a:buFont typeface="Wingdings" pitchFamily="2" charset="2"/>
              <a:buChar char=""/>
            </a:pPr>
            <a:endParaRPr lang="es-MX" sz="2000" b="1" dirty="0" smtClean="0"/>
          </a:p>
          <a:p>
            <a:pPr marL="411163">
              <a:buNone/>
            </a:pPr>
            <a:endParaRPr lang="es-MX" sz="2000" b="1" dirty="0" smtClean="0"/>
          </a:p>
          <a:p>
            <a:pPr marL="411163">
              <a:buFont typeface="Wingdings" pitchFamily="2" charset="2"/>
              <a:buChar char="Ø"/>
            </a:pPr>
            <a:r>
              <a:rPr lang="es-MX" sz="1800" b="1" dirty="0" smtClean="0"/>
              <a:t>LA IRRELEVANCIA DE LOS ARANCELES. EFECTO DE LA INFLACIÓN.</a:t>
            </a:r>
          </a:p>
          <a:p>
            <a:pPr marL="411163">
              <a:buFont typeface="Wingdings" pitchFamily="2" charset="2"/>
              <a:buChar char="Ø"/>
            </a:pPr>
            <a:r>
              <a:rPr lang="es-MX" sz="1800" b="1" dirty="0" smtClean="0"/>
              <a:t>LA FALTA DE MECANISMOS DE DEFENSA FRENTE A LA INFLACIÓN.</a:t>
            </a:r>
            <a:endParaRPr lang="es-AR" sz="1800" dirty="0" smtClean="0"/>
          </a:p>
          <a:p>
            <a:pPr marL="411163">
              <a:buFont typeface="Wingdings" pitchFamily="2" charset="2"/>
              <a:buChar char="Ø"/>
            </a:pPr>
            <a:r>
              <a:rPr lang="es-MX" sz="1800" b="1" dirty="0" smtClean="0"/>
              <a:t>LA PROFUSION DE QUIEBRAS SIN ACTIVOS O CON ACTIVOS INSUFICIENTES.</a:t>
            </a:r>
            <a:endParaRPr lang="es-AR" sz="1800" dirty="0" smtClean="0"/>
          </a:p>
          <a:p>
            <a:pPr marL="411163">
              <a:buFont typeface="Wingdings" pitchFamily="2" charset="2"/>
              <a:buChar char="Ø"/>
            </a:pPr>
            <a:r>
              <a:rPr lang="es-MX" sz="1800" b="1" dirty="0" smtClean="0"/>
              <a:t>LA APLICACIÓN JURISPRUDENCIAL DE LOS TOPES MÍNIMOS ESTABLECIDOS EN FUNCION DE SUELDOS.</a:t>
            </a:r>
            <a:endParaRPr lang="es-AR" sz="1800" dirty="0" smtClean="0"/>
          </a:p>
          <a:p>
            <a:pPr marL="411163">
              <a:buFont typeface="Wingdings" pitchFamily="2" charset="2"/>
              <a:buChar char="Ø"/>
            </a:pPr>
            <a:r>
              <a:rPr lang="es-MX" sz="1800" b="1" dirty="0" smtClean="0"/>
              <a:t>EL ALINEAMIENTO JURISPRUDENCIAL EN EL OBJETIVO DECLARADO DE REDUCCION DE LOS COSTOS JUDICIALES.</a:t>
            </a:r>
          </a:p>
          <a:p>
            <a:pPr marL="411163">
              <a:buFont typeface="Wingdings" pitchFamily="2" charset="2"/>
              <a:buChar char="Ø"/>
            </a:pPr>
            <a:r>
              <a:rPr lang="es-MX" sz="1800" b="1" dirty="0" smtClean="0"/>
              <a:t>LA SUBSECUENTE SANCIÓN DE LA LEY 26.086 CON SU CARGA ADICIONAL GRATUITA DE FUNCIONES Y RESPONSABILIDADES.</a:t>
            </a:r>
          </a:p>
          <a:p>
            <a:pPr marL="411163">
              <a:buFont typeface="Wingdings" pitchFamily="2" charset="2"/>
              <a:buChar char="Ø"/>
            </a:pPr>
            <a:r>
              <a:rPr lang="es-MX" sz="1800" b="1" dirty="0" smtClean="0"/>
              <a:t>LA ULTERIOR SANCIÓN DE LA LEY 26.684 LLEVANDO AL EXTREMO ESTA POLÍTICA DE MENOSCABO A LA FUNCIÓN SINDICAL, RESUMIBLE EN LA FRASE “TODO POR EL MISMO PRECIO”.</a:t>
            </a:r>
            <a:endParaRPr lang="es-AR" sz="1800" dirty="0" smtClean="0"/>
          </a:p>
          <a:p>
            <a:pPr marL="411163">
              <a:buFont typeface="Wingdings" pitchFamily="2" charset="2"/>
              <a:buChar char="Ø"/>
            </a:pPr>
            <a:endParaRPr lang="es-AR" sz="2000" dirty="0" smtClean="0"/>
          </a:p>
          <a:p>
            <a:pPr marL="411163">
              <a:buFont typeface="Arial" charset="0"/>
              <a:buNone/>
            </a:pPr>
            <a:endParaRPr lang="es-AR" sz="20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marL="484632" algn="ctr" fontAlgn="auto">
              <a:spcAft>
                <a:spcPts val="0"/>
              </a:spcAft>
              <a:defRPr/>
            </a:pPr>
            <a:r>
              <a:rPr lang="es-AR" sz="2000" b="1" dirty="0" smtClean="0">
                <a:solidFill>
                  <a:schemeClr val="accent1">
                    <a:lumMod val="60000"/>
                    <a:lumOff val="40000"/>
                  </a:schemeClr>
                </a:solidFill>
              </a:rPr>
              <a:t>LA SITUACION ACTUAL Y SUS PERSPECTIVAS</a:t>
            </a:r>
            <a:endParaRPr lang="es-AR" sz="2000" b="1" dirty="0">
              <a:solidFill>
                <a:schemeClr val="accent1">
                  <a:lumMod val="60000"/>
                  <a:lumOff val="40000"/>
                </a:schemeClr>
              </a:solidFill>
            </a:endParaRPr>
          </a:p>
        </p:txBody>
      </p:sp>
      <p:sp>
        <p:nvSpPr>
          <p:cNvPr id="16387" name="2 Marcador de contenido"/>
          <p:cNvSpPr>
            <a:spLocks noGrp="1"/>
          </p:cNvSpPr>
          <p:nvPr>
            <p:ph idx="1"/>
          </p:nvPr>
        </p:nvSpPr>
        <p:spPr>
          <a:xfrm>
            <a:off x="914400" y="1484784"/>
            <a:ext cx="7772400" cy="4871566"/>
          </a:xfrm>
        </p:spPr>
        <p:txBody>
          <a:bodyPr>
            <a:normAutofit/>
          </a:bodyPr>
          <a:lstStyle/>
          <a:p>
            <a:pPr marL="448056" indent="-384048" algn="ctr" fontAlgn="auto">
              <a:spcAft>
                <a:spcPts val="0"/>
              </a:spcAft>
              <a:buFont typeface="Wingdings" pitchFamily="2" charset="2"/>
              <a:buNone/>
              <a:defRPr/>
            </a:pPr>
            <a:r>
              <a:rPr lang="es-AR" sz="1800" b="1"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PRIMER ANTECEDENTE:  PROYECTO DE REFORMA DEL SENADOR ALTUNA (INICIATIVA DE FACPCE. 2006):     </a:t>
            </a:r>
          </a:p>
          <a:p>
            <a:pPr marL="484632" indent="-384048" algn="ctr" fontAlgn="auto">
              <a:spcBef>
                <a:spcPct val="0"/>
              </a:spcBef>
              <a:spcAft>
                <a:spcPts val="0"/>
              </a:spcAft>
              <a:buFont typeface="Wingdings 2"/>
              <a:buNone/>
              <a:defRPr/>
            </a:pPr>
            <a:endParaRPr lang="es-ES_tradnl" sz="2000" b="1" dirty="0" smtClean="0">
              <a:ln w="6350">
                <a:solidFill>
                  <a:schemeClr val="accent1">
                    <a:shade val="43000"/>
                  </a:schemeClr>
                </a:solidFill>
              </a:ln>
              <a:solidFill>
                <a:schemeClr val="accent1">
                  <a:lumMod val="60000"/>
                  <a:lumOff val="40000"/>
                </a:schemeClr>
              </a:solidFill>
              <a:effectLst>
                <a:outerShdw blurRad="26000" dist="26000" dir="14500000" algn="tl" rotWithShape="0">
                  <a:srgbClr val="000000">
                    <a:alpha val="40000"/>
                  </a:srgbClr>
                </a:outerShdw>
              </a:effectLst>
              <a:latin typeface="+mj-lt"/>
              <a:ea typeface="+mj-ea"/>
              <a:cs typeface="+mj-cs"/>
            </a:endParaRPr>
          </a:p>
          <a:p>
            <a:pPr marL="484632" indent="-384048" algn="ctr" fontAlgn="auto">
              <a:spcBef>
                <a:spcPct val="0"/>
              </a:spcBef>
              <a:spcAft>
                <a:spcPts val="0"/>
              </a:spcAft>
              <a:buFont typeface="Wingdings 2"/>
              <a:buNone/>
              <a:defRPr/>
            </a:pPr>
            <a:r>
              <a:rPr lang="es-ES_tradnl" sz="2000" b="1" dirty="0" smtClean="0">
                <a:ln w="6350">
                  <a:solidFill>
                    <a:schemeClr val="accent1">
                      <a:shade val="43000"/>
                    </a:schemeClr>
                  </a:solidFill>
                </a:ln>
                <a:solidFill>
                  <a:schemeClr val="accent1">
                    <a:lumMod val="60000"/>
                    <a:lumOff val="40000"/>
                  </a:schemeClr>
                </a:solidFill>
                <a:effectLst>
                  <a:outerShdw blurRad="26000" dist="26000" dir="14500000" algn="tl" rotWithShape="0">
                    <a:srgbClr val="000000">
                      <a:alpha val="40000"/>
                    </a:srgbClr>
                  </a:outerShdw>
                </a:effectLst>
                <a:latin typeface="+mj-lt"/>
                <a:ea typeface="+mj-ea"/>
                <a:cs typeface="+mj-cs"/>
              </a:rPr>
              <a:t>CONCURSO PREVENTIVO:</a:t>
            </a:r>
          </a:p>
          <a:p>
            <a:pPr marL="448056" indent="-384048" fontAlgn="auto">
              <a:spcAft>
                <a:spcPts val="0"/>
              </a:spcAft>
              <a:buFont typeface="Wingdings" pitchFamily="2" charset="2"/>
              <a:buNone/>
              <a:defRPr/>
            </a:pPr>
            <a:r>
              <a:rPr lang="es-ES_tradnl" sz="1800" b="1" i="1" dirty="0" smtClean="0"/>
              <a:t>       </a:t>
            </a:r>
            <a:r>
              <a:rPr lang="es-ES_tradnl" sz="1800" b="1" dirty="0" smtClean="0"/>
              <a:t>DESDE $                     A $     MINIMO       MAXIMO  TOPE  S/PASIVO</a:t>
            </a:r>
          </a:p>
          <a:p>
            <a:pPr marL="448056" indent="-384048" fontAlgn="auto">
              <a:spcAft>
                <a:spcPts val="0"/>
              </a:spcAft>
              <a:buFont typeface="Wingdings" pitchFamily="2" charset="2"/>
              <a:buNone/>
              <a:defRPr/>
            </a:pPr>
            <a:r>
              <a:rPr lang="es-ES_tradnl" sz="1800" b="1" dirty="0" smtClean="0"/>
              <a:t>                   0                 500.000        4 %               8 %             8 %</a:t>
            </a:r>
            <a:endParaRPr lang="es-AR" sz="1800" b="1" dirty="0" smtClean="0"/>
          </a:p>
          <a:p>
            <a:pPr marL="448056" indent="-384048" fontAlgn="auto">
              <a:spcAft>
                <a:spcPts val="0"/>
              </a:spcAft>
              <a:buFont typeface="Wingdings" pitchFamily="2" charset="2"/>
              <a:buNone/>
              <a:defRPr/>
            </a:pPr>
            <a:r>
              <a:rPr lang="es-ES_tradnl" sz="1800" b="1" dirty="0" smtClean="0"/>
              <a:t>        500.001              4.000.000        3 %               7 %             7 %                  </a:t>
            </a:r>
            <a:endParaRPr lang="es-AR" sz="1800" b="1" dirty="0" smtClean="0"/>
          </a:p>
          <a:p>
            <a:pPr marL="448056" indent="-384048" fontAlgn="auto">
              <a:spcAft>
                <a:spcPts val="0"/>
              </a:spcAft>
              <a:buFont typeface="Wingdings" pitchFamily="2" charset="2"/>
              <a:buNone/>
              <a:defRPr/>
            </a:pPr>
            <a:r>
              <a:rPr lang="es-ES_tradnl" sz="1800" b="1" dirty="0" smtClean="0"/>
              <a:t>     4.000.001            10.000.000        2 %               6 %             6 %</a:t>
            </a:r>
            <a:endParaRPr lang="es-AR" sz="1800" b="1" dirty="0" smtClean="0"/>
          </a:p>
          <a:p>
            <a:pPr marL="448056" indent="-384048" fontAlgn="auto">
              <a:spcAft>
                <a:spcPts val="0"/>
              </a:spcAft>
              <a:buFont typeface="Wingdings" pitchFamily="2" charset="2"/>
              <a:buNone/>
              <a:defRPr/>
            </a:pPr>
            <a:r>
              <a:rPr lang="es-ES_tradnl" sz="1800" b="1" dirty="0" smtClean="0"/>
              <a:t>   10.000.001                 --                   1 %               5 %             5%</a:t>
            </a:r>
            <a:r>
              <a:rPr lang="es-ES_tradnl" sz="1800" b="1" i="1" dirty="0" smtClean="0"/>
              <a:t> </a:t>
            </a:r>
          </a:p>
          <a:p>
            <a:pPr marL="484632" indent="-384048" algn="ctr" fontAlgn="auto">
              <a:spcBef>
                <a:spcPct val="0"/>
              </a:spcBef>
              <a:spcAft>
                <a:spcPts val="0"/>
              </a:spcAft>
              <a:buFont typeface="Wingdings 2"/>
              <a:buNone/>
              <a:defRPr/>
            </a:pPr>
            <a:r>
              <a:rPr lang="es-ES_tradnl" sz="2000" b="1" dirty="0" smtClean="0">
                <a:ln w="6350">
                  <a:solidFill>
                    <a:schemeClr val="accent1">
                      <a:shade val="43000"/>
                    </a:schemeClr>
                  </a:solidFill>
                </a:ln>
                <a:solidFill>
                  <a:schemeClr val="accent1">
                    <a:lumMod val="60000"/>
                    <a:lumOff val="40000"/>
                  </a:schemeClr>
                </a:solidFill>
                <a:effectLst>
                  <a:outerShdw blurRad="26000" dist="26000" dir="14500000" algn="tl" rotWithShape="0">
                    <a:srgbClr val="000000">
                      <a:alpha val="40000"/>
                    </a:srgbClr>
                  </a:outerShdw>
                </a:effectLst>
                <a:latin typeface="+mj-lt"/>
                <a:ea typeface="+mj-ea"/>
                <a:cs typeface="+mj-cs"/>
              </a:rPr>
              <a:t>QUIEBRA:</a:t>
            </a:r>
          </a:p>
          <a:p>
            <a:pPr marL="448056" indent="-384048" fontAlgn="auto">
              <a:spcAft>
                <a:spcPts val="0"/>
              </a:spcAft>
              <a:buFont typeface="Wingdings" pitchFamily="2" charset="2"/>
              <a:buNone/>
              <a:defRPr/>
            </a:pPr>
            <a:r>
              <a:rPr lang="es-ES_tradnl" sz="1800" b="1" dirty="0" smtClean="0"/>
              <a:t>        DESDE $                    A $         MINIMO                MAXIMO</a:t>
            </a:r>
            <a:endParaRPr lang="es-AR" sz="1800" b="1" dirty="0" smtClean="0"/>
          </a:p>
          <a:p>
            <a:pPr marL="448056" indent="-384048" fontAlgn="auto">
              <a:spcAft>
                <a:spcPts val="0"/>
              </a:spcAft>
              <a:buFont typeface="Wingdings" pitchFamily="2" charset="2"/>
              <a:buNone/>
              <a:defRPr/>
            </a:pPr>
            <a:r>
              <a:rPr lang="es-ES_tradnl" sz="1800" b="1" dirty="0" smtClean="0"/>
              <a:t>                   0                 500.000          10 %                       18 %</a:t>
            </a:r>
            <a:endParaRPr lang="es-AR" sz="1800" b="1" dirty="0" smtClean="0"/>
          </a:p>
          <a:p>
            <a:pPr marL="448056" indent="-384048" fontAlgn="auto">
              <a:spcAft>
                <a:spcPts val="0"/>
              </a:spcAft>
              <a:buFont typeface="Wingdings" pitchFamily="2" charset="2"/>
              <a:buNone/>
              <a:defRPr/>
            </a:pPr>
            <a:r>
              <a:rPr lang="es-ES_tradnl" sz="1800" b="1" dirty="0" smtClean="0"/>
              <a:t>        500.001              4.000.000            8 %                       16 %</a:t>
            </a:r>
            <a:endParaRPr lang="es-AR" sz="1800" b="1" dirty="0" smtClean="0"/>
          </a:p>
          <a:p>
            <a:pPr marL="448056" indent="-384048" fontAlgn="auto">
              <a:spcAft>
                <a:spcPts val="0"/>
              </a:spcAft>
              <a:buFont typeface="Wingdings" pitchFamily="2" charset="2"/>
              <a:buNone/>
              <a:defRPr/>
            </a:pPr>
            <a:r>
              <a:rPr lang="es-ES_tradnl" sz="1800" b="1" dirty="0" smtClean="0"/>
              <a:t>     4.000.001            10.000.000            6 %                       14 %</a:t>
            </a:r>
            <a:endParaRPr lang="es-AR" sz="1800" b="1" dirty="0" smtClean="0"/>
          </a:p>
          <a:p>
            <a:pPr marL="448056" indent="-384048" fontAlgn="auto">
              <a:spcAft>
                <a:spcPts val="0"/>
              </a:spcAft>
              <a:buFont typeface="Wingdings" pitchFamily="2" charset="2"/>
              <a:buNone/>
              <a:defRPr/>
            </a:pPr>
            <a:r>
              <a:rPr lang="es-ES_tradnl" sz="1800" b="1" dirty="0" smtClean="0"/>
              <a:t>   10.000.001                      --                  4 %                       12 %</a:t>
            </a:r>
            <a:endParaRPr lang="es-AR" sz="1800" b="1"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620688"/>
            <a:ext cx="8229600" cy="1440160"/>
          </a:xfrm>
        </p:spPr>
        <p:txBody>
          <a:bodyPr>
            <a:normAutofit fontScale="90000"/>
          </a:bodyPr>
          <a:lstStyle/>
          <a:p>
            <a:pPr marL="484632" algn="ctr" fontAlgn="auto">
              <a:spcAft>
                <a:spcPts val="0"/>
              </a:spcAft>
              <a:defRPr/>
            </a:pPr>
            <a:r>
              <a:rPr lang="es-AR" sz="2000" b="1" dirty="0" smtClean="0">
                <a:solidFill>
                  <a:schemeClr val="accent1">
                    <a:tint val="83000"/>
                    <a:satMod val="150000"/>
                  </a:schemeClr>
                </a:solidFill>
              </a:rPr>
              <a:t>LA SITUACION ACTUAL Y SUS PERSPECTIVAS</a:t>
            </a:r>
            <a:r>
              <a:rPr lang="es-AR" sz="2000" dirty="0" smtClean="0">
                <a:solidFill>
                  <a:schemeClr val="tx2">
                    <a:satMod val="200000"/>
                  </a:schemeClr>
                </a:solidFill>
              </a:rPr>
              <a:t/>
            </a:r>
            <a:br>
              <a:rPr lang="es-AR" sz="2000" dirty="0" smtClean="0">
                <a:solidFill>
                  <a:schemeClr val="tx2">
                    <a:satMod val="200000"/>
                  </a:schemeClr>
                </a:solidFill>
              </a:rPr>
            </a:br>
            <a:r>
              <a:rPr lang="es-AR" sz="2000" dirty="0" smtClean="0">
                <a:solidFill>
                  <a:schemeClr val="tx2">
                    <a:satMod val="200000"/>
                  </a:schemeClr>
                </a:solidFill>
              </a:rPr>
              <a:t/>
            </a:r>
            <a:br>
              <a:rPr lang="es-AR" sz="2000" dirty="0" smtClean="0">
                <a:solidFill>
                  <a:schemeClr val="tx2">
                    <a:satMod val="200000"/>
                  </a:schemeClr>
                </a:solidFill>
              </a:rPr>
            </a:br>
            <a:r>
              <a:rPr lang="es-AR" sz="2000" b="1" dirty="0" smtClean="0">
                <a:solidFill>
                  <a:schemeClr val="accent1">
                    <a:tint val="83000"/>
                    <a:satMod val="150000"/>
                  </a:schemeClr>
                </a:solidFill>
              </a:rPr>
              <a:t>SEGUNDO ANTECEDENTE:  PROYECTO DE REFORMA DE LA SENADORA NEGRE DE ALONSO (INICIATIVA 2008 REEDITADA EN 2010):     </a:t>
            </a:r>
            <a:br>
              <a:rPr lang="es-AR" sz="2000" b="1" dirty="0" smtClean="0">
                <a:solidFill>
                  <a:schemeClr val="accent1">
                    <a:tint val="83000"/>
                    <a:satMod val="150000"/>
                  </a:schemeClr>
                </a:solidFill>
              </a:rPr>
            </a:br>
            <a:endParaRPr lang="es-AR" sz="2000" dirty="0">
              <a:solidFill>
                <a:schemeClr val="accent1">
                  <a:tint val="83000"/>
                  <a:satMod val="150000"/>
                </a:schemeClr>
              </a:solidFill>
            </a:endParaRPr>
          </a:p>
        </p:txBody>
      </p:sp>
      <p:sp>
        <p:nvSpPr>
          <p:cNvPr id="17411" name="2 Marcador de contenido"/>
          <p:cNvSpPr>
            <a:spLocks noGrp="1"/>
          </p:cNvSpPr>
          <p:nvPr>
            <p:ph idx="1"/>
          </p:nvPr>
        </p:nvSpPr>
        <p:spPr/>
        <p:txBody>
          <a:bodyPr>
            <a:normAutofit/>
          </a:bodyPr>
          <a:lstStyle/>
          <a:p>
            <a:pPr marL="448056" indent="-384048" fontAlgn="auto">
              <a:spcAft>
                <a:spcPts val="0"/>
              </a:spcAft>
              <a:buFont typeface="Wingdings 2"/>
              <a:buChar char=""/>
              <a:defRPr/>
            </a:pPr>
            <a:endParaRPr lang="es-AR" sz="1800" dirty="0" smtClean="0"/>
          </a:p>
          <a:p>
            <a:pPr marL="448056" indent="-384048" fontAlgn="auto">
              <a:spcAft>
                <a:spcPts val="0"/>
              </a:spcAft>
              <a:buFont typeface="Wingdings 2"/>
              <a:buChar char=""/>
              <a:defRPr/>
            </a:pPr>
            <a:endParaRPr lang="es-AR" sz="1800" dirty="0" smtClean="0"/>
          </a:p>
          <a:p>
            <a:pPr marL="448056" indent="-384048" fontAlgn="auto">
              <a:spcAft>
                <a:spcPts val="0"/>
              </a:spcAft>
              <a:buFont typeface="Wingdings 2"/>
              <a:buChar char=""/>
              <a:defRPr/>
            </a:pPr>
            <a:r>
              <a:rPr lang="es-AR" sz="1800" b="1" dirty="0" smtClean="0"/>
              <a:t>"Art. 266. Cómputo en caso de acuerdo… en proporción no inferior al dos por ciento (2%) ni superior al siete por ciento (7%),... Las regulaciones no pueden exceder el siete por ciento (7%) del pasivo verificado ni ser inferiores a dos (2) sueldos del secretario de cámara..</a:t>
            </a:r>
          </a:p>
          <a:p>
            <a:pPr marL="448056" indent="-384048" fontAlgn="auto">
              <a:spcAft>
                <a:spcPts val="0"/>
              </a:spcAft>
              <a:buFont typeface="Wingdings 2"/>
              <a:buChar char=""/>
              <a:defRPr/>
            </a:pPr>
            <a:r>
              <a:rPr lang="es-AR" sz="1800" b="1" dirty="0" smtClean="0"/>
              <a:t>"Art. 267. Monto en caso de quiebra liquidada. ..sobre el activo realizado, no pudiendo en su totalidad ser inferior al ocho por ciento (8%), ni a tres (3) sueldos del secretario de cámara de la jurisdicción en que tramita el concurso, el que sea mayor, ni superior al quince por ciento (15%) del activo realizado...</a:t>
            </a:r>
          </a:p>
          <a:p>
            <a:pPr marL="448056" indent="-384048" fontAlgn="auto">
              <a:spcAft>
                <a:spcPts val="0"/>
              </a:spcAft>
              <a:buFont typeface="Wingdings" pitchFamily="2" charset="2"/>
              <a:buNone/>
              <a:defRPr/>
            </a:pPr>
            <a:r>
              <a:rPr lang="es-AR" sz="1800" b="1" dirty="0" smtClean="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rPr>
              <a:t>ACLARACIÓN:</a:t>
            </a:r>
            <a:r>
              <a:rPr lang="es-AR" sz="1800" b="1" dirty="0" smtClean="0"/>
              <a:t> El proyecto jamás fue tratado en la Comisión de Legislación General del Senado a pesar que su autora era la Presidente de la misma.</a:t>
            </a:r>
          </a:p>
          <a:p>
            <a:pPr marL="448056" indent="-384048" fontAlgn="auto">
              <a:spcAft>
                <a:spcPts val="0"/>
              </a:spcAft>
              <a:buFont typeface="Wingdings 2"/>
              <a:buChar char=""/>
              <a:defRPr/>
            </a:pPr>
            <a:endParaRPr lang="es-AR" sz="1800" b="1"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í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Brío">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Brío">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1144</TotalTime>
  <Words>1971</Words>
  <Application>Microsoft Office PowerPoint</Application>
  <PresentationFormat>Presentación en pantalla (4:3)</PresentationFormat>
  <Paragraphs>142</Paragraphs>
  <Slides>11</Slides>
  <Notes>11</Notes>
  <HiddenSlides>0</HiddenSlides>
  <MMClips>0</MMClips>
  <ScaleCrop>false</ScaleCrop>
  <HeadingPairs>
    <vt:vector size="4" baseType="variant">
      <vt:variant>
        <vt:lpstr>Tema</vt:lpstr>
      </vt:variant>
      <vt:variant>
        <vt:i4>1</vt:i4>
      </vt:variant>
      <vt:variant>
        <vt:lpstr>Títulos de diapositiva</vt:lpstr>
      </vt:variant>
      <vt:variant>
        <vt:i4>11</vt:i4>
      </vt:variant>
    </vt:vector>
  </HeadingPairs>
  <TitlesOfParts>
    <vt:vector size="12" baseType="lpstr">
      <vt:lpstr>Brío</vt:lpstr>
      <vt:lpstr>   EL RÉGIMEN DE HONORARIOS EN LA LEY CONCURSAL. VISIÓN CRÍTICA DE SU REALIDAD Y PERSPECTIVAS.  Dr. José Escandell    23 de AGOSTO de 2011</vt:lpstr>
      <vt:lpstr>LOS HONORARIOS Y LA ADMINISTRACION DE JUSTICIA. </vt:lpstr>
      <vt:lpstr>GÉNESIS DE LA SITUACIÓN ACTUAL: NATURALEZA DE LA “REBAJA” DE LOS COSTOS JUDICIALES EN LOS CONCURSOS Y EN LAS QUIEBRAS, DISPUESTA POR LA LEY 24.522. </vt:lpstr>
      <vt:lpstr>GÉNESIS DE LA SITUACIÓN ACTUAL: LEY 24.522: RASGOS HISTÓRICOS QUE MANTUVO, LESIVOS PARA ALCANZAR JUSTAS REMUNERACIONES.</vt:lpstr>
      <vt:lpstr>OPORTUNIDAD PROCEDIMIENTO Y APELABILIDAD</vt:lpstr>
      <vt:lpstr> PROBLEMÁTICA ESTRUCTURAL DEL REGIMEN DE ARANCELES DE LA LEY CONCURSAL (anteriores y actual). </vt:lpstr>
      <vt:lpstr>PROBLEMÁTICA REGULATORIA PUNTUAL EN EL MARCO DE LA LEY 24.522, Y DE SUS REFORMAS: </vt:lpstr>
      <vt:lpstr>LA SITUACION ACTUAL Y SUS PERSPECTIVAS</vt:lpstr>
      <vt:lpstr>LA SITUACION ACTUAL Y SUS PERSPECTIVAS  SEGUNDO ANTECEDENTE:  PROYECTO DE REFORMA DE LA SENADORA NEGRE DE ALONSO (INICIATIVA 2008 REEDITADA EN 2010):      </vt:lpstr>
      <vt:lpstr>LA SITUACION ACTUAL Y SUS PERSPECTIVAS  TERCER ANTECEDENTE:  PROYECTO DE LINEAMIENTOS DE REFORMA ORIGINADO EN LA COMISIÓN DE PROCESOS CONCURSALES DEL CPCECABA, EN PROCESO ACTUAL DE DIFUSIÓN A LEGISLADORES:</vt:lpstr>
      <vt:lpstr>CONCLUSIONES (SI SON POSIBLES!!)</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LOS HONORARIOS Y LA ADMINISTRACION DE JUSTICIA.</dc:title>
  <dc:creator>Jose</dc:creator>
  <cp:lastModifiedBy>Jose</cp:lastModifiedBy>
  <cp:revision>116</cp:revision>
  <dcterms:created xsi:type="dcterms:W3CDTF">2010-11-01T01:33:21Z</dcterms:created>
  <dcterms:modified xsi:type="dcterms:W3CDTF">2011-08-23T00:25:10Z</dcterms:modified>
</cp:coreProperties>
</file>